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theme/theme3.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62" r:id="rId2"/>
    <p:sldMasterId id="2147483664" r:id="rId3"/>
    <p:sldMasterId id="2147483669" r:id="rId4"/>
  </p:sldMasterIdLst>
  <p:notesMasterIdLst>
    <p:notesMasterId r:id="rId22"/>
  </p:notesMasterIdLst>
  <p:handoutMasterIdLst>
    <p:handoutMasterId r:id="rId23"/>
  </p:handoutMasterIdLst>
  <p:sldIdLst>
    <p:sldId id="441" r:id="rId5"/>
    <p:sldId id="566" r:id="rId6"/>
    <p:sldId id="567" r:id="rId7"/>
    <p:sldId id="568" r:id="rId8"/>
    <p:sldId id="457" r:id="rId9"/>
    <p:sldId id="541" r:id="rId10"/>
    <p:sldId id="443" r:id="rId11"/>
    <p:sldId id="444" r:id="rId12"/>
    <p:sldId id="445" r:id="rId13"/>
    <p:sldId id="564" r:id="rId14"/>
    <p:sldId id="565" r:id="rId15"/>
    <p:sldId id="544" r:id="rId16"/>
    <p:sldId id="547" r:id="rId17"/>
    <p:sldId id="548" r:id="rId18"/>
    <p:sldId id="563" r:id="rId19"/>
    <p:sldId id="550" r:id="rId20"/>
    <p:sldId id="538" r:id="rId21"/>
  </p:sldIdLst>
  <p:sldSz cx="9144000" cy="6858000" type="screen4x3"/>
  <p:notesSz cx="6858000" cy="9144000"/>
  <p:defaultTextStyle>
    <a:defPPr>
      <a:defRPr lang="en-US"/>
    </a:defPPr>
    <a:lvl1pPr algn="l" rtl="0" eaLnBrk="0" fontAlgn="base" hangingPunct="0">
      <a:spcBef>
        <a:spcPct val="0"/>
      </a:spcBef>
      <a:spcAft>
        <a:spcPct val="0"/>
      </a:spcAft>
      <a:defRPr sz="1400" b="1" kern="1200">
        <a:solidFill>
          <a:schemeClr val="tx1"/>
        </a:solidFill>
        <a:latin typeface="Times New Roman" charset="0"/>
        <a:ea typeface="+mn-ea"/>
        <a:cs typeface="+mn-cs"/>
      </a:defRPr>
    </a:lvl1pPr>
    <a:lvl2pPr marL="457200" algn="l" rtl="0" eaLnBrk="0" fontAlgn="base" hangingPunct="0">
      <a:spcBef>
        <a:spcPct val="0"/>
      </a:spcBef>
      <a:spcAft>
        <a:spcPct val="0"/>
      </a:spcAft>
      <a:defRPr sz="1400" b="1" kern="1200">
        <a:solidFill>
          <a:schemeClr val="tx1"/>
        </a:solidFill>
        <a:latin typeface="Times New Roman" charset="0"/>
        <a:ea typeface="+mn-ea"/>
        <a:cs typeface="+mn-cs"/>
      </a:defRPr>
    </a:lvl2pPr>
    <a:lvl3pPr marL="914400" algn="l" rtl="0" eaLnBrk="0" fontAlgn="base" hangingPunct="0">
      <a:spcBef>
        <a:spcPct val="0"/>
      </a:spcBef>
      <a:spcAft>
        <a:spcPct val="0"/>
      </a:spcAft>
      <a:defRPr sz="1400" b="1" kern="1200">
        <a:solidFill>
          <a:schemeClr val="tx1"/>
        </a:solidFill>
        <a:latin typeface="Times New Roman" charset="0"/>
        <a:ea typeface="+mn-ea"/>
        <a:cs typeface="+mn-cs"/>
      </a:defRPr>
    </a:lvl3pPr>
    <a:lvl4pPr marL="1371600" algn="l" rtl="0" eaLnBrk="0" fontAlgn="base" hangingPunct="0">
      <a:spcBef>
        <a:spcPct val="0"/>
      </a:spcBef>
      <a:spcAft>
        <a:spcPct val="0"/>
      </a:spcAft>
      <a:defRPr sz="1400" b="1" kern="1200">
        <a:solidFill>
          <a:schemeClr val="tx1"/>
        </a:solidFill>
        <a:latin typeface="Times New Roman" charset="0"/>
        <a:ea typeface="+mn-ea"/>
        <a:cs typeface="+mn-cs"/>
      </a:defRPr>
    </a:lvl4pPr>
    <a:lvl5pPr marL="1828800" algn="l" rtl="0" eaLnBrk="0" fontAlgn="base" hangingPunct="0">
      <a:spcBef>
        <a:spcPct val="0"/>
      </a:spcBef>
      <a:spcAft>
        <a:spcPct val="0"/>
      </a:spcAft>
      <a:defRPr sz="1400" b="1" kern="1200">
        <a:solidFill>
          <a:schemeClr val="tx1"/>
        </a:solidFill>
        <a:latin typeface="Times New Roman" charset="0"/>
        <a:ea typeface="+mn-ea"/>
        <a:cs typeface="+mn-cs"/>
      </a:defRPr>
    </a:lvl5pPr>
    <a:lvl6pPr marL="2286000" algn="l" defTabSz="457200" rtl="0" eaLnBrk="1" latinLnBrk="0" hangingPunct="1">
      <a:defRPr sz="1400" b="1" kern="1200">
        <a:solidFill>
          <a:schemeClr val="tx1"/>
        </a:solidFill>
        <a:latin typeface="Times New Roman" charset="0"/>
        <a:ea typeface="+mn-ea"/>
        <a:cs typeface="+mn-cs"/>
      </a:defRPr>
    </a:lvl6pPr>
    <a:lvl7pPr marL="2743200" algn="l" defTabSz="457200" rtl="0" eaLnBrk="1" latinLnBrk="0" hangingPunct="1">
      <a:defRPr sz="1400" b="1" kern="1200">
        <a:solidFill>
          <a:schemeClr val="tx1"/>
        </a:solidFill>
        <a:latin typeface="Times New Roman" charset="0"/>
        <a:ea typeface="+mn-ea"/>
        <a:cs typeface="+mn-cs"/>
      </a:defRPr>
    </a:lvl7pPr>
    <a:lvl8pPr marL="3200400" algn="l" defTabSz="457200" rtl="0" eaLnBrk="1" latinLnBrk="0" hangingPunct="1">
      <a:defRPr sz="1400" b="1" kern="1200">
        <a:solidFill>
          <a:schemeClr val="tx1"/>
        </a:solidFill>
        <a:latin typeface="Times New Roman" charset="0"/>
        <a:ea typeface="+mn-ea"/>
        <a:cs typeface="+mn-cs"/>
      </a:defRPr>
    </a:lvl8pPr>
    <a:lvl9pPr marL="3657600" algn="l" defTabSz="457200" rtl="0" eaLnBrk="1" latinLnBrk="0" hangingPunct="1">
      <a:defRPr sz="1400" b="1" kern="1200">
        <a:solidFill>
          <a:schemeClr val="tx1"/>
        </a:solidFill>
        <a:latin typeface="Times New Roman"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CC"/>
    <a:srgbClr val="000000"/>
    <a:srgbClr val="009900"/>
    <a:srgbClr val="66FF66"/>
    <a:srgbClr val="969696"/>
    <a:srgbClr val="FFFF66"/>
    <a:srgbClr val="FF0000"/>
    <a:srgbClr val="CCFFFF"/>
    <a:srgbClr val="FFFFFF"/>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ferSingleView="1">
    <p:restoredLeft sz="32787"/>
    <p:restoredTop sz="90929"/>
  </p:normalViewPr>
  <p:slideViewPr>
    <p:cSldViewPr showGuides="1">
      <p:cViewPr varScale="1">
        <p:scale>
          <a:sx n="132" d="100"/>
          <a:sy n="132" d="100"/>
        </p:scale>
        <p:origin x="1320" y="1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7FA0A85-025C-034B-A7D0-A0558FD5D4E5}"/>
              </a:ext>
            </a:extLst>
          </p:cNvPr>
          <p:cNvSpPr>
            <a:spLocks noGrp="1"/>
          </p:cNvSpPr>
          <p:nvPr>
            <p:ph type="hdr" sz="quarter"/>
          </p:nvPr>
        </p:nvSpPr>
        <p:spPr>
          <a:xfrm>
            <a:off x="0" y="0"/>
            <a:ext cx="2971800" cy="459317"/>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D72EF37-DE3B-054F-9EC8-68B038A7E900}"/>
              </a:ext>
            </a:extLst>
          </p:cNvPr>
          <p:cNvSpPr>
            <a:spLocks noGrp="1"/>
          </p:cNvSpPr>
          <p:nvPr>
            <p:ph type="dt" sz="quarter" idx="1"/>
          </p:nvPr>
        </p:nvSpPr>
        <p:spPr>
          <a:xfrm>
            <a:off x="3885010" y="0"/>
            <a:ext cx="2971800" cy="459317"/>
          </a:xfrm>
          <a:prstGeom prst="rect">
            <a:avLst/>
          </a:prstGeom>
        </p:spPr>
        <p:txBody>
          <a:bodyPr vert="horz" lIns="91440" tIns="45720" rIns="91440" bIns="45720" rtlCol="0"/>
          <a:lstStyle>
            <a:lvl1pPr algn="r">
              <a:defRPr sz="1200"/>
            </a:lvl1pPr>
          </a:lstStyle>
          <a:p>
            <a:fld id="{5B1BE96B-121B-3D4E-B828-40E1CB15674F}" type="datetimeFigureOut">
              <a:rPr lang="en-US" smtClean="0"/>
              <a:t>10/19/18</a:t>
            </a:fld>
            <a:endParaRPr lang="en-US"/>
          </a:p>
        </p:txBody>
      </p:sp>
      <p:sp>
        <p:nvSpPr>
          <p:cNvPr id="4" name="Footer Placeholder 3">
            <a:extLst>
              <a:ext uri="{FF2B5EF4-FFF2-40B4-BE49-F238E27FC236}">
                <a16:creationId xmlns:a16="http://schemas.microsoft.com/office/drawing/2014/main" id="{8E739F34-525C-6A40-8C6E-C4F9B874BE0F}"/>
              </a:ext>
            </a:extLst>
          </p:cNvPr>
          <p:cNvSpPr>
            <a:spLocks noGrp="1"/>
          </p:cNvSpPr>
          <p:nvPr>
            <p:ph type="ftr" sz="quarter" idx="2"/>
          </p:nvPr>
        </p:nvSpPr>
        <p:spPr>
          <a:xfrm>
            <a:off x="0" y="8684685"/>
            <a:ext cx="2971800" cy="459316"/>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E74A71B2-2B16-8D46-B644-C59FD2269712}"/>
              </a:ext>
            </a:extLst>
          </p:cNvPr>
          <p:cNvSpPr>
            <a:spLocks noGrp="1"/>
          </p:cNvSpPr>
          <p:nvPr>
            <p:ph type="sldNum" sz="quarter" idx="3"/>
          </p:nvPr>
        </p:nvSpPr>
        <p:spPr>
          <a:xfrm>
            <a:off x="3885010" y="8684685"/>
            <a:ext cx="2971800" cy="459316"/>
          </a:xfrm>
          <a:prstGeom prst="rect">
            <a:avLst/>
          </a:prstGeom>
        </p:spPr>
        <p:txBody>
          <a:bodyPr vert="horz" lIns="91440" tIns="45720" rIns="91440" bIns="45720" rtlCol="0" anchor="b"/>
          <a:lstStyle>
            <a:lvl1pPr algn="r">
              <a:defRPr sz="1200"/>
            </a:lvl1pPr>
          </a:lstStyle>
          <a:p>
            <a:fld id="{D81FCB12-47DA-0146-990E-052D230DBEA3}" type="slidenum">
              <a:rPr lang="en-US" smtClean="0"/>
              <a:t>‹#›</a:t>
            </a:fld>
            <a:endParaRPr lang="en-US"/>
          </a:p>
        </p:txBody>
      </p:sp>
    </p:spTree>
    <p:extLst>
      <p:ext uri="{BB962C8B-B14F-4D97-AF65-F5344CB8AC3E}">
        <p14:creationId xmlns:p14="http://schemas.microsoft.com/office/powerpoint/2010/main" val="26861955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2971800" cy="50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vl1pPr>
          </a:lstStyle>
          <a:p>
            <a:endParaRPr lang="en-US"/>
          </a:p>
        </p:txBody>
      </p:sp>
      <p:sp>
        <p:nvSpPr>
          <p:cNvPr id="97283" name="Rectangle 3"/>
          <p:cNvSpPr>
            <a:spLocks noGrp="1" noChangeArrowheads="1"/>
          </p:cNvSpPr>
          <p:nvPr>
            <p:ph type="dt" idx="1"/>
          </p:nvPr>
        </p:nvSpPr>
        <p:spPr bwMode="auto">
          <a:xfrm>
            <a:off x="3886200" y="0"/>
            <a:ext cx="2971800" cy="50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vl1pPr>
          </a:lstStyle>
          <a:p>
            <a:endParaRPr lang="en-US"/>
          </a:p>
        </p:txBody>
      </p:sp>
      <p:sp>
        <p:nvSpPr>
          <p:cNvPr id="97284" name="Rectangle 4"/>
          <p:cNvSpPr>
            <a:spLocks noGrp="1" noRot="1" noChangeAspect="1" noChangeArrowheads="1" noTextEdit="1"/>
          </p:cNvSpPr>
          <p:nvPr>
            <p:ph type="sldImg" idx="2"/>
          </p:nvPr>
        </p:nvSpPr>
        <p:spPr bwMode="auto">
          <a:xfrm>
            <a:off x="1127125" y="711200"/>
            <a:ext cx="4603750" cy="3454400"/>
          </a:xfrm>
          <a:prstGeom prst="rect">
            <a:avLst/>
          </a:prstGeom>
          <a:noFill/>
          <a:ln w="9525">
            <a:solidFill>
              <a:srgbClr val="000000"/>
            </a:solidFill>
            <a:miter lim="800000"/>
            <a:headEnd/>
            <a:tailEnd/>
          </a:ln>
          <a:effectLst/>
        </p:spPr>
      </p:sp>
      <p:sp>
        <p:nvSpPr>
          <p:cNvPr id="97285" name="Rectangle 5"/>
          <p:cNvSpPr>
            <a:spLocks noGrp="1" noChangeArrowheads="1"/>
          </p:cNvSpPr>
          <p:nvPr>
            <p:ph type="body" sz="quarter" idx="3"/>
          </p:nvPr>
        </p:nvSpPr>
        <p:spPr bwMode="auto">
          <a:xfrm>
            <a:off x="914400" y="4368800"/>
            <a:ext cx="5029200" cy="4064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7286" name="Rectangle 6"/>
          <p:cNvSpPr>
            <a:spLocks noGrp="1" noChangeArrowheads="1"/>
          </p:cNvSpPr>
          <p:nvPr>
            <p:ph type="ftr" sz="quarter" idx="4"/>
          </p:nvPr>
        </p:nvSpPr>
        <p:spPr bwMode="auto">
          <a:xfrm>
            <a:off x="0" y="8636000"/>
            <a:ext cx="2971800" cy="508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vl1pPr>
          </a:lstStyle>
          <a:p>
            <a:endParaRPr lang="en-US"/>
          </a:p>
        </p:txBody>
      </p:sp>
      <p:sp>
        <p:nvSpPr>
          <p:cNvPr id="97287" name="Rectangle 7"/>
          <p:cNvSpPr>
            <a:spLocks noGrp="1" noChangeArrowheads="1"/>
          </p:cNvSpPr>
          <p:nvPr>
            <p:ph type="sldNum" sz="quarter" idx="5"/>
          </p:nvPr>
        </p:nvSpPr>
        <p:spPr bwMode="auto">
          <a:xfrm>
            <a:off x="3886200" y="8636000"/>
            <a:ext cx="2971800" cy="508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vl1pPr>
          </a:lstStyle>
          <a:p>
            <a:fld id="{93E06776-8100-FA49-ACB1-3996B62C86B0}" type="slidenum">
              <a:rPr lang="en-US"/>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D357E10-6DEA-7946-B175-EBE560F31CAB}" type="slidenum">
              <a:rPr lang="en-US"/>
              <a:pPr/>
              <a:t>1</a:t>
            </a:fld>
            <a:endParaRPr lang="en-US"/>
          </a:p>
        </p:txBody>
      </p:sp>
      <p:sp>
        <p:nvSpPr>
          <p:cNvPr id="460802" name="Rectangle 2"/>
          <p:cNvSpPr>
            <a:spLocks noGrp="1" noRot="1" noChangeAspect="1" noChangeArrowheads="1" noTextEdit="1"/>
          </p:cNvSpPr>
          <p:nvPr>
            <p:ph type="sldImg"/>
          </p:nvPr>
        </p:nvSpPr>
        <p:spPr>
          <a:ln/>
        </p:spPr>
      </p:sp>
      <p:sp>
        <p:nvSpPr>
          <p:cNvPr id="4608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128003"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Rot="1" noChangeAspect="1" noChangeArrowheads="1"/>
          </p:cNvSpPr>
          <p:nvPr>
            <p:ph type="sldImg"/>
          </p:nvPr>
        </p:nvSpPr>
        <p:spPr bwMode="auto">
          <a:xfrm>
            <a:off x="1128713" y="711200"/>
            <a:ext cx="4603750" cy="3454400"/>
          </a:xfrm>
          <a:prstGeom prst="rect">
            <a:avLst/>
          </a:prstGeom>
          <a:solidFill>
            <a:srgbClr val="FFFFFF"/>
          </a:solidFill>
          <a:ln>
            <a:solidFill>
              <a:srgbClr val="000000"/>
            </a:solidFill>
            <a:miter lim="800000"/>
            <a:headEnd/>
            <a:tailEnd/>
          </a:ln>
        </p:spPr>
      </p:sp>
      <p:sp>
        <p:nvSpPr>
          <p:cNvPr id="132099"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130051"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7C24CFD-8588-3444-AF5E-53C13A37B49C}" type="slidenum">
              <a:rPr lang="en-US"/>
              <a:pPr/>
              <a:t>5</a:t>
            </a:fld>
            <a:endParaRPr lang="en-US"/>
          </a:p>
        </p:txBody>
      </p:sp>
      <p:sp>
        <p:nvSpPr>
          <p:cNvPr id="831490"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831491"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54DD26-E065-8B48-9684-45271F3A3ABF}" type="slidenum">
              <a:rPr lang="en-US"/>
              <a:pPr/>
              <a:t>6</a:t>
            </a:fld>
            <a:endParaRPr lang="en-US"/>
          </a:p>
        </p:txBody>
      </p:sp>
      <p:sp>
        <p:nvSpPr>
          <p:cNvPr id="798722"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798723"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54DD26-E065-8B48-9684-45271F3A3ABF}" type="slidenum">
              <a:rPr lang="en-US"/>
              <a:pPr/>
              <a:t>7</a:t>
            </a:fld>
            <a:endParaRPr lang="en-US"/>
          </a:p>
        </p:txBody>
      </p:sp>
      <p:sp>
        <p:nvSpPr>
          <p:cNvPr id="798722"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798723"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09F69C7-A482-D845-8E0C-81979B98A248}" type="slidenum">
              <a:rPr lang="en-US"/>
              <a:pPr/>
              <a:t>8</a:t>
            </a:fld>
            <a:endParaRPr lang="en-US"/>
          </a:p>
        </p:txBody>
      </p:sp>
      <p:sp>
        <p:nvSpPr>
          <p:cNvPr id="800770"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800771"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12C0763-AEE0-3044-ADA7-A6AE0FE58D3A}" type="slidenum">
              <a:rPr lang="en-US"/>
              <a:pPr/>
              <a:t>9</a:t>
            </a:fld>
            <a:endParaRPr lang="en-US"/>
          </a:p>
        </p:txBody>
      </p:sp>
      <p:sp>
        <p:nvSpPr>
          <p:cNvPr id="802818"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802819"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7FF052-286B-B140-BC10-3B15C3631526}" type="slidenum">
              <a:rPr lang="en-US"/>
              <a:pPr/>
              <a:t>10</a:t>
            </a:fld>
            <a:endParaRPr lang="en-US"/>
          </a:p>
        </p:txBody>
      </p:sp>
      <p:sp>
        <p:nvSpPr>
          <p:cNvPr id="804866"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804867"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7FF052-286B-B140-BC10-3B15C3631526}" type="slidenum">
              <a:rPr lang="en-US"/>
              <a:pPr/>
              <a:t>11</a:t>
            </a:fld>
            <a:endParaRPr lang="en-US"/>
          </a:p>
        </p:txBody>
      </p:sp>
      <p:sp>
        <p:nvSpPr>
          <p:cNvPr id="804866"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804867"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7C24CFD-8588-3444-AF5E-53C13A37B49C}" type="slidenum">
              <a:rPr lang="en-US"/>
              <a:pPr/>
              <a:t>12</a:t>
            </a:fld>
            <a:endParaRPr lang="en-US"/>
          </a:p>
        </p:txBody>
      </p:sp>
      <p:sp>
        <p:nvSpPr>
          <p:cNvPr id="831490"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831491"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42D8A21F-CCAD-B54D-9CA6-A48932CCB28A}" type="slidenum">
              <a:rPr lang="en-US">
                <a:solidFill>
                  <a:prstClr val="black"/>
                </a:solidFill>
              </a:rPr>
              <a:pPr/>
              <a:t>13</a:t>
            </a:fld>
            <a:endParaRPr lang="en-US">
              <a:solidFill>
                <a:prstClr val="black"/>
              </a:solidFill>
            </a:endParaRPr>
          </a:p>
        </p:txBody>
      </p:sp>
      <p:sp>
        <p:nvSpPr>
          <p:cNvPr id="29699" name="Rectangle 2"/>
          <p:cNvSpPr>
            <a:spLocks noGrp="1" noRot="1" noChangeAspect="1" noChangeArrowheads="1"/>
          </p:cNvSpPr>
          <p:nvPr>
            <p:ph type="sldImg"/>
          </p:nvPr>
        </p:nvSpPr>
        <p:spPr>
          <a:solidFill>
            <a:srgbClr val="FFFFFF"/>
          </a:solidFill>
          <a:ln/>
        </p:spPr>
      </p:sp>
      <p:sp>
        <p:nvSpPr>
          <p:cNvPr id="2970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AB9BF136-F054-0A44-AA89-335F31459064}" type="slidenum">
              <a:rPr lang="en-US">
                <a:solidFill>
                  <a:prstClr val="black"/>
                </a:solidFill>
              </a:rPr>
              <a:pPr/>
              <a:t>14</a:t>
            </a:fld>
            <a:endParaRPr lang="en-US">
              <a:solidFill>
                <a:prstClr val="black"/>
              </a:solidFill>
            </a:endParaRPr>
          </a:p>
        </p:txBody>
      </p:sp>
      <p:sp>
        <p:nvSpPr>
          <p:cNvPr id="31747" name="Rectangle 2"/>
          <p:cNvSpPr>
            <a:spLocks noGrp="1" noRot="1" noChangeAspect="1" noChangeArrowheads="1"/>
          </p:cNvSpPr>
          <p:nvPr>
            <p:ph type="sldImg"/>
          </p:nvPr>
        </p:nvSpPr>
        <p:spPr>
          <a:solidFill>
            <a:srgbClr val="FFFFFF"/>
          </a:solidFill>
          <a:ln/>
        </p:spPr>
      </p:sp>
      <p:sp>
        <p:nvSpPr>
          <p:cNvPr id="3174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AB9BF136-F054-0A44-AA89-335F31459064}" type="slidenum">
              <a:rPr lang="en-US">
                <a:solidFill>
                  <a:prstClr val="black"/>
                </a:solidFill>
              </a:rPr>
              <a:pPr/>
              <a:t>15</a:t>
            </a:fld>
            <a:endParaRPr lang="en-US">
              <a:solidFill>
                <a:prstClr val="black"/>
              </a:solidFill>
            </a:endParaRPr>
          </a:p>
        </p:txBody>
      </p:sp>
      <p:sp>
        <p:nvSpPr>
          <p:cNvPr id="31747" name="Rectangle 2"/>
          <p:cNvSpPr>
            <a:spLocks noGrp="1" noRot="1" noChangeAspect="1" noChangeArrowheads="1"/>
          </p:cNvSpPr>
          <p:nvPr>
            <p:ph type="sldImg"/>
          </p:nvPr>
        </p:nvSpPr>
        <p:spPr>
          <a:solidFill>
            <a:srgbClr val="FFFFFF"/>
          </a:solidFill>
          <a:ln/>
        </p:spPr>
      </p:sp>
      <p:sp>
        <p:nvSpPr>
          <p:cNvPr id="3174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812FD357-39C3-5247-9EE8-D122830AE248}" type="slidenum">
              <a:rPr lang="en-US">
                <a:solidFill>
                  <a:prstClr val="black"/>
                </a:solidFill>
              </a:rPr>
              <a:pPr/>
              <a:t>16</a:t>
            </a:fld>
            <a:endParaRPr lang="en-US">
              <a:solidFill>
                <a:prstClr val="black"/>
              </a:solidFill>
            </a:endParaRPr>
          </a:p>
        </p:txBody>
      </p:sp>
      <p:sp>
        <p:nvSpPr>
          <p:cNvPr id="44035" name="Rectangle 2"/>
          <p:cNvSpPr>
            <a:spLocks noGrp="1" noRot="1" noChangeAspect="1" noChangeArrowheads="1"/>
          </p:cNvSpPr>
          <p:nvPr>
            <p:ph type="sldImg"/>
          </p:nvPr>
        </p:nvSpPr>
        <p:spPr>
          <a:solidFill>
            <a:srgbClr val="FFFFFF"/>
          </a:solidFill>
          <a:ln/>
        </p:spPr>
      </p:sp>
      <p:sp>
        <p:nvSpPr>
          <p:cNvPr id="44036"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586B4C8B-B617-454C-A582-33F08F3905C5}" type="slidenum">
              <a:rPr lang="en-US"/>
              <a:pPr/>
              <a:t>17</a:t>
            </a:fld>
            <a:endParaRPr lang="en-US"/>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C20F1D4D-78B9-0148-A287-C49A9C8B3B09}"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A7F90308-D6A5-1C43-B00B-09485636B30A}"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2BBA6E73-39A8-B144-AA2C-6B7642A377CE}"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CBB32CAE-9900-5C46-A5A0-B78374CBEF22}"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smtClean="0"/>
            </a:lvl1pPr>
          </a:lstStyle>
          <a:p>
            <a:fld id="{A723F7CA-E40A-B34E-947C-D0DB52C9E224}"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smtClean="0"/>
            </a:lvl1pPr>
          </a:lstStyle>
          <a:p>
            <a:fld id="{B70983C4-A7F9-E444-A3C6-D44403BFE7FF}"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smtClean="0"/>
            </a:lvl1pPr>
          </a:lstStyle>
          <a:p>
            <a:fld id="{5B69680E-A0DD-664F-8CE6-FBCCEA01D0EC}"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805D456C-E6A6-B846-AB16-0A8FCE306B6D}"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D85EA6A1-1BAB-0348-8C1A-B4C4EAAF67BF}"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83B0EAD2-0D9B-BD4C-873F-3F79865E8853}"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2222E301-ED27-E048-B276-FCFEC6E65DC3}"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0B9E6F7-883B-5840-A079-4D90FEC7F349}"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0B9E6F7-883B-5840-A079-4D90FEC7F349}"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E0591E17-7022-BF47-B882-C02332CEF805}"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E4BE070-A5C3-8D4A-B000-974F6AC1A4AC}" type="slidenum">
              <a:rPr lang="en-US">
                <a:solidFill>
                  <a:srgbClr val="000000"/>
                </a:solidFill>
              </a:rPr>
              <a:pPr/>
              <a:t>‹#›</a:t>
            </a:fld>
            <a:endParaRPr lang="en-US">
              <a:solidFill>
                <a:srgbClr val="000000"/>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3.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5.xml"/><Relationship Id="rId1"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0"/>
            </a:lvl1pPr>
          </a:lstStyle>
          <a:p>
            <a:fld id="{EF65E665-BF67-B942-8112-8882EBF3F0C5}"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a:latin typeface="Times New Roman" charset="0"/>
              </a:defRPr>
            </a:lvl1pPr>
          </a:lstStyle>
          <a:p>
            <a:pPr>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a:latin typeface="Times New Roman" charset="0"/>
              </a:defRPr>
            </a:lvl1pPr>
          </a:lstStyle>
          <a:p>
            <a:pPr>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0">
                <a:latin typeface="Times New Roman" charset="0"/>
              </a:defRPr>
            </a:lvl1pPr>
          </a:lstStyle>
          <a:p>
            <a:pPr>
              <a:defRPr/>
            </a:pPr>
            <a:fld id="{6A3A5985-21D8-3F4F-BA8E-EFEFB2977688}" type="slidenum">
              <a:rPr lang="en-US">
                <a:solidFill>
                  <a:srgbClr val="000000"/>
                </a:solidFill>
              </a:rPr>
              <a:pPr>
                <a:defRPr/>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663" r:id="rId1"/>
  </p:sldLayoutIdLst>
  <p:txStyles>
    <p:titleStyle>
      <a:lvl1pPr algn="ctr" rtl="0" eaLnBrk="0" fontAlgn="base" hangingPunct="0">
        <a:spcBef>
          <a:spcPct val="0"/>
        </a:spcBef>
        <a:spcAft>
          <a:spcPct val="0"/>
        </a:spcAft>
        <a:defRPr sz="4400">
          <a:solidFill>
            <a:schemeClr val="tx2"/>
          </a:solidFill>
          <a:latin typeface="+mj-lt"/>
          <a:ea typeface="ＭＳ Ｐゴシック" pitchFamily="1" charset="-128"/>
          <a:cs typeface="ＭＳ Ｐゴシック" pitchFamily="1" charset="-128"/>
        </a:defRPr>
      </a:lvl1pPr>
      <a:lvl2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2pPr>
      <a:lvl3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3pPr>
      <a:lvl4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4pPr>
      <a:lvl5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1" charset="-128"/>
          <a:cs typeface="ＭＳ Ｐゴシック" pitchFamily="1"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a:latin typeface="Times New Roman" charset="0"/>
              </a:defRPr>
            </a:lvl1pPr>
          </a:lstStyle>
          <a:p>
            <a:pPr>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a:latin typeface="Times New Roman" charset="0"/>
              </a:defRPr>
            </a:lvl1pPr>
          </a:lstStyle>
          <a:p>
            <a:pPr>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0">
                <a:latin typeface="Times New Roman" charset="0"/>
              </a:defRPr>
            </a:lvl1pPr>
          </a:lstStyle>
          <a:p>
            <a:pPr>
              <a:defRPr/>
            </a:pPr>
            <a:fld id="{6A3A5985-21D8-3F4F-BA8E-EFEFB2977688}" type="slidenum">
              <a:rPr lang="en-US">
                <a:solidFill>
                  <a:srgbClr val="000000"/>
                </a:solidFill>
              </a:rPr>
              <a:pPr>
                <a:defRPr/>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666" r:id="rId1"/>
  </p:sldLayoutIdLst>
  <p:txStyles>
    <p:titleStyle>
      <a:lvl1pPr algn="ctr" rtl="0" eaLnBrk="0" fontAlgn="base" hangingPunct="0">
        <a:spcBef>
          <a:spcPct val="0"/>
        </a:spcBef>
        <a:spcAft>
          <a:spcPct val="0"/>
        </a:spcAft>
        <a:defRPr sz="4400">
          <a:solidFill>
            <a:schemeClr val="tx2"/>
          </a:solidFill>
          <a:latin typeface="+mj-lt"/>
          <a:ea typeface="ＭＳ Ｐゴシック" pitchFamily="1" charset="-128"/>
          <a:cs typeface="ＭＳ Ｐゴシック" pitchFamily="1" charset="-128"/>
        </a:defRPr>
      </a:lvl1pPr>
      <a:lvl2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2pPr>
      <a:lvl3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3pPr>
      <a:lvl4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4pPr>
      <a:lvl5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1" charset="-128"/>
          <a:cs typeface="ＭＳ Ｐゴシック" pitchFamily="1"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Times New Roman" pitchFamily="1" charset="0"/>
              </a:defRPr>
            </a:lvl1pPr>
          </a:lstStyle>
          <a:p>
            <a:endParaRPr lang="en-US" b="0">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a:latin typeface="Times New Roman" pitchFamily="1" charset="0"/>
              </a:defRPr>
            </a:lvl1pPr>
          </a:lstStyle>
          <a:p>
            <a:endParaRPr lang="en-US" b="0">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a:latin typeface="Times New Roman" pitchFamily="1" charset="0"/>
              </a:defRPr>
            </a:lvl1pPr>
          </a:lstStyle>
          <a:p>
            <a:fld id="{AD414BF3-F09A-294E-8251-59494B860077}" type="slidenum">
              <a:rPr lang="en-US" b="0">
                <a:solidFill>
                  <a:srgbClr val="000000"/>
                </a:solidFill>
              </a:rPr>
              <a:pPr/>
              <a:t>‹#›</a:t>
            </a:fld>
            <a:endParaRPr lang="en-US" b="0">
              <a:solidFill>
                <a:srgbClr val="000000"/>
              </a:solidFill>
            </a:endParaRPr>
          </a:p>
        </p:txBody>
      </p:sp>
    </p:spTree>
  </p:cSld>
  <p:clrMap bg1="lt1" tx1="dk1" bg2="lt2" tx2="dk2" accent1="accent1" accent2="accent2" accent3="accent3" accent4="accent4" accent5="accent5" accent6="accent6" hlink="hlink" folHlink="folHlink"/>
  <p:sldLayoutIdLst>
    <p:sldLayoutId id="2147483670" r:id="rId1"/>
    <p:sldLayoutId id="2147483671" r:id="rId2"/>
  </p:sldLayoutIdLst>
  <p:txStyles>
    <p:titleStyle>
      <a:lvl1pPr algn="ctr" rtl="0" eaLnBrk="0" fontAlgn="base" hangingPunct="0">
        <a:spcBef>
          <a:spcPct val="0"/>
        </a:spcBef>
        <a:spcAft>
          <a:spcPct val="0"/>
        </a:spcAft>
        <a:defRPr sz="4400">
          <a:solidFill>
            <a:schemeClr val="tx2"/>
          </a:solidFill>
          <a:latin typeface="Times New Roman" pitchFamily="1" charset="0"/>
          <a:ea typeface="+mj-ea"/>
          <a:cs typeface="+mj-cs"/>
        </a:defRPr>
      </a:lvl1pPr>
      <a:lvl2pPr algn="ctr" rtl="0" eaLnBrk="0" fontAlgn="base" hangingPunct="0">
        <a:spcBef>
          <a:spcPct val="0"/>
        </a:spcBef>
        <a:spcAft>
          <a:spcPct val="0"/>
        </a:spcAft>
        <a:defRPr sz="4400">
          <a:solidFill>
            <a:schemeClr val="tx2"/>
          </a:solidFill>
          <a:latin typeface="Times New Roman" pitchFamily="1" charset="0"/>
        </a:defRPr>
      </a:lvl2pPr>
      <a:lvl3pPr algn="ctr" rtl="0" eaLnBrk="0" fontAlgn="base" hangingPunct="0">
        <a:spcBef>
          <a:spcPct val="0"/>
        </a:spcBef>
        <a:spcAft>
          <a:spcPct val="0"/>
        </a:spcAft>
        <a:defRPr sz="4400">
          <a:solidFill>
            <a:schemeClr val="tx2"/>
          </a:solidFill>
          <a:latin typeface="Times New Roman" pitchFamily="1" charset="0"/>
        </a:defRPr>
      </a:lvl3pPr>
      <a:lvl4pPr algn="ctr" rtl="0" eaLnBrk="0" fontAlgn="base" hangingPunct="0">
        <a:spcBef>
          <a:spcPct val="0"/>
        </a:spcBef>
        <a:spcAft>
          <a:spcPct val="0"/>
        </a:spcAft>
        <a:defRPr sz="4400">
          <a:solidFill>
            <a:schemeClr val="tx2"/>
          </a:solidFill>
          <a:latin typeface="Times New Roman" pitchFamily="1" charset="0"/>
        </a:defRPr>
      </a:lvl4pPr>
      <a:lvl5pPr algn="ctr" rtl="0" eaLnBrk="0" fontAlgn="base" hangingPunct="0">
        <a:spcBef>
          <a:spcPct val="0"/>
        </a:spcBef>
        <a:spcAft>
          <a:spcPct val="0"/>
        </a:spcAft>
        <a:defRPr sz="4400">
          <a:solidFill>
            <a:schemeClr val="tx2"/>
          </a:solidFill>
          <a:latin typeface="Times New Roman" pitchFamily="1" charset="0"/>
        </a:defRPr>
      </a:lvl5pPr>
      <a:lvl6pPr marL="457200" algn="ctr" rtl="0" eaLnBrk="0" fontAlgn="base" hangingPunct="0">
        <a:spcBef>
          <a:spcPct val="0"/>
        </a:spcBef>
        <a:spcAft>
          <a:spcPct val="0"/>
        </a:spcAft>
        <a:defRPr sz="4400">
          <a:solidFill>
            <a:schemeClr val="tx2"/>
          </a:solidFill>
          <a:latin typeface="Times" pitchFamily="84" charset="0"/>
        </a:defRPr>
      </a:lvl6pPr>
      <a:lvl7pPr marL="914400" algn="ctr" rtl="0" eaLnBrk="0" fontAlgn="base" hangingPunct="0">
        <a:spcBef>
          <a:spcPct val="0"/>
        </a:spcBef>
        <a:spcAft>
          <a:spcPct val="0"/>
        </a:spcAft>
        <a:defRPr sz="4400">
          <a:solidFill>
            <a:schemeClr val="tx2"/>
          </a:solidFill>
          <a:latin typeface="Times" pitchFamily="84" charset="0"/>
        </a:defRPr>
      </a:lvl7pPr>
      <a:lvl8pPr marL="1371600" algn="ctr" rtl="0" eaLnBrk="0" fontAlgn="base" hangingPunct="0">
        <a:spcBef>
          <a:spcPct val="0"/>
        </a:spcBef>
        <a:spcAft>
          <a:spcPct val="0"/>
        </a:spcAft>
        <a:defRPr sz="4400">
          <a:solidFill>
            <a:schemeClr val="tx2"/>
          </a:solidFill>
          <a:latin typeface="Times" pitchFamily="84" charset="0"/>
        </a:defRPr>
      </a:lvl8pPr>
      <a:lvl9pPr marL="1828800" algn="ctr" rtl="0" eaLnBrk="0" fontAlgn="base" hangingPunct="0">
        <a:spcBef>
          <a:spcPct val="0"/>
        </a:spcBef>
        <a:spcAft>
          <a:spcPct val="0"/>
        </a:spcAft>
        <a:defRPr sz="4400">
          <a:solidFill>
            <a:schemeClr val="tx2"/>
          </a:solidFill>
          <a:latin typeface="Times" pitchFamily="84" charset="0"/>
        </a:defRPr>
      </a:lvl9pPr>
    </p:titleStyle>
    <p:bodyStyle>
      <a:lvl1pPr marL="342900" indent="-342900" algn="l" rtl="0" eaLnBrk="0" fontAlgn="base" hangingPunct="0">
        <a:spcBef>
          <a:spcPct val="20000"/>
        </a:spcBef>
        <a:spcAft>
          <a:spcPct val="0"/>
        </a:spcAft>
        <a:buChar char="•"/>
        <a:defRPr sz="3200">
          <a:solidFill>
            <a:schemeClr val="tx1"/>
          </a:solidFill>
          <a:latin typeface="Times New Roman" pitchFamily="1"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Times New Roman" pitchFamily="1" charset="0"/>
          <a:ea typeface="ＭＳ Ｐゴシック" pitchFamily="1" charset="-128"/>
        </a:defRPr>
      </a:lvl2pPr>
      <a:lvl3pPr marL="1143000" indent="-228600" algn="l" rtl="0" eaLnBrk="0" fontAlgn="base" hangingPunct="0">
        <a:spcBef>
          <a:spcPct val="20000"/>
        </a:spcBef>
        <a:spcAft>
          <a:spcPct val="0"/>
        </a:spcAft>
        <a:buChar char="•"/>
        <a:defRPr sz="2400">
          <a:solidFill>
            <a:schemeClr val="tx1"/>
          </a:solidFill>
          <a:latin typeface="Times New Roman" pitchFamily="1" charset="0"/>
          <a:ea typeface="ＭＳ Ｐゴシック" pitchFamily="1" charset="-128"/>
        </a:defRPr>
      </a:lvl3pPr>
      <a:lvl4pPr marL="1600200" indent="-228600" algn="l" rtl="0" eaLnBrk="0" fontAlgn="base" hangingPunct="0">
        <a:spcBef>
          <a:spcPct val="20000"/>
        </a:spcBef>
        <a:spcAft>
          <a:spcPct val="0"/>
        </a:spcAft>
        <a:buChar char="–"/>
        <a:defRPr sz="2000">
          <a:solidFill>
            <a:schemeClr val="tx1"/>
          </a:solidFill>
          <a:latin typeface="Times New Roman" pitchFamily="1" charset="0"/>
          <a:ea typeface="ＭＳ Ｐゴシック" pitchFamily="1" charset="-128"/>
        </a:defRPr>
      </a:lvl4pPr>
      <a:lvl5pPr marL="2057400" indent="-228600" algn="l" rtl="0" eaLnBrk="0" fontAlgn="base" hangingPunct="0">
        <a:spcBef>
          <a:spcPct val="20000"/>
        </a:spcBef>
        <a:spcAft>
          <a:spcPct val="0"/>
        </a:spcAft>
        <a:buChar char="»"/>
        <a:defRPr sz="2000">
          <a:solidFill>
            <a:schemeClr val="tx1"/>
          </a:solidFill>
          <a:latin typeface="Times New Roman" pitchFamily="1" charset="0"/>
          <a:ea typeface="ＭＳ Ｐゴシック" pitchFamily="1" charset="-128"/>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video" Target="file:////Users/eroberts/Movies/ClaudeShannon-Theseus.mov" TargetMode="External"/><Relationship Id="rId1" Type="http://schemas.microsoft.com/office/2007/relationships/media" Target="file:////Users/eroberts/Movies/ClaudeShannon-Theseus.mov" TargetMode="Externa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1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538" name="Rectangle 2"/>
          <p:cNvSpPr>
            <a:spLocks noGrp="1" noChangeArrowheads="1"/>
          </p:cNvSpPr>
          <p:nvPr>
            <p:ph type="ctrTitle"/>
          </p:nvPr>
        </p:nvSpPr>
        <p:spPr>
          <a:xfrm>
            <a:off x="0" y="1066800"/>
            <a:ext cx="9144000" cy="1143000"/>
          </a:xfrm>
        </p:spPr>
        <p:txBody>
          <a:bodyPr/>
          <a:lstStyle/>
          <a:p>
            <a:r>
              <a:rPr lang="en-US" sz="6000" dirty="0">
                <a:solidFill>
                  <a:srgbClr val="FF0000"/>
                </a:solidFill>
              </a:rPr>
              <a:t>Binary Representation</a:t>
            </a:r>
          </a:p>
        </p:txBody>
      </p:sp>
      <p:sp>
        <p:nvSpPr>
          <p:cNvPr id="449576" name="Text Box 40"/>
          <p:cNvSpPr txBox="1">
            <a:spLocks noChangeArrowheads="1"/>
          </p:cNvSpPr>
          <p:nvPr/>
        </p:nvSpPr>
        <p:spPr bwMode="auto">
          <a:xfrm>
            <a:off x="0" y="4648200"/>
            <a:ext cx="9144000" cy="1766637"/>
          </a:xfrm>
          <a:prstGeom prst="rect">
            <a:avLst/>
          </a:prstGeom>
          <a:noFill/>
          <a:ln w="9525">
            <a:noFill/>
            <a:miter lim="800000"/>
            <a:headEnd/>
            <a:tailEnd/>
          </a:ln>
          <a:effectLst/>
        </p:spPr>
        <p:txBody>
          <a:bodyPr>
            <a:prstTxWarp prst="textNoShape">
              <a:avLst/>
            </a:prstTxWarp>
            <a:spAutoFit/>
          </a:bodyPr>
          <a:lstStyle/>
          <a:p>
            <a:pPr algn="ctr">
              <a:lnSpc>
                <a:spcPct val="85000"/>
              </a:lnSpc>
            </a:pPr>
            <a:r>
              <a:rPr lang="en-US" sz="3200" b="0" dirty="0"/>
              <a:t>Jerry Cain</a:t>
            </a:r>
          </a:p>
          <a:p>
            <a:pPr algn="ctr">
              <a:lnSpc>
                <a:spcPct val="85000"/>
              </a:lnSpc>
            </a:pPr>
            <a:r>
              <a:rPr lang="en-US" sz="3200" b="0" dirty="0"/>
              <a:t>CS 106AJ</a:t>
            </a:r>
          </a:p>
          <a:p>
            <a:pPr algn="ctr">
              <a:lnSpc>
                <a:spcPct val="85000"/>
              </a:lnSpc>
            </a:pPr>
            <a:r>
              <a:rPr lang="en-US" sz="3200" b="0" dirty="0"/>
              <a:t>October 29, 2018</a:t>
            </a:r>
          </a:p>
          <a:p>
            <a:pPr algn="ctr">
              <a:lnSpc>
                <a:spcPct val="85000"/>
              </a:lnSpc>
            </a:pPr>
            <a:r>
              <a:rPr lang="en-US" sz="3200" b="0" i="1" dirty="0"/>
              <a:t>slides courtesy of Eric Roberts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ctrTitle"/>
          </p:nvPr>
        </p:nvSpPr>
        <p:spPr>
          <a:xfrm>
            <a:off x="0" y="2514600"/>
            <a:ext cx="9144000" cy="1143000"/>
          </a:xfrm>
        </p:spPr>
        <p:txBody>
          <a:bodyPr/>
          <a:lstStyle/>
          <a:p>
            <a:r>
              <a:rPr lang="en-US" sz="6000">
                <a:solidFill>
                  <a:schemeClr val="tx1"/>
                </a:solidFill>
                <a:latin typeface="Monotype Corsiva" pitchFamily="1" charset="0"/>
              </a:rPr>
              <a:t>Once upon a time . . .</a:t>
            </a:r>
            <a:endParaRPr lang="en-US" sz="6000">
              <a:solidFill>
                <a:srgbClr val="FF0000"/>
              </a:solidFill>
              <a:latin typeface="Monotype Corsiva" pitchFamily="1"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8" name="ClaudeShannon-Theseus.mov">
            <a:hlinkClick r:id="" action="ppaction://media"/>
          </p:cNvPr>
          <p:cNvPicPr/>
          <p:nvPr>
            <a:videoFile r:link="rId2"/>
            <p:extLst>
              <p:ext uri="{DAA4B4D4-6D71-4841-9C94-3DE7FCFB9230}">
                <p14:media xmlns:p14="http://schemas.microsoft.com/office/powerpoint/2010/main" r:link="rId1"/>
              </p:ext>
            </p:extLst>
          </p:nvPr>
        </p:nvPicPr>
        <p:blipFill>
          <a:blip r:embed="rId5"/>
          <a:stretch>
            <a:fillRect/>
          </a:stretch>
        </p:blipFill>
        <p:spPr>
          <a:xfrm>
            <a:off x="508000" y="381000"/>
            <a:ext cx="8128000" cy="6096000"/>
          </a:xfrm>
          <a:prstGeom prst="rect">
            <a:avLst/>
          </a:prstGeom>
        </p:spPr>
      </p:pic>
      <p:sp>
        <p:nvSpPr>
          <p:cNvPr id="7" name="Rectangle 6"/>
          <p:cNvSpPr/>
          <p:nvPr/>
        </p:nvSpPr>
        <p:spPr bwMode="auto">
          <a:xfrm>
            <a:off x="0" y="0"/>
            <a:ext cx="9144000" cy="6858000"/>
          </a:xfrm>
          <a:prstGeom prst="rect">
            <a:avLst/>
          </a:prstGeom>
          <a:solidFill>
            <a:srgbClr val="CC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solidFill>
                <a:srgbClr val="000000"/>
              </a:solidFill>
              <a:latin typeface="Times New Roman" pitchFamily="84" charset="0"/>
            </a:endParaRPr>
          </a:p>
        </p:txBody>
      </p:sp>
      <p:sp>
        <p:nvSpPr>
          <p:cNvPr id="131074"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Claude Shannon</a:t>
            </a:r>
            <a:endParaRPr lang="en-US" dirty="0">
              <a:solidFill>
                <a:schemeClr val="tx1"/>
              </a:solidFill>
            </a:endParaRPr>
          </a:p>
        </p:txBody>
      </p:sp>
      <p:sp>
        <p:nvSpPr>
          <p:cNvPr id="131075" name="Text Box 3"/>
          <p:cNvSpPr txBox="1">
            <a:spLocks noChangeArrowheads="1"/>
          </p:cNvSpPr>
          <p:nvPr/>
        </p:nvSpPr>
        <p:spPr bwMode="auto">
          <a:xfrm>
            <a:off x="381000" y="1219200"/>
            <a:ext cx="5029200" cy="2970044"/>
          </a:xfrm>
          <a:prstGeom prst="rect">
            <a:avLst/>
          </a:prstGeom>
          <a:noFill/>
          <a:ln w="9525">
            <a:noFill/>
            <a:miter lim="800000"/>
            <a:headEnd/>
            <a:tailEnd/>
          </a:ln>
          <a:effectLst/>
        </p:spPr>
        <p:txBody>
          <a:bodyPr>
            <a:prstTxWarp prst="textNoShape">
              <a:avLst/>
            </a:prstTxWarp>
            <a:spAutoFit/>
          </a:bodyPr>
          <a:lstStyle/>
          <a:p>
            <a:pPr>
              <a:lnSpc>
                <a:spcPct val="85000"/>
              </a:lnSpc>
            </a:pPr>
            <a:r>
              <a:rPr lang="en-US" sz="2200" b="0" dirty="0">
                <a:solidFill>
                  <a:srgbClr val="000000"/>
                </a:solidFill>
                <a:latin typeface="Times New Roman" pitchFamily="1" charset="0"/>
              </a:rPr>
              <a:t>Claude Shannon was one of the pioneers who shaped computer science in its early years.  In his master</a:t>
            </a:r>
            <a:r>
              <a:rPr lang="en-US" sz="2200" b="0" dirty="0">
                <a:solidFill>
                  <a:srgbClr val="000000"/>
                </a:solidFill>
                <a:latin typeface="Times New Roman" pitchFamily="1" charset="0"/>
                <a:ea typeface="ヒラギノ角ゴ Pro W3" pitchFamily="1" charset="-128"/>
                <a:cs typeface="ヒラギノ角ゴ Pro W3" pitchFamily="1" charset="-128"/>
              </a:rPr>
              <a:t>’</a:t>
            </a:r>
            <a:r>
              <a:rPr lang="en-US" sz="2200" b="0" dirty="0">
                <a:solidFill>
                  <a:srgbClr val="000000"/>
                </a:solidFill>
                <a:latin typeface="Times New Roman" pitchFamily="1" charset="0"/>
              </a:rPr>
              <a:t>s thesis, Shannon showed how it was possible to use Boolean logic and switching circuits to perform arithmetic calculations. That work led directly to the use of binary arithmetic inside computers</a:t>
            </a:r>
            <a:r>
              <a:rPr lang="en-US" sz="2200" b="0" dirty="0">
                <a:solidFill>
                  <a:srgbClr val="000000"/>
                </a:solidFill>
                <a:latin typeface="Times New Roman" pitchFamily="1" charset="0"/>
                <a:ea typeface="ヒラギノ角ゴ Pro W3" pitchFamily="1" charset="-128"/>
                <a:cs typeface="ヒラギノ角ゴ Pro W3" pitchFamily="1" charset="-128"/>
              </a:rPr>
              <a:t>—</a:t>
            </a:r>
            <a:r>
              <a:rPr lang="en-US" sz="2200" b="0" dirty="0">
                <a:solidFill>
                  <a:srgbClr val="000000"/>
                </a:solidFill>
                <a:latin typeface="Times New Roman" pitchFamily="1" charset="0"/>
              </a:rPr>
              <a:t>an idea that initially generated considerable resistance among more established scientists.</a:t>
            </a:r>
          </a:p>
        </p:txBody>
      </p:sp>
      <p:sp>
        <p:nvSpPr>
          <p:cNvPr id="131076" name="Text Box 4"/>
          <p:cNvSpPr txBox="1">
            <a:spLocks noChangeArrowheads="1"/>
          </p:cNvSpPr>
          <p:nvPr/>
        </p:nvSpPr>
        <p:spPr bwMode="auto">
          <a:xfrm>
            <a:off x="381000" y="4248150"/>
            <a:ext cx="5029200" cy="2115194"/>
          </a:xfrm>
          <a:prstGeom prst="rect">
            <a:avLst/>
          </a:prstGeom>
          <a:noFill/>
          <a:ln w="9525">
            <a:noFill/>
            <a:miter lim="800000"/>
            <a:headEnd/>
            <a:tailEnd/>
          </a:ln>
          <a:effectLst/>
        </p:spPr>
        <p:txBody>
          <a:bodyPr>
            <a:prstTxWarp prst="textNoShape">
              <a:avLst/>
            </a:prstTxWarp>
            <a:spAutoFit/>
          </a:bodyPr>
          <a:lstStyle/>
          <a:p>
            <a:pPr>
              <a:lnSpc>
                <a:spcPct val="85000"/>
              </a:lnSpc>
            </a:pPr>
            <a:r>
              <a:rPr lang="en-US" sz="2200" b="0" dirty="0">
                <a:solidFill>
                  <a:srgbClr val="000000"/>
                </a:solidFill>
                <a:latin typeface="Times New Roman" pitchFamily="1" charset="0"/>
              </a:rPr>
              <a:t>Shannon is best known as the inventor of </a:t>
            </a:r>
            <a:r>
              <a:rPr lang="en-US" sz="2200" i="1" dirty="0">
                <a:solidFill>
                  <a:srgbClr val="000000"/>
                </a:solidFill>
                <a:latin typeface="Times New Roman" pitchFamily="1" charset="0"/>
              </a:rPr>
              <a:t>information theory,</a:t>
            </a:r>
            <a:r>
              <a:rPr lang="en-US" sz="2200" b="0" i="1" dirty="0">
                <a:solidFill>
                  <a:srgbClr val="000000"/>
                </a:solidFill>
                <a:latin typeface="Times New Roman" pitchFamily="1" charset="0"/>
              </a:rPr>
              <a:t> </a:t>
            </a:r>
            <a:r>
              <a:rPr lang="en-US" sz="2200" b="0" dirty="0">
                <a:solidFill>
                  <a:srgbClr val="000000"/>
                </a:solidFill>
                <a:latin typeface="Times New Roman" pitchFamily="1" charset="0"/>
              </a:rPr>
              <a:t>which provides the mathematical foundation for understanding data communication.  To many, however, Shannon</a:t>
            </a:r>
            <a:r>
              <a:rPr lang="en-US" sz="2200" b="0" dirty="0">
                <a:solidFill>
                  <a:srgbClr val="000000"/>
                </a:solidFill>
                <a:latin typeface="Times New Roman" pitchFamily="1" charset="0"/>
                <a:ea typeface="ヒラギノ角ゴ Pro W3" pitchFamily="1" charset="-128"/>
                <a:cs typeface="ヒラギノ角ゴ Pro W3" pitchFamily="1" charset="-128"/>
              </a:rPr>
              <a:t>’</a:t>
            </a:r>
            <a:r>
              <a:rPr lang="en-US" sz="2200" b="0" dirty="0">
                <a:solidFill>
                  <a:srgbClr val="000000"/>
                </a:solidFill>
                <a:latin typeface="Times New Roman" pitchFamily="1" charset="0"/>
              </a:rPr>
              <a:t>s great contribution was that he never lost his sense of fun throughout his long career.</a:t>
            </a:r>
          </a:p>
        </p:txBody>
      </p:sp>
      <p:pic>
        <p:nvPicPr>
          <p:cNvPr id="131077" name="Picture 5" descr="ShannonWithMouse"/>
          <p:cNvPicPr>
            <a:picLocks noChangeAspect="1" noChangeArrowheads="1"/>
          </p:cNvPicPr>
          <p:nvPr/>
        </p:nvPicPr>
        <p:blipFill>
          <a:blip r:embed="rId6"/>
          <a:srcRect/>
          <a:stretch>
            <a:fillRect/>
          </a:stretch>
        </p:blipFill>
        <p:spPr bwMode="auto">
          <a:xfrm>
            <a:off x="5715000" y="1308100"/>
            <a:ext cx="2971800" cy="2693988"/>
          </a:xfrm>
          <a:prstGeom prst="rect">
            <a:avLst/>
          </a:prstGeom>
          <a:noFill/>
          <a:ln w="9525">
            <a:solidFill>
              <a:schemeClr val="tx1"/>
            </a:solidFill>
            <a:miter lim="800000"/>
            <a:headEnd/>
            <a:tailEnd/>
          </a:ln>
        </p:spPr>
      </p:pic>
      <p:sp>
        <p:nvSpPr>
          <p:cNvPr id="131078" name="Text Box 6"/>
          <p:cNvSpPr txBox="1">
            <a:spLocks noChangeArrowheads="1"/>
          </p:cNvSpPr>
          <p:nvPr/>
        </p:nvSpPr>
        <p:spPr bwMode="auto">
          <a:xfrm>
            <a:off x="5697538" y="4038600"/>
            <a:ext cx="2992437" cy="304800"/>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a:solidFill>
                  <a:srgbClr val="000000"/>
                </a:solidFill>
                <a:latin typeface="Helvetica Neue" pitchFamily="1" charset="0"/>
              </a:rPr>
              <a:t>Claude Shannon (1916-2001)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3107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xit" presetSubtype="0" fill="hold" grpId="0" nodeType="clickEffect">
                                  <p:stCondLst>
                                    <p:cond delay="0"/>
                                  </p:stCondLst>
                                  <p:childTnLst>
                                    <p:animEffect transition="out" filter="fade">
                                      <p:cBhvr>
                                        <p:cTn id="10" dur="1000"/>
                                        <p:tgtEl>
                                          <p:spTgt spid="7"/>
                                        </p:tgtEl>
                                      </p:cBhvr>
                                    </p:animEffect>
                                    <p:set>
                                      <p:cBhvr>
                                        <p:cTn id="11" dur="1" fill="hold">
                                          <p:stCondLst>
                                            <p:cond delay="999"/>
                                          </p:stCondLst>
                                        </p:cTn>
                                        <p:tgtEl>
                                          <p:spTgt spid="7"/>
                                        </p:tgtEl>
                                        <p:attrNameLst>
                                          <p:attrName>style.visibility</p:attrName>
                                        </p:attrNameLst>
                                      </p:cBhvr>
                                      <p:to>
                                        <p:strVal val="hidden"/>
                                      </p:to>
                                    </p:set>
                                  </p:childTnLst>
                                </p:cTn>
                              </p:par>
                              <p:par>
                                <p:cTn id="12" presetID="10" presetClass="exit" presetSubtype="0" fill="hold" grpId="0" nodeType="withEffect">
                                  <p:stCondLst>
                                    <p:cond delay="0"/>
                                  </p:stCondLst>
                                  <p:childTnLst>
                                    <p:animEffect transition="out" filter="fade">
                                      <p:cBhvr>
                                        <p:cTn id="13" dur="1000"/>
                                        <p:tgtEl>
                                          <p:spTgt spid="131078"/>
                                        </p:tgtEl>
                                      </p:cBhvr>
                                    </p:animEffect>
                                    <p:set>
                                      <p:cBhvr>
                                        <p:cTn id="14" dur="1" fill="hold">
                                          <p:stCondLst>
                                            <p:cond delay="999"/>
                                          </p:stCondLst>
                                        </p:cTn>
                                        <p:tgtEl>
                                          <p:spTgt spid="131078"/>
                                        </p:tgtEl>
                                        <p:attrNameLst>
                                          <p:attrName>style.visibility</p:attrName>
                                        </p:attrNameLst>
                                      </p:cBhvr>
                                      <p:to>
                                        <p:strVal val="hidden"/>
                                      </p:to>
                                    </p:set>
                                  </p:childTnLst>
                                </p:cTn>
                              </p:par>
                              <p:par>
                                <p:cTn id="15" presetID="10" presetClass="exit" presetSubtype="0" fill="hold" grpId="0" nodeType="withEffect">
                                  <p:stCondLst>
                                    <p:cond delay="0"/>
                                  </p:stCondLst>
                                  <p:childTnLst>
                                    <p:animEffect transition="out" filter="fade">
                                      <p:cBhvr>
                                        <p:cTn id="16" dur="1000"/>
                                        <p:tgtEl>
                                          <p:spTgt spid="131075"/>
                                        </p:tgtEl>
                                      </p:cBhvr>
                                    </p:animEffect>
                                    <p:set>
                                      <p:cBhvr>
                                        <p:cTn id="17" dur="1" fill="hold">
                                          <p:stCondLst>
                                            <p:cond delay="999"/>
                                          </p:stCondLst>
                                        </p:cTn>
                                        <p:tgtEl>
                                          <p:spTgt spid="131075"/>
                                        </p:tgtEl>
                                        <p:attrNameLst>
                                          <p:attrName>style.visibility</p:attrName>
                                        </p:attrNameLst>
                                      </p:cBhvr>
                                      <p:to>
                                        <p:strVal val="hidden"/>
                                      </p:to>
                                    </p:set>
                                  </p:childTnLst>
                                </p:cTn>
                              </p:par>
                              <p:par>
                                <p:cTn id="18" presetID="10" presetClass="exit" presetSubtype="0" fill="hold" grpId="1" nodeType="withEffect">
                                  <p:stCondLst>
                                    <p:cond delay="0"/>
                                  </p:stCondLst>
                                  <p:childTnLst>
                                    <p:animEffect transition="out" filter="fade">
                                      <p:cBhvr>
                                        <p:cTn id="19" dur="1000"/>
                                        <p:tgtEl>
                                          <p:spTgt spid="131076">
                                            <p:txEl>
                                              <p:pRg st="0" end="0"/>
                                            </p:txEl>
                                          </p:spTgt>
                                        </p:tgtEl>
                                      </p:cBhvr>
                                    </p:animEffect>
                                    <p:set>
                                      <p:cBhvr>
                                        <p:cTn id="20" dur="1" fill="hold">
                                          <p:stCondLst>
                                            <p:cond delay="999"/>
                                          </p:stCondLst>
                                        </p:cTn>
                                        <p:tgtEl>
                                          <p:spTgt spid="131076">
                                            <p:txEl>
                                              <p:pRg st="0" end="0"/>
                                            </p:txEl>
                                          </p:spTgt>
                                        </p:tgtEl>
                                        <p:attrNameLst>
                                          <p:attrName>style.visibility</p:attrName>
                                        </p:attrNameLst>
                                      </p:cBhvr>
                                      <p:to>
                                        <p:strVal val="hidden"/>
                                      </p:to>
                                    </p:set>
                                  </p:childTnLst>
                                </p:cTn>
                              </p:par>
                              <p:par>
                                <p:cTn id="21" presetID="10" presetClass="exit" presetSubtype="0" fill="hold" nodeType="withEffect">
                                  <p:stCondLst>
                                    <p:cond delay="0"/>
                                  </p:stCondLst>
                                  <p:childTnLst>
                                    <p:animEffect transition="out" filter="fade">
                                      <p:cBhvr>
                                        <p:cTn id="22" dur="1000"/>
                                        <p:tgtEl>
                                          <p:spTgt spid="131077"/>
                                        </p:tgtEl>
                                      </p:cBhvr>
                                    </p:animEffect>
                                    <p:set>
                                      <p:cBhvr>
                                        <p:cTn id="23" dur="1" fill="hold">
                                          <p:stCondLst>
                                            <p:cond delay="999"/>
                                          </p:stCondLst>
                                        </p:cTn>
                                        <p:tgtEl>
                                          <p:spTgt spid="131077"/>
                                        </p:tgtEl>
                                        <p:attrNameLst>
                                          <p:attrName>style.visibility</p:attrName>
                                        </p:attrNameLst>
                                      </p:cBhvr>
                                      <p:to>
                                        <p:strVal val="hidden"/>
                                      </p:to>
                                    </p:set>
                                  </p:childTnLst>
                                </p:cTn>
                              </p:par>
                              <p:par>
                                <p:cTn id="24" presetID="10" presetClass="exit" presetSubtype="0" fill="hold" grpId="0" nodeType="withEffect">
                                  <p:stCondLst>
                                    <p:cond delay="0"/>
                                  </p:stCondLst>
                                  <p:childTnLst>
                                    <p:animEffect transition="out" filter="fade">
                                      <p:cBhvr>
                                        <p:cTn id="25" dur="1000"/>
                                        <p:tgtEl>
                                          <p:spTgt spid="131074"/>
                                        </p:tgtEl>
                                      </p:cBhvr>
                                    </p:animEffect>
                                    <p:set>
                                      <p:cBhvr>
                                        <p:cTn id="26" dur="1" fill="hold">
                                          <p:stCondLst>
                                            <p:cond delay="999"/>
                                          </p:stCondLst>
                                        </p:cTn>
                                        <p:tgtEl>
                                          <p:spTgt spid="131074"/>
                                        </p:tgtEl>
                                        <p:attrNameLst>
                                          <p:attrName>style.visibility</p:attrName>
                                        </p:attrNameLst>
                                      </p:cBhvr>
                                      <p:to>
                                        <p:strVal val="hidden"/>
                                      </p:to>
                                    </p:set>
                                  </p:childTnLst>
                                </p:cTn>
                              </p:par>
                              <p:par>
                                <p:cTn id="27" presetID="1" presetClass="mediacall" presetSubtype="0" fill="hold" nodeType="withEffect">
                                  <p:stCondLst>
                                    <p:cond delay="0"/>
                                  </p:stCondLst>
                                  <p:childTnLst>
                                    <p:cmd type="call" cmd="playFrom(0.0)">
                                      <p:cBhvr>
                                        <p:cTn id="28" dur="9056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29" fill="hold" display="0">
                  <p:stCondLst>
                    <p:cond delay="indefinite"/>
                  </p:stCondLst>
                  <p:endCondLst>
                    <p:cond evt="onNext" delay="0">
                      <p:tgtEl>
                        <p:sldTgt/>
                      </p:tgtEl>
                    </p:cond>
                    <p:cond evt="onPrev" delay="0">
                      <p:tgtEl>
                        <p:sldTgt/>
                      </p:tgtEl>
                    </p:cond>
                  </p:endCondLst>
                </p:cTn>
                <p:tgtEl>
                  <p:spTgt spid="8"/>
                </p:tgtEl>
              </p:cMediaNode>
            </p:video>
            <p:seq concurrent="1" nextAc="seek">
              <p:cTn id="30" restart="whenNotActive" fill="hold" evtFilter="cancelBubble" nodeType="interactiveSeq">
                <p:stCondLst>
                  <p:cond evt="onClick" delay="0">
                    <p:tgtEl>
                      <p:spTgt spid="8"/>
                    </p:tgtEl>
                  </p:cond>
                </p:stCondLst>
                <p:endSync evt="end" delay="0">
                  <p:rtn val="all"/>
                </p:endSync>
                <p:childTnLst>
                  <p:par>
                    <p:cTn id="31" fill="hold">
                      <p:stCondLst>
                        <p:cond delay="0"/>
                      </p:stCondLst>
                      <p:childTnLst>
                        <p:par>
                          <p:cTn id="32" fill="hold">
                            <p:stCondLst>
                              <p:cond delay="0"/>
                            </p:stCondLst>
                            <p:childTnLst>
                              <p:par>
                                <p:cTn id="33" presetID="2" presetClass="mediacall" presetSubtype="0" fill="hold" nodeType="clickEffect">
                                  <p:stCondLst>
                                    <p:cond delay="0"/>
                                  </p:stCondLst>
                                  <p:childTnLst>
                                    <p:cmd type="call" cmd="togglePause">
                                      <p:cBhvr>
                                        <p:cTn id="34" dur="1" fill="hold"/>
                                        <p:tgtEl>
                                          <p:spTgt spid="8"/>
                                        </p:tgtEl>
                                      </p:cBhvr>
                                    </p:cmd>
                                  </p:childTnLst>
                                </p:cTn>
                              </p:par>
                            </p:childTnLst>
                          </p:cTn>
                        </p:par>
                      </p:childTnLst>
                    </p:cTn>
                  </p:par>
                </p:childTnLst>
              </p:cTn>
              <p:nextCondLst>
                <p:cond evt="onClick" delay="0">
                  <p:tgtEl>
                    <p:spTgt spid="8"/>
                  </p:tgtEl>
                </p:cond>
              </p:nextCondLst>
            </p:seq>
          </p:childTnLst>
        </p:cTn>
      </p:par>
    </p:tnLst>
    <p:bldLst>
      <p:bldP spid="7" grpId="0" animBg="1"/>
      <p:bldP spid="131074" grpId="0"/>
      <p:bldP spid="131075" grpId="0"/>
      <p:bldP spid="131076" grpId="0" build="p" autoUpdateAnimBg="0"/>
      <p:bldP spid="131076" grpId="1" build="allAtOnce"/>
      <p:bldP spid="13107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ctrTitle"/>
          </p:nvPr>
        </p:nvSpPr>
        <p:spPr>
          <a:xfrm>
            <a:off x="0" y="2616200"/>
            <a:ext cx="9144000" cy="1143000"/>
          </a:xfrm>
        </p:spPr>
        <p:txBody>
          <a:bodyPr/>
          <a:lstStyle/>
          <a:p>
            <a:r>
              <a:rPr lang="en-US" sz="6000" dirty="0">
                <a:solidFill>
                  <a:srgbClr val="FF0000"/>
                </a:solidFill>
              </a:rPr>
              <a:t>Binary Representation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0466"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The Power of Bits</a:t>
            </a:r>
            <a:endParaRPr lang="en-US" sz="4000" dirty="0">
              <a:solidFill>
                <a:schemeClr val="tx1"/>
              </a:solidFill>
            </a:endParaRPr>
          </a:p>
        </p:txBody>
      </p:sp>
      <p:sp>
        <p:nvSpPr>
          <p:cNvPr id="830467" name="Rectangle 3"/>
          <p:cNvSpPr>
            <a:spLocks noChangeArrowheads="1"/>
          </p:cNvSpPr>
          <p:nvPr/>
        </p:nvSpPr>
        <p:spPr bwMode="auto">
          <a:xfrm>
            <a:off x="482600" y="1155700"/>
            <a:ext cx="8128000" cy="53213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t>The fundamental unit of memory inside a computer is called a </a:t>
            </a:r>
            <a:r>
              <a:rPr lang="en-US" sz="2400" i="1" dirty="0"/>
              <a:t>bit</a:t>
            </a:r>
            <a:r>
              <a:rPr lang="en-US" sz="2400" b="0" dirty="0"/>
              <a:t>—a term introduced in a paper by Claude Shannon as a contraction of the words </a:t>
            </a:r>
            <a:r>
              <a:rPr lang="en-US" sz="2400" b="0" i="1" dirty="0"/>
              <a:t>binary </a:t>
            </a:r>
            <a:r>
              <a:rPr lang="en-US" sz="2400" b="0" dirty="0"/>
              <a:t>and </a:t>
            </a:r>
            <a:r>
              <a:rPr lang="en-US" sz="2400" b="0" i="1" dirty="0"/>
              <a:t>digit.</a:t>
            </a:r>
          </a:p>
          <a:p>
            <a:pPr marL="342900" indent="-342900">
              <a:lnSpc>
                <a:spcPct val="90000"/>
              </a:lnSpc>
              <a:spcAft>
                <a:spcPct val="50000"/>
              </a:spcAft>
              <a:buFontTx/>
              <a:buChar char="•"/>
            </a:pPr>
            <a:r>
              <a:rPr lang="en-US" sz="2400" b="0" dirty="0"/>
              <a:t>An individual bit exists in one of two states, usually denoted as </a:t>
            </a:r>
            <a:r>
              <a:rPr lang="en-US" sz="2000" dirty="0">
                <a:latin typeface="Helvetica Neue"/>
                <a:cs typeface="Helvetica Neue"/>
              </a:rPr>
              <a:t>0</a:t>
            </a:r>
            <a:r>
              <a:rPr lang="en-US" sz="2400" b="0" dirty="0"/>
              <a:t> and </a:t>
            </a:r>
            <a:r>
              <a:rPr lang="en-US" sz="2000" dirty="0">
                <a:latin typeface="Helvetica Neue"/>
                <a:cs typeface="Helvetica Neue"/>
              </a:rPr>
              <a:t>1</a:t>
            </a:r>
            <a:r>
              <a:rPr lang="en-US" sz="2400" b="0" dirty="0"/>
              <a:t>.</a:t>
            </a:r>
          </a:p>
          <a:p>
            <a:pPr marL="342900" indent="-342900">
              <a:lnSpc>
                <a:spcPct val="90000"/>
              </a:lnSpc>
              <a:spcAft>
                <a:spcPts val="600"/>
              </a:spcAft>
              <a:buFontTx/>
              <a:buChar char="•"/>
            </a:pPr>
            <a:r>
              <a:rPr lang="en-US" sz="2400" b="0" dirty="0"/>
              <a:t>More sophisticated data can be represented by combining larger numbers of bits:</a:t>
            </a:r>
          </a:p>
          <a:p>
            <a:pPr marL="800100" lvl="1" indent="-342900">
              <a:lnSpc>
                <a:spcPct val="90000"/>
              </a:lnSpc>
              <a:spcAft>
                <a:spcPts val="600"/>
              </a:spcAft>
              <a:buFont typeface="Lucida Grande"/>
              <a:buChar char="–"/>
            </a:pPr>
            <a:r>
              <a:rPr lang="en-US" sz="2200" b="0" dirty="0"/>
              <a:t>Two bits can represent four (2 × 2) values.</a:t>
            </a:r>
          </a:p>
          <a:p>
            <a:pPr marL="800100" lvl="1" indent="-342900">
              <a:lnSpc>
                <a:spcPct val="90000"/>
              </a:lnSpc>
              <a:spcAft>
                <a:spcPts val="600"/>
              </a:spcAft>
              <a:buFont typeface="Lucida Grande"/>
              <a:buChar char="–"/>
            </a:pPr>
            <a:r>
              <a:rPr lang="en-US" sz="2200" b="0" dirty="0"/>
              <a:t>Three bits can represent eight (2 × 2 × 2) values.</a:t>
            </a:r>
          </a:p>
          <a:p>
            <a:pPr marL="800100" lvl="1" indent="-342900">
              <a:lnSpc>
                <a:spcPct val="90000"/>
              </a:lnSpc>
              <a:spcAft>
                <a:spcPct val="50000"/>
              </a:spcAft>
              <a:buFont typeface="Lucida Grande"/>
              <a:buChar char="–"/>
            </a:pPr>
            <a:r>
              <a:rPr lang="en-US" sz="2200" b="0" dirty="0"/>
              <a:t>Four bits can represent 16 (2</a:t>
            </a:r>
            <a:r>
              <a:rPr lang="en-US" sz="2200" b="0" baseline="30000" dirty="0"/>
              <a:t>4</a:t>
            </a:r>
            <a:r>
              <a:rPr lang="en-US" sz="2200" b="0" dirty="0"/>
              <a:t>) values, and so on.</a:t>
            </a:r>
          </a:p>
          <a:p>
            <a:pPr marL="342900" indent="-342900">
              <a:lnSpc>
                <a:spcPct val="90000"/>
              </a:lnSpc>
              <a:spcAft>
                <a:spcPct val="50000"/>
              </a:spcAft>
              <a:buFont typeface="Arial"/>
              <a:buChar char="•"/>
            </a:pPr>
            <a:r>
              <a:rPr lang="en-US" sz="2400" b="0" dirty="0"/>
              <a:t>This laptop has 16GB of main memory and can therefore exist in 2</a:t>
            </a:r>
            <a:r>
              <a:rPr lang="en-US" sz="2000" b="0" baseline="35000" dirty="0"/>
              <a:t>137,438,953,472</a:t>
            </a:r>
            <a:r>
              <a:rPr lang="en-US" sz="2400" b="0" dirty="0"/>
              <a:t> states, because 16GB is really 2</a:t>
            </a:r>
            <a:r>
              <a:rPr lang="en-US" sz="2000" b="0" baseline="35000" dirty="0"/>
              <a:t>37</a:t>
            </a:r>
            <a:r>
              <a:rPr lang="en-US" sz="2400" b="0" baseline="30000" dirty="0"/>
              <a:t> </a:t>
            </a:r>
            <a:r>
              <a:rPr lang="en-US" sz="2400" b="0" dirty="0"/>
              <a:t>= 137,438,953,472 independent bits.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3046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30467">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30467">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30467">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30467">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3046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0467"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 name="Picture 72" descr="Leibniz.jpg"/>
          <p:cNvPicPr>
            <a:picLocks noChangeAspect="1"/>
          </p:cNvPicPr>
          <p:nvPr/>
        </p:nvPicPr>
        <p:blipFill>
          <a:blip r:embed="rId3"/>
          <a:stretch>
            <a:fillRect/>
          </a:stretch>
        </p:blipFill>
        <p:spPr>
          <a:xfrm>
            <a:off x="5051940" y="1170821"/>
            <a:ext cx="3738880" cy="4876800"/>
          </a:xfrm>
          <a:prstGeom prst="rect">
            <a:avLst/>
          </a:prstGeom>
          <a:ln>
            <a:solidFill>
              <a:srgbClr val="000000"/>
            </a:solidFill>
          </a:ln>
        </p:spPr>
      </p:pic>
      <p:sp>
        <p:nvSpPr>
          <p:cNvPr id="797698"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Leibniz and Binary Notation</a:t>
            </a:r>
            <a:endParaRPr lang="en-US" sz="4000" dirty="0">
              <a:solidFill>
                <a:schemeClr val="tx1"/>
              </a:solidFill>
            </a:endParaRPr>
          </a:p>
        </p:txBody>
      </p:sp>
      <p:pic>
        <p:nvPicPr>
          <p:cNvPr id="69" name="Picture 68" descr="LeibnizFigure.png"/>
          <p:cNvPicPr>
            <a:picLocks noChangeAspect="1"/>
          </p:cNvPicPr>
          <p:nvPr/>
        </p:nvPicPr>
        <p:blipFill>
          <a:blip r:embed="rId4"/>
          <a:srcRect l="22094" t="7152" r="8183" b="2410"/>
          <a:stretch>
            <a:fillRect/>
          </a:stretch>
        </p:blipFill>
        <p:spPr>
          <a:xfrm>
            <a:off x="4998721" y="1177953"/>
            <a:ext cx="3840479" cy="5073940"/>
          </a:xfrm>
          <a:prstGeom prst="rect">
            <a:avLst/>
          </a:prstGeom>
          <a:ln>
            <a:solidFill>
              <a:srgbClr val="000000"/>
            </a:solidFill>
          </a:ln>
        </p:spPr>
      </p:pic>
      <p:sp>
        <p:nvSpPr>
          <p:cNvPr id="70" name="Rectangle 8"/>
          <p:cNvSpPr>
            <a:spLocks noChangeArrowheads="1"/>
          </p:cNvSpPr>
          <p:nvPr/>
        </p:nvSpPr>
        <p:spPr bwMode="auto">
          <a:xfrm>
            <a:off x="482600" y="1155700"/>
            <a:ext cx="4470400" cy="55499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t>Binary notation is an old idea.  It was described back in 1703 by the German mathematician Gottfried Wilhelm von Leibniz.</a:t>
            </a:r>
          </a:p>
          <a:p>
            <a:pPr marL="342900" indent="-342900">
              <a:lnSpc>
                <a:spcPct val="90000"/>
              </a:lnSpc>
              <a:spcAft>
                <a:spcPct val="50000"/>
              </a:spcAft>
              <a:buFontTx/>
              <a:buChar char="•"/>
            </a:pPr>
            <a:r>
              <a:rPr lang="en-US" sz="2400" b="0" dirty="0"/>
              <a:t>Writing in the proceedings of the French Royal Academy of Science, Leibniz describes his use of binary notation in a simple, easy-to-follow style.</a:t>
            </a:r>
          </a:p>
          <a:p>
            <a:pPr marL="342900" indent="-342900">
              <a:lnSpc>
                <a:spcPct val="90000"/>
              </a:lnSpc>
              <a:spcAft>
                <a:spcPct val="50000"/>
              </a:spcAft>
              <a:buFontTx/>
              <a:buChar char="•"/>
            </a:pPr>
            <a:r>
              <a:rPr lang="en-US" sz="2400" b="0" dirty="0"/>
              <a:t>Leibniz’s paper further suggests that the Chinese were clearly familiar with binary arithmetic 2000 years earlier, as evidenced by the patterns of lines found in the </a:t>
            </a:r>
            <a:r>
              <a:rPr lang="en-US" sz="2400" b="0" i="1" dirty="0"/>
              <a:t>I </a:t>
            </a:r>
            <a:r>
              <a:rPr lang="en-US" sz="2400" b="0" i="1" dirty="0" err="1"/>
              <a:t>Ching</a:t>
            </a:r>
            <a:r>
              <a:rPr lang="en-US" sz="2400" b="0" dirty="0"/>
              <a:t>.</a:t>
            </a:r>
          </a:p>
        </p:txBody>
      </p:sp>
      <p:pic>
        <p:nvPicPr>
          <p:cNvPr id="71" name="Picture 70"/>
          <p:cNvPicPr>
            <a:picLocks noChangeAspect="1"/>
          </p:cNvPicPr>
          <p:nvPr/>
        </p:nvPicPr>
        <p:blipFill>
          <a:blip r:embed="rId5"/>
          <a:stretch>
            <a:fillRect/>
          </a:stretch>
        </p:blipFill>
        <p:spPr>
          <a:xfrm>
            <a:off x="4953000" y="1177953"/>
            <a:ext cx="3903817" cy="384598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0">
                                            <p:txEl>
                                              <p:pRg st="1" end="1"/>
                                            </p:txEl>
                                          </p:spTgt>
                                        </p:tgtEl>
                                        <p:attrNameLst>
                                          <p:attrName>style.visibility</p:attrName>
                                        </p:attrNameLst>
                                      </p:cBhvr>
                                      <p:to>
                                        <p:strVal val="visible"/>
                                      </p:to>
                                    </p:set>
                                  </p:childTnLst>
                                </p:cTn>
                              </p:par>
                              <p:par>
                                <p:cTn id="7" presetID="10" presetClass="exit" presetSubtype="0" fill="hold" nodeType="withEffect">
                                  <p:stCondLst>
                                    <p:cond delay="0"/>
                                  </p:stCondLst>
                                  <p:childTnLst>
                                    <p:animEffect transition="out" filter="fade">
                                      <p:cBhvr>
                                        <p:cTn id="8" dur="1000"/>
                                        <p:tgtEl>
                                          <p:spTgt spid="73"/>
                                        </p:tgtEl>
                                      </p:cBhvr>
                                    </p:animEffect>
                                    <p:set>
                                      <p:cBhvr>
                                        <p:cTn id="9" dur="1" fill="hold">
                                          <p:stCondLst>
                                            <p:cond delay="999"/>
                                          </p:stCondLst>
                                        </p:cTn>
                                        <p:tgtEl>
                                          <p:spTgt spid="73"/>
                                        </p:tgtEl>
                                        <p:attrNameLst>
                                          <p:attrName>style.visibility</p:attrName>
                                        </p:attrNameLst>
                                      </p:cBhvr>
                                      <p:to>
                                        <p:strVal val="hidden"/>
                                      </p:to>
                                    </p:set>
                                  </p:childTnLst>
                                </p:cTn>
                              </p:par>
                              <p:par>
                                <p:cTn id="10" presetID="10" presetClass="entr" presetSubtype="0" fill="hold" nodeType="withEffect">
                                  <p:stCondLst>
                                    <p:cond delay="0"/>
                                  </p:stCondLst>
                                  <p:childTnLst>
                                    <p:set>
                                      <p:cBhvr>
                                        <p:cTn id="11" dur="1" fill="hold">
                                          <p:stCondLst>
                                            <p:cond delay="0"/>
                                          </p:stCondLst>
                                        </p:cTn>
                                        <p:tgtEl>
                                          <p:spTgt spid="69"/>
                                        </p:tgtEl>
                                        <p:attrNameLst>
                                          <p:attrName>style.visibility</p:attrName>
                                        </p:attrNameLst>
                                      </p:cBhvr>
                                      <p:to>
                                        <p:strVal val="visible"/>
                                      </p:to>
                                    </p:set>
                                    <p:animEffect transition="in" filter="fade">
                                      <p:cBhvr>
                                        <p:cTn id="12" dur="1000"/>
                                        <p:tgtEl>
                                          <p:spTgt spid="69"/>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0">
                                            <p:txEl>
                                              <p:pRg st="2" end="2"/>
                                            </p:txEl>
                                          </p:spTgt>
                                        </p:tgtEl>
                                        <p:attrNameLst>
                                          <p:attrName>style.visibility</p:attrName>
                                        </p:attrNameLst>
                                      </p:cBhvr>
                                      <p:to>
                                        <p:strVal val="visible"/>
                                      </p:to>
                                    </p:set>
                                  </p:childTnLst>
                                </p:cTn>
                              </p:par>
                              <p:par>
                                <p:cTn id="17" presetID="10" presetClass="exit" presetSubtype="0" fill="hold" nodeType="withEffect">
                                  <p:stCondLst>
                                    <p:cond delay="0"/>
                                  </p:stCondLst>
                                  <p:childTnLst>
                                    <p:animEffect transition="out" filter="fade">
                                      <p:cBhvr>
                                        <p:cTn id="18" dur="1000"/>
                                        <p:tgtEl>
                                          <p:spTgt spid="69"/>
                                        </p:tgtEl>
                                      </p:cBhvr>
                                    </p:animEffect>
                                    <p:set>
                                      <p:cBhvr>
                                        <p:cTn id="19" dur="1" fill="hold">
                                          <p:stCondLst>
                                            <p:cond delay="999"/>
                                          </p:stCondLst>
                                        </p:cTn>
                                        <p:tgtEl>
                                          <p:spTgt spid="69"/>
                                        </p:tgtEl>
                                        <p:attrNameLst>
                                          <p:attrName>style.visibility</p:attrName>
                                        </p:attrNameLst>
                                      </p:cBhvr>
                                      <p:to>
                                        <p:strVal val="hidden"/>
                                      </p:to>
                                    </p:set>
                                  </p:childTnLst>
                                </p:cTn>
                              </p:par>
                              <p:par>
                                <p:cTn id="20" presetID="10" presetClass="entr" presetSubtype="0" fill="hold" nodeType="withEffect">
                                  <p:stCondLst>
                                    <p:cond delay="0"/>
                                  </p:stCondLst>
                                  <p:childTnLst>
                                    <p:set>
                                      <p:cBhvr>
                                        <p:cTn id="21" dur="1" fill="hold">
                                          <p:stCondLst>
                                            <p:cond delay="0"/>
                                          </p:stCondLst>
                                        </p:cTn>
                                        <p:tgtEl>
                                          <p:spTgt spid="71"/>
                                        </p:tgtEl>
                                        <p:attrNameLst>
                                          <p:attrName>style.visibility</p:attrName>
                                        </p:attrNameLst>
                                      </p:cBhvr>
                                      <p:to>
                                        <p:strVal val="visible"/>
                                      </p:to>
                                    </p:set>
                                    <p:animEffect transition="in" filter="fade">
                                      <p:cBhvr>
                                        <p:cTn id="22" dur="10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7699" name="AutoShape 3"/>
          <p:cNvSpPr>
            <a:spLocks noChangeArrowheads="1"/>
          </p:cNvSpPr>
          <p:nvPr/>
        </p:nvSpPr>
        <p:spPr bwMode="auto">
          <a:xfrm>
            <a:off x="4533900" y="4051300"/>
            <a:ext cx="1597025" cy="446088"/>
          </a:xfrm>
          <a:prstGeom prst="wedgeRectCallout">
            <a:avLst>
              <a:gd name="adj1" fmla="val 50894"/>
              <a:gd name="adj2" fmla="val -132560"/>
            </a:avLst>
          </a:prstGeom>
          <a:solidFill>
            <a:srgbClr val="FFFF99"/>
          </a:solidFill>
          <a:ln w="9525">
            <a:solidFill>
              <a:schemeClr val="tx1"/>
            </a:solidFill>
            <a:miter lim="800000"/>
            <a:headEnd/>
            <a:tailEnd/>
          </a:ln>
          <a:effectLst/>
        </p:spPr>
        <p:txBody>
          <a:bodyPr wrap="none" anchor="ctr">
            <a:prstTxWarp prst="textNoShape">
              <a:avLst/>
            </a:prstTxWarp>
          </a:bodyPr>
          <a:lstStyle/>
          <a:p>
            <a:pPr>
              <a:lnSpc>
                <a:spcPct val="85000"/>
              </a:lnSpc>
            </a:pPr>
            <a:r>
              <a:rPr lang="en-US" b="0" i="1"/>
              <a:t>The rightmost digit</a:t>
            </a:r>
          </a:p>
          <a:p>
            <a:pPr>
              <a:lnSpc>
                <a:spcPct val="85000"/>
              </a:lnSpc>
            </a:pPr>
            <a:r>
              <a:rPr lang="en-US" b="0" i="1"/>
              <a:t>is the units place.</a:t>
            </a:r>
          </a:p>
        </p:txBody>
      </p:sp>
      <p:sp>
        <p:nvSpPr>
          <p:cNvPr id="797700" name="AutoShape 4"/>
          <p:cNvSpPr>
            <a:spLocks noChangeArrowheads="1"/>
          </p:cNvSpPr>
          <p:nvPr/>
        </p:nvSpPr>
        <p:spPr bwMode="auto">
          <a:xfrm>
            <a:off x="4054475" y="4051300"/>
            <a:ext cx="1597025" cy="446088"/>
          </a:xfrm>
          <a:prstGeom prst="wedgeRectCallout">
            <a:avLst>
              <a:gd name="adj1" fmla="val 50894"/>
              <a:gd name="adj2" fmla="val -132560"/>
            </a:avLst>
          </a:prstGeom>
          <a:solidFill>
            <a:srgbClr val="FFFF99"/>
          </a:solidFill>
          <a:ln w="9525">
            <a:solidFill>
              <a:schemeClr val="tx1"/>
            </a:solidFill>
            <a:miter lim="800000"/>
            <a:headEnd/>
            <a:tailEnd/>
          </a:ln>
          <a:effectLst/>
        </p:spPr>
        <p:txBody>
          <a:bodyPr wrap="none" anchor="ctr">
            <a:prstTxWarp prst="textNoShape">
              <a:avLst/>
            </a:prstTxWarp>
          </a:bodyPr>
          <a:lstStyle/>
          <a:p>
            <a:pPr>
              <a:lnSpc>
                <a:spcPct val="85000"/>
              </a:lnSpc>
            </a:pPr>
            <a:r>
              <a:rPr lang="en-US" b="0" i="1"/>
              <a:t>The next digit gives</a:t>
            </a:r>
          </a:p>
          <a:p>
            <a:pPr>
              <a:lnSpc>
                <a:spcPct val="85000"/>
              </a:lnSpc>
            </a:pPr>
            <a:r>
              <a:rPr lang="en-US" b="0" i="1"/>
              <a:t>the number of 2s.</a:t>
            </a:r>
          </a:p>
        </p:txBody>
      </p:sp>
      <p:sp>
        <p:nvSpPr>
          <p:cNvPr id="797701" name="AutoShape 5"/>
          <p:cNvSpPr>
            <a:spLocks noChangeArrowheads="1"/>
          </p:cNvSpPr>
          <p:nvPr/>
        </p:nvSpPr>
        <p:spPr bwMode="auto">
          <a:xfrm>
            <a:off x="3606800" y="4051300"/>
            <a:ext cx="1597025" cy="446088"/>
          </a:xfrm>
          <a:prstGeom prst="wedgeRectCallout">
            <a:avLst>
              <a:gd name="adj1" fmla="val 50894"/>
              <a:gd name="adj2" fmla="val -132560"/>
            </a:avLst>
          </a:prstGeom>
          <a:solidFill>
            <a:srgbClr val="FFFF99"/>
          </a:solidFill>
          <a:ln w="9525">
            <a:solidFill>
              <a:schemeClr val="tx1"/>
            </a:solidFill>
            <a:miter lim="800000"/>
            <a:headEnd/>
            <a:tailEnd/>
          </a:ln>
          <a:effectLst/>
        </p:spPr>
        <p:txBody>
          <a:bodyPr wrap="none" anchor="ctr">
            <a:prstTxWarp prst="textNoShape">
              <a:avLst/>
            </a:prstTxWarp>
          </a:bodyPr>
          <a:lstStyle/>
          <a:p>
            <a:pPr>
              <a:lnSpc>
                <a:spcPct val="85000"/>
              </a:lnSpc>
            </a:pPr>
            <a:r>
              <a:rPr lang="en-US" b="0" i="1"/>
              <a:t>The next digit gives</a:t>
            </a:r>
          </a:p>
          <a:p>
            <a:pPr>
              <a:lnSpc>
                <a:spcPct val="85000"/>
              </a:lnSpc>
            </a:pPr>
            <a:r>
              <a:rPr lang="en-US" b="0" i="1"/>
              <a:t>the number of 4s.</a:t>
            </a:r>
          </a:p>
        </p:txBody>
      </p:sp>
      <p:sp>
        <p:nvSpPr>
          <p:cNvPr id="797703" name="Rectangle 7"/>
          <p:cNvSpPr>
            <a:spLocks noChangeArrowheads="1"/>
          </p:cNvSpPr>
          <p:nvPr/>
        </p:nvSpPr>
        <p:spPr bwMode="auto">
          <a:xfrm>
            <a:off x="2746375" y="3676650"/>
            <a:ext cx="3651250" cy="966788"/>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797722" name="Text Box 26"/>
          <p:cNvSpPr txBox="1">
            <a:spLocks noChangeArrowheads="1"/>
          </p:cNvSpPr>
          <p:nvPr/>
        </p:nvSpPr>
        <p:spPr bwMode="auto">
          <a:xfrm>
            <a:off x="7962900" y="5741988"/>
            <a:ext cx="457200" cy="366712"/>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dirty="0"/>
              <a:t>42</a:t>
            </a:r>
          </a:p>
        </p:txBody>
      </p:sp>
      <p:cxnSp>
        <p:nvCxnSpPr>
          <p:cNvPr id="797723" name="AutoShape 27"/>
          <p:cNvCxnSpPr>
            <a:cxnSpLocks noChangeShapeType="1"/>
          </p:cNvCxnSpPr>
          <p:nvPr/>
        </p:nvCxnSpPr>
        <p:spPr bwMode="auto">
          <a:xfrm rot="16200000" flipH="1">
            <a:off x="6378178" y="3464322"/>
            <a:ext cx="273845" cy="685800"/>
          </a:xfrm>
          <a:prstGeom prst="bentConnector2">
            <a:avLst/>
          </a:prstGeom>
          <a:noFill/>
          <a:ln w="9525">
            <a:solidFill>
              <a:schemeClr val="tx1"/>
            </a:solidFill>
            <a:miter lim="800000"/>
            <a:headEnd/>
            <a:tailEnd type="triangle" w="med" len="med"/>
          </a:ln>
          <a:effectLst/>
        </p:spPr>
      </p:cxnSp>
      <p:cxnSp>
        <p:nvCxnSpPr>
          <p:cNvPr id="797724" name="AutoShape 28"/>
          <p:cNvCxnSpPr>
            <a:cxnSpLocks noChangeShapeType="1"/>
          </p:cNvCxnSpPr>
          <p:nvPr/>
        </p:nvCxnSpPr>
        <p:spPr bwMode="auto">
          <a:xfrm rot="16200000" flipH="1">
            <a:off x="6028928" y="3356372"/>
            <a:ext cx="515145" cy="1143000"/>
          </a:xfrm>
          <a:prstGeom prst="bentConnector2">
            <a:avLst/>
          </a:prstGeom>
          <a:noFill/>
          <a:ln w="9525">
            <a:solidFill>
              <a:schemeClr val="tx1"/>
            </a:solidFill>
            <a:miter lim="800000"/>
            <a:headEnd/>
            <a:tailEnd type="triangle" w="med" len="med"/>
          </a:ln>
          <a:effectLst/>
        </p:spPr>
      </p:cxnSp>
      <p:cxnSp>
        <p:nvCxnSpPr>
          <p:cNvPr id="797725" name="AutoShape 29"/>
          <p:cNvCxnSpPr>
            <a:cxnSpLocks noChangeShapeType="1"/>
          </p:cNvCxnSpPr>
          <p:nvPr/>
        </p:nvCxnSpPr>
        <p:spPr bwMode="auto">
          <a:xfrm rot="16200000" flipH="1">
            <a:off x="5679678" y="3248422"/>
            <a:ext cx="756445" cy="1600200"/>
          </a:xfrm>
          <a:prstGeom prst="bentConnector2">
            <a:avLst/>
          </a:prstGeom>
          <a:noFill/>
          <a:ln w="9525">
            <a:solidFill>
              <a:schemeClr val="tx1"/>
            </a:solidFill>
            <a:miter lim="800000"/>
            <a:headEnd/>
            <a:tailEnd type="triangle" w="med" len="med"/>
          </a:ln>
          <a:effectLst/>
        </p:spPr>
      </p:cxnSp>
      <p:grpSp>
        <p:nvGrpSpPr>
          <p:cNvPr id="87" name="Group 86"/>
          <p:cNvGrpSpPr/>
          <p:nvPr/>
        </p:nvGrpSpPr>
        <p:grpSpPr>
          <a:xfrm>
            <a:off x="6858000" y="3759200"/>
            <a:ext cx="1562100" cy="371930"/>
            <a:chOff x="6858000" y="4279900"/>
            <a:chExt cx="1562100" cy="371930"/>
          </a:xfrm>
        </p:grpSpPr>
        <p:sp>
          <p:nvSpPr>
            <p:cNvPr id="797706" name="Text Box 10"/>
            <p:cNvSpPr txBox="1">
              <a:spLocks noChangeArrowheads="1"/>
            </p:cNvSpPr>
            <p:nvPr/>
          </p:nvSpPr>
          <p:spPr bwMode="auto">
            <a:xfrm>
              <a:off x="6858000" y="4281488"/>
              <a:ext cx="11430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0  </a:t>
              </a:r>
              <a:r>
                <a:rPr lang="en-US" sz="1600" b="0" baseline="10000">
                  <a:latin typeface="Helvetica" charset="0"/>
                </a:rPr>
                <a:t>x</a:t>
              </a:r>
              <a:endParaRPr lang="en-US" sz="1800" b="0"/>
            </a:p>
          </p:txBody>
        </p:sp>
        <p:sp>
          <p:nvSpPr>
            <p:cNvPr id="797708" name="Text Box 12"/>
            <p:cNvSpPr txBox="1">
              <a:spLocks noChangeArrowheads="1"/>
            </p:cNvSpPr>
            <p:nvPr/>
          </p:nvSpPr>
          <p:spPr bwMode="auto">
            <a:xfrm>
              <a:off x="7962900" y="4281488"/>
              <a:ext cx="457200" cy="366713"/>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0</a:t>
              </a:r>
            </a:p>
          </p:txBody>
        </p:sp>
        <p:sp>
          <p:nvSpPr>
            <p:cNvPr id="797709" name="Text Box 13"/>
            <p:cNvSpPr txBox="1">
              <a:spLocks noChangeArrowheads="1"/>
            </p:cNvSpPr>
            <p:nvPr/>
          </p:nvSpPr>
          <p:spPr bwMode="auto">
            <a:xfrm>
              <a:off x="7162800" y="4279900"/>
              <a:ext cx="609600" cy="366713"/>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1</a:t>
              </a:r>
            </a:p>
          </p:txBody>
        </p:sp>
        <p:sp>
          <p:nvSpPr>
            <p:cNvPr id="78" name="TextBox 77"/>
            <p:cNvSpPr txBox="1"/>
            <p:nvPr/>
          </p:nvSpPr>
          <p:spPr>
            <a:xfrm>
              <a:off x="7620000" y="4282498"/>
              <a:ext cx="533400" cy="369332"/>
            </a:xfrm>
            <a:prstGeom prst="rect">
              <a:avLst/>
            </a:prstGeom>
            <a:noFill/>
          </p:spPr>
          <p:txBody>
            <a:bodyPr wrap="square" rtlCol="0">
              <a:spAutoFit/>
            </a:bodyPr>
            <a:lstStyle/>
            <a:p>
              <a:pPr algn="ctr"/>
              <a:r>
                <a:rPr lang="en-US" sz="1800" b="0" dirty="0"/>
                <a:t>=</a:t>
              </a:r>
            </a:p>
          </p:txBody>
        </p:sp>
      </p:grpSp>
      <p:grpSp>
        <p:nvGrpSpPr>
          <p:cNvPr id="88" name="Group 87"/>
          <p:cNvGrpSpPr/>
          <p:nvPr/>
        </p:nvGrpSpPr>
        <p:grpSpPr>
          <a:xfrm>
            <a:off x="6858000" y="4000500"/>
            <a:ext cx="1562100" cy="372879"/>
            <a:chOff x="6858000" y="4521200"/>
            <a:chExt cx="1562100" cy="372879"/>
          </a:xfrm>
        </p:grpSpPr>
        <p:sp>
          <p:nvSpPr>
            <p:cNvPr id="797711" name="Text Box 15"/>
            <p:cNvSpPr txBox="1">
              <a:spLocks noChangeArrowheads="1"/>
            </p:cNvSpPr>
            <p:nvPr/>
          </p:nvSpPr>
          <p:spPr bwMode="auto">
            <a:xfrm>
              <a:off x="6858000" y="4522788"/>
              <a:ext cx="11430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1  </a:t>
              </a:r>
              <a:r>
                <a:rPr lang="en-US" sz="1600" b="0" baseline="10000">
                  <a:latin typeface="Helvetica" charset="0"/>
                </a:rPr>
                <a:t>x</a:t>
              </a:r>
              <a:endParaRPr lang="en-US" sz="1800" b="0"/>
            </a:p>
          </p:txBody>
        </p:sp>
        <p:sp>
          <p:nvSpPr>
            <p:cNvPr id="797713" name="Text Box 17"/>
            <p:cNvSpPr txBox="1">
              <a:spLocks noChangeArrowheads="1"/>
            </p:cNvSpPr>
            <p:nvPr/>
          </p:nvSpPr>
          <p:spPr bwMode="auto">
            <a:xfrm>
              <a:off x="7962900" y="4522788"/>
              <a:ext cx="457200" cy="366713"/>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2</a:t>
              </a:r>
            </a:p>
          </p:txBody>
        </p:sp>
        <p:sp>
          <p:nvSpPr>
            <p:cNvPr id="797714" name="Text Box 18"/>
            <p:cNvSpPr txBox="1">
              <a:spLocks noChangeArrowheads="1"/>
            </p:cNvSpPr>
            <p:nvPr/>
          </p:nvSpPr>
          <p:spPr bwMode="auto">
            <a:xfrm>
              <a:off x="7162800" y="4521200"/>
              <a:ext cx="609600" cy="366713"/>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2</a:t>
              </a:r>
            </a:p>
          </p:txBody>
        </p:sp>
        <p:sp>
          <p:nvSpPr>
            <p:cNvPr id="79" name="TextBox 78"/>
            <p:cNvSpPr txBox="1"/>
            <p:nvPr/>
          </p:nvSpPr>
          <p:spPr>
            <a:xfrm>
              <a:off x="7620000" y="4524747"/>
              <a:ext cx="533400" cy="369332"/>
            </a:xfrm>
            <a:prstGeom prst="rect">
              <a:avLst/>
            </a:prstGeom>
            <a:noFill/>
          </p:spPr>
          <p:txBody>
            <a:bodyPr wrap="square" rtlCol="0">
              <a:spAutoFit/>
            </a:bodyPr>
            <a:lstStyle/>
            <a:p>
              <a:pPr algn="ctr"/>
              <a:r>
                <a:rPr lang="en-US" sz="1800" b="0" dirty="0"/>
                <a:t>=</a:t>
              </a:r>
            </a:p>
          </p:txBody>
        </p:sp>
      </p:grpSp>
      <p:grpSp>
        <p:nvGrpSpPr>
          <p:cNvPr id="89" name="Group 88"/>
          <p:cNvGrpSpPr/>
          <p:nvPr/>
        </p:nvGrpSpPr>
        <p:grpSpPr>
          <a:xfrm>
            <a:off x="6858000" y="4241800"/>
            <a:ext cx="1562100" cy="373828"/>
            <a:chOff x="6858000" y="4762500"/>
            <a:chExt cx="1562100" cy="373828"/>
          </a:xfrm>
        </p:grpSpPr>
        <p:sp>
          <p:nvSpPr>
            <p:cNvPr id="797716" name="Text Box 20"/>
            <p:cNvSpPr txBox="1">
              <a:spLocks noChangeArrowheads="1"/>
            </p:cNvSpPr>
            <p:nvPr/>
          </p:nvSpPr>
          <p:spPr bwMode="auto">
            <a:xfrm>
              <a:off x="6858000" y="4764088"/>
              <a:ext cx="11430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0  </a:t>
              </a:r>
              <a:r>
                <a:rPr lang="en-US" sz="1600" b="0" baseline="10000">
                  <a:latin typeface="Helvetica" charset="0"/>
                </a:rPr>
                <a:t>x</a:t>
              </a:r>
              <a:endParaRPr lang="en-US" sz="1800" b="0"/>
            </a:p>
          </p:txBody>
        </p:sp>
        <p:sp>
          <p:nvSpPr>
            <p:cNvPr id="797718" name="Text Box 22"/>
            <p:cNvSpPr txBox="1">
              <a:spLocks noChangeArrowheads="1"/>
            </p:cNvSpPr>
            <p:nvPr/>
          </p:nvSpPr>
          <p:spPr bwMode="auto">
            <a:xfrm>
              <a:off x="7962900" y="4764088"/>
              <a:ext cx="457200" cy="366713"/>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0</a:t>
              </a:r>
            </a:p>
          </p:txBody>
        </p:sp>
        <p:sp>
          <p:nvSpPr>
            <p:cNvPr id="797719" name="Text Box 23"/>
            <p:cNvSpPr txBox="1">
              <a:spLocks noChangeArrowheads="1"/>
            </p:cNvSpPr>
            <p:nvPr/>
          </p:nvSpPr>
          <p:spPr bwMode="auto">
            <a:xfrm>
              <a:off x="7162800" y="4762500"/>
              <a:ext cx="609600" cy="366713"/>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4</a:t>
              </a:r>
            </a:p>
          </p:txBody>
        </p:sp>
        <p:sp>
          <p:nvSpPr>
            <p:cNvPr id="80" name="TextBox 79"/>
            <p:cNvSpPr txBox="1"/>
            <p:nvPr/>
          </p:nvSpPr>
          <p:spPr>
            <a:xfrm>
              <a:off x="7620000" y="4766996"/>
              <a:ext cx="533400" cy="369332"/>
            </a:xfrm>
            <a:prstGeom prst="rect">
              <a:avLst/>
            </a:prstGeom>
            <a:noFill/>
          </p:spPr>
          <p:txBody>
            <a:bodyPr wrap="square" rtlCol="0">
              <a:spAutoFit/>
            </a:bodyPr>
            <a:lstStyle/>
            <a:p>
              <a:pPr algn="ctr"/>
              <a:r>
                <a:rPr lang="en-US" sz="1800" b="0" dirty="0"/>
                <a:t>=</a:t>
              </a:r>
            </a:p>
          </p:txBody>
        </p:sp>
      </p:grpSp>
      <p:grpSp>
        <p:nvGrpSpPr>
          <p:cNvPr id="90" name="Group 89"/>
          <p:cNvGrpSpPr/>
          <p:nvPr/>
        </p:nvGrpSpPr>
        <p:grpSpPr>
          <a:xfrm>
            <a:off x="4800601" y="3594099"/>
            <a:ext cx="3619499" cy="1263778"/>
            <a:chOff x="4800601" y="4114799"/>
            <a:chExt cx="3619499" cy="1263778"/>
          </a:xfrm>
        </p:grpSpPr>
        <p:sp>
          <p:nvSpPr>
            <p:cNvPr id="797728" name="Text Box 32"/>
            <p:cNvSpPr txBox="1">
              <a:spLocks noChangeArrowheads="1"/>
            </p:cNvSpPr>
            <p:nvPr/>
          </p:nvSpPr>
          <p:spPr bwMode="auto">
            <a:xfrm>
              <a:off x="6858000" y="5005388"/>
              <a:ext cx="11430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1  </a:t>
              </a:r>
              <a:r>
                <a:rPr lang="en-US" sz="1600" b="0" baseline="10000">
                  <a:latin typeface="Helvetica" charset="0"/>
                </a:rPr>
                <a:t>x</a:t>
              </a:r>
              <a:endParaRPr lang="en-US" sz="1800" b="0"/>
            </a:p>
          </p:txBody>
        </p:sp>
        <p:sp>
          <p:nvSpPr>
            <p:cNvPr id="797730" name="Text Box 34"/>
            <p:cNvSpPr txBox="1">
              <a:spLocks noChangeArrowheads="1"/>
            </p:cNvSpPr>
            <p:nvPr/>
          </p:nvSpPr>
          <p:spPr bwMode="auto">
            <a:xfrm>
              <a:off x="7962900" y="5005388"/>
              <a:ext cx="457200" cy="366713"/>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8</a:t>
              </a:r>
            </a:p>
          </p:txBody>
        </p:sp>
        <p:sp>
          <p:nvSpPr>
            <p:cNvPr id="797731" name="Text Box 35"/>
            <p:cNvSpPr txBox="1">
              <a:spLocks noChangeArrowheads="1"/>
            </p:cNvSpPr>
            <p:nvPr/>
          </p:nvSpPr>
          <p:spPr bwMode="auto">
            <a:xfrm>
              <a:off x="7162800" y="5003800"/>
              <a:ext cx="609600" cy="366713"/>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8</a:t>
              </a:r>
            </a:p>
          </p:txBody>
        </p:sp>
        <p:cxnSp>
          <p:nvCxnSpPr>
            <p:cNvPr id="797732" name="AutoShape 36"/>
            <p:cNvCxnSpPr>
              <a:cxnSpLocks noChangeShapeType="1"/>
              <a:stCxn id="797768" idx="2"/>
              <a:endCxn id="797728" idx="1"/>
            </p:cNvCxnSpPr>
            <p:nvPr/>
          </p:nvCxnSpPr>
          <p:spPr bwMode="auto">
            <a:xfrm rot="16200000" flipH="1">
              <a:off x="5292328" y="3623072"/>
              <a:ext cx="1073945" cy="2057400"/>
            </a:xfrm>
            <a:prstGeom prst="bentConnector2">
              <a:avLst/>
            </a:prstGeom>
            <a:noFill/>
            <a:ln w="9525">
              <a:solidFill>
                <a:schemeClr val="tx1"/>
              </a:solidFill>
              <a:miter lim="800000"/>
              <a:headEnd/>
              <a:tailEnd type="triangle" w="med" len="med"/>
            </a:ln>
            <a:effectLst/>
          </p:spPr>
        </p:cxnSp>
        <p:sp>
          <p:nvSpPr>
            <p:cNvPr id="81" name="TextBox 80"/>
            <p:cNvSpPr txBox="1"/>
            <p:nvPr/>
          </p:nvSpPr>
          <p:spPr>
            <a:xfrm>
              <a:off x="7620000" y="5009245"/>
              <a:ext cx="533400" cy="369332"/>
            </a:xfrm>
            <a:prstGeom prst="rect">
              <a:avLst/>
            </a:prstGeom>
            <a:noFill/>
          </p:spPr>
          <p:txBody>
            <a:bodyPr wrap="square" rtlCol="0">
              <a:spAutoFit/>
            </a:bodyPr>
            <a:lstStyle/>
            <a:p>
              <a:pPr algn="ctr"/>
              <a:r>
                <a:rPr lang="en-US" sz="1800" b="0" dirty="0"/>
                <a:t>=</a:t>
              </a:r>
            </a:p>
          </p:txBody>
        </p:sp>
      </p:grpSp>
      <p:grpSp>
        <p:nvGrpSpPr>
          <p:cNvPr id="91" name="Group 90"/>
          <p:cNvGrpSpPr/>
          <p:nvPr/>
        </p:nvGrpSpPr>
        <p:grpSpPr>
          <a:xfrm>
            <a:off x="4343401" y="3594099"/>
            <a:ext cx="4076699" cy="1506027"/>
            <a:chOff x="4343401" y="4114799"/>
            <a:chExt cx="4076699" cy="1506027"/>
          </a:xfrm>
        </p:grpSpPr>
        <p:sp>
          <p:nvSpPr>
            <p:cNvPr id="797735" name="Text Box 39"/>
            <p:cNvSpPr txBox="1">
              <a:spLocks noChangeArrowheads="1"/>
            </p:cNvSpPr>
            <p:nvPr/>
          </p:nvSpPr>
          <p:spPr bwMode="auto">
            <a:xfrm>
              <a:off x="6858000" y="5246688"/>
              <a:ext cx="11430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0  </a:t>
              </a:r>
              <a:r>
                <a:rPr lang="en-US" sz="1600" b="0" baseline="10000">
                  <a:latin typeface="Helvetica" charset="0"/>
                </a:rPr>
                <a:t>x</a:t>
              </a:r>
              <a:endParaRPr lang="en-US" sz="1800" b="0"/>
            </a:p>
          </p:txBody>
        </p:sp>
        <p:sp>
          <p:nvSpPr>
            <p:cNvPr id="797737" name="Text Box 41"/>
            <p:cNvSpPr txBox="1">
              <a:spLocks noChangeArrowheads="1"/>
            </p:cNvSpPr>
            <p:nvPr/>
          </p:nvSpPr>
          <p:spPr bwMode="auto">
            <a:xfrm>
              <a:off x="7962900" y="5246688"/>
              <a:ext cx="457200" cy="366713"/>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0</a:t>
              </a:r>
            </a:p>
          </p:txBody>
        </p:sp>
        <p:sp>
          <p:nvSpPr>
            <p:cNvPr id="797738" name="Text Box 42"/>
            <p:cNvSpPr txBox="1">
              <a:spLocks noChangeArrowheads="1"/>
            </p:cNvSpPr>
            <p:nvPr/>
          </p:nvSpPr>
          <p:spPr bwMode="auto">
            <a:xfrm>
              <a:off x="7162800" y="5245100"/>
              <a:ext cx="609600" cy="366713"/>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16</a:t>
              </a:r>
            </a:p>
          </p:txBody>
        </p:sp>
        <p:cxnSp>
          <p:nvCxnSpPr>
            <p:cNvPr id="797739" name="AutoShape 43"/>
            <p:cNvCxnSpPr>
              <a:cxnSpLocks noChangeShapeType="1"/>
              <a:stCxn id="797767" idx="2"/>
              <a:endCxn id="797735" idx="1"/>
            </p:cNvCxnSpPr>
            <p:nvPr/>
          </p:nvCxnSpPr>
          <p:spPr bwMode="auto">
            <a:xfrm rot="16200000" flipH="1">
              <a:off x="4943078" y="3515122"/>
              <a:ext cx="1315245" cy="2514600"/>
            </a:xfrm>
            <a:prstGeom prst="bentConnector2">
              <a:avLst/>
            </a:prstGeom>
            <a:noFill/>
            <a:ln w="9525">
              <a:solidFill>
                <a:schemeClr val="tx1"/>
              </a:solidFill>
              <a:miter lim="800000"/>
              <a:headEnd/>
              <a:tailEnd type="triangle" w="med" len="med"/>
            </a:ln>
            <a:effectLst/>
          </p:spPr>
        </p:cxnSp>
        <p:sp>
          <p:nvSpPr>
            <p:cNvPr id="82" name="TextBox 81"/>
            <p:cNvSpPr txBox="1"/>
            <p:nvPr/>
          </p:nvSpPr>
          <p:spPr>
            <a:xfrm>
              <a:off x="7620000" y="5251494"/>
              <a:ext cx="533400" cy="369332"/>
            </a:xfrm>
            <a:prstGeom prst="rect">
              <a:avLst/>
            </a:prstGeom>
            <a:noFill/>
          </p:spPr>
          <p:txBody>
            <a:bodyPr wrap="square" rtlCol="0">
              <a:spAutoFit/>
            </a:bodyPr>
            <a:lstStyle/>
            <a:p>
              <a:pPr algn="ctr"/>
              <a:r>
                <a:rPr lang="en-US" sz="1800" b="0" dirty="0"/>
                <a:t>=</a:t>
              </a:r>
            </a:p>
          </p:txBody>
        </p:sp>
      </p:grpSp>
      <p:grpSp>
        <p:nvGrpSpPr>
          <p:cNvPr id="92" name="Group 91"/>
          <p:cNvGrpSpPr/>
          <p:nvPr/>
        </p:nvGrpSpPr>
        <p:grpSpPr>
          <a:xfrm>
            <a:off x="3885407" y="3671094"/>
            <a:ext cx="4534693" cy="1671281"/>
            <a:chOff x="3885407" y="4191794"/>
            <a:chExt cx="4534693" cy="1671281"/>
          </a:xfrm>
        </p:grpSpPr>
        <p:sp>
          <p:nvSpPr>
            <p:cNvPr id="797742" name="Text Box 46"/>
            <p:cNvSpPr txBox="1">
              <a:spLocks noChangeArrowheads="1"/>
            </p:cNvSpPr>
            <p:nvPr/>
          </p:nvSpPr>
          <p:spPr bwMode="auto">
            <a:xfrm>
              <a:off x="6858000" y="5487988"/>
              <a:ext cx="11430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1  </a:t>
              </a:r>
              <a:r>
                <a:rPr lang="en-US" sz="1600" b="0" baseline="10000">
                  <a:latin typeface="Helvetica" charset="0"/>
                </a:rPr>
                <a:t>x</a:t>
              </a:r>
              <a:endParaRPr lang="en-US" sz="1800" b="0"/>
            </a:p>
          </p:txBody>
        </p:sp>
        <p:sp>
          <p:nvSpPr>
            <p:cNvPr id="797744" name="Text Box 48"/>
            <p:cNvSpPr txBox="1">
              <a:spLocks noChangeArrowheads="1"/>
            </p:cNvSpPr>
            <p:nvPr/>
          </p:nvSpPr>
          <p:spPr bwMode="auto">
            <a:xfrm>
              <a:off x="7962900" y="5487988"/>
              <a:ext cx="457200" cy="366713"/>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32</a:t>
              </a:r>
            </a:p>
          </p:txBody>
        </p:sp>
        <p:sp>
          <p:nvSpPr>
            <p:cNvPr id="797745" name="Text Box 49"/>
            <p:cNvSpPr txBox="1">
              <a:spLocks noChangeArrowheads="1"/>
            </p:cNvSpPr>
            <p:nvPr/>
          </p:nvSpPr>
          <p:spPr bwMode="auto">
            <a:xfrm>
              <a:off x="7162800" y="5486400"/>
              <a:ext cx="609600" cy="366713"/>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32</a:t>
              </a:r>
            </a:p>
          </p:txBody>
        </p:sp>
        <p:cxnSp>
          <p:nvCxnSpPr>
            <p:cNvPr id="797746" name="AutoShape 50"/>
            <p:cNvCxnSpPr>
              <a:cxnSpLocks noChangeShapeType="1"/>
            </p:cNvCxnSpPr>
            <p:nvPr/>
          </p:nvCxnSpPr>
          <p:spPr bwMode="auto">
            <a:xfrm rot="16200000" flipH="1">
              <a:off x="4630738" y="3446463"/>
              <a:ext cx="1481138" cy="2971800"/>
            </a:xfrm>
            <a:prstGeom prst="bentConnector2">
              <a:avLst/>
            </a:prstGeom>
            <a:noFill/>
            <a:ln w="9525">
              <a:solidFill>
                <a:schemeClr val="tx1"/>
              </a:solidFill>
              <a:miter lim="800000"/>
              <a:headEnd/>
              <a:tailEnd type="triangle" w="med" len="med"/>
            </a:ln>
            <a:effectLst/>
          </p:spPr>
        </p:cxnSp>
        <p:sp>
          <p:nvSpPr>
            <p:cNvPr id="83" name="TextBox 82"/>
            <p:cNvSpPr txBox="1"/>
            <p:nvPr/>
          </p:nvSpPr>
          <p:spPr>
            <a:xfrm>
              <a:off x="7620000" y="5493743"/>
              <a:ext cx="533400" cy="369332"/>
            </a:xfrm>
            <a:prstGeom prst="rect">
              <a:avLst/>
            </a:prstGeom>
            <a:noFill/>
          </p:spPr>
          <p:txBody>
            <a:bodyPr wrap="square" rtlCol="0">
              <a:spAutoFit/>
            </a:bodyPr>
            <a:lstStyle/>
            <a:p>
              <a:pPr algn="ctr"/>
              <a:r>
                <a:rPr lang="en-US" sz="1800" b="0" dirty="0"/>
                <a:t>=</a:t>
              </a:r>
            </a:p>
          </p:txBody>
        </p:sp>
      </p:grpSp>
      <p:grpSp>
        <p:nvGrpSpPr>
          <p:cNvPr id="93" name="Group 92"/>
          <p:cNvGrpSpPr/>
          <p:nvPr/>
        </p:nvGrpSpPr>
        <p:grpSpPr>
          <a:xfrm>
            <a:off x="3429001" y="3594099"/>
            <a:ext cx="4991099" cy="1990525"/>
            <a:chOff x="3429001" y="4114799"/>
            <a:chExt cx="4991099" cy="1990525"/>
          </a:xfrm>
        </p:grpSpPr>
        <p:sp>
          <p:nvSpPr>
            <p:cNvPr id="797749" name="Text Box 53"/>
            <p:cNvSpPr txBox="1">
              <a:spLocks noChangeArrowheads="1"/>
            </p:cNvSpPr>
            <p:nvPr/>
          </p:nvSpPr>
          <p:spPr bwMode="auto">
            <a:xfrm>
              <a:off x="6858000" y="5729288"/>
              <a:ext cx="11430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0  </a:t>
              </a:r>
              <a:r>
                <a:rPr lang="en-US" sz="1600" b="0" baseline="10000">
                  <a:latin typeface="Helvetica" charset="0"/>
                </a:rPr>
                <a:t>x</a:t>
              </a:r>
              <a:endParaRPr lang="en-US" sz="1800" b="0"/>
            </a:p>
          </p:txBody>
        </p:sp>
        <p:sp>
          <p:nvSpPr>
            <p:cNvPr id="797751" name="Text Box 55"/>
            <p:cNvSpPr txBox="1">
              <a:spLocks noChangeArrowheads="1"/>
            </p:cNvSpPr>
            <p:nvPr/>
          </p:nvSpPr>
          <p:spPr bwMode="auto">
            <a:xfrm>
              <a:off x="7962900" y="5729288"/>
              <a:ext cx="457200" cy="366713"/>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0</a:t>
              </a:r>
            </a:p>
          </p:txBody>
        </p:sp>
        <p:sp>
          <p:nvSpPr>
            <p:cNvPr id="797752" name="Text Box 56"/>
            <p:cNvSpPr txBox="1">
              <a:spLocks noChangeArrowheads="1"/>
            </p:cNvSpPr>
            <p:nvPr/>
          </p:nvSpPr>
          <p:spPr bwMode="auto">
            <a:xfrm>
              <a:off x="7162800" y="5727700"/>
              <a:ext cx="609600" cy="366713"/>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64</a:t>
              </a:r>
            </a:p>
          </p:txBody>
        </p:sp>
        <p:cxnSp>
          <p:nvCxnSpPr>
            <p:cNvPr id="797753" name="AutoShape 57"/>
            <p:cNvCxnSpPr>
              <a:cxnSpLocks noChangeShapeType="1"/>
              <a:stCxn id="797765" idx="2"/>
              <a:endCxn id="797749" idx="1"/>
            </p:cNvCxnSpPr>
            <p:nvPr/>
          </p:nvCxnSpPr>
          <p:spPr bwMode="auto">
            <a:xfrm rot="16200000" flipH="1">
              <a:off x="4244578" y="3299222"/>
              <a:ext cx="1797845" cy="3429000"/>
            </a:xfrm>
            <a:prstGeom prst="bentConnector2">
              <a:avLst/>
            </a:prstGeom>
            <a:noFill/>
            <a:ln w="9525">
              <a:solidFill>
                <a:schemeClr val="tx1"/>
              </a:solidFill>
              <a:miter lim="800000"/>
              <a:headEnd/>
              <a:tailEnd type="triangle" w="med" len="med"/>
            </a:ln>
            <a:effectLst/>
          </p:spPr>
        </p:cxnSp>
        <p:sp>
          <p:nvSpPr>
            <p:cNvPr id="84" name="TextBox 83"/>
            <p:cNvSpPr txBox="1"/>
            <p:nvPr/>
          </p:nvSpPr>
          <p:spPr>
            <a:xfrm>
              <a:off x="7620000" y="5735992"/>
              <a:ext cx="533400" cy="369332"/>
            </a:xfrm>
            <a:prstGeom prst="rect">
              <a:avLst/>
            </a:prstGeom>
            <a:noFill/>
          </p:spPr>
          <p:txBody>
            <a:bodyPr wrap="square" rtlCol="0">
              <a:spAutoFit/>
            </a:bodyPr>
            <a:lstStyle/>
            <a:p>
              <a:pPr algn="ctr"/>
              <a:r>
                <a:rPr lang="en-US" sz="1800" b="0" dirty="0"/>
                <a:t>=</a:t>
              </a:r>
            </a:p>
          </p:txBody>
        </p:sp>
      </p:grpSp>
      <p:grpSp>
        <p:nvGrpSpPr>
          <p:cNvPr id="94" name="Group 93"/>
          <p:cNvGrpSpPr/>
          <p:nvPr/>
        </p:nvGrpSpPr>
        <p:grpSpPr>
          <a:xfrm>
            <a:off x="2971801" y="3594099"/>
            <a:ext cx="5448299" cy="2232771"/>
            <a:chOff x="2971801" y="4114799"/>
            <a:chExt cx="5448299" cy="2232771"/>
          </a:xfrm>
        </p:grpSpPr>
        <p:sp>
          <p:nvSpPr>
            <p:cNvPr id="797721" name="Line 25"/>
            <p:cNvSpPr>
              <a:spLocks noChangeShapeType="1"/>
            </p:cNvSpPr>
            <p:nvPr/>
          </p:nvSpPr>
          <p:spPr bwMode="auto">
            <a:xfrm>
              <a:off x="7991475" y="6328230"/>
              <a:ext cx="428625" cy="0"/>
            </a:xfrm>
            <a:prstGeom prst="lin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797756" name="Text Box 60"/>
            <p:cNvSpPr txBox="1">
              <a:spLocks noChangeArrowheads="1"/>
            </p:cNvSpPr>
            <p:nvPr/>
          </p:nvSpPr>
          <p:spPr bwMode="auto">
            <a:xfrm>
              <a:off x="6858000" y="5970588"/>
              <a:ext cx="11430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0  </a:t>
              </a:r>
              <a:r>
                <a:rPr lang="en-US" sz="1600" b="0" baseline="10000">
                  <a:latin typeface="Helvetica" charset="0"/>
                </a:rPr>
                <a:t>x</a:t>
              </a:r>
              <a:endParaRPr lang="en-US" sz="1800" b="0"/>
            </a:p>
          </p:txBody>
        </p:sp>
        <p:sp>
          <p:nvSpPr>
            <p:cNvPr id="797758" name="Text Box 62"/>
            <p:cNvSpPr txBox="1">
              <a:spLocks noChangeArrowheads="1"/>
            </p:cNvSpPr>
            <p:nvPr/>
          </p:nvSpPr>
          <p:spPr bwMode="auto">
            <a:xfrm>
              <a:off x="7962900" y="5970588"/>
              <a:ext cx="457200" cy="366713"/>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0</a:t>
              </a:r>
            </a:p>
          </p:txBody>
        </p:sp>
        <p:sp>
          <p:nvSpPr>
            <p:cNvPr id="797759" name="Text Box 63"/>
            <p:cNvSpPr txBox="1">
              <a:spLocks noChangeArrowheads="1"/>
            </p:cNvSpPr>
            <p:nvPr/>
          </p:nvSpPr>
          <p:spPr bwMode="auto">
            <a:xfrm>
              <a:off x="7162800" y="5969000"/>
              <a:ext cx="609600" cy="366713"/>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128</a:t>
              </a:r>
            </a:p>
          </p:txBody>
        </p:sp>
        <p:cxnSp>
          <p:nvCxnSpPr>
            <p:cNvPr id="797760" name="AutoShape 64"/>
            <p:cNvCxnSpPr>
              <a:cxnSpLocks noChangeShapeType="1"/>
              <a:stCxn id="797764" idx="2"/>
              <a:endCxn id="797756" idx="1"/>
            </p:cNvCxnSpPr>
            <p:nvPr/>
          </p:nvCxnSpPr>
          <p:spPr bwMode="auto">
            <a:xfrm rot="16200000" flipH="1">
              <a:off x="3895328" y="3191272"/>
              <a:ext cx="2039145" cy="3886200"/>
            </a:xfrm>
            <a:prstGeom prst="bentConnector2">
              <a:avLst/>
            </a:prstGeom>
            <a:noFill/>
            <a:ln w="9525">
              <a:solidFill>
                <a:schemeClr val="tx1"/>
              </a:solidFill>
              <a:miter lim="800000"/>
              <a:headEnd/>
              <a:tailEnd type="triangle" w="med" len="med"/>
            </a:ln>
            <a:effectLst/>
          </p:spPr>
        </p:cxnSp>
        <p:sp>
          <p:nvSpPr>
            <p:cNvPr id="85" name="TextBox 84"/>
            <p:cNvSpPr txBox="1"/>
            <p:nvPr/>
          </p:nvSpPr>
          <p:spPr>
            <a:xfrm>
              <a:off x="7620000" y="5978238"/>
              <a:ext cx="533400" cy="369332"/>
            </a:xfrm>
            <a:prstGeom prst="rect">
              <a:avLst/>
            </a:prstGeom>
            <a:noFill/>
          </p:spPr>
          <p:txBody>
            <a:bodyPr wrap="square" rtlCol="0">
              <a:spAutoFit/>
            </a:bodyPr>
            <a:lstStyle/>
            <a:p>
              <a:pPr algn="ctr"/>
              <a:r>
                <a:rPr lang="en-US" sz="1800" b="0" dirty="0"/>
                <a:t>=</a:t>
              </a:r>
            </a:p>
          </p:txBody>
        </p:sp>
      </p:grpSp>
      <p:sp>
        <p:nvSpPr>
          <p:cNvPr id="797698"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Using Bits to Represent Integers</a:t>
            </a:r>
            <a:endParaRPr lang="en-US" sz="4000" dirty="0">
              <a:solidFill>
                <a:schemeClr val="tx1"/>
              </a:solidFill>
            </a:endParaRPr>
          </a:p>
        </p:txBody>
      </p:sp>
      <p:grpSp>
        <p:nvGrpSpPr>
          <p:cNvPr id="68" name="Group 67"/>
          <p:cNvGrpSpPr/>
          <p:nvPr/>
        </p:nvGrpSpPr>
        <p:grpSpPr>
          <a:xfrm>
            <a:off x="482600" y="1295400"/>
            <a:ext cx="8131175" cy="2374900"/>
            <a:chOff x="482600" y="1816100"/>
            <a:chExt cx="8131175" cy="2374900"/>
          </a:xfrm>
        </p:grpSpPr>
        <p:sp>
          <p:nvSpPr>
            <p:cNvPr id="797762" name="Rectangle 66"/>
            <p:cNvSpPr>
              <a:spLocks noChangeArrowheads="1"/>
            </p:cNvSpPr>
            <p:nvPr/>
          </p:nvSpPr>
          <p:spPr bwMode="auto">
            <a:xfrm>
              <a:off x="482600" y="1816100"/>
              <a:ext cx="8131175" cy="1833563"/>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t>Binary notation is similar to decimal notation but uses a different </a:t>
              </a:r>
              <a:r>
                <a:rPr lang="en-US" sz="2400" i="1" dirty="0"/>
                <a:t>base</a:t>
              </a:r>
              <a:r>
                <a:rPr lang="en-US" sz="2400" b="0" i="1" dirty="0"/>
                <a:t>.</a:t>
              </a:r>
              <a:r>
                <a:rPr lang="en-US" sz="2400" b="0" dirty="0"/>
                <a:t>  Decimal numbers use 10 as their base, which means that each digit counts for ten times as much as the digit to its right.  Binary notation uses base 2, which means that each position counts for twice as much, as follows:</a:t>
              </a:r>
            </a:p>
          </p:txBody>
        </p:sp>
        <p:grpSp>
          <p:nvGrpSpPr>
            <p:cNvPr id="86" name="Group 85"/>
            <p:cNvGrpSpPr/>
            <p:nvPr/>
          </p:nvGrpSpPr>
          <p:grpSpPr>
            <a:xfrm>
              <a:off x="2743200" y="3733800"/>
              <a:ext cx="3657600" cy="457200"/>
              <a:chOff x="2743200" y="3733800"/>
              <a:chExt cx="3657600" cy="457200"/>
            </a:xfrm>
          </p:grpSpPr>
          <p:sp>
            <p:nvSpPr>
              <p:cNvPr id="797764" name="Rectangle 68"/>
              <p:cNvSpPr>
                <a:spLocks noChangeArrowheads="1"/>
              </p:cNvSpPr>
              <p:nvPr/>
            </p:nvSpPr>
            <p:spPr bwMode="auto">
              <a:xfrm>
                <a:off x="2743200" y="3733800"/>
                <a:ext cx="457200" cy="4572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0</a:t>
                </a:r>
              </a:p>
            </p:txBody>
          </p:sp>
          <p:sp>
            <p:nvSpPr>
              <p:cNvPr id="797765" name="Rectangle 69"/>
              <p:cNvSpPr>
                <a:spLocks noChangeArrowheads="1"/>
              </p:cNvSpPr>
              <p:nvPr/>
            </p:nvSpPr>
            <p:spPr bwMode="auto">
              <a:xfrm>
                <a:off x="3200400" y="3733800"/>
                <a:ext cx="457200" cy="4572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0</a:t>
                </a:r>
              </a:p>
            </p:txBody>
          </p:sp>
          <p:sp>
            <p:nvSpPr>
              <p:cNvPr id="797766" name="Rectangle 70"/>
              <p:cNvSpPr>
                <a:spLocks noChangeArrowheads="1"/>
              </p:cNvSpPr>
              <p:nvPr/>
            </p:nvSpPr>
            <p:spPr bwMode="auto">
              <a:xfrm>
                <a:off x="3657600" y="3733800"/>
                <a:ext cx="457200" cy="4572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797767" name="Rectangle 71"/>
              <p:cNvSpPr>
                <a:spLocks noChangeArrowheads="1"/>
              </p:cNvSpPr>
              <p:nvPr/>
            </p:nvSpPr>
            <p:spPr bwMode="auto">
              <a:xfrm>
                <a:off x="4114800" y="3733800"/>
                <a:ext cx="457200" cy="4572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0</a:t>
                </a:r>
              </a:p>
            </p:txBody>
          </p:sp>
          <p:sp>
            <p:nvSpPr>
              <p:cNvPr id="797768" name="Rectangle 72"/>
              <p:cNvSpPr>
                <a:spLocks noChangeArrowheads="1"/>
              </p:cNvSpPr>
              <p:nvPr/>
            </p:nvSpPr>
            <p:spPr bwMode="auto">
              <a:xfrm>
                <a:off x="4572000" y="3733800"/>
                <a:ext cx="457200" cy="4572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797769" name="Rectangle 73"/>
              <p:cNvSpPr>
                <a:spLocks noChangeArrowheads="1"/>
              </p:cNvSpPr>
              <p:nvPr/>
            </p:nvSpPr>
            <p:spPr bwMode="auto">
              <a:xfrm>
                <a:off x="5029200" y="3733800"/>
                <a:ext cx="457200" cy="4572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0</a:t>
                </a:r>
              </a:p>
            </p:txBody>
          </p:sp>
          <p:sp>
            <p:nvSpPr>
              <p:cNvPr id="797770" name="Rectangle 74"/>
              <p:cNvSpPr>
                <a:spLocks noChangeArrowheads="1"/>
              </p:cNvSpPr>
              <p:nvPr/>
            </p:nvSpPr>
            <p:spPr bwMode="auto">
              <a:xfrm>
                <a:off x="5486400" y="3733800"/>
                <a:ext cx="457200" cy="4572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797771" name="Rectangle 75"/>
              <p:cNvSpPr>
                <a:spLocks noChangeArrowheads="1"/>
              </p:cNvSpPr>
              <p:nvPr/>
            </p:nvSpPr>
            <p:spPr bwMode="auto">
              <a:xfrm>
                <a:off x="5943600" y="3733800"/>
                <a:ext cx="457200" cy="4572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0</a:t>
                </a: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97699"/>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0"/>
                                  </p:stCondLst>
                                  <p:childTnLst>
                                    <p:set>
                                      <p:cBhvr>
                                        <p:cTn id="9" dur="1" fill="hold">
                                          <p:stCondLst>
                                            <p:cond delay="499"/>
                                          </p:stCondLst>
                                        </p:cTn>
                                        <p:tgtEl>
                                          <p:spTgt spid="797723"/>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nodeType="afterEffect">
                                  <p:stCondLst>
                                    <p:cond delay="0"/>
                                  </p:stCondLst>
                                  <p:childTnLst>
                                    <p:set>
                                      <p:cBhvr>
                                        <p:cTn id="12" dur="1" fill="hold">
                                          <p:stCondLst>
                                            <p:cond delay="0"/>
                                          </p:stCondLst>
                                        </p:cTn>
                                        <p:tgtEl>
                                          <p:spTgt spid="8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797699"/>
                                        </p:tgtEl>
                                        <p:attrNameLst>
                                          <p:attrName>style.visibility</p:attrName>
                                        </p:attrNameLst>
                                      </p:cBhvr>
                                      <p:to>
                                        <p:strVal val="hidden"/>
                                      </p:to>
                                    </p:set>
                                  </p:childTnLst>
                                </p:cTn>
                              </p:par>
                            </p:childTnLst>
                          </p:cTn>
                        </p:par>
                        <p:par>
                          <p:cTn id="17" fill="hold">
                            <p:stCondLst>
                              <p:cond delay="0"/>
                            </p:stCondLst>
                            <p:childTnLst>
                              <p:par>
                                <p:cTn id="18" presetID="1" presetClass="entr" presetSubtype="0" fill="hold" grpId="0" nodeType="afterEffect">
                                  <p:stCondLst>
                                    <p:cond delay="0"/>
                                  </p:stCondLst>
                                  <p:childTnLst>
                                    <p:set>
                                      <p:cBhvr>
                                        <p:cTn id="19" dur="1" fill="hold">
                                          <p:stCondLst>
                                            <p:cond delay="499"/>
                                          </p:stCondLst>
                                        </p:cTn>
                                        <p:tgtEl>
                                          <p:spTgt spid="797700"/>
                                        </p:tgtEl>
                                        <p:attrNameLst>
                                          <p:attrName>style.visibility</p:attrName>
                                        </p:attrNameLst>
                                      </p:cBhvr>
                                      <p:to>
                                        <p:strVal val="visible"/>
                                      </p:to>
                                    </p:set>
                                  </p:childTnLst>
                                </p:cTn>
                              </p:par>
                            </p:childTnLst>
                          </p:cTn>
                        </p:par>
                        <p:par>
                          <p:cTn id="20" fill="hold">
                            <p:stCondLst>
                              <p:cond delay="500"/>
                            </p:stCondLst>
                            <p:childTnLst>
                              <p:par>
                                <p:cTn id="21" presetID="1" presetClass="entr" presetSubtype="0" fill="hold" nodeType="afterEffect">
                                  <p:stCondLst>
                                    <p:cond delay="0"/>
                                  </p:stCondLst>
                                  <p:childTnLst>
                                    <p:set>
                                      <p:cBhvr>
                                        <p:cTn id="22" dur="1" fill="hold">
                                          <p:stCondLst>
                                            <p:cond delay="499"/>
                                          </p:stCondLst>
                                        </p:cTn>
                                        <p:tgtEl>
                                          <p:spTgt spid="797724"/>
                                        </p:tgtEl>
                                        <p:attrNameLst>
                                          <p:attrName>style.visibility</p:attrName>
                                        </p:attrNameLst>
                                      </p:cBhvr>
                                      <p:to>
                                        <p:strVal val="visible"/>
                                      </p:to>
                                    </p:set>
                                  </p:childTnLst>
                                </p:cTn>
                              </p:par>
                            </p:childTnLst>
                          </p:cTn>
                        </p:par>
                        <p:par>
                          <p:cTn id="23" fill="hold">
                            <p:stCondLst>
                              <p:cond delay="1000"/>
                            </p:stCondLst>
                            <p:childTnLst>
                              <p:par>
                                <p:cTn id="24" presetID="1" presetClass="entr" presetSubtype="0" fill="hold" nodeType="afterEffect">
                                  <p:stCondLst>
                                    <p:cond delay="0"/>
                                  </p:stCondLst>
                                  <p:childTnLst>
                                    <p:set>
                                      <p:cBhvr>
                                        <p:cTn id="25" dur="1" fill="hold">
                                          <p:stCondLst>
                                            <p:cond delay="0"/>
                                          </p:stCondLst>
                                        </p:cTn>
                                        <p:tgtEl>
                                          <p:spTgt spid="88"/>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xit" presetSubtype="0" fill="hold" grpId="1" nodeType="clickEffect">
                                  <p:stCondLst>
                                    <p:cond delay="0"/>
                                  </p:stCondLst>
                                  <p:childTnLst>
                                    <p:set>
                                      <p:cBhvr>
                                        <p:cTn id="29" dur="1" fill="hold">
                                          <p:stCondLst>
                                            <p:cond delay="0"/>
                                          </p:stCondLst>
                                        </p:cTn>
                                        <p:tgtEl>
                                          <p:spTgt spid="797700"/>
                                        </p:tgtEl>
                                        <p:attrNameLst>
                                          <p:attrName>style.visibility</p:attrName>
                                        </p:attrNameLst>
                                      </p:cBhvr>
                                      <p:to>
                                        <p:strVal val="hidden"/>
                                      </p:to>
                                    </p:set>
                                  </p:childTnLst>
                                </p:cTn>
                              </p:par>
                            </p:childTnLst>
                          </p:cTn>
                        </p:par>
                        <p:par>
                          <p:cTn id="30" fill="hold">
                            <p:stCondLst>
                              <p:cond delay="0"/>
                            </p:stCondLst>
                            <p:childTnLst>
                              <p:par>
                                <p:cTn id="31" presetID="1" presetClass="entr" presetSubtype="0" fill="hold" grpId="0" nodeType="afterEffect">
                                  <p:stCondLst>
                                    <p:cond delay="0"/>
                                  </p:stCondLst>
                                  <p:childTnLst>
                                    <p:set>
                                      <p:cBhvr>
                                        <p:cTn id="32" dur="1" fill="hold">
                                          <p:stCondLst>
                                            <p:cond delay="499"/>
                                          </p:stCondLst>
                                        </p:cTn>
                                        <p:tgtEl>
                                          <p:spTgt spid="797701"/>
                                        </p:tgtEl>
                                        <p:attrNameLst>
                                          <p:attrName>style.visibility</p:attrName>
                                        </p:attrNameLst>
                                      </p:cBhvr>
                                      <p:to>
                                        <p:strVal val="visible"/>
                                      </p:to>
                                    </p:set>
                                  </p:childTnLst>
                                </p:cTn>
                              </p:par>
                            </p:childTnLst>
                          </p:cTn>
                        </p:par>
                        <p:par>
                          <p:cTn id="33" fill="hold">
                            <p:stCondLst>
                              <p:cond delay="500"/>
                            </p:stCondLst>
                            <p:childTnLst>
                              <p:par>
                                <p:cTn id="34" presetID="1" presetClass="entr" presetSubtype="0" fill="hold" nodeType="afterEffect">
                                  <p:stCondLst>
                                    <p:cond delay="0"/>
                                  </p:stCondLst>
                                  <p:childTnLst>
                                    <p:set>
                                      <p:cBhvr>
                                        <p:cTn id="35" dur="1" fill="hold">
                                          <p:stCondLst>
                                            <p:cond delay="499"/>
                                          </p:stCondLst>
                                        </p:cTn>
                                        <p:tgtEl>
                                          <p:spTgt spid="797725"/>
                                        </p:tgtEl>
                                        <p:attrNameLst>
                                          <p:attrName>style.visibility</p:attrName>
                                        </p:attrNameLst>
                                      </p:cBhvr>
                                      <p:to>
                                        <p:strVal val="visible"/>
                                      </p:to>
                                    </p:set>
                                  </p:childTnLst>
                                </p:cTn>
                              </p:par>
                            </p:childTnLst>
                          </p:cTn>
                        </p:par>
                        <p:par>
                          <p:cTn id="36" fill="hold">
                            <p:stCondLst>
                              <p:cond delay="1000"/>
                            </p:stCondLst>
                            <p:childTnLst>
                              <p:par>
                                <p:cTn id="37" presetID="1" presetClass="entr" presetSubtype="0" fill="hold" nodeType="afterEffect">
                                  <p:stCondLst>
                                    <p:cond delay="0"/>
                                  </p:stCondLst>
                                  <p:childTnLst>
                                    <p:set>
                                      <p:cBhvr>
                                        <p:cTn id="38" dur="1" fill="hold">
                                          <p:stCondLst>
                                            <p:cond delay="0"/>
                                          </p:stCondLst>
                                        </p:cTn>
                                        <p:tgtEl>
                                          <p:spTgt spid="8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grpId="1" nodeType="clickEffect">
                                  <p:stCondLst>
                                    <p:cond delay="0"/>
                                  </p:stCondLst>
                                  <p:childTnLst>
                                    <p:set>
                                      <p:cBhvr>
                                        <p:cTn id="42" dur="1" fill="hold">
                                          <p:stCondLst>
                                            <p:cond delay="0"/>
                                          </p:stCondLst>
                                        </p:cTn>
                                        <p:tgtEl>
                                          <p:spTgt spid="797701"/>
                                        </p:tgtEl>
                                        <p:attrNameLst>
                                          <p:attrName>style.visibility</p:attrName>
                                        </p:attrNameLst>
                                      </p:cBhvr>
                                      <p:to>
                                        <p:strVal val="hidden"/>
                                      </p:to>
                                    </p:set>
                                  </p:childTnLst>
                                </p:cTn>
                              </p:par>
                              <p:par>
                                <p:cTn id="43" presetID="1" presetClass="entr" presetSubtype="0" fill="hold" grpId="0" nodeType="withEffect">
                                  <p:stCondLst>
                                    <p:cond delay="0"/>
                                  </p:stCondLst>
                                  <p:childTnLst>
                                    <p:set>
                                      <p:cBhvr>
                                        <p:cTn id="44" dur="1" fill="hold">
                                          <p:stCondLst>
                                            <p:cond delay="499"/>
                                          </p:stCondLst>
                                        </p:cTn>
                                        <p:tgtEl>
                                          <p:spTgt spid="797703"/>
                                        </p:tgtEl>
                                        <p:attrNameLst>
                                          <p:attrName>style.visibility</p:attrName>
                                        </p:attrNameLst>
                                      </p:cBhvr>
                                      <p:to>
                                        <p:strVal val="visible"/>
                                      </p:to>
                                    </p:set>
                                  </p:childTnLst>
                                </p:cTn>
                              </p:par>
                            </p:childTnLst>
                          </p:cTn>
                        </p:par>
                        <p:par>
                          <p:cTn id="45" fill="hold">
                            <p:stCondLst>
                              <p:cond delay="500"/>
                            </p:stCondLst>
                            <p:childTnLst>
                              <p:par>
                                <p:cTn id="46" presetID="1" presetClass="entr" presetSubtype="0" fill="hold" nodeType="afterEffect">
                                  <p:stCondLst>
                                    <p:cond delay="0"/>
                                  </p:stCondLst>
                                  <p:childTnLst>
                                    <p:set>
                                      <p:cBhvr>
                                        <p:cTn id="47" dur="1" fill="hold">
                                          <p:stCondLst>
                                            <p:cond delay="0"/>
                                          </p:stCondLst>
                                        </p:cTn>
                                        <p:tgtEl>
                                          <p:spTgt spid="90"/>
                                        </p:tgtEl>
                                        <p:attrNameLst>
                                          <p:attrName>style.visibility</p:attrName>
                                        </p:attrNameLst>
                                      </p:cBhvr>
                                      <p:to>
                                        <p:strVal val="visible"/>
                                      </p:to>
                                    </p:set>
                                  </p:childTnLst>
                                </p:cTn>
                              </p:par>
                            </p:childTnLst>
                          </p:cTn>
                        </p:par>
                        <p:par>
                          <p:cTn id="48" fill="hold">
                            <p:stCondLst>
                              <p:cond delay="500"/>
                            </p:stCondLst>
                            <p:childTnLst>
                              <p:par>
                                <p:cTn id="49" presetID="1" presetClass="entr" presetSubtype="0" fill="hold" nodeType="afterEffect">
                                  <p:stCondLst>
                                    <p:cond delay="100"/>
                                  </p:stCondLst>
                                  <p:childTnLst>
                                    <p:set>
                                      <p:cBhvr>
                                        <p:cTn id="50" dur="1" fill="hold">
                                          <p:stCondLst>
                                            <p:cond delay="0"/>
                                          </p:stCondLst>
                                        </p:cTn>
                                        <p:tgtEl>
                                          <p:spTgt spid="91"/>
                                        </p:tgtEl>
                                        <p:attrNameLst>
                                          <p:attrName>style.visibility</p:attrName>
                                        </p:attrNameLst>
                                      </p:cBhvr>
                                      <p:to>
                                        <p:strVal val="visible"/>
                                      </p:to>
                                    </p:set>
                                  </p:childTnLst>
                                </p:cTn>
                              </p:par>
                            </p:childTnLst>
                          </p:cTn>
                        </p:par>
                        <p:par>
                          <p:cTn id="51" fill="hold">
                            <p:stCondLst>
                              <p:cond delay="600"/>
                            </p:stCondLst>
                            <p:childTnLst>
                              <p:par>
                                <p:cTn id="52" presetID="1" presetClass="entr" presetSubtype="0" fill="hold" nodeType="afterEffect">
                                  <p:stCondLst>
                                    <p:cond delay="100"/>
                                  </p:stCondLst>
                                  <p:childTnLst>
                                    <p:set>
                                      <p:cBhvr>
                                        <p:cTn id="53" dur="1" fill="hold">
                                          <p:stCondLst>
                                            <p:cond delay="0"/>
                                          </p:stCondLst>
                                        </p:cTn>
                                        <p:tgtEl>
                                          <p:spTgt spid="92"/>
                                        </p:tgtEl>
                                        <p:attrNameLst>
                                          <p:attrName>style.visibility</p:attrName>
                                        </p:attrNameLst>
                                      </p:cBhvr>
                                      <p:to>
                                        <p:strVal val="visible"/>
                                      </p:to>
                                    </p:set>
                                  </p:childTnLst>
                                </p:cTn>
                              </p:par>
                            </p:childTnLst>
                          </p:cTn>
                        </p:par>
                        <p:par>
                          <p:cTn id="54" fill="hold">
                            <p:stCondLst>
                              <p:cond delay="700"/>
                            </p:stCondLst>
                            <p:childTnLst>
                              <p:par>
                                <p:cTn id="55" presetID="1" presetClass="entr" presetSubtype="0" fill="hold" nodeType="afterEffect">
                                  <p:stCondLst>
                                    <p:cond delay="100"/>
                                  </p:stCondLst>
                                  <p:childTnLst>
                                    <p:set>
                                      <p:cBhvr>
                                        <p:cTn id="56" dur="1" fill="hold">
                                          <p:stCondLst>
                                            <p:cond delay="0"/>
                                          </p:stCondLst>
                                        </p:cTn>
                                        <p:tgtEl>
                                          <p:spTgt spid="93"/>
                                        </p:tgtEl>
                                        <p:attrNameLst>
                                          <p:attrName>style.visibility</p:attrName>
                                        </p:attrNameLst>
                                      </p:cBhvr>
                                      <p:to>
                                        <p:strVal val="visible"/>
                                      </p:to>
                                    </p:set>
                                  </p:childTnLst>
                                </p:cTn>
                              </p:par>
                            </p:childTnLst>
                          </p:cTn>
                        </p:par>
                        <p:par>
                          <p:cTn id="57" fill="hold">
                            <p:stCondLst>
                              <p:cond delay="800"/>
                            </p:stCondLst>
                            <p:childTnLst>
                              <p:par>
                                <p:cTn id="58" presetID="1" presetClass="entr" presetSubtype="0" fill="hold" nodeType="afterEffect">
                                  <p:stCondLst>
                                    <p:cond delay="100"/>
                                  </p:stCondLst>
                                  <p:childTnLst>
                                    <p:set>
                                      <p:cBhvr>
                                        <p:cTn id="59" dur="1" fill="hold">
                                          <p:stCondLst>
                                            <p:cond delay="0"/>
                                          </p:stCondLst>
                                        </p:cTn>
                                        <p:tgtEl>
                                          <p:spTgt spid="94"/>
                                        </p:tgtEl>
                                        <p:attrNameLst>
                                          <p:attrName>style.visibility</p:attrName>
                                        </p:attrNameLst>
                                      </p:cBhvr>
                                      <p:to>
                                        <p:strVal val="visible"/>
                                      </p:to>
                                    </p:set>
                                  </p:childTnLst>
                                </p:cTn>
                              </p:par>
                            </p:childTnLst>
                          </p:cTn>
                        </p:par>
                        <p:par>
                          <p:cTn id="60" fill="hold">
                            <p:stCondLst>
                              <p:cond delay="900"/>
                            </p:stCondLst>
                            <p:childTnLst>
                              <p:par>
                                <p:cTn id="61" presetID="1" presetClass="entr" presetSubtype="0" fill="hold" grpId="0" nodeType="afterEffect">
                                  <p:stCondLst>
                                    <p:cond delay="100"/>
                                  </p:stCondLst>
                                  <p:childTnLst>
                                    <p:set>
                                      <p:cBhvr>
                                        <p:cTn id="62" dur="1" fill="hold">
                                          <p:stCondLst>
                                            <p:cond delay="0"/>
                                          </p:stCondLst>
                                        </p:cTn>
                                        <p:tgtEl>
                                          <p:spTgt spid="7977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7699" grpId="0" animBg="1" autoUpdateAnimBg="0"/>
      <p:bldP spid="797699" grpId="1" animBg="1"/>
      <p:bldP spid="797700" grpId="0" animBg="1" autoUpdateAnimBg="0"/>
      <p:bldP spid="797700" grpId="1" animBg="1"/>
      <p:bldP spid="797701" grpId="0" animBg="1" autoUpdateAnimBg="0"/>
      <p:bldP spid="797701" grpId="1" animBg="1"/>
      <p:bldP spid="797703" grpId="0" animBg="1"/>
      <p:bldP spid="79772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9746"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Numbers and Bases</a:t>
            </a:r>
            <a:endParaRPr lang="en-US" sz="4000" dirty="0">
              <a:solidFill>
                <a:schemeClr val="tx1"/>
              </a:solidFill>
            </a:endParaRPr>
          </a:p>
        </p:txBody>
      </p:sp>
      <p:sp>
        <p:nvSpPr>
          <p:cNvPr id="799747" name="Rectangle 3"/>
          <p:cNvSpPr>
            <a:spLocks noChangeArrowheads="1"/>
          </p:cNvSpPr>
          <p:nvPr/>
        </p:nvSpPr>
        <p:spPr bwMode="auto">
          <a:xfrm>
            <a:off x="482600" y="1155700"/>
            <a:ext cx="8128000" cy="14351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t>The calculation at the end of the preceding slide makes it clear that the binary representation 00101010 is equivalent to the number 42.  When it is important to distinguish the base, the text uses a small subscript, like this:</a:t>
            </a:r>
          </a:p>
        </p:txBody>
      </p:sp>
      <p:sp>
        <p:nvSpPr>
          <p:cNvPr id="799748" name="Rectangle 4"/>
          <p:cNvSpPr>
            <a:spLocks noChangeArrowheads="1"/>
          </p:cNvSpPr>
          <p:nvPr/>
        </p:nvSpPr>
        <p:spPr bwMode="auto">
          <a:xfrm>
            <a:off x="3327400" y="2563585"/>
            <a:ext cx="2489200" cy="457200"/>
          </a:xfrm>
          <a:prstGeom prst="rect">
            <a:avLst/>
          </a:prstGeom>
          <a:noFill/>
          <a:ln w="9525">
            <a:noFill/>
            <a:miter lim="800000"/>
            <a:headEnd/>
            <a:tailEnd/>
          </a:ln>
          <a:effectLst/>
        </p:spPr>
        <p:txBody>
          <a:bodyPr wrap="none">
            <a:prstTxWarp prst="textNoShape">
              <a:avLst/>
            </a:prstTxWarp>
            <a:spAutoFit/>
          </a:bodyPr>
          <a:lstStyle/>
          <a:p>
            <a:r>
              <a:rPr lang="en-US" sz="2400" b="0" dirty="0"/>
              <a:t>00101010</a:t>
            </a:r>
            <a:r>
              <a:rPr lang="en-US" sz="2400" b="0" baseline="-25000" dirty="0"/>
              <a:t>2</a:t>
            </a:r>
            <a:r>
              <a:rPr lang="en-US" sz="2400" b="0" dirty="0"/>
              <a:t>  =  42</a:t>
            </a:r>
            <a:r>
              <a:rPr lang="en-US" sz="2400" b="0" baseline="-25000" dirty="0"/>
              <a:t>10</a:t>
            </a:r>
          </a:p>
        </p:txBody>
      </p:sp>
      <p:sp>
        <p:nvSpPr>
          <p:cNvPr id="799749" name="Rectangle 5"/>
          <p:cNvSpPr>
            <a:spLocks noChangeArrowheads="1"/>
          </p:cNvSpPr>
          <p:nvPr/>
        </p:nvSpPr>
        <p:spPr bwMode="auto">
          <a:xfrm>
            <a:off x="482600" y="3073400"/>
            <a:ext cx="8128000" cy="11049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t>Although it is useful to be able to convert a number from one base to another, it is important to remember that the number remains the same.  What changes is how you write it down.  </a:t>
            </a:r>
          </a:p>
        </p:txBody>
      </p:sp>
      <p:grpSp>
        <p:nvGrpSpPr>
          <p:cNvPr id="799750" name="Group 6"/>
          <p:cNvGrpSpPr>
            <a:grpSpLocks/>
          </p:cNvGrpSpPr>
          <p:nvPr/>
        </p:nvGrpSpPr>
        <p:grpSpPr bwMode="auto">
          <a:xfrm>
            <a:off x="482600" y="4203700"/>
            <a:ext cx="8064500" cy="1892300"/>
            <a:chOff x="304" y="2648"/>
            <a:chExt cx="5080" cy="1232"/>
          </a:xfrm>
        </p:grpSpPr>
        <p:sp>
          <p:nvSpPr>
            <p:cNvPr id="799751" name="Rectangle 7"/>
            <p:cNvSpPr>
              <a:spLocks noChangeArrowheads="1"/>
            </p:cNvSpPr>
            <p:nvPr/>
          </p:nvSpPr>
          <p:spPr bwMode="auto">
            <a:xfrm>
              <a:off x="304" y="2648"/>
              <a:ext cx="3823" cy="1232"/>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t>The number 42 is what you get if you count how many stars are in the pattern at the right.  The number is the same whether you write it in English as </a:t>
              </a:r>
              <a:r>
                <a:rPr lang="en-US" sz="2400" b="0" i="1" dirty="0"/>
                <a:t>forty-two,</a:t>
              </a:r>
              <a:r>
                <a:rPr lang="en-US" sz="2400" b="0" dirty="0"/>
                <a:t> in decimal as 42, or in binary as 00101010.</a:t>
              </a:r>
            </a:p>
          </p:txBody>
        </p:sp>
        <p:grpSp>
          <p:nvGrpSpPr>
            <p:cNvPr id="799752" name="Group 8"/>
            <p:cNvGrpSpPr>
              <a:grpSpLocks/>
            </p:cNvGrpSpPr>
            <p:nvPr/>
          </p:nvGrpSpPr>
          <p:grpSpPr bwMode="auto">
            <a:xfrm>
              <a:off x="4261" y="2704"/>
              <a:ext cx="1123" cy="921"/>
              <a:chOff x="4261" y="2704"/>
              <a:chExt cx="1123" cy="921"/>
            </a:xfrm>
          </p:grpSpPr>
          <p:sp>
            <p:nvSpPr>
              <p:cNvPr id="799753" name="AutoShape 9"/>
              <p:cNvSpPr>
                <a:spLocks noChangeArrowheads="1"/>
              </p:cNvSpPr>
              <p:nvPr/>
            </p:nvSpPr>
            <p:spPr bwMode="auto">
              <a:xfrm>
                <a:off x="4261" y="270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54" name="AutoShape 10"/>
              <p:cNvSpPr>
                <a:spLocks noChangeArrowheads="1"/>
              </p:cNvSpPr>
              <p:nvPr/>
            </p:nvSpPr>
            <p:spPr bwMode="auto">
              <a:xfrm>
                <a:off x="4428" y="270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55" name="AutoShape 11"/>
              <p:cNvSpPr>
                <a:spLocks noChangeArrowheads="1"/>
              </p:cNvSpPr>
              <p:nvPr/>
            </p:nvSpPr>
            <p:spPr bwMode="auto">
              <a:xfrm>
                <a:off x="4595" y="270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56" name="AutoShape 12"/>
              <p:cNvSpPr>
                <a:spLocks noChangeArrowheads="1"/>
              </p:cNvSpPr>
              <p:nvPr/>
            </p:nvSpPr>
            <p:spPr bwMode="auto">
              <a:xfrm>
                <a:off x="4762" y="270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57" name="AutoShape 13"/>
              <p:cNvSpPr>
                <a:spLocks noChangeArrowheads="1"/>
              </p:cNvSpPr>
              <p:nvPr/>
            </p:nvSpPr>
            <p:spPr bwMode="auto">
              <a:xfrm>
                <a:off x="4929" y="270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58" name="AutoShape 14"/>
              <p:cNvSpPr>
                <a:spLocks noChangeArrowheads="1"/>
              </p:cNvSpPr>
              <p:nvPr/>
            </p:nvSpPr>
            <p:spPr bwMode="auto">
              <a:xfrm>
                <a:off x="5096" y="270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59" name="AutoShape 15"/>
              <p:cNvSpPr>
                <a:spLocks noChangeArrowheads="1"/>
              </p:cNvSpPr>
              <p:nvPr/>
            </p:nvSpPr>
            <p:spPr bwMode="auto">
              <a:xfrm>
                <a:off x="5263" y="270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60" name="AutoShape 16"/>
              <p:cNvSpPr>
                <a:spLocks noChangeArrowheads="1"/>
              </p:cNvSpPr>
              <p:nvPr/>
            </p:nvSpPr>
            <p:spPr bwMode="auto">
              <a:xfrm>
                <a:off x="4261" y="286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61" name="AutoShape 17"/>
              <p:cNvSpPr>
                <a:spLocks noChangeArrowheads="1"/>
              </p:cNvSpPr>
              <p:nvPr/>
            </p:nvSpPr>
            <p:spPr bwMode="auto">
              <a:xfrm>
                <a:off x="4428" y="286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62" name="AutoShape 18"/>
              <p:cNvSpPr>
                <a:spLocks noChangeArrowheads="1"/>
              </p:cNvSpPr>
              <p:nvPr/>
            </p:nvSpPr>
            <p:spPr bwMode="auto">
              <a:xfrm>
                <a:off x="4595" y="286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63" name="AutoShape 19"/>
              <p:cNvSpPr>
                <a:spLocks noChangeArrowheads="1"/>
              </p:cNvSpPr>
              <p:nvPr/>
            </p:nvSpPr>
            <p:spPr bwMode="auto">
              <a:xfrm>
                <a:off x="4762" y="286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64" name="AutoShape 20"/>
              <p:cNvSpPr>
                <a:spLocks noChangeArrowheads="1"/>
              </p:cNvSpPr>
              <p:nvPr/>
            </p:nvSpPr>
            <p:spPr bwMode="auto">
              <a:xfrm>
                <a:off x="4929" y="286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65" name="AutoShape 21"/>
              <p:cNvSpPr>
                <a:spLocks noChangeArrowheads="1"/>
              </p:cNvSpPr>
              <p:nvPr/>
            </p:nvSpPr>
            <p:spPr bwMode="auto">
              <a:xfrm>
                <a:off x="5096" y="286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66" name="AutoShape 22"/>
              <p:cNvSpPr>
                <a:spLocks noChangeArrowheads="1"/>
              </p:cNvSpPr>
              <p:nvPr/>
            </p:nvSpPr>
            <p:spPr bwMode="auto">
              <a:xfrm>
                <a:off x="5263" y="286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67" name="AutoShape 23"/>
              <p:cNvSpPr>
                <a:spLocks noChangeArrowheads="1"/>
              </p:cNvSpPr>
              <p:nvPr/>
            </p:nvSpPr>
            <p:spPr bwMode="auto">
              <a:xfrm>
                <a:off x="4261" y="302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68" name="AutoShape 24"/>
              <p:cNvSpPr>
                <a:spLocks noChangeArrowheads="1"/>
              </p:cNvSpPr>
              <p:nvPr/>
            </p:nvSpPr>
            <p:spPr bwMode="auto">
              <a:xfrm>
                <a:off x="4428" y="302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69" name="AutoShape 25"/>
              <p:cNvSpPr>
                <a:spLocks noChangeArrowheads="1"/>
              </p:cNvSpPr>
              <p:nvPr/>
            </p:nvSpPr>
            <p:spPr bwMode="auto">
              <a:xfrm>
                <a:off x="4595" y="302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70" name="AutoShape 26"/>
              <p:cNvSpPr>
                <a:spLocks noChangeArrowheads="1"/>
              </p:cNvSpPr>
              <p:nvPr/>
            </p:nvSpPr>
            <p:spPr bwMode="auto">
              <a:xfrm>
                <a:off x="4762" y="302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71" name="AutoShape 27"/>
              <p:cNvSpPr>
                <a:spLocks noChangeArrowheads="1"/>
              </p:cNvSpPr>
              <p:nvPr/>
            </p:nvSpPr>
            <p:spPr bwMode="auto">
              <a:xfrm>
                <a:off x="4929" y="302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72" name="AutoShape 28"/>
              <p:cNvSpPr>
                <a:spLocks noChangeArrowheads="1"/>
              </p:cNvSpPr>
              <p:nvPr/>
            </p:nvSpPr>
            <p:spPr bwMode="auto">
              <a:xfrm>
                <a:off x="5096" y="302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73" name="AutoShape 29"/>
              <p:cNvSpPr>
                <a:spLocks noChangeArrowheads="1"/>
              </p:cNvSpPr>
              <p:nvPr/>
            </p:nvSpPr>
            <p:spPr bwMode="auto">
              <a:xfrm>
                <a:off x="5263" y="302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74" name="AutoShape 30"/>
              <p:cNvSpPr>
                <a:spLocks noChangeArrowheads="1"/>
              </p:cNvSpPr>
              <p:nvPr/>
            </p:nvSpPr>
            <p:spPr bwMode="auto">
              <a:xfrm>
                <a:off x="4261" y="318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75" name="AutoShape 31"/>
              <p:cNvSpPr>
                <a:spLocks noChangeArrowheads="1"/>
              </p:cNvSpPr>
              <p:nvPr/>
            </p:nvSpPr>
            <p:spPr bwMode="auto">
              <a:xfrm>
                <a:off x="4428" y="318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76" name="AutoShape 32"/>
              <p:cNvSpPr>
                <a:spLocks noChangeArrowheads="1"/>
              </p:cNvSpPr>
              <p:nvPr/>
            </p:nvSpPr>
            <p:spPr bwMode="auto">
              <a:xfrm>
                <a:off x="4595" y="318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77" name="AutoShape 33"/>
              <p:cNvSpPr>
                <a:spLocks noChangeArrowheads="1"/>
              </p:cNvSpPr>
              <p:nvPr/>
            </p:nvSpPr>
            <p:spPr bwMode="auto">
              <a:xfrm>
                <a:off x="4762" y="318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78" name="AutoShape 34"/>
              <p:cNvSpPr>
                <a:spLocks noChangeArrowheads="1"/>
              </p:cNvSpPr>
              <p:nvPr/>
            </p:nvSpPr>
            <p:spPr bwMode="auto">
              <a:xfrm>
                <a:off x="4929" y="318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79" name="AutoShape 35"/>
              <p:cNvSpPr>
                <a:spLocks noChangeArrowheads="1"/>
              </p:cNvSpPr>
              <p:nvPr/>
            </p:nvSpPr>
            <p:spPr bwMode="auto">
              <a:xfrm>
                <a:off x="5096" y="318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80" name="AutoShape 36"/>
              <p:cNvSpPr>
                <a:spLocks noChangeArrowheads="1"/>
              </p:cNvSpPr>
              <p:nvPr/>
            </p:nvSpPr>
            <p:spPr bwMode="auto">
              <a:xfrm>
                <a:off x="5263" y="318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81" name="AutoShape 37"/>
              <p:cNvSpPr>
                <a:spLocks noChangeArrowheads="1"/>
              </p:cNvSpPr>
              <p:nvPr/>
            </p:nvSpPr>
            <p:spPr bwMode="auto">
              <a:xfrm>
                <a:off x="4261" y="334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82" name="AutoShape 38"/>
              <p:cNvSpPr>
                <a:spLocks noChangeArrowheads="1"/>
              </p:cNvSpPr>
              <p:nvPr/>
            </p:nvSpPr>
            <p:spPr bwMode="auto">
              <a:xfrm>
                <a:off x="4428" y="334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83" name="AutoShape 39"/>
              <p:cNvSpPr>
                <a:spLocks noChangeArrowheads="1"/>
              </p:cNvSpPr>
              <p:nvPr/>
            </p:nvSpPr>
            <p:spPr bwMode="auto">
              <a:xfrm>
                <a:off x="4595" y="334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84" name="AutoShape 40"/>
              <p:cNvSpPr>
                <a:spLocks noChangeArrowheads="1"/>
              </p:cNvSpPr>
              <p:nvPr/>
            </p:nvSpPr>
            <p:spPr bwMode="auto">
              <a:xfrm>
                <a:off x="4762" y="334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85" name="AutoShape 41"/>
              <p:cNvSpPr>
                <a:spLocks noChangeArrowheads="1"/>
              </p:cNvSpPr>
              <p:nvPr/>
            </p:nvSpPr>
            <p:spPr bwMode="auto">
              <a:xfrm>
                <a:off x="4929" y="334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86" name="AutoShape 42"/>
              <p:cNvSpPr>
                <a:spLocks noChangeArrowheads="1"/>
              </p:cNvSpPr>
              <p:nvPr/>
            </p:nvSpPr>
            <p:spPr bwMode="auto">
              <a:xfrm>
                <a:off x="5096" y="334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87" name="AutoShape 43"/>
              <p:cNvSpPr>
                <a:spLocks noChangeArrowheads="1"/>
              </p:cNvSpPr>
              <p:nvPr/>
            </p:nvSpPr>
            <p:spPr bwMode="auto">
              <a:xfrm>
                <a:off x="5263" y="334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88" name="AutoShape 44"/>
              <p:cNvSpPr>
                <a:spLocks noChangeArrowheads="1"/>
              </p:cNvSpPr>
              <p:nvPr/>
            </p:nvSpPr>
            <p:spPr bwMode="auto">
              <a:xfrm>
                <a:off x="4261" y="350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89" name="AutoShape 45"/>
              <p:cNvSpPr>
                <a:spLocks noChangeArrowheads="1"/>
              </p:cNvSpPr>
              <p:nvPr/>
            </p:nvSpPr>
            <p:spPr bwMode="auto">
              <a:xfrm>
                <a:off x="4428" y="350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90" name="AutoShape 46"/>
              <p:cNvSpPr>
                <a:spLocks noChangeArrowheads="1"/>
              </p:cNvSpPr>
              <p:nvPr/>
            </p:nvSpPr>
            <p:spPr bwMode="auto">
              <a:xfrm>
                <a:off x="4595" y="350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91" name="AutoShape 47"/>
              <p:cNvSpPr>
                <a:spLocks noChangeArrowheads="1"/>
              </p:cNvSpPr>
              <p:nvPr/>
            </p:nvSpPr>
            <p:spPr bwMode="auto">
              <a:xfrm>
                <a:off x="4762" y="350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92" name="AutoShape 48"/>
              <p:cNvSpPr>
                <a:spLocks noChangeArrowheads="1"/>
              </p:cNvSpPr>
              <p:nvPr/>
            </p:nvSpPr>
            <p:spPr bwMode="auto">
              <a:xfrm>
                <a:off x="4929" y="350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93" name="AutoShape 49"/>
              <p:cNvSpPr>
                <a:spLocks noChangeArrowheads="1"/>
              </p:cNvSpPr>
              <p:nvPr/>
            </p:nvSpPr>
            <p:spPr bwMode="auto">
              <a:xfrm>
                <a:off x="5096" y="350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94" name="AutoShape 50"/>
              <p:cNvSpPr>
                <a:spLocks noChangeArrowheads="1"/>
              </p:cNvSpPr>
              <p:nvPr/>
            </p:nvSpPr>
            <p:spPr bwMode="auto">
              <a:xfrm>
                <a:off x="5263" y="350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grpSp>
      </p:grpSp>
      <p:sp>
        <p:nvSpPr>
          <p:cNvPr id="799795" name="Rectangle 51"/>
          <p:cNvSpPr>
            <a:spLocks noChangeArrowheads="1"/>
          </p:cNvSpPr>
          <p:nvPr/>
        </p:nvSpPr>
        <p:spPr bwMode="auto">
          <a:xfrm>
            <a:off x="482600" y="5967790"/>
            <a:ext cx="8128000" cy="4191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t>Numbers do not have bases; representations do.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9974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79975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9979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9749" grpId="0" build="p" autoUpdateAnimBg="0"/>
      <p:bldP spid="799795" grpId="0" build="p"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1794"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Octal and Hexadecimal Notation</a:t>
            </a:r>
            <a:endParaRPr lang="en-US" sz="4000" dirty="0">
              <a:solidFill>
                <a:schemeClr val="tx1"/>
              </a:solidFill>
            </a:endParaRPr>
          </a:p>
        </p:txBody>
      </p:sp>
      <p:sp>
        <p:nvSpPr>
          <p:cNvPr id="801795" name="Rectangle 3"/>
          <p:cNvSpPr>
            <a:spLocks noChangeArrowheads="1"/>
          </p:cNvSpPr>
          <p:nvPr/>
        </p:nvSpPr>
        <p:spPr bwMode="auto">
          <a:xfrm>
            <a:off x="482600" y="1155700"/>
            <a:ext cx="8128000" cy="2120900"/>
          </a:xfrm>
          <a:prstGeom prst="rect">
            <a:avLst/>
          </a:prstGeom>
          <a:noFill/>
          <a:ln w="9525">
            <a:noFill/>
            <a:miter lim="800000"/>
            <a:headEnd/>
            <a:tailEnd/>
          </a:ln>
          <a:effectLst/>
        </p:spPr>
        <p:txBody>
          <a:bodyPr>
            <a:prstTxWarp prst="textNoShape">
              <a:avLst/>
            </a:prstTxWarp>
          </a:bodyPr>
          <a:lstStyle/>
          <a:p>
            <a:pPr marL="342900" indent="-342900">
              <a:lnSpc>
                <a:spcPct val="85000"/>
              </a:lnSpc>
              <a:spcAft>
                <a:spcPct val="50000"/>
              </a:spcAft>
              <a:buFontTx/>
              <a:buChar char="•"/>
            </a:pPr>
            <a:r>
              <a:rPr lang="en-US" sz="2400" b="0" dirty="0"/>
              <a:t>Because binary notation tends to get rather long, computer scientists often prefer </a:t>
            </a:r>
            <a:r>
              <a:rPr lang="en-US" sz="2400" i="1" dirty="0"/>
              <a:t>octal</a:t>
            </a:r>
            <a:r>
              <a:rPr lang="en-US" sz="2400" b="0" i="1" dirty="0"/>
              <a:t> </a:t>
            </a:r>
            <a:r>
              <a:rPr lang="en-US" sz="2400" b="0" dirty="0"/>
              <a:t>(base 8) or </a:t>
            </a:r>
            <a:r>
              <a:rPr lang="en-US" sz="2400" i="1" dirty="0"/>
              <a:t>hexadecimal</a:t>
            </a:r>
            <a:r>
              <a:rPr lang="en-US" sz="2400" b="0" i="1" dirty="0"/>
              <a:t> </a:t>
            </a:r>
            <a:r>
              <a:rPr lang="en-US" sz="2400" b="0" dirty="0"/>
              <a:t>(base 16) notation instead.  Octal notation uses eight digits: 0 to 7. Hexadecimal notation uses sixteen digits: 0 to 9, followed by the letters </a:t>
            </a:r>
            <a:r>
              <a:rPr lang="en-US" sz="2000" b="0" dirty="0">
                <a:latin typeface="Helvetica" charset="0"/>
              </a:rPr>
              <a:t>A</a:t>
            </a:r>
            <a:r>
              <a:rPr lang="en-US" sz="2400" b="0" dirty="0"/>
              <a:t> through </a:t>
            </a:r>
            <a:r>
              <a:rPr lang="en-US" sz="2000" b="0" dirty="0">
                <a:latin typeface="Helvetica" charset="0"/>
              </a:rPr>
              <a:t>F</a:t>
            </a:r>
            <a:r>
              <a:rPr lang="en-US" sz="2400" b="0" dirty="0"/>
              <a:t> to indicate the values 10 to 15.</a:t>
            </a:r>
          </a:p>
        </p:txBody>
      </p:sp>
      <p:sp>
        <p:nvSpPr>
          <p:cNvPr id="801830" name="Rectangle 38"/>
          <p:cNvSpPr>
            <a:spLocks noChangeArrowheads="1"/>
          </p:cNvSpPr>
          <p:nvPr/>
        </p:nvSpPr>
        <p:spPr bwMode="auto">
          <a:xfrm>
            <a:off x="482600" y="5384800"/>
            <a:ext cx="8128000" cy="977900"/>
          </a:xfrm>
          <a:prstGeom prst="rect">
            <a:avLst/>
          </a:prstGeom>
          <a:noFill/>
          <a:ln w="9525">
            <a:noFill/>
            <a:miter lim="800000"/>
            <a:headEnd/>
            <a:tailEnd/>
          </a:ln>
          <a:effectLst/>
        </p:spPr>
        <p:txBody>
          <a:bodyPr>
            <a:prstTxWarp prst="textNoShape">
              <a:avLst/>
            </a:prstTxWarp>
          </a:bodyPr>
          <a:lstStyle/>
          <a:p>
            <a:pPr marL="342900" indent="-342900">
              <a:lnSpc>
                <a:spcPct val="85000"/>
              </a:lnSpc>
              <a:spcAft>
                <a:spcPct val="50000"/>
              </a:spcAft>
              <a:buFontTx/>
              <a:buChar char="•"/>
            </a:pPr>
            <a:r>
              <a:rPr lang="en-US" sz="2400" b="0" dirty="0"/>
              <a:t>The advantage of using either octal or hexadecimal notation is that doing so makes it easy to translate the number back to individual bits because you can convert each digit separately.</a:t>
            </a:r>
          </a:p>
        </p:txBody>
      </p:sp>
      <p:grpSp>
        <p:nvGrpSpPr>
          <p:cNvPr id="48" name="Group 47"/>
          <p:cNvGrpSpPr/>
          <p:nvPr/>
        </p:nvGrpSpPr>
        <p:grpSpPr>
          <a:xfrm>
            <a:off x="482600" y="2895600"/>
            <a:ext cx="8128000" cy="2462213"/>
            <a:chOff x="482600" y="2895600"/>
            <a:chExt cx="8128000" cy="2462213"/>
          </a:xfrm>
        </p:grpSpPr>
        <p:sp>
          <p:nvSpPr>
            <p:cNvPr id="801797" name="Rectangle 5"/>
            <p:cNvSpPr>
              <a:spLocks noChangeArrowheads="1"/>
            </p:cNvSpPr>
            <p:nvPr/>
          </p:nvSpPr>
          <p:spPr bwMode="auto">
            <a:xfrm>
              <a:off x="482600" y="2895600"/>
              <a:ext cx="8128000" cy="977900"/>
            </a:xfrm>
            <a:prstGeom prst="rect">
              <a:avLst/>
            </a:prstGeom>
            <a:noFill/>
            <a:ln w="9525">
              <a:noFill/>
              <a:miter lim="800000"/>
              <a:headEnd/>
              <a:tailEnd/>
            </a:ln>
            <a:effectLst/>
          </p:spPr>
          <p:txBody>
            <a:bodyPr>
              <a:prstTxWarp prst="textNoShape">
                <a:avLst/>
              </a:prstTxWarp>
            </a:bodyPr>
            <a:lstStyle/>
            <a:p>
              <a:pPr marL="342900" indent="-342900">
                <a:lnSpc>
                  <a:spcPct val="85000"/>
                </a:lnSpc>
                <a:spcAft>
                  <a:spcPct val="50000"/>
                </a:spcAft>
                <a:buFontTx/>
                <a:buChar char="•"/>
              </a:pPr>
              <a:r>
                <a:rPr lang="en-US" sz="2400" b="0" dirty="0"/>
                <a:t>The following diagrams show how the number forty-two appears in both octal and hexadecimal notation:</a:t>
              </a:r>
            </a:p>
          </p:txBody>
        </p:sp>
        <p:sp>
          <p:nvSpPr>
            <p:cNvPr id="801798" name="Text Box 6"/>
            <p:cNvSpPr txBox="1">
              <a:spLocks noChangeArrowheads="1"/>
            </p:cNvSpPr>
            <p:nvPr/>
          </p:nvSpPr>
          <p:spPr bwMode="auto">
            <a:xfrm>
              <a:off x="3048000" y="4459288"/>
              <a:ext cx="11430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2  </a:t>
              </a:r>
              <a:r>
                <a:rPr lang="en-US" sz="1600" b="0" baseline="10000">
                  <a:latin typeface="Helvetica" charset="0"/>
                </a:rPr>
                <a:t>x</a:t>
              </a:r>
              <a:endParaRPr lang="en-US" sz="1800" b="0"/>
            </a:p>
          </p:txBody>
        </p:sp>
        <p:sp>
          <p:nvSpPr>
            <p:cNvPr id="801800" name="Text Box 8"/>
            <p:cNvSpPr txBox="1">
              <a:spLocks noChangeArrowheads="1"/>
            </p:cNvSpPr>
            <p:nvPr/>
          </p:nvSpPr>
          <p:spPr bwMode="auto">
            <a:xfrm>
              <a:off x="3937000" y="4459288"/>
              <a:ext cx="457200" cy="366713"/>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2</a:t>
              </a:r>
            </a:p>
          </p:txBody>
        </p:sp>
        <p:sp>
          <p:nvSpPr>
            <p:cNvPr id="801801" name="Text Box 9"/>
            <p:cNvSpPr txBox="1">
              <a:spLocks noChangeArrowheads="1"/>
            </p:cNvSpPr>
            <p:nvPr/>
          </p:nvSpPr>
          <p:spPr bwMode="auto">
            <a:xfrm>
              <a:off x="3162300" y="4457700"/>
              <a:ext cx="609600" cy="366713"/>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1</a:t>
              </a:r>
            </a:p>
          </p:txBody>
        </p:sp>
        <p:sp>
          <p:nvSpPr>
            <p:cNvPr id="801802" name="Text Box 10"/>
            <p:cNvSpPr txBox="1">
              <a:spLocks noChangeArrowheads="1"/>
            </p:cNvSpPr>
            <p:nvPr/>
          </p:nvSpPr>
          <p:spPr bwMode="auto">
            <a:xfrm>
              <a:off x="3048000" y="4700588"/>
              <a:ext cx="11430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5  </a:t>
              </a:r>
              <a:r>
                <a:rPr lang="en-US" sz="1600" b="0" baseline="10000">
                  <a:latin typeface="Helvetica" charset="0"/>
                </a:rPr>
                <a:t>x</a:t>
              </a:r>
              <a:endParaRPr lang="en-US" sz="1800" b="0"/>
            </a:p>
          </p:txBody>
        </p:sp>
        <p:sp>
          <p:nvSpPr>
            <p:cNvPr id="801804" name="Text Box 12"/>
            <p:cNvSpPr txBox="1">
              <a:spLocks noChangeArrowheads="1"/>
            </p:cNvSpPr>
            <p:nvPr/>
          </p:nvSpPr>
          <p:spPr bwMode="auto">
            <a:xfrm>
              <a:off x="3937000" y="4700588"/>
              <a:ext cx="457200" cy="366713"/>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40</a:t>
              </a:r>
            </a:p>
          </p:txBody>
        </p:sp>
        <p:sp>
          <p:nvSpPr>
            <p:cNvPr id="801805" name="Text Box 13"/>
            <p:cNvSpPr txBox="1">
              <a:spLocks noChangeArrowheads="1"/>
            </p:cNvSpPr>
            <p:nvPr/>
          </p:nvSpPr>
          <p:spPr bwMode="auto">
            <a:xfrm>
              <a:off x="3162300" y="4699000"/>
              <a:ext cx="609600" cy="366713"/>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8</a:t>
              </a:r>
            </a:p>
          </p:txBody>
        </p:sp>
        <p:cxnSp>
          <p:nvCxnSpPr>
            <p:cNvPr id="801806" name="AutoShape 14"/>
            <p:cNvCxnSpPr>
              <a:cxnSpLocks noChangeShapeType="1"/>
              <a:stCxn id="801809" idx="2"/>
              <a:endCxn id="801798" idx="1"/>
            </p:cNvCxnSpPr>
            <p:nvPr/>
          </p:nvCxnSpPr>
          <p:spPr bwMode="auto">
            <a:xfrm rot="16200000" flipH="1">
              <a:off x="2566987" y="4164013"/>
              <a:ext cx="274638" cy="685800"/>
            </a:xfrm>
            <a:prstGeom prst="bentConnector2">
              <a:avLst/>
            </a:prstGeom>
            <a:noFill/>
            <a:ln w="9525">
              <a:solidFill>
                <a:schemeClr val="tx1"/>
              </a:solidFill>
              <a:miter lim="800000"/>
              <a:headEnd/>
              <a:tailEnd type="triangle" w="med" len="med"/>
            </a:ln>
            <a:effectLst/>
          </p:spPr>
        </p:cxnSp>
        <p:cxnSp>
          <p:nvCxnSpPr>
            <p:cNvPr id="801807" name="AutoShape 15"/>
            <p:cNvCxnSpPr>
              <a:cxnSpLocks noChangeShapeType="1"/>
              <a:stCxn id="801808" idx="2"/>
              <a:endCxn id="801802" idx="1"/>
            </p:cNvCxnSpPr>
            <p:nvPr/>
          </p:nvCxnSpPr>
          <p:spPr bwMode="auto">
            <a:xfrm rot="16200000" flipH="1">
              <a:off x="2217737" y="4056063"/>
              <a:ext cx="515938" cy="1143000"/>
            </a:xfrm>
            <a:prstGeom prst="bentConnector2">
              <a:avLst/>
            </a:prstGeom>
            <a:noFill/>
            <a:ln w="9525">
              <a:solidFill>
                <a:schemeClr val="tx1"/>
              </a:solidFill>
              <a:miter lim="800000"/>
              <a:headEnd/>
              <a:tailEnd type="triangle" w="med" len="med"/>
            </a:ln>
            <a:effectLst/>
          </p:spPr>
        </p:cxnSp>
        <p:sp>
          <p:nvSpPr>
            <p:cNvPr id="801808" name="Rectangle 16"/>
            <p:cNvSpPr>
              <a:spLocks noChangeArrowheads="1"/>
            </p:cNvSpPr>
            <p:nvPr/>
          </p:nvSpPr>
          <p:spPr bwMode="auto">
            <a:xfrm>
              <a:off x="1676400" y="3911600"/>
              <a:ext cx="457200" cy="4572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5</a:t>
              </a:r>
            </a:p>
          </p:txBody>
        </p:sp>
        <p:sp>
          <p:nvSpPr>
            <p:cNvPr id="801809" name="Rectangle 17"/>
            <p:cNvSpPr>
              <a:spLocks noChangeArrowheads="1"/>
            </p:cNvSpPr>
            <p:nvPr/>
          </p:nvSpPr>
          <p:spPr bwMode="auto">
            <a:xfrm>
              <a:off x="2133600" y="3911600"/>
              <a:ext cx="457200" cy="4572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2</a:t>
              </a:r>
            </a:p>
          </p:txBody>
        </p:sp>
        <p:sp>
          <p:nvSpPr>
            <p:cNvPr id="801811" name="Line 19"/>
            <p:cNvSpPr>
              <a:spLocks noChangeShapeType="1"/>
            </p:cNvSpPr>
            <p:nvPr/>
          </p:nvSpPr>
          <p:spPr bwMode="auto">
            <a:xfrm>
              <a:off x="3978275" y="5051198"/>
              <a:ext cx="428625" cy="0"/>
            </a:xfrm>
            <a:prstGeom prst="lin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801812" name="Text Box 20"/>
            <p:cNvSpPr txBox="1">
              <a:spLocks noChangeArrowheads="1"/>
            </p:cNvSpPr>
            <p:nvPr/>
          </p:nvSpPr>
          <p:spPr bwMode="auto">
            <a:xfrm>
              <a:off x="3949700" y="4991100"/>
              <a:ext cx="457200" cy="366713"/>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42</a:t>
              </a:r>
            </a:p>
          </p:txBody>
        </p:sp>
        <p:sp>
          <p:nvSpPr>
            <p:cNvPr id="801813" name="Text Box 21"/>
            <p:cNvSpPr txBox="1">
              <a:spLocks noChangeArrowheads="1"/>
            </p:cNvSpPr>
            <p:nvPr/>
          </p:nvSpPr>
          <p:spPr bwMode="auto">
            <a:xfrm>
              <a:off x="6705600" y="4459288"/>
              <a:ext cx="11430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10  </a:t>
              </a:r>
              <a:r>
                <a:rPr lang="en-US" sz="1600" b="0" baseline="10000">
                  <a:latin typeface="Helvetica" charset="0"/>
                </a:rPr>
                <a:t>x</a:t>
              </a:r>
              <a:endParaRPr lang="en-US" sz="1800" b="0"/>
            </a:p>
          </p:txBody>
        </p:sp>
        <p:sp>
          <p:nvSpPr>
            <p:cNvPr id="801815" name="Text Box 23"/>
            <p:cNvSpPr txBox="1">
              <a:spLocks noChangeArrowheads="1"/>
            </p:cNvSpPr>
            <p:nvPr/>
          </p:nvSpPr>
          <p:spPr bwMode="auto">
            <a:xfrm>
              <a:off x="7759700" y="4459288"/>
              <a:ext cx="457200" cy="366713"/>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10</a:t>
              </a:r>
            </a:p>
          </p:txBody>
        </p:sp>
        <p:sp>
          <p:nvSpPr>
            <p:cNvPr id="801816" name="Text Box 24"/>
            <p:cNvSpPr txBox="1">
              <a:spLocks noChangeArrowheads="1"/>
            </p:cNvSpPr>
            <p:nvPr/>
          </p:nvSpPr>
          <p:spPr bwMode="auto">
            <a:xfrm>
              <a:off x="6985000" y="4457700"/>
              <a:ext cx="609600" cy="366713"/>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1</a:t>
              </a:r>
            </a:p>
          </p:txBody>
        </p:sp>
        <p:sp>
          <p:nvSpPr>
            <p:cNvPr id="801817" name="Text Box 25"/>
            <p:cNvSpPr txBox="1">
              <a:spLocks noChangeArrowheads="1"/>
            </p:cNvSpPr>
            <p:nvPr/>
          </p:nvSpPr>
          <p:spPr bwMode="auto">
            <a:xfrm>
              <a:off x="6705600" y="4700588"/>
              <a:ext cx="11430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solidFill>
                    <a:srgbClr val="CCFFFF"/>
                  </a:solidFill>
                </a:rPr>
                <a:t>0</a:t>
              </a:r>
              <a:r>
                <a:rPr lang="en-US" sz="1800" b="0"/>
                <a:t>2  </a:t>
              </a:r>
              <a:r>
                <a:rPr lang="en-US" sz="1600" b="0" baseline="10000">
                  <a:latin typeface="Helvetica" charset="0"/>
                </a:rPr>
                <a:t>x</a:t>
              </a:r>
              <a:endParaRPr lang="en-US" sz="1800" b="0"/>
            </a:p>
          </p:txBody>
        </p:sp>
        <p:sp>
          <p:nvSpPr>
            <p:cNvPr id="801819" name="Text Box 27"/>
            <p:cNvSpPr txBox="1">
              <a:spLocks noChangeArrowheads="1"/>
            </p:cNvSpPr>
            <p:nvPr/>
          </p:nvSpPr>
          <p:spPr bwMode="auto">
            <a:xfrm>
              <a:off x="7759700" y="4700588"/>
              <a:ext cx="457200" cy="366713"/>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32</a:t>
              </a:r>
            </a:p>
          </p:txBody>
        </p:sp>
        <p:sp>
          <p:nvSpPr>
            <p:cNvPr id="801820" name="Text Box 28"/>
            <p:cNvSpPr txBox="1">
              <a:spLocks noChangeArrowheads="1"/>
            </p:cNvSpPr>
            <p:nvPr/>
          </p:nvSpPr>
          <p:spPr bwMode="auto">
            <a:xfrm>
              <a:off x="6985000" y="4699000"/>
              <a:ext cx="609600" cy="366713"/>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16</a:t>
              </a:r>
            </a:p>
          </p:txBody>
        </p:sp>
        <p:cxnSp>
          <p:nvCxnSpPr>
            <p:cNvPr id="801821" name="AutoShape 29"/>
            <p:cNvCxnSpPr>
              <a:cxnSpLocks noChangeShapeType="1"/>
              <a:stCxn id="801824" idx="2"/>
              <a:endCxn id="801813" idx="1"/>
            </p:cNvCxnSpPr>
            <p:nvPr/>
          </p:nvCxnSpPr>
          <p:spPr bwMode="auto">
            <a:xfrm rot="16200000" flipH="1">
              <a:off x="6224587" y="4164013"/>
              <a:ext cx="274638" cy="685800"/>
            </a:xfrm>
            <a:prstGeom prst="bentConnector2">
              <a:avLst/>
            </a:prstGeom>
            <a:noFill/>
            <a:ln w="9525">
              <a:solidFill>
                <a:schemeClr val="tx1"/>
              </a:solidFill>
              <a:miter lim="800000"/>
              <a:headEnd/>
              <a:tailEnd type="triangle" w="med" len="med"/>
            </a:ln>
            <a:effectLst/>
          </p:spPr>
        </p:cxnSp>
        <p:cxnSp>
          <p:nvCxnSpPr>
            <p:cNvPr id="801822" name="AutoShape 30"/>
            <p:cNvCxnSpPr>
              <a:cxnSpLocks noChangeShapeType="1"/>
              <a:stCxn id="801823" idx="2"/>
              <a:endCxn id="801817" idx="1"/>
            </p:cNvCxnSpPr>
            <p:nvPr/>
          </p:nvCxnSpPr>
          <p:spPr bwMode="auto">
            <a:xfrm rot="16200000" flipH="1">
              <a:off x="5875337" y="4056063"/>
              <a:ext cx="515938" cy="1143000"/>
            </a:xfrm>
            <a:prstGeom prst="bentConnector2">
              <a:avLst/>
            </a:prstGeom>
            <a:noFill/>
            <a:ln w="9525">
              <a:solidFill>
                <a:schemeClr val="tx1"/>
              </a:solidFill>
              <a:miter lim="800000"/>
              <a:headEnd/>
              <a:tailEnd type="triangle" w="med" len="med"/>
            </a:ln>
            <a:effectLst/>
          </p:spPr>
        </p:cxnSp>
        <p:sp>
          <p:nvSpPr>
            <p:cNvPr id="801823" name="Rectangle 31"/>
            <p:cNvSpPr>
              <a:spLocks noChangeArrowheads="1"/>
            </p:cNvSpPr>
            <p:nvPr/>
          </p:nvSpPr>
          <p:spPr bwMode="auto">
            <a:xfrm>
              <a:off x="5334000" y="3911600"/>
              <a:ext cx="457200" cy="4572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2</a:t>
              </a:r>
            </a:p>
          </p:txBody>
        </p:sp>
        <p:sp>
          <p:nvSpPr>
            <p:cNvPr id="801824" name="Rectangle 32"/>
            <p:cNvSpPr>
              <a:spLocks noChangeArrowheads="1"/>
            </p:cNvSpPr>
            <p:nvPr/>
          </p:nvSpPr>
          <p:spPr bwMode="auto">
            <a:xfrm>
              <a:off x="5791200" y="3911600"/>
              <a:ext cx="457200" cy="4572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A</a:t>
              </a:r>
            </a:p>
          </p:txBody>
        </p:sp>
        <p:sp>
          <p:nvSpPr>
            <p:cNvPr id="801826" name="Line 34"/>
            <p:cNvSpPr>
              <a:spLocks noChangeShapeType="1"/>
            </p:cNvSpPr>
            <p:nvPr/>
          </p:nvSpPr>
          <p:spPr bwMode="auto">
            <a:xfrm>
              <a:off x="7800975" y="5051198"/>
              <a:ext cx="428625" cy="0"/>
            </a:xfrm>
            <a:prstGeom prst="lin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801827" name="Text Box 35"/>
            <p:cNvSpPr txBox="1">
              <a:spLocks noChangeArrowheads="1"/>
            </p:cNvSpPr>
            <p:nvPr/>
          </p:nvSpPr>
          <p:spPr bwMode="auto">
            <a:xfrm>
              <a:off x="7772400" y="4991100"/>
              <a:ext cx="457200" cy="366713"/>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42</a:t>
              </a:r>
            </a:p>
          </p:txBody>
        </p:sp>
        <p:sp>
          <p:nvSpPr>
            <p:cNvPr id="801828" name="Text Box 36"/>
            <p:cNvSpPr txBox="1">
              <a:spLocks noChangeArrowheads="1"/>
            </p:cNvSpPr>
            <p:nvPr/>
          </p:nvSpPr>
          <p:spPr bwMode="auto">
            <a:xfrm>
              <a:off x="1676400" y="3620710"/>
              <a:ext cx="914400" cy="336550"/>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i="1" dirty="0"/>
                <a:t>octal</a:t>
              </a:r>
              <a:endParaRPr lang="en-US" sz="2400" b="0" dirty="0">
                <a:latin typeface="Helvetica" charset="0"/>
              </a:endParaRPr>
            </a:p>
          </p:txBody>
        </p:sp>
        <p:sp>
          <p:nvSpPr>
            <p:cNvPr id="801829" name="Text Box 37"/>
            <p:cNvSpPr txBox="1">
              <a:spLocks noChangeArrowheads="1"/>
            </p:cNvSpPr>
            <p:nvPr/>
          </p:nvSpPr>
          <p:spPr bwMode="auto">
            <a:xfrm>
              <a:off x="5181600" y="3620710"/>
              <a:ext cx="1219200" cy="336550"/>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i="1" dirty="0"/>
                <a:t>hexadecimal</a:t>
              </a:r>
              <a:endParaRPr lang="en-US" sz="2400" b="0" dirty="0">
                <a:latin typeface="Helvetica" charset="0"/>
              </a:endParaRPr>
            </a:p>
          </p:txBody>
        </p:sp>
        <p:sp>
          <p:nvSpPr>
            <p:cNvPr id="41" name="TextBox 40"/>
            <p:cNvSpPr txBox="1"/>
            <p:nvPr/>
          </p:nvSpPr>
          <p:spPr>
            <a:xfrm>
              <a:off x="7407125" y="4471183"/>
              <a:ext cx="533400" cy="369332"/>
            </a:xfrm>
            <a:prstGeom prst="rect">
              <a:avLst/>
            </a:prstGeom>
            <a:noFill/>
          </p:spPr>
          <p:txBody>
            <a:bodyPr wrap="square" rtlCol="0">
              <a:spAutoFit/>
            </a:bodyPr>
            <a:lstStyle/>
            <a:p>
              <a:pPr algn="ctr"/>
              <a:r>
                <a:rPr lang="en-US" sz="1800" b="0" dirty="0"/>
                <a:t>=</a:t>
              </a:r>
            </a:p>
          </p:txBody>
        </p:sp>
        <p:sp>
          <p:nvSpPr>
            <p:cNvPr id="42" name="TextBox 41"/>
            <p:cNvSpPr txBox="1"/>
            <p:nvPr/>
          </p:nvSpPr>
          <p:spPr>
            <a:xfrm>
              <a:off x="7407125" y="4720343"/>
              <a:ext cx="533400" cy="369332"/>
            </a:xfrm>
            <a:prstGeom prst="rect">
              <a:avLst/>
            </a:prstGeom>
            <a:noFill/>
          </p:spPr>
          <p:txBody>
            <a:bodyPr wrap="square" rtlCol="0">
              <a:spAutoFit/>
            </a:bodyPr>
            <a:lstStyle/>
            <a:p>
              <a:pPr algn="ctr"/>
              <a:r>
                <a:rPr lang="en-US" sz="1800" b="0" dirty="0"/>
                <a:t>=</a:t>
              </a:r>
            </a:p>
          </p:txBody>
        </p:sp>
        <p:sp>
          <p:nvSpPr>
            <p:cNvPr id="43" name="TextBox 42"/>
            <p:cNvSpPr txBox="1"/>
            <p:nvPr/>
          </p:nvSpPr>
          <p:spPr>
            <a:xfrm>
              <a:off x="3581400" y="4466348"/>
              <a:ext cx="533400" cy="369332"/>
            </a:xfrm>
            <a:prstGeom prst="rect">
              <a:avLst/>
            </a:prstGeom>
            <a:noFill/>
          </p:spPr>
          <p:txBody>
            <a:bodyPr wrap="square" rtlCol="0">
              <a:spAutoFit/>
            </a:bodyPr>
            <a:lstStyle/>
            <a:p>
              <a:pPr algn="ctr"/>
              <a:r>
                <a:rPr lang="en-US" sz="1800" b="0" dirty="0"/>
                <a:t>=</a:t>
              </a:r>
            </a:p>
          </p:txBody>
        </p:sp>
        <p:sp>
          <p:nvSpPr>
            <p:cNvPr id="44" name="TextBox 43"/>
            <p:cNvSpPr txBox="1"/>
            <p:nvPr/>
          </p:nvSpPr>
          <p:spPr>
            <a:xfrm>
              <a:off x="3581400" y="4715508"/>
              <a:ext cx="533400" cy="369332"/>
            </a:xfrm>
            <a:prstGeom prst="rect">
              <a:avLst/>
            </a:prstGeom>
            <a:noFill/>
          </p:spPr>
          <p:txBody>
            <a:bodyPr wrap="square" rtlCol="0">
              <a:spAutoFit/>
            </a:bodyPr>
            <a:lstStyle/>
            <a:p>
              <a:pPr algn="ctr"/>
              <a:r>
                <a:rPr lang="en-US" sz="1800" b="0" dirty="0"/>
                <a:t>=</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80183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1830" grpId="0" build="p"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3842"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Exercises: Number Bases</a:t>
            </a:r>
            <a:endParaRPr lang="en-US" sz="4000" dirty="0">
              <a:solidFill>
                <a:schemeClr val="tx1"/>
              </a:solidFill>
            </a:endParaRPr>
          </a:p>
        </p:txBody>
      </p:sp>
      <p:sp>
        <p:nvSpPr>
          <p:cNvPr id="803843" name="Rectangle 3"/>
          <p:cNvSpPr>
            <a:spLocks noChangeArrowheads="1"/>
          </p:cNvSpPr>
          <p:nvPr/>
        </p:nvSpPr>
        <p:spPr bwMode="auto">
          <a:xfrm>
            <a:off x="482600" y="1155700"/>
            <a:ext cx="8128000" cy="4445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dirty="0"/>
              <a:t>What is the decimal value for each of the following numbers?</a:t>
            </a:r>
          </a:p>
        </p:txBody>
      </p:sp>
      <p:sp>
        <p:nvSpPr>
          <p:cNvPr id="803844" name="Text Box 4"/>
          <p:cNvSpPr txBox="1">
            <a:spLocks noChangeArrowheads="1"/>
          </p:cNvSpPr>
          <p:nvPr/>
        </p:nvSpPr>
        <p:spPr bwMode="auto">
          <a:xfrm>
            <a:off x="1600200" y="1676400"/>
            <a:ext cx="1600200" cy="4572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400" b="0" dirty="0"/>
              <a:t>10001</a:t>
            </a:r>
            <a:r>
              <a:rPr lang="en-US" sz="2400" b="0" baseline="-25000" dirty="0"/>
              <a:t>2</a:t>
            </a:r>
            <a:endParaRPr lang="en-US" sz="2400" b="0" dirty="0"/>
          </a:p>
        </p:txBody>
      </p:sp>
      <p:sp>
        <p:nvSpPr>
          <p:cNvPr id="803845" name="Text Box 5"/>
          <p:cNvSpPr txBox="1">
            <a:spLocks noChangeArrowheads="1"/>
          </p:cNvSpPr>
          <p:nvPr/>
        </p:nvSpPr>
        <p:spPr bwMode="auto">
          <a:xfrm>
            <a:off x="3962400" y="1676400"/>
            <a:ext cx="762000" cy="4572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400" b="0"/>
              <a:t>177</a:t>
            </a:r>
            <a:r>
              <a:rPr lang="en-US" sz="2400" b="0" baseline="-25000"/>
              <a:t>8</a:t>
            </a:r>
            <a:endParaRPr lang="en-US" sz="2400" b="0"/>
          </a:p>
        </p:txBody>
      </p:sp>
      <p:sp>
        <p:nvSpPr>
          <p:cNvPr id="803846" name="Text Box 6"/>
          <p:cNvSpPr txBox="1">
            <a:spLocks noChangeArrowheads="1"/>
          </p:cNvSpPr>
          <p:nvPr/>
        </p:nvSpPr>
        <p:spPr bwMode="auto">
          <a:xfrm>
            <a:off x="6172200" y="1676400"/>
            <a:ext cx="914400" cy="427038"/>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200" b="0">
                <a:latin typeface="Helvetica" charset="0"/>
              </a:rPr>
              <a:t>AD</a:t>
            </a:r>
            <a:r>
              <a:rPr lang="en-US" sz="2400" b="0" baseline="-25000"/>
              <a:t>16</a:t>
            </a:r>
            <a:endParaRPr lang="en-US" sz="2400" b="0"/>
          </a:p>
        </p:txBody>
      </p:sp>
      <p:grpSp>
        <p:nvGrpSpPr>
          <p:cNvPr id="2" name="Group 7"/>
          <p:cNvGrpSpPr>
            <a:grpSpLocks/>
          </p:cNvGrpSpPr>
          <p:nvPr/>
        </p:nvGrpSpPr>
        <p:grpSpPr bwMode="auto">
          <a:xfrm>
            <a:off x="990600" y="2286000"/>
            <a:ext cx="3898900" cy="2157413"/>
            <a:chOff x="624" y="1440"/>
            <a:chExt cx="2456" cy="1359"/>
          </a:xfrm>
        </p:grpSpPr>
        <p:sp>
          <p:nvSpPr>
            <p:cNvPr id="803848" name="Text Box 8"/>
            <p:cNvSpPr txBox="1">
              <a:spLocks noChangeArrowheads="1"/>
            </p:cNvSpPr>
            <p:nvPr/>
          </p:nvSpPr>
          <p:spPr bwMode="auto">
            <a:xfrm>
              <a:off x="2152" y="1785"/>
              <a:ext cx="72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1  </a:t>
              </a:r>
              <a:r>
                <a:rPr lang="en-US" sz="1600" b="0" baseline="10000">
                  <a:latin typeface="Helvetica" charset="0"/>
                </a:rPr>
                <a:t>x</a:t>
              </a:r>
              <a:endParaRPr lang="en-US" sz="1800" b="0"/>
            </a:p>
          </p:txBody>
        </p:sp>
        <p:sp>
          <p:nvSpPr>
            <p:cNvPr id="803849" name="Text Box 9"/>
            <p:cNvSpPr txBox="1">
              <a:spLocks noChangeArrowheads="1"/>
            </p:cNvSpPr>
            <p:nvPr/>
          </p:nvSpPr>
          <p:spPr bwMode="auto">
            <a:xfrm>
              <a:off x="2696" y="1785"/>
              <a:ext cx="96" cy="231"/>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b="0" dirty="0"/>
                <a:t> </a:t>
              </a:r>
            </a:p>
          </p:txBody>
        </p:sp>
        <p:sp>
          <p:nvSpPr>
            <p:cNvPr id="803850" name="Text Box 10"/>
            <p:cNvSpPr txBox="1">
              <a:spLocks noChangeArrowheads="1"/>
            </p:cNvSpPr>
            <p:nvPr/>
          </p:nvSpPr>
          <p:spPr bwMode="auto">
            <a:xfrm>
              <a:off x="2792" y="1785"/>
              <a:ext cx="288"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1</a:t>
              </a:r>
            </a:p>
          </p:txBody>
        </p:sp>
        <p:sp>
          <p:nvSpPr>
            <p:cNvPr id="803851" name="Text Box 11"/>
            <p:cNvSpPr txBox="1">
              <a:spLocks noChangeArrowheads="1"/>
            </p:cNvSpPr>
            <p:nvPr/>
          </p:nvSpPr>
          <p:spPr bwMode="auto">
            <a:xfrm>
              <a:off x="2288" y="1784"/>
              <a:ext cx="384"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1</a:t>
              </a:r>
            </a:p>
          </p:txBody>
        </p:sp>
        <p:sp>
          <p:nvSpPr>
            <p:cNvPr id="803852" name="Text Box 12"/>
            <p:cNvSpPr txBox="1">
              <a:spLocks noChangeArrowheads="1"/>
            </p:cNvSpPr>
            <p:nvPr/>
          </p:nvSpPr>
          <p:spPr bwMode="auto">
            <a:xfrm>
              <a:off x="2152" y="1937"/>
              <a:ext cx="72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0  </a:t>
              </a:r>
              <a:r>
                <a:rPr lang="en-US" sz="1600" b="0" baseline="10000">
                  <a:latin typeface="Helvetica" charset="0"/>
                </a:rPr>
                <a:t>x</a:t>
              </a:r>
              <a:endParaRPr lang="en-US" sz="1800" b="0"/>
            </a:p>
          </p:txBody>
        </p:sp>
        <p:sp>
          <p:nvSpPr>
            <p:cNvPr id="803853" name="Text Box 13"/>
            <p:cNvSpPr txBox="1">
              <a:spLocks noChangeArrowheads="1"/>
            </p:cNvSpPr>
            <p:nvPr/>
          </p:nvSpPr>
          <p:spPr bwMode="auto">
            <a:xfrm>
              <a:off x="2696" y="1937"/>
              <a:ext cx="96" cy="231"/>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b="0" dirty="0"/>
                <a:t> </a:t>
              </a:r>
            </a:p>
          </p:txBody>
        </p:sp>
        <p:sp>
          <p:nvSpPr>
            <p:cNvPr id="803854" name="Text Box 14"/>
            <p:cNvSpPr txBox="1">
              <a:spLocks noChangeArrowheads="1"/>
            </p:cNvSpPr>
            <p:nvPr/>
          </p:nvSpPr>
          <p:spPr bwMode="auto">
            <a:xfrm>
              <a:off x="2792" y="1937"/>
              <a:ext cx="288"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0</a:t>
              </a:r>
            </a:p>
          </p:txBody>
        </p:sp>
        <p:sp>
          <p:nvSpPr>
            <p:cNvPr id="803855" name="Text Box 15"/>
            <p:cNvSpPr txBox="1">
              <a:spLocks noChangeArrowheads="1"/>
            </p:cNvSpPr>
            <p:nvPr/>
          </p:nvSpPr>
          <p:spPr bwMode="auto">
            <a:xfrm>
              <a:off x="2288" y="1936"/>
              <a:ext cx="384"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2</a:t>
              </a:r>
            </a:p>
          </p:txBody>
        </p:sp>
        <p:sp>
          <p:nvSpPr>
            <p:cNvPr id="803856" name="Text Box 16"/>
            <p:cNvSpPr txBox="1">
              <a:spLocks noChangeArrowheads="1"/>
            </p:cNvSpPr>
            <p:nvPr/>
          </p:nvSpPr>
          <p:spPr bwMode="auto">
            <a:xfrm>
              <a:off x="2152" y="2089"/>
              <a:ext cx="72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0  </a:t>
              </a:r>
              <a:r>
                <a:rPr lang="en-US" sz="1600" b="0" baseline="10000">
                  <a:latin typeface="Helvetica" charset="0"/>
                </a:rPr>
                <a:t>x</a:t>
              </a:r>
              <a:endParaRPr lang="en-US" sz="1800" b="0"/>
            </a:p>
          </p:txBody>
        </p:sp>
        <p:sp>
          <p:nvSpPr>
            <p:cNvPr id="803857" name="Text Box 17"/>
            <p:cNvSpPr txBox="1">
              <a:spLocks noChangeArrowheads="1"/>
            </p:cNvSpPr>
            <p:nvPr/>
          </p:nvSpPr>
          <p:spPr bwMode="auto">
            <a:xfrm>
              <a:off x="2696" y="2089"/>
              <a:ext cx="96" cy="231"/>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b="0" dirty="0"/>
                <a:t> </a:t>
              </a:r>
            </a:p>
          </p:txBody>
        </p:sp>
        <p:sp>
          <p:nvSpPr>
            <p:cNvPr id="803858" name="Text Box 18"/>
            <p:cNvSpPr txBox="1">
              <a:spLocks noChangeArrowheads="1"/>
            </p:cNvSpPr>
            <p:nvPr/>
          </p:nvSpPr>
          <p:spPr bwMode="auto">
            <a:xfrm>
              <a:off x="2792" y="2089"/>
              <a:ext cx="288"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0</a:t>
              </a:r>
            </a:p>
          </p:txBody>
        </p:sp>
        <p:sp>
          <p:nvSpPr>
            <p:cNvPr id="803859" name="Text Box 19"/>
            <p:cNvSpPr txBox="1">
              <a:spLocks noChangeArrowheads="1"/>
            </p:cNvSpPr>
            <p:nvPr/>
          </p:nvSpPr>
          <p:spPr bwMode="auto">
            <a:xfrm>
              <a:off x="2288" y="2088"/>
              <a:ext cx="384"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4</a:t>
              </a:r>
            </a:p>
          </p:txBody>
        </p:sp>
        <p:cxnSp>
          <p:nvCxnSpPr>
            <p:cNvPr id="803860" name="AutoShape 20"/>
            <p:cNvCxnSpPr>
              <a:cxnSpLocks noChangeShapeType="1"/>
              <a:stCxn id="803877" idx="2"/>
              <a:endCxn id="803848" idx="1"/>
            </p:cNvCxnSpPr>
            <p:nvPr/>
          </p:nvCxnSpPr>
          <p:spPr bwMode="auto">
            <a:xfrm rot="16200000" flipH="1">
              <a:off x="1949" y="1699"/>
              <a:ext cx="173" cy="232"/>
            </a:xfrm>
            <a:prstGeom prst="bentConnector2">
              <a:avLst/>
            </a:prstGeom>
            <a:noFill/>
            <a:ln w="9525">
              <a:solidFill>
                <a:schemeClr val="tx1"/>
              </a:solidFill>
              <a:miter lim="800000"/>
              <a:headEnd/>
              <a:tailEnd type="triangle" w="med" len="med"/>
            </a:ln>
            <a:effectLst/>
          </p:spPr>
        </p:cxnSp>
        <p:cxnSp>
          <p:nvCxnSpPr>
            <p:cNvPr id="803861" name="AutoShape 21"/>
            <p:cNvCxnSpPr>
              <a:cxnSpLocks noChangeShapeType="1"/>
              <a:stCxn id="803876" idx="2"/>
              <a:endCxn id="803852" idx="1"/>
            </p:cNvCxnSpPr>
            <p:nvPr/>
          </p:nvCxnSpPr>
          <p:spPr bwMode="auto">
            <a:xfrm rot="16200000" flipH="1">
              <a:off x="1729" y="1631"/>
              <a:ext cx="325" cy="520"/>
            </a:xfrm>
            <a:prstGeom prst="bentConnector2">
              <a:avLst/>
            </a:prstGeom>
            <a:noFill/>
            <a:ln w="9525">
              <a:solidFill>
                <a:schemeClr val="tx1"/>
              </a:solidFill>
              <a:miter lim="800000"/>
              <a:headEnd/>
              <a:tailEnd type="triangle" w="med" len="med"/>
            </a:ln>
            <a:effectLst/>
          </p:spPr>
        </p:cxnSp>
        <p:cxnSp>
          <p:nvCxnSpPr>
            <p:cNvPr id="803862" name="AutoShape 22"/>
            <p:cNvCxnSpPr>
              <a:cxnSpLocks noChangeShapeType="1"/>
              <a:stCxn id="803875" idx="2"/>
              <a:endCxn id="803856" idx="1"/>
            </p:cNvCxnSpPr>
            <p:nvPr/>
          </p:nvCxnSpPr>
          <p:spPr bwMode="auto">
            <a:xfrm rot="16200000" flipH="1">
              <a:off x="1509" y="1563"/>
              <a:ext cx="477" cy="808"/>
            </a:xfrm>
            <a:prstGeom prst="bentConnector2">
              <a:avLst/>
            </a:prstGeom>
            <a:noFill/>
            <a:ln w="9525">
              <a:solidFill>
                <a:schemeClr val="tx1"/>
              </a:solidFill>
              <a:miter lim="800000"/>
              <a:headEnd/>
              <a:tailEnd type="triangle" w="med" len="med"/>
            </a:ln>
            <a:effectLst/>
          </p:spPr>
        </p:cxnSp>
        <p:sp>
          <p:nvSpPr>
            <p:cNvPr id="803863" name="Text Box 23"/>
            <p:cNvSpPr txBox="1">
              <a:spLocks noChangeArrowheads="1"/>
            </p:cNvSpPr>
            <p:nvPr/>
          </p:nvSpPr>
          <p:spPr bwMode="auto">
            <a:xfrm>
              <a:off x="2152" y="2241"/>
              <a:ext cx="72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0  </a:t>
              </a:r>
              <a:r>
                <a:rPr lang="en-US" sz="1600" b="0" baseline="10000">
                  <a:latin typeface="Helvetica" charset="0"/>
                </a:rPr>
                <a:t>x</a:t>
              </a:r>
              <a:endParaRPr lang="en-US" sz="1800" b="0"/>
            </a:p>
          </p:txBody>
        </p:sp>
        <p:sp>
          <p:nvSpPr>
            <p:cNvPr id="803864" name="Text Box 24"/>
            <p:cNvSpPr txBox="1">
              <a:spLocks noChangeArrowheads="1"/>
            </p:cNvSpPr>
            <p:nvPr/>
          </p:nvSpPr>
          <p:spPr bwMode="auto">
            <a:xfrm>
              <a:off x="2696" y="2241"/>
              <a:ext cx="96" cy="231"/>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b="0" dirty="0"/>
                <a:t> </a:t>
              </a:r>
            </a:p>
          </p:txBody>
        </p:sp>
        <p:sp>
          <p:nvSpPr>
            <p:cNvPr id="803865" name="Text Box 25"/>
            <p:cNvSpPr txBox="1">
              <a:spLocks noChangeArrowheads="1"/>
            </p:cNvSpPr>
            <p:nvPr/>
          </p:nvSpPr>
          <p:spPr bwMode="auto">
            <a:xfrm>
              <a:off x="2792" y="2241"/>
              <a:ext cx="288"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0</a:t>
              </a:r>
            </a:p>
          </p:txBody>
        </p:sp>
        <p:sp>
          <p:nvSpPr>
            <p:cNvPr id="803866" name="Text Box 26"/>
            <p:cNvSpPr txBox="1">
              <a:spLocks noChangeArrowheads="1"/>
            </p:cNvSpPr>
            <p:nvPr/>
          </p:nvSpPr>
          <p:spPr bwMode="auto">
            <a:xfrm>
              <a:off x="2288" y="2240"/>
              <a:ext cx="384"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8</a:t>
              </a:r>
            </a:p>
          </p:txBody>
        </p:sp>
        <p:cxnSp>
          <p:nvCxnSpPr>
            <p:cNvPr id="803867" name="AutoShape 27"/>
            <p:cNvCxnSpPr>
              <a:cxnSpLocks noChangeShapeType="1"/>
              <a:stCxn id="803874" idx="2"/>
              <a:endCxn id="803863" idx="1"/>
            </p:cNvCxnSpPr>
            <p:nvPr/>
          </p:nvCxnSpPr>
          <p:spPr bwMode="auto">
            <a:xfrm rot="16200000" flipH="1">
              <a:off x="1289" y="1495"/>
              <a:ext cx="629" cy="1096"/>
            </a:xfrm>
            <a:prstGeom prst="bentConnector2">
              <a:avLst/>
            </a:prstGeom>
            <a:noFill/>
            <a:ln w="9525">
              <a:solidFill>
                <a:schemeClr val="tx1"/>
              </a:solidFill>
              <a:miter lim="800000"/>
              <a:headEnd/>
              <a:tailEnd type="triangle" w="med" len="med"/>
            </a:ln>
            <a:effectLst/>
          </p:spPr>
        </p:cxnSp>
        <p:sp>
          <p:nvSpPr>
            <p:cNvPr id="803868" name="Text Box 28"/>
            <p:cNvSpPr txBox="1">
              <a:spLocks noChangeArrowheads="1"/>
            </p:cNvSpPr>
            <p:nvPr/>
          </p:nvSpPr>
          <p:spPr bwMode="auto">
            <a:xfrm>
              <a:off x="2152" y="2393"/>
              <a:ext cx="72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1  </a:t>
              </a:r>
              <a:r>
                <a:rPr lang="en-US" sz="1600" b="0" baseline="10000">
                  <a:latin typeface="Helvetica" charset="0"/>
                </a:rPr>
                <a:t>x</a:t>
              </a:r>
              <a:endParaRPr lang="en-US" sz="1800" b="0"/>
            </a:p>
          </p:txBody>
        </p:sp>
        <p:sp>
          <p:nvSpPr>
            <p:cNvPr id="803869" name="Text Box 29"/>
            <p:cNvSpPr txBox="1">
              <a:spLocks noChangeArrowheads="1"/>
            </p:cNvSpPr>
            <p:nvPr/>
          </p:nvSpPr>
          <p:spPr bwMode="auto">
            <a:xfrm>
              <a:off x="2696" y="2393"/>
              <a:ext cx="96" cy="231"/>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b="0" dirty="0"/>
                <a:t> </a:t>
              </a:r>
            </a:p>
          </p:txBody>
        </p:sp>
        <p:sp>
          <p:nvSpPr>
            <p:cNvPr id="803870" name="Text Box 30"/>
            <p:cNvSpPr txBox="1">
              <a:spLocks noChangeArrowheads="1"/>
            </p:cNvSpPr>
            <p:nvPr/>
          </p:nvSpPr>
          <p:spPr bwMode="auto">
            <a:xfrm>
              <a:off x="2792" y="2393"/>
              <a:ext cx="288"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1</a:t>
              </a:r>
            </a:p>
          </p:txBody>
        </p:sp>
        <p:sp>
          <p:nvSpPr>
            <p:cNvPr id="803871" name="Text Box 31"/>
            <p:cNvSpPr txBox="1">
              <a:spLocks noChangeArrowheads="1"/>
            </p:cNvSpPr>
            <p:nvPr/>
          </p:nvSpPr>
          <p:spPr bwMode="auto">
            <a:xfrm>
              <a:off x="2288" y="2392"/>
              <a:ext cx="384"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16</a:t>
              </a:r>
            </a:p>
          </p:txBody>
        </p:sp>
        <p:cxnSp>
          <p:nvCxnSpPr>
            <p:cNvPr id="803872" name="AutoShape 32"/>
            <p:cNvCxnSpPr>
              <a:cxnSpLocks noChangeShapeType="1"/>
              <a:stCxn id="803873" idx="2"/>
              <a:endCxn id="803868" idx="1"/>
            </p:cNvCxnSpPr>
            <p:nvPr/>
          </p:nvCxnSpPr>
          <p:spPr bwMode="auto">
            <a:xfrm rot="16200000" flipH="1">
              <a:off x="1069" y="1427"/>
              <a:ext cx="781" cy="1384"/>
            </a:xfrm>
            <a:prstGeom prst="bentConnector2">
              <a:avLst/>
            </a:prstGeom>
            <a:noFill/>
            <a:ln w="9525">
              <a:solidFill>
                <a:schemeClr val="tx1"/>
              </a:solidFill>
              <a:miter lim="800000"/>
              <a:headEnd/>
              <a:tailEnd type="triangle" w="med" len="med"/>
            </a:ln>
            <a:effectLst/>
          </p:spPr>
        </p:cxnSp>
        <p:sp>
          <p:nvSpPr>
            <p:cNvPr id="803873" name="Rectangle 33"/>
            <p:cNvSpPr>
              <a:spLocks noChangeArrowheads="1"/>
            </p:cNvSpPr>
            <p:nvPr/>
          </p:nvSpPr>
          <p:spPr bwMode="auto">
            <a:xfrm>
              <a:off x="624" y="1440"/>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874" name="Rectangle 34"/>
            <p:cNvSpPr>
              <a:spLocks noChangeArrowheads="1"/>
            </p:cNvSpPr>
            <p:nvPr/>
          </p:nvSpPr>
          <p:spPr bwMode="auto">
            <a:xfrm>
              <a:off x="912" y="1440"/>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0</a:t>
              </a:r>
            </a:p>
          </p:txBody>
        </p:sp>
        <p:sp>
          <p:nvSpPr>
            <p:cNvPr id="803875" name="Rectangle 35"/>
            <p:cNvSpPr>
              <a:spLocks noChangeArrowheads="1"/>
            </p:cNvSpPr>
            <p:nvPr/>
          </p:nvSpPr>
          <p:spPr bwMode="auto">
            <a:xfrm>
              <a:off x="1200" y="1440"/>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0</a:t>
              </a:r>
            </a:p>
          </p:txBody>
        </p:sp>
        <p:sp>
          <p:nvSpPr>
            <p:cNvPr id="803876" name="Rectangle 36"/>
            <p:cNvSpPr>
              <a:spLocks noChangeArrowheads="1"/>
            </p:cNvSpPr>
            <p:nvPr/>
          </p:nvSpPr>
          <p:spPr bwMode="auto">
            <a:xfrm>
              <a:off x="1488" y="1440"/>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0</a:t>
              </a:r>
            </a:p>
          </p:txBody>
        </p:sp>
        <p:sp>
          <p:nvSpPr>
            <p:cNvPr id="803877" name="Rectangle 37"/>
            <p:cNvSpPr>
              <a:spLocks noChangeArrowheads="1"/>
            </p:cNvSpPr>
            <p:nvPr/>
          </p:nvSpPr>
          <p:spPr bwMode="auto">
            <a:xfrm>
              <a:off x="1776" y="1440"/>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grpSp>
          <p:nvGrpSpPr>
            <p:cNvPr id="3" name="Group 38"/>
            <p:cNvGrpSpPr>
              <a:grpSpLocks/>
            </p:cNvGrpSpPr>
            <p:nvPr/>
          </p:nvGrpSpPr>
          <p:grpSpPr bwMode="auto">
            <a:xfrm>
              <a:off x="2792" y="2568"/>
              <a:ext cx="288" cy="231"/>
              <a:chOff x="4992" y="3945"/>
              <a:chExt cx="288" cy="231"/>
            </a:xfrm>
          </p:grpSpPr>
          <p:sp>
            <p:nvSpPr>
              <p:cNvPr id="803879" name="Line 39"/>
              <p:cNvSpPr>
                <a:spLocks noChangeShapeType="1"/>
              </p:cNvSpPr>
              <p:nvPr/>
            </p:nvSpPr>
            <p:spPr bwMode="auto">
              <a:xfrm>
                <a:off x="5010" y="3975"/>
                <a:ext cx="270" cy="0"/>
              </a:xfrm>
              <a:prstGeom prst="lin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803880" name="Text Box 40"/>
              <p:cNvSpPr txBox="1">
                <a:spLocks noChangeArrowheads="1"/>
              </p:cNvSpPr>
              <p:nvPr/>
            </p:nvSpPr>
            <p:spPr bwMode="auto">
              <a:xfrm>
                <a:off x="4992" y="3945"/>
                <a:ext cx="288"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17</a:t>
                </a:r>
              </a:p>
            </p:txBody>
          </p:sp>
        </p:grpSp>
      </p:grpSp>
      <p:grpSp>
        <p:nvGrpSpPr>
          <p:cNvPr id="4" name="Group 41"/>
          <p:cNvGrpSpPr>
            <a:grpSpLocks/>
          </p:cNvGrpSpPr>
          <p:nvPr/>
        </p:nvGrpSpPr>
        <p:grpSpPr bwMode="auto">
          <a:xfrm>
            <a:off x="3657600" y="2286000"/>
            <a:ext cx="2984500" cy="1685925"/>
            <a:chOff x="768" y="2929"/>
            <a:chExt cx="1880" cy="1062"/>
          </a:xfrm>
        </p:grpSpPr>
        <p:sp>
          <p:nvSpPr>
            <p:cNvPr id="803882" name="Text Box 42"/>
            <p:cNvSpPr txBox="1">
              <a:spLocks noChangeArrowheads="1"/>
            </p:cNvSpPr>
            <p:nvPr/>
          </p:nvSpPr>
          <p:spPr bwMode="auto">
            <a:xfrm>
              <a:off x="1704" y="3274"/>
              <a:ext cx="72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7  </a:t>
              </a:r>
              <a:r>
                <a:rPr lang="en-US" sz="1600" b="0" baseline="10000">
                  <a:latin typeface="Helvetica" charset="0"/>
                </a:rPr>
                <a:t>x</a:t>
              </a:r>
              <a:endParaRPr lang="en-US" sz="1800" b="0"/>
            </a:p>
          </p:txBody>
        </p:sp>
        <p:sp>
          <p:nvSpPr>
            <p:cNvPr id="803883" name="Text Box 43"/>
            <p:cNvSpPr txBox="1">
              <a:spLocks noChangeArrowheads="1"/>
            </p:cNvSpPr>
            <p:nvPr/>
          </p:nvSpPr>
          <p:spPr bwMode="auto">
            <a:xfrm>
              <a:off x="2248" y="3274"/>
              <a:ext cx="96" cy="231"/>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b="0" dirty="0"/>
                <a:t> </a:t>
              </a:r>
            </a:p>
          </p:txBody>
        </p:sp>
        <p:sp>
          <p:nvSpPr>
            <p:cNvPr id="803884" name="Text Box 44"/>
            <p:cNvSpPr txBox="1">
              <a:spLocks noChangeArrowheads="1"/>
            </p:cNvSpPr>
            <p:nvPr/>
          </p:nvSpPr>
          <p:spPr bwMode="auto">
            <a:xfrm>
              <a:off x="2352" y="3274"/>
              <a:ext cx="288"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7</a:t>
              </a:r>
            </a:p>
          </p:txBody>
        </p:sp>
        <p:sp>
          <p:nvSpPr>
            <p:cNvPr id="803885" name="Text Box 45"/>
            <p:cNvSpPr txBox="1">
              <a:spLocks noChangeArrowheads="1"/>
            </p:cNvSpPr>
            <p:nvPr/>
          </p:nvSpPr>
          <p:spPr bwMode="auto">
            <a:xfrm>
              <a:off x="1840" y="3273"/>
              <a:ext cx="384"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1</a:t>
              </a:r>
            </a:p>
          </p:txBody>
        </p:sp>
        <p:sp>
          <p:nvSpPr>
            <p:cNvPr id="803886" name="Text Box 46"/>
            <p:cNvSpPr txBox="1">
              <a:spLocks noChangeArrowheads="1"/>
            </p:cNvSpPr>
            <p:nvPr/>
          </p:nvSpPr>
          <p:spPr bwMode="auto">
            <a:xfrm>
              <a:off x="1704" y="3426"/>
              <a:ext cx="72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7  </a:t>
              </a:r>
              <a:r>
                <a:rPr lang="en-US" sz="1600" b="0" baseline="10000">
                  <a:latin typeface="Helvetica" charset="0"/>
                </a:rPr>
                <a:t>x</a:t>
              </a:r>
              <a:endParaRPr lang="en-US" sz="1800" b="0"/>
            </a:p>
          </p:txBody>
        </p:sp>
        <p:sp>
          <p:nvSpPr>
            <p:cNvPr id="803887" name="Text Box 47"/>
            <p:cNvSpPr txBox="1">
              <a:spLocks noChangeArrowheads="1"/>
            </p:cNvSpPr>
            <p:nvPr/>
          </p:nvSpPr>
          <p:spPr bwMode="auto">
            <a:xfrm>
              <a:off x="2248" y="3426"/>
              <a:ext cx="96" cy="231"/>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b="0" dirty="0"/>
                <a:t> </a:t>
              </a:r>
            </a:p>
          </p:txBody>
        </p:sp>
        <p:sp>
          <p:nvSpPr>
            <p:cNvPr id="803888" name="Text Box 48"/>
            <p:cNvSpPr txBox="1">
              <a:spLocks noChangeArrowheads="1"/>
            </p:cNvSpPr>
            <p:nvPr/>
          </p:nvSpPr>
          <p:spPr bwMode="auto">
            <a:xfrm>
              <a:off x="2352" y="3426"/>
              <a:ext cx="288"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56</a:t>
              </a:r>
            </a:p>
          </p:txBody>
        </p:sp>
        <p:sp>
          <p:nvSpPr>
            <p:cNvPr id="803889" name="Text Box 49"/>
            <p:cNvSpPr txBox="1">
              <a:spLocks noChangeArrowheads="1"/>
            </p:cNvSpPr>
            <p:nvPr/>
          </p:nvSpPr>
          <p:spPr bwMode="auto">
            <a:xfrm>
              <a:off x="1840" y="3425"/>
              <a:ext cx="384"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8</a:t>
              </a:r>
            </a:p>
          </p:txBody>
        </p:sp>
        <p:cxnSp>
          <p:nvCxnSpPr>
            <p:cNvPr id="803890" name="AutoShape 50"/>
            <p:cNvCxnSpPr>
              <a:cxnSpLocks noChangeShapeType="1"/>
              <a:stCxn id="803893" idx="2"/>
              <a:endCxn id="803882" idx="1"/>
            </p:cNvCxnSpPr>
            <p:nvPr/>
          </p:nvCxnSpPr>
          <p:spPr bwMode="auto">
            <a:xfrm rot="16200000" flipH="1">
              <a:off x="1509" y="3196"/>
              <a:ext cx="173" cy="216"/>
            </a:xfrm>
            <a:prstGeom prst="bentConnector2">
              <a:avLst/>
            </a:prstGeom>
            <a:noFill/>
            <a:ln w="9525">
              <a:solidFill>
                <a:schemeClr val="tx1"/>
              </a:solidFill>
              <a:miter lim="800000"/>
              <a:headEnd/>
              <a:tailEnd type="triangle" w="med" len="med"/>
            </a:ln>
            <a:effectLst/>
          </p:spPr>
        </p:cxnSp>
        <p:cxnSp>
          <p:nvCxnSpPr>
            <p:cNvPr id="803891" name="AutoShape 51"/>
            <p:cNvCxnSpPr>
              <a:cxnSpLocks noChangeShapeType="1"/>
              <a:stCxn id="803892" idx="2"/>
              <a:endCxn id="803886" idx="1"/>
            </p:cNvCxnSpPr>
            <p:nvPr/>
          </p:nvCxnSpPr>
          <p:spPr bwMode="auto">
            <a:xfrm rot="16200000" flipH="1">
              <a:off x="1289" y="3128"/>
              <a:ext cx="325" cy="504"/>
            </a:xfrm>
            <a:prstGeom prst="bentConnector2">
              <a:avLst/>
            </a:prstGeom>
            <a:noFill/>
            <a:ln w="9525">
              <a:solidFill>
                <a:schemeClr val="tx1"/>
              </a:solidFill>
              <a:miter lim="800000"/>
              <a:headEnd/>
              <a:tailEnd type="triangle" w="med" len="med"/>
            </a:ln>
            <a:effectLst/>
          </p:spPr>
        </p:cxnSp>
        <p:sp>
          <p:nvSpPr>
            <p:cNvPr id="803892" name="Rectangle 52"/>
            <p:cNvSpPr>
              <a:spLocks noChangeArrowheads="1"/>
            </p:cNvSpPr>
            <p:nvPr/>
          </p:nvSpPr>
          <p:spPr bwMode="auto">
            <a:xfrm>
              <a:off x="1056" y="2929"/>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7</a:t>
              </a:r>
            </a:p>
          </p:txBody>
        </p:sp>
        <p:sp>
          <p:nvSpPr>
            <p:cNvPr id="803893" name="Rectangle 53"/>
            <p:cNvSpPr>
              <a:spLocks noChangeArrowheads="1"/>
            </p:cNvSpPr>
            <p:nvPr/>
          </p:nvSpPr>
          <p:spPr bwMode="auto">
            <a:xfrm>
              <a:off x="1344" y="2929"/>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7</a:t>
              </a:r>
            </a:p>
          </p:txBody>
        </p:sp>
        <p:sp>
          <p:nvSpPr>
            <p:cNvPr id="803894" name="Line 54"/>
            <p:cNvSpPr>
              <a:spLocks noChangeShapeType="1"/>
            </p:cNvSpPr>
            <p:nvPr/>
          </p:nvSpPr>
          <p:spPr bwMode="auto">
            <a:xfrm>
              <a:off x="2346" y="3790"/>
              <a:ext cx="262" cy="0"/>
            </a:xfrm>
            <a:prstGeom prst="lin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803895" name="Text Box 55"/>
            <p:cNvSpPr txBox="1">
              <a:spLocks noChangeArrowheads="1"/>
            </p:cNvSpPr>
            <p:nvPr/>
          </p:nvSpPr>
          <p:spPr bwMode="auto">
            <a:xfrm>
              <a:off x="2256" y="3760"/>
              <a:ext cx="392"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127</a:t>
              </a:r>
            </a:p>
          </p:txBody>
        </p:sp>
        <p:sp>
          <p:nvSpPr>
            <p:cNvPr id="803896" name="Rectangle 56"/>
            <p:cNvSpPr>
              <a:spLocks noChangeArrowheads="1"/>
            </p:cNvSpPr>
            <p:nvPr/>
          </p:nvSpPr>
          <p:spPr bwMode="auto">
            <a:xfrm>
              <a:off x="768" y="2929"/>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897" name="Text Box 57"/>
            <p:cNvSpPr txBox="1">
              <a:spLocks noChangeArrowheads="1"/>
            </p:cNvSpPr>
            <p:nvPr/>
          </p:nvSpPr>
          <p:spPr bwMode="auto">
            <a:xfrm>
              <a:off x="1704" y="3578"/>
              <a:ext cx="72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1  </a:t>
              </a:r>
              <a:r>
                <a:rPr lang="en-US" sz="1600" b="0" baseline="10000">
                  <a:latin typeface="Helvetica" charset="0"/>
                </a:rPr>
                <a:t>x</a:t>
              </a:r>
              <a:endParaRPr lang="en-US" sz="1800" b="0"/>
            </a:p>
          </p:txBody>
        </p:sp>
        <p:sp>
          <p:nvSpPr>
            <p:cNvPr id="803898" name="Text Box 58"/>
            <p:cNvSpPr txBox="1">
              <a:spLocks noChangeArrowheads="1"/>
            </p:cNvSpPr>
            <p:nvPr/>
          </p:nvSpPr>
          <p:spPr bwMode="auto">
            <a:xfrm>
              <a:off x="2248" y="3578"/>
              <a:ext cx="96" cy="231"/>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b="0" dirty="0"/>
                <a:t> </a:t>
              </a:r>
            </a:p>
          </p:txBody>
        </p:sp>
        <p:sp>
          <p:nvSpPr>
            <p:cNvPr id="803899" name="Text Box 59"/>
            <p:cNvSpPr txBox="1">
              <a:spLocks noChangeArrowheads="1"/>
            </p:cNvSpPr>
            <p:nvPr/>
          </p:nvSpPr>
          <p:spPr bwMode="auto">
            <a:xfrm>
              <a:off x="2352" y="3578"/>
              <a:ext cx="288"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64</a:t>
              </a:r>
            </a:p>
          </p:txBody>
        </p:sp>
        <p:sp>
          <p:nvSpPr>
            <p:cNvPr id="803900" name="Text Box 60"/>
            <p:cNvSpPr txBox="1">
              <a:spLocks noChangeArrowheads="1"/>
            </p:cNvSpPr>
            <p:nvPr/>
          </p:nvSpPr>
          <p:spPr bwMode="auto">
            <a:xfrm>
              <a:off x="1840" y="3577"/>
              <a:ext cx="384"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64</a:t>
              </a:r>
            </a:p>
          </p:txBody>
        </p:sp>
        <p:cxnSp>
          <p:nvCxnSpPr>
            <p:cNvPr id="803901" name="AutoShape 61"/>
            <p:cNvCxnSpPr>
              <a:cxnSpLocks noChangeShapeType="1"/>
              <a:stCxn id="803896" idx="2"/>
              <a:endCxn id="803897" idx="1"/>
            </p:cNvCxnSpPr>
            <p:nvPr/>
          </p:nvCxnSpPr>
          <p:spPr bwMode="auto">
            <a:xfrm rot="16200000" flipH="1">
              <a:off x="1069" y="3060"/>
              <a:ext cx="477" cy="792"/>
            </a:xfrm>
            <a:prstGeom prst="bentConnector2">
              <a:avLst/>
            </a:prstGeom>
            <a:noFill/>
            <a:ln w="9525">
              <a:solidFill>
                <a:schemeClr val="tx1"/>
              </a:solidFill>
              <a:miter lim="800000"/>
              <a:headEnd/>
              <a:tailEnd type="triangle" w="med" len="med"/>
            </a:ln>
            <a:effectLst/>
          </p:spPr>
        </p:cxnSp>
      </p:grpSp>
      <p:grpSp>
        <p:nvGrpSpPr>
          <p:cNvPr id="5" name="Group 62"/>
          <p:cNvGrpSpPr>
            <a:grpSpLocks/>
          </p:cNvGrpSpPr>
          <p:nvPr/>
        </p:nvGrpSpPr>
        <p:grpSpPr bwMode="auto">
          <a:xfrm>
            <a:off x="6096000" y="2290763"/>
            <a:ext cx="2628900" cy="1446212"/>
            <a:chOff x="3360" y="2929"/>
            <a:chExt cx="1656" cy="911"/>
          </a:xfrm>
        </p:grpSpPr>
        <p:sp>
          <p:nvSpPr>
            <p:cNvPr id="803903" name="Text Box 63"/>
            <p:cNvSpPr txBox="1">
              <a:spLocks noChangeArrowheads="1"/>
            </p:cNvSpPr>
            <p:nvPr/>
          </p:nvSpPr>
          <p:spPr bwMode="auto">
            <a:xfrm>
              <a:off x="4008" y="3274"/>
              <a:ext cx="72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13  </a:t>
              </a:r>
              <a:r>
                <a:rPr lang="en-US" sz="1600" b="0" baseline="10000">
                  <a:latin typeface="Helvetica" charset="0"/>
                </a:rPr>
                <a:t>x</a:t>
              </a:r>
              <a:endParaRPr lang="en-US" sz="1800" b="0"/>
            </a:p>
          </p:txBody>
        </p:sp>
        <p:sp>
          <p:nvSpPr>
            <p:cNvPr id="803904" name="Text Box 64"/>
            <p:cNvSpPr txBox="1">
              <a:spLocks noChangeArrowheads="1"/>
            </p:cNvSpPr>
            <p:nvPr/>
          </p:nvSpPr>
          <p:spPr bwMode="auto">
            <a:xfrm>
              <a:off x="4592" y="3274"/>
              <a:ext cx="96" cy="231"/>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b="0" dirty="0"/>
                <a:t> </a:t>
              </a:r>
            </a:p>
          </p:txBody>
        </p:sp>
        <p:sp>
          <p:nvSpPr>
            <p:cNvPr id="803905" name="Text Box 65"/>
            <p:cNvSpPr txBox="1">
              <a:spLocks noChangeArrowheads="1"/>
            </p:cNvSpPr>
            <p:nvPr/>
          </p:nvSpPr>
          <p:spPr bwMode="auto">
            <a:xfrm>
              <a:off x="4720" y="3274"/>
              <a:ext cx="288"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13</a:t>
              </a:r>
            </a:p>
          </p:txBody>
        </p:sp>
        <p:sp>
          <p:nvSpPr>
            <p:cNvPr id="803906" name="Text Box 66"/>
            <p:cNvSpPr txBox="1">
              <a:spLocks noChangeArrowheads="1"/>
            </p:cNvSpPr>
            <p:nvPr/>
          </p:nvSpPr>
          <p:spPr bwMode="auto">
            <a:xfrm>
              <a:off x="4184" y="3273"/>
              <a:ext cx="384"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1</a:t>
              </a:r>
            </a:p>
          </p:txBody>
        </p:sp>
        <p:sp>
          <p:nvSpPr>
            <p:cNvPr id="803907" name="Text Box 67"/>
            <p:cNvSpPr txBox="1">
              <a:spLocks noChangeArrowheads="1"/>
            </p:cNvSpPr>
            <p:nvPr/>
          </p:nvSpPr>
          <p:spPr bwMode="auto">
            <a:xfrm>
              <a:off x="4008" y="3426"/>
              <a:ext cx="72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10  </a:t>
              </a:r>
              <a:r>
                <a:rPr lang="en-US" sz="1600" b="0" baseline="10000">
                  <a:latin typeface="Helvetica" charset="0"/>
                </a:rPr>
                <a:t>x</a:t>
              </a:r>
              <a:endParaRPr lang="en-US" sz="1800" b="0"/>
            </a:p>
          </p:txBody>
        </p:sp>
        <p:sp>
          <p:nvSpPr>
            <p:cNvPr id="803908" name="Text Box 68"/>
            <p:cNvSpPr txBox="1">
              <a:spLocks noChangeArrowheads="1"/>
            </p:cNvSpPr>
            <p:nvPr/>
          </p:nvSpPr>
          <p:spPr bwMode="auto">
            <a:xfrm>
              <a:off x="4592" y="3426"/>
              <a:ext cx="96" cy="231"/>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b="0" dirty="0"/>
                <a:t> </a:t>
              </a:r>
            </a:p>
          </p:txBody>
        </p:sp>
        <p:sp>
          <p:nvSpPr>
            <p:cNvPr id="803909" name="Text Box 69"/>
            <p:cNvSpPr txBox="1">
              <a:spLocks noChangeArrowheads="1"/>
            </p:cNvSpPr>
            <p:nvPr/>
          </p:nvSpPr>
          <p:spPr bwMode="auto">
            <a:xfrm>
              <a:off x="4609" y="3426"/>
              <a:ext cx="399"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160</a:t>
              </a:r>
            </a:p>
          </p:txBody>
        </p:sp>
        <p:sp>
          <p:nvSpPr>
            <p:cNvPr id="803910" name="Text Box 70"/>
            <p:cNvSpPr txBox="1">
              <a:spLocks noChangeArrowheads="1"/>
            </p:cNvSpPr>
            <p:nvPr/>
          </p:nvSpPr>
          <p:spPr bwMode="auto">
            <a:xfrm>
              <a:off x="4184" y="3425"/>
              <a:ext cx="384"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16</a:t>
              </a:r>
            </a:p>
          </p:txBody>
        </p:sp>
        <p:cxnSp>
          <p:nvCxnSpPr>
            <p:cNvPr id="803911" name="AutoShape 71"/>
            <p:cNvCxnSpPr>
              <a:cxnSpLocks noChangeShapeType="1"/>
              <a:stCxn id="803914" idx="2"/>
              <a:endCxn id="803903" idx="1"/>
            </p:cNvCxnSpPr>
            <p:nvPr/>
          </p:nvCxnSpPr>
          <p:spPr bwMode="auto">
            <a:xfrm rot="16200000" flipH="1">
              <a:off x="3813" y="3196"/>
              <a:ext cx="173" cy="216"/>
            </a:xfrm>
            <a:prstGeom prst="bentConnector2">
              <a:avLst/>
            </a:prstGeom>
            <a:noFill/>
            <a:ln w="9525">
              <a:solidFill>
                <a:schemeClr val="tx1"/>
              </a:solidFill>
              <a:miter lim="800000"/>
              <a:headEnd/>
              <a:tailEnd type="triangle" w="med" len="med"/>
            </a:ln>
            <a:effectLst/>
          </p:spPr>
        </p:cxnSp>
        <p:cxnSp>
          <p:nvCxnSpPr>
            <p:cNvPr id="803912" name="AutoShape 72"/>
            <p:cNvCxnSpPr>
              <a:cxnSpLocks noChangeShapeType="1"/>
              <a:stCxn id="803913" idx="2"/>
              <a:endCxn id="803907" idx="1"/>
            </p:cNvCxnSpPr>
            <p:nvPr/>
          </p:nvCxnSpPr>
          <p:spPr bwMode="auto">
            <a:xfrm rot="16200000" flipH="1">
              <a:off x="3593" y="3128"/>
              <a:ext cx="325" cy="504"/>
            </a:xfrm>
            <a:prstGeom prst="bentConnector2">
              <a:avLst/>
            </a:prstGeom>
            <a:noFill/>
            <a:ln w="9525">
              <a:solidFill>
                <a:schemeClr val="tx1"/>
              </a:solidFill>
              <a:miter lim="800000"/>
              <a:headEnd/>
              <a:tailEnd type="triangle" w="med" len="med"/>
            </a:ln>
            <a:effectLst/>
          </p:spPr>
        </p:cxnSp>
        <p:sp>
          <p:nvSpPr>
            <p:cNvPr id="803913" name="Rectangle 73"/>
            <p:cNvSpPr>
              <a:spLocks noChangeArrowheads="1"/>
            </p:cNvSpPr>
            <p:nvPr/>
          </p:nvSpPr>
          <p:spPr bwMode="auto">
            <a:xfrm>
              <a:off x="3360" y="2929"/>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A</a:t>
              </a:r>
            </a:p>
          </p:txBody>
        </p:sp>
        <p:sp>
          <p:nvSpPr>
            <p:cNvPr id="803914" name="Rectangle 74"/>
            <p:cNvSpPr>
              <a:spLocks noChangeArrowheads="1"/>
            </p:cNvSpPr>
            <p:nvPr/>
          </p:nvSpPr>
          <p:spPr bwMode="auto">
            <a:xfrm>
              <a:off x="3648" y="2929"/>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D</a:t>
              </a:r>
            </a:p>
          </p:txBody>
        </p:sp>
        <p:sp>
          <p:nvSpPr>
            <p:cNvPr id="803915" name="Line 75"/>
            <p:cNvSpPr>
              <a:spLocks noChangeShapeType="1"/>
            </p:cNvSpPr>
            <p:nvPr/>
          </p:nvSpPr>
          <p:spPr bwMode="auto">
            <a:xfrm>
              <a:off x="4746" y="3639"/>
              <a:ext cx="270" cy="0"/>
            </a:xfrm>
            <a:prstGeom prst="lin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803916" name="Text Box 76"/>
            <p:cNvSpPr txBox="1">
              <a:spLocks noChangeArrowheads="1"/>
            </p:cNvSpPr>
            <p:nvPr/>
          </p:nvSpPr>
          <p:spPr bwMode="auto">
            <a:xfrm>
              <a:off x="4632" y="3609"/>
              <a:ext cx="384"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173</a:t>
              </a:r>
            </a:p>
          </p:txBody>
        </p:sp>
      </p:grpSp>
      <p:sp>
        <p:nvSpPr>
          <p:cNvPr id="803917" name="Rectangle 77"/>
          <p:cNvSpPr>
            <a:spLocks noChangeArrowheads="1"/>
          </p:cNvSpPr>
          <p:nvPr/>
        </p:nvSpPr>
        <p:spPr bwMode="auto">
          <a:xfrm>
            <a:off x="762000" y="2108200"/>
            <a:ext cx="8077200" cy="2286000"/>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803918" name="AutoShape 78"/>
          <p:cNvSpPr>
            <a:spLocks noChangeArrowheads="1"/>
          </p:cNvSpPr>
          <p:nvPr/>
        </p:nvSpPr>
        <p:spPr bwMode="auto">
          <a:xfrm>
            <a:off x="1625600" y="2298700"/>
            <a:ext cx="838200" cy="558800"/>
          </a:xfrm>
          <a:prstGeom prst="wedgeEllipseCallout">
            <a:avLst>
              <a:gd name="adj1" fmla="val 1704"/>
              <a:gd name="adj2" fmla="val -83523"/>
            </a:avLst>
          </a:prstGeom>
          <a:solidFill>
            <a:srgbClr val="FFFF99"/>
          </a:solidFill>
          <a:ln w="9525">
            <a:solidFill>
              <a:schemeClr val="tx1"/>
            </a:solidFill>
            <a:miter lim="800000"/>
            <a:headEnd/>
            <a:tailEnd/>
          </a:ln>
          <a:effectLst/>
        </p:spPr>
        <p:txBody>
          <a:bodyPr wrap="none" anchor="ctr">
            <a:prstTxWarp prst="textNoShape">
              <a:avLst/>
            </a:prstTxWarp>
          </a:bodyPr>
          <a:lstStyle/>
          <a:p>
            <a:pPr algn="ctr"/>
            <a:r>
              <a:rPr lang="en-US" sz="2400" b="0"/>
              <a:t>17</a:t>
            </a:r>
            <a:endParaRPr lang="en-US" sz="1600" b="0"/>
          </a:p>
        </p:txBody>
      </p:sp>
      <p:sp>
        <p:nvSpPr>
          <p:cNvPr id="803919" name="AutoShape 79"/>
          <p:cNvSpPr>
            <a:spLocks noChangeArrowheads="1"/>
          </p:cNvSpPr>
          <p:nvPr/>
        </p:nvSpPr>
        <p:spPr bwMode="auto">
          <a:xfrm>
            <a:off x="3848100" y="2298700"/>
            <a:ext cx="838200" cy="558800"/>
          </a:xfrm>
          <a:prstGeom prst="wedgeEllipseCallout">
            <a:avLst>
              <a:gd name="adj1" fmla="val 1704"/>
              <a:gd name="adj2" fmla="val -83523"/>
            </a:avLst>
          </a:prstGeom>
          <a:solidFill>
            <a:srgbClr val="FFFF99"/>
          </a:solidFill>
          <a:ln w="9525">
            <a:solidFill>
              <a:schemeClr val="tx1"/>
            </a:solidFill>
            <a:miter lim="800000"/>
            <a:headEnd/>
            <a:tailEnd/>
          </a:ln>
          <a:effectLst/>
        </p:spPr>
        <p:txBody>
          <a:bodyPr wrap="none" anchor="ctr">
            <a:prstTxWarp prst="textNoShape">
              <a:avLst/>
            </a:prstTxWarp>
          </a:bodyPr>
          <a:lstStyle/>
          <a:p>
            <a:pPr algn="ctr"/>
            <a:r>
              <a:rPr lang="en-US" sz="2400" b="0"/>
              <a:t>127</a:t>
            </a:r>
            <a:endParaRPr lang="en-US" sz="1600" b="0"/>
          </a:p>
        </p:txBody>
      </p:sp>
      <p:sp>
        <p:nvSpPr>
          <p:cNvPr id="803920" name="AutoShape 80"/>
          <p:cNvSpPr>
            <a:spLocks noChangeArrowheads="1"/>
          </p:cNvSpPr>
          <p:nvPr/>
        </p:nvSpPr>
        <p:spPr bwMode="auto">
          <a:xfrm>
            <a:off x="6070600" y="2298700"/>
            <a:ext cx="838200" cy="558800"/>
          </a:xfrm>
          <a:prstGeom prst="wedgeEllipseCallout">
            <a:avLst>
              <a:gd name="adj1" fmla="val 1704"/>
              <a:gd name="adj2" fmla="val -83523"/>
            </a:avLst>
          </a:prstGeom>
          <a:solidFill>
            <a:srgbClr val="FFFF99"/>
          </a:solidFill>
          <a:ln w="9525">
            <a:solidFill>
              <a:schemeClr val="tx1"/>
            </a:solidFill>
            <a:miter lim="800000"/>
            <a:headEnd/>
            <a:tailEnd/>
          </a:ln>
          <a:effectLst/>
        </p:spPr>
        <p:txBody>
          <a:bodyPr wrap="none" anchor="ctr">
            <a:prstTxWarp prst="textNoShape">
              <a:avLst/>
            </a:prstTxWarp>
          </a:bodyPr>
          <a:lstStyle/>
          <a:p>
            <a:pPr algn="ctr"/>
            <a:r>
              <a:rPr lang="en-US" sz="2400" b="0"/>
              <a:t>173</a:t>
            </a:r>
            <a:endParaRPr lang="en-US" sz="1600" b="0"/>
          </a:p>
        </p:txBody>
      </p:sp>
      <p:grpSp>
        <p:nvGrpSpPr>
          <p:cNvPr id="6" name="Group 81"/>
          <p:cNvGrpSpPr>
            <a:grpSpLocks/>
          </p:cNvGrpSpPr>
          <p:nvPr/>
        </p:nvGrpSpPr>
        <p:grpSpPr bwMode="auto">
          <a:xfrm>
            <a:off x="482600" y="3136900"/>
            <a:ext cx="8161338" cy="2159000"/>
            <a:chOff x="304" y="1976"/>
            <a:chExt cx="5141" cy="1360"/>
          </a:xfrm>
        </p:grpSpPr>
        <p:sp>
          <p:nvSpPr>
            <p:cNvPr id="803922" name="Rectangle 82"/>
            <p:cNvSpPr>
              <a:spLocks noChangeArrowheads="1"/>
            </p:cNvSpPr>
            <p:nvPr/>
          </p:nvSpPr>
          <p:spPr bwMode="auto">
            <a:xfrm>
              <a:off x="304" y="1976"/>
              <a:ext cx="5120" cy="493"/>
            </a:xfrm>
            <a:prstGeom prst="rect">
              <a:avLst/>
            </a:prstGeom>
            <a:noFill/>
            <a:ln w="9525">
              <a:noFill/>
              <a:miter lim="800000"/>
              <a:headEnd/>
              <a:tailEnd/>
            </a:ln>
            <a:effectLst/>
          </p:spPr>
          <p:txBody>
            <a:bodyPr>
              <a:prstTxWarp prst="textNoShape">
                <a:avLst/>
              </a:prstTxWarp>
            </a:bodyPr>
            <a:lstStyle/>
            <a:p>
              <a:pPr marL="342900" indent="-342900">
                <a:lnSpc>
                  <a:spcPct val="85000"/>
                </a:lnSpc>
                <a:spcAft>
                  <a:spcPct val="50000"/>
                </a:spcAft>
                <a:buFontTx/>
                <a:buChar char="•"/>
              </a:pPr>
              <a:r>
                <a:rPr lang="en-US" sz="2400" b="0" dirty="0"/>
                <a:t>As part of a code to identify the file type, every Java class file begins with the following sixteen bits:</a:t>
              </a:r>
            </a:p>
          </p:txBody>
        </p:sp>
        <p:grpSp>
          <p:nvGrpSpPr>
            <p:cNvPr id="7" name="Group 83"/>
            <p:cNvGrpSpPr>
              <a:grpSpLocks/>
            </p:cNvGrpSpPr>
            <p:nvPr/>
          </p:nvGrpSpPr>
          <p:grpSpPr bwMode="auto">
            <a:xfrm>
              <a:off x="680" y="2488"/>
              <a:ext cx="4608" cy="288"/>
              <a:chOff x="688" y="2488"/>
              <a:chExt cx="4608" cy="288"/>
            </a:xfrm>
          </p:grpSpPr>
          <p:sp>
            <p:nvSpPr>
              <p:cNvPr id="803924" name="Rectangle 84"/>
              <p:cNvSpPr>
                <a:spLocks noChangeArrowheads="1"/>
              </p:cNvSpPr>
              <p:nvPr/>
            </p:nvSpPr>
            <p:spPr bwMode="auto">
              <a:xfrm>
                <a:off x="688" y="2488"/>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25" name="Rectangle 85"/>
              <p:cNvSpPr>
                <a:spLocks noChangeArrowheads="1"/>
              </p:cNvSpPr>
              <p:nvPr/>
            </p:nvSpPr>
            <p:spPr bwMode="auto">
              <a:xfrm>
                <a:off x="976" y="2488"/>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26" name="Rectangle 86"/>
              <p:cNvSpPr>
                <a:spLocks noChangeArrowheads="1"/>
              </p:cNvSpPr>
              <p:nvPr/>
            </p:nvSpPr>
            <p:spPr bwMode="auto">
              <a:xfrm>
                <a:off x="1264" y="2488"/>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0</a:t>
                </a:r>
              </a:p>
            </p:txBody>
          </p:sp>
          <p:sp>
            <p:nvSpPr>
              <p:cNvPr id="803927" name="Rectangle 87"/>
              <p:cNvSpPr>
                <a:spLocks noChangeArrowheads="1"/>
              </p:cNvSpPr>
              <p:nvPr/>
            </p:nvSpPr>
            <p:spPr bwMode="auto">
              <a:xfrm>
                <a:off x="1552" y="2488"/>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0</a:t>
                </a:r>
              </a:p>
            </p:txBody>
          </p:sp>
          <p:sp>
            <p:nvSpPr>
              <p:cNvPr id="803928" name="Rectangle 88"/>
              <p:cNvSpPr>
                <a:spLocks noChangeArrowheads="1"/>
              </p:cNvSpPr>
              <p:nvPr/>
            </p:nvSpPr>
            <p:spPr bwMode="auto">
              <a:xfrm>
                <a:off x="1840" y="2488"/>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29" name="Rectangle 89"/>
              <p:cNvSpPr>
                <a:spLocks noChangeArrowheads="1"/>
              </p:cNvSpPr>
              <p:nvPr/>
            </p:nvSpPr>
            <p:spPr bwMode="auto">
              <a:xfrm>
                <a:off x="2128" y="2488"/>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0</a:t>
                </a:r>
              </a:p>
            </p:txBody>
          </p:sp>
          <p:sp>
            <p:nvSpPr>
              <p:cNvPr id="803930" name="Rectangle 90"/>
              <p:cNvSpPr>
                <a:spLocks noChangeArrowheads="1"/>
              </p:cNvSpPr>
              <p:nvPr/>
            </p:nvSpPr>
            <p:spPr bwMode="auto">
              <a:xfrm>
                <a:off x="2416" y="2488"/>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31" name="Rectangle 91"/>
              <p:cNvSpPr>
                <a:spLocks noChangeArrowheads="1"/>
              </p:cNvSpPr>
              <p:nvPr/>
            </p:nvSpPr>
            <p:spPr bwMode="auto">
              <a:xfrm>
                <a:off x="2704" y="2488"/>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0</a:t>
                </a:r>
              </a:p>
            </p:txBody>
          </p:sp>
          <p:sp>
            <p:nvSpPr>
              <p:cNvPr id="803932" name="Rectangle 92"/>
              <p:cNvSpPr>
                <a:spLocks noChangeArrowheads="1"/>
              </p:cNvSpPr>
              <p:nvPr/>
            </p:nvSpPr>
            <p:spPr bwMode="auto">
              <a:xfrm>
                <a:off x="2992" y="2488"/>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33" name="Rectangle 93"/>
              <p:cNvSpPr>
                <a:spLocks noChangeArrowheads="1"/>
              </p:cNvSpPr>
              <p:nvPr/>
            </p:nvSpPr>
            <p:spPr bwMode="auto">
              <a:xfrm>
                <a:off x="3280" y="2488"/>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34" name="Rectangle 94"/>
              <p:cNvSpPr>
                <a:spLocks noChangeArrowheads="1"/>
              </p:cNvSpPr>
              <p:nvPr/>
            </p:nvSpPr>
            <p:spPr bwMode="auto">
              <a:xfrm>
                <a:off x="3568" y="2488"/>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35" name="Rectangle 95"/>
              <p:cNvSpPr>
                <a:spLocks noChangeArrowheads="1"/>
              </p:cNvSpPr>
              <p:nvPr/>
            </p:nvSpPr>
            <p:spPr bwMode="auto">
              <a:xfrm>
                <a:off x="3856" y="2488"/>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36" name="Rectangle 96"/>
              <p:cNvSpPr>
                <a:spLocks noChangeArrowheads="1"/>
              </p:cNvSpPr>
              <p:nvPr/>
            </p:nvSpPr>
            <p:spPr bwMode="auto">
              <a:xfrm>
                <a:off x="4144" y="2488"/>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37" name="Rectangle 97"/>
              <p:cNvSpPr>
                <a:spLocks noChangeArrowheads="1"/>
              </p:cNvSpPr>
              <p:nvPr/>
            </p:nvSpPr>
            <p:spPr bwMode="auto">
              <a:xfrm>
                <a:off x="4432" y="2488"/>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38" name="Rectangle 98"/>
              <p:cNvSpPr>
                <a:spLocks noChangeArrowheads="1"/>
              </p:cNvSpPr>
              <p:nvPr/>
            </p:nvSpPr>
            <p:spPr bwMode="auto">
              <a:xfrm>
                <a:off x="4720" y="2488"/>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39" name="Rectangle 99"/>
              <p:cNvSpPr>
                <a:spLocks noChangeArrowheads="1"/>
              </p:cNvSpPr>
              <p:nvPr/>
            </p:nvSpPr>
            <p:spPr bwMode="auto">
              <a:xfrm>
                <a:off x="5008" y="2488"/>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0</a:t>
                </a:r>
              </a:p>
            </p:txBody>
          </p:sp>
        </p:grpSp>
        <p:sp>
          <p:nvSpPr>
            <p:cNvPr id="803940" name="Rectangle 100"/>
            <p:cNvSpPr>
              <a:spLocks noChangeArrowheads="1"/>
            </p:cNvSpPr>
            <p:nvPr/>
          </p:nvSpPr>
          <p:spPr bwMode="auto">
            <a:xfrm>
              <a:off x="304" y="2843"/>
              <a:ext cx="5141" cy="493"/>
            </a:xfrm>
            <a:prstGeom prst="rect">
              <a:avLst/>
            </a:prstGeom>
            <a:noFill/>
            <a:ln w="9525">
              <a:noFill/>
              <a:miter lim="800000"/>
              <a:headEnd/>
              <a:tailEnd/>
            </a:ln>
            <a:effectLst/>
          </p:spPr>
          <p:txBody>
            <a:bodyPr>
              <a:prstTxWarp prst="textNoShape">
                <a:avLst/>
              </a:prstTxWarp>
            </a:bodyPr>
            <a:lstStyle/>
            <a:p>
              <a:pPr marL="342900" indent="-342900">
                <a:lnSpc>
                  <a:spcPct val="85000"/>
                </a:lnSpc>
                <a:spcAft>
                  <a:spcPct val="50000"/>
                </a:spcAft>
              </a:pPr>
              <a:r>
                <a:rPr lang="en-US" sz="2400" b="0" dirty="0"/>
                <a:t>	How would you express that number in hexadecimal notation?</a:t>
              </a:r>
            </a:p>
          </p:txBody>
        </p:sp>
      </p:grpSp>
      <p:grpSp>
        <p:nvGrpSpPr>
          <p:cNvPr id="8" name="Group 101"/>
          <p:cNvGrpSpPr>
            <a:grpSpLocks/>
          </p:cNvGrpSpPr>
          <p:nvPr/>
        </p:nvGrpSpPr>
        <p:grpSpPr bwMode="auto">
          <a:xfrm>
            <a:off x="1054100" y="4945063"/>
            <a:ext cx="7353300" cy="1455737"/>
            <a:chOff x="664" y="3115"/>
            <a:chExt cx="4632" cy="917"/>
          </a:xfrm>
        </p:grpSpPr>
        <p:grpSp>
          <p:nvGrpSpPr>
            <p:cNvPr id="9" name="Group 102"/>
            <p:cNvGrpSpPr>
              <a:grpSpLocks/>
            </p:cNvGrpSpPr>
            <p:nvPr/>
          </p:nvGrpSpPr>
          <p:grpSpPr bwMode="auto">
            <a:xfrm>
              <a:off x="680" y="3168"/>
              <a:ext cx="4608" cy="288"/>
              <a:chOff x="688" y="3264"/>
              <a:chExt cx="4608" cy="288"/>
            </a:xfrm>
          </p:grpSpPr>
          <p:sp>
            <p:nvSpPr>
              <p:cNvPr id="803943" name="Rectangle 103"/>
              <p:cNvSpPr>
                <a:spLocks noChangeArrowheads="1"/>
              </p:cNvSpPr>
              <p:nvPr/>
            </p:nvSpPr>
            <p:spPr bwMode="auto">
              <a:xfrm>
                <a:off x="688" y="3264"/>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44" name="Rectangle 104"/>
              <p:cNvSpPr>
                <a:spLocks noChangeArrowheads="1"/>
              </p:cNvSpPr>
              <p:nvPr/>
            </p:nvSpPr>
            <p:spPr bwMode="auto">
              <a:xfrm>
                <a:off x="976" y="3264"/>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45" name="Rectangle 105"/>
              <p:cNvSpPr>
                <a:spLocks noChangeArrowheads="1"/>
              </p:cNvSpPr>
              <p:nvPr/>
            </p:nvSpPr>
            <p:spPr bwMode="auto">
              <a:xfrm>
                <a:off x="1264" y="3264"/>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0</a:t>
                </a:r>
              </a:p>
            </p:txBody>
          </p:sp>
          <p:sp>
            <p:nvSpPr>
              <p:cNvPr id="803946" name="Rectangle 106"/>
              <p:cNvSpPr>
                <a:spLocks noChangeArrowheads="1"/>
              </p:cNvSpPr>
              <p:nvPr/>
            </p:nvSpPr>
            <p:spPr bwMode="auto">
              <a:xfrm>
                <a:off x="1552" y="3264"/>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0</a:t>
                </a:r>
              </a:p>
            </p:txBody>
          </p:sp>
          <p:sp>
            <p:nvSpPr>
              <p:cNvPr id="803947" name="Rectangle 107"/>
              <p:cNvSpPr>
                <a:spLocks noChangeArrowheads="1"/>
              </p:cNvSpPr>
              <p:nvPr/>
            </p:nvSpPr>
            <p:spPr bwMode="auto">
              <a:xfrm>
                <a:off x="1840" y="3264"/>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48" name="Rectangle 108"/>
              <p:cNvSpPr>
                <a:spLocks noChangeArrowheads="1"/>
              </p:cNvSpPr>
              <p:nvPr/>
            </p:nvSpPr>
            <p:spPr bwMode="auto">
              <a:xfrm>
                <a:off x="2128" y="3264"/>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0</a:t>
                </a:r>
              </a:p>
            </p:txBody>
          </p:sp>
          <p:sp>
            <p:nvSpPr>
              <p:cNvPr id="803949" name="Rectangle 109"/>
              <p:cNvSpPr>
                <a:spLocks noChangeArrowheads="1"/>
              </p:cNvSpPr>
              <p:nvPr/>
            </p:nvSpPr>
            <p:spPr bwMode="auto">
              <a:xfrm>
                <a:off x="2416" y="3264"/>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50" name="Rectangle 110"/>
              <p:cNvSpPr>
                <a:spLocks noChangeArrowheads="1"/>
              </p:cNvSpPr>
              <p:nvPr/>
            </p:nvSpPr>
            <p:spPr bwMode="auto">
              <a:xfrm>
                <a:off x="2704" y="3264"/>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0</a:t>
                </a:r>
              </a:p>
            </p:txBody>
          </p:sp>
          <p:sp>
            <p:nvSpPr>
              <p:cNvPr id="803951" name="Rectangle 111"/>
              <p:cNvSpPr>
                <a:spLocks noChangeArrowheads="1"/>
              </p:cNvSpPr>
              <p:nvPr/>
            </p:nvSpPr>
            <p:spPr bwMode="auto">
              <a:xfrm>
                <a:off x="2992" y="3264"/>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52" name="Rectangle 112"/>
              <p:cNvSpPr>
                <a:spLocks noChangeArrowheads="1"/>
              </p:cNvSpPr>
              <p:nvPr/>
            </p:nvSpPr>
            <p:spPr bwMode="auto">
              <a:xfrm>
                <a:off x="3280" y="3264"/>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53" name="Rectangle 113"/>
              <p:cNvSpPr>
                <a:spLocks noChangeArrowheads="1"/>
              </p:cNvSpPr>
              <p:nvPr/>
            </p:nvSpPr>
            <p:spPr bwMode="auto">
              <a:xfrm>
                <a:off x="3568" y="3264"/>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54" name="Rectangle 114"/>
              <p:cNvSpPr>
                <a:spLocks noChangeArrowheads="1"/>
              </p:cNvSpPr>
              <p:nvPr/>
            </p:nvSpPr>
            <p:spPr bwMode="auto">
              <a:xfrm>
                <a:off x="3856" y="3264"/>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55" name="Rectangle 115"/>
              <p:cNvSpPr>
                <a:spLocks noChangeArrowheads="1"/>
              </p:cNvSpPr>
              <p:nvPr/>
            </p:nvSpPr>
            <p:spPr bwMode="auto">
              <a:xfrm>
                <a:off x="4144" y="3264"/>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56" name="Rectangle 116"/>
              <p:cNvSpPr>
                <a:spLocks noChangeArrowheads="1"/>
              </p:cNvSpPr>
              <p:nvPr/>
            </p:nvSpPr>
            <p:spPr bwMode="auto">
              <a:xfrm>
                <a:off x="4432" y="3264"/>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57" name="Rectangle 117"/>
              <p:cNvSpPr>
                <a:spLocks noChangeArrowheads="1"/>
              </p:cNvSpPr>
              <p:nvPr/>
            </p:nvSpPr>
            <p:spPr bwMode="auto">
              <a:xfrm>
                <a:off x="4720" y="3264"/>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58" name="Rectangle 118"/>
              <p:cNvSpPr>
                <a:spLocks noChangeArrowheads="1"/>
              </p:cNvSpPr>
              <p:nvPr/>
            </p:nvSpPr>
            <p:spPr bwMode="auto">
              <a:xfrm>
                <a:off x="5008" y="3264"/>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0</a:t>
                </a:r>
              </a:p>
            </p:txBody>
          </p:sp>
        </p:grpSp>
        <p:sp>
          <p:nvSpPr>
            <p:cNvPr id="803959" name="Rectangle 119"/>
            <p:cNvSpPr>
              <a:spLocks noChangeArrowheads="1"/>
            </p:cNvSpPr>
            <p:nvPr/>
          </p:nvSpPr>
          <p:spPr bwMode="auto">
            <a:xfrm>
              <a:off x="678" y="3165"/>
              <a:ext cx="1158" cy="289"/>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803960" name="Rectangle 120"/>
            <p:cNvSpPr>
              <a:spLocks noChangeArrowheads="1"/>
            </p:cNvSpPr>
            <p:nvPr/>
          </p:nvSpPr>
          <p:spPr bwMode="auto">
            <a:xfrm>
              <a:off x="1834" y="3165"/>
              <a:ext cx="1150" cy="289"/>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803961" name="Rectangle 121"/>
            <p:cNvSpPr>
              <a:spLocks noChangeArrowheads="1"/>
            </p:cNvSpPr>
            <p:nvPr/>
          </p:nvSpPr>
          <p:spPr bwMode="auto">
            <a:xfrm>
              <a:off x="2982" y="3165"/>
              <a:ext cx="1150" cy="289"/>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803962" name="Rectangle 122"/>
            <p:cNvSpPr>
              <a:spLocks noChangeArrowheads="1"/>
            </p:cNvSpPr>
            <p:nvPr/>
          </p:nvSpPr>
          <p:spPr bwMode="auto">
            <a:xfrm>
              <a:off x="4137" y="3165"/>
              <a:ext cx="1151" cy="289"/>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803963" name="Rectangle 123"/>
            <p:cNvSpPr>
              <a:spLocks noChangeArrowheads="1"/>
            </p:cNvSpPr>
            <p:nvPr/>
          </p:nvSpPr>
          <p:spPr bwMode="auto">
            <a:xfrm>
              <a:off x="1701" y="3456"/>
              <a:ext cx="233" cy="269"/>
            </a:xfrm>
            <a:prstGeom prst="rect">
              <a:avLst/>
            </a:prstGeom>
            <a:noFill/>
            <a:ln w="9525">
              <a:noFill/>
              <a:miter lim="800000"/>
              <a:headEnd/>
              <a:tailEnd/>
            </a:ln>
            <a:effectLst/>
          </p:spPr>
          <p:txBody>
            <a:bodyPr wrap="none">
              <a:prstTxWarp prst="textNoShape">
                <a:avLst/>
              </a:prstTxWarp>
              <a:spAutoFit/>
            </a:bodyPr>
            <a:lstStyle/>
            <a:p>
              <a:r>
                <a:rPr lang="en-US" sz="2200" b="0">
                  <a:solidFill>
                    <a:srgbClr val="FF0000"/>
                  </a:solidFill>
                  <a:latin typeface="Helvetica" charset="0"/>
                </a:rPr>
                <a:t>A</a:t>
              </a:r>
            </a:p>
          </p:txBody>
        </p:sp>
        <p:sp>
          <p:nvSpPr>
            <p:cNvPr id="803964" name="Rectangle 124"/>
            <p:cNvSpPr>
              <a:spLocks noChangeArrowheads="1"/>
            </p:cNvSpPr>
            <p:nvPr/>
          </p:nvSpPr>
          <p:spPr bwMode="auto">
            <a:xfrm>
              <a:off x="2880" y="3456"/>
              <a:ext cx="224" cy="269"/>
            </a:xfrm>
            <a:prstGeom prst="rect">
              <a:avLst/>
            </a:prstGeom>
            <a:noFill/>
            <a:ln w="9525">
              <a:noFill/>
              <a:miter lim="800000"/>
              <a:headEnd/>
              <a:tailEnd/>
            </a:ln>
            <a:effectLst/>
          </p:spPr>
          <p:txBody>
            <a:bodyPr wrap="none">
              <a:prstTxWarp prst="textNoShape">
                <a:avLst/>
              </a:prstTxWarp>
              <a:spAutoFit/>
            </a:bodyPr>
            <a:lstStyle/>
            <a:p>
              <a:r>
                <a:rPr lang="en-US" sz="2200" b="0">
                  <a:solidFill>
                    <a:srgbClr val="FF0000"/>
                  </a:solidFill>
                  <a:latin typeface="Helvetica" charset="0"/>
                </a:rPr>
                <a:t>F</a:t>
              </a:r>
            </a:p>
          </p:txBody>
        </p:sp>
        <p:sp>
          <p:nvSpPr>
            <p:cNvPr id="803965" name="Rectangle 125"/>
            <p:cNvSpPr>
              <a:spLocks noChangeArrowheads="1"/>
            </p:cNvSpPr>
            <p:nvPr/>
          </p:nvSpPr>
          <p:spPr bwMode="auto">
            <a:xfrm>
              <a:off x="4039" y="3456"/>
              <a:ext cx="233" cy="269"/>
            </a:xfrm>
            <a:prstGeom prst="rect">
              <a:avLst/>
            </a:prstGeom>
            <a:noFill/>
            <a:ln w="9525">
              <a:noFill/>
              <a:miter lim="800000"/>
              <a:headEnd/>
              <a:tailEnd/>
            </a:ln>
            <a:effectLst/>
          </p:spPr>
          <p:txBody>
            <a:bodyPr wrap="none">
              <a:prstTxWarp prst="textNoShape">
                <a:avLst/>
              </a:prstTxWarp>
              <a:spAutoFit/>
            </a:bodyPr>
            <a:lstStyle/>
            <a:p>
              <a:r>
                <a:rPr lang="en-US" sz="2200" b="0">
                  <a:solidFill>
                    <a:srgbClr val="FF0000"/>
                  </a:solidFill>
                  <a:latin typeface="Helvetica" charset="0"/>
                </a:rPr>
                <a:t>E</a:t>
              </a:r>
            </a:p>
          </p:txBody>
        </p:sp>
        <p:sp>
          <p:nvSpPr>
            <p:cNvPr id="803966" name="Rectangle 126"/>
            <p:cNvSpPr>
              <a:spLocks noChangeArrowheads="1"/>
            </p:cNvSpPr>
            <p:nvPr/>
          </p:nvSpPr>
          <p:spPr bwMode="auto">
            <a:xfrm>
              <a:off x="664" y="3115"/>
              <a:ext cx="4632" cy="616"/>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803967" name="AutoShape 127"/>
            <p:cNvSpPr>
              <a:spLocks noChangeArrowheads="1"/>
            </p:cNvSpPr>
            <p:nvPr/>
          </p:nvSpPr>
          <p:spPr bwMode="auto">
            <a:xfrm>
              <a:off x="2511" y="3650"/>
              <a:ext cx="930" cy="382"/>
            </a:xfrm>
            <a:prstGeom prst="wedgeEllipseCallout">
              <a:avLst>
                <a:gd name="adj1" fmla="val 755"/>
                <a:gd name="adj2" fmla="val -96333"/>
              </a:avLst>
            </a:prstGeom>
            <a:solidFill>
              <a:srgbClr val="FFFF99"/>
            </a:solidFill>
            <a:ln w="9525">
              <a:solidFill>
                <a:schemeClr val="tx1"/>
              </a:solidFill>
              <a:miter lim="800000"/>
              <a:headEnd/>
              <a:tailEnd/>
            </a:ln>
            <a:effectLst/>
          </p:spPr>
          <p:txBody>
            <a:bodyPr wrap="none" anchor="ctr">
              <a:prstTxWarp prst="textNoShape">
                <a:avLst/>
              </a:prstTxWarp>
            </a:bodyPr>
            <a:lstStyle/>
            <a:p>
              <a:pPr algn="ctr"/>
              <a:r>
                <a:rPr lang="en-US" sz="2200" b="0">
                  <a:latin typeface="Helvetica" charset="0"/>
                </a:rPr>
                <a:t>CAFE</a:t>
              </a:r>
              <a:r>
                <a:rPr lang="en-US" sz="2400" b="0" baseline="-25000"/>
                <a:t>16</a:t>
              </a:r>
            </a:p>
          </p:txBody>
        </p:sp>
        <p:sp>
          <p:nvSpPr>
            <p:cNvPr id="803968" name="Rectangle 128"/>
            <p:cNvSpPr>
              <a:spLocks noChangeArrowheads="1"/>
            </p:cNvSpPr>
            <p:nvPr/>
          </p:nvSpPr>
          <p:spPr bwMode="auto">
            <a:xfrm>
              <a:off x="680" y="3170"/>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69" name="Rectangle 129"/>
            <p:cNvSpPr>
              <a:spLocks noChangeArrowheads="1"/>
            </p:cNvSpPr>
            <p:nvPr/>
          </p:nvSpPr>
          <p:spPr bwMode="auto">
            <a:xfrm>
              <a:off x="968" y="3170"/>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70" name="Rectangle 130"/>
            <p:cNvSpPr>
              <a:spLocks noChangeArrowheads="1"/>
            </p:cNvSpPr>
            <p:nvPr/>
          </p:nvSpPr>
          <p:spPr bwMode="auto">
            <a:xfrm>
              <a:off x="1256" y="3170"/>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0</a:t>
              </a:r>
            </a:p>
          </p:txBody>
        </p:sp>
        <p:sp>
          <p:nvSpPr>
            <p:cNvPr id="803971" name="Rectangle 131"/>
            <p:cNvSpPr>
              <a:spLocks noChangeArrowheads="1"/>
            </p:cNvSpPr>
            <p:nvPr/>
          </p:nvSpPr>
          <p:spPr bwMode="auto">
            <a:xfrm>
              <a:off x="1544" y="3170"/>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0</a:t>
              </a:r>
            </a:p>
          </p:txBody>
        </p:sp>
        <p:sp>
          <p:nvSpPr>
            <p:cNvPr id="803972" name="Rectangle 132"/>
            <p:cNvSpPr>
              <a:spLocks noChangeArrowheads="1"/>
            </p:cNvSpPr>
            <p:nvPr/>
          </p:nvSpPr>
          <p:spPr bwMode="auto">
            <a:xfrm>
              <a:off x="1832" y="3170"/>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73" name="Rectangle 133"/>
            <p:cNvSpPr>
              <a:spLocks noChangeArrowheads="1"/>
            </p:cNvSpPr>
            <p:nvPr/>
          </p:nvSpPr>
          <p:spPr bwMode="auto">
            <a:xfrm>
              <a:off x="2120" y="3170"/>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0</a:t>
              </a:r>
            </a:p>
          </p:txBody>
        </p:sp>
        <p:sp>
          <p:nvSpPr>
            <p:cNvPr id="803974" name="Rectangle 134"/>
            <p:cNvSpPr>
              <a:spLocks noChangeArrowheads="1"/>
            </p:cNvSpPr>
            <p:nvPr/>
          </p:nvSpPr>
          <p:spPr bwMode="auto">
            <a:xfrm>
              <a:off x="2408" y="3170"/>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75" name="Rectangle 135"/>
            <p:cNvSpPr>
              <a:spLocks noChangeArrowheads="1"/>
            </p:cNvSpPr>
            <p:nvPr/>
          </p:nvSpPr>
          <p:spPr bwMode="auto">
            <a:xfrm>
              <a:off x="2696" y="3170"/>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0</a:t>
              </a:r>
            </a:p>
          </p:txBody>
        </p:sp>
        <p:sp>
          <p:nvSpPr>
            <p:cNvPr id="803976" name="Rectangle 136"/>
            <p:cNvSpPr>
              <a:spLocks noChangeArrowheads="1"/>
            </p:cNvSpPr>
            <p:nvPr/>
          </p:nvSpPr>
          <p:spPr bwMode="auto">
            <a:xfrm>
              <a:off x="2984" y="3170"/>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77" name="Rectangle 137"/>
            <p:cNvSpPr>
              <a:spLocks noChangeArrowheads="1"/>
            </p:cNvSpPr>
            <p:nvPr/>
          </p:nvSpPr>
          <p:spPr bwMode="auto">
            <a:xfrm>
              <a:off x="3272" y="3170"/>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78" name="Rectangle 138"/>
            <p:cNvSpPr>
              <a:spLocks noChangeArrowheads="1"/>
            </p:cNvSpPr>
            <p:nvPr/>
          </p:nvSpPr>
          <p:spPr bwMode="auto">
            <a:xfrm>
              <a:off x="3560" y="3170"/>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79" name="Rectangle 139"/>
            <p:cNvSpPr>
              <a:spLocks noChangeArrowheads="1"/>
            </p:cNvSpPr>
            <p:nvPr/>
          </p:nvSpPr>
          <p:spPr bwMode="auto">
            <a:xfrm>
              <a:off x="3848" y="3170"/>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80" name="Rectangle 140"/>
            <p:cNvSpPr>
              <a:spLocks noChangeArrowheads="1"/>
            </p:cNvSpPr>
            <p:nvPr/>
          </p:nvSpPr>
          <p:spPr bwMode="auto">
            <a:xfrm>
              <a:off x="4136" y="3170"/>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81" name="Rectangle 141"/>
            <p:cNvSpPr>
              <a:spLocks noChangeArrowheads="1"/>
            </p:cNvSpPr>
            <p:nvPr/>
          </p:nvSpPr>
          <p:spPr bwMode="auto">
            <a:xfrm>
              <a:off x="4424" y="3170"/>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82" name="Rectangle 142"/>
            <p:cNvSpPr>
              <a:spLocks noChangeArrowheads="1"/>
            </p:cNvSpPr>
            <p:nvPr/>
          </p:nvSpPr>
          <p:spPr bwMode="auto">
            <a:xfrm>
              <a:off x="4712" y="3170"/>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83" name="Rectangle 143"/>
            <p:cNvSpPr>
              <a:spLocks noChangeArrowheads="1"/>
            </p:cNvSpPr>
            <p:nvPr/>
          </p:nvSpPr>
          <p:spPr bwMode="auto">
            <a:xfrm>
              <a:off x="5000" y="3170"/>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0</a:t>
              </a:r>
            </a:p>
          </p:txBody>
        </p:sp>
        <p:sp>
          <p:nvSpPr>
            <p:cNvPr id="803984" name="Line 144"/>
            <p:cNvSpPr>
              <a:spLocks noChangeShapeType="1"/>
            </p:cNvSpPr>
            <p:nvPr/>
          </p:nvSpPr>
          <p:spPr bwMode="auto">
            <a:xfrm>
              <a:off x="2984" y="3170"/>
              <a:ext cx="0" cy="294"/>
            </a:xfrm>
            <a:prstGeom prst="line">
              <a:avLst/>
            </a:prstGeom>
            <a:noFill/>
            <a:ln w="22225">
              <a:solidFill>
                <a:schemeClr val="tx1"/>
              </a:solidFill>
              <a:round/>
              <a:headEnd/>
              <a:tailEnd/>
            </a:ln>
            <a:effectLst/>
          </p:spPr>
          <p:txBody>
            <a:bodyPr wrap="none" anchor="ctr">
              <a:prstTxWarp prst="textNoShape">
                <a:avLst/>
              </a:prstTxWarp>
            </a:bodyPr>
            <a:lstStyle/>
            <a:p>
              <a:endParaRPr lang="en-US"/>
            </a:p>
          </p:txBody>
        </p:sp>
        <p:sp>
          <p:nvSpPr>
            <p:cNvPr id="803985" name="Line 145"/>
            <p:cNvSpPr>
              <a:spLocks noChangeShapeType="1"/>
            </p:cNvSpPr>
            <p:nvPr/>
          </p:nvSpPr>
          <p:spPr bwMode="auto">
            <a:xfrm>
              <a:off x="4136" y="3170"/>
              <a:ext cx="0" cy="294"/>
            </a:xfrm>
            <a:prstGeom prst="line">
              <a:avLst/>
            </a:prstGeom>
            <a:noFill/>
            <a:ln w="22225">
              <a:solidFill>
                <a:schemeClr val="tx1"/>
              </a:solidFill>
              <a:round/>
              <a:headEnd/>
              <a:tailEnd/>
            </a:ln>
            <a:effectLst/>
          </p:spPr>
          <p:txBody>
            <a:bodyPr wrap="none" anchor="ctr">
              <a:prstTxWarp prst="textNoShape">
                <a:avLst/>
              </a:prstTxWarp>
            </a:bodyPr>
            <a:lstStyle/>
            <a:p>
              <a:endParaRPr lang="en-US"/>
            </a:p>
          </p:txBody>
        </p:sp>
        <p:sp>
          <p:nvSpPr>
            <p:cNvPr id="803986" name="Line 146"/>
            <p:cNvSpPr>
              <a:spLocks noChangeShapeType="1"/>
            </p:cNvSpPr>
            <p:nvPr/>
          </p:nvSpPr>
          <p:spPr bwMode="auto">
            <a:xfrm>
              <a:off x="1832" y="3170"/>
              <a:ext cx="0" cy="294"/>
            </a:xfrm>
            <a:prstGeom prst="line">
              <a:avLst/>
            </a:prstGeom>
            <a:noFill/>
            <a:ln w="22225">
              <a:solidFill>
                <a:schemeClr val="tx1"/>
              </a:solidFill>
              <a:round/>
              <a:headEnd/>
              <a:tailEnd/>
            </a:ln>
            <a:effectLst/>
          </p:spPr>
          <p:txBody>
            <a:bodyPr wrap="none" anchor="ctr">
              <a:prstTxWarp prst="textNoShape">
                <a:avLst/>
              </a:prstTxWarp>
            </a:bodyP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03918"/>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childTnLst>
                                  <p:subTnLst>
                                    <p:set>
                                      <p:cBhvr override="childStyle">
                                        <p:cTn dur="1" fill="hold" display="0" masterRel="nextClick" afterEffect="1"/>
                                        <p:tgtEl>
                                          <p:spTgt spid="4"/>
                                        </p:tgtEl>
                                        <p:attrNameLst>
                                          <p:attrName>style.visibility</p:attrName>
                                        </p:attrNameLst>
                                      </p:cBhvr>
                                      <p:to>
                                        <p:strVal val="hidden"/>
                                      </p:to>
                                    </p:set>
                                  </p:sub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803919"/>
                                        </p:tgtEl>
                                        <p:attrNameLst>
                                          <p:attrName>style.visibility</p:attrName>
                                        </p:attrNameLst>
                                      </p:cBhvr>
                                      <p:to>
                                        <p:strVal val="visible"/>
                                      </p:to>
                                    </p:set>
                                  </p:childTnLst>
                                </p:cTn>
                              </p:par>
                            </p:childTnLst>
                          </p:cTn>
                        </p:par>
                        <p:par>
                          <p:cTn id="18" fill="hold">
                            <p:stCondLst>
                              <p:cond delay="0"/>
                            </p:stCondLst>
                            <p:childTnLst>
                              <p:par>
                                <p:cTn id="19" presetID="1" presetClass="entr" presetSubtype="0"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childTnLst>
                                  <p:subTnLst>
                                    <p:set>
                                      <p:cBhvr override="childStyle">
                                        <p:cTn dur="1" fill="hold" display="0" masterRel="nextClick" afterEffect="1"/>
                                        <p:tgtEl>
                                          <p:spTgt spid="5"/>
                                        </p:tgtEl>
                                        <p:attrNameLst>
                                          <p:attrName>style.visibility</p:attrName>
                                        </p:attrNameLst>
                                      </p:cBhvr>
                                      <p:to>
                                        <p:strVal val="hidden"/>
                                      </p:to>
                                    </p:set>
                                  </p:sub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03917"/>
                                        </p:tgtEl>
                                        <p:attrNameLst>
                                          <p:attrName>style.visibility</p:attrName>
                                        </p:attrNameLst>
                                      </p:cBhvr>
                                      <p:to>
                                        <p:strVal val="visible"/>
                                      </p:to>
                                    </p:set>
                                  </p:childTnLst>
                                </p:cTn>
                              </p:par>
                            </p:childTnLst>
                          </p:cTn>
                        </p:par>
                        <p:par>
                          <p:cTn id="25" fill="hold">
                            <p:stCondLst>
                              <p:cond delay="0"/>
                            </p:stCondLst>
                            <p:childTnLst>
                              <p:par>
                                <p:cTn id="26" presetID="1" presetClass="entr" presetSubtype="0" fill="hold" grpId="0" nodeType="afterEffect">
                                  <p:stCondLst>
                                    <p:cond delay="0"/>
                                  </p:stCondLst>
                                  <p:childTnLst>
                                    <p:set>
                                      <p:cBhvr>
                                        <p:cTn id="27" dur="1" fill="hold">
                                          <p:stCondLst>
                                            <p:cond delay="0"/>
                                          </p:stCondLst>
                                        </p:cTn>
                                        <p:tgtEl>
                                          <p:spTgt spid="803920"/>
                                        </p:tgtEl>
                                        <p:attrNameLst>
                                          <p:attrName>style.visibility</p:attrName>
                                        </p:attrNameLst>
                                      </p:cBhvr>
                                      <p:to>
                                        <p:strVal val="visible"/>
                                      </p:to>
                                    </p:set>
                                  </p:childTnLst>
                                </p:cTn>
                              </p:par>
                            </p:childTnLst>
                          </p:cTn>
                        </p:par>
                        <p:par>
                          <p:cTn id="28" fill="hold">
                            <p:stCondLst>
                              <p:cond delay="0"/>
                            </p:stCondLst>
                            <p:childTnLst>
                              <p:par>
                                <p:cTn id="29" presetID="1" presetClass="entr" presetSubtype="0" fill="hold" nodeType="afterEffect">
                                  <p:stCondLst>
                                    <p:cond delay="0"/>
                                  </p:stCondLst>
                                  <p:childTnLst>
                                    <p:set>
                                      <p:cBhvr>
                                        <p:cTn id="30" dur="1" fill="hold">
                                          <p:stCondLst>
                                            <p:cond delay="499"/>
                                          </p:stCondLst>
                                        </p:cTn>
                                        <p:tgtEl>
                                          <p:spTgt spid="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499"/>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3917" grpId="0" animBg="1"/>
      <p:bldP spid="803918" grpId="0" animBg="1"/>
      <p:bldP spid="803919" grpId="0" animBg="1"/>
      <p:bldP spid="80392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3842"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Exercise: Perfect Numbers in Binary</a:t>
            </a:r>
            <a:endParaRPr lang="en-US" sz="4000" dirty="0">
              <a:solidFill>
                <a:schemeClr val="tx1"/>
              </a:solidFill>
            </a:endParaRPr>
          </a:p>
        </p:txBody>
      </p:sp>
      <p:sp>
        <p:nvSpPr>
          <p:cNvPr id="148" name="Rectangle 3"/>
          <p:cNvSpPr>
            <a:spLocks noChangeArrowheads="1"/>
          </p:cNvSpPr>
          <p:nvPr/>
        </p:nvSpPr>
        <p:spPr bwMode="auto">
          <a:xfrm>
            <a:off x="482600" y="1155700"/>
            <a:ext cx="8128000" cy="26543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t>Greek mathematicians took a special interest in numbers that are equal to the sum of their </a:t>
            </a:r>
            <a:r>
              <a:rPr lang="en-US" sz="2400" i="1" dirty="0"/>
              <a:t>proper divisor</a:t>
            </a:r>
            <a:r>
              <a:rPr lang="en-US" sz="2400" b="0" i="1" dirty="0"/>
              <a:t>s,</a:t>
            </a:r>
            <a:r>
              <a:rPr lang="en-US" sz="2400" b="0" dirty="0"/>
              <a:t> which are simply those divisors less than the number itself.  They called such numbers </a:t>
            </a:r>
            <a:r>
              <a:rPr lang="en-US" sz="2400" i="1" dirty="0"/>
              <a:t>perfect numbers</a:t>
            </a:r>
            <a:r>
              <a:rPr lang="en-US" sz="2400" b="0" i="1" dirty="0"/>
              <a:t>.</a:t>
            </a:r>
            <a:r>
              <a:rPr lang="en-US" sz="2400" b="0" dirty="0"/>
              <a:t>  For example, 6 is a perfect number because it is the sum of 1, 2, and 3, which are the integers less than 6 that divide evenly into 6.  The next three perfect numbers—all of which were known to the Greeks—are 28, 496, and 8128.</a:t>
            </a:r>
          </a:p>
        </p:txBody>
      </p:sp>
      <p:grpSp>
        <p:nvGrpSpPr>
          <p:cNvPr id="170" name="Group 169"/>
          <p:cNvGrpSpPr/>
          <p:nvPr/>
        </p:nvGrpSpPr>
        <p:grpSpPr>
          <a:xfrm>
            <a:off x="482600" y="3891640"/>
            <a:ext cx="8128000" cy="2152335"/>
            <a:chOff x="482600" y="3831165"/>
            <a:chExt cx="8128000" cy="2152335"/>
          </a:xfrm>
        </p:grpSpPr>
        <p:grpSp>
          <p:nvGrpSpPr>
            <p:cNvPr id="156" name="Group 155"/>
            <p:cNvGrpSpPr/>
            <p:nvPr/>
          </p:nvGrpSpPr>
          <p:grpSpPr>
            <a:xfrm>
              <a:off x="1447800" y="4338935"/>
              <a:ext cx="1323220" cy="461665"/>
              <a:chOff x="1447800" y="4338935"/>
              <a:chExt cx="1323220" cy="461665"/>
            </a:xfrm>
          </p:grpSpPr>
          <p:sp>
            <p:nvSpPr>
              <p:cNvPr id="149" name="TextBox 148"/>
              <p:cNvSpPr txBox="1"/>
              <p:nvPr/>
            </p:nvSpPr>
            <p:spPr>
              <a:xfrm>
                <a:off x="1447800" y="4338935"/>
                <a:ext cx="914400" cy="461665"/>
              </a:xfrm>
              <a:prstGeom prst="rect">
                <a:avLst/>
              </a:prstGeom>
              <a:noFill/>
            </p:spPr>
            <p:txBody>
              <a:bodyPr wrap="square" rtlCol="0">
                <a:spAutoFit/>
              </a:bodyPr>
              <a:lstStyle/>
              <a:p>
                <a:pPr algn="r"/>
                <a:r>
                  <a:rPr lang="en-US" sz="2400" b="0" dirty="0"/>
                  <a:t>6</a:t>
                </a:r>
              </a:p>
            </p:txBody>
          </p:sp>
          <p:sp>
            <p:nvSpPr>
              <p:cNvPr id="150" name="TextBox 149"/>
              <p:cNvSpPr txBox="1"/>
              <p:nvPr/>
            </p:nvSpPr>
            <p:spPr>
              <a:xfrm>
                <a:off x="2313820" y="4338935"/>
                <a:ext cx="457200" cy="461665"/>
              </a:xfrm>
              <a:prstGeom prst="rect">
                <a:avLst/>
              </a:prstGeom>
              <a:noFill/>
            </p:spPr>
            <p:txBody>
              <a:bodyPr wrap="square" rtlCol="0">
                <a:spAutoFit/>
              </a:bodyPr>
              <a:lstStyle/>
              <a:p>
                <a:r>
                  <a:rPr lang="en-US" sz="2400" b="0" dirty="0"/>
                  <a:t>=</a:t>
                </a:r>
              </a:p>
            </p:txBody>
          </p:sp>
        </p:grpSp>
        <p:sp>
          <p:nvSpPr>
            <p:cNvPr id="151" name="Rectangle 3"/>
            <p:cNvSpPr>
              <a:spLocks noChangeArrowheads="1"/>
            </p:cNvSpPr>
            <p:nvPr/>
          </p:nvSpPr>
          <p:spPr bwMode="auto">
            <a:xfrm>
              <a:off x="482600" y="3831165"/>
              <a:ext cx="8128000" cy="512235"/>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b="0" dirty="0"/>
                <a:t>Convert each of these numbers into its binary representation:</a:t>
              </a:r>
            </a:p>
          </p:txBody>
        </p:sp>
        <p:grpSp>
          <p:nvGrpSpPr>
            <p:cNvPr id="157" name="Group 156"/>
            <p:cNvGrpSpPr/>
            <p:nvPr/>
          </p:nvGrpSpPr>
          <p:grpSpPr>
            <a:xfrm>
              <a:off x="1447800" y="4733235"/>
              <a:ext cx="1323220" cy="461665"/>
              <a:chOff x="1447800" y="4338935"/>
              <a:chExt cx="1323220" cy="461665"/>
            </a:xfrm>
          </p:grpSpPr>
          <p:sp>
            <p:nvSpPr>
              <p:cNvPr id="158" name="TextBox 157"/>
              <p:cNvSpPr txBox="1"/>
              <p:nvPr/>
            </p:nvSpPr>
            <p:spPr>
              <a:xfrm>
                <a:off x="1447800" y="4338935"/>
                <a:ext cx="914400" cy="461665"/>
              </a:xfrm>
              <a:prstGeom prst="rect">
                <a:avLst/>
              </a:prstGeom>
              <a:noFill/>
            </p:spPr>
            <p:txBody>
              <a:bodyPr wrap="square" rtlCol="0">
                <a:spAutoFit/>
              </a:bodyPr>
              <a:lstStyle/>
              <a:p>
                <a:pPr algn="r"/>
                <a:r>
                  <a:rPr lang="en-US" sz="2400" b="0" dirty="0"/>
                  <a:t>28</a:t>
                </a:r>
              </a:p>
            </p:txBody>
          </p:sp>
          <p:sp>
            <p:nvSpPr>
              <p:cNvPr id="159" name="TextBox 158"/>
              <p:cNvSpPr txBox="1"/>
              <p:nvPr/>
            </p:nvSpPr>
            <p:spPr>
              <a:xfrm>
                <a:off x="2313820" y="4338935"/>
                <a:ext cx="457200" cy="461665"/>
              </a:xfrm>
              <a:prstGeom prst="rect">
                <a:avLst/>
              </a:prstGeom>
              <a:noFill/>
            </p:spPr>
            <p:txBody>
              <a:bodyPr wrap="square" rtlCol="0">
                <a:spAutoFit/>
              </a:bodyPr>
              <a:lstStyle/>
              <a:p>
                <a:r>
                  <a:rPr lang="en-US" sz="2400" b="0" dirty="0"/>
                  <a:t>=</a:t>
                </a:r>
              </a:p>
            </p:txBody>
          </p:sp>
        </p:grpSp>
        <p:grpSp>
          <p:nvGrpSpPr>
            <p:cNvPr id="160" name="Group 159"/>
            <p:cNvGrpSpPr/>
            <p:nvPr/>
          </p:nvGrpSpPr>
          <p:grpSpPr>
            <a:xfrm>
              <a:off x="1447800" y="5127535"/>
              <a:ext cx="1323220" cy="461665"/>
              <a:chOff x="1447800" y="4338935"/>
              <a:chExt cx="1323220" cy="461665"/>
            </a:xfrm>
          </p:grpSpPr>
          <p:sp>
            <p:nvSpPr>
              <p:cNvPr id="161" name="TextBox 160"/>
              <p:cNvSpPr txBox="1"/>
              <p:nvPr/>
            </p:nvSpPr>
            <p:spPr>
              <a:xfrm>
                <a:off x="1447800" y="4338935"/>
                <a:ext cx="914400" cy="461665"/>
              </a:xfrm>
              <a:prstGeom prst="rect">
                <a:avLst/>
              </a:prstGeom>
              <a:noFill/>
            </p:spPr>
            <p:txBody>
              <a:bodyPr wrap="square" rtlCol="0">
                <a:spAutoFit/>
              </a:bodyPr>
              <a:lstStyle/>
              <a:p>
                <a:pPr algn="r"/>
                <a:r>
                  <a:rPr lang="en-US" sz="2400" b="0" dirty="0"/>
                  <a:t>496</a:t>
                </a:r>
              </a:p>
            </p:txBody>
          </p:sp>
          <p:sp>
            <p:nvSpPr>
              <p:cNvPr id="162" name="TextBox 161"/>
              <p:cNvSpPr txBox="1"/>
              <p:nvPr/>
            </p:nvSpPr>
            <p:spPr>
              <a:xfrm>
                <a:off x="2313820" y="4338935"/>
                <a:ext cx="457200" cy="461665"/>
              </a:xfrm>
              <a:prstGeom prst="rect">
                <a:avLst/>
              </a:prstGeom>
              <a:noFill/>
            </p:spPr>
            <p:txBody>
              <a:bodyPr wrap="square" rtlCol="0">
                <a:spAutoFit/>
              </a:bodyPr>
              <a:lstStyle/>
              <a:p>
                <a:r>
                  <a:rPr lang="en-US" sz="2400" b="0" dirty="0"/>
                  <a:t>=</a:t>
                </a:r>
              </a:p>
            </p:txBody>
          </p:sp>
        </p:grpSp>
        <p:grpSp>
          <p:nvGrpSpPr>
            <p:cNvPr id="163" name="Group 162"/>
            <p:cNvGrpSpPr/>
            <p:nvPr/>
          </p:nvGrpSpPr>
          <p:grpSpPr>
            <a:xfrm>
              <a:off x="1447800" y="5521835"/>
              <a:ext cx="1323220" cy="461665"/>
              <a:chOff x="1447800" y="4338935"/>
              <a:chExt cx="1323220" cy="461665"/>
            </a:xfrm>
          </p:grpSpPr>
          <p:sp>
            <p:nvSpPr>
              <p:cNvPr id="164" name="TextBox 163"/>
              <p:cNvSpPr txBox="1"/>
              <p:nvPr/>
            </p:nvSpPr>
            <p:spPr>
              <a:xfrm>
                <a:off x="1447800" y="4338935"/>
                <a:ext cx="914400" cy="461665"/>
              </a:xfrm>
              <a:prstGeom prst="rect">
                <a:avLst/>
              </a:prstGeom>
              <a:noFill/>
            </p:spPr>
            <p:txBody>
              <a:bodyPr wrap="square" rtlCol="0">
                <a:spAutoFit/>
              </a:bodyPr>
              <a:lstStyle/>
              <a:p>
                <a:pPr algn="r"/>
                <a:r>
                  <a:rPr lang="en-US" sz="2400" b="0" dirty="0"/>
                  <a:t>8128</a:t>
                </a:r>
              </a:p>
            </p:txBody>
          </p:sp>
          <p:sp>
            <p:nvSpPr>
              <p:cNvPr id="165" name="TextBox 164"/>
              <p:cNvSpPr txBox="1"/>
              <p:nvPr/>
            </p:nvSpPr>
            <p:spPr>
              <a:xfrm>
                <a:off x="2313820" y="4338935"/>
                <a:ext cx="457200" cy="461665"/>
              </a:xfrm>
              <a:prstGeom prst="rect">
                <a:avLst/>
              </a:prstGeom>
              <a:noFill/>
            </p:spPr>
            <p:txBody>
              <a:bodyPr wrap="square" rtlCol="0">
                <a:spAutoFit/>
              </a:bodyPr>
              <a:lstStyle/>
              <a:p>
                <a:r>
                  <a:rPr lang="en-US" sz="2400" b="0" dirty="0"/>
                  <a:t>=</a:t>
                </a:r>
              </a:p>
            </p:txBody>
          </p:sp>
        </p:grpSp>
      </p:grpSp>
      <p:sp>
        <p:nvSpPr>
          <p:cNvPr id="166" name="Text Box 4"/>
          <p:cNvSpPr txBox="1">
            <a:spLocks noChangeArrowheads="1"/>
          </p:cNvSpPr>
          <p:nvPr/>
        </p:nvSpPr>
        <p:spPr bwMode="auto">
          <a:xfrm>
            <a:off x="2579894" y="4399410"/>
            <a:ext cx="2525505" cy="457200"/>
          </a:xfrm>
          <a:prstGeom prst="rect">
            <a:avLst/>
          </a:prstGeom>
          <a:noFill/>
          <a:ln w="9525">
            <a:noFill/>
            <a:miter lim="800000"/>
            <a:headEnd/>
            <a:tailEnd/>
          </a:ln>
          <a:effectLst/>
        </p:spPr>
        <p:txBody>
          <a:bodyPr wrap="square">
            <a:prstTxWarp prst="textNoShape">
              <a:avLst/>
            </a:prstTxWarp>
            <a:spAutoFit/>
          </a:bodyPr>
          <a:lstStyle/>
          <a:p>
            <a:pPr>
              <a:spcBef>
                <a:spcPct val="50000"/>
              </a:spcBef>
            </a:pPr>
            <a:r>
              <a:rPr lang="en-US" sz="2400" b="0" dirty="0"/>
              <a:t>110</a:t>
            </a:r>
            <a:r>
              <a:rPr lang="en-US" sz="2400" b="0" baseline="-25000" dirty="0"/>
              <a:t>2</a:t>
            </a:r>
            <a:endParaRPr lang="en-US" sz="2400" b="0" dirty="0"/>
          </a:p>
        </p:txBody>
      </p:sp>
      <p:sp>
        <p:nvSpPr>
          <p:cNvPr id="167" name="Text Box 4"/>
          <p:cNvSpPr txBox="1">
            <a:spLocks noChangeArrowheads="1"/>
          </p:cNvSpPr>
          <p:nvPr/>
        </p:nvSpPr>
        <p:spPr bwMode="auto">
          <a:xfrm>
            <a:off x="2578705" y="4793710"/>
            <a:ext cx="2525505" cy="457200"/>
          </a:xfrm>
          <a:prstGeom prst="rect">
            <a:avLst/>
          </a:prstGeom>
          <a:noFill/>
          <a:ln w="9525">
            <a:noFill/>
            <a:miter lim="800000"/>
            <a:headEnd/>
            <a:tailEnd/>
          </a:ln>
          <a:effectLst/>
        </p:spPr>
        <p:txBody>
          <a:bodyPr wrap="square">
            <a:prstTxWarp prst="textNoShape">
              <a:avLst/>
            </a:prstTxWarp>
            <a:spAutoFit/>
          </a:bodyPr>
          <a:lstStyle/>
          <a:p>
            <a:pPr>
              <a:spcBef>
                <a:spcPct val="50000"/>
              </a:spcBef>
            </a:pPr>
            <a:r>
              <a:rPr lang="en-US" sz="2400" b="0" dirty="0"/>
              <a:t>11100</a:t>
            </a:r>
            <a:r>
              <a:rPr lang="en-US" sz="2400" b="0" baseline="-25000" dirty="0"/>
              <a:t>2</a:t>
            </a:r>
            <a:endParaRPr lang="en-US" sz="2400" b="0" dirty="0"/>
          </a:p>
        </p:txBody>
      </p:sp>
      <p:sp>
        <p:nvSpPr>
          <p:cNvPr id="168" name="Text Box 4"/>
          <p:cNvSpPr txBox="1">
            <a:spLocks noChangeArrowheads="1"/>
          </p:cNvSpPr>
          <p:nvPr/>
        </p:nvSpPr>
        <p:spPr bwMode="auto">
          <a:xfrm>
            <a:off x="2577516" y="5188010"/>
            <a:ext cx="2525505" cy="457200"/>
          </a:xfrm>
          <a:prstGeom prst="rect">
            <a:avLst/>
          </a:prstGeom>
          <a:noFill/>
          <a:ln w="9525">
            <a:noFill/>
            <a:miter lim="800000"/>
            <a:headEnd/>
            <a:tailEnd/>
          </a:ln>
          <a:effectLst/>
        </p:spPr>
        <p:txBody>
          <a:bodyPr wrap="square">
            <a:prstTxWarp prst="textNoShape">
              <a:avLst/>
            </a:prstTxWarp>
            <a:spAutoFit/>
          </a:bodyPr>
          <a:lstStyle/>
          <a:p>
            <a:pPr>
              <a:spcBef>
                <a:spcPct val="50000"/>
              </a:spcBef>
            </a:pPr>
            <a:r>
              <a:rPr lang="en-US" sz="2400" b="0" dirty="0"/>
              <a:t>111110000</a:t>
            </a:r>
            <a:r>
              <a:rPr lang="en-US" sz="2400" b="0" baseline="-25000" dirty="0"/>
              <a:t>2</a:t>
            </a:r>
            <a:endParaRPr lang="en-US" sz="2400" b="0" dirty="0"/>
          </a:p>
        </p:txBody>
      </p:sp>
      <p:sp>
        <p:nvSpPr>
          <p:cNvPr id="169" name="Text Box 4"/>
          <p:cNvSpPr txBox="1">
            <a:spLocks noChangeArrowheads="1"/>
          </p:cNvSpPr>
          <p:nvPr/>
        </p:nvSpPr>
        <p:spPr bwMode="auto">
          <a:xfrm>
            <a:off x="2576327" y="5582310"/>
            <a:ext cx="2525505" cy="457200"/>
          </a:xfrm>
          <a:prstGeom prst="rect">
            <a:avLst/>
          </a:prstGeom>
          <a:noFill/>
          <a:ln w="9525">
            <a:noFill/>
            <a:miter lim="800000"/>
            <a:headEnd/>
            <a:tailEnd/>
          </a:ln>
          <a:effectLst/>
        </p:spPr>
        <p:txBody>
          <a:bodyPr wrap="square">
            <a:prstTxWarp prst="textNoShape">
              <a:avLst/>
            </a:prstTxWarp>
            <a:spAutoFit/>
          </a:bodyPr>
          <a:lstStyle/>
          <a:p>
            <a:pPr>
              <a:spcBef>
                <a:spcPct val="50000"/>
              </a:spcBef>
            </a:pPr>
            <a:r>
              <a:rPr lang="en-US" sz="2400" b="0" dirty="0"/>
              <a:t>1111111000000</a:t>
            </a:r>
            <a:r>
              <a:rPr lang="en-US" sz="2400" b="0" baseline="-25000" dirty="0"/>
              <a:t>2</a:t>
            </a:r>
            <a:endParaRPr lang="en-US" sz="2400" b="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6" grpId="0"/>
      <p:bldP spid="167" grpId="0"/>
      <p:bldP spid="168" grpId="0"/>
      <p:bldP spid="16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0466"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Bits and Representation</a:t>
            </a:r>
            <a:endParaRPr lang="en-US" sz="4000" dirty="0">
              <a:solidFill>
                <a:schemeClr val="tx1"/>
              </a:solidFill>
            </a:endParaRPr>
          </a:p>
        </p:txBody>
      </p:sp>
      <p:sp>
        <p:nvSpPr>
          <p:cNvPr id="830467" name="Rectangle 3"/>
          <p:cNvSpPr>
            <a:spLocks noChangeArrowheads="1"/>
          </p:cNvSpPr>
          <p:nvPr/>
        </p:nvSpPr>
        <p:spPr bwMode="auto">
          <a:xfrm>
            <a:off x="482600" y="1155700"/>
            <a:ext cx="8128000" cy="55499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t>Sequences of bits have no intrinsic meaning except for the representation that we assign to them, both by convention and by building particular operations into the hardware.</a:t>
            </a:r>
          </a:p>
          <a:p>
            <a:pPr marL="342900" indent="-342900">
              <a:lnSpc>
                <a:spcPct val="90000"/>
              </a:lnSpc>
              <a:spcAft>
                <a:spcPct val="50000"/>
              </a:spcAft>
              <a:buFontTx/>
              <a:buChar char="•"/>
            </a:pPr>
            <a:r>
              <a:rPr lang="en-US" sz="2400" b="0" dirty="0"/>
              <a:t>As an example, a 32-bit word represents an integer only because we have designed hardware that can manipulate those words arithmetically, applying operations such as addition, subtraction, and comparison.</a:t>
            </a:r>
          </a:p>
          <a:p>
            <a:pPr marL="342900" indent="-342900">
              <a:lnSpc>
                <a:spcPct val="90000"/>
              </a:lnSpc>
              <a:spcAft>
                <a:spcPts val="600"/>
              </a:spcAft>
              <a:buFontTx/>
              <a:buChar char="•"/>
            </a:pPr>
            <a:r>
              <a:rPr lang="en-US" sz="2400" b="0" dirty="0"/>
              <a:t>By choosing an appropriate representation, you can use bits to represent any value you can imagine:</a:t>
            </a:r>
          </a:p>
          <a:p>
            <a:pPr marL="800100" lvl="1" indent="-342900">
              <a:lnSpc>
                <a:spcPct val="90000"/>
              </a:lnSpc>
              <a:spcAft>
                <a:spcPts val="600"/>
              </a:spcAft>
              <a:buFont typeface="Lucida Grande"/>
              <a:buChar char="–"/>
            </a:pPr>
            <a:r>
              <a:rPr lang="en-US" sz="2400" b="0" dirty="0"/>
              <a:t>Characters are represented using numeric character codes.</a:t>
            </a:r>
          </a:p>
          <a:p>
            <a:pPr marL="800100" lvl="1" indent="-342900">
              <a:lnSpc>
                <a:spcPct val="90000"/>
              </a:lnSpc>
              <a:spcAft>
                <a:spcPts val="600"/>
              </a:spcAft>
              <a:buFont typeface="Lucida Grande"/>
              <a:buChar char="–"/>
            </a:pPr>
            <a:r>
              <a:rPr lang="en-US" sz="2400" b="0" dirty="0"/>
              <a:t>Floating-point representation supports real numbers.</a:t>
            </a:r>
          </a:p>
          <a:p>
            <a:pPr marL="800100" lvl="1" indent="-342900">
              <a:lnSpc>
                <a:spcPct val="90000"/>
              </a:lnSpc>
              <a:spcAft>
                <a:spcPts val="600"/>
              </a:spcAft>
              <a:buFont typeface="Lucida Grande"/>
              <a:buChar char="–"/>
            </a:pPr>
            <a:r>
              <a:rPr lang="en-US" sz="2400" b="0" dirty="0"/>
              <a:t>Two-dimensional arrays of bits represent images.</a:t>
            </a:r>
          </a:p>
          <a:p>
            <a:pPr marL="800100" lvl="1" indent="-342900">
              <a:lnSpc>
                <a:spcPct val="90000"/>
              </a:lnSpc>
              <a:spcAft>
                <a:spcPts val="600"/>
              </a:spcAft>
              <a:buFont typeface="Lucida Grande"/>
              <a:buChar char="–"/>
            </a:pPr>
            <a:r>
              <a:rPr lang="en-US" sz="2400" b="0" dirty="0"/>
              <a:t>Sequences of images represent video.</a:t>
            </a:r>
          </a:p>
          <a:p>
            <a:pPr marL="800100" lvl="1" indent="-342900">
              <a:lnSpc>
                <a:spcPct val="90000"/>
              </a:lnSpc>
              <a:spcAft>
                <a:spcPct val="50000"/>
              </a:spcAft>
              <a:buFont typeface="Lucida Grande"/>
              <a:buChar char="–"/>
            </a:pPr>
            <a:r>
              <a:rPr lang="en-US" sz="2400" b="0" dirty="0"/>
              <a:t>And so on . .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3046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30467">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30467">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30467">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30467">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30467">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3046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0467"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0" y="76200"/>
            <a:ext cx="9144000" cy="1143000"/>
          </a:xfrm>
          <a:noFill/>
        </p:spPr>
        <p:txBody>
          <a:bodyPr/>
          <a:lstStyle/>
          <a:p>
            <a:r>
              <a:rPr lang="en-US" sz="4000" dirty="0">
                <a:solidFill>
                  <a:srgbClr val="FF0000"/>
                </a:solidFill>
              </a:rPr>
              <a:t>Representing Characters</a:t>
            </a:r>
            <a:endParaRPr lang="en-US" dirty="0">
              <a:solidFill>
                <a:schemeClr val="tx1"/>
              </a:solidFill>
            </a:endParaRPr>
          </a:p>
        </p:txBody>
      </p:sp>
      <p:sp>
        <p:nvSpPr>
          <p:cNvPr id="28675" name="Rectangle 3"/>
          <p:cNvSpPr>
            <a:spLocks noChangeArrowheads="1"/>
          </p:cNvSpPr>
          <p:nvPr/>
        </p:nvSpPr>
        <p:spPr bwMode="auto">
          <a:xfrm>
            <a:off x="482600" y="1155700"/>
            <a:ext cx="8128000" cy="54737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solidFill>
                  <a:srgbClr val="000000"/>
                </a:solidFill>
                <a:latin typeface="Times New Roman" pitchFamily="1" charset="0"/>
              </a:rPr>
              <a:t>Computers use numeric encodings to represent character data inside the memory of the machine, in which each character is assigned an integral value.</a:t>
            </a:r>
          </a:p>
          <a:p>
            <a:pPr marL="342900" indent="-342900">
              <a:lnSpc>
                <a:spcPct val="90000"/>
              </a:lnSpc>
              <a:spcAft>
                <a:spcPct val="50000"/>
              </a:spcAft>
              <a:buFontTx/>
              <a:buChar char="•"/>
            </a:pPr>
            <a:r>
              <a:rPr lang="en-US" sz="2400" b="0" dirty="0">
                <a:solidFill>
                  <a:srgbClr val="000000"/>
                </a:solidFill>
                <a:latin typeface="Times New Roman" pitchFamily="1" charset="0"/>
              </a:rPr>
              <a:t>Character codes, however, are not very useful unless they are standardized.  When different computer manufacturers use different coding sequence (as was indeed the case in the early years), it is harder to share such data across machines.</a:t>
            </a:r>
          </a:p>
          <a:p>
            <a:pPr marL="342900" indent="-342900">
              <a:lnSpc>
                <a:spcPct val="90000"/>
              </a:lnSpc>
              <a:spcAft>
                <a:spcPct val="50000"/>
              </a:spcAft>
              <a:buFontTx/>
              <a:buChar char="•"/>
            </a:pPr>
            <a:r>
              <a:rPr lang="en-US" sz="2400" b="0" dirty="0">
                <a:solidFill>
                  <a:srgbClr val="000000"/>
                </a:solidFill>
                <a:latin typeface="Times New Roman" pitchFamily="1" charset="0"/>
              </a:rPr>
              <a:t>The first widely adopted character encoding was ASCII (</a:t>
            </a:r>
            <a:r>
              <a:rPr lang="en-US" sz="2400" b="0" i="1" dirty="0">
                <a:solidFill>
                  <a:srgbClr val="000000"/>
                </a:solidFill>
                <a:latin typeface="Times New Roman" pitchFamily="1" charset="0"/>
              </a:rPr>
              <a:t>American Standard Code for Information Interchange</a:t>
            </a:r>
            <a:r>
              <a:rPr lang="en-US" sz="2400" b="0" dirty="0">
                <a:solidFill>
                  <a:srgbClr val="000000"/>
                </a:solidFill>
                <a:latin typeface="Times New Roman" pitchFamily="1" charset="0"/>
              </a:rPr>
              <a:t>).</a:t>
            </a:r>
          </a:p>
          <a:p>
            <a:pPr marL="342900" indent="-342900">
              <a:lnSpc>
                <a:spcPct val="90000"/>
              </a:lnSpc>
              <a:spcAft>
                <a:spcPct val="50000"/>
              </a:spcAft>
              <a:buFontTx/>
              <a:buChar char="•"/>
            </a:pPr>
            <a:r>
              <a:rPr lang="en-US" sz="2400" b="0" dirty="0">
                <a:solidFill>
                  <a:srgbClr val="000000"/>
                </a:solidFill>
                <a:latin typeface="Times New Roman" pitchFamily="1" charset="0"/>
              </a:rPr>
              <a:t>With only 256 possible characters, the ASCII system proved inadequate to represent the many alphabets in use throughout the world.  It has therefore been superseded by Unicode, which allows for a much larger number of characters.</a:t>
            </a:r>
          </a:p>
          <a:p>
            <a:pPr marL="342900" indent="-342900" algn="just">
              <a:lnSpc>
                <a:spcPct val="90000"/>
              </a:lnSpc>
              <a:spcAft>
                <a:spcPct val="50000"/>
              </a:spcAft>
              <a:buFontTx/>
              <a:buChar char="•"/>
            </a:pPr>
            <a:endParaRPr lang="en-US" sz="2400" b="0" dirty="0">
              <a:solidFill>
                <a:srgbClr val="000000"/>
              </a:solidFill>
              <a:latin typeface="Times New Roman" pitchFamily="1"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67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67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867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0" y="76200"/>
            <a:ext cx="9144000" cy="1143000"/>
          </a:xfrm>
          <a:noFill/>
        </p:spPr>
        <p:txBody>
          <a:bodyPr/>
          <a:lstStyle/>
          <a:p>
            <a:r>
              <a:rPr lang="en-US" sz="4000" dirty="0">
                <a:solidFill>
                  <a:srgbClr val="FF0000"/>
                </a:solidFill>
              </a:rPr>
              <a:t>The ASCII Subset of Unicode</a:t>
            </a:r>
            <a:endParaRPr lang="en-US" dirty="0">
              <a:solidFill>
                <a:schemeClr val="tx1"/>
              </a:solidFill>
            </a:endParaRPr>
          </a:p>
        </p:txBody>
      </p:sp>
      <p:sp>
        <p:nvSpPr>
          <p:cNvPr id="804867" name="Text Box 3"/>
          <p:cNvSpPr txBox="1">
            <a:spLocks noChangeArrowheads="1"/>
          </p:cNvSpPr>
          <p:nvPr/>
        </p:nvSpPr>
        <p:spPr bwMode="auto">
          <a:xfrm>
            <a:off x="457200" y="1143000"/>
            <a:ext cx="8229600" cy="714375"/>
          </a:xfrm>
          <a:prstGeom prst="rect">
            <a:avLst/>
          </a:prstGeom>
          <a:noFill/>
          <a:ln w="9525">
            <a:noFill/>
            <a:miter lim="800000"/>
            <a:headEnd/>
            <a:tailEnd/>
          </a:ln>
        </p:spPr>
        <p:txBody>
          <a:bodyPr>
            <a:prstTxWarp prst="textNoShape">
              <a:avLst/>
            </a:prstTxWarp>
            <a:spAutoFit/>
          </a:bodyPr>
          <a:lstStyle/>
          <a:p>
            <a:pPr algn="just">
              <a:lnSpc>
                <a:spcPct val="85000"/>
              </a:lnSpc>
            </a:pPr>
            <a:r>
              <a:rPr lang="en-US" sz="2400" b="0" dirty="0">
                <a:solidFill>
                  <a:srgbClr val="000000"/>
                </a:solidFill>
                <a:latin typeface="Times New Roman" pitchFamily="1" charset="0"/>
              </a:rPr>
              <a:t>The Unicode value for any character in the table is the sum of the octal numbers at the beginning of that row and column.</a:t>
            </a:r>
          </a:p>
        </p:txBody>
      </p:sp>
      <p:sp>
        <p:nvSpPr>
          <p:cNvPr id="804868" name="Text Box 4"/>
          <p:cNvSpPr txBox="1">
            <a:spLocks noChangeArrowheads="1"/>
          </p:cNvSpPr>
          <p:nvPr/>
        </p:nvSpPr>
        <p:spPr bwMode="auto">
          <a:xfrm>
            <a:off x="457200" y="1143000"/>
            <a:ext cx="8229600" cy="714375"/>
          </a:xfrm>
          <a:prstGeom prst="rect">
            <a:avLst/>
          </a:prstGeom>
          <a:noFill/>
          <a:ln w="9525">
            <a:noFill/>
            <a:miter lim="800000"/>
            <a:headEnd/>
            <a:tailEnd/>
          </a:ln>
        </p:spPr>
        <p:txBody>
          <a:bodyPr>
            <a:prstTxWarp prst="textNoShape">
              <a:avLst/>
            </a:prstTxWarp>
            <a:spAutoFit/>
          </a:bodyPr>
          <a:lstStyle/>
          <a:p>
            <a:pPr algn="just">
              <a:lnSpc>
                <a:spcPct val="85000"/>
              </a:lnSpc>
            </a:pPr>
            <a:r>
              <a:rPr lang="en-US" sz="2400" b="0">
                <a:solidFill>
                  <a:srgbClr val="000000"/>
                </a:solidFill>
                <a:latin typeface="Times New Roman" pitchFamily="1" charset="0"/>
              </a:rPr>
              <a:t>The letter </a:t>
            </a:r>
            <a:r>
              <a:rPr lang="en-US" sz="2000" b="0">
                <a:solidFill>
                  <a:srgbClr val="000000"/>
                </a:solidFill>
                <a:latin typeface="Helvetica Neue" pitchFamily="1" charset="0"/>
              </a:rPr>
              <a:t>A</a:t>
            </a:r>
            <a:r>
              <a:rPr lang="en-US" sz="2400" b="0">
                <a:solidFill>
                  <a:srgbClr val="000000"/>
                </a:solidFill>
                <a:latin typeface="Times New Roman" pitchFamily="1" charset="0"/>
              </a:rPr>
              <a:t>, for example, has the Unicode value 101</a:t>
            </a:r>
            <a:r>
              <a:rPr lang="en-US" sz="2400" b="0" baseline="-25000">
                <a:solidFill>
                  <a:srgbClr val="000000"/>
                </a:solidFill>
                <a:latin typeface="Times New Roman" pitchFamily="1" charset="0"/>
              </a:rPr>
              <a:t>8</a:t>
            </a:r>
            <a:r>
              <a:rPr lang="en-US" sz="2400" b="0">
                <a:solidFill>
                  <a:srgbClr val="000000"/>
                </a:solidFill>
                <a:latin typeface="Times New Roman" pitchFamily="1" charset="0"/>
              </a:rPr>
              <a:t>, which is the sum of the row and column labels.</a:t>
            </a:r>
          </a:p>
        </p:txBody>
      </p:sp>
      <p:grpSp>
        <p:nvGrpSpPr>
          <p:cNvPr id="2" name="Group 5"/>
          <p:cNvGrpSpPr>
            <a:grpSpLocks/>
          </p:cNvGrpSpPr>
          <p:nvPr/>
        </p:nvGrpSpPr>
        <p:grpSpPr bwMode="auto">
          <a:xfrm>
            <a:off x="381000" y="1066800"/>
            <a:ext cx="8351838" cy="844550"/>
            <a:chOff x="240" y="672"/>
            <a:chExt cx="5261" cy="532"/>
          </a:xfrm>
        </p:grpSpPr>
        <p:sp>
          <p:nvSpPr>
            <p:cNvPr id="31009" name="Rectangle 6"/>
            <p:cNvSpPr>
              <a:spLocks noChangeArrowheads="1"/>
            </p:cNvSpPr>
            <p:nvPr/>
          </p:nvSpPr>
          <p:spPr bwMode="auto">
            <a:xfrm>
              <a:off x="240" y="672"/>
              <a:ext cx="5261" cy="532"/>
            </a:xfrm>
            <a:prstGeom prst="rect">
              <a:avLst/>
            </a:prstGeom>
            <a:solidFill>
              <a:srgbClr val="CCFFFF"/>
            </a:solidFill>
            <a:ln w="9525">
              <a:noFill/>
              <a:miter lim="800000"/>
              <a:headEnd/>
              <a:tailEnd/>
            </a:ln>
          </p:spPr>
          <p:txBody>
            <a:bodyPr wrap="none" anchor="ctr">
              <a:prstTxWarp prst="textNoShape">
                <a:avLst/>
              </a:prstTxWarp>
            </a:bodyPr>
            <a:lstStyle/>
            <a:p>
              <a:endParaRPr lang="en-US">
                <a:solidFill>
                  <a:srgbClr val="000000"/>
                </a:solidFill>
                <a:latin typeface="Times New Roman" pitchFamily="1" charset="0"/>
              </a:endParaRPr>
            </a:p>
          </p:txBody>
        </p:sp>
        <p:sp>
          <p:nvSpPr>
            <p:cNvPr id="31010" name="Text Box 7"/>
            <p:cNvSpPr txBox="1">
              <a:spLocks noChangeArrowheads="1"/>
            </p:cNvSpPr>
            <p:nvPr/>
          </p:nvSpPr>
          <p:spPr bwMode="auto">
            <a:xfrm>
              <a:off x="288" y="720"/>
              <a:ext cx="5184" cy="450"/>
            </a:xfrm>
            <a:prstGeom prst="rect">
              <a:avLst/>
            </a:prstGeom>
            <a:noFill/>
            <a:ln w="9525">
              <a:noFill/>
              <a:miter lim="800000"/>
              <a:headEnd/>
              <a:tailEnd/>
            </a:ln>
          </p:spPr>
          <p:txBody>
            <a:bodyPr>
              <a:prstTxWarp prst="textNoShape">
                <a:avLst/>
              </a:prstTxWarp>
              <a:spAutoFit/>
            </a:bodyPr>
            <a:lstStyle/>
            <a:p>
              <a:pPr>
                <a:lnSpc>
                  <a:spcPct val="85000"/>
                </a:lnSpc>
              </a:pPr>
              <a:r>
                <a:rPr lang="en-US" sz="2400" b="0" dirty="0">
                  <a:solidFill>
                    <a:srgbClr val="000000"/>
                  </a:solidFill>
                  <a:latin typeface="Times New Roman" pitchFamily="1" charset="0"/>
                </a:rPr>
                <a:t>The following table shows the first 128 characters in the Unicode character set, which are the same as in the older ASCII scheme: </a:t>
              </a:r>
            </a:p>
          </p:txBody>
        </p:sp>
      </p:grpSp>
      <p:grpSp>
        <p:nvGrpSpPr>
          <p:cNvPr id="3" name="Group 8"/>
          <p:cNvGrpSpPr>
            <a:grpSpLocks/>
          </p:cNvGrpSpPr>
          <p:nvPr/>
        </p:nvGrpSpPr>
        <p:grpSpPr bwMode="auto">
          <a:xfrm>
            <a:off x="1231900" y="2362200"/>
            <a:ext cx="7315200" cy="4067175"/>
            <a:chOff x="776" y="1488"/>
            <a:chExt cx="4608" cy="2562"/>
          </a:xfrm>
        </p:grpSpPr>
        <p:sp>
          <p:nvSpPr>
            <p:cNvPr id="30881" name="Rectangle 9"/>
            <p:cNvSpPr>
              <a:spLocks noChangeArrowheads="1"/>
            </p:cNvSpPr>
            <p:nvPr/>
          </p:nvSpPr>
          <p:spPr bwMode="auto">
            <a:xfrm>
              <a:off x="776" y="14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20000"/>
                </a:spcBef>
              </a:pPr>
              <a:r>
                <a:rPr lang="en-US" sz="1600" b="0">
                  <a:solidFill>
                    <a:srgbClr val="000000"/>
                  </a:solidFill>
                  <a:latin typeface="Helvetica Neue" pitchFamily="1" charset="0"/>
                </a:rPr>
                <a:t>\000</a:t>
              </a:r>
              <a:endParaRPr lang="en-US" sz="2400" b="0">
                <a:solidFill>
                  <a:srgbClr val="000000"/>
                </a:solidFill>
                <a:latin typeface="Helvetica Neue" pitchFamily="1" charset="0"/>
              </a:endParaRPr>
            </a:p>
          </p:txBody>
        </p:sp>
        <p:sp>
          <p:nvSpPr>
            <p:cNvPr id="30882" name="Rectangle 10"/>
            <p:cNvSpPr>
              <a:spLocks noChangeArrowheads="1"/>
            </p:cNvSpPr>
            <p:nvPr/>
          </p:nvSpPr>
          <p:spPr bwMode="auto">
            <a:xfrm>
              <a:off x="1352" y="14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\001</a:t>
              </a:r>
            </a:p>
          </p:txBody>
        </p:sp>
        <p:sp>
          <p:nvSpPr>
            <p:cNvPr id="30883" name="Rectangle 11"/>
            <p:cNvSpPr>
              <a:spLocks noChangeArrowheads="1"/>
            </p:cNvSpPr>
            <p:nvPr/>
          </p:nvSpPr>
          <p:spPr bwMode="auto">
            <a:xfrm>
              <a:off x="1928" y="14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\002</a:t>
              </a:r>
            </a:p>
          </p:txBody>
        </p:sp>
        <p:sp>
          <p:nvSpPr>
            <p:cNvPr id="30884" name="Rectangle 12"/>
            <p:cNvSpPr>
              <a:spLocks noChangeArrowheads="1"/>
            </p:cNvSpPr>
            <p:nvPr/>
          </p:nvSpPr>
          <p:spPr bwMode="auto">
            <a:xfrm>
              <a:off x="2504" y="14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\003</a:t>
              </a:r>
            </a:p>
          </p:txBody>
        </p:sp>
        <p:sp>
          <p:nvSpPr>
            <p:cNvPr id="30885" name="Rectangle 13"/>
            <p:cNvSpPr>
              <a:spLocks noChangeArrowheads="1"/>
            </p:cNvSpPr>
            <p:nvPr/>
          </p:nvSpPr>
          <p:spPr bwMode="auto">
            <a:xfrm>
              <a:off x="3080" y="14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\004</a:t>
              </a:r>
            </a:p>
          </p:txBody>
        </p:sp>
        <p:sp>
          <p:nvSpPr>
            <p:cNvPr id="30886" name="Rectangle 14"/>
            <p:cNvSpPr>
              <a:spLocks noChangeArrowheads="1"/>
            </p:cNvSpPr>
            <p:nvPr/>
          </p:nvSpPr>
          <p:spPr bwMode="auto">
            <a:xfrm>
              <a:off x="3656" y="14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\005</a:t>
              </a:r>
            </a:p>
          </p:txBody>
        </p:sp>
        <p:sp>
          <p:nvSpPr>
            <p:cNvPr id="30887" name="Rectangle 15"/>
            <p:cNvSpPr>
              <a:spLocks noChangeArrowheads="1"/>
            </p:cNvSpPr>
            <p:nvPr/>
          </p:nvSpPr>
          <p:spPr bwMode="auto">
            <a:xfrm>
              <a:off x="4232" y="14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\006</a:t>
              </a:r>
            </a:p>
          </p:txBody>
        </p:sp>
        <p:sp>
          <p:nvSpPr>
            <p:cNvPr id="30888" name="Rectangle 16"/>
            <p:cNvSpPr>
              <a:spLocks noChangeArrowheads="1"/>
            </p:cNvSpPr>
            <p:nvPr/>
          </p:nvSpPr>
          <p:spPr bwMode="auto">
            <a:xfrm>
              <a:off x="4808" y="14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\007</a:t>
              </a:r>
            </a:p>
          </p:txBody>
        </p:sp>
        <p:sp>
          <p:nvSpPr>
            <p:cNvPr id="30889" name="Rectangle 17"/>
            <p:cNvSpPr>
              <a:spLocks noChangeArrowheads="1"/>
            </p:cNvSpPr>
            <p:nvPr/>
          </p:nvSpPr>
          <p:spPr bwMode="auto">
            <a:xfrm>
              <a:off x="776" y="16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\b</a:t>
              </a:r>
              <a:endParaRPr lang="en-US" sz="2400" b="0">
                <a:solidFill>
                  <a:srgbClr val="000000"/>
                </a:solidFill>
                <a:latin typeface="Helvetica Neue" pitchFamily="1" charset="0"/>
              </a:endParaRPr>
            </a:p>
          </p:txBody>
        </p:sp>
        <p:sp>
          <p:nvSpPr>
            <p:cNvPr id="30890" name="Rectangle 18"/>
            <p:cNvSpPr>
              <a:spLocks noChangeArrowheads="1"/>
            </p:cNvSpPr>
            <p:nvPr/>
          </p:nvSpPr>
          <p:spPr bwMode="auto">
            <a:xfrm>
              <a:off x="1352" y="16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\t</a:t>
              </a:r>
            </a:p>
          </p:txBody>
        </p:sp>
        <p:sp>
          <p:nvSpPr>
            <p:cNvPr id="30891" name="Rectangle 19"/>
            <p:cNvSpPr>
              <a:spLocks noChangeArrowheads="1"/>
            </p:cNvSpPr>
            <p:nvPr/>
          </p:nvSpPr>
          <p:spPr bwMode="auto">
            <a:xfrm>
              <a:off x="1928" y="16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\n</a:t>
              </a:r>
            </a:p>
          </p:txBody>
        </p:sp>
        <p:sp>
          <p:nvSpPr>
            <p:cNvPr id="30892" name="Rectangle 20"/>
            <p:cNvSpPr>
              <a:spLocks noChangeArrowheads="1"/>
            </p:cNvSpPr>
            <p:nvPr/>
          </p:nvSpPr>
          <p:spPr bwMode="auto">
            <a:xfrm>
              <a:off x="2504" y="16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\011</a:t>
              </a:r>
            </a:p>
          </p:txBody>
        </p:sp>
        <p:sp>
          <p:nvSpPr>
            <p:cNvPr id="30893" name="Rectangle 21"/>
            <p:cNvSpPr>
              <a:spLocks noChangeArrowheads="1"/>
            </p:cNvSpPr>
            <p:nvPr/>
          </p:nvSpPr>
          <p:spPr bwMode="auto">
            <a:xfrm>
              <a:off x="3080" y="16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\f</a:t>
              </a:r>
            </a:p>
          </p:txBody>
        </p:sp>
        <p:sp>
          <p:nvSpPr>
            <p:cNvPr id="30894" name="Rectangle 22"/>
            <p:cNvSpPr>
              <a:spLocks noChangeArrowheads="1"/>
            </p:cNvSpPr>
            <p:nvPr/>
          </p:nvSpPr>
          <p:spPr bwMode="auto">
            <a:xfrm>
              <a:off x="3656" y="16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\r</a:t>
              </a:r>
            </a:p>
          </p:txBody>
        </p:sp>
        <p:sp>
          <p:nvSpPr>
            <p:cNvPr id="30895" name="Rectangle 23"/>
            <p:cNvSpPr>
              <a:spLocks noChangeArrowheads="1"/>
            </p:cNvSpPr>
            <p:nvPr/>
          </p:nvSpPr>
          <p:spPr bwMode="auto">
            <a:xfrm>
              <a:off x="4232" y="16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\016</a:t>
              </a:r>
            </a:p>
          </p:txBody>
        </p:sp>
        <p:sp>
          <p:nvSpPr>
            <p:cNvPr id="30896" name="Rectangle 24"/>
            <p:cNvSpPr>
              <a:spLocks noChangeArrowheads="1"/>
            </p:cNvSpPr>
            <p:nvPr/>
          </p:nvSpPr>
          <p:spPr bwMode="auto">
            <a:xfrm>
              <a:off x="4808" y="16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\017</a:t>
              </a:r>
            </a:p>
          </p:txBody>
        </p:sp>
        <p:sp>
          <p:nvSpPr>
            <p:cNvPr id="30897" name="Rectangle 25"/>
            <p:cNvSpPr>
              <a:spLocks noChangeArrowheads="1"/>
            </p:cNvSpPr>
            <p:nvPr/>
          </p:nvSpPr>
          <p:spPr bwMode="auto">
            <a:xfrm>
              <a:off x="776" y="18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\020</a:t>
              </a:r>
              <a:endParaRPr lang="en-US" sz="2400" b="0">
                <a:solidFill>
                  <a:srgbClr val="000000"/>
                </a:solidFill>
                <a:latin typeface="Helvetica Neue" pitchFamily="1" charset="0"/>
              </a:endParaRPr>
            </a:p>
          </p:txBody>
        </p:sp>
        <p:sp>
          <p:nvSpPr>
            <p:cNvPr id="30898" name="Rectangle 26"/>
            <p:cNvSpPr>
              <a:spLocks noChangeArrowheads="1"/>
            </p:cNvSpPr>
            <p:nvPr/>
          </p:nvSpPr>
          <p:spPr bwMode="auto">
            <a:xfrm>
              <a:off x="1352" y="18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\021</a:t>
              </a:r>
            </a:p>
          </p:txBody>
        </p:sp>
        <p:sp>
          <p:nvSpPr>
            <p:cNvPr id="30899" name="Rectangle 27"/>
            <p:cNvSpPr>
              <a:spLocks noChangeArrowheads="1"/>
            </p:cNvSpPr>
            <p:nvPr/>
          </p:nvSpPr>
          <p:spPr bwMode="auto">
            <a:xfrm>
              <a:off x="1928" y="18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\022</a:t>
              </a:r>
            </a:p>
          </p:txBody>
        </p:sp>
        <p:sp>
          <p:nvSpPr>
            <p:cNvPr id="30900" name="Rectangle 28"/>
            <p:cNvSpPr>
              <a:spLocks noChangeArrowheads="1"/>
            </p:cNvSpPr>
            <p:nvPr/>
          </p:nvSpPr>
          <p:spPr bwMode="auto">
            <a:xfrm>
              <a:off x="2504" y="18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\023</a:t>
              </a:r>
            </a:p>
          </p:txBody>
        </p:sp>
        <p:sp>
          <p:nvSpPr>
            <p:cNvPr id="30901" name="Rectangle 29"/>
            <p:cNvSpPr>
              <a:spLocks noChangeArrowheads="1"/>
            </p:cNvSpPr>
            <p:nvPr/>
          </p:nvSpPr>
          <p:spPr bwMode="auto">
            <a:xfrm>
              <a:off x="3080" y="18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\024</a:t>
              </a:r>
            </a:p>
          </p:txBody>
        </p:sp>
        <p:sp>
          <p:nvSpPr>
            <p:cNvPr id="30902" name="Rectangle 30"/>
            <p:cNvSpPr>
              <a:spLocks noChangeArrowheads="1"/>
            </p:cNvSpPr>
            <p:nvPr/>
          </p:nvSpPr>
          <p:spPr bwMode="auto">
            <a:xfrm>
              <a:off x="3656" y="18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\025</a:t>
              </a:r>
            </a:p>
          </p:txBody>
        </p:sp>
        <p:sp>
          <p:nvSpPr>
            <p:cNvPr id="30903" name="Rectangle 31"/>
            <p:cNvSpPr>
              <a:spLocks noChangeArrowheads="1"/>
            </p:cNvSpPr>
            <p:nvPr/>
          </p:nvSpPr>
          <p:spPr bwMode="auto">
            <a:xfrm>
              <a:off x="4232" y="18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\026</a:t>
              </a:r>
            </a:p>
          </p:txBody>
        </p:sp>
        <p:sp>
          <p:nvSpPr>
            <p:cNvPr id="30904" name="Rectangle 32"/>
            <p:cNvSpPr>
              <a:spLocks noChangeArrowheads="1"/>
            </p:cNvSpPr>
            <p:nvPr/>
          </p:nvSpPr>
          <p:spPr bwMode="auto">
            <a:xfrm>
              <a:off x="4808" y="18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\027</a:t>
              </a:r>
            </a:p>
          </p:txBody>
        </p:sp>
        <p:sp>
          <p:nvSpPr>
            <p:cNvPr id="30905" name="Rectangle 33"/>
            <p:cNvSpPr>
              <a:spLocks noChangeArrowheads="1"/>
            </p:cNvSpPr>
            <p:nvPr/>
          </p:nvSpPr>
          <p:spPr bwMode="auto">
            <a:xfrm>
              <a:off x="776" y="19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\030</a:t>
              </a:r>
              <a:endParaRPr lang="en-US" sz="2400" b="0">
                <a:solidFill>
                  <a:srgbClr val="000000"/>
                </a:solidFill>
                <a:latin typeface="Helvetica Neue" pitchFamily="1" charset="0"/>
              </a:endParaRPr>
            </a:p>
          </p:txBody>
        </p:sp>
        <p:sp>
          <p:nvSpPr>
            <p:cNvPr id="30906" name="Rectangle 34"/>
            <p:cNvSpPr>
              <a:spLocks noChangeArrowheads="1"/>
            </p:cNvSpPr>
            <p:nvPr/>
          </p:nvSpPr>
          <p:spPr bwMode="auto">
            <a:xfrm>
              <a:off x="1352" y="19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\031</a:t>
              </a:r>
            </a:p>
          </p:txBody>
        </p:sp>
        <p:sp>
          <p:nvSpPr>
            <p:cNvPr id="30907" name="Rectangle 35"/>
            <p:cNvSpPr>
              <a:spLocks noChangeArrowheads="1"/>
            </p:cNvSpPr>
            <p:nvPr/>
          </p:nvSpPr>
          <p:spPr bwMode="auto">
            <a:xfrm>
              <a:off x="1928" y="19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\032</a:t>
              </a:r>
            </a:p>
          </p:txBody>
        </p:sp>
        <p:sp>
          <p:nvSpPr>
            <p:cNvPr id="30908" name="Rectangle 36"/>
            <p:cNvSpPr>
              <a:spLocks noChangeArrowheads="1"/>
            </p:cNvSpPr>
            <p:nvPr/>
          </p:nvSpPr>
          <p:spPr bwMode="auto">
            <a:xfrm>
              <a:off x="2504" y="19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\033</a:t>
              </a:r>
            </a:p>
          </p:txBody>
        </p:sp>
        <p:sp>
          <p:nvSpPr>
            <p:cNvPr id="30909" name="Rectangle 37"/>
            <p:cNvSpPr>
              <a:spLocks noChangeArrowheads="1"/>
            </p:cNvSpPr>
            <p:nvPr/>
          </p:nvSpPr>
          <p:spPr bwMode="auto">
            <a:xfrm>
              <a:off x="3080" y="19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\034</a:t>
              </a:r>
            </a:p>
          </p:txBody>
        </p:sp>
        <p:sp>
          <p:nvSpPr>
            <p:cNvPr id="30910" name="Rectangle 38"/>
            <p:cNvSpPr>
              <a:spLocks noChangeArrowheads="1"/>
            </p:cNvSpPr>
            <p:nvPr/>
          </p:nvSpPr>
          <p:spPr bwMode="auto">
            <a:xfrm>
              <a:off x="3656" y="19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\035</a:t>
              </a:r>
            </a:p>
          </p:txBody>
        </p:sp>
        <p:sp>
          <p:nvSpPr>
            <p:cNvPr id="30911" name="Rectangle 39"/>
            <p:cNvSpPr>
              <a:spLocks noChangeArrowheads="1"/>
            </p:cNvSpPr>
            <p:nvPr/>
          </p:nvSpPr>
          <p:spPr bwMode="auto">
            <a:xfrm>
              <a:off x="4232" y="19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\036</a:t>
              </a:r>
            </a:p>
          </p:txBody>
        </p:sp>
        <p:sp>
          <p:nvSpPr>
            <p:cNvPr id="30912" name="Rectangle 40"/>
            <p:cNvSpPr>
              <a:spLocks noChangeArrowheads="1"/>
            </p:cNvSpPr>
            <p:nvPr/>
          </p:nvSpPr>
          <p:spPr bwMode="auto">
            <a:xfrm>
              <a:off x="4808" y="19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\037</a:t>
              </a:r>
            </a:p>
          </p:txBody>
        </p:sp>
        <p:sp>
          <p:nvSpPr>
            <p:cNvPr id="30913" name="Rectangle 41"/>
            <p:cNvSpPr>
              <a:spLocks noChangeArrowheads="1"/>
            </p:cNvSpPr>
            <p:nvPr/>
          </p:nvSpPr>
          <p:spPr bwMode="auto">
            <a:xfrm>
              <a:off x="776" y="212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pPr>
              <a:r>
                <a:rPr lang="en-US" sz="1600" b="0" i="1">
                  <a:solidFill>
                    <a:srgbClr val="000000"/>
                  </a:solidFill>
                  <a:latin typeface="Times New Roman" pitchFamily="1" charset="0"/>
                </a:rPr>
                <a:t>space</a:t>
              </a:r>
              <a:endParaRPr lang="en-US" sz="2400" b="0">
                <a:solidFill>
                  <a:srgbClr val="000000"/>
                </a:solidFill>
                <a:latin typeface="Helvetica Neue" pitchFamily="1" charset="0"/>
              </a:endParaRPr>
            </a:p>
          </p:txBody>
        </p:sp>
        <p:sp>
          <p:nvSpPr>
            <p:cNvPr id="30914" name="Rectangle 42"/>
            <p:cNvSpPr>
              <a:spLocks noChangeArrowheads="1"/>
            </p:cNvSpPr>
            <p:nvPr/>
          </p:nvSpPr>
          <p:spPr bwMode="auto">
            <a:xfrm>
              <a:off x="1352" y="21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915" name="Rectangle 43"/>
            <p:cNvSpPr>
              <a:spLocks noChangeArrowheads="1"/>
            </p:cNvSpPr>
            <p:nvPr/>
          </p:nvSpPr>
          <p:spPr bwMode="auto">
            <a:xfrm>
              <a:off x="1928" y="21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916" name="Rectangle 44"/>
            <p:cNvSpPr>
              <a:spLocks noChangeArrowheads="1"/>
            </p:cNvSpPr>
            <p:nvPr/>
          </p:nvSpPr>
          <p:spPr bwMode="auto">
            <a:xfrm>
              <a:off x="2504" y="21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917" name="Rectangle 45"/>
            <p:cNvSpPr>
              <a:spLocks noChangeArrowheads="1"/>
            </p:cNvSpPr>
            <p:nvPr/>
          </p:nvSpPr>
          <p:spPr bwMode="auto">
            <a:xfrm>
              <a:off x="3080" y="21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918" name="Rectangle 46"/>
            <p:cNvSpPr>
              <a:spLocks noChangeArrowheads="1"/>
            </p:cNvSpPr>
            <p:nvPr/>
          </p:nvSpPr>
          <p:spPr bwMode="auto">
            <a:xfrm>
              <a:off x="3656" y="21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919" name="Rectangle 47"/>
            <p:cNvSpPr>
              <a:spLocks noChangeArrowheads="1"/>
            </p:cNvSpPr>
            <p:nvPr/>
          </p:nvSpPr>
          <p:spPr bwMode="auto">
            <a:xfrm>
              <a:off x="4232" y="21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&amp;</a:t>
              </a:r>
            </a:p>
          </p:txBody>
        </p:sp>
        <p:sp>
          <p:nvSpPr>
            <p:cNvPr id="30920" name="Rectangle 48"/>
            <p:cNvSpPr>
              <a:spLocks noChangeArrowheads="1"/>
            </p:cNvSpPr>
            <p:nvPr/>
          </p:nvSpPr>
          <p:spPr bwMode="auto">
            <a:xfrm>
              <a:off x="4808" y="21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921" name="Rectangle 49"/>
            <p:cNvSpPr>
              <a:spLocks noChangeArrowheads="1"/>
            </p:cNvSpPr>
            <p:nvPr/>
          </p:nvSpPr>
          <p:spPr bwMode="auto">
            <a:xfrm>
              <a:off x="776" y="228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endParaRPr lang="en-US" sz="2400" b="0">
                <a:solidFill>
                  <a:srgbClr val="000000"/>
                </a:solidFill>
                <a:latin typeface="Helvetica Neue" pitchFamily="1" charset="0"/>
              </a:endParaRPr>
            </a:p>
          </p:txBody>
        </p:sp>
        <p:sp>
          <p:nvSpPr>
            <p:cNvPr id="30922" name="Rectangle 50"/>
            <p:cNvSpPr>
              <a:spLocks noChangeArrowheads="1"/>
            </p:cNvSpPr>
            <p:nvPr/>
          </p:nvSpPr>
          <p:spPr bwMode="auto">
            <a:xfrm>
              <a:off x="1352" y="228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923" name="Rectangle 51"/>
            <p:cNvSpPr>
              <a:spLocks noChangeArrowheads="1"/>
            </p:cNvSpPr>
            <p:nvPr/>
          </p:nvSpPr>
          <p:spPr bwMode="auto">
            <a:xfrm>
              <a:off x="1928" y="22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924" name="Rectangle 52"/>
            <p:cNvSpPr>
              <a:spLocks noChangeArrowheads="1"/>
            </p:cNvSpPr>
            <p:nvPr/>
          </p:nvSpPr>
          <p:spPr bwMode="auto">
            <a:xfrm>
              <a:off x="2504" y="228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925" name="Rectangle 53"/>
            <p:cNvSpPr>
              <a:spLocks noChangeArrowheads="1"/>
            </p:cNvSpPr>
            <p:nvPr/>
          </p:nvSpPr>
          <p:spPr bwMode="auto">
            <a:xfrm>
              <a:off x="3080" y="228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926" name="Rectangle 54"/>
            <p:cNvSpPr>
              <a:spLocks noChangeArrowheads="1"/>
            </p:cNvSpPr>
            <p:nvPr/>
          </p:nvSpPr>
          <p:spPr bwMode="auto">
            <a:xfrm>
              <a:off x="3656" y="228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927" name="Rectangle 55"/>
            <p:cNvSpPr>
              <a:spLocks noChangeArrowheads="1"/>
            </p:cNvSpPr>
            <p:nvPr/>
          </p:nvSpPr>
          <p:spPr bwMode="auto">
            <a:xfrm>
              <a:off x="4232" y="228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928" name="Rectangle 56"/>
            <p:cNvSpPr>
              <a:spLocks noChangeArrowheads="1"/>
            </p:cNvSpPr>
            <p:nvPr/>
          </p:nvSpPr>
          <p:spPr bwMode="auto">
            <a:xfrm>
              <a:off x="4808" y="22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929" name="Rectangle 57"/>
            <p:cNvSpPr>
              <a:spLocks noChangeArrowheads="1"/>
            </p:cNvSpPr>
            <p:nvPr/>
          </p:nvSpPr>
          <p:spPr bwMode="auto">
            <a:xfrm>
              <a:off x="776" y="24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a:t>
              </a:r>
              <a:endParaRPr lang="en-US" sz="2400" b="0">
                <a:solidFill>
                  <a:srgbClr val="000000"/>
                </a:solidFill>
                <a:latin typeface="Helvetica Neue" pitchFamily="1" charset="0"/>
              </a:endParaRPr>
            </a:p>
          </p:txBody>
        </p:sp>
        <p:sp>
          <p:nvSpPr>
            <p:cNvPr id="30930" name="Rectangle 58"/>
            <p:cNvSpPr>
              <a:spLocks noChangeArrowheads="1"/>
            </p:cNvSpPr>
            <p:nvPr/>
          </p:nvSpPr>
          <p:spPr bwMode="auto">
            <a:xfrm>
              <a:off x="1352" y="24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1</a:t>
              </a:r>
            </a:p>
          </p:txBody>
        </p:sp>
        <p:sp>
          <p:nvSpPr>
            <p:cNvPr id="30931" name="Rectangle 59"/>
            <p:cNvSpPr>
              <a:spLocks noChangeArrowheads="1"/>
            </p:cNvSpPr>
            <p:nvPr/>
          </p:nvSpPr>
          <p:spPr bwMode="auto">
            <a:xfrm>
              <a:off x="1928" y="24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2</a:t>
              </a:r>
            </a:p>
          </p:txBody>
        </p:sp>
        <p:sp>
          <p:nvSpPr>
            <p:cNvPr id="30932" name="Rectangle 60"/>
            <p:cNvSpPr>
              <a:spLocks noChangeArrowheads="1"/>
            </p:cNvSpPr>
            <p:nvPr/>
          </p:nvSpPr>
          <p:spPr bwMode="auto">
            <a:xfrm>
              <a:off x="2504" y="24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3</a:t>
              </a:r>
            </a:p>
          </p:txBody>
        </p:sp>
        <p:sp>
          <p:nvSpPr>
            <p:cNvPr id="30933" name="Rectangle 61"/>
            <p:cNvSpPr>
              <a:spLocks noChangeArrowheads="1"/>
            </p:cNvSpPr>
            <p:nvPr/>
          </p:nvSpPr>
          <p:spPr bwMode="auto">
            <a:xfrm>
              <a:off x="3080" y="24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4</a:t>
              </a:r>
            </a:p>
          </p:txBody>
        </p:sp>
        <p:sp>
          <p:nvSpPr>
            <p:cNvPr id="30934" name="Rectangle 62"/>
            <p:cNvSpPr>
              <a:spLocks noChangeArrowheads="1"/>
            </p:cNvSpPr>
            <p:nvPr/>
          </p:nvSpPr>
          <p:spPr bwMode="auto">
            <a:xfrm>
              <a:off x="3656" y="24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5</a:t>
              </a:r>
            </a:p>
          </p:txBody>
        </p:sp>
        <p:sp>
          <p:nvSpPr>
            <p:cNvPr id="30935" name="Rectangle 63"/>
            <p:cNvSpPr>
              <a:spLocks noChangeArrowheads="1"/>
            </p:cNvSpPr>
            <p:nvPr/>
          </p:nvSpPr>
          <p:spPr bwMode="auto">
            <a:xfrm>
              <a:off x="4232" y="24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6</a:t>
              </a:r>
            </a:p>
          </p:txBody>
        </p:sp>
        <p:sp>
          <p:nvSpPr>
            <p:cNvPr id="30936" name="Rectangle 64"/>
            <p:cNvSpPr>
              <a:spLocks noChangeArrowheads="1"/>
            </p:cNvSpPr>
            <p:nvPr/>
          </p:nvSpPr>
          <p:spPr bwMode="auto">
            <a:xfrm>
              <a:off x="4808" y="24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7</a:t>
              </a:r>
            </a:p>
          </p:txBody>
        </p:sp>
        <p:sp>
          <p:nvSpPr>
            <p:cNvPr id="30937" name="Rectangle 65"/>
            <p:cNvSpPr>
              <a:spLocks noChangeArrowheads="1"/>
            </p:cNvSpPr>
            <p:nvPr/>
          </p:nvSpPr>
          <p:spPr bwMode="auto">
            <a:xfrm>
              <a:off x="776" y="26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8</a:t>
              </a:r>
              <a:endParaRPr lang="en-US" sz="2400" b="0">
                <a:solidFill>
                  <a:srgbClr val="000000"/>
                </a:solidFill>
                <a:latin typeface="Helvetica Neue" pitchFamily="1" charset="0"/>
              </a:endParaRPr>
            </a:p>
          </p:txBody>
        </p:sp>
        <p:sp>
          <p:nvSpPr>
            <p:cNvPr id="30938" name="Rectangle 66"/>
            <p:cNvSpPr>
              <a:spLocks noChangeArrowheads="1"/>
            </p:cNvSpPr>
            <p:nvPr/>
          </p:nvSpPr>
          <p:spPr bwMode="auto">
            <a:xfrm>
              <a:off x="1352" y="26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9</a:t>
              </a:r>
            </a:p>
          </p:txBody>
        </p:sp>
        <p:sp>
          <p:nvSpPr>
            <p:cNvPr id="30939" name="Rectangle 67"/>
            <p:cNvSpPr>
              <a:spLocks noChangeArrowheads="1"/>
            </p:cNvSpPr>
            <p:nvPr/>
          </p:nvSpPr>
          <p:spPr bwMode="auto">
            <a:xfrm>
              <a:off x="1928" y="260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940" name="Rectangle 68"/>
            <p:cNvSpPr>
              <a:spLocks noChangeArrowheads="1"/>
            </p:cNvSpPr>
            <p:nvPr/>
          </p:nvSpPr>
          <p:spPr bwMode="auto">
            <a:xfrm>
              <a:off x="2504" y="260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941" name="Rectangle 69"/>
            <p:cNvSpPr>
              <a:spLocks noChangeArrowheads="1"/>
            </p:cNvSpPr>
            <p:nvPr/>
          </p:nvSpPr>
          <p:spPr bwMode="auto">
            <a:xfrm>
              <a:off x="3080" y="260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solidFill>
                    <a:srgbClr val="000000"/>
                  </a:solidFill>
                  <a:latin typeface="Helvetica Neue" pitchFamily="1" charset="0"/>
                </a:rPr>
                <a:t>&lt;</a:t>
              </a:r>
            </a:p>
          </p:txBody>
        </p:sp>
        <p:sp>
          <p:nvSpPr>
            <p:cNvPr id="30942" name="Rectangle 70"/>
            <p:cNvSpPr>
              <a:spLocks noChangeArrowheads="1"/>
            </p:cNvSpPr>
            <p:nvPr/>
          </p:nvSpPr>
          <p:spPr bwMode="auto">
            <a:xfrm>
              <a:off x="3656" y="260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943" name="Rectangle 71"/>
            <p:cNvSpPr>
              <a:spLocks noChangeArrowheads="1"/>
            </p:cNvSpPr>
            <p:nvPr/>
          </p:nvSpPr>
          <p:spPr bwMode="auto">
            <a:xfrm>
              <a:off x="4232" y="260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solidFill>
                    <a:srgbClr val="000000"/>
                  </a:solidFill>
                  <a:latin typeface="Helvetica Neue" pitchFamily="1" charset="0"/>
                </a:rPr>
                <a:t>&gt;</a:t>
              </a:r>
            </a:p>
          </p:txBody>
        </p:sp>
        <p:sp>
          <p:nvSpPr>
            <p:cNvPr id="30944" name="Rectangle 72"/>
            <p:cNvSpPr>
              <a:spLocks noChangeArrowheads="1"/>
            </p:cNvSpPr>
            <p:nvPr/>
          </p:nvSpPr>
          <p:spPr bwMode="auto">
            <a:xfrm>
              <a:off x="4808" y="26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945" name="Rectangle 73"/>
            <p:cNvSpPr>
              <a:spLocks noChangeArrowheads="1"/>
            </p:cNvSpPr>
            <p:nvPr/>
          </p:nvSpPr>
          <p:spPr bwMode="auto">
            <a:xfrm>
              <a:off x="776" y="27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endParaRPr lang="en-US" sz="2400" b="0">
                <a:solidFill>
                  <a:srgbClr val="000000"/>
                </a:solidFill>
                <a:latin typeface="Helvetica Neue" pitchFamily="1" charset="0"/>
              </a:endParaRPr>
            </a:p>
          </p:txBody>
        </p:sp>
        <p:sp>
          <p:nvSpPr>
            <p:cNvPr id="30946" name="Rectangle 74"/>
            <p:cNvSpPr>
              <a:spLocks noChangeArrowheads="1"/>
            </p:cNvSpPr>
            <p:nvPr/>
          </p:nvSpPr>
          <p:spPr bwMode="auto">
            <a:xfrm>
              <a:off x="1352" y="27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a:t>
              </a:r>
            </a:p>
          </p:txBody>
        </p:sp>
        <p:sp>
          <p:nvSpPr>
            <p:cNvPr id="30947" name="Rectangle 75"/>
            <p:cNvSpPr>
              <a:spLocks noChangeArrowheads="1"/>
            </p:cNvSpPr>
            <p:nvPr/>
          </p:nvSpPr>
          <p:spPr bwMode="auto">
            <a:xfrm>
              <a:off x="1928" y="27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B</a:t>
              </a:r>
            </a:p>
          </p:txBody>
        </p:sp>
        <p:sp>
          <p:nvSpPr>
            <p:cNvPr id="30948" name="Rectangle 76"/>
            <p:cNvSpPr>
              <a:spLocks noChangeArrowheads="1"/>
            </p:cNvSpPr>
            <p:nvPr/>
          </p:nvSpPr>
          <p:spPr bwMode="auto">
            <a:xfrm>
              <a:off x="2504" y="27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C</a:t>
              </a:r>
            </a:p>
          </p:txBody>
        </p:sp>
        <p:sp>
          <p:nvSpPr>
            <p:cNvPr id="30949" name="Rectangle 77"/>
            <p:cNvSpPr>
              <a:spLocks noChangeArrowheads="1"/>
            </p:cNvSpPr>
            <p:nvPr/>
          </p:nvSpPr>
          <p:spPr bwMode="auto">
            <a:xfrm>
              <a:off x="3080" y="27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D</a:t>
              </a:r>
            </a:p>
          </p:txBody>
        </p:sp>
        <p:sp>
          <p:nvSpPr>
            <p:cNvPr id="30950" name="Rectangle 78"/>
            <p:cNvSpPr>
              <a:spLocks noChangeArrowheads="1"/>
            </p:cNvSpPr>
            <p:nvPr/>
          </p:nvSpPr>
          <p:spPr bwMode="auto">
            <a:xfrm>
              <a:off x="3656" y="27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E</a:t>
              </a:r>
            </a:p>
          </p:txBody>
        </p:sp>
        <p:sp>
          <p:nvSpPr>
            <p:cNvPr id="30951" name="Rectangle 79"/>
            <p:cNvSpPr>
              <a:spLocks noChangeArrowheads="1"/>
            </p:cNvSpPr>
            <p:nvPr/>
          </p:nvSpPr>
          <p:spPr bwMode="auto">
            <a:xfrm>
              <a:off x="4232" y="27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F</a:t>
              </a:r>
            </a:p>
          </p:txBody>
        </p:sp>
        <p:sp>
          <p:nvSpPr>
            <p:cNvPr id="30952" name="Rectangle 80"/>
            <p:cNvSpPr>
              <a:spLocks noChangeArrowheads="1"/>
            </p:cNvSpPr>
            <p:nvPr/>
          </p:nvSpPr>
          <p:spPr bwMode="auto">
            <a:xfrm>
              <a:off x="4808" y="27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G</a:t>
              </a:r>
            </a:p>
          </p:txBody>
        </p:sp>
        <p:sp>
          <p:nvSpPr>
            <p:cNvPr id="30953" name="Rectangle 81"/>
            <p:cNvSpPr>
              <a:spLocks noChangeArrowheads="1"/>
            </p:cNvSpPr>
            <p:nvPr/>
          </p:nvSpPr>
          <p:spPr bwMode="auto">
            <a:xfrm>
              <a:off x="776" y="29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H</a:t>
              </a:r>
              <a:endParaRPr lang="en-US" sz="2400" b="0">
                <a:solidFill>
                  <a:srgbClr val="000000"/>
                </a:solidFill>
                <a:latin typeface="Helvetica Neue" pitchFamily="1" charset="0"/>
              </a:endParaRPr>
            </a:p>
          </p:txBody>
        </p:sp>
        <p:sp>
          <p:nvSpPr>
            <p:cNvPr id="30954" name="Rectangle 82"/>
            <p:cNvSpPr>
              <a:spLocks noChangeArrowheads="1"/>
            </p:cNvSpPr>
            <p:nvPr/>
          </p:nvSpPr>
          <p:spPr bwMode="auto">
            <a:xfrm>
              <a:off x="1352" y="29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I</a:t>
              </a:r>
            </a:p>
          </p:txBody>
        </p:sp>
        <p:sp>
          <p:nvSpPr>
            <p:cNvPr id="30955" name="Rectangle 83"/>
            <p:cNvSpPr>
              <a:spLocks noChangeArrowheads="1"/>
            </p:cNvSpPr>
            <p:nvPr/>
          </p:nvSpPr>
          <p:spPr bwMode="auto">
            <a:xfrm>
              <a:off x="1928" y="29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J</a:t>
              </a:r>
            </a:p>
          </p:txBody>
        </p:sp>
        <p:sp>
          <p:nvSpPr>
            <p:cNvPr id="30956" name="Rectangle 84"/>
            <p:cNvSpPr>
              <a:spLocks noChangeArrowheads="1"/>
            </p:cNvSpPr>
            <p:nvPr/>
          </p:nvSpPr>
          <p:spPr bwMode="auto">
            <a:xfrm>
              <a:off x="2504" y="29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K</a:t>
              </a:r>
            </a:p>
          </p:txBody>
        </p:sp>
        <p:sp>
          <p:nvSpPr>
            <p:cNvPr id="30957" name="Rectangle 85"/>
            <p:cNvSpPr>
              <a:spLocks noChangeArrowheads="1"/>
            </p:cNvSpPr>
            <p:nvPr/>
          </p:nvSpPr>
          <p:spPr bwMode="auto">
            <a:xfrm>
              <a:off x="3080" y="29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L</a:t>
              </a:r>
            </a:p>
          </p:txBody>
        </p:sp>
        <p:sp>
          <p:nvSpPr>
            <p:cNvPr id="30958" name="Rectangle 86"/>
            <p:cNvSpPr>
              <a:spLocks noChangeArrowheads="1"/>
            </p:cNvSpPr>
            <p:nvPr/>
          </p:nvSpPr>
          <p:spPr bwMode="auto">
            <a:xfrm>
              <a:off x="3656" y="29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M</a:t>
              </a:r>
            </a:p>
          </p:txBody>
        </p:sp>
        <p:sp>
          <p:nvSpPr>
            <p:cNvPr id="30959" name="Rectangle 87"/>
            <p:cNvSpPr>
              <a:spLocks noChangeArrowheads="1"/>
            </p:cNvSpPr>
            <p:nvPr/>
          </p:nvSpPr>
          <p:spPr bwMode="auto">
            <a:xfrm>
              <a:off x="4232" y="29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N</a:t>
              </a:r>
            </a:p>
          </p:txBody>
        </p:sp>
        <p:sp>
          <p:nvSpPr>
            <p:cNvPr id="30960" name="Rectangle 88"/>
            <p:cNvSpPr>
              <a:spLocks noChangeArrowheads="1"/>
            </p:cNvSpPr>
            <p:nvPr/>
          </p:nvSpPr>
          <p:spPr bwMode="auto">
            <a:xfrm>
              <a:off x="4808" y="29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O</a:t>
              </a:r>
            </a:p>
          </p:txBody>
        </p:sp>
        <p:sp>
          <p:nvSpPr>
            <p:cNvPr id="30961" name="Rectangle 89"/>
            <p:cNvSpPr>
              <a:spLocks noChangeArrowheads="1"/>
            </p:cNvSpPr>
            <p:nvPr/>
          </p:nvSpPr>
          <p:spPr bwMode="auto">
            <a:xfrm>
              <a:off x="776" y="30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P</a:t>
              </a:r>
              <a:endParaRPr lang="en-US" sz="2400" b="0">
                <a:solidFill>
                  <a:srgbClr val="000000"/>
                </a:solidFill>
                <a:latin typeface="Helvetica Neue" pitchFamily="1" charset="0"/>
              </a:endParaRPr>
            </a:p>
          </p:txBody>
        </p:sp>
        <p:sp>
          <p:nvSpPr>
            <p:cNvPr id="30962" name="Rectangle 90"/>
            <p:cNvSpPr>
              <a:spLocks noChangeArrowheads="1"/>
            </p:cNvSpPr>
            <p:nvPr/>
          </p:nvSpPr>
          <p:spPr bwMode="auto">
            <a:xfrm>
              <a:off x="1352" y="30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Q</a:t>
              </a:r>
            </a:p>
          </p:txBody>
        </p:sp>
        <p:sp>
          <p:nvSpPr>
            <p:cNvPr id="30963" name="Rectangle 91"/>
            <p:cNvSpPr>
              <a:spLocks noChangeArrowheads="1"/>
            </p:cNvSpPr>
            <p:nvPr/>
          </p:nvSpPr>
          <p:spPr bwMode="auto">
            <a:xfrm>
              <a:off x="1928" y="30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R</a:t>
              </a:r>
            </a:p>
          </p:txBody>
        </p:sp>
        <p:sp>
          <p:nvSpPr>
            <p:cNvPr id="30964" name="Rectangle 92"/>
            <p:cNvSpPr>
              <a:spLocks noChangeArrowheads="1"/>
            </p:cNvSpPr>
            <p:nvPr/>
          </p:nvSpPr>
          <p:spPr bwMode="auto">
            <a:xfrm>
              <a:off x="2504" y="30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S</a:t>
              </a:r>
            </a:p>
          </p:txBody>
        </p:sp>
        <p:sp>
          <p:nvSpPr>
            <p:cNvPr id="30965" name="Rectangle 93"/>
            <p:cNvSpPr>
              <a:spLocks noChangeArrowheads="1"/>
            </p:cNvSpPr>
            <p:nvPr/>
          </p:nvSpPr>
          <p:spPr bwMode="auto">
            <a:xfrm>
              <a:off x="3080" y="30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T</a:t>
              </a:r>
            </a:p>
          </p:txBody>
        </p:sp>
        <p:sp>
          <p:nvSpPr>
            <p:cNvPr id="30966" name="Rectangle 94"/>
            <p:cNvSpPr>
              <a:spLocks noChangeArrowheads="1"/>
            </p:cNvSpPr>
            <p:nvPr/>
          </p:nvSpPr>
          <p:spPr bwMode="auto">
            <a:xfrm>
              <a:off x="3656" y="30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U</a:t>
              </a:r>
            </a:p>
          </p:txBody>
        </p:sp>
        <p:sp>
          <p:nvSpPr>
            <p:cNvPr id="30967" name="Rectangle 95"/>
            <p:cNvSpPr>
              <a:spLocks noChangeArrowheads="1"/>
            </p:cNvSpPr>
            <p:nvPr/>
          </p:nvSpPr>
          <p:spPr bwMode="auto">
            <a:xfrm>
              <a:off x="4232" y="30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V</a:t>
              </a:r>
            </a:p>
          </p:txBody>
        </p:sp>
        <p:sp>
          <p:nvSpPr>
            <p:cNvPr id="30968" name="Rectangle 96"/>
            <p:cNvSpPr>
              <a:spLocks noChangeArrowheads="1"/>
            </p:cNvSpPr>
            <p:nvPr/>
          </p:nvSpPr>
          <p:spPr bwMode="auto">
            <a:xfrm>
              <a:off x="4808" y="30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W</a:t>
              </a:r>
            </a:p>
          </p:txBody>
        </p:sp>
        <p:sp>
          <p:nvSpPr>
            <p:cNvPr id="30969" name="Rectangle 97"/>
            <p:cNvSpPr>
              <a:spLocks noChangeArrowheads="1"/>
            </p:cNvSpPr>
            <p:nvPr/>
          </p:nvSpPr>
          <p:spPr bwMode="auto">
            <a:xfrm>
              <a:off x="776" y="32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X</a:t>
              </a:r>
              <a:endParaRPr lang="en-US" sz="2400" b="0">
                <a:solidFill>
                  <a:srgbClr val="000000"/>
                </a:solidFill>
                <a:latin typeface="Helvetica Neue" pitchFamily="1" charset="0"/>
              </a:endParaRPr>
            </a:p>
          </p:txBody>
        </p:sp>
        <p:sp>
          <p:nvSpPr>
            <p:cNvPr id="30970" name="Rectangle 98"/>
            <p:cNvSpPr>
              <a:spLocks noChangeArrowheads="1"/>
            </p:cNvSpPr>
            <p:nvPr/>
          </p:nvSpPr>
          <p:spPr bwMode="auto">
            <a:xfrm>
              <a:off x="1352" y="32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Y</a:t>
              </a:r>
            </a:p>
          </p:txBody>
        </p:sp>
        <p:sp>
          <p:nvSpPr>
            <p:cNvPr id="30971" name="Rectangle 99"/>
            <p:cNvSpPr>
              <a:spLocks noChangeArrowheads="1"/>
            </p:cNvSpPr>
            <p:nvPr/>
          </p:nvSpPr>
          <p:spPr bwMode="auto">
            <a:xfrm>
              <a:off x="1928" y="32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Z</a:t>
              </a:r>
            </a:p>
          </p:txBody>
        </p:sp>
        <p:sp>
          <p:nvSpPr>
            <p:cNvPr id="30972" name="Rectangle 100"/>
            <p:cNvSpPr>
              <a:spLocks noChangeArrowheads="1"/>
            </p:cNvSpPr>
            <p:nvPr/>
          </p:nvSpPr>
          <p:spPr bwMode="auto">
            <a:xfrm>
              <a:off x="2504" y="324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973" name="Rectangle 101"/>
            <p:cNvSpPr>
              <a:spLocks noChangeArrowheads="1"/>
            </p:cNvSpPr>
            <p:nvPr/>
          </p:nvSpPr>
          <p:spPr bwMode="auto">
            <a:xfrm>
              <a:off x="3080" y="32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974" name="Rectangle 102"/>
            <p:cNvSpPr>
              <a:spLocks noChangeArrowheads="1"/>
            </p:cNvSpPr>
            <p:nvPr/>
          </p:nvSpPr>
          <p:spPr bwMode="auto">
            <a:xfrm>
              <a:off x="3656" y="324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975" name="Rectangle 103"/>
            <p:cNvSpPr>
              <a:spLocks noChangeArrowheads="1"/>
            </p:cNvSpPr>
            <p:nvPr/>
          </p:nvSpPr>
          <p:spPr bwMode="auto">
            <a:xfrm>
              <a:off x="4232" y="32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976" name="Rectangle 104"/>
            <p:cNvSpPr>
              <a:spLocks noChangeArrowheads="1"/>
            </p:cNvSpPr>
            <p:nvPr/>
          </p:nvSpPr>
          <p:spPr bwMode="auto">
            <a:xfrm>
              <a:off x="4808" y="324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pPr>
              <a:r>
                <a:rPr lang="en-US" sz="1600" b="0">
                  <a:solidFill>
                    <a:srgbClr val="000000"/>
                  </a:solidFill>
                  <a:latin typeface="Helvetica Neue" pitchFamily="1" charset="0"/>
                </a:rPr>
                <a:t>_</a:t>
              </a:r>
            </a:p>
          </p:txBody>
        </p:sp>
        <p:sp>
          <p:nvSpPr>
            <p:cNvPr id="30977" name="Rectangle 105"/>
            <p:cNvSpPr>
              <a:spLocks noChangeArrowheads="1"/>
            </p:cNvSpPr>
            <p:nvPr/>
          </p:nvSpPr>
          <p:spPr bwMode="auto">
            <a:xfrm>
              <a:off x="776" y="34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endParaRPr lang="en-US" sz="2400" b="0">
                <a:solidFill>
                  <a:srgbClr val="000000"/>
                </a:solidFill>
                <a:latin typeface="Helvetica Neue" pitchFamily="1" charset="0"/>
              </a:endParaRPr>
            </a:p>
          </p:txBody>
        </p:sp>
        <p:sp>
          <p:nvSpPr>
            <p:cNvPr id="30978" name="Rectangle 106"/>
            <p:cNvSpPr>
              <a:spLocks noChangeArrowheads="1"/>
            </p:cNvSpPr>
            <p:nvPr/>
          </p:nvSpPr>
          <p:spPr bwMode="auto">
            <a:xfrm>
              <a:off x="1352" y="34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a:t>
              </a:r>
            </a:p>
          </p:txBody>
        </p:sp>
        <p:sp>
          <p:nvSpPr>
            <p:cNvPr id="30979" name="Rectangle 107"/>
            <p:cNvSpPr>
              <a:spLocks noChangeArrowheads="1"/>
            </p:cNvSpPr>
            <p:nvPr/>
          </p:nvSpPr>
          <p:spPr bwMode="auto">
            <a:xfrm>
              <a:off x="1928" y="34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b</a:t>
              </a:r>
            </a:p>
          </p:txBody>
        </p:sp>
        <p:sp>
          <p:nvSpPr>
            <p:cNvPr id="30980" name="Rectangle 108"/>
            <p:cNvSpPr>
              <a:spLocks noChangeArrowheads="1"/>
            </p:cNvSpPr>
            <p:nvPr/>
          </p:nvSpPr>
          <p:spPr bwMode="auto">
            <a:xfrm>
              <a:off x="2504" y="34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c</a:t>
              </a:r>
            </a:p>
          </p:txBody>
        </p:sp>
        <p:sp>
          <p:nvSpPr>
            <p:cNvPr id="30981" name="Rectangle 109"/>
            <p:cNvSpPr>
              <a:spLocks noChangeArrowheads="1"/>
            </p:cNvSpPr>
            <p:nvPr/>
          </p:nvSpPr>
          <p:spPr bwMode="auto">
            <a:xfrm>
              <a:off x="3080" y="34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d</a:t>
              </a:r>
            </a:p>
          </p:txBody>
        </p:sp>
        <p:sp>
          <p:nvSpPr>
            <p:cNvPr id="30982" name="Rectangle 110"/>
            <p:cNvSpPr>
              <a:spLocks noChangeArrowheads="1"/>
            </p:cNvSpPr>
            <p:nvPr/>
          </p:nvSpPr>
          <p:spPr bwMode="auto">
            <a:xfrm>
              <a:off x="3656" y="34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e</a:t>
              </a:r>
            </a:p>
          </p:txBody>
        </p:sp>
        <p:sp>
          <p:nvSpPr>
            <p:cNvPr id="30983" name="Rectangle 111"/>
            <p:cNvSpPr>
              <a:spLocks noChangeArrowheads="1"/>
            </p:cNvSpPr>
            <p:nvPr/>
          </p:nvSpPr>
          <p:spPr bwMode="auto">
            <a:xfrm>
              <a:off x="4232" y="34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f</a:t>
              </a:r>
            </a:p>
          </p:txBody>
        </p:sp>
        <p:sp>
          <p:nvSpPr>
            <p:cNvPr id="30984" name="Rectangle 112"/>
            <p:cNvSpPr>
              <a:spLocks noChangeArrowheads="1"/>
            </p:cNvSpPr>
            <p:nvPr/>
          </p:nvSpPr>
          <p:spPr bwMode="auto">
            <a:xfrm>
              <a:off x="4808" y="34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g</a:t>
              </a:r>
            </a:p>
          </p:txBody>
        </p:sp>
        <p:sp>
          <p:nvSpPr>
            <p:cNvPr id="30985" name="Rectangle 113"/>
            <p:cNvSpPr>
              <a:spLocks noChangeArrowheads="1"/>
            </p:cNvSpPr>
            <p:nvPr/>
          </p:nvSpPr>
          <p:spPr bwMode="auto">
            <a:xfrm>
              <a:off x="776" y="35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h</a:t>
              </a:r>
              <a:endParaRPr lang="en-US" sz="2400" b="0">
                <a:solidFill>
                  <a:srgbClr val="000000"/>
                </a:solidFill>
                <a:latin typeface="Helvetica Neue" pitchFamily="1" charset="0"/>
              </a:endParaRPr>
            </a:p>
          </p:txBody>
        </p:sp>
        <p:sp>
          <p:nvSpPr>
            <p:cNvPr id="30986" name="Rectangle 114"/>
            <p:cNvSpPr>
              <a:spLocks noChangeArrowheads="1"/>
            </p:cNvSpPr>
            <p:nvPr/>
          </p:nvSpPr>
          <p:spPr bwMode="auto">
            <a:xfrm>
              <a:off x="1352" y="35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i</a:t>
              </a:r>
            </a:p>
          </p:txBody>
        </p:sp>
        <p:sp>
          <p:nvSpPr>
            <p:cNvPr id="30987" name="Rectangle 115"/>
            <p:cNvSpPr>
              <a:spLocks noChangeArrowheads="1"/>
            </p:cNvSpPr>
            <p:nvPr/>
          </p:nvSpPr>
          <p:spPr bwMode="auto">
            <a:xfrm>
              <a:off x="1928" y="35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j</a:t>
              </a:r>
            </a:p>
          </p:txBody>
        </p:sp>
        <p:sp>
          <p:nvSpPr>
            <p:cNvPr id="30988" name="Rectangle 116"/>
            <p:cNvSpPr>
              <a:spLocks noChangeArrowheads="1"/>
            </p:cNvSpPr>
            <p:nvPr/>
          </p:nvSpPr>
          <p:spPr bwMode="auto">
            <a:xfrm>
              <a:off x="2504" y="35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k</a:t>
              </a:r>
            </a:p>
          </p:txBody>
        </p:sp>
        <p:sp>
          <p:nvSpPr>
            <p:cNvPr id="30989" name="Rectangle 117"/>
            <p:cNvSpPr>
              <a:spLocks noChangeArrowheads="1"/>
            </p:cNvSpPr>
            <p:nvPr/>
          </p:nvSpPr>
          <p:spPr bwMode="auto">
            <a:xfrm>
              <a:off x="3080" y="35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l</a:t>
              </a:r>
            </a:p>
          </p:txBody>
        </p:sp>
        <p:sp>
          <p:nvSpPr>
            <p:cNvPr id="30990" name="Rectangle 118"/>
            <p:cNvSpPr>
              <a:spLocks noChangeArrowheads="1"/>
            </p:cNvSpPr>
            <p:nvPr/>
          </p:nvSpPr>
          <p:spPr bwMode="auto">
            <a:xfrm>
              <a:off x="3656" y="35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m</a:t>
              </a:r>
            </a:p>
          </p:txBody>
        </p:sp>
        <p:sp>
          <p:nvSpPr>
            <p:cNvPr id="30991" name="Rectangle 119"/>
            <p:cNvSpPr>
              <a:spLocks noChangeArrowheads="1"/>
            </p:cNvSpPr>
            <p:nvPr/>
          </p:nvSpPr>
          <p:spPr bwMode="auto">
            <a:xfrm>
              <a:off x="4232" y="35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n</a:t>
              </a:r>
            </a:p>
          </p:txBody>
        </p:sp>
        <p:sp>
          <p:nvSpPr>
            <p:cNvPr id="30992" name="Rectangle 120"/>
            <p:cNvSpPr>
              <a:spLocks noChangeArrowheads="1"/>
            </p:cNvSpPr>
            <p:nvPr/>
          </p:nvSpPr>
          <p:spPr bwMode="auto">
            <a:xfrm>
              <a:off x="4808" y="35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o</a:t>
              </a:r>
            </a:p>
          </p:txBody>
        </p:sp>
        <p:sp>
          <p:nvSpPr>
            <p:cNvPr id="30993" name="Rectangle 121"/>
            <p:cNvSpPr>
              <a:spLocks noChangeArrowheads="1"/>
            </p:cNvSpPr>
            <p:nvPr/>
          </p:nvSpPr>
          <p:spPr bwMode="auto">
            <a:xfrm>
              <a:off x="776" y="37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p</a:t>
              </a:r>
              <a:endParaRPr lang="en-US" sz="2400" b="0">
                <a:solidFill>
                  <a:srgbClr val="000000"/>
                </a:solidFill>
                <a:latin typeface="Helvetica Neue" pitchFamily="1" charset="0"/>
              </a:endParaRPr>
            </a:p>
          </p:txBody>
        </p:sp>
        <p:sp>
          <p:nvSpPr>
            <p:cNvPr id="30994" name="Rectangle 122"/>
            <p:cNvSpPr>
              <a:spLocks noChangeArrowheads="1"/>
            </p:cNvSpPr>
            <p:nvPr/>
          </p:nvSpPr>
          <p:spPr bwMode="auto">
            <a:xfrm>
              <a:off x="1352" y="37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q</a:t>
              </a:r>
            </a:p>
          </p:txBody>
        </p:sp>
        <p:sp>
          <p:nvSpPr>
            <p:cNvPr id="30995" name="Rectangle 123"/>
            <p:cNvSpPr>
              <a:spLocks noChangeArrowheads="1"/>
            </p:cNvSpPr>
            <p:nvPr/>
          </p:nvSpPr>
          <p:spPr bwMode="auto">
            <a:xfrm>
              <a:off x="1928" y="37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r</a:t>
              </a:r>
            </a:p>
          </p:txBody>
        </p:sp>
        <p:sp>
          <p:nvSpPr>
            <p:cNvPr id="30996" name="Rectangle 124"/>
            <p:cNvSpPr>
              <a:spLocks noChangeArrowheads="1"/>
            </p:cNvSpPr>
            <p:nvPr/>
          </p:nvSpPr>
          <p:spPr bwMode="auto">
            <a:xfrm>
              <a:off x="2504" y="37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s</a:t>
              </a:r>
            </a:p>
          </p:txBody>
        </p:sp>
        <p:sp>
          <p:nvSpPr>
            <p:cNvPr id="30997" name="Rectangle 125"/>
            <p:cNvSpPr>
              <a:spLocks noChangeArrowheads="1"/>
            </p:cNvSpPr>
            <p:nvPr/>
          </p:nvSpPr>
          <p:spPr bwMode="auto">
            <a:xfrm>
              <a:off x="3080" y="37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t</a:t>
              </a:r>
            </a:p>
          </p:txBody>
        </p:sp>
        <p:sp>
          <p:nvSpPr>
            <p:cNvPr id="30998" name="Rectangle 126"/>
            <p:cNvSpPr>
              <a:spLocks noChangeArrowheads="1"/>
            </p:cNvSpPr>
            <p:nvPr/>
          </p:nvSpPr>
          <p:spPr bwMode="auto">
            <a:xfrm>
              <a:off x="3656" y="37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u</a:t>
              </a:r>
            </a:p>
          </p:txBody>
        </p:sp>
        <p:sp>
          <p:nvSpPr>
            <p:cNvPr id="30999" name="Rectangle 127"/>
            <p:cNvSpPr>
              <a:spLocks noChangeArrowheads="1"/>
            </p:cNvSpPr>
            <p:nvPr/>
          </p:nvSpPr>
          <p:spPr bwMode="auto">
            <a:xfrm>
              <a:off x="4232" y="37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v</a:t>
              </a:r>
            </a:p>
          </p:txBody>
        </p:sp>
        <p:sp>
          <p:nvSpPr>
            <p:cNvPr id="31000" name="Rectangle 128"/>
            <p:cNvSpPr>
              <a:spLocks noChangeArrowheads="1"/>
            </p:cNvSpPr>
            <p:nvPr/>
          </p:nvSpPr>
          <p:spPr bwMode="auto">
            <a:xfrm>
              <a:off x="4808" y="37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w</a:t>
              </a:r>
            </a:p>
          </p:txBody>
        </p:sp>
        <p:sp>
          <p:nvSpPr>
            <p:cNvPr id="31001" name="Rectangle 129"/>
            <p:cNvSpPr>
              <a:spLocks noChangeArrowheads="1"/>
            </p:cNvSpPr>
            <p:nvPr/>
          </p:nvSpPr>
          <p:spPr bwMode="auto">
            <a:xfrm>
              <a:off x="776" y="38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x</a:t>
              </a:r>
              <a:endParaRPr lang="en-US" sz="2400" b="0">
                <a:solidFill>
                  <a:srgbClr val="000000"/>
                </a:solidFill>
                <a:latin typeface="Helvetica Neue" pitchFamily="1" charset="0"/>
              </a:endParaRPr>
            </a:p>
          </p:txBody>
        </p:sp>
        <p:sp>
          <p:nvSpPr>
            <p:cNvPr id="31002" name="Rectangle 130"/>
            <p:cNvSpPr>
              <a:spLocks noChangeArrowheads="1"/>
            </p:cNvSpPr>
            <p:nvPr/>
          </p:nvSpPr>
          <p:spPr bwMode="auto">
            <a:xfrm>
              <a:off x="1352" y="38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y</a:t>
              </a:r>
            </a:p>
          </p:txBody>
        </p:sp>
        <p:sp>
          <p:nvSpPr>
            <p:cNvPr id="31003" name="Rectangle 131"/>
            <p:cNvSpPr>
              <a:spLocks noChangeArrowheads="1"/>
            </p:cNvSpPr>
            <p:nvPr/>
          </p:nvSpPr>
          <p:spPr bwMode="auto">
            <a:xfrm>
              <a:off x="1928" y="38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z</a:t>
              </a:r>
            </a:p>
          </p:txBody>
        </p:sp>
        <p:sp>
          <p:nvSpPr>
            <p:cNvPr id="31004" name="Rectangle 132"/>
            <p:cNvSpPr>
              <a:spLocks noChangeArrowheads="1"/>
            </p:cNvSpPr>
            <p:nvPr/>
          </p:nvSpPr>
          <p:spPr bwMode="auto">
            <a:xfrm>
              <a:off x="2504" y="388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1005" name="Rectangle 133"/>
            <p:cNvSpPr>
              <a:spLocks noChangeArrowheads="1"/>
            </p:cNvSpPr>
            <p:nvPr/>
          </p:nvSpPr>
          <p:spPr bwMode="auto">
            <a:xfrm>
              <a:off x="3080" y="38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1006" name="Rectangle 134"/>
            <p:cNvSpPr>
              <a:spLocks noChangeArrowheads="1"/>
            </p:cNvSpPr>
            <p:nvPr/>
          </p:nvSpPr>
          <p:spPr bwMode="auto">
            <a:xfrm>
              <a:off x="3656" y="388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1007" name="Rectangle 135"/>
            <p:cNvSpPr>
              <a:spLocks noChangeArrowheads="1"/>
            </p:cNvSpPr>
            <p:nvPr/>
          </p:nvSpPr>
          <p:spPr bwMode="auto">
            <a:xfrm>
              <a:off x="4232" y="38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1008" name="Rectangle 136"/>
            <p:cNvSpPr>
              <a:spLocks noChangeArrowheads="1"/>
            </p:cNvSpPr>
            <p:nvPr/>
          </p:nvSpPr>
          <p:spPr bwMode="auto">
            <a:xfrm>
              <a:off x="4808" y="38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\177</a:t>
              </a:r>
            </a:p>
          </p:txBody>
        </p:sp>
      </p:grpSp>
      <p:sp>
        <p:nvSpPr>
          <p:cNvPr id="30727" name="Text Box 137"/>
          <p:cNvSpPr txBox="1">
            <a:spLocks noChangeArrowheads="1"/>
          </p:cNvSpPr>
          <p:nvPr/>
        </p:nvSpPr>
        <p:spPr bwMode="auto">
          <a:xfrm>
            <a:off x="1231900" y="2057400"/>
            <a:ext cx="909638" cy="297517"/>
          </a:xfrm>
          <a:prstGeom prst="rect">
            <a:avLst/>
          </a:prstGeom>
          <a:noFill/>
          <a:ln w="9525">
            <a:noFill/>
            <a:miter lim="800000"/>
            <a:headEnd/>
            <a:tailEnd/>
          </a:ln>
        </p:spPr>
        <p:txBody>
          <a:bodyPr>
            <a:prstTxWarp prst="textNoShape">
              <a:avLst/>
            </a:prstTxWarp>
            <a:spAutoFit/>
          </a:bodyPr>
          <a:lstStyle/>
          <a:p>
            <a:pPr algn="ctr">
              <a:lnSpc>
                <a:spcPct val="80000"/>
              </a:lnSpc>
              <a:spcBef>
                <a:spcPct val="50000"/>
              </a:spcBef>
            </a:pPr>
            <a:r>
              <a:rPr lang="en-US" sz="1600" b="0">
                <a:solidFill>
                  <a:srgbClr val="000000"/>
                </a:solidFill>
                <a:latin typeface="Helvetica Neue" pitchFamily="1" charset="0"/>
              </a:rPr>
              <a:t>0</a:t>
            </a:r>
            <a:endParaRPr lang="en-US" sz="2400" b="0">
              <a:solidFill>
                <a:srgbClr val="000000"/>
              </a:solidFill>
              <a:latin typeface="Times New Roman" pitchFamily="1" charset="0"/>
            </a:endParaRPr>
          </a:p>
        </p:txBody>
      </p:sp>
      <p:sp>
        <p:nvSpPr>
          <p:cNvPr id="805002" name="Text Box 138"/>
          <p:cNvSpPr txBox="1">
            <a:spLocks noChangeArrowheads="1"/>
          </p:cNvSpPr>
          <p:nvPr/>
        </p:nvSpPr>
        <p:spPr bwMode="auto">
          <a:xfrm>
            <a:off x="2138363" y="2057400"/>
            <a:ext cx="909637" cy="297517"/>
          </a:xfrm>
          <a:prstGeom prst="rect">
            <a:avLst/>
          </a:prstGeom>
          <a:noFill/>
          <a:ln w="9525">
            <a:noFill/>
            <a:miter lim="800000"/>
            <a:headEnd/>
            <a:tailEnd/>
          </a:ln>
        </p:spPr>
        <p:txBody>
          <a:bodyPr>
            <a:prstTxWarp prst="textNoShape">
              <a:avLst/>
            </a:prstTxWarp>
            <a:spAutoFit/>
          </a:bodyPr>
          <a:lstStyle/>
          <a:p>
            <a:pPr algn="ctr">
              <a:lnSpc>
                <a:spcPct val="80000"/>
              </a:lnSpc>
              <a:spcBef>
                <a:spcPct val="50000"/>
              </a:spcBef>
            </a:pPr>
            <a:r>
              <a:rPr lang="en-US" sz="1600" b="0">
                <a:solidFill>
                  <a:srgbClr val="000000"/>
                </a:solidFill>
                <a:latin typeface="Helvetica Neue" pitchFamily="1" charset="0"/>
              </a:rPr>
              <a:t>1</a:t>
            </a:r>
            <a:endParaRPr lang="en-US" sz="2400" b="0">
              <a:solidFill>
                <a:srgbClr val="000000"/>
              </a:solidFill>
              <a:latin typeface="Times New Roman" pitchFamily="1" charset="0"/>
            </a:endParaRPr>
          </a:p>
        </p:txBody>
      </p:sp>
      <p:sp>
        <p:nvSpPr>
          <p:cNvPr id="30729" name="Text Box 139"/>
          <p:cNvSpPr txBox="1">
            <a:spLocks noChangeArrowheads="1"/>
          </p:cNvSpPr>
          <p:nvPr/>
        </p:nvSpPr>
        <p:spPr bwMode="auto">
          <a:xfrm>
            <a:off x="3044825" y="2057400"/>
            <a:ext cx="909638" cy="297517"/>
          </a:xfrm>
          <a:prstGeom prst="rect">
            <a:avLst/>
          </a:prstGeom>
          <a:noFill/>
          <a:ln w="9525">
            <a:noFill/>
            <a:miter lim="800000"/>
            <a:headEnd/>
            <a:tailEnd/>
          </a:ln>
        </p:spPr>
        <p:txBody>
          <a:bodyPr>
            <a:prstTxWarp prst="textNoShape">
              <a:avLst/>
            </a:prstTxWarp>
            <a:spAutoFit/>
          </a:bodyPr>
          <a:lstStyle/>
          <a:p>
            <a:pPr algn="ctr">
              <a:lnSpc>
                <a:spcPct val="80000"/>
              </a:lnSpc>
              <a:spcBef>
                <a:spcPct val="50000"/>
              </a:spcBef>
            </a:pPr>
            <a:r>
              <a:rPr lang="en-US" sz="1600" b="0">
                <a:solidFill>
                  <a:srgbClr val="000000"/>
                </a:solidFill>
                <a:latin typeface="Helvetica Neue" pitchFamily="1" charset="0"/>
              </a:rPr>
              <a:t>2</a:t>
            </a:r>
            <a:endParaRPr lang="en-US" sz="2400" b="0">
              <a:solidFill>
                <a:srgbClr val="000000"/>
              </a:solidFill>
              <a:latin typeface="Times New Roman" pitchFamily="1" charset="0"/>
            </a:endParaRPr>
          </a:p>
        </p:txBody>
      </p:sp>
      <p:sp>
        <p:nvSpPr>
          <p:cNvPr id="30730" name="Text Box 140"/>
          <p:cNvSpPr txBox="1">
            <a:spLocks noChangeArrowheads="1"/>
          </p:cNvSpPr>
          <p:nvPr/>
        </p:nvSpPr>
        <p:spPr bwMode="auto">
          <a:xfrm>
            <a:off x="3951288" y="2057400"/>
            <a:ext cx="909637" cy="297517"/>
          </a:xfrm>
          <a:prstGeom prst="rect">
            <a:avLst/>
          </a:prstGeom>
          <a:noFill/>
          <a:ln w="9525">
            <a:noFill/>
            <a:miter lim="800000"/>
            <a:headEnd/>
            <a:tailEnd/>
          </a:ln>
        </p:spPr>
        <p:txBody>
          <a:bodyPr>
            <a:prstTxWarp prst="textNoShape">
              <a:avLst/>
            </a:prstTxWarp>
            <a:spAutoFit/>
          </a:bodyPr>
          <a:lstStyle/>
          <a:p>
            <a:pPr algn="ctr">
              <a:lnSpc>
                <a:spcPct val="80000"/>
              </a:lnSpc>
              <a:spcBef>
                <a:spcPct val="50000"/>
              </a:spcBef>
            </a:pPr>
            <a:r>
              <a:rPr lang="en-US" sz="1600" b="0">
                <a:solidFill>
                  <a:srgbClr val="000000"/>
                </a:solidFill>
                <a:latin typeface="Helvetica Neue" pitchFamily="1" charset="0"/>
              </a:rPr>
              <a:t>3</a:t>
            </a:r>
            <a:endParaRPr lang="en-US" sz="2400" b="0">
              <a:solidFill>
                <a:srgbClr val="000000"/>
              </a:solidFill>
              <a:latin typeface="Times New Roman" pitchFamily="1" charset="0"/>
            </a:endParaRPr>
          </a:p>
        </p:txBody>
      </p:sp>
      <p:sp>
        <p:nvSpPr>
          <p:cNvPr id="30731" name="Text Box 141"/>
          <p:cNvSpPr txBox="1">
            <a:spLocks noChangeArrowheads="1"/>
          </p:cNvSpPr>
          <p:nvPr/>
        </p:nvSpPr>
        <p:spPr bwMode="auto">
          <a:xfrm>
            <a:off x="4857750" y="2057400"/>
            <a:ext cx="909638" cy="297517"/>
          </a:xfrm>
          <a:prstGeom prst="rect">
            <a:avLst/>
          </a:prstGeom>
          <a:noFill/>
          <a:ln w="9525">
            <a:noFill/>
            <a:miter lim="800000"/>
            <a:headEnd/>
            <a:tailEnd/>
          </a:ln>
        </p:spPr>
        <p:txBody>
          <a:bodyPr>
            <a:prstTxWarp prst="textNoShape">
              <a:avLst/>
            </a:prstTxWarp>
            <a:spAutoFit/>
          </a:bodyPr>
          <a:lstStyle/>
          <a:p>
            <a:pPr algn="ctr">
              <a:lnSpc>
                <a:spcPct val="80000"/>
              </a:lnSpc>
              <a:spcBef>
                <a:spcPct val="50000"/>
              </a:spcBef>
            </a:pPr>
            <a:r>
              <a:rPr lang="en-US" sz="1600" b="0">
                <a:solidFill>
                  <a:srgbClr val="000000"/>
                </a:solidFill>
                <a:latin typeface="Helvetica Neue" pitchFamily="1" charset="0"/>
              </a:rPr>
              <a:t>4</a:t>
            </a:r>
            <a:endParaRPr lang="en-US" sz="2400" b="0">
              <a:solidFill>
                <a:srgbClr val="000000"/>
              </a:solidFill>
              <a:latin typeface="Times New Roman" pitchFamily="1" charset="0"/>
            </a:endParaRPr>
          </a:p>
        </p:txBody>
      </p:sp>
      <p:sp>
        <p:nvSpPr>
          <p:cNvPr id="30732" name="Text Box 142"/>
          <p:cNvSpPr txBox="1">
            <a:spLocks noChangeArrowheads="1"/>
          </p:cNvSpPr>
          <p:nvPr/>
        </p:nvSpPr>
        <p:spPr bwMode="auto">
          <a:xfrm>
            <a:off x="5764213" y="2057400"/>
            <a:ext cx="909637" cy="297517"/>
          </a:xfrm>
          <a:prstGeom prst="rect">
            <a:avLst/>
          </a:prstGeom>
          <a:noFill/>
          <a:ln w="9525">
            <a:noFill/>
            <a:miter lim="800000"/>
            <a:headEnd/>
            <a:tailEnd/>
          </a:ln>
        </p:spPr>
        <p:txBody>
          <a:bodyPr>
            <a:prstTxWarp prst="textNoShape">
              <a:avLst/>
            </a:prstTxWarp>
            <a:spAutoFit/>
          </a:bodyPr>
          <a:lstStyle/>
          <a:p>
            <a:pPr algn="ctr">
              <a:lnSpc>
                <a:spcPct val="80000"/>
              </a:lnSpc>
              <a:spcBef>
                <a:spcPct val="50000"/>
              </a:spcBef>
            </a:pPr>
            <a:r>
              <a:rPr lang="en-US" sz="1600" b="0">
                <a:solidFill>
                  <a:srgbClr val="000000"/>
                </a:solidFill>
                <a:latin typeface="Helvetica Neue" pitchFamily="1" charset="0"/>
              </a:rPr>
              <a:t>5</a:t>
            </a:r>
            <a:endParaRPr lang="en-US" sz="2400" b="0">
              <a:solidFill>
                <a:srgbClr val="000000"/>
              </a:solidFill>
              <a:latin typeface="Times New Roman" pitchFamily="1" charset="0"/>
            </a:endParaRPr>
          </a:p>
        </p:txBody>
      </p:sp>
      <p:sp>
        <p:nvSpPr>
          <p:cNvPr id="30733" name="Text Box 143"/>
          <p:cNvSpPr txBox="1">
            <a:spLocks noChangeArrowheads="1"/>
          </p:cNvSpPr>
          <p:nvPr/>
        </p:nvSpPr>
        <p:spPr bwMode="auto">
          <a:xfrm>
            <a:off x="6670675" y="2057400"/>
            <a:ext cx="909638" cy="297517"/>
          </a:xfrm>
          <a:prstGeom prst="rect">
            <a:avLst/>
          </a:prstGeom>
          <a:noFill/>
          <a:ln w="9525">
            <a:noFill/>
            <a:miter lim="800000"/>
            <a:headEnd/>
            <a:tailEnd/>
          </a:ln>
        </p:spPr>
        <p:txBody>
          <a:bodyPr>
            <a:prstTxWarp prst="textNoShape">
              <a:avLst/>
            </a:prstTxWarp>
            <a:spAutoFit/>
          </a:bodyPr>
          <a:lstStyle/>
          <a:p>
            <a:pPr algn="ctr">
              <a:lnSpc>
                <a:spcPct val="80000"/>
              </a:lnSpc>
              <a:spcBef>
                <a:spcPct val="50000"/>
              </a:spcBef>
            </a:pPr>
            <a:r>
              <a:rPr lang="en-US" sz="1600" b="0">
                <a:solidFill>
                  <a:srgbClr val="000000"/>
                </a:solidFill>
                <a:latin typeface="Helvetica Neue" pitchFamily="1" charset="0"/>
              </a:rPr>
              <a:t>6</a:t>
            </a:r>
            <a:endParaRPr lang="en-US" sz="2400" b="0">
              <a:solidFill>
                <a:srgbClr val="000000"/>
              </a:solidFill>
              <a:latin typeface="Times New Roman" pitchFamily="1" charset="0"/>
            </a:endParaRPr>
          </a:p>
        </p:txBody>
      </p:sp>
      <p:sp>
        <p:nvSpPr>
          <p:cNvPr id="30734" name="Text Box 144"/>
          <p:cNvSpPr txBox="1">
            <a:spLocks noChangeArrowheads="1"/>
          </p:cNvSpPr>
          <p:nvPr/>
        </p:nvSpPr>
        <p:spPr bwMode="auto">
          <a:xfrm>
            <a:off x="7577138" y="2057400"/>
            <a:ext cx="909637" cy="297517"/>
          </a:xfrm>
          <a:prstGeom prst="rect">
            <a:avLst/>
          </a:prstGeom>
          <a:noFill/>
          <a:ln w="9525">
            <a:noFill/>
            <a:miter lim="800000"/>
            <a:headEnd/>
            <a:tailEnd/>
          </a:ln>
        </p:spPr>
        <p:txBody>
          <a:bodyPr>
            <a:prstTxWarp prst="textNoShape">
              <a:avLst/>
            </a:prstTxWarp>
            <a:spAutoFit/>
          </a:bodyPr>
          <a:lstStyle/>
          <a:p>
            <a:pPr algn="ctr">
              <a:lnSpc>
                <a:spcPct val="80000"/>
              </a:lnSpc>
              <a:spcBef>
                <a:spcPct val="50000"/>
              </a:spcBef>
            </a:pPr>
            <a:r>
              <a:rPr lang="en-US" sz="1600" b="0">
                <a:solidFill>
                  <a:srgbClr val="000000"/>
                </a:solidFill>
                <a:latin typeface="Helvetica Neue" pitchFamily="1" charset="0"/>
              </a:rPr>
              <a:t>7</a:t>
            </a:r>
            <a:endParaRPr lang="en-US" sz="2400" b="0">
              <a:solidFill>
                <a:srgbClr val="000000"/>
              </a:solidFill>
              <a:latin typeface="Times New Roman" pitchFamily="1" charset="0"/>
            </a:endParaRPr>
          </a:p>
        </p:txBody>
      </p:sp>
      <p:sp>
        <p:nvSpPr>
          <p:cNvPr id="30735" name="Text Box 145"/>
          <p:cNvSpPr txBox="1">
            <a:spLocks noChangeArrowheads="1"/>
          </p:cNvSpPr>
          <p:nvPr/>
        </p:nvSpPr>
        <p:spPr bwMode="auto">
          <a:xfrm>
            <a:off x="692150" y="2330450"/>
            <a:ext cx="547688" cy="297517"/>
          </a:xfrm>
          <a:prstGeom prst="rect">
            <a:avLst/>
          </a:prstGeom>
          <a:noFill/>
          <a:ln w="9525">
            <a:noFill/>
            <a:miter lim="800000"/>
            <a:headEnd/>
            <a:tailEnd/>
          </a:ln>
        </p:spPr>
        <p:txBody>
          <a:bodyPr>
            <a:prstTxWarp prst="textNoShape">
              <a:avLst/>
            </a:prstTxWarp>
            <a:spAutoFit/>
          </a:bodyPr>
          <a:lstStyle/>
          <a:p>
            <a:pPr algn="r">
              <a:lnSpc>
                <a:spcPct val="80000"/>
              </a:lnSpc>
              <a:spcBef>
                <a:spcPct val="50000"/>
              </a:spcBef>
            </a:pPr>
            <a:r>
              <a:rPr lang="en-US" sz="1600" b="0">
                <a:solidFill>
                  <a:srgbClr val="000000"/>
                </a:solidFill>
                <a:latin typeface="Helvetica Neue" pitchFamily="1" charset="0"/>
              </a:rPr>
              <a:t>00</a:t>
            </a:r>
            <a:r>
              <a:rPr lang="en-US" sz="1600" b="0" i="1">
                <a:solidFill>
                  <a:srgbClr val="000000"/>
                </a:solidFill>
                <a:latin typeface="Times New Roman" pitchFamily="1" charset="0"/>
              </a:rPr>
              <a:t>x</a:t>
            </a:r>
          </a:p>
        </p:txBody>
      </p:sp>
      <p:sp>
        <p:nvSpPr>
          <p:cNvPr id="30736" name="Text Box 146"/>
          <p:cNvSpPr txBox="1">
            <a:spLocks noChangeArrowheads="1"/>
          </p:cNvSpPr>
          <p:nvPr/>
        </p:nvSpPr>
        <p:spPr bwMode="auto">
          <a:xfrm>
            <a:off x="692150" y="2584450"/>
            <a:ext cx="547688" cy="297517"/>
          </a:xfrm>
          <a:prstGeom prst="rect">
            <a:avLst/>
          </a:prstGeom>
          <a:noFill/>
          <a:ln w="9525">
            <a:noFill/>
            <a:miter lim="800000"/>
            <a:headEnd/>
            <a:tailEnd/>
          </a:ln>
        </p:spPr>
        <p:txBody>
          <a:bodyPr>
            <a:prstTxWarp prst="textNoShape">
              <a:avLst/>
            </a:prstTxWarp>
            <a:spAutoFit/>
          </a:bodyPr>
          <a:lstStyle/>
          <a:p>
            <a:pPr algn="r">
              <a:lnSpc>
                <a:spcPct val="80000"/>
              </a:lnSpc>
              <a:spcBef>
                <a:spcPct val="50000"/>
              </a:spcBef>
            </a:pPr>
            <a:r>
              <a:rPr lang="en-US" sz="1600" b="0">
                <a:solidFill>
                  <a:srgbClr val="000000"/>
                </a:solidFill>
                <a:latin typeface="Helvetica Neue" pitchFamily="1" charset="0"/>
              </a:rPr>
              <a:t>01</a:t>
            </a:r>
            <a:r>
              <a:rPr lang="en-US" sz="1600" b="0" i="1">
                <a:solidFill>
                  <a:srgbClr val="000000"/>
                </a:solidFill>
                <a:latin typeface="Times New Roman" pitchFamily="1" charset="0"/>
              </a:rPr>
              <a:t>x</a:t>
            </a:r>
          </a:p>
        </p:txBody>
      </p:sp>
      <p:sp>
        <p:nvSpPr>
          <p:cNvPr id="30737" name="Text Box 147"/>
          <p:cNvSpPr txBox="1">
            <a:spLocks noChangeArrowheads="1"/>
          </p:cNvSpPr>
          <p:nvPr/>
        </p:nvSpPr>
        <p:spPr bwMode="auto">
          <a:xfrm>
            <a:off x="692150" y="2838450"/>
            <a:ext cx="547688" cy="297517"/>
          </a:xfrm>
          <a:prstGeom prst="rect">
            <a:avLst/>
          </a:prstGeom>
          <a:noFill/>
          <a:ln w="9525">
            <a:noFill/>
            <a:miter lim="800000"/>
            <a:headEnd/>
            <a:tailEnd/>
          </a:ln>
        </p:spPr>
        <p:txBody>
          <a:bodyPr>
            <a:prstTxWarp prst="textNoShape">
              <a:avLst/>
            </a:prstTxWarp>
            <a:spAutoFit/>
          </a:bodyPr>
          <a:lstStyle/>
          <a:p>
            <a:pPr algn="r">
              <a:lnSpc>
                <a:spcPct val="80000"/>
              </a:lnSpc>
              <a:spcBef>
                <a:spcPct val="50000"/>
              </a:spcBef>
            </a:pPr>
            <a:r>
              <a:rPr lang="en-US" sz="1600" b="0">
                <a:solidFill>
                  <a:srgbClr val="000000"/>
                </a:solidFill>
                <a:latin typeface="Helvetica Neue" pitchFamily="1" charset="0"/>
              </a:rPr>
              <a:t>02</a:t>
            </a:r>
            <a:r>
              <a:rPr lang="en-US" sz="1600" b="0" i="1">
                <a:solidFill>
                  <a:srgbClr val="000000"/>
                </a:solidFill>
                <a:latin typeface="Times New Roman" pitchFamily="1" charset="0"/>
              </a:rPr>
              <a:t>x</a:t>
            </a:r>
          </a:p>
        </p:txBody>
      </p:sp>
      <p:sp>
        <p:nvSpPr>
          <p:cNvPr id="30738" name="Text Box 148"/>
          <p:cNvSpPr txBox="1">
            <a:spLocks noChangeArrowheads="1"/>
          </p:cNvSpPr>
          <p:nvPr/>
        </p:nvSpPr>
        <p:spPr bwMode="auto">
          <a:xfrm>
            <a:off x="692150" y="3092450"/>
            <a:ext cx="547688" cy="297517"/>
          </a:xfrm>
          <a:prstGeom prst="rect">
            <a:avLst/>
          </a:prstGeom>
          <a:noFill/>
          <a:ln w="9525">
            <a:noFill/>
            <a:miter lim="800000"/>
            <a:headEnd/>
            <a:tailEnd/>
          </a:ln>
        </p:spPr>
        <p:txBody>
          <a:bodyPr>
            <a:prstTxWarp prst="textNoShape">
              <a:avLst/>
            </a:prstTxWarp>
            <a:spAutoFit/>
          </a:bodyPr>
          <a:lstStyle/>
          <a:p>
            <a:pPr algn="r">
              <a:lnSpc>
                <a:spcPct val="80000"/>
              </a:lnSpc>
              <a:spcBef>
                <a:spcPct val="50000"/>
              </a:spcBef>
            </a:pPr>
            <a:r>
              <a:rPr lang="en-US" sz="1600" b="0">
                <a:solidFill>
                  <a:srgbClr val="000000"/>
                </a:solidFill>
                <a:latin typeface="Helvetica Neue" pitchFamily="1" charset="0"/>
              </a:rPr>
              <a:t>03</a:t>
            </a:r>
            <a:r>
              <a:rPr lang="en-US" sz="1600" b="0" i="1">
                <a:solidFill>
                  <a:srgbClr val="000000"/>
                </a:solidFill>
                <a:latin typeface="Times New Roman" pitchFamily="1" charset="0"/>
              </a:rPr>
              <a:t>x</a:t>
            </a:r>
          </a:p>
        </p:txBody>
      </p:sp>
      <p:sp>
        <p:nvSpPr>
          <p:cNvPr id="30739" name="Text Box 149"/>
          <p:cNvSpPr txBox="1">
            <a:spLocks noChangeArrowheads="1"/>
          </p:cNvSpPr>
          <p:nvPr/>
        </p:nvSpPr>
        <p:spPr bwMode="auto">
          <a:xfrm>
            <a:off x="692150" y="3346450"/>
            <a:ext cx="547688" cy="297517"/>
          </a:xfrm>
          <a:prstGeom prst="rect">
            <a:avLst/>
          </a:prstGeom>
          <a:noFill/>
          <a:ln w="9525">
            <a:noFill/>
            <a:miter lim="800000"/>
            <a:headEnd/>
            <a:tailEnd/>
          </a:ln>
        </p:spPr>
        <p:txBody>
          <a:bodyPr>
            <a:prstTxWarp prst="textNoShape">
              <a:avLst/>
            </a:prstTxWarp>
            <a:spAutoFit/>
          </a:bodyPr>
          <a:lstStyle/>
          <a:p>
            <a:pPr algn="r">
              <a:lnSpc>
                <a:spcPct val="80000"/>
              </a:lnSpc>
              <a:spcBef>
                <a:spcPct val="50000"/>
              </a:spcBef>
            </a:pPr>
            <a:r>
              <a:rPr lang="en-US" sz="1600" b="0">
                <a:solidFill>
                  <a:srgbClr val="000000"/>
                </a:solidFill>
                <a:latin typeface="Helvetica Neue" pitchFamily="1" charset="0"/>
              </a:rPr>
              <a:t>04</a:t>
            </a:r>
            <a:r>
              <a:rPr lang="en-US" sz="1600" b="0" i="1">
                <a:solidFill>
                  <a:srgbClr val="000000"/>
                </a:solidFill>
                <a:latin typeface="Times New Roman" pitchFamily="1" charset="0"/>
              </a:rPr>
              <a:t>x</a:t>
            </a:r>
          </a:p>
        </p:txBody>
      </p:sp>
      <p:sp>
        <p:nvSpPr>
          <p:cNvPr id="30740" name="Text Box 150"/>
          <p:cNvSpPr txBox="1">
            <a:spLocks noChangeArrowheads="1"/>
          </p:cNvSpPr>
          <p:nvPr/>
        </p:nvSpPr>
        <p:spPr bwMode="auto">
          <a:xfrm>
            <a:off x="692150" y="3600450"/>
            <a:ext cx="547688" cy="297517"/>
          </a:xfrm>
          <a:prstGeom prst="rect">
            <a:avLst/>
          </a:prstGeom>
          <a:noFill/>
          <a:ln w="9525">
            <a:noFill/>
            <a:miter lim="800000"/>
            <a:headEnd/>
            <a:tailEnd/>
          </a:ln>
        </p:spPr>
        <p:txBody>
          <a:bodyPr>
            <a:prstTxWarp prst="textNoShape">
              <a:avLst/>
            </a:prstTxWarp>
            <a:spAutoFit/>
          </a:bodyPr>
          <a:lstStyle/>
          <a:p>
            <a:pPr algn="r">
              <a:lnSpc>
                <a:spcPct val="80000"/>
              </a:lnSpc>
              <a:spcBef>
                <a:spcPct val="50000"/>
              </a:spcBef>
            </a:pPr>
            <a:r>
              <a:rPr lang="en-US" sz="1600" b="0">
                <a:solidFill>
                  <a:srgbClr val="000000"/>
                </a:solidFill>
                <a:latin typeface="Helvetica Neue" pitchFamily="1" charset="0"/>
              </a:rPr>
              <a:t>05</a:t>
            </a:r>
            <a:r>
              <a:rPr lang="en-US" sz="1600" b="0" i="1">
                <a:solidFill>
                  <a:srgbClr val="000000"/>
                </a:solidFill>
                <a:latin typeface="Times New Roman" pitchFamily="1" charset="0"/>
              </a:rPr>
              <a:t>x</a:t>
            </a:r>
          </a:p>
        </p:txBody>
      </p:sp>
      <p:sp>
        <p:nvSpPr>
          <p:cNvPr id="30741" name="Text Box 151"/>
          <p:cNvSpPr txBox="1">
            <a:spLocks noChangeArrowheads="1"/>
          </p:cNvSpPr>
          <p:nvPr/>
        </p:nvSpPr>
        <p:spPr bwMode="auto">
          <a:xfrm>
            <a:off x="692150" y="3854450"/>
            <a:ext cx="547688" cy="297517"/>
          </a:xfrm>
          <a:prstGeom prst="rect">
            <a:avLst/>
          </a:prstGeom>
          <a:noFill/>
          <a:ln w="9525">
            <a:noFill/>
            <a:miter lim="800000"/>
            <a:headEnd/>
            <a:tailEnd/>
          </a:ln>
        </p:spPr>
        <p:txBody>
          <a:bodyPr>
            <a:prstTxWarp prst="textNoShape">
              <a:avLst/>
            </a:prstTxWarp>
            <a:spAutoFit/>
          </a:bodyPr>
          <a:lstStyle/>
          <a:p>
            <a:pPr algn="r">
              <a:lnSpc>
                <a:spcPct val="80000"/>
              </a:lnSpc>
              <a:spcBef>
                <a:spcPct val="50000"/>
              </a:spcBef>
            </a:pPr>
            <a:r>
              <a:rPr lang="en-US" sz="1600" b="0">
                <a:solidFill>
                  <a:srgbClr val="000000"/>
                </a:solidFill>
                <a:latin typeface="Helvetica Neue" pitchFamily="1" charset="0"/>
              </a:rPr>
              <a:t>06</a:t>
            </a:r>
            <a:r>
              <a:rPr lang="en-US" sz="1600" b="0" i="1">
                <a:solidFill>
                  <a:srgbClr val="000000"/>
                </a:solidFill>
                <a:latin typeface="Times New Roman" pitchFamily="1" charset="0"/>
              </a:rPr>
              <a:t>x</a:t>
            </a:r>
          </a:p>
        </p:txBody>
      </p:sp>
      <p:sp>
        <p:nvSpPr>
          <p:cNvPr id="30742" name="Text Box 152"/>
          <p:cNvSpPr txBox="1">
            <a:spLocks noChangeArrowheads="1"/>
          </p:cNvSpPr>
          <p:nvPr/>
        </p:nvSpPr>
        <p:spPr bwMode="auto">
          <a:xfrm>
            <a:off x="692150" y="4108450"/>
            <a:ext cx="547688" cy="297517"/>
          </a:xfrm>
          <a:prstGeom prst="rect">
            <a:avLst/>
          </a:prstGeom>
          <a:noFill/>
          <a:ln w="9525">
            <a:noFill/>
            <a:miter lim="800000"/>
            <a:headEnd/>
            <a:tailEnd/>
          </a:ln>
        </p:spPr>
        <p:txBody>
          <a:bodyPr>
            <a:prstTxWarp prst="textNoShape">
              <a:avLst/>
            </a:prstTxWarp>
            <a:spAutoFit/>
          </a:bodyPr>
          <a:lstStyle/>
          <a:p>
            <a:pPr algn="r">
              <a:lnSpc>
                <a:spcPct val="80000"/>
              </a:lnSpc>
              <a:spcBef>
                <a:spcPct val="50000"/>
              </a:spcBef>
            </a:pPr>
            <a:r>
              <a:rPr lang="en-US" sz="1600" b="0">
                <a:solidFill>
                  <a:srgbClr val="000000"/>
                </a:solidFill>
                <a:latin typeface="Helvetica Neue" pitchFamily="1" charset="0"/>
              </a:rPr>
              <a:t>07</a:t>
            </a:r>
            <a:r>
              <a:rPr lang="en-US" sz="1600" b="0" i="1">
                <a:solidFill>
                  <a:srgbClr val="000000"/>
                </a:solidFill>
                <a:latin typeface="Times New Roman" pitchFamily="1" charset="0"/>
              </a:rPr>
              <a:t>x</a:t>
            </a:r>
          </a:p>
        </p:txBody>
      </p:sp>
      <p:sp>
        <p:nvSpPr>
          <p:cNvPr id="805017" name="Text Box 153"/>
          <p:cNvSpPr txBox="1">
            <a:spLocks noChangeArrowheads="1"/>
          </p:cNvSpPr>
          <p:nvPr/>
        </p:nvSpPr>
        <p:spPr bwMode="auto">
          <a:xfrm>
            <a:off x="692150" y="4362450"/>
            <a:ext cx="547688" cy="297517"/>
          </a:xfrm>
          <a:prstGeom prst="rect">
            <a:avLst/>
          </a:prstGeom>
          <a:noFill/>
          <a:ln w="9525">
            <a:noFill/>
            <a:miter lim="800000"/>
            <a:headEnd/>
            <a:tailEnd/>
          </a:ln>
        </p:spPr>
        <p:txBody>
          <a:bodyPr>
            <a:prstTxWarp prst="textNoShape">
              <a:avLst/>
            </a:prstTxWarp>
            <a:spAutoFit/>
          </a:bodyPr>
          <a:lstStyle/>
          <a:p>
            <a:pPr algn="r">
              <a:lnSpc>
                <a:spcPct val="80000"/>
              </a:lnSpc>
              <a:spcBef>
                <a:spcPct val="50000"/>
              </a:spcBef>
            </a:pPr>
            <a:r>
              <a:rPr lang="en-US" sz="1600" b="0">
                <a:solidFill>
                  <a:srgbClr val="000000"/>
                </a:solidFill>
                <a:latin typeface="Helvetica Neue" pitchFamily="1" charset="0"/>
              </a:rPr>
              <a:t>10</a:t>
            </a:r>
            <a:r>
              <a:rPr lang="en-US" sz="1600" b="0" i="1">
                <a:solidFill>
                  <a:srgbClr val="000000"/>
                </a:solidFill>
                <a:latin typeface="Times New Roman" pitchFamily="1" charset="0"/>
              </a:rPr>
              <a:t>x</a:t>
            </a:r>
          </a:p>
        </p:txBody>
      </p:sp>
      <p:sp>
        <p:nvSpPr>
          <p:cNvPr id="30744" name="Text Box 154"/>
          <p:cNvSpPr txBox="1">
            <a:spLocks noChangeArrowheads="1"/>
          </p:cNvSpPr>
          <p:nvPr/>
        </p:nvSpPr>
        <p:spPr bwMode="auto">
          <a:xfrm>
            <a:off x="692150" y="4616450"/>
            <a:ext cx="547688" cy="297517"/>
          </a:xfrm>
          <a:prstGeom prst="rect">
            <a:avLst/>
          </a:prstGeom>
          <a:noFill/>
          <a:ln w="9525">
            <a:noFill/>
            <a:miter lim="800000"/>
            <a:headEnd/>
            <a:tailEnd/>
          </a:ln>
        </p:spPr>
        <p:txBody>
          <a:bodyPr>
            <a:prstTxWarp prst="textNoShape">
              <a:avLst/>
            </a:prstTxWarp>
            <a:spAutoFit/>
          </a:bodyPr>
          <a:lstStyle/>
          <a:p>
            <a:pPr algn="r">
              <a:lnSpc>
                <a:spcPct val="80000"/>
              </a:lnSpc>
              <a:spcBef>
                <a:spcPct val="50000"/>
              </a:spcBef>
            </a:pPr>
            <a:r>
              <a:rPr lang="en-US" sz="1600" b="0">
                <a:solidFill>
                  <a:srgbClr val="000000"/>
                </a:solidFill>
                <a:latin typeface="Helvetica Neue" pitchFamily="1" charset="0"/>
              </a:rPr>
              <a:t>11</a:t>
            </a:r>
            <a:r>
              <a:rPr lang="en-US" sz="1600" b="0" i="1">
                <a:solidFill>
                  <a:srgbClr val="000000"/>
                </a:solidFill>
                <a:latin typeface="Times New Roman" pitchFamily="1" charset="0"/>
              </a:rPr>
              <a:t>x</a:t>
            </a:r>
          </a:p>
        </p:txBody>
      </p:sp>
      <p:sp>
        <p:nvSpPr>
          <p:cNvPr id="30745" name="Text Box 155"/>
          <p:cNvSpPr txBox="1">
            <a:spLocks noChangeArrowheads="1"/>
          </p:cNvSpPr>
          <p:nvPr/>
        </p:nvSpPr>
        <p:spPr bwMode="auto">
          <a:xfrm>
            <a:off x="692150" y="4870450"/>
            <a:ext cx="547688" cy="297517"/>
          </a:xfrm>
          <a:prstGeom prst="rect">
            <a:avLst/>
          </a:prstGeom>
          <a:noFill/>
          <a:ln w="9525">
            <a:noFill/>
            <a:miter lim="800000"/>
            <a:headEnd/>
            <a:tailEnd/>
          </a:ln>
        </p:spPr>
        <p:txBody>
          <a:bodyPr>
            <a:prstTxWarp prst="textNoShape">
              <a:avLst/>
            </a:prstTxWarp>
            <a:spAutoFit/>
          </a:bodyPr>
          <a:lstStyle/>
          <a:p>
            <a:pPr algn="r">
              <a:lnSpc>
                <a:spcPct val="80000"/>
              </a:lnSpc>
              <a:spcBef>
                <a:spcPct val="50000"/>
              </a:spcBef>
            </a:pPr>
            <a:r>
              <a:rPr lang="en-US" sz="1600" b="0">
                <a:solidFill>
                  <a:srgbClr val="000000"/>
                </a:solidFill>
                <a:latin typeface="Helvetica Neue" pitchFamily="1" charset="0"/>
              </a:rPr>
              <a:t>12</a:t>
            </a:r>
            <a:r>
              <a:rPr lang="en-US" sz="1600" b="0" i="1">
                <a:solidFill>
                  <a:srgbClr val="000000"/>
                </a:solidFill>
                <a:latin typeface="Times New Roman" pitchFamily="1" charset="0"/>
              </a:rPr>
              <a:t>x</a:t>
            </a:r>
          </a:p>
        </p:txBody>
      </p:sp>
      <p:sp>
        <p:nvSpPr>
          <p:cNvPr id="30746" name="Text Box 156"/>
          <p:cNvSpPr txBox="1">
            <a:spLocks noChangeArrowheads="1"/>
          </p:cNvSpPr>
          <p:nvPr/>
        </p:nvSpPr>
        <p:spPr bwMode="auto">
          <a:xfrm>
            <a:off x="692150" y="5124450"/>
            <a:ext cx="547688" cy="297517"/>
          </a:xfrm>
          <a:prstGeom prst="rect">
            <a:avLst/>
          </a:prstGeom>
          <a:noFill/>
          <a:ln w="9525">
            <a:noFill/>
            <a:miter lim="800000"/>
            <a:headEnd/>
            <a:tailEnd/>
          </a:ln>
        </p:spPr>
        <p:txBody>
          <a:bodyPr>
            <a:prstTxWarp prst="textNoShape">
              <a:avLst/>
            </a:prstTxWarp>
            <a:spAutoFit/>
          </a:bodyPr>
          <a:lstStyle/>
          <a:p>
            <a:pPr algn="r">
              <a:lnSpc>
                <a:spcPct val="80000"/>
              </a:lnSpc>
              <a:spcBef>
                <a:spcPct val="50000"/>
              </a:spcBef>
            </a:pPr>
            <a:r>
              <a:rPr lang="en-US" sz="1600" b="0">
                <a:solidFill>
                  <a:srgbClr val="000000"/>
                </a:solidFill>
                <a:latin typeface="Helvetica Neue" pitchFamily="1" charset="0"/>
              </a:rPr>
              <a:t>13</a:t>
            </a:r>
            <a:r>
              <a:rPr lang="en-US" sz="1600" b="0" i="1">
                <a:solidFill>
                  <a:srgbClr val="000000"/>
                </a:solidFill>
                <a:latin typeface="Times New Roman" pitchFamily="1" charset="0"/>
              </a:rPr>
              <a:t>x</a:t>
            </a:r>
          </a:p>
        </p:txBody>
      </p:sp>
      <p:sp>
        <p:nvSpPr>
          <p:cNvPr id="30747" name="Text Box 157"/>
          <p:cNvSpPr txBox="1">
            <a:spLocks noChangeArrowheads="1"/>
          </p:cNvSpPr>
          <p:nvPr/>
        </p:nvSpPr>
        <p:spPr bwMode="auto">
          <a:xfrm>
            <a:off x="692150" y="5378450"/>
            <a:ext cx="547688" cy="297517"/>
          </a:xfrm>
          <a:prstGeom prst="rect">
            <a:avLst/>
          </a:prstGeom>
          <a:noFill/>
          <a:ln w="9525">
            <a:noFill/>
            <a:miter lim="800000"/>
            <a:headEnd/>
            <a:tailEnd/>
          </a:ln>
        </p:spPr>
        <p:txBody>
          <a:bodyPr>
            <a:prstTxWarp prst="textNoShape">
              <a:avLst/>
            </a:prstTxWarp>
            <a:spAutoFit/>
          </a:bodyPr>
          <a:lstStyle/>
          <a:p>
            <a:pPr algn="r">
              <a:lnSpc>
                <a:spcPct val="80000"/>
              </a:lnSpc>
              <a:spcBef>
                <a:spcPct val="50000"/>
              </a:spcBef>
            </a:pPr>
            <a:r>
              <a:rPr lang="en-US" sz="1600" b="0">
                <a:solidFill>
                  <a:srgbClr val="000000"/>
                </a:solidFill>
                <a:latin typeface="Helvetica Neue" pitchFamily="1" charset="0"/>
              </a:rPr>
              <a:t>14</a:t>
            </a:r>
            <a:r>
              <a:rPr lang="en-US" sz="1600" b="0" i="1">
                <a:solidFill>
                  <a:srgbClr val="000000"/>
                </a:solidFill>
                <a:latin typeface="Times New Roman" pitchFamily="1" charset="0"/>
              </a:rPr>
              <a:t>x</a:t>
            </a:r>
          </a:p>
        </p:txBody>
      </p:sp>
      <p:sp>
        <p:nvSpPr>
          <p:cNvPr id="30748" name="Text Box 158"/>
          <p:cNvSpPr txBox="1">
            <a:spLocks noChangeArrowheads="1"/>
          </p:cNvSpPr>
          <p:nvPr/>
        </p:nvSpPr>
        <p:spPr bwMode="auto">
          <a:xfrm>
            <a:off x="692150" y="5632450"/>
            <a:ext cx="547688" cy="297517"/>
          </a:xfrm>
          <a:prstGeom prst="rect">
            <a:avLst/>
          </a:prstGeom>
          <a:noFill/>
          <a:ln w="9525">
            <a:noFill/>
            <a:miter lim="800000"/>
            <a:headEnd/>
            <a:tailEnd/>
          </a:ln>
        </p:spPr>
        <p:txBody>
          <a:bodyPr>
            <a:prstTxWarp prst="textNoShape">
              <a:avLst/>
            </a:prstTxWarp>
            <a:spAutoFit/>
          </a:bodyPr>
          <a:lstStyle/>
          <a:p>
            <a:pPr algn="r">
              <a:lnSpc>
                <a:spcPct val="80000"/>
              </a:lnSpc>
              <a:spcBef>
                <a:spcPct val="50000"/>
              </a:spcBef>
            </a:pPr>
            <a:r>
              <a:rPr lang="en-US" sz="1600" b="0">
                <a:solidFill>
                  <a:srgbClr val="000000"/>
                </a:solidFill>
                <a:latin typeface="Helvetica Neue" pitchFamily="1" charset="0"/>
              </a:rPr>
              <a:t>15</a:t>
            </a:r>
            <a:r>
              <a:rPr lang="en-US" sz="1600" b="0" i="1">
                <a:solidFill>
                  <a:srgbClr val="000000"/>
                </a:solidFill>
                <a:latin typeface="Times New Roman" pitchFamily="1" charset="0"/>
              </a:rPr>
              <a:t>x</a:t>
            </a:r>
          </a:p>
        </p:txBody>
      </p:sp>
      <p:sp>
        <p:nvSpPr>
          <p:cNvPr id="30749" name="Text Box 159"/>
          <p:cNvSpPr txBox="1">
            <a:spLocks noChangeArrowheads="1"/>
          </p:cNvSpPr>
          <p:nvPr/>
        </p:nvSpPr>
        <p:spPr bwMode="auto">
          <a:xfrm>
            <a:off x="692150" y="5886450"/>
            <a:ext cx="547688" cy="297517"/>
          </a:xfrm>
          <a:prstGeom prst="rect">
            <a:avLst/>
          </a:prstGeom>
          <a:noFill/>
          <a:ln w="9525">
            <a:noFill/>
            <a:miter lim="800000"/>
            <a:headEnd/>
            <a:tailEnd/>
          </a:ln>
        </p:spPr>
        <p:txBody>
          <a:bodyPr>
            <a:prstTxWarp prst="textNoShape">
              <a:avLst/>
            </a:prstTxWarp>
            <a:spAutoFit/>
          </a:bodyPr>
          <a:lstStyle/>
          <a:p>
            <a:pPr algn="r">
              <a:lnSpc>
                <a:spcPct val="80000"/>
              </a:lnSpc>
              <a:spcBef>
                <a:spcPct val="50000"/>
              </a:spcBef>
            </a:pPr>
            <a:r>
              <a:rPr lang="en-US" sz="1600" b="0">
                <a:solidFill>
                  <a:srgbClr val="000000"/>
                </a:solidFill>
                <a:latin typeface="Helvetica Neue" pitchFamily="1" charset="0"/>
              </a:rPr>
              <a:t>16</a:t>
            </a:r>
            <a:r>
              <a:rPr lang="en-US" sz="1600" b="0" i="1">
                <a:solidFill>
                  <a:srgbClr val="000000"/>
                </a:solidFill>
                <a:latin typeface="Times New Roman" pitchFamily="1" charset="0"/>
              </a:rPr>
              <a:t>x</a:t>
            </a:r>
          </a:p>
        </p:txBody>
      </p:sp>
      <p:sp>
        <p:nvSpPr>
          <p:cNvPr id="30750" name="Text Box 160"/>
          <p:cNvSpPr txBox="1">
            <a:spLocks noChangeArrowheads="1"/>
          </p:cNvSpPr>
          <p:nvPr/>
        </p:nvSpPr>
        <p:spPr bwMode="auto">
          <a:xfrm>
            <a:off x="692150" y="6140450"/>
            <a:ext cx="547688" cy="297517"/>
          </a:xfrm>
          <a:prstGeom prst="rect">
            <a:avLst/>
          </a:prstGeom>
          <a:noFill/>
          <a:ln w="9525">
            <a:noFill/>
            <a:miter lim="800000"/>
            <a:headEnd/>
            <a:tailEnd/>
          </a:ln>
        </p:spPr>
        <p:txBody>
          <a:bodyPr>
            <a:prstTxWarp prst="textNoShape">
              <a:avLst/>
            </a:prstTxWarp>
            <a:spAutoFit/>
          </a:bodyPr>
          <a:lstStyle/>
          <a:p>
            <a:pPr algn="r">
              <a:lnSpc>
                <a:spcPct val="80000"/>
              </a:lnSpc>
              <a:spcBef>
                <a:spcPct val="50000"/>
              </a:spcBef>
            </a:pPr>
            <a:r>
              <a:rPr lang="en-US" sz="1600" b="0">
                <a:solidFill>
                  <a:srgbClr val="000000"/>
                </a:solidFill>
                <a:latin typeface="Helvetica Neue" pitchFamily="1" charset="0"/>
              </a:rPr>
              <a:t>17</a:t>
            </a:r>
            <a:r>
              <a:rPr lang="en-US" sz="1600" b="0" i="1">
                <a:solidFill>
                  <a:srgbClr val="000000"/>
                </a:solidFill>
                <a:latin typeface="Times New Roman" pitchFamily="1" charset="0"/>
              </a:rPr>
              <a:t>x</a:t>
            </a:r>
          </a:p>
        </p:txBody>
      </p:sp>
      <p:sp>
        <p:nvSpPr>
          <p:cNvPr id="805025" name="Rectangle 161"/>
          <p:cNvSpPr>
            <a:spLocks noChangeArrowheads="1"/>
          </p:cNvSpPr>
          <p:nvPr/>
        </p:nvSpPr>
        <p:spPr bwMode="auto">
          <a:xfrm>
            <a:off x="2143125" y="4394200"/>
            <a:ext cx="925513" cy="260350"/>
          </a:xfrm>
          <a:prstGeom prst="rect">
            <a:avLst/>
          </a:prstGeom>
          <a:noFill/>
          <a:ln w="19050">
            <a:solidFill>
              <a:srgbClr val="FF0000"/>
            </a:solidFill>
            <a:miter lim="800000"/>
            <a:headEnd/>
            <a:tailEnd/>
          </a:ln>
        </p:spPr>
        <p:txBody>
          <a:bodyPr wrap="none" anchor="ctr">
            <a:prstTxWarp prst="textNoShape">
              <a:avLst/>
            </a:prstTxWarp>
          </a:bodyPr>
          <a:lstStyle/>
          <a:p>
            <a:pPr>
              <a:lnSpc>
                <a:spcPct val="75000"/>
              </a:lnSpc>
            </a:pPr>
            <a:endParaRPr lang="en-US">
              <a:solidFill>
                <a:srgbClr val="000000"/>
              </a:solidFill>
              <a:latin typeface="Times New Roman" pitchFamily="1" charset="0"/>
            </a:endParaRPr>
          </a:p>
        </p:txBody>
      </p:sp>
      <p:grpSp>
        <p:nvGrpSpPr>
          <p:cNvPr id="4" name="Group 162"/>
          <p:cNvGrpSpPr>
            <a:grpSpLocks/>
          </p:cNvGrpSpPr>
          <p:nvPr/>
        </p:nvGrpSpPr>
        <p:grpSpPr bwMode="auto">
          <a:xfrm>
            <a:off x="1231900" y="2362200"/>
            <a:ext cx="7315200" cy="4067175"/>
            <a:chOff x="776" y="1488"/>
            <a:chExt cx="4608" cy="2562"/>
          </a:xfrm>
        </p:grpSpPr>
        <p:sp>
          <p:nvSpPr>
            <p:cNvPr id="30753" name="Rectangle 163"/>
            <p:cNvSpPr>
              <a:spLocks noChangeArrowheads="1"/>
            </p:cNvSpPr>
            <p:nvPr/>
          </p:nvSpPr>
          <p:spPr bwMode="auto">
            <a:xfrm>
              <a:off x="776" y="14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20000"/>
                </a:spcBef>
              </a:pPr>
              <a:r>
                <a:rPr lang="en-US" sz="1600" b="0">
                  <a:solidFill>
                    <a:srgbClr val="000000"/>
                  </a:solidFill>
                  <a:latin typeface="Helvetica Neue" pitchFamily="1" charset="0"/>
                </a:rPr>
                <a:t>\000</a:t>
              </a:r>
              <a:endParaRPr lang="en-US" sz="2400" b="0">
                <a:solidFill>
                  <a:srgbClr val="000000"/>
                </a:solidFill>
                <a:latin typeface="Helvetica Neue" pitchFamily="1" charset="0"/>
              </a:endParaRPr>
            </a:p>
          </p:txBody>
        </p:sp>
        <p:sp>
          <p:nvSpPr>
            <p:cNvPr id="30754" name="Rectangle 164"/>
            <p:cNvSpPr>
              <a:spLocks noChangeArrowheads="1"/>
            </p:cNvSpPr>
            <p:nvPr/>
          </p:nvSpPr>
          <p:spPr bwMode="auto">
            <a:xfrm>
              <a:off x="1352" y="14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\001</a:t>
              </a:r>
            </a:p>
          </p:txBody>
        </p:sp>
        <p:sp>
          <p:nvSpPr>
            <p:cNvPr id="30755" name="Rectangle 165"/>
            <p:cNvSpPr>
              <a:spLocks noChangeArrowheads="1"/>
            </p:cNvSpPr>
            <p:nvPr/>
          </p:nvSpPr>
          <p:spPr bwMode="auto">
            <a:xfrm>
              <a:off x="1928" y="14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\002</a:t>
              </a:r>
            </a:p>
          </p:txBody>
        </p:sp>
        <p:sp>
          <p:nvSpPr>
            <p:cNvPr id="30756" name="Rectangle 166"/>
            <p:cNvSpPr>
              <a:spLocks noChangeArrowheads="1"/>
            </p:cNvSpPr>
            <p:nvPr/>
          </p:nvSpPr>
          <p:spPr bwMode="auto">
            <a:xfrm>
              <a:off x="2504" y="14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\003</a:t>
              </a:r>
            </a:p>
          </p:txBody>
        </p:sp>
        <p:sp>
          <p:nvSpPr>
            <p:cNvPr id="30757" name="Rectangle 167"/>
            <p:cNvSpPr>
              <a:spLocks noChangeArrowheads="1"/>
            </p:cNvSpPr>
            <p:nvPr/>
          </p:nvSpPr>
          <p:spPr bwMode="auto">
            <a:xfrm>
              <a:off x="3080" y="14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\004</a:t>
              </a:r>
            </a:p>
          </p:txBody>
        </p:sp>
        <p:sp>
          <p:nvSpPr>
            <p:cNvPr id="30758" name="Rectangle 168"/>
            <p:cNvSpPr>
              <a:spLocks noChangeArrowheads="1"/>
            </p:cNvSpPr>
            <p:nvPr/>
          </p:nvSpPr>
          <p:spPr bwMode="auto">
            <a:xfrm>
              <a:off x="3656" y="14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\005</a:t>
              </a:r>
            </a:p>
          </p:txBody>
        </p:sp>
        <p:sp>
          <p:nvSpPr>
            <p:cNvPr id="30759" name="Rectangle 169"/>
            <p:cNvSpPr>
              <a:spLocks noChangeArrowheads="1"/>
            </p:cNvSpPr>
            <p:nvPr/>
          </p:nvSpPr>
          <p:spPr bwMode="auto">
            <a:xfrm>
              <a:off x="4232" y="14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\006</a:t>
              </a:r>
            </a:p>
          </p:txBody>
        </p:sp>
        <p:sp>
          <p:nvSpPr>
            <p:cNvPr id="30760" name="Rectangle 170"/>
            <p:cNvSpPr>
              <a:spLocks noChangeArrowheads="1"/>
            </p:cNvSpPr>
            <p:nvPr/>
          </p:nvSpPr>
          <p:spPr bwMode="auto">
            <a:xfrm>
              <a:off x="4808" y="14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\007</a:t>
              </a:r>
            </a:p>
          </p:txBody>
        </p:sp>
        <p:sp>
          <p:nvSpPr>
            <p:cNvPr id="30761" name="Rectangle 171"/>
            <p:cNvSpPr>
              <a:spLocks noChangeArrowheads="1"/>
            </p:cNvSpPr>
            <p:nvPr/>
          </p:nvSpPr>
          <p:spPr bwMode="auto">
            <a:xfrm>
              <a:off x="776" y="16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\b</a:t>
              </a:r>
              <a:endParaRPr lang="en-US" sz="2400" b="0">
                <a:solidFill>
                  <a:srgbClr val="000000"/>
                </a:solidFill>
                <a:latin typeface="Helvetica Neue" pitchFamily="1" charset="0"/>
              </a:endParaRPr>
            </a:p>
          </p:txBody>
        </p:sp>
        <p:sp>
          <p:nvSpPr>
            <p:cNvPr id="30762" name="Rectangle 172"/>
            <p:cNvSpPr>
              <a:spLocks noChangeArrowheads="1"/>
            </p:cNvSpPr>
            <p:nvPr/>
          </p:nvSpPr>
          <p:spPr bwMode="auto">
            <a:xfrm>
              <a:off x="1352" y="16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\t</a:t>
              </a:r>
            </a:p>
          </p:txBody>
        </p:sp>
        <p:sp>
          <p:nvSpPr>
            <p:cNvPr id="30763" name="Rectangle 173"/>
            <p:cNvSpPr>
              <a:spLocks noChangeArrowheads="1"/>
            </p:cNvSpPr>
            <p:nvPr/>
          </p:nvSpPr>
          <p:spPr bwMode="auto">
            <a:xfrm>
              <a:off x="1928" y="16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\n</a:t>
              </a:r>
            </a:p>
          </p:txBody>
        </p:sp>
        <p:sp>
          <p:nvSpPr>
            <p:cNvPr id="30764" name="Rectangle 174"/>
            <p:cNvSpPr>
              <a:spLocks noChangeArrowheads="1"/>
            </p:cNvSpPr>
            <p:nvPr/>
          </p:nvSpPr>
          <p:spPr bwMode="auto">
            <a:xfrm>
              <a:off x="2504" y="16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\011</a:t>
              </a:r>
            </a:p>
          </p:txBody>
        </p:sp>
        <p:sp>
          <p:nvSpPr>
            <p:cNvPr id="30765" name="Rectangle 175"/>
            <p:cNvSpPr>
              <a:spLocks noChangeArrowheads="1"/>
            </p:cNvSpPr>
            <p:nvPr/>
          </p:nvSpPr>
          <p:spPr bwMode="auto">
            <a:xfrm>
              <a:off x="3080" y="16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\f</a:t>
              </a:r>
            </a:p>
          </p:txBody>
        </p:sp>
        <p:sp>
          <p:nvSpPr>
            <p:cNvPr id="30766" name="Rectangle 176"/>
            <p:cNvSpPr>
              <a:spLocks noChangeArrowheads="1"/>
            </p:cNvSpPr>
            <p:nvPr/>
          </p:nvSpPr>
          <p:spPr bwMode="auto">
            <a:xfrm>
              <a:off x="3656" y="16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\r</a:t>
              </a:r>
            </a:p>
          </p:txBody>
        </p:sp>
        <p:sp>
          <p:nvSpPr>
            <p:cNvPr id="30767" name="Rectangle 177"/>
            <p:cNvSpPr>
              <a:spLocks noChangeArrowheads="1"/>
            </p:cNvSpPr>
            <p:nvPr/>
          </p:nvSpPr>
          <p:spPr bwMode="auto">
            <a:xfrm>
              <a:off x="4232" y="16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\016</a:t>
              </a:r>
            </a:p>
          </p:txBody>
        </p:sp>
        <p:sp>
          <p:nvSpPr>
            <p:cNvPr id="30768" name="Rectangle 178"/>
            <p:cNvSpPr>
              <a:spLocks noChangeArrowheads="1"/>
            </p:cNvSpPr>
            <p:nvPr/>
          </p:nvSpPr>
          <p:spPr bwMode="auto">
            <a:xfrm>
              <a:off x="4808" y="16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\017</a:t>
              </a:r>
            </a:p>
          </p:txBody>
        </p:sp>
        <p:sp>
          <p:nvSpPr>
            <p:cNvPr id="30769" name="Rectangle 179"/>
            <p:cNvSpPr>
              <a:spLocks noChangeArrowheads="1"/>
            </p:cNvSpPr>
            <p:nvPr/>
          </p:nvSpPr>
          <p:spPr bwMode="auto">
            <a:xfrm>
              <a:off x="776" y="18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\020</a:t>
              </a:r>
              <a:endParaRPr lang="en-US" sz="2400" b="0">
                <a:solidFill>
                  <a:srgbClr val="000000"/>
                </a:solidFill>
                <a:latin typeface="Helvetica Neue" pitchFamily="1" charset="0"/>
              </a:endParaRPr>
            </a:p>
          </p:txBody>
        </p:sp>
        <p:sp>
          <p:nvSpPr>
            <p:cNvPr id="30770" name="Rectangle 180"/>
            <p:cNvSpPr>
              <a:spLocks noChangeArrowheads="1"/>
            </p:cNvSpPr>
            <p:nvPr/>
          </p:nvSpPr>
          <p:spPr bwMode="auto">
            <a:xfrm>
              <a:off x="1352" y="18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\021</a:t>
              </a:r>
            </a:p>
          </p:txBody>
        </p:sp>
        <p:sp>
          <p:nvSpPr>
            <p:cNvPr id="30771" name="Rectangle 181"/>
            <p:cNvSpPr>
              <a:spLocks noChangeArrowheads="1"/>
            </p:cNvSpPr>
            <p:nvPr/>
          </p:nvSpPr>
          <p:spPr bwMode="auto">
            <a:xfrm>
              <a:off x="1928" y="18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\022</a:t>
              </a:r>
            </a:p>
          </p:txBody>
        </p:sp>
        <p:sp>
          <p:nvSpPr>
            <p:cNvPr id="30772" name="Rectangle 182"/>
            <p:cNvSpPr>
              <a:spLocks noChangeArrowheads="1"/>
            </p:cNvSpPr>
            <p:nvPr/>
          </p:nvSpPr>
          <p:spPr bwMode="auto">
            <a:xfrm>
              <a:off x="2504" y="18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\023</a:t>
              </a:r>
            </a:p>
          </p:txBody>
        </p:sp>
        <p:sp>
          <p:nvSpPr>
            <p:cNvPr id="30773" name="Rectangle 183"/>
            <p:cNvSpPr>
              <a:spLocks noChangeArrowheads="1"/>
            </p:cNvSpPr>
            <p:nvPr/>
          </p:nvSpPr>
          <p:spPr bwMode="auto">
            <a:xfrm>
              <a:off x="3080" y="18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\024</a:t>
              </a:r>
            </a:p>
          </p:txBody>
        </p:sp>
        <p:sp>
          <p:nvSpPr>
            <p:cNvPr id="30774" name="Rectangle 184"/>
            <p:cNvSpPr>
              <a:spLocks noChangeArrowheads="1"/>
            </p:cNvSpPr>
            <p:nvPr/>
          </p:nvSpPr>
          <p:spPr bwMode="auto">
            <a:xfrm>
              <a:off x="3656" y="18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\025</a:t>
              </a:r>
            </a:p>
          </p:txBody>
        </p:sp>
        <p:sp>
          <p:nvSpPr>
            <p:cNvPr id="30775" name="Rectangle 185"/>
            <p:cNvSpPr>
              <a:spLocks noChangeArrowheads="1"/>
            </p:cNvSpPr>
            <p:nvPr/>
          </p:nvSpPr>
          <p:spPr bwMode="auto">
            <a:xfrm>
              <a:off x="4232" y="18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\026</a:t>
              </a:r>
            </a:p>
          </p:txBody>
        </p:sp>
        <p:sp>
          <p:nvSpPr>
            <p:cNvPr id="30776" name="Rectangle 186"/>
            <p:cNvSpPr>
              <a:spLocks noChangeArrowheads="1"/>
            </p:cNvSpPr>
            <p:nvPr/>
          </p:nvSpPr>
          <p:spPr bwMode="auto">
            <a:xfrm>
              <a:off x="4808" y="18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\027</a:t>
              </a:r>
            </a:p>
          </p:txBody>
        </p:sp>
        <p:sp>
          <p:nvSpPr>
            <p:cNvPr id="30777" name="Rectangle 187"/>
            <p:cNvSpPr>
              <a:spLocks noChangeArrowheads="1"/>
            </p:cNvSpPr>
            <p:nvPr/>
          </p:nvSpPr>
          <p:spPr bwMode="auto">
            <a:xfrm>
              <a:off x="776" y="19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\030</a:t>
              </a:r>
              <a:endParaRPr lang="en-US" sz="2400" b="0">
                <a:solidFill>
                  <a:srgbClr val="000000"/>
                </a:solidFill>
                <a:latin typeface="Helvetica Neue" pitchFamily="1" charset="0"/>
              </a:endParaRPr>
            </a:p>
          </p:txBody>
        </p:sp>
        <p:sp>
          <p:nvSpPr>
            <p:cNvPr id="30778" name="Rectangle 188"/>
            <p:cNvSpPr>
              <a:spLocks noChangeArrowheads="1"/>
            </p:cNvSpPr>
            <p:nvPr/>
          </p:nvSpPr>
          <p:spPr bwMode="auto">
            <a:xfrm>
              <a:off x="1352" y="19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\031</a:t>
              </a:r>
            </a:p>
          </p:txBody>
        </p:sp>
        <p:sp>
          <p:nvSpPr>
            <p:cNvPr id="30779" name="Rectangle 189"/>
            <p:cNvSpPr>
              <a:spLocks noChangeArrowheads="1"/>
            </p:cNvSpPr>
            <p:nvPr/>
          </p:nvSpPr>
          <p:spPr bwMode="auto">
            <a:xfrm>
              <a:off x="1928" y="19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\032</a:t>
              </a:r>
            </a:p>
          </p:txBody>
        </p:sp>
        <p:sp>
          <p:nvSpPr>
            <p:cNvPr id="30780" name="Rectangle 190"/>
            <p:cNvSpPr>
              <a:spLocks noChangeArrowheads="1"/>
            </p:cNvSpPr>
            <p:nvPr/>
          </p:nvSpPr>
          <p:spPr bwMode="auto">
            <a:xfrm>
              <a:off x="2504" y="19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\033</a:t>
              </a:r>
            </a:p>
          </p:txBody>
        </p:sp>
        <p:sp>
          <p:nvSpPr>
            <p:cNvPr id="30781" name="Rectangle 191"/>
            <p:cNvSpPr>
              <a:spLocks noChangeArrowheads="1"/>
            </p:cNvSpPr>
            <p:nvPr/>
          </p:nvSpPr>
          <p:spPr bwMode="auto">
            <a:xfrm>
              <a:off x="3080" y="19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\034</a:t>
              </a:r>
            </a:p>
          </p:txBody>
        </p:sp>
        <p:sp>
          <p:nvSpPr>
            <p:cNvPr id="30782" name="Rectangle 192"/>
            <p:cNvSpPr>
              <a:spLocks noChangeArrowheads="1"/>
            </p:cNvSpPr>
            <p:nvPr/>
          </p:nvSpPr>
          <p:spPr bwMode="auto">
            <a:xfrm>
              <a:off x="3656" y="19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\035</a:t>
              </a:r>
            </a:p>
          </p:txBody>
        </p:sp>
        <p:sp>
          <p:nvSpPr>
            <p:cNvPr id="30783" name="Rectangle 193"/>
            <p:cNvSpPr>
              <a:spLocks noChangeArrowheads="1"/>
            </p:cNvSpPr>
            <p:nvPr/>
          </p:nvSpPr>
          <p:spPr bwMode="auto">
            <a:xfrm>
              <a:off x="4232" y="19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\036</a:t>
              </a:r>
            </a:p>
          </p:txBody>
        </p:sp>
        <p:sp>
          <p:nvSpPr>
            <p:cNvPr id="30784" name="Rectangle 194"/>
            <p:cNvSpPr>
              <a:spLocks noChangeArrowheads="1"/>
            </p:cNvSpPr>
            <p:nvPr/>
          </p:nvSpPr>
          <p:spPr bwMode="auto">
            <a:xfrm>
              <a:off x="4808" y="19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\037</a:t>
              </a:r>
            </a:p>
          </p:txBody>
        </p:sp>
        <p:sp>
          <p:nvSpPr>
            <p:cNvPr id="30785" name="Rectangle 195"/>
            <p:cNvSpPr>
              <a:spLocks noChangeArrowheads="1"/>
            </p:cNvSpPr>
            <p:nvPr/>
          </p:nvSpPr>
          <p:spPr bwMode="auto">
            <a:xfrm>
              <a:off x="776" y="212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pPr>
              <a:r>
                <a:rPr lang="en-US" sz="1600" b="0" i="1">
                  <a:solidFill>
                    <a:srgbClr val="000000"/>
                  </a:solidFill>
                  <a:latin typeface="Times New Roman" pitchFamily="1" charset="0"/>
                </a:rPr>
                <a:t>space</a:t>
              </a:r>
              <a:endParaRPr lang="en-US" sz="2400" b="0">
                <a:solidFill>
                  <a:srgbClr val="000000"/>
                </a:solidFill>
                <a:latin typeface="Helvetica Neue" pitchFamily="1" charset="0"/>
              </a:endParaRPr>
            </a:p>
          </p:txBody>
        </p:sp>
        <p:sp>
          <p:nvSpPr>
            <p:cNvPr id="30786" name="Rectangle 196"/>
            <p:cNvSpPr>
              <a:spLocks noChangeArrowheads="1"/>
            </p:cNvSpPr>
            <p:nvPr/>
          </p:nvSpPr>
          <p:spPr bwMode="auto">
            <a:xfrm>
              <a:off x="1352" y="21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787" name="Rectangle 197"/>
            <p:cNvSpPr>
              <a:spLocks noChangeArrowheads="1"/>
            </p:cNvSpPr>
            <p:nvPr/>
          </p:nvSpPr>
          <p:spPr bwMode="auto">
            <a:xfrm>
              <a:off x="1928" y="21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788" name="Rectangle 198"/>
            <p:cNvSpPr>
              <a:spLocks noChangeArrowheads="1"/>
            </p:cNvSpPr>
            <p:nvPr/>
          </p:nvSpPr>
          <p:spPr bwMode="auto">
            <a:xfrm>
              <a:off x="2504" y="21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789" name="Rectangle 199"/>
            <p:cNvSpPr>
              <a:spLocks noChangeArrowheads="1"/>
            </p:cNvSpPr>
            <p:nvPr/>
          </p:nvSpPr>
          <p:spPr bwMode="auto">
            <a:xfrm>
              <a:off x="3080" y="21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790" name="Rectangle 200"/>
            <p:cNvSpPr>
              <a:spLocks noChangeArrowheads="1"/>
            </p:cNvSpPr>
            <p:nvPr/>
          </p:nvSpPr>
          <p:spPr bwMode="auto">
            <a:xfrm>
              <a:off x="3656" y="21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791" name="Rectangle 201"/>
            <p:cNvSpPr>
              <a:spLocks noChangeArrowheads="1"/>
            </p:cNvSpPr>
            <p:nvPr/>
          </p:nvSpPr>
          <p:spPr bwMode="auto">
            <a:xfrm>
              <a:off x="4232" y="21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&amp;</a:t>
              </a:r>
            </a:p>
          </p:txBody>
        </p:sp>
        <p:sp>
          <p:nvSpPr>
            <p:cNvPr id="30792" name="Rectangle 202"/>
            <p:cNvSpPr>
              <a:spLocks noChangeArrowheads="1"/>
            </p:cNvSpPr>
            <p:nvPr/>
          </p:nvSpPr>
          <p:spPr bwMode="auto">
            <a:xfrm>
              <a:off x="4808" y="21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793" name="Rectangle 203"/>
            <p:cNvSpPr>
              <a:spLocks noChangeArrowheads="1"/>
            </p:cNvSpPr>
            <p:nvPr/>
          </p:nvSpPr>
          <p:spPr bwMode="auto">
            <a:xfrm>
              <a:off x="776" y="228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endParaRPr lang="en-US" sz="2400" b="0">
                <a:solidFill>
                  <a:srgbClr val="000000"/>
                </a:solidFill>
                <a:latin typeface="Helvetica Neue" pitchFamily="1" charset="0"/>
              </a:endParaRPr>
            </a:p>
          </p:txBody>
        </p:sp>
        <p:sp>
          <p:nvSpPr>
            <p:cNvPr id="30794" name="Rectangle 204"/>
            <p:cNvSpPr>
              <a:spLocks noChangeArrowheads="1"/>
            </p:cNvSpPr>
            <p:nvPr/>
          </p:nvSpPr>
          <p:spPr bwMode="auto">
            <a:xfrm>
              <a:off x="1352" y="228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795" name="Rectangle 205"/>
            <p:cNvSpPr>
              <a:spLocks noChangeArrowheads="1"/>
            </p:cNvSpPr>
            <p:nvPr/>
          </p:nvSpPr>
          <p:spPr bwMode="auto">
            <a:xfrm>
              <a:off x="1928" y="22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796" name="Rectangle 206"/>
            <p:cNvSpPr>
              <a:spLocks noChangeArrowheads="1"/>
            </p:cNvSpPr>
            <p:nvPr/>
          </p:nvSpPr>
          <p:spPr bwMode="auto">
            <a:xfrm>
              <a:off x="2504" y="228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797" name="Rectangle 207"/>
            <p:cNvSpPr>
              <a:spLocks noChangeArrowheads="1"/>
            </p:cNvSpPr>
            <p:nvPr/>
          </p:nvSpPr>
          <p:spPr bwMode="auto">
            <a:xfrm>
              <a:off x="3080" y="228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798" name="Rectangle 208"/>
            <p:cNvSpPr>
              <a:spLocks noChangeArrowheads="1"/>
            </p:cNvSpPr>
            <p:nvPr/>
          </p:nvSpPr>
          <p:spPr bwMode="auto">
            <a:xfrm>
              <a:off x="3656" y="228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799" name="Rectangle 209"/>
            <p:cNvSpPr>
              <a:spLocks noChangeArrowheads="1"/>
            </p:cNvSpPr>
            <p:nvPr/>
          </p:nvSpPr>
          <p:spPr bwMode="auto">
            <a:xfrm>
              <a:off x="4232" y="228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800" name="Rectangle 210"/>
            <p:cNvSpPr>
              <a:spLocks noChangeArrowheads="1"/>
            </p:cNvSpPr>
            <p:nvPr/>
          </p:nvSpPr>
          <p:spPr bwMode="auto">
            <a:xfrm>
              <a:off x="4808" y="22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801" name="Rectangle 211"/>
            <p:cNvSpPr>
              <a:spLocks noChangeArrowheads="1"/>
            </p:cNvSpPr>
            <p:nvPr/>
          </p:nvSpPr>
          <p:spPr bwMode="auto">
            <a:xfrm>
              <a:off x="776" y="24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a:t>
              </a:r>
              <a:endParaRPr lang="en-US" sz="2400" b="0">
                <a:solidFill>
                  <a:srgbClr val="000000"/>
                </a:solidFill>
                <a:latin typeface="Helvetica Neue" pitchFamily="1" charset="0"/>
              </a:endParaRPr>
            </a:p>
          </p:txBody>
        </p:sp>
        <p:sp>
          <p:nvSpPr>
            <p:cNvPr id="30802" name="Rectangle 212"/>
            <p:cNvSpPr>
              <a:spLocks noChangeArrowheads="1"/>
            </p:cNvSpPr>
            <p:nvPr/>
          </p:nvSpPr>
          <p:spPr bwMode="auto">
            <a:xfrm>
              <a:off x="1352" y="24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1</a:t>
              </a:r>
            </a:p>
          </p:txBody>
        </p:sp>
        <p:sp>
          <p:nvSpPr>
            <p:cNvPr id="30803" name="Rectangle 213"/>
            <p:cNvSpPr>
              <a:spLocks noChangeArrowheads="1"/>
            </p:cNvSpPr>
            <p:nvPr/>
          </p:nvSpPr>
          <p:spPr bwMode="auto">
            <a:xfrm>
              <a:off x="1928" y="24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2</a:t>
              </a:r>
            </a:p>
          </p:txBody>
        </p:sp>
        <p:sp>
          <p:nvSpPr>
            <p:cNvPr id="30804" name="Rectangle 214"/>
            <p:cNvSpPr>
              <a:spLocks noChangeArrowheads="1"/>
            </p:cNvSpPr>
            <p:nvPr/>
          </p:nvSpPr>
          <p:spPr bwMode="auto">
            <a:xfrm>
              <a:off x="2504" y="24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3</a:t>
              </a:r>
            </a:p>
          </p:txBody>
        </p:sp>
        <p:sp>
          <p:nvSpPr>
            <p:cNvPr id="30805" name="Rectangle 215"/>
            <p:cNvSpPr>
              <a:spLocks noChangeArrowheads="1"/>
            </p:cNvSpPr>
            <p:nvPr/>
          </p:nvSpPr>
          <p:spPr bwMode="auto">
            <a:xfrm>
              <a:off x="3080" y="24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4</a:t>
              </a:r>
            </a:p>
          </p:txBody>
        </p:sp>
        <p:sp>
          <p:nvSpPr>
            <p:cNvPr id="30806" name="Rectangle 216"/>
            <p:cNvSpPr>
              <a:spLocks noChangeArrowheads="1"/>
            </p:cNvSpPr>
            <p:nvPr/>
          </p:nvSpPr>
          <p:spPr bwMode="auto">
            <a:xfrm>
              <a:off x="3656" y="24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5</a:t>
              </a:r>
            </a:p>
          </p:txBody>
        </p:sp>
        <p:sp>
          <p:nvSpPr>
            <p:cNvPr id="30807" name="Rectangle 217"/>
            <p:cNvSpPr>
              <a:spLocks noChangeArrowheads="1"/>
            </p:cNvSpPr>
            <p:nvPr/>
          </p:nvSpPr>
          <p:spPr bwMode="auto">
            <a:xfrm>
              <a:off x="4232" y="24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6</a:t>
              </a:r>
            </a:p>
          </p:txBody>
        </p:sp>
        <p:sp>
          <p:nvSpPr>
            <p:cNvPr id="30808" name="Rectangle 218"/>
            <p:cNvSpPr>
              <a:spLocks noChangeArrowheads="1"/>
            </p:cNvSpPr>
            <p:nvPr/>
          </p:nvSpPr>
          <p:spPr bwMode="auto">
            <a:xfrm>
              <a:off x="4808" y="24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7</a:t>
              </a:r>
            </a:p>
          </p:txBody>
        </p:sp>
        <p:sp>
          <p:nvSpPr>
            <p:cNvPr id="30809" name="Rectangle 219"/>
            <p:cNvSpPr>
              <a:spLocks noChangeArrowheads="1"/>
            </p:cNvSpPr>
            <p:nvPr/>
          </p:nvSpPr>
          <p:spPr bwMode="auto">
            <a:xfrm>
              <a:off x="776" y="26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8</a:t>
              </a:r>
              <a:endParaRPr lang="en-US" sz="2400" b="0">
                <a:solidFill>
                  <a:srgbClr val="000000"/>
                </a:solidFill>
                <a:latin typeface="Helvetica Neue" pitchFamily="1" charset="0"/>
              </a:endParaRPr>
            </a:p>
          </p:txBody>
        </p:sp>
        <p:sp>
          <p:nvSpPr>
            <p:cNvPr id="30810" name="Rectangle 220"/>
            <p:cNvSpPr>
              <a:spLocks noChangeArrowheads="1"/>
            </p:cNvSpPr>
            <p:nvPr/>
          </p:nvSpPr>
          <p:spPr bwMode="auto">
            <a:xfrm>
              <a:off x="1352" y="26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9</a:t>
              </a:r>
            </a:p>
          </p:txBody>
        </p:sp>
        <p:sp>
          <p:nvSpPr>
            <p:cNvPr id="30811" name="Rectangle 221"/>
            <p:cNvSpPr>
              <a:spLocks noChangeArrowheads="1"/>
            </p:cNvSpPr>
            <p:nvPr/>
          </p:nvSpPr>
          <p:spPr bwMode="auto">
            <a:xfrm>
              <a:off x="1928" y="260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812" name="Rectangle 222"/>
            <p:cNvSpPr>
              <a:spLocks noChangeArrowheads="1"/>
            </p:cNvSpPr>
            <p:nvPr/>
          </p:nvSpPr>
          <p:spPr bwMode="auto">
            <a:xfrm>
              <a:off x="2504" y="260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813" name="Rectangle 223"/>
            <p:cNvSpPr>
              <a:spLocks noChangeArrowheads="1"/>
            </p:cNvSpPr>
            <p:nvPr/>
          </p:nvSpPr>
          <p:spPr bwMode="auto">
            <a:xfrm>
              <a:off x="3080" y="260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solidFill>
                    <a:srgbClr val="000000"/>
                  </a:solidFill>
                  <a:latin typeface="Helvetica Neue" pitchFamily="1" charset="0"/>
                </a:rPr>
                <a:t>&lt;</a:t>
              </a:r>
            </a:p>
          </p:txBody>
        </p:sp>
        <p:sp>
          <p:nvSpPr>
            <p:cNvPr id="30814" name="Rectangle 224"/>
            <p:cNvSpPr>
              <a:spLocks noChangeArrowheads="1"/>
            </p:cNvSpPr>
            <p:nvPr/>
          </p:nvSpPr>
          <p:spPr bwMode="auto">
            <a:xfrm>
              <a:off x="3656" y="260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815" name="Rectangle 225"/>
            <p:cNvSpPr>
              <a:spLocks noChangeArrowheads="1"/>
            </p:cNvSpPr>
            <p:nvPr/>
          </p:nvSpPr>
          <p:spPr bwMode="auto">
            <a:xfrm>
              <a:off x="4232" y="260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solidFill>
                    <a:srgbClr val="000000"/>
                  </a:solidFill>
                  <a:latin typeface="Helvetica Neue" pitchFamily="1" charset="0"/>
                </a:rPr>
                <a:t>&gt;</a:t>
              </a:r>
            </a:p>
          </p:txBody>
        </p:sp>
        <p:sp>
          <p:nvSpPr>
            <p:cNvPr id="30816" name="Rectangle 226"/>
            <p:cNvSpPr>
              <a:spLocks noChangeArrowheads="1"/>
            </p:cNvSpPr>
            <p:nvPr/>
          </p:nvSpPr>
          <p:spPr bwMode="auto">
            <a:xfrm>
              <a:off x="4808" y="26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817" name="Rectangle 227"/>
            <p:cNvSpPr>
              <a:spLocks noChangeArrowheads="1"/>
            </p:cNvSpPr>
            <p:nvPr/>
          </p:nvSpPr>
          <p:spPr bwMode="auto">
            <a:xfrm>
              <a:off x="776" y="27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endParaRPr lang="en-US" sz="2400" b="0">
                <a:solidFill>
                  <a:srgbClr val="000000"/>
                </a:solidFill>
                <a:latin typeface="Helvetica Neue" pitchFamily="1" charset="0"/>
              </a:endParaRPr>
            </a:p>
          </p:txBody>
        </p:sp>
        <p:sp>
          <p:nvSpPr>
            <p:cNvPr id="30818" name="Rectangle 228"/>
            <p:cNvSpPr>
              <a:spLocks noChangeArrowheads="1"/>
            </p:cNvSpPr>
            <p:nvPr/>
          </p:nvSpPr>
          <p:spPr bwMode="auto">
            <a:xfrm>
              <a:off x="1352" y="27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a:t>
              </a:r>
            </a:p>
          </p:txBody>
        </p:sp>
        <p:sp>
          <p:nvSpPr>
            <p:cNvPr id="30819" name="Rectangle 229"/>
            <p:cNvSpPr>
              <a:spLocks noChangeArrowheads="1"/>
            </p:cNvSpPr>
            <p:nvPr/>
          </p:nvSpPr>
          <p:spPr bwMode="auto">
            <a:xfrm>
              <a:off x="1928" y="27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B</a:t>
              </a:r>
            </a:p>
          </p:txBody>
        </p:sp>
        <p:sp>
          <p:nvSpPr>
            <p:cNvPr id="30820" name="Rectangle 230"/>
            <p:cNvSpPr>
              <a:spLocks noChangeArrowheads="1"/>
            </p:cNvSpPr>
            <p:nvPr/>
          </p:nvSpPr>
          <p:spPr bwMode="auto">
            <a:xfrm>
              <a:off x="2504" y="27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C</a:t>
              </a:r>
            </a:p>
          </p:txBody>
        </p:sp>
        <p:sp>
          <p:nvSpPr>
            <p:cNvPr id="30821" name="Rectangle 231"/>
            <p:cNvSpPr>
              <a:spLocks noChangeArrowheads="1"/>
            </p:cNvSpPr>
            <p:nvPr/>
          </p:nvSpPr>
          <p:spPr bwMode="auto">
            <a:xfrm>
              <a:off x="3080" y="27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D</a:t>
              </a:r>
            </a:p>
          </p:txBody>
        </p:sp>
        <p:sp>
          <p:nvSpPr>
            <p:cNvPr id="30822" name="Rectangle 232"/>
            <p:cNvSpPr>
              <a:spLocks noChangeArrowheads="1"/>
            </p:cNvSpPr>
            <p:nvPr/>
          </p:nvSpPr>
          <p:spPr bwMode="auto">
            <a:xfrm>
              <a:off x="3656" y="27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E</a:t>
              </a:r>
            </a:p>
          </p:txBody>
        </p:sp>
        <p:sp>
          <p:nvSpPr>
            <p:cNvPr id="30823" name="Rectangle 233"/>
            <p:cNvSpPr>
              <a:spLocks noChangeArrowheads="1"/>
            </p:cNvSpPr>
            <p:nvPr/>
          </p:nvSpPr>
          <p:spPr bwMode="auto">
            <a:xfrm>
              <a:off x="4232" y="27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F</a:t>
              </a:r>
            </a:p>
          </p:txBody>
        </p:sp>
        <p:sp>
          <p:nvSpPr>
            <p:cNvPr id="30824" name="Rectangle 234"/>
            <p:cNvSpPr>
              <a:spLocks noChangeArrowheads="1"/>
            </p:cNvSpPr>
            <p:nvPr/>
          </p:nvSpPr>
          <p:spPr bwMode="auto">
            <a:xfrm>
              <a:off x="4808" y="27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G</a:t>
              </a:r>
            </a:p>
          </p:txBody>
        </p:sp>
        <p:sp>
          <p:nvSpPr>
            <p:cNvPr id="30825" name="Rectangle 235"/>
            <p:cNvSpPr>
              <a:spLocks noChangeArrowheads="1"/>
            </p:cNvSpPr>
            <p:nvPr/>
          </p:nvSpPr>
          <p:spPr bwMode="auto">
            <a:xfrm>
              <a:off x="776" y="29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H</a:t>
              </a:r>
              <a:endParaRPr lang="en-US" sz="2400" b="0">
                <a:solidFill>
                  <a:srgbClr val="000000"/>
                </a:solidFill>
                <a:latin typeface="Helvetica Neue" pitchFamily="1" charset="0"/>
              </a:endParaRPr>
            </a:p>
          </p:txBody>
        </p:sp>
        <p:sp>
          <p:nvSpPr>
            <p:cNvPr id="30826" name="Rectangle 236"/>
            <p:cNvSpPr>
              <a:spLocks noChangeArrowheads="1"/>
            </p:cNvSpPr>
            <p:nvPr/>
          </p:nvSpPr>
          <p:spPr bwMode="auto">
            <a:xfrm>
              <a:off x="1352" y="29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I</a:t>
              </a:r>
            </a:p>
          </p:txBody>
        </p:sp>
        <p:sp>
          <p:nvSpPr>
            <p:cNvPr id="30827" name="Rectangle 237"/>
            <p:cNvSpPr>
              <a:spLocks noChangeArrowheads="1"/>
            </p:cNvSpPr>
            <p:nvPr/>
          </p:nvSpPr>
          <p:spPr bwMode="auto">
            <a:xfrm>
              <a:off x="1928" y="29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J</a:t>
              </a:r>
            </a:p>
          </p:txBody>
        </p:sp>
        <p:sp>
          <p:nvSpPr>
            <p:cNvPr id="30828" name="Rectangle 238"/>
            <p:cNvSpPr>
              <a:spLocks noChangeArrowheads="1"/>
            </p:cNvSpPr>
            <p:nvPr/>
          </p:nvSpPr>
          <p:spPr bwMode="auto">
            <a:xfrm>
              <a:off x="2504" y="29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K</a:t>
              </a:r>
            </a:p>
          </p:txBody>
        </p:sp>
        <p:sp>
          <p:nvSpPr>
            <p:cNvPr id="30829" name="Rectangle 239"/>
            <p:cNvSpPr>
              <a:spLocks noChangeArrowheads="1"/>
            </p:cNvSpPr>
            <p:nvPr/>
          </p:nvSpPr>
          <p:spPr bwMode="auto">
            <a:xfrm>
              <a:off x="3080" y="29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L</a:t>
              </a:r>
            </a:p>
          </p:txBody>
        </p:sp>
        <p:sp>
          <p:nvSpPr>
            <p:cNvPr id="30830" name="Rectangle 240"/>
            <p:cNvSpPr>
              <a:spLocks noChangeArrowheads="1"/>
            </p:cNvSpPr>
            <p:nvPr/>
          </p:nvSpPr>
          <p:spPr bwMode="auto">
            <a:xfrm>
              <a:off x="3656" y="29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M</a:t>
              </a:r>
            </a:p>
          </p:txBody>
        </p:sp>
        <p:sp>
          <p:nvSpPr>
            <p:cNvPr id="30831" name="Rectangle 241"/>
            <p:cNvSpPr>
              <a:spLocks noChangeArrowheads="1"/>
            </p:cNvSpPr>
            <p:nvPr/>
          </p:nvSpPr>
          <p:spPr bwMode="auto">
            <a:xfrm>
              <a:off x="4232" y="29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N</a:t>
              </a:r>
            </a:p>
          </p:txBody>
        </p:sp>
        <p:sp>
          <p:nvSpPr>
            <p:cNvPr id="30832" name="Rectangle 242"/>
            <p:cNvSpPr>
              <a:spLocks noChangeArrowheads="1"/>
            </p:cNvSpPr>
            <p:nvPr/>
          </p:nvSpPr>
          <p:spPr bwMode="auto">
            <a:xfrm>
              <a:off x="4808" y="29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O</a:t>
              </a:r>
            </a:p>
          </p:txBody>
        </p:sp>
        <p:sp>
          <p:nvSpPr>
            <p:cNvPr id="30833" name="Rectangle 243"/>
            <p:cNvSpPr>
              <a:spLocks noChangeArrowheads="1"/>
            </p:cNvSpPr>
            <p:nvPr/>
          </p:nvSpPr>
          <p:spPr bwMode="auto">
            <a:xfrm>
              <a:off x="776" y="30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P</a:t>
              </a:r>
              <a:endParaRPr lang="en-US" sz="2400" b="0">
                <a:solidFill>
                  <a:srgbClr val="000000"/>
                </a:solidFill>
                <a:latin typeface="Helvetica Neue" pitchFamily="1" charset="0"/>
              </a:endParaRPr>
            </a:p>
          </p:txBody>
        </p:sp>
        <p:sp>
          <p:nvSpPr>
            <p:cNvPr id="30834" name="Rectangle 244"/>
            <p:cNvSpPr>
              <a:spLocks noChangeArrowheads="1"/>
            </p:cNvSpPr>
            <p:nvPr/>
          </p:nvSpPr>
          <p:spPr bwMode="auto">
            <a:xfrm>
              <a:off x="1352" y="30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Q</a:t>
              </a:r>
            </a:p>
          </p:txBody>
        </p:sp>
        <p:sp>
          <p:nvSpPr>
            <p:cNvPr id="30835" name="Rectangle 245"/>
            <p:cNvSpPr>
              <a:spLocks noChangeArrowheads="1"/>
            </p:cNvSpPr>
            <p:nvPr/>
          </p:nvSpPr>
          <p:spPr bwMode="auto">
            <a:xfrm>
              <a:off x="1928" y="30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R</a:t>
              </a:r>
            </a:p>
          </p:txBody>
        </p:sp>
        <p:sp>
          <p:nvSpPr>
            <p:cNvPr id="30836" name="Rectangle 246"/>
            <p:cNvSpPr>
              <a:spLocks noChangeArrowheads="1"/>
            </p:cNvSpPr>
            <p:nvPr/>
          </p:nvSpPr>
          <p:spPr bwMode="auto">
            <a:xfrm>
              <a:off x="2504" y="30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S</a:t>
              </a:r>
            </a:p>
          </p:txBody>
        </p:sp>
        <p:sp>
          <p:nvSpPr>
            <p:cNvPr id="30837" name="Rectangle 247"/>
            <p:cNvSpPr>
              <a:spLocks noChangeArrowheads="1"/>
            </p:cNvSpPr>
            <p:nvPr/>
          </p:nvSpPr>
          <p:spPr bwMode="auto">
            <a:xfrm>
              <a:off x="3080" y="30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T</a:t>
              </a:r>
            </a:p>
          </p:txBody>
        </p:sp>
        <p:sp>
          <p:nvSpPr>
            <p:cNvPr id="30838" name="Rectangle 248"/>
            <p:cNvSpPr>
              <a:spLocks noChangeArrowheads="1"/>
            </p:cNvSpPr>
            <p:nvPr/>
          </p:nvSpPr>
          <p:spPr bwMode="auto">
            <a:xfrm>
              <a:off x="3656" y="30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U</a:t>
              </a:r>
            </a:p>
          </p:txBody>
        </p:sp>
        <p:sp>
          <p:nvSpPr>
            <p:cNvPr id="30839" name="Rectangle 249"/>
            <p:cNvSpPr>
              <a:spLocks noChangeArrowheads="1"/>
            </p:cNvSpPr>
            <p:nvPr/>
          </p:nvSpPr>
          <p:spPr bwMode="auto">
            <a:xfrm>
              <a:off x="4232" y="30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V</a:t>
              </a:r>
            </a:p>
          </p:txBody>
        </p:sp>
        <p:sp>
          <p:nvSpPr>
            <p:cNvPr id="30840" name="Rectangle 250"/>
            <p:cNvSpPr>
              <a:spLocks noChangeArrowheads="1"/>
            </p:cNvSpPr>
            <p:nvPr/>
          </p:nvSpPr>
          <p:spPr bwMode="auto">
            <a:xfrm>
              <a:off x="4808" y="30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W</a:t>
              </a:r>
            </a:p>
          </p:txBody>
        </p:sp>
        <p:sp>
          <p:nvSpPr>
            <p:cNvPr id="30841" name="Rectangle 251"/>
            <p:cNvSpPr>
              <a:spLocks noChangeArrowheads="1"/>
            </p:cNvSpPr>
            <p:nvPr/>
          </p:nvSpPr>
          <p:spPr bwMode="auto">
            <a:xfrm>
              <a:off x="776" y="32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X</a:t>
              </a:r>
              <a:endParaRPr lang="en-US" sz="2400" b="0">
                <a:solidFill>
                  <a:srgbClr val="000000"/>
                </a:solidFill>
                <a:latin typeface="Helvetica Neue" pitchFamily="1" charset="0"/>
              </a:endParaRPr>
            </a:p>
          </p:txBody>
        </p:sp>
        <p:sp>
          <p:nvSpPr>
            <p:cNvPr id="30842" name="Rectangle 252"/>
            <p:cNvSpPr>
              <a:spLocks noChangeArrowheads="1"/>
            </p:cNvSpPr>
            <p:nvPr/>
          </p:nvSpPr>
          <p:spPr bwMode="auto">
            <a:xfrm>
              <a:off x="1352" y="32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Y</a:t>
              </a:r>
            </a:p>
          </p:txBody>
        </p:sp>
        <p:sp>
          <p:nvSpPr>
            <p:cNvPr id="30843" name="Rectangle 253"/>
            <p:cNvSpPr>
              <a:spLocks noChangeArrowheads="1"/>
            </p:cNvSpPr>
            <p:nvPr/>
          </p:nvSpPr>
          <p:spPr bwMode="auto">
            <a:xfrm>
              <a:off x="1928" y="32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Z</a:t>
              </a:r>
            </a:p>
          </p:txBody>
        </p:sp>
        <p:sp>
          <p:nvSpPr>
            <p:cNvPr id="30844" name="Rectangle 254"/>
            <p:cNvSpPr>
              <a:spLocks noChangeArrowheads="1"/>
            </p:cNvSpPr>
            <p:nvPr/>
          </p:nvSpPr>
          <p:spPr bwMode="auto">
            <a:xfrm>
              <a:off x="2504" y="324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845" name="Rectangle 255"/>
            <p:cNvSpPr>
              <a:spLocks noChangeArrowheads="1"/>
            </p:cNvSpPr>
            <p:nvPr/>
          </p:nvSpPr>
          <p:spPr bwMode="auto">
            <a:xfrm>
              <a:off x="3080" y="32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846" name="Rectangle 256"/>
            <p:cNvSpPr>
              <a:spLocks noChangeArrowheads="1"/>
            </p:cNvSpPr>
            <p:nvPr/>
          </p:nvSpPr>
          <p:spPr bwMode="auto">
            <a:xfrm>
              <a:off x="3656" y="324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847" name="Rectangle 257"/>
            <p:cNvSpPr>
              <a:spLocks noChangeArrowheads="1"/>
            </p:cNvSpPr>
            <p:nvPr/>
          </p:nvSpPr>
          <p:spPr bwMode="auto">
            <a:xfrm>
              <a:off x="4232" y="32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848" name="Rectangle 258"/>
            <p:cNvSpPr>
              <a:spLocks noChangeArrowheads="1"/>
            </p:cNvSpPr>
            <p:nvPr/>
          </p:nvSpPr>
          <p:spPr bwMode="auto">
            <a:xfrm>
              <a:off x="4808" y="324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pPr>
              <a:r>
                <a:rPr lang="en-US" sz="1600" b="0">
                  <a:solidFill>
                    <a:srgbClr val="000000"/>
                  </a:solidFill>
                  <a:latin typeface="Helvetica Neue" pitchFamily="1" charset="0"/>
                </a:rPr>
                <a:t>_</a:t>
              </a:r>
            </a:p>
          </p:txBody>
        </p:sp>
        <p:sp>
          <p:nvSpPr>
            <p:cNvPr id="30849" name="Rectangle 259"/>
            <p:cNvSpPr>
              <a:spLocks noChangeArrowheads="1"/>
            </p:cNvSpPr>
            <p:nvPr/>
          </p:nvSpPr>
          <p:spPr bwMode="auto">
            <a:xfrm>
              <a:off x="776" y="34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endParaRPr lang="en-US" sz="2400" b="0">
                <a:solidFill>
                  <a:srgbClr val="000000"/>
                </a:solidFill>
                <a:latin typeface="Helvetica Neue" pitchFamily="1" charset="0"/>
              </a:endParaRPr>
            </a:p>
          </p:txBody>
        </p:sp>
        <p:sp>
          <p:nvSpPr>
            <p:cNvPr id="30850" name="Rectangle 260"/>
            <p:cNvSpPr>
              <a:spLocks noChangeArrowheads="1"/>
            </p:cNvSpPr>
            <p:nvPr/>
          </p:nvSpPr>
          <p:spPr bwMode="auto">
            <a:xfrm>
              <a:off x="1352" y="34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a:t>
              </a:r>
            </a:p>
          </p:txBody>
        </p:sp>
        <p:sp>
          <p:nvSpPr>
            <p:cNvPr id="30851" name="Rectangle 261"/>
            <p:cNvSpPr>
              <a:spLocks noChangeArrowheads="1"/>
            </p:cNvSpPr>
            <p:nvPr/>
          </p:nvSpPr>
          <p:spPr bwMode="auto">
            <a:xfrm>
              <a:off x="1928" y="34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b</a:t>
              </a:r>
            </a:p>
          </p:txBody>
        </p:sp>
        <p:sp>
          <p:nvSpPr>
            <p:cNvPr id="30852" name="Rectangle 262"/>
            <p:cNvSpPr>
              <a:spLocks noChangeArrowheads="1"/>
            </p:cNvSpPr>
            <p:nvPr/>
          </p:nvSpPr>
          <p:spPr bwMode="auto">
            <a:xfrm>
              <a:off x="2504" y="34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c</a:t>
              </a:r>
            </a:p>
          </p:txBody>
        </p:sp>
        <p:sp>
          <p:nvSpPr>
            <p:cNvPr id="30853" name="Rectangle 263"/>
            <p:cNvSpPr>
              <a:spLocks noChangeArrowheads="1"/>
            </p:cNvSpPr>
            <p:nvPr/>
          </p:nvSpPr>
          <p:spPr bwMode="auto">
            <a:xfrm>
              <a:off x="3080" y="34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d</a:t>
              </a:r>
            </a:p>
          </p:txBody>
        </p:sp>
        <p:sp>
          <p:nvSpPr>
            <p:cNvPr id="30854" name="Rectangle 264"/>
            <p:cNvSpPr>
              <a:spLocks noChangeArrowheads="1"/>
            </p:cNvSpPr>
            <p:nvPr/>
          </p:nvSpPr>
          <p:spPr bwMode="auto">
            <a:xfrm>
              <a:off x="3656" y="34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e</a:t>
              </a:r>
            </a:p>
          </p:txBody>
        </p:sp>
        <p:sp>
          <p:nvSpPr>
            <p:cNvPr id="30855" name="Rectangle 265"/>
            <p:cNvSpPr>
              <a:spLocks noChangeArrowheads="1"/>
            </p:cNvSpPr>
            <p:nvPr/>
          </p:nvSpPr>
          <p:spPr bwMode="auto">
            <a:xfrm>
              <a:off x="4232" y="34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f</a:t>
              </a:r>
            </a:p>
          </p:txBody>
        </p:sp>
        <p:sp>
          <p:nvSpPr>
            <p:cNvPr id="30856" name="Rectangle 266"/>
            <p:cNvSpPr>
              <a:spLocks noChangeArrowheads="1"/>
            </p:cNvSpPr>
            <p:nvPr/>
          </p:nvSpPr>
          <p:spPr bwMode="auto">
            <a:xfrm>
              <a:off x="4808" y="34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g</a:t>
              </a:r>
            </a:p>
          </p:txBody>
        </p:sp>
        <p:sp>
          <p:nvSpPr>
            <p:cNvPr id="30857" name="Rectangle 267"/>
            <p:cNvSpPr>
              <a:spLocks noChangeArrowheads="1"/>
            </p:cNvSpPr>
            <p:nvPr/>
          </p:nvSpPr>
          <p:spPr bwMode="auto">
            <a:xfrm>
              <a:off x="776" y="35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h</a:t>
              </a:r>
              <a:endParaRPr lang="en-US" sz="2400" b="0">
                <a:solidFill>
                  <a:srgbClr val="000000"/>
                </a:solidFill>
                <a:latin typeface="Helvetica Neue" pitchFamily="1" charset="0"/>
              </a:endParaRPr>
            </a:p>
          </p:txBody>
        </p:sp>
        <p:sp>
          <p:nvSpPr>
            <p:cNvPr id="30858" name="Rectangle 268"/>
            <p:cNvSpPr>
              <a:spLocks noChangeArrowheads="1"/>
            </p:cNvSpPr>
            <p:nvPr/>
          </p:nvSpPr>
          <p:spPr bwMode="auto">
            <a:xfrm>
              <a:off x="1352" y="35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i</a:t>
              </a:r>
            </a:p>
          </p:txBody>
        </p:sp>
        <p:sp>
          <p:nvSpPr>
            <p:cNvPr id="30859" name="Rectangle 269"/>
            <p:cNvSpPr>
              <a:spLocks noChangeArrowheads="1"/>
            </p:cNvSpPr>
            <p:nvPr/>
          </p:nvSpPr>
          <p:spPr bwMode="auto">
            <a:xfrm>
              <a:off x="1928" y="35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j</a:t>
              </a:r>
            </a:p>
          </p:txBody>
        </p:sp>
        <p:sp>
          <p:nvSpPr>
            <p:cNvPr id="30860" name="Rectangle 270"/>
            <p:cNvSpPr>
              <a:spLocks noChangeArrowheads="1"/>
            </p:cNvSpPr>
            <p:nvPr/>
          </p:nvSpPr>
          <p:spPr bwMode="auto">
            <a:xfrm>
              <a:off x="2504" y="35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k</a:t>
              </a:r>
            </a:p>
          </p:txBody>
        </p:sp>
        <p:sp>
          <p:nvSpPr>
            <p:cNvPr id="30861" name="Rectangle 271"/>
            <p:cNvSpPr>
              <a:spLocks noChangeArrowheads="1"/>
            </p:cNvSpPr>
            <p:nvPr/>
          </p:nvSpPr>
          <p:spPr bwMode="auto">
            <a:xfrm>
              <a:off x="3080" y="35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l</a:t>
              </a:r>
            </a:p>
          </p:txBody>
        </p:sp>
        <p:sp>
          <p:nvSpPr>
            <p:cNvPr id="30862" name="Rectangle 272"/>
            <p:cNvSpPr>
              <a:spLocks noChangeArrowheads="1"/>
            </p:cNvSpPr>
            <p:nvPr/>
          </p:nvSpPr>
          <p:spPr bwMode="auto">
            <a:xfrm>
              <a:off x="3656" y="35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m</a:t>
              </a:r>
            </a:p>
          </p:txBody>
        </p:sp>
        <p:sp>
          <p:nvSpPr>
            <p:cNvPr id="30863" name="Rectangle 273"/>
            <p:cNvSpPr>
              <a:spLocks noChangeArrowheads="1"/>
            </p:cNvSpPr>
            <p:nvPr/>
          </p:nvSpPr>
          <p:spPr bwMode="auto">
            <a:xfrm>
              <a:off x="4232" y="35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n</a:t>
              </a:r>
            </a:p>
          </p:txBody>
        </p:sp>
        <p:sp>
          <p:nvSpPr>
            <p:cNvPr id="30864" name="Rectangle 274"/>
            <p:cNvSpPr>
              <a:spLocks noChangeArrowheads="1"/>
            </p:cNvSpPr>
            <p:nvPr/>
          </p:nvSpPr>
          <p:spPr bwMode="auto">
            <a:xfrm>
              <a:off x="4808" y="35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o</a:t>
              </a:r>
            </a:p>
          </p:txBody>
        </p:sp>
        <p:sp>
          <p:nvSpPr>
            <p:cNvPr id="30865" name="Rectangle 275"/>
            <p:cNvSpPr>
              <a:spLocks noChangeArrowheads="1"/>
            </p:cNvSpPr>
            <p:nvPr/>
          </p:nvSpPr>
          <p:spPr bwMode="auto">
            <a:xfrm>
              <a:off x="776" y="37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p</a:t>
              </a:r>
              <a:endParaRPr lang="en-US" sz="2400" b="0">
                <a:solidFill>
                  <a:srgbClr val="000000"/>
                </a:solidFill>
                <a:latin typeface="Helvetica Neue" pitchFamily="1" charset="0"/>
              </a:endParaRPr>
            </a:p>
          </p:txBody>
        </p:sp>
        <p:sp>
          <p:nvSpPr>
            <p:cNvPr id="30866" name="Rectangle 276"/>
            <p:cNvSpPr>
              <a:spLocks noChangeArrowheads="1"/>
            </p:cNvSpPr>
            <p:nvPr/>
          </p:nvSpPr>
          <p:spPr bwMode="auto">
            <a:xfrm>
              <a:off x="1352" y="37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q</a:t>
              </a:r>
            </a:p>
          </p:txBody>
        </p:sp>
        <p:sp>
          <p:nvSpPr>
            <p:cNvPr id="30867" name="Rectangle 277"/>
            <p:cNvSpPr>
              <a:spLocks noChangeArrowheads="1"/>
            </p:cNvSpPr>
            <p:nvPr/>
          </p:nvSpPr>
          <p:spPr bwMode="auto">
            <a:xfrm>
              <a:off x="1928" y="37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r</a:t>
              </a:r>
            </a:p>
          </p:txBody>
        </p:sp>
        <p:sp>
          <p:nvSpPr>
            <p:cNvPr id="30868" name="Rectangle 278"/>
            <p:cNvSpPr>
              <a:spLocks noChangeArrowheads="1"/>
            </p:cNvSpPr>
            <p:nvPr/>
          </p:nvSpPr>
          <p:spPr bwMode="auto">
            <a:xfrm>
              <a:off x="2504" y="37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s</a:t>
              </a:r>
            </a:p>
          </p:txBody>
        </p:sp>
        <p:sp>
          <p:nvSpPr>
            <p:cNvPr id="30869" name="Rectangle 279"/>
            <p:cNvSpPr>
              <a:spLocks noChangeArrowheads="1"/>
            </p:cNvSpPr>
            <p:nvPr/>
          </p:nvSpPr>
          <p:spPr bwMode="auto">
            <a:xfrm>
              <a:off x="3080" y="37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t</a:t>
              </a:r>
            </a:p>
          </p:txBody>
        </p:sp>
        <p:sp>
          <p:nvSpPr>
            <p:cNvPr id="30870" name="Rectangle 280"/>
            <p:cNvSpPr>
              <a:spLocks noChangeArrowheads="1"/>
            </p:cNvSpPr>
            <p:nvPr/>
          </p:nvSpPr>
          <p:spPr bwMode="auto">
            <a:xfrm>
              <a:off x="3656" y="37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u</a:t>
              </a:r>
            </a:p>
          </p:txBody>
        </p:sp>
        <p:sp>
          <p:nvSpPr>
            <p:cNvPr id="30871" name="Rectangle 281"/>
            <p:cNvSpPr>
              <a:spLocks noChangeArrowheads="1"/>
            </p:cNvSpPr>
            <p:nvPr/>
          </p:nvSpPr>
          <p:spPr bwMode="auto">
            <a:xfrm>
              <a:off x="4232" y="37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v</a:t>
              </a:r>
            </a:p>
          </p:txBody>
        </p:sp>
        <p:sp>
          <p:nvSpPr>
            <p:cNvPr id="30872" name="Rectangle 282"/>
            <p:cNvSpPr>
              <a:spLocks noChangeArrowheads="1"/>
            </p:cNvSpPr>
            <p:nvPr/>
          </p:nvSpPr>
          <p:spPr bwMode="auto">
            <a:xfrm>
              <a:off x="4808" y="37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w</a:t>
              </a:r>
            </a:p>
          </p:txBody>
        </p:sp>
        <p:sp>
          <p:nvSpPr>
            <p:cNvPr id="30873" name="Rectangle 283"/>
            <p:cNvSpPr>
              <a:spLocks noChangeArrowheads="1"/>
            </p:cNvSpPr>
            <p:nvPr/>
          </p:nvSpPr>
          <p:spPr bwMode="auto">
            <a:xfrm>
              <a:off x="776" y="38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x</a:t>
              </a:r>
              <a:endParaRPr lang="en-US" sz="2400" b="0">
                <a:solidFill>
                  <a:srgbClr val="000000"/>
                </a:solidFill>
                <a:latin typeface="Helvetica Neue" pitchFamily="1" charset="0"/>
              </a:endParaRPr>
            </a:p>
          </p:txBody>
        </p:sp>
        <p:sp>
          <p:nvSpPr>
            <p:cNvPr id="30874" name="Rectangle 284"/>
            <p:cNvSpPr>
              <a:spLocks noChangeArrowheads="1"/>
            </p:cNvSpPr>
            <p:nvPr/>
          </p:nvSpPr>
          <p:spPr bwMode="auto">
            <a:xfrm>
              <a:off x="1352" y="38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y</a:t>
              </a:r>
            </a:p>
          </p:txBody>
        </p:sp>
        <p:sp>
          <p:nvSpPr>
            <p:cNvPr id="30875" name="Rectangle 285"/>
            <p:cNvSpPr>
              <a:spLocks noChangeArrowheads="1"/>
            </p:cNvSpPr>
            <p:nvPr/>
          </p:nvSpPr>
          <p:spPr bwMode="auto">
            <a:xfrm>
              <a:off x="1928" y="38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z</a:t>
              </a:r>
            </a:p>
          </p:txBody>
        </p:sp>
        <p:sp>
          <p:nvSpPr>
            <p:cNvPr id="30876" name="Rectangle 286"/>
            <p:cNvSpPr>
              <a:spLocks noChangeArrowheads="1"/>
            </p:cNvSpPr>
            <p:nvPr/>
          </p:nvSpPr>
          <p:spPr bwMode="auto">
            <a:xfrm>
              <a:off x="2504" y="388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877" name="Rectangle 287"/>
            <p:cNvSpPr>
              <a:spLocks noChangeArrowheads="1"/>
            </p:cNvSpPr>
            <p:nvPr/>
          </p:nvSpPr>
          <p:spPr bwMode="auto">
            <a:xfrm>
              <a:off x="3080" y="38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878" name="Rectangle 288"/>
            <p:cNvSpPr>
              <a:spLocks noChangeArrowheads="1"/>
            </p:cNvSpPr>
            <p:nvPr/>
          </p:nvSpPr>
          <p:spPr bwMode="auto">
            <a:xfrm>
              <a:off x="3656" y="388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879" name="Rectangle 289"/>
            <p:cNvSpPr>
              <a:spLocks noChangeArrowheads="1"/>
            </p:cNvSpPr>
            <p:nvPr/>
          </p:nvSpPr>
          <p:spPr bwMode="auto">
            <a:xfrm>
              <a:off x="4232" y="38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880" name="Rectangle 290"/>
            <p:cNvSpPr>
              <a:spLocks noChangeArrowheads="1"/>
            </p:cNvSpPr>
            <p:nvPr/>
          </p:nvSpPr>
          <p:spPr bwMode="auto">
            <a:xfrm>
              <a:off x="4808" y="38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\177</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4"/>
                                        </p:tgtEl>
                                        <p:attrNameLst>
                                          <p:attrName>style.visibility</p:attrName>
                                        </p:attrNameLst>
                                      </p:cBhvr>
                                      <p:to>
                                        <p:strVal val="hidden"/>
                                      </p:to>
                                    </p:set>
                                  </p:childTnLst>
                                </p:cTn>
                              </p:par>
                              <p:par>
                                <p:cTn id="9" presetID="1" presetClass="entr" presetSubtype="0" fill="hold" nodeType="withEffect">
                                  <p:stCondLst>
                                    <p:cond delay="0"/>
                                  </p:stCondLst>
                                  <p:childTnLst>
                                    <p:set>
                                      <p:cBhvr>
                                        <p:cTn id="10" dur="1" fill="hold">
                                          <p:stCondLst>
                                            <p:cond delay="0"/>
                                          </p:stCondLst>
                                        </p:cTn>
                                        <p:tgtEl>
                                          <p:spTgt spid="804867"/>
                                        </p:tgtEl>
                                        <p:attrNameLst>
                                          <p:attrName>style.visibility</p:attrName>
                                        </p:attrNameLst>
                                      </p:cBhvr>
                                      <p:to>
                                        <p:strVal val="visible"/>
                                      </p:to>
                                    </p:set>
                                  </p:childTnLst>
                                  <p:subTnLst>
                                    <p:set>
                                      <p:cBhvr override="childStyle">
                                        <p:cTn dur="1" fill="hold" display="0" masterRel="nextClick" afterEffect="1"/>
                                        <p:tgtEl>
                                          <p:spTgt spid="804867"/>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0486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05025"/>
                                        </p:tgtEl>
                                        <p:attrNameLst>
                                          <p:attrName>style.visibility</p:attrName>
                                        </p:attrNameLst>
                                      </p:cBhvr>
                                      <p:to>
                                        <p:strVal val="visible"/>
                                      </p:to>
                                    </p:set>
                                  </p:childTnLst>
                                </p:cTn>
                              </p:par>
                              <p:par>
                                <p:cTn id="17" presetID="3" presetClass="emph" presetSubtype="2" fill="hold" grpId="0" nodeType="withEffect">
                                  <p:stCondLst>
                                    <p:cond delay="0"/>
                                  </p:stCondLst>
                                  <p:childTnLst>
                                    <p:animClr clrSpc="rgb" dir="cw">
                                      <p:cBhvr override="childStyle">
                                        <p:cTn id="18" dur="100" fill="hold"/>
                                        <p:tgtEl>
                                          <p:spTgt spid="805002"/>
                                        </p:tgtEl>
                                        <p:attrNameLst>
                                          <p:attrName>style.color</p:attrName>
                                        </p:attrNameLst>
                                      </p:cBhvr>
                                      <p:to>
                                        <a:srgbClr val="FF0000"/>
                                      </p:to>
                                    </p:animClr>
                                  </p:childTnLst>
                                </p:cTn>
                              </p:par>
                              <p:par>
                                <p:cTn id="19" presetID="3" presetClass="emph" presetSubtype="2" fill="hold" grpId="0" nodeType="withEffect">
                                  <p:stCondLst>
                                    <p:cond delay="0"/>
                                  </p:stCondLst>
                                  <p:childTnLst>
                                    <p:animClr clrSpc="rgb" dir="cw">
                                      <p:cBhvr override="childStyle">
                                        <p:cTn id="20" dur="100" fill="hold"/>
                                        <p:tgtEl>
                                          <p:spTgt spid="805017"/>
                                        </p:tgtEl>
                                        <p:attrNameLst>
                                          <p:attrName>style.color</p:attrName>
                                        </p:attrNameLst>
                                      </p:cBhvr>
                                      <p:to>
                                        <a:srgbClr val="FF0000"/>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4868" grpId="0"/>
      <p:bldP spid="805002" grpId="0"/>
      <p:bldP spid="805017" grpId="0"/>
      <p:bldP spid="80502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0" y="76200"/>
            <a:ext cx="9144000" cy="1143000"/>
          </a:xfrm>
          <a:noFill/>
        </p:spPr>
        <p:txBody>
          <a:bodyPr/>
          <a:lstStyle/>
          <a:p>
            <a:pPr lvl="0">
              <a:defRPr/>
            </a:pPr>
            <a:r>
              <a:rPr lang="en-US" sz="4000" dirty="0">
                <a:solidFill>
                  <a:srgbClr val="FF0000"/>
                </a:solidFill>
              </a:rPr>
              <a:t>Hardware Support for Characters</a:t>
            </a:r>
            <a:endParaRPr lang="en-US" dirty="0">
              <a:solidFill>
                <a:schemeClr val="tx1"/>
              </a:solidFill>
            </a:endParaRPr>
          </a:p>
        </p:txBody>
      </p:sp>
      <p:cxnSp>
        <p:nvCxnSpPr>
          <p:cNvPr id="291" name="Elbow Connector 290"/>
          <p:cNvCxnSpPr/>
          <p:nvPr/>
        </p:nvCxnSpPr>
        <p:spPr bwMode="auto">
          <a:xfrm rot="10800000">
            <a:off x="4267200" y="2383176"/>
            <a:ext cx="1524000" cy="1143000"/>
          </a:xfrm>
          <a:prstGeom prst="bentConnector3">
            <a:avLst>
              <a:gd name="adj1" fmla="val 50000"/>
            </a:avLst>
          </a:prstGeom>
          <a:solidFill>
            <a:schemeClr val="accent1"/>
          </a:solidFill>
          <a:ln w="9525" cap="flat" cmpd="sng" algn="ctr">
            <a:solidFill>
              <a:schemeClr val="tx1"/>
            </a:solidFill>
            <a:prstDash val="solid"/>
            <a:round/>
            <a:headEnd type="none" w="med" len="med"/>
            <a:tailEnd type="arrow"/>
          </a:ln>
          <a:effectLst/>
        </p:spPr>
      </p:cxnSp>
      <p:grpSp>
        <p:nvGrpSpPr>
          <p:cNvPr id="2" name="Group 34"/>
          <p:cNvGrpSpPr/>
          <p:nvPr/>
        </p:nvGrpSpPr>
        <p:grpSpPr>
          <a:xfrm>
            <a:off x="4210485" y="3810000"/>
            <a:ext cx="1504515" cy="1670878"/>
            <a:chOff x="4210485" y="3810000"/>
            <a:chExt cx="1504515" cy="1670878"/>
          </a:xfrm>
        </p:grpSpPr>
        <p:cxnSp>
          <p:nvCxnSpPr>
            <p:cNvPr id="293" name="Straight Connector 292"/>
            <p:cNvCxnSpPr/>
            <p:nvPr/>
          </p:nvCxnSpPr>
          <p:spPr bwMode="auto">
            <a:xfrm>
              <a:off x="4210485" y="5480874"/>
              <a:ext cx="818715"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94" name="Straight Connector 293"/>
            <p:cNvCxnSpPr/>
            <p:nvPr/>
          </p:nvCxnSpPr>
          <p:spPr bwMode="auto">
            <a:xfrm rot="5400000" flipH="1" flipV="1">
              <a:off x="4194952" y="4645836"/>
              <a:ext cx="167008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95" name="Straight Arrow Connector 294"/>
            <p:cNvCxnSpPr/>
            <p:nvPr/>
          </p:nvCxnSpPr>
          <p:spPr bwMode="auto">
            <a:xfrm>
              <a:off x="5029200" y="3810000"/>
              <a:ext cx="68580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grpSp>
      <p:sp>
        <p:nvSpPr>
          <p:cNvPr id="296" name="Rectangle 295"/>
          <p:cNvSpPr/>
          <p:nvPr/>
        </p:nvSpPr>
        <p:spPr bwMode="auto">
          <a:xfrm>
            <a:off x="5839790" y="3449248"/>
            <a:ext cx="1961948" cy="442302"/>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2200">
              <a:solidFill>
                <a:srgbClr val="000000"/>
              </a:solidFill>
            </a:endParaRPr>
          </a:p>
        </p:txBody>
      </p:sp>
      <p:sp>
        <p:nvSpPr>
          <p:cNvPr id="297" name="Text Box 3"/>
          <p:cNvSpPr txBox="1">
            <a:spLocks noChangeArrowheads="1"/>
          </p:cNvSpPr>
          <p:nvPr/>
        </p:nvSpPr>
        <p:spPr bwMode="auto">
          <a:xfrm>
            <a:off x="3175000" y="5080000"/>
            <a:ext cx="334963" cy="390525"/>
          </a:xfrm>
          <a:prstGeom prst="rect">
            <a:avLst/>
          </a:prstGeom>
          <a:noFill/>
          <a:ln w="9525">
            <a:noFill/>
            <a:miter lim="800000"/>
            <a:headEnd/>
            <a:tailEnd/>
          </a:ln>
          <a:effectLst/>
        </p:spPr>
        <p:txBody>
          <a:bodyPr>
            <a:prstTxWarp prst="textNoShape">
              <a:avLst/>
            </a:prstTxWarp>
          </a:bodyPr>
          <a:lstStyle/>
          <a:p>
            <a:pPr eaLnBrk="1" hangingPunct="1"/>
            <a:r>
              <a:rPr lang="en-US" sz="2200">
                <a:solidFill>
                  <a:srgbClr val="000000"/>
                </a:solidFill>
                <a:latin typeface="Helvetica" pitchFamily="1" charset="0"/>
              </a:rPr>
              <a:t>1</a:t>
            </a:r>
          </a:p>
        </p:txBody>
      </p:sp>
      <p:sp>
        <p:nvSpPr>
          <p:cNvPr id="298" name="Text Box 4"/>
          <p:cNvSpPr txBox="1">
            <a:spLocks noChangeArrowheads="1"/>
          </p:cNvSpPr>
          <p:nvPr/>
        </p:nvSpPr>
        <p:spPr bwMode="auto">
          <a:xfrm>
            <a:off x="3009900" y="5080000"/>
            <a:ext cx="334963" cy="390525"/>
          </a:xfrm>
          <a:prstGeom prst="rect">
            <a:avLst/>
          </a:prstGeom>
          <a:noFill/>
          <a:ln w="9525">
            <a:noFill/>
            <a:miter lim="800000"/>
            <a:headEnd/>
            <a:tailEnd/>
          </a:ln>
          <a:effectLst/>
        </p:spPr>
        <p:txBody>
          <a:bodyPr>
            <a:prstTxWarp prst="textNoShape">
              <a:avLst/>
            </a:prstTxWarp>
          </a:bodyPr>
          <a:lstStyle/>
          <a:p>
            <a:pPr eaLnBrk="1" hangingPunct="1"/>
            <a:r>
              <a:rPr lang="en-US" sz="2200">
                <a:solidFill>
                  <a:srgbClr val="000000"/>
                </a:solidFill>
                <a:latin typeface="Helvetica" pitchFamily="1" charset="0"/>
              </a:rPr>
              <a:t>0</a:t>
            </a:r>
          </a:p>
        </p:txBody>
      </p:sp>
      <p:sp>
        <p:nvSpPr>
          <p:cNvPr id="299" name="Text Box 5"/>
          <p:cNvSpPr txBox="1">
            <a:spLocks noChangeArrowheads="1"/>
          </p:cNvSpPr>
          <p:nvPr/>
        </p:nvSpPr>
        <p:spPr bwMode="auto">
          <a:xfrm>
            <a:off x="2844800" y="5080000"/>
            <a:ext cx="334963" cy="390525"/>
          </a:xfrm>
          <a:prstGeom prst="rect">
            <a:avLst/>
          </a:prstGeom>
          <a:noFill/>
          <a:ln w="9525">
            <a:noFill/>
            <a:miter lim="800000"/>
            <a:headEnd/>
            <a:tailEnd/>
          </a:ln>
          <a:effectLst/>
        </p:spPr>
        <p:txBody>
          <a:bodyPr>
            <a:prstTxWarp prst="textNoShape">
              <a:avLst/>
            </a:prstTxWarp>
          </a:bodyPr>
          <a:lstStyle/>
          <a:p>
            <a:pPr eaLnBrk="1" hangingPunct="1"/>
            <a:r>
              <a:rPr lang="en-US" sz="2200">
                <a:solidFill>
                  <a:srgbClr val="000000"/>
                </a:solidFill>
                <a:latin typeface="Helvetica" pitchFamily="1" charset="0"/>
              </a:rPr>
              <a:t>0</a:t>
            </a:r>
          </a:p>
        </p:txBody>
      </p:sp>
      <p:sp>
        <p:nvSpPr>
          <p:cNvPr id="300" name="Text Box 6"/>
          <p:cNvSpPr txBox="1">
            <a:spLocks noChangeArrowheads="1"/>
          </p:cNvSpPr>
          <p:nvPr/>
        </p:nvSpPr>
        <p:spPr bwMode="auto">
          <a:xfrm>
            <a:off x="2679700" y="5080000"/>
            <a:ext cx="334963" cy="390525"/>
          </a:xfrm>
          <a:prstGeom prst="rect">
            <a:avLst/>
          </a:prstGeom>
          <a:noFill/>
          <a:ln w="9525">
            <a:noFill/>
            <a:miter lim="800000"/>
            <a:headEnd/>
            <a:tailEnd/>
          </a:ln>
          <a:effectLst/>
        </p:spPr>
        <p:txBody>
          <a:bodyPr>
            <a:prstTxWarp prst="textNoShape">
              <a:avLst/>
            </a:prstTxWarp>
          </a:bodyPr>
          <a:lstStyle/>
          <a:p>
            <a:pPr eaLnBrk="1" hangingPunct="1"/>
            <a:r>
              <a:rPr lang="en-US" sz="2200">
                <a:solidFill>
                  <a:srgbClr val="000000"/>
                </a:solidFill>
                <a:latin typeface="Helvetica" pitchFamily="1" charset="0"/>
              </a:rPr>
              <a:t>0</a:t>
            </a:r>
          </a:p>
        </p:txBody>
      </p:sp>
      <p:sp>
        <p:nvSpPr>
          <p:cNvPr id="301" name="Text Box 7"/>
          <p:cNvSpPr txBox="1">
            <a:spLocks noChangeArrowheads="1"/>
          </p:cNvSpPr>
          <p:nvPr/>
        </p:nvSpPr>
        <p:spPr bwMode="auto">
          <a:xfrm>
            <a:off x="2514600" y="5080000"/>
            <a:ext cx="334963" cy="390525"/>
          </a:xfrm>
          <a:prstGeom prst="rect">
            <a:avLst/>
          </a:prstGeom>
          <a:noFill/>
          <a:ln w="9525">
            <a:noFill/>
            <a:miter lim="800000"/>
            <a:headEnd/>
            <a:tailEnd/>
          </a:ln>
          <a:effectLst/>
        </p:spPr>
        <p:txBody>
          <a:bodyPr>
            <a:prstTxWarp prst="textNoShape">
              <a:avLst/>
            </a:prstTxWarp>
          </a:bodyPr>
          <a:lstStyle/>
          <a:p>
            <a:pPr eaLnBrk="1" hangingPunct="1"/>
            <a:r>
              <a:rPr lang="en-US" sz="2200">
                <a:solidFill>
                  <a:srgbClr val="000000"/>
                </a:solidFill>
                <a:latin typeface="Helvetica" pitchFamily="1" charset="0"/>
              </a:rPr>
              <a:t>0</a:t>
            </a:r>
          </a:p>
        </p:txBody>
      </p:sp>
      <p:sp>
        <p:nvSpPr>
          <p:cNvPr id="302" name="Text Box 8"/>
          <p:cNvSpPr txBox="1">
            <a:spLocks noChangeArrowheads="1"/>
          </p:cNvSpPr>
          <p:nvPr/>
        </p:nvSpPr>
        <p:spPr bwMode="auto">
          <a:xfrm>
            <a:off x="2349500" y="5080000"/>
            <a:ext cx="334963" cy="390525"/>
          </a:xfrm>
          <a:prstGeom prst="rect">
            <a:avLst/>
          </a:prstGeom>
          <a:noFill/>
          <a:ln w="9525">
            <a:noFill/>
            <a:miter lim="800000"/>
            <a:headEnd/>
            <a:tailEnd/>
          </a:ln>
          <a:effectLst/>
        </p:spPr>
        <p:txBody>
          <a:bodyPr>
            <a:prstTxWarp prst="textNoShape">
              <a:avLst/>
            </a:prstTxWarp>
          </a:bodyPr>
          <a:lstStyle/>
          <a:p>
            <a:pPr eaLnBrk="1" hangingPunct="1"/>
            <a:r>
              <a:rPr lang="en-US" sz="2200">
                <a:solidFill>
                  <a:srgbClr val="000000"/>
                </a:solidFill>
                <a:latin typeface="Helvetica" pitchFamily="1" charset="0"/>
              </a:rPr>
              <a:t>1</a:t>
            </a:r>
          </a:p>
        </p:txBody>
      </p:sp>
      <p:sp>
        <p:nvSpPr>
          <p:cNvPr id="303" name="Text Box 9"/>
          <p:cNvSpPr txBox="1">
            <a:spLocks noChangeArrowheads="1"/>
          </p:cNvSpPr>
          <p:nvPr/>
        </p:nvSpPr>
        <p:spPr bwMode="auto">
          <a:xfrm>
            <a:off x="2184400" y="5080000"/>
            <a:ext cx="334963" cy="390525"/>
          </a:xfrm>
          <a:prstGeom prst="rect">
            <a:avLst/>
          </a:prstGeom>
          <a:noFill/>
          <a:ln w="9525">
            <a:noFill/>
            <a:miter lim="800000"/>
            <a:headEnd/>
            <a:tailEnd/>
          </a:ln>
          <a:effectLst/>
        </p:spPr>
        <p:txBody>
          <a:bodyPr>
            <a:prstTxWarp prst="textNoShape">
              <a:avLst/>
            </a:prstTxWarp>
          </a:bodyPr>
          <a:lstStyle/>
          <a:p>
            <a:pPr eaLnBrk="1" hangingPunct="1"/>
            <a:r>
              <a:rPr lang="en-US" sz="2200">
                <a:solidFill>
                  <a:srgbClr val="000000"/>
                </a:solidFill>
                <a:latin typeface="Helvetica" pitchFamily="1" charset="0"/>
              </a:rPr>
              <a:t>1</a:t>
            </a:r>
          </a:p>
        </p:txBody>
      </p:sp>
      <p:sp>
        <p:nvSpPr>
          <p:cNvPr id="304" name="Text Box 10"/>
          <p:cNvSpPr txBox="1">
            <a:spLocks noChangeArrowheads="1"/>
          </p:cNvSpPr>
          <p:nvPr/>
        </p:nvSpPr>
        <p:spPr bwMode="auto">
          <a:xfrm>
            <a:off x="2019300" y="5080000"/>
            <a:ext cx="334963" cy="390525"/>
          </a:xfrm>
          <a:prstGeom prst="rect">
            <a:avLst/>
          </a:prstGeom>
          <a:noFill/>
          <a:ln w="9525">
            <a:noFill/>
            <a:miter lim="800000"/>
            <a:headEnd/>
            <a:tailEnd/>
          </a:ln>
          <a:effectLst/>
        </p:spPr>
        <p:txBody>
          <a:bodyPr>
            <a:prstTxWarp prst="textNoShape">
              <a:avLst/>
            </a:prstTxWarp>
          </a:bodyPr>
          <a:lstStyle/>
          <a:p>
            <a:pPr eaLnBrk="1" hangingPunct="1"/>
            <a:r>
              <a:rPr lang="en-US" sz="2200">
                <a:solidFill>
                  <a:srgbClr val="000000"/>
                </a:solidFill>
                <a:latin typeface="Helvetica" pitchFamily="1" charset="0"/>
              </a:rPr>
              <a:t>0</a:t>
            </a:r>
          </a:p>
        </p:txBody>
      </p:sp>
      <p:pic>
        <p:nvPicPr>
          <p:cNvPr id="305" name="Picture 304" descr="Keyboard.png"/>
          <p:cNvPicPr>
            <a:picLocks noChangeAspect="1"/>
          </p:cNvPicPr>
          <p:nvPr/>
        </p:nvPicPr>
        <p:blipFill>
          <a:blip r:embed="rId3"/>
          <a:stretch>
            <a:fillRect/>
          </a:stretch>
        </p:blipFill>
        <p:spPr>
          <a:xfrm>
            <a:off x="838200" y="4592206"/>
            <a:ext cx="3514720" cy="1671412"/>
          </a:xfrm>
          <a:prstGeom prst="rect">
            <a:avLst/>
          </a:prstGeom>
        </p:spPr>
      </p:pic>
      <p:pic>
        <p:nvPicPr>
          <p:cNvPr id="306" name="Picture 305" descr="MacMonitor.png"/>
          <p:cNvPicPr>
            <a:picLocks noChangeAspect="1"/>
          </p:cNvPicPr>
          <p:nvPr/>
        </p:nvPicPr>
        <p:blipFill>
          <a:blip r:embed="rId4"/>
          <a:srcRect t="8438" b="16031"/>
          <a:stretch>
            <a:fillRect/>
          </a:stretch>
        </p:blipFill>
        <p:spPr>
          <a:xfrm>
            <a:off x="801429" y="1193217"/>
            <a:ext cx="3539011" cy="2673085"/>
          </a:xfrm>
          <a:prstGeom prst="rect">
            <a:avLst/>
          </a:prstGeom>
        </p:spPr>
      </p:pic>
      <p:sp>
        <p:nvSpPr>
          <p:cNvPr id="307" name="Rectangle 306"/>
          <p:cNvSpPr/>
          <p:nvPr/>
        </p:nvSpPr>
        <p:spPr bwMode="auto">
          <a:xfrm>
            <a:off x="974045" y="1319202"/>
            <a:ext cx="3218047" cy="2058941"/>
          </a:xfrm>
          <a:prstGeom prst="rect">
            <a:avLst/>
          </a:prstGeom>
          <a:solidFill>
            <a:srgbClr val="FFFFFF"/>
          </a:solidFill>
          <a:ln w="9525" cap="flat" cmpd="sng" algn="ctr">
            <a:solidFill>
              <a:srgbClr val="9999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solidFill>
                <a:srgbClr val="000000"/>
              </a:solidFill>
            </a:endParaRPr>
          </a:p>
        </p:txBody>
      </p:sp>
      <p:pic>
        <p:nvPicPr>
          <p:cNvPr id="308" name="Picture 307" descr="MacChipWithInsetTrans.png"/>
          <p:cNvPicPr>
            <a:picLocks noChangeAspect="1"/>
          </p:cNvPicPr>
          <p:nvPr/>
        </p:nvPicPr>
        <p:blipFill>
          <a:blip r:embed="rId5"/>
          <a:stretch>
            <a:fillRect/>
          </a:stretch>
        </p:blipFill>
        <p:spPr>
          <a:xfrm>
            <a:off x="5687390" y="2355564"/>
            <a:ext cx="2823193" cy="2667000"/>
          </a:xfrm>
          <a:prstGeom prst="rect">
            <a:avLst/>
          </a:prstGeom>
        </p:spPr>
      </p:pic>
      <p:pic>
        <p:nvPicPr>
          <p:cNvPr id="309" name="Picture 308" descr="KeyboardA.png"/>
          <p:cNvPicPr>
            <a:picLocks noChangeAspect="1"/>
          </p:cNvPicPr>
          <p:nvPr/>
        </p:nvPicPr>
        <p:blipFill>
          <a:blip r:embed="rId6"/>
          <a:stretch>
            <a:fillRect/>
          </a:stretch>
        </p:blipFill>
        <p:spPr>
          <a:xfrm>
            <a:off x="838200" y="4592206"/>
            <a:ext cx="3518800" cy="1673352"/>
          </a:xfrm>
          <a:prstGeom prst="rect">
            <a:avLst/>
          </a:prstGeom>
        </p:spPr>
      </p:pic>
      <p:sp>
        <p:nvSpPr>
          <p:cNvPr id="310" name="TextBox 309"/>
          <p:cNvSpPr txBox="1"/>
          <p:nvPr/>
        </p:nvSpPr>
        <p:spPr>
          <a:xfrm>
            <a:off x="7120840" y="3420531"/>
            <a:ext cx="838200" cy="430887"/>
          </a:xfrm>
          <a:prstGeom prst="rect">
            <a:avLst/>
          </a:prstGeom>
          <a:noFill/>
        </p:spPr>
        <p:txBody>
          <a:bodyPr wrap="square" rtlCol="0">
            <a:spAutoFit/>
          </a:bodyPr>
          <a:lstStyle/>
          <a:p>
            <a:r>
              <a:rPr lang="en-US" sz="2200" dirty="0">
                <a:solidFill>
                  <a:srgbClr val="000000"/>
                </a:solidFill>
                <a:latin typeface="Helvetica"/>
                <a:cs typeface="Helvetica"/>
              </a:rPr>
              <a:t>=97</a:t>
            </a:r>
          </a:p>
        </p:txBody>
      </p:sp>
      <p:sp>
        <p:nvSpPr>
          <p:cNvPr id="311" name="TextBox 310"/>
          <p:cNvSpPr txBox="1"/>
          <p:nvPr/>
        </p:nvSpPr>
        <p:spPr>
          <a:xfrm>
            <a:off x="990600" y="1282128"/>
            <a:ext cx="533400" cy="369332"/>
          </a:xfrm>
          <a:prstGeom prst="rect">
            <a:avLst/>
          </a:prstGeom>
          <a:noFill/>
        </p:spPr>
        <p:txBody>
          <a:bodyPr wrap="square" rtlCol="0">
            <a:spAutoFit/>
          </a:bodyPr>
          <a:lstStyle/>
          <a:p>
            <a:r>
              <a:rPr lang="en-US" sz="1800" dirty="0">
                <a:solidFill>
                  <a:srgbClr val="000000"/>
                </a:solidFill>
                <a:latin typeface="Courier New"/>
                <a:cs typeface="Courier New"/>
              </a:rPr>
              <a:t>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9"/>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childTnLst>
                                </p:cTn>
                              </p:par>
                            </p:childTnLst>
                          </p:cTn>
                        </p:par>
                        <p:par>
                          <p:cTn id="10" fill="hold">
                            <p:stCondLst>
                              <p:cond delay="0"/>
                            </p:stCondLst>
                            <p:childTnLst>
                              <p:par>
                                <p:cTn id="11" presetID="63" presetClass="path" presetSubtype="0" fill="hold" nodeType="afterEffect">
                                  <p:stCondLst>
                                    <p:cond delay="0"/>
                                  </p:stCondLst>
                                  <p:childTnLst>
                                    <p:animMotion origin="layout" path="M 0.000 0.000 L 0.167 0.000 " pathEditMode="relative" rAng="0" ptsTypes="AA">
                                      <p:cBhvr>
                                        <p:cTn id="12" dur="1600" fill="hold"/>
                                        <p:tgtEl>
                                          <p:spTgt spid="297"/>
                                        </p:tgtEl>
                                        <p:attrNameLst>
                                          <p:attrName>ppt_x</p:attrName>
                                          <p:attrName>ppt_y</p:attrName>
                                        </p:attrNameLst>
                                      </p:cBhvr>
                                      <p:rCtr x="167" y="0"/>
                                    </p:animMotion>
                                  </p:childTnLst>
                                </p:cTn>
                              </p:par>
                              <p:par>
                                <p:cTn id="13" presetID="64" presetClass="path" presetSubtype="0" fill="hold" nodeType="withEffect">
                                  <p:stCondLst>
                                    <p:cond delay="1600"/>
                                  </p:stCondLst>
                                  <p:childTnLst>
                                    <p:animMotion origin="layout" path="M 0.167 0.000 L 0.167 -0.241 " pathEditMode="relative" rAng="0" ptsTypes="AA">
                                      <p:cBhvr>
                                        <p:cTn id="14" dur="1181" fill="hold"/>
                                        <p:tgtEl>
                                          <p:spTgt spid="297"/>
                                        </p:tgtEl>
                                        <p:attrNameLst>
                                          <p:attrName>ppt_x</p:attrName>
                                          <p:attrName>ppt_y</p:attrName>
                                        </p:attrNameLst>
                                      </p:cBhvr>
                                      <p:rCtr x="0" y="-241"/>
                                    </p:animMotion>
                                  </p:childTnLst>
                                </p:cTn>
                              </p:par>
                              <p:par>
                                <p:cTn id="15" presetID="63" presetClass="path" presetSubtype="0" fill="hold" nodeType="withEffect">
                                  <p:stCondLst>
                                    <p:cond delay="2781"/>
                                  </p:stCondLst>
                                  <p:childTnLst>
                                    <p:animMotion origin="layout" path="M 0.167 -0.241 L 0.417 -0.241 " pathEditMode="relative" rAng="0" ptsTypes="AA">
                                      <p:cBhvr>
                                        <p:cTn id="16" dur="2400" fill="hold"/>
                                        <p:tgtEl>
                                          <p:spTgt spid="297"/>
                                        </p:tgtEl>
                                        <p:attrNameLst>
                                          <p:attrName>ppt_x</p:attrName>
                                          <p:attrName>ppt_y</p:attrName>
                                        </p:attrNameLst>
                                      </p:cBhvr>
                                      <p:rCtr x="250" y="0"/>
                                    </p:animMotion>
                                  </p:childTnLst>
                                </p:cTn>
                              </p:par>
                              <p:par>
                                <p:cTn id="17" presetID="63" presetClass="path" presetSubtype="0" fill="hold" nodeType="withEffect">
                                  <p:stCondLst>
                                    <p:cond delay="0"/>
                                  </p:stCondLst>
                                  <p:childTnLst>
                                    <p:animMotion origin="layout" path="M 0.000 0.000 L 0.185 0.000 " pathEditMode="relative" rAng="0" ptsTypes="AA">
                                      <p:cBhvr>
                                        <p:cTn id="18" dur="1773" fill="hold"/>
                                        <p:tgtEl>
                                          <p:spTgt spid="298"/>
                                        </p:tgtEl>
                                        <p:attrNameLst>
                                          <p:attrName>ppt_x</p:attrName>
                                          <p:attrName>ppt_y</p:attrName>
                                        </p:attrNameLst>
                                      </p:cBhvr>
                                      <p:rCtr x="185" y="0"/>
                                    </p:animMotion>
                                  </p:childTnLst>
                                </p:cTn>
                              </p:par>
                              <p:par>
                                <p:cTn id="19" presetID="64" presetClass="path" presetSubtype="0" fill="hold" nodeType="withEffect">
                                  <p:stCondLst>
                                    <p:cond delay="1773"/>
                                  </p:stCondLst>
                                  <p:childTnLst>
                                    <p:animMotion origin="layout" path="M 0.185 0.000 L 0.185 -0.241 " pathEditMode="relative" rAng="0" ptsTypes="AA">
                                      <p:cBhvr>
                                        <p:cTn id="20" dur="1181" fill="hold"/>
                                        <p:tgtEl>
                                          <p:spTgt spid="298"/>
                                        </p:tgtEl>
                                        <p:attrNameLst>
                                          <p:attrName>ppt_x</p:attrName>
                                          <p:attrName>ppt_y</p:attrName>
                                        </p:attrNameLst>
                                      </p:cBhvr>
                                      <p:rCtr x="0" y="-241"/>
                                    </p:animMotion>
                                  </p:childTnLst>
                                </p:cTn>
                              </p:par>
                              <p:par>
                                <p:cTn id="21" presetID="63" presetClass="path" presetSubtype="0" fill="hold" nodeType="withEffect">
                                  <p:stCondLst>
                                    <p:cond delay="2955"/>
                                  </p:stCondLst>
                                  <p:childTnLst>
                                    <p:animMotion origin="layout" path="M 0.185 -0.241 L 0.417 -0.241 " pathEditMode="relative" rAng="0" ptsTypes="AA">
                                      <p:cBhvr>
                                        <p:cTn id="22" dur="2226" fill="hold"/>
                                        <p:tgtEl>
                                          <p:spTgt spid="298"/>
                                        </p:tgtEl>
                                        <p:attrNameLst>
                                          <p:attrName>ppt_x</p:attrName>
                                          <p:attrName>ppt_y</p:attrName>
                                        </p:attrNameLst>
                                      </p:cBhvr>
                                      <p:rCtr x="232" y="0"/>
                                    </p:animMotion>
                                  </p:childTnLst>
                                </p:cTn>
                              </p:par>
                              <p:par>
                                <p:cTn id="23" presetID="63" presetClass="path" presetSubtype="0" fill="hold" nodeType="withEffect">
                                  <p:stCondLst>
                                    <p:cond delay="0"/>
                                  </p:stCondLst>
                                  <p:childTnLst>
                                    <p:animMotion origin="layout" path="M 0.000 0.000 L 0.203 0.000 " pathEditMode="relative" rAng="0" ptsTypes="AA">
                                      <p:cBhvr>
                                        <p:cTn id="24" dur="1946" fill="hold"/>
                                        <p:tgtEl>
                                          <p:spTgt spid="299"/>
                                        </p:tgtEl>
                                        <p:attrNameLst>
                                          <p:attrName>ppt_x</p:attrName>
                                          <p:attrName>ppt_y</p:attrName>
                                        </p:attrNameLst>
                                      </p:cBhvr>
                                      <p:rCtr x="203" y="0"/>
                                    </p:animMotion>
                                  </p:childTnLst>
                                </p:cTn>
                              </p:par>
                              <p:par>
                                <p:cTn id="25" presetID="64" presetClass="path" presetSubtype="0" fill="hold" nodeType="withEffect">
                                  <p:stCondLst>
                                    <p:cond delay="1946"/>
                                  </p:stCondLst>
                                  <p:childTnLst>
                                    <p:animMotion origin="layout" path="M 0.203 0.000 L 0.203 -0.241 " pathEditMode="relative" rAng="0" ptsTypes="AA">
                                      <p:cBhvr>
                                        <p:cTn id="26" dur="1181" fill="hold"/>
                                        <p:tgtEl>
                                          <p:spTgt spid="299"/>
                                        </p:tgtEl>
                                        <p:attrNameLst>
                                          <p:attrName>ppt_x</p:attrName>
                                          <p:attrName>ppt_y</p:attrName>
                                        </p:attrNameLst>
                                      </p:cBhvr>
                                      <p:rCtr x="0" y="-241"/>
                                    </p:animMotion>
                                  </p:childTnLst>
                                </p:cTn>
                              </p:par>
                              <p:par>
                                <p:cTn id="27" presetID="63" presetClass="path" presetSubtype="0" fill="hold" nodeType="withEffect">
                                  <p:stCondLst>
                                    <p:cond delay="3128"/>
                                  </p:stCondLst>
                                  <p:childTnLst>
                                    <p:animMotion origin="layout" path="M 0.203 -0.241 L 0.417 -0.241 " pathEditMode="relative" rAng="0" ptsTypes="AA">
                                      <p:cBhvr>
                                        <p:cTn id="28" dur="2053" fill="hold"/>
                                        <p:tgtEl>
                                          <p:spTgt spid="299"/>
                                        </p:tgtEl>
                                        <p:attrNameLst>
                                          <p:attrName>ppt_x</p:attrName>
                                          <p:attrName>ppt_y</p:attrName>
                                        </p:attrNameLst>
                                      </p:cBhvr>
                                      <p:rCtr x="214" y="0"/>
                                    </p:animMotion>
                                  </p:childTnLst>
                                </p:cTn>
                              </p:par>
                              <p:par>
                                <p:cTn id="29" presetID="63" presetClass="path" presetSubtype="0" fill="hold" nodeType="withEffect">
                                  <p:stCondLst>
                                    <p:cond delay="0"/>
                                  </p:stCondLst>
                                  <p:childTnLst>
                                    <p:animMotion origin="layout" path="M 0.000 0.000 L 0.221 0.000 " pathEditMode="relative" rAng="0" ptsTypes="AA">
                                      <p:cBhvr>
                                        <p:cTn id="30" dur="2120" fill="hold"/>
                                        <p:tgtEl>
                                          <p:spTgt spid="300"/>
                                        </p:tgtEl>
                                        <p:attrNameLst>
                                          <p:attrName>ppt_x</p:attrName>
                                          <p:attrName>ppt_y</p:attrName>
                                        </p:attrNameLst>
                                      </p:cBhvr>
                                      <p:rCtr x="221" y="0"/>
                                    </p:animMotion>
                                  </p:childTnLst>
                                </p:cTn>
                              </p:par>
                              <p:par>
                                <p:cTn id="31" presetID="64" presetClass="path" presetSubtype="0" fill="hold" nodeType="withEffect">
                                  <p:stCondLst>
                                    <p:cond delay="2120"/>
                                  </p:stCondLst>
                                  <p:childTnLst>
                                    <p:animMotion origin="layout" path="M 0.221 0.000 L 0.221 -0.241 " pathEditMode="relative" rAng="0" ptsTypes="AA">
                                      <p:cBhvr>
                                        <p:cTn id="32" dur="1181" fill="hold"/>
                                        <p:tgtEl>
                                          <p:spTgt spid="300"/>
                                        </p:tgtEl>
                                        <p:attrNameLst>
                                          <p:attrName>ppt_x</p:attrName>
                                          <p:attrName>ppt_y</p:attrName>
                                        </p:attrNameLst>
                                      </p:cBhvr>
                                      <p:rCtr x="0" y="-241"/>
                                    </p:animMotion>
                                  </p:childTnLst>
                                </p:cTn>
                              </p:par>
                              <p:par>
                                <p:cTn id="33" presetID="63" presetClass="path" presetSubtype="0" fill="hold" nodeType="withEffect">
                                  <p:stCondLst>
                                    <p:cond delay="3301"/>
                                  </p:stCondLst>
                                  <p:childTnLst>
                                    <p:animMotion origin="layout" path="M 0.221 -0.241 L 0.417 -0.241 " pathEditMode="relative" rAng="0" ptsTypes="AA">
                                      <p:cBhvr>
                                        <p:cTn id="34" dur="1880" fill="hold"/>
                                        <p:tgtEl>
                                          <p:spTgt spid="300"/>
                                        </p:tgtEl>
                                        <p:attrNameLst>
                                          <p:attrName>ppt_x</p:attrName>
                                          <p:attrName>ppt_y</p:attrName>
                                        </p:attrNameLst>
                                      </p:cBhvr>
                                      <p:rCtr x="196" y="0"/>
                                    </p:animMotion>
                                  </p:childTnLst>
                                </p:cTn>
                              </p:par>
                              <p:par>
                                <p:cTn id="35" presetID="63" presetClass="path" presetSubtype="0" fill="hold" nodeType="withEffect">
                                  <p:stCondLst>
                                    <p:cond delay="0"/>
                                  </p:stCondLst>
                                  <p:childTnLst>
                                    <p:animMotion origin="layout" path="M 0.000 0.000 L 0.239 0.000 " pathEditMode="relative" rAng="0" ptsTypes="AA">
                                      <p:cBhvr>
                                        <p:cTn id="36" dur="2293" fill="hold"/>
                                        <p:tgtEl>
                                          <p:spTgt spid="301"/>
                                        </p:tgtEl>
                                        <p:attrNameLst>
                                          <p:attrName>ppt_x</p:attrName>
                                          <p:attrName>ppt_y</p:attrName>
                                        </p:attrNameLst>
                                      </p:cBhvr>
                                      <p:rCtr x="239" y="0"/>
                                    </p:animMotion>
                                  </p:childTnLst>
                                </p:cTn>
                              </p:par>
                              <p:par>
                                <p:cTn id="37" presetID="64" presetClass="path" presetSubtype="0" fill="hold" nodeType="withEffect">
                                  <p:stCondLst>
                                    <p:cond delay="2293"/>
                                  </p:stCondLst>
                                  <p:childTnLst>
                                    <p:animMotion origin="layout" path="M 0.239 0.000 L 0.239 -0.241 " pathEditMode="relative" rAng="0" ptsTypes="AA">
                                      <p:cBhvr>
                                        <p:cTn id="38" dur="1181" fill="hold"/>
                                        <p:tgtEl>
                                          <p:spTgt spid="301"/>
                                        </p:tgtEl>
                                        <p:attrNameLst>
                                          <p:attrName>ppt_x</p:attrName>
                                          <p:attrName>ppt_y</p:attrName>
                                        </p:attrNameLst>
                                      </p:cBhvr>
                                      <p:rCtr x="0" y="-241"/>
                                    </p:animMotion>
                                  </p:childTnLst>
                                </p:cTn>
                              </p:par>
                              <p:par>
                                <p:cTn id="39" presetID="63" presetClass="path" presetSubtype="0" fill="hold" nodeType="withEffect">
                                  <p:stCondLst>
                                    <p:cond delay="3475"/>
                                  </p:stCondLst>
                                  <p:childTnLst>
                                    <p:animMotion origin="layout" path="M 0.239 -0.241 L 0.417 -0.241 " pathEditMode="relative" rAng="0" ptsTypes="AA">
                                      <p:cBhvr>
                                        <p:cTn id="40" dur="1706" fill="hold"/>
                                        <p:tgtEl>
                                          <p:spTgt spid="301"/>
                                        </p:tgtEl>
                                        <p:attrNameLst>
                                          <p:attrName>ppt_x</p:attrName>
                                          <p:attrName>ppt_y</p:attrName>
                                        </p:attrNameLst>
                                      </p:cBhvr>
                                      <p:rCtr x="178" y="0"/>
                                    </p:animMotion>
                                  </p:childTnLst>
                                </p:cTn>
                              </p:par>
                              <p:par>
                                <p:cTn id="41" presetID="63" presetClass="path" presetSubtype="0" fill="hold" nodeType="withEffect">
                                  <p:stCondLst>
                                    <p:cond delay="0"/>
                                  </p:stCondLst>
                                  <p:childTnLst>
                                    <p:animMotion origin="layout" path="M 0.000 0.000 L 0.257 0.000 " pathEditMode="relative" rAng="0" ptsTypes="AA">
                                      <p:cBhvr>
                                        <p:cTn id="42" dur="2466" fill="hold"/>
                                        <p:tgtEl>
                                          <p:spTgt spid="302"/>
                                        </p:tgtEl>
                                        <p:attrNameLst>
                                          <p:attrName>ppt_x</p:attrName>
                                          <p:attrName>ppt_y</p:attrName>
                                        </p:attrNameLst>
                                      </p:cBhvr>
                                      <p:rCtr x="257" y="0"/>
                                    </p:animMotion>
                                  </p:childTnLst>
                                </p:cTn>
                              </p:par>
                              <p:par>
                                <p:cTn id="43" presetID="64" presetClass="path" presetSubtype="0" fill="hold" nodeType="withEffect">
                                  <p:stCondLst>
                                    <p:cond delay="2466"/>
                                  </p:stCondLst>
                                  <p:childTnLst>
                                    <p:animMotion origin="layout" path="M 0.257 0.000 L 0.257 -0.241 " pathEditMode="relative" rAng="0" ptsTypes="AA">
                                      <p:cBhvr>
                                        <p:cTn id="44" dur="1181" fill="hold"/>
                                        <p:tgtEl>
                                          <p:spTgt spid="302"/>
                                        </p:tgtEl>
                                        <p:attrNameLst>
                                          <p:attrName>ppt_x</p:attrName>
                                          <p:attrName>ppt_y</p:attrName>
                                        </p:attrNameLst>
                                      </p:cBhvr>
                                      <p:rCtr x="0" y="-241"/>
                                    </p:animMotion>
                                  </p:childTnLst>
                                </p:cTn>
                              </p:par>
                              <p:par>
                                <p:cTn id="45" presetID="63" presetClass="path" presetSubtype="0" fill="hold" nodeType="withEffect">
                                  <p:stCondLst>
                                    <p:cond delay="3648"/>
                                  </p:stCondLst>
                                  <p:childTnLst>
                                    <p:animMotion origin="layout" path="M 0.257 -0.241 L 0.417 -0.241 " pathEditMode="relative" rAng="0" ptsTypes="AA">
                                      <p:cBhvr>
                                        <p:cTn id="46" dur="1533" fill="hold"/>
                                        <p:tgtEl>
                                          <p:spTgt spid="302"/>
                                        </p:tgtEl>
                                        <p:attrNameLst>
                                          <p:attrName>ppt_x</p:attrName>
                                          <p:attrName>ppt_y</p:attrName>
                                        </p:attrNameLst>
                                      </p:cBhvr>
                                      <p:rCtr x="160" y="0"/>
                                    </p:animMotion>
                                  </p:childTnLst>
                                </p:cTn>
                              </p:par>
                              <p:par>
                                <p:cTn id="47" presetID="63" presetClass="path" presetSubtype="0" fill="hold" nodeType="withEffect">
                                  <p:stCondLst>
                                    <p:cond delay="0"/>
                                  </p:stCondLst>
                                  <p:childTnLst>
                                    <p:animMotion origin="layout" path="M 0.000 0.000 L 0.275 0.000 " pathEditMode="relative" rAng="0" ptsTypes="AA">
                                      <p:cBhvr>
                                        <p:cTn id="48" dur="2640" fill="hold"/>
                                        <p:tgtEl>
                                          <p:spTgt spid="303"/>
                                        </p:tgtEl>
                                        <p:attrNameLst>
                                          <p:attrName>ppt_x</p:attrName>
                                          <p:attrName>ppt_y</p:attrName>
                                        </p:attrNameLst>
                                      </p:cBhvr>
                                      <p:rCtr x="275" y="0"/>
                                    </p:animMotion>
                                  </p:childTnLst>
                                </p:cTn>
                              </p:par>
                              <p:par>
                                <p:cTn id="49" presetID="64" presetClass="path" presetSubtype="0" fill="hold" nodeType="withEffect">
                                  <p:stCondLst>
                                    <p:cond delay="2640"/>
                                  </p:stCondLst>
                                  <p:childTnLst>
                                    <p:animMotion origin="layout" path="M 0.275 0.000 L 0.275 -0.241 " pathEditMode="relative" rAng="0" ptsTypes="AA">
                                      <p:cBhvr>
                                        <p:cTn id="50" dur="1181" fill="hold"/>
                                        <p:tgtEl>
                                          <p:spTgt spid="303"/>
                                        </p:tgtEl>
                                        <p:attrNameLst>
                                          <p:attrName>ppt_x</p:attrName>
                                          <p:attrName>ppt_y</p:attrName>
                                        </p:attrNameLst>
                                      </p:cBhvr>
                                      <p:rCtr x="0" y="-241"/>
                                    </p:animMotion>
                                  </p:childTnLst>
                                </p:cTn>
                              </p:par>
                              <p:par>
                                <p:cTn id="51" presetID="63" presetClass="path" presetSubtype="0" fill="hold" nodeType="withEffect">
                                  <p:stCondLst>
                                    <p:cond delay="3821"/>
                                  </p:stCondLst>
                                  <p:childTnLst>
                                    <p:animMotion origin="layout" path="M 0.275 -0.241 L 0.417 -0.241 " pathEditMode="relative" rAng="0" ptsTypes="AA">
                                      <p:cBhvr>
                                        <p:cTn id="52" dur="1360" fill="hold"/>
                                        <p:tgtEl>
                                          <p:spTgt spid="303"/>
                                        </p:tgtEl>
                                        <p:attrNameLst>
                                          <p:attrName>ppt_x</p:attrName>
                                          <p:attrName>ppt_y</p:attrName>
                                        </p:attrNameLst>
                                      </p:cBhvr>
                                      <p:rCtr x="142" y="0"/>
                                    </p:animMotion>
                                  </p:childTnLst>
                                </p:cTn>
                              </p:par>
                              <p:par>
                                <p:cTn id="53" presetID="63" presetClass="path" presetSubtype="0" fill="hold" nodeType="withEffect">
                                  <p:stCondLst>
                                    <p:cond delay="0"/>
                                  </p:stCondLst>
                                  <p:childTnLst>
                                    <p:animMotion origin="layout" path="M 0.000 0.000 L 0.293 0.000 " pathEditMode="relative" rAng="0" ptsTypes="AA">
                                      <p:cBhvr>
                                        <p:cTn id="54" dur="2813" fill="hold"/>
                                        <p:tgtEl>
                                          <p:spTgt spid="304"/>
                                        </p:tgtEl>
                                        <p:attrNameLst>
                                          <p:attrName>ppt_x</p:attrName>
                                          <p:attrName>ppt_y</p:attrName>
                                        </p:attrNameLst>
                                      </p:cBhvr>
                                      <p:rCtr x="293" y="0"/>
                                    </p:animMotion>
                                  </p:childTnLst>
                                </p:cTn>
                              </p:par>
                              <p:par>
                                <p:cTn id="55" presetID="64" presetClass="path" presetSubtype="0" fill="hold" nodeType="withEffect">
                                  <p:stCondLst>
                                    <p:cond delay="2813"/>
                                  </p:stCondLst>
                                  <p:childTnLst>
                                    <p:animMotion origin="layout" path="M 0.293 0.000 L 0.293 -0.241 " pathEditMode="relative" rAng="0" ptsTypes="AA">
                                      <p:cBhvr>
                                        <p:cTn id="56" dur="1181" fill="hold"/>
                                        <p:tgtEl>
                                          <p:spTgt spid="304"/>
                                        </p:tgtEl>
                                        <p:attrNameLst>
                                          <p:attrName>ppt_x</p:attrName>
                                          <p:attrName>ppt_y</p:attrName>
                                        </p:attrNameLst>
                                      </p:cBhvr>
                                      <p:rCtr x="0" y="-241"/>
                                    </p:animMotion>
                                  </p:childTnLst>
                                </p:cTn>
                              </p:par>
                              <p:par>
                                <p:cTn id="57" presetID="63" presetClass="path" presetSubtype="0" fill="hold" nodeType="withEffect">
                                  <p:stCondLst>
                                    <p:cond delay="3995"/>
                                  </p:stCondLst>
                                  <p:childTnLst>
                                    <p:animMotion origin="layout" path="M 0.293 -0.241 L 0.417 -0.241 " pathEditMode="relative" rAng="0" ptsTypes="AA">
                                      <p:cBhvr>
                                        <p:cTn id="58" dur="1186" fill="hold"/>
                                        <p:tgtEl>
                                          <p:spTgt spid="304"/>
                                        </p:tgtEl>
                                        <p:attrNameLst>
                                          <p:attrName>ppt_x</p:attrName>
                                          <p:attrName>ppt_y</p:attrName>
                                        </p:attrNameLst>
                                      </p:cBhvr>
                                      <p:rCtr x="124" y="0"/>
                                    </p:animMotion>
                                  </p:childTnLst>
                                </p:cTn>
                              </p:par>
                            </p:childTnLst>
                          </p:cTn>
                        </p:par>
                        <p:par>
                          <p:cTn id="59" fill="hold">
                            <p:stCondLst>
                              <p:cond delay="5181"/>
                            </p:stCondLst>
                            <p:childTnLst>
                              <p:par>
                                <p:cTn id="60" presetID="1" presetClass="entr" presetSubtype="0" fill="hold" grpId="0" nodeType="afterEffect">
                                  <p:stCondLst>
                                    <p:cond delay="0"/>
                                  </p:stCondLst>
                                  <p:childTnLst>
                                    <p:set>
                                      <p:cBhvr>
                                        <p:cTn id="61" dur="1" fill="hold">
                                          <p:stCondLst>
                                            <p:cond delay="0"/>
                                          </p:stCondLst>
                                        </p:cTn>
                                        <p:tgtEl>
                                          <p:spTgt spid="310"/>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nodeType="clickEffect">
                                  <p:stCondLst>
                                    <p:cond delay="0"/>
                                  </p:stCondLst>
                                  <p:childTnLst>
                                    <p:set>
                                      <p:cBhvr>
                                        <p:cTn id="65" dur="1" fill="hold">
                                          <p:stCondLst>
                                            <p:cond delay="0"/>
                                          </p:stCondLst>
                                        </p:cTn>
                                        <p:tgtEl>
                                          <p:spTgt spid="291"/>
                                        </p:tgtEl>
                                        <p:attrNameLst>
                                          <p:attrName>style.visibility</p:attrName>
                                        </p:attrNameLst>
                                      </p:cBhvr>
                                      <p:to>
                                        <p:strVal val="visible"/>
                                      </p:to>
                                    </p:set>
                                  </p:childTnLst>
                                </p:cTn>
                              </p:par>
                            </p:childTnLst>
                          </p:cTn>
                        </p:par>
                        <p:par>
                          <p:cTn id="66" fill="hold">
                            <p:stCondLst>
                              <p:cond delay="0"/>
                            </p:stCondLst>
                            <p:childTnLst>
                              <p:par>
                                <p:cTn id="67" presetID="1" presetClass="entr" presetSubtype="0" fill="hold" grpId="0" nodeType="afterEffect">
                                  <p:stCondLst>
                                    <p:cond delay="500"/>
                                  </p:stCondLst>
                                  <p:childTnLst>
                                    <p:set>
                                      <p:cBhvr>
                                        <p:cTn id="68" dur="1" fill="hold">
                                          <p:stCondLst>
                                            <p:cond delay="0"/>
                                          </p:stCondLst>
                                        </p:cTn>
                                        <p:tgtEl>
                                          <p:spTgt spid="3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0" grpId="0"/>
      <p:bldP spid="3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0" y="76200"/>
            <a:ext cx="9144000" cy="1143000"/>
          </a:xfrm>
          <a:noFill/>
        </p:spPr>
        <p:txBody>
          <a:bodyPr/>
          <a:lstStyle/>
          <a:p>
            <a:r>
              <a:rPr lang="en-US" sz="4000">
                <a:solidFill>
                  <a:srgbClr val="FF0000"/>
                </a:solidFill>
              </a:rPr>
              <a:t>Strings as an Abstract Idea</a:t>
            </a:r>
            <a:endParaRPr lang="en-US">
              <a:solidFill>
                <a:srgbClr val="FF0000"/>
              </a:solidFill>
            </a:endParaRPr>
          </a:p>
        </p:txBody>
      </p:sp>
      <p:sp>
        <p:nvSpPr>
          <p:cNvPr id="43011" name="Rectangle 3"/>
          <p:cNvSpPr>
            <a:spLocks noChangeArrowheads="1"/>
          </p:cNvSpPr>
          <p:nvPr/>
        </p:nvSpPr>
        <p:spPr bwMode="auto">
          <a:xfrm>
            <a:off x="482600" y="1155700"/>
            <a:ext cx="8128000" cy="51689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solidFill>
                  <a:srgbClr val="000000"/>
                </a:solidFill>
                <a:latin typeface="Times New Roman" pitchFamily="1" charset="0"/>
              </a:rPr>
              <a:t>Characters are most often used in programming when they are combined to form collections of consecutive characters called </a:t>
            </a:r>
            <a:r>
              <a:rPr lang="en-US" sz="2400" i="1" dirty="0">
                <a:solidFill>
                  <a:srgbClr val="000000"/>
                </a:solidFill>
                <a:latin typeface="Times New Roman" pitchFamily="1" charset="0"/>
              </a:rPr>
              <a:t>strings</a:t>
            </a:r>
            <a:r>
              <a:rPr lang="en-US" sz="2400" b="0" i="1" dirty="0">
                <a:solidFill>
                  <a:srgbClr val="000000"/>
                </a:solidFill>
                <a:latin typeface="Times New Roman" pitchFamily="1" charset="0"/>
              </a:rPr>
              <a:t>.</a:t>
            </a:r>
            <a:endParaRPr lang="en-US" sz="2400" b="0" dirty="0">
              <a:solidFill>
                <a:srgbClr val="000000"/>
              </a:solidFill>
              <a:latin typeface="Times New Roman" pitchFamily="1" charset="0"/>
            </a:endParaRPr>
          </a:p>
          <a:p>
            <a:pPr marL="342900" indent="-342900">
              <a:lnSpc>
                <a:spcPct val="90000"/>
              </a:lnSpc>
              <a:spcAft>
                <a:spcPct val="50000"/>
              </a:spcAft>
              <a:buFontTx/>
              <a:buChar char="•"/>
            </a:pPr>
            <a:r>
              <a:rPr lang="en-US" sz="2400" b="0" dirty="0">
                <a:solidFill>
                  <a:srgbClr val="000000"/>
                </a:solidFill>
                <a:latin typeface="Times New Roman" pitchFamily="1" charset="0"/>
              </a:rPr>
              <a:t>As you will discover when you have a chance to look more closely at the internal structure of memory, strings are stored internally as a sequence of characters in sequential memory addresses.</a:t>
            </a:r>
          </a:p>
          <a:p>
            <a:pPr marL="342900" indent="-342900">
              <a:lnSpc>
                <a:spcPct val="90000"/>
              </a:lnSpc>
              <a:spcAft>
                <a:spcPct val="50000"/>
              </a:spcAft>
              <a:buFontTx/>
              <a:buChar char="•"/>
            </a:pPr>
            <a:r>
              <a:rPr lang="en-US" sz="2400" b="0" dirty="0">
                <a:solidFill>
                  <a:srgbClr val="000000"/>
                </a:solidFill>
                <a:latin typeface="Times New Roman" pitchFamily="1" charset="0"/>
              </a:rPr>
              <a:t>The internal representation, however, is really just an implementation detail.  For most applications, it is best to think of a string as an abstract conceptual unit rather than as the characters it contains.</a:t>
            </a:r>
          </a:p>
          <a:p>
            <a:pPr marL="342900" indent="-342900">
              <a:lnSpc>
                <a:spcPct val="90000"/>
              </a:lnSpc>
              <a:spcAft>
                <a:spcPct val="50000"/>
              </a:spcAft>
              <a:buFontTx/>
              <a:buChar char="•"/>
            </a:pPr>
            <a:r>
              <a:rPr lang="en-US" sz="2400" b="0" dirty="0">
                <a:solidFill>
                  <a:srgbClr val="000000"/>
                </a:solidFill>
                <a:latin typeface="Times New Roman" pitchFamily="1" charset="0"/>
              </a:rPr>
              <a:t>JavaScript emphasizes the abstract view by defining a built-in string type that defines high-level operations on string values.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301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301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301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1"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3"/>
          <p:cNvSpPr>
            <a:spLocks noGrp="1" noChangeArrowheads="1"/>
          </p:cNvSpPr>
          <p:nvPr>
            <p:ph type="title"/>
          </p:nvPr>
        </p:nvSpPr>
        <p:spPr>
          <a:xfrm>
            <a:off x="0" y="2667000"/>
            <a:ext cx="9144000" cy="1143000"/>
          </a:xfrm>
          <a:noFill/>
        </p:spPr>
        <p:txBody>
          <a:bodyPr/>
          <a:lstStyle/>
          <a:p>
            <a:r>
              <a:rPr lang="en-US" sz="3600" dirty="0">
                <a:solidFill>
                  <a:srgbClr val="FF0000"/>
                </a:solidFill>
                <a:latin typeface="Times New Roman"/>
                <a:cs typeface="Times New Roman"/>
              </a:rPr>
              <a:t>The End</a:t>
            </a:r>
          </a:p>
        </p:txBody>
      </p:sp>
    </p:spTree>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25503</TotalTime>
  <Words>1829</Words>
  <Application>Microsoft Macintosh PowerPoint</Application>
  <PresentationFormat>On-screen Show (4:3)</PresentationFormat>
  <Paragraphs>565</Paragraphs>
  <Slides>17</Slides>
  <Notes>17</Notes>
  <HiddenSlides>0</HiddenSlides>
  <MMClips>1</MMClips>
  <ScaleCrop>false</ScaleCrop>
  <HeadingPairs>
    <vt:vector size="6" baseType="variant">
      <vt:variant>
        <vt:lpstr>Fonts Used</vt:lpstr>
      </vt:variant>
      <vt:variant>
        <vt:i4>10</vt:i4>
      </vt:variant>
      <vt:variant>
        <vt:lpstr>Theme</vt:lpstr>
      </vt:variant>
      <vt:variant>
        <vt:i4>4</vt:i4>
      </vt:variant>
      <vt:variant>
        <vt:lpstr>Slide Titles</vt:lpstr>
      </vt:variant>
      <vt:variant>
        <vt:i4>17</vt:i4>
      </vt:variant>
    </vt:vector>
  </HeadingPairs>
  <TitlesOfParts>
    <vt:vector size="31" baseType="lpstr">
      <vt:lpstr>ＭＳ Ｐゴシック</vt:lpstr>
      <vt:lpstr>ヒラギノ角ゴ Pro W3</vt:lpstr>
      <vt:lpstr>Arial</vt:lpstr>
      <vt:lpstr>Courier New</vt:lpstr>
      <vt:lpstr>Helvetica</vt:lpstr>
      <vt:lpstr>Helvetica Neue</vt:lpstr>
      <vt:lpstr>Lucida Grande</vt:lpstr>
      <vt:lpstr>Monotype Corsiva</vt:lpstr>
      <vt:lpstr>Times</vt:lpstr>
      <vt:lpstr>Times New Roman</vt:lpstr>
      <vt:lpstr>Blank Presentation</vt:lpstr>
      <vt:lpstr>2_Blank Presentation</vt:lpstr>
      <vt:lpstr>3_Blank Presentation</vt:lpstr>
      <vt:lpstr>4_Blank Presentation</vt:lpstr>
      <vt:lpstr>Binary Representation</vt:lpstr>
      <vt:lpstr>Once upon a time . . .</vt:lpstr>
      <vt:lpstr>Claude Shannon</vt:lpstr>
      <vt:lpstr>Binary Representation</vt:lpstr>
      <vt:lpstr>The Power of Bits</vt:lpstr>
      <vt:lpstr>Leibniz and Binary Notation</vt:lpstr>
      <vt:lpstr>Using Bits to Represent Integers</vt:lpstr>
      <vt:lpstr>Numbers and Bases</vt:lpstr>
      <vt:lpstr>Octal and Hexadecimal Notation</vt:lpstr>
      <vt:lpstr>Exercises: Number Bases</vt:lpstr>
      <vt:lpstr>Exercise: Perfect Numbers in Binary</vt:lpstr>
      <vt:lpstr>Bits and Representation</vt:lpstr>
      <vt:lpstr>Representing Characters</vt:lpstr>
      <vt:lpstr>The ASCII Subset of Unicode</vt:lpstr>
      <vt:lpstr>Hardware Support for Characters</vt:lpstr>
      <vt:lpstr>Strings as an Abstract Idea</vt:lpstr>
      <vt:lpstr>The End</vt:lpstr>
    </vt:vector>
  </TitlesOfParts>
  <Company>Stanford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3—Expressions</dc:title>
  <cp:lastModifiedBy>Jerry Cain</cp:lastModifiedBy>
  <cp:revision>252</cp:revision>
  <cp:lastPrinted>2018-10-19T15:31:26Z</cp:lastPrinted>
  <dcterms:created xsi:type="dcterms:W3CDTF">2017-04-28T14:56:10Z</dcterms:created>
  <dcterms:modified xsi:type="dcterms:W3CDTF">2018-10-19T15:31:34Z</dcterms:modified>
</cp:coreProperties>
</file>