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Lst>
  <p:notesMasterIdLst>
    <p:notesMasterId r:id="rId24"/>
  </p:notesMasterIdLst>
  <p:handoutMasterIdLst>
    <p:handoutMasterId r:id="rId25"/>
  </p:handoutMasterIdLst>
  <p:sldIdLst>
    <p:sldId id="441" r:id="rId3"/>
    <p:sldId id="442" r:id="rId4"/>
    <p:sldId id="468" r:id="rId5"/>
    <p:sldId id="469" r:id="rId6"/>
    <p:sldId id="443" r:id="rId7"/>
    <p:sldId id="473" r:id="rId8"/>
    <p:sldId id="456" r:id="rId9"/>
    <p:sldId id="458" r:id="rId10"/>
    <p:sldId id="459" r:id="rId11"/>
    <p:sldId id="460" r:id="rId12"/>
    <p:sldId id="462" r:id="rId13"/>
    <p:sldId id="463" r:id="rId14"/>
    <p:sldId id="464" r:id="rId15"/>
    <p:sldId id="472" r:id="rId16"/>
    <p:sldId id="465" r:id="rId17"/>
    <p:sldId id="480" r:id="rId18"/>
    <p:sldId id="475" r:id="rId19"/>
    <p:sldId id="476" r:id="rId20"/>
    <p:sldId id="478" r:id="rId21"/>
    <p:sldId id="477" r:id="rId22"/>
    <p:sldId id="369" r:id="rId23"/>
  </p:sldIdLst>
  <p:sldSz cx="9144000" cy="6858000" type="screen4x3"/>
  <p:notesSz cx="6858000" cy="9144000"/>
  <p:defaultTextStyle>
    <a:defPPr>
      <a:defRPr lang="en-US"/>
    </a:defPPr>
    <a:lvl1pPr algn="l" rtl="0" eaLnBrk="0" fontAlgn="base" hangingPunct="0">
      <a:spcBef>
        <a:spcPct val="0"/>
      </a:spcBef>
      <a:spcAft>
        <a:spcPct val="0"/>
      </a:spcAft>
      <a:defRPr sz="1400" b="1"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pitchFamily="1" charset="0"/>
        <a:ea typeface="+mn-ea"/>
        <a:cs typeface="+mn-cs"/>
      </a:defRPr>
    </a:lvl5pPr>
    <a:lvl6pPr marL="2286000" algn="l" defTabSz="457200" rtl="0" eaLnBrk="1" latinLnBrk="0" hangingPunct="1">
      <a:defRPr sz="1400" b="1" kern="1200">
        <a:solidFill>
          <a:schemeClr val="tx1"/>
        </a:solidFill>
        <a:latin typeface="Times New Roman" pitchFamily="1" charset="0"/>
        <a:ea typeface="+mn-ea"/>
        <a:cs typeface="+mn-cs"/>
      </a:defRPr>
    </a:lvl6pPr>
    <a:lvl7pPr marL="2743200" algn="l" defTabSz="457200" rtl="0" eaLnBrk="1" latinLnBrk="0" hangingPunct="1">
      <a:defRPr sz="1400" b="1" kern="1200">
        <a:solidFill>
          <a:schemeClr val="tx1"/>
        </a:solidFill>
        <a:latin typeface="Times New Roman" pitchFamily="1" charset="0"/>
        <a:ea typeface="+mn-ea"/>
        <a:cs typeface="+mn-cs"/>
      </a:defRPr>
    </a:lvl7pPr>
    <a:lvl8pPr marL="3200400" algn="l" defTabSz="457200" rtl="0" eaLnBrk="1" latinLnBrk="0" hangingPunct="1">
      <a:defRPr sz="1400" b="1" kern="1200">
        <a:solidFill>
          <a:schemeClr val="tx1"/>
        </a:solidFill>
        <a:latin typeface="Times New Roman" pitchFamily="1" charset="0"/>
        <a:ea typeface="+mn-ea"/>
        <a:cs typeface="+mn-cs"/>
      </a:defRPr>
    </a:lvl8pPr>
    <a:lvl9pPr marL="3657600" algn="l" defTabSz="457200" rtl="0" eaLnBrk="1" latinLnBrk="0" hangingPunct="1">
      <a:defRPr sz="1400" b="1" kern="1200">
        <a:solidFill>
          <a:schemeClr val="tx1"/>
        </a:solidFill>
        <a:latin typeface="Times New Roman" pitchFamily="1"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D8160"/>
    <a:srgbClr val="999999"/>
    <a:srgbClr val="FFFFFF"/>
    <a:srgbClr val="0066CC"/>
    <a:srgbClr val="FF3300"/>
    <a:srgbClr val="999933"/>
    <a:srgbClr val="33FFFF"/>
    <a:srgbClr val="CCFFFF"/>
    <a:srgbClr val="000000"/>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showGuides="1">
      <p:cViewPr varScale="1">
        <p:scale>
          <a:sx n="131" d="100"/>
          <a:sy n="131" d="100"/>
        </p:scale>
        <p:origin x="1336"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4ECEFF0-4C41-EC4B-BB5C-CBC3ACDE4FEB}"/>
              </a:ext>
            </a:extLst>
          </p:cNvPr>
          <p:cNvSpPr>
            <a:spLocks noGrp="1"/>
          </p:cNvSpPr>
          <p:nvPr>
            <p:ph type="hdr" sz="quarter"/>
          </p:nvPr>
        </p:nvSpPr>
        <p:spPr>
          <a:xfrm>
            <a:off x="0" y="0"/>
            <a:ext cx="2971800" cy="459317"/>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169E573-E25C-2142-8F3C-C03D6249B585}"/>
              </a:ext>
            </a:extLst>
          </p:cNvPr>
          <p:cNvSpPr>
            <a:spLocks noGrp="1"/>
          </p:cNvSpPr>
          <p:nvPr>
            <p:ph type="dt" sz="quarter" idx="1"/>
          </p:nvPr>
        </p:nvSpPr>
        <p:spPr>
          <a:xfrm>
            <a:off x="3885010" y="0"/>
            <a:ext cx="2971800" cy="459317"/>
          </a:xfrm>
          <a:prstGeom prst="rect">
            <a:avLst/>
          </a:prstGeom>
        </p:spPr>
        <p:txBody>
          <a:bodyPr vert="horz" lIns="91440" tIns="45720" rIns="91440" bIns="45720" rtlCol="0"/>
          <a:lstStyle>
            <a:lvl1pPr algn="r">
              <a:defRPr sz="1200"/>
            </a:lvl1pPr>
          </a:lstStyle>
          <a:p>
            <a:fld id="{45808CDD-C2C7-844F-AB89-7298E15F3BC1}" type="datetimeFigureOut">
              <a:rPr lang="en-US" smtClean="0"/>
              <a:t>10/20/18</a:t>
            </a:fld>
            <a:endParaRPr lang="en-US"/>
          </a:p>
        </p:txBody>
      </p:sp>
      <p:sp>
        <p:nvSpPr>
          <p:cNvPr id="4" name="Footer Placeholder 3">
            <a:extLst>
              <a:ext uri="{FF2B5EF4-FFF2-40B4-BE49-F238E27FC236}">
                <a16:creationId xmlns:a16="http://schemas.microsoft.com/office/drawing/2014/main" id="{12625E0E-4F79-DE4B-B66F-35AD12899030}"/>
              </a:ext>
            </a:extLst>
          </p:cNvPr>
          <p:cNvSpPr>
            <a:spLocks noGrp="1"/>
          </p:cNvSpPr>
          <p:nvPr>
            <p:ph type="ftr" sz="quarter" idx="2"/>
          </p:nvPr>
        </p:nvSpPr>
        <p:spPr>
          <a:xfrm>
            <a:off x="0" y="8684685"/>
            <a:ext cx="2971800" cy="45931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27E5FB5-DFAA-6D44-88CC-24B1D7AFBE44}"/>
              </a:ext>
            </a:extLst>
          </p:cNvPr>
          <p:cNvSpPr>
            <a:spLocks noGrp="1"/>
          </p:cNvSpPr>
          <p:nvPr>
            <p:ph type="sldNum" sz="quarter" idx="3"/>
          </p:nvPr>
        </p:nvSpPr>
        <p:spPr>
          <a:xfrm>
            <a:off x="3885010" y="8684685"/>
            <a:ext cx="2971800" cy="459316"/>
          </a:xfrm>
          <a:prstGeom prst="rect">
            <a:avLst/>
          </a:prstGeom>
        </p:spPr>
        <p:txBody>
          <a:bodyPr vert="horz" lIns="91440" tIns="45720" rIns="91440" bIns="45720" rtlCol="0" anchor="b"/>
          <a:lstStyle>
            <a:lvl1pPr algn="r">
              <a:defRPr sz="1200"/>
            </a:lvl1pPr>
          </a:lstStyle>
          <a:p>
            <a:fld id="{C2F13B3F-0AE4-1849-9DE3-E434EABDC809}" type="slidenum">
              <a:rPr lang="en-US" smtClean="0"/>
              <a:t>‹#›</a:t>
            </a:fld>
            <a:endParaRPr lang="en-US"/>
          </a:p>
        </p:txBody>
      </p:sp>
    </p:spTree>
    <p:extLst>
      <p:ext uri="{BB962C8B-B14F-4D97-AF65-F5344CB8AC3E}">
        <p14:creationId xmlns:p14="http://schemas.microsoft.com/office/powerpoint/2010/main" val="15607484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Times New Roman" charset="0"/>
              </a:defRPr>
            </a:lvl1pPr>
          </a:lstStyle>
          <a:p>
            <a:pPr>
              <a:defRPr/>
            </a:pPr>
            <a:endParaRPr lang="en-US"/>
          </a:p>
        </p:txBody>
      </p:sp>
      <p:sp>
        <p:nvSpPr>
          <p:cNvPr id="97283" name="Rectangle 3"/>
          <p:cNvSpPr>
            <a:spLocks noGrp="1" noChangeArrowheads="1"/>
          </p:cNvSpPr>
          <p:nvPr>
            <p:ph type="dt" idx="1"/>
          </p:nvPr>
        </p:nvSpPr>
        <p:spPr bwMode="auto">
          <a:xfrm>
            <a:off x="388620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Times New Roman"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27125" y="711200"/>
            <a:ext cx="4603750" cy="34544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914400" y="4368800"/>
            <a:ext cx="5029200" cy="4064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Times New Roman" charset="0"/>
              </a:defRPr>
            </a:lvl1pPr>
          </a:lstStyle>
          <a:p>
            <a:pPr>
              <a:defRPr/>
            </a:pPr>
            <a:endParaRPr lang="en-US"/>
          </a:p>
        </p:txBody>
      </p:sp>
      <p:sp>
        <p:nvSpPr>
          <p:cNvPr id="97287" name="Rectangle 7"/>
          <p:cNvSpPr>
            <a:spLocks noGrp="1" noChangeArrowheads="1"/>
          </p:cNvSpPr>
          <p:nvPr>
            <p:ph type="sldNum" sz="quarter" idx="5"/>
          </p:nvPr>
        </p:nvSpPr>
        <p:spPr bwMode="auto">
          <a:xfrm>
            <a:off x="388620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Times New Roman" charset="0"/>
              </a:defRPr>
            </a:lvl1pPr>
          </a:lstStyle>
          <a:p>
            <a:pPr>
              <a:defRPr/>
            </a:pPr>
            <a:fld id="{2C4346AF-9303-5E4E-A14F-47244F9D5B8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pitchFamily="1" charset="-128"/>
        <a:cs typeface="ＭＳ Ｐゴシック" pitchFamily="1"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2D2A14C0-0C1E-544A-B06D-4E01C28272C2}" type="slidenum">
              <a:rPr lang="en-US">
                <a:latin typeface="Times New Roman" pitchFamily="1" charset="0"/>
              </a:rPr>
              <a:pPr/>
              <a:t>1</a:t>
            </a:fld>
            <a:endParaRPr lang="en-US">
              <a:latin typeface="Times New Roman" pitchFamily="1"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4D2391F4-8E95-E548-8531-C98B262CECB3}" type="slidenum">
              <a:rPr lang="en-US">
                <a:latin typeface="Times New Roman" pitchFamily="1" charset="0"/>
              </a:rPr>
              <a:pPr/>
              <a:t>2</a:t>
            </a:fld>
            <a:endParaRPr lang="en-US">
              <a:latin typeface="Times New Roman" pitchFamily="1" charset="0"/>
            </a:endParaRPr>
          </a:p>
        </p:txBody>
      </p:sp>
      <p:sp>
        <p:nvSpPr>
          <p:cNvPr id="17411" name="Rectangle 2"/>
          <p:cNvSpPr>
            <a:spLocks noGrp="1" noRot="1" noChangeAspect="1" noChangeArrowheads="1"/>
          </p:cNvSpPr>
          <p:nvPr>
            <p:ph type="sldImg"/>
          </p:nvPr>
        </p:nvSpPr>
        <p:spPr>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89FC863A-5A42-4F4B-8589-B264271FF6DE}" type="slidenum">
              <a:rPr lang="en-US">
                <a:latin typeface="Times New Roman" pitchFamily="1" charset="0"/>
              </a:rPr>
              <a:pPr/>
              <a:t>3</a:t>
            </a:fld>
            <a:endParaRPr lang="en-US">
              <a:latin typeface="Times New Roman" pitchFamily="1" charset="0"/>
            </a:endParaRPr>
          </a:p>
        </p:txBody>
      </p:sp>
      <p:sp>
        <p:nvSpPr>
          <p:cNvPr id="19459" name="Rectangle 2"/>
          <p:cNvSpPr>
            <a:spLocks noGrp="1" noRot="1" noChangeAspect="1" noChangeArrowheads="1"/>
          </p:cNvSpPr>
          <p:nvPr>
            <p:ph type="sldImg"/>
          </p:nvPr>
        </p:nvSpPr>
        <p:spPr>
          <a:solidFill>
            <a:srgbClr val="FFFFFF"/>
          </a:solidFill>
          <a:ln/>
        </p:spPr>
      </p:sp>
      <p:sp>
        <p:nvSpPr>
          <p:cNvPr id="1946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3FD0CF00-8911-9C46-85FF-7539323B0AD2}" type="slidenum">
              <a:rPr lang="en-US">
                <a:latin typeface="Times New Roman" pitchFamily="1" charset="0"/>
              </a:rPr>
              <a:pPr/>
              <a:t>4</a:t>
            </a:fld>
            <a:endParaRPr lang="en-US">
              <a:latin typeface="Times New Roman" pitchFamily="1" charset="0"/>
            </a:endParaRPr>
          </a:p>
        </p:txBody>
      </p:sp>
      <p:sp>
        <p:nvSpPr>
          <p:cNvPr id="21507" name="Rectangle 2"/>
          <p:cNvSpPr>
            <a:spLocks noGrp="1" noRot="1" noChangeAspect="1" noChangeArrowheads="1"/>
          </p:cNvSpPr>
          <p:nvPr>
            <p:ph type="sldImg"/>
          </p:nvPr>
        </p:nvSpPr>
        <p:spPr>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1177AF2B-AFA4-2B41-91CF-D6B21D8E9698}" type="slidenum">
              <a:rPr lang="en-US">
                <a:latin typeface="Times New Roman" pitchFamily="1" charset="0"/>
              </a:rPr>
              <a:pPr/>
              <a:t>5</a:t>
            </a:fld>
            <a:endParaRPr lang="en-US">
              <a:latin typeface="Times New Roman" pitchFamily="1" charset="0"/>
            </a:endParaRPr>
          </a:p>
        </p:txBody>
      </p:sp>
      <p:sp>
        <p:nvSpPr>
          <p:cNvPr id="23555" name="Rectangle 2"/>
          <p:cNvSpPr>
            <a:spLocks noGrp="1" noRot="1" noChangeAspect="1" noChangeArrowheads="1"/>
          </p:cNvSpPr>
          <p:nvPr>
            <p:ph type="sldImg"/>
          </p:nvPr>
        </p:nvSpPr>
        <p:spPr>
          <a:solidFill>
            <a:srgbClr val="FFFFFF"/>
          </a:solidFill>
          <a:ln/>
        </p:spPr>
      </p:sp>
      <p:sp>
        <p:nvSpPr>
          <p:cNvPr id="2355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812FD357-39C3-5247-9EE8-D122830AE248}" type="slidenum">
              <a:rPr lang="en-US">
                <a:solidFill>
                  <a:prstClr val="black"/>
                </a:solidFill>
              </a:rPr>
              <a:pPr/>
              <a:t>6</a:t>
            </a:fld>
            <a:endParaRPr lang="en-US">
              <a:solidFill>
                <a:prstClr val="black"/>
              </a:solidFill>
            </a:endParaRPr>
          </a:p>
        </p:txBody>
      </p:sp>
      <p:sp>
        <p:nvSpPr>
          <p:cNvPr id="44035" name="Rectangle 2"/>
          <p:cNvSpPr>
            <a:spLocks noGrp="1" noRot="1" noChangeAspect="1" noChangeArrowheads="1"/>
          </p:cNvSpPr>
          <p:nvPr>
            <p:ph type="sldImg"/>
          </p:nvPr>
        </p:nvSpPr>
        <p:spPr>
          <a:solidFill>
            <a:srgbClr val="FFFFFF"/>
          </a:solidFill>
          <a:ln/>
        </p:spPr>
      </p:sp>
      <p:sp>
        <p:nvSpPr>
          <p:cNvPr id="4403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A41B0104-27DD-FD4E-AA8A-65DBD52B7624}" type="slidenum">
              <a:rPr lang="en-US">
                <a:latin typeface="Times New Roman" pitchFamily="1" charset="0"/>
              </a:rPr>
              <a:pPr/>
              <a:t>7</a:t>
            </a:fld>
            <a:endParaRPr lang="en-US">
              <a:latin typeface="Times New Roman" pitchFamily="1" charset="0"/>
            </a:endParaRPr>
          </a:p>
        </p:txBody>
      </p:sp>
      <p:sp>
        <p:nvSpPr>
          <p:cNvPr id="46083" name="Rectangle 2"/>
          <p:cNvSpPr>
            <a:spLocks noGrp="1" noRot="1" noChangeAspect="1" noChangeArrowheads="1"/>
          </p:cNvSpPr>
          <p:nvPr>
            <p:ph type="sldImg"/>
          </p:nvPr>
        </p:nvSpPr>
        <p:spPr>
          <a:solidFill>
            <a:srgbClr val="FFFFFF"/>
          </a:solidFill>
          <a:ln/>
        </p:spPr>
      </p:sp>
      <p:sp>
        <p:nvSpPr>
          <p:cNvPr id="4608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3AC14E3D-C6D0-034A-AEEA-E3EDA6F90C84}" type="slidenum">
              <a:rPr lang="en-US">
                <a:latin typeface="Times New Roman" pitchFamily="1" charset="0"/>
              </a:rPr>
              <a:pPr/>
              <a:t>8</a:t>
            </a:fld>
            <a:endParaRPr lang="en-US">
              <a:latin typeface="Times New Roman" pitchFamily="1" charset="0"/>
            </a:endParaRPr>
          </a:p>
        </p:txBody>
      </p:sp>
      <p:sp>
        <p:nvSpPr>
          <p:cNvPr id="50179" name="Rectangle 2"/>
          <p:cNvSpPr>
            <a:spLocks noGrp="1" noRot="1" noChangeAspect="1" noChangeArrowheads="1"/>
          </p:cNvSpPr>
          <p:nvPr>
            <p:ph type="sldImg"/>
          </p:nvPr>
        </p:nvSpPr>
        <p:spPr>
          <a:solidFill>
            <a:srgbClr val="FFFFFF"/>
          </a:solidFill>
          <a:ln/>
        </p:spPr>
      </p:sp>
      <p:sp>
        <p:nvSpPr>
          <p:cNvPr id="5018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6ABBD587-DD82-714F-B0EB-0AA9F50DF9E6}" type="slidenum">
              <a:rPr lang="en-US">
                <a:latin typeface="Times New Roman" pitchFamily="1" charset="0"/>
              </a:rPr>
              <a:pPr/>
              <a:t>9</a:t>
            </a:fld>
            <a:endParaRPr lang="en-US">
              <a:latin typeface="Times New Roman" pitchFamily="1" charset="0"/>
            </a:endParaRPr>
          </a:p>
        </p:txBody>
      </p:sp>
      <p:sp>
        <p:nvSpPr>
          <p:cNvPr id="52227" name="Rectangle 2"/>
          <p:cNvSpPr>
            <a:spLocks noGrp="1" noRot="1" noChangeAspect="1" noChangeArrowheads="1"/>
          </p:cNvSpPr>
          <p:nvPr>
            <p:ph type="sldImg"/>
          </p:nvPr>
        </p:nvSpPr>
        <p:spPr>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41647C6C-A236-5C4A-9266-45C49391E26D}" type="slidenum">
              <a:rPr lang="en-US">
                <a:latin typeface="Times New Roman" pitchFamily="1" charset="0"/>
              </a:rPr>
              <a:pPr/>
              <a:t>10</a:t>
            </a:fld>
            <a:endParaRPr lang="en-US">
              <a:latin typeface="Times New Roman" pitchFamily="1" charset="0"/>
            </a:endParaRPr>
          </a:p>
        </p:txBody>
      </p:sp>
      <p:sp>
        <p:nvSpPr>
          <p:cNvPr id="54275" name="Rectangle 2"/>
          <p:cNvSpPr>
            <a:spLocks noGrp="1" noRot="1" noChangeAspect="1" noChangeArrowheads="1"/>
          </p:cNvSpPr>
          <p:nvPr>
            <p:ph type="sldImg"/>
          </p:nvPr>
        </p:nvSpPr>
        <p:spPr>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2B40DC7D-A146-8341-98F9-D4B2A2638E69}" type="slidenum">
              <a:rPr lang="en-US">
                <a:latin typeface="Times New Roman" pitchFamily="1" charset="0"/>
              </a:rPr>
              <a:pPr/>
              <a:t>11</a:t>
            </a:fld>
            <a:endParaRPr lang="en-US">
              <a:latin typeface="Times New Roman" pitchFamily="1" charset="0"/>
            </a:endParaRPr>
          </a:p>
        </p:txBody>
      </p:sp>
      <p:sp>
        <p:nvSpPr>
          <p:cNvPr id="58371" name="Rectangle 2"/>
          <p:cNvSpPr>
            <a:spLocks noGrp="1" noRot="1" noChangeAspect="1" noChangeArrowheads="1"/>
          </p:cNvSpPr>
          <p:nvPr>
            <p:ph type="sldImg"/>
          </p:nvPr>
        </p:nvSpPr>
        <p:spPr>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638590F4-15B5-EA42-9CCE-47A3BC71DAD1}" type="slidenum">
              <a:rPr lang="en-US">
                <a:latin typeface="Times New Roman" pitchFamily="1" charset="0"/>
              </a:rPr>
              <a:pPr/>
              <a:t>12</a:t>
            </a:fld>
            <a:endParaRPr lang="en-US">
              <a:latin typeface="Times New Roman" pitchFamily="1" charset="0"/>
            </a:endParaRPr>
          </a:p>
        </p:txBody>
      </p:sp>
      <p:sp>
        <p:nvSpPr>
          <p:cNvPr id="60419" name="Rectangle 2"/>
          <p:cNvSpPr>
            <a:spLocks noGrp="1" noRot="1" noChangeAspect="1" noChangeArrowheads="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401F43AE-4C20-E046-9FAD-563DB1FAF756}" type="slidenum">
              <a:rPr lang="en-US">
                <a:latin typeface="Times New Roman" pitchFamily="1" charset="0"/>
              </a:rPr>
              <a:pPr/>
              <a:t>13</a:t>
            </a:fld>
            <a:endParaRPr lang="en-US">
              <a:latin typeface="Times New Roman" pitchFamily="1" charset="0"/>
            </a:endParaRPr>
          </a:p>
        </p:txBody>
      </p:sp>
      <p:sp>
        <p:nvSpPr>
          <p:cNvPr id="62467" name="Rectangle 2"/>
          <p:cNvSpPr>
            <a:spLocks noGrp="1" noRot="1" noChangeAspect="1" noChangeArrowheads="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817F0F4C-1591-4443-81C5-095B4CA7281A}" type="slidenum">
              <a:rPr lang="en-US">
                <a:latin typeface="Times New Roman" pitchFamily="1" charset="0"/>
              </a:rPr>
              <a:pPr/>
              <a:t>14</a:t>
            </a:fld>
            <a:endParaRPr lang="en-US">
              <a:latin typeface="Times New Roman" pitchFamily="1" charset="0"/>
            </a:endParaRPr>
          </a:p>
        </p:txBody>
      </p:sp>
      <p:sp>
        <p:nvSpPr>
          <p:cNvPr id="66563" name="Rectangle 2"/>
          <p:cNvSpPr>
            <a:spLocks noGrp="1" noRot="1" noChangeAspect="1" noChangeArrowheads="1"/>
          </p:cNvSpPr>
          <p:nvPr>
            <p:ph type="sldImg"/>
          </p:nvPr>
        </p:nvSpPr>
        <p:spPr>
          <a:solidFill>
            <a:srgbClr val="FFFFFF"/>
          </a:solidFill>
          <a:ln/>
        </p:spPr>
      </p:sp>
      <p:sp>
        <p:nvSpPr>
          <p:cNvPr id="6656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76783643-7E77-3F4D-AE22-BB3003467C5A}" type="slidenum">
              <a:rPr lang="en-US">
                <a:latin typeface="Times New Roman" pitchFamily="1" charset="0"/>
              </a:rPr>
              <a:pPr/>
              <a:t>15</a:t>
            </a:fld>
            <a:endParaRPr lang="en-US">
              <a:latin typeface="Times New Roman" pitchFamily="1" charset="0"/>
            </a:endParaRPr>
          </a:p>
        </p:txBody>
      </p:sp>
      <p:sp>
        <p:nvSpPr>
          <p:cNvPr id="64515" name="Rectangle 2"/>
          <p:cNvSpPr>
            <a:spLocks noGrp="1" noRot="1" noChangeAspect="1" noChangeArrowheads="1"/>
          </p:cNvSpPr>
          <p:nvPr>
            <p:ph type="sldImg"/>
          </p:nvPr>
        </p:nvSpPr>
        <p:spPr>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1351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1351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18270803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817F0F4C-1591-4443-81C5-095B4CA7281A}" type="slidenum">
              <a:rPr lang="en-US">
                <a:latin typeface="Times New Roman" pitchFamily="1" charset="0"/>
              </a:rPr>
              <a:pPr/>
              <a:t>17</a:t>
            </a:fld>
            <a:endParaRPr lang="en-US">
              <a:latin typeface="Times New Roman" pitchFamily="1" charset="0"/>
            </a:endParaRPr>
          </a:p>
        </p:txBody>
      </p:sp>
      <p:sp>
        <p:nvSpPr>
          <p:cNvPr id="66563" name="Rectangle 2"/>
          <p:cNvSpPr>
            <a:spLocks noGrp="1" noRot="1" noChangeAspect="1" noChangeArrowheads="1"/>
          </p:cNvSpPr>
          <p:nvPr>
            <p:ph type="sldImg"/>
          </p:nvPr>
        </p:nvSpPr>
        <p:spPr>
          <a:solidFill>
            <a:srgbClr val="FFFFFF"/>
          </a:solidFill>
          <a:ln/>
        </p:spPr>
      </p:sp>
      <p:sp>
        <p:nvSpPr>
          <p:cNvPr id="6656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98380364-BC95-0342-83FE-8FAFD7DBE6FC}" type="slidenum">
              <a:rPr lang="en-US">
                <a:latin typeface="Times New Roman" pitchFamily="1" charset="0"/>
              </a:rPr>
              <a:pPr/>
              <a:t>18</a:t>
            </a:fld>
            <a:endParaRPr lang="en-US">
              <a:latin typeface="Times New Roman" pitchFamily="1" charset="0"/>
            </a:endParaRPr>
          </a:p>
        </p:txBody>
      </p:sp>
      <p:sp>
        <p:nvSpPr>
          <p:cNvPr id="44035" name="Rectangle 2"/>
          <p:cNvSpPr>
            <a:spLocks noGrp="1" noRot="1" noChangeAspect="1" noChangeArrowheads="1"/>
          </p:cNvSpPr>
          <p:nvPr>
            <p:ph type="sldImg"/>
          </p:nvPr>
        </p:nvSpPr>
        <p:spPr>
          <a:solidFill>
            <a:srgbClr val="FFFFFF"/>
          </a:solidFill>
          <a:ln/>
        </p:spPr>
      </p:sp>
      <p:sp>
        <p:nvSpPr>
          <p:cNvPr id="4403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61E6BDDC-7603-3D4F-99B9-649EC2E47E41}" type="slidenum">
              <a:rPr lang="en-US">
                <a:solidFill>
                  <a:prstClr val="black"/>
                </a:solidFill>
              </a:rPr>
              <a:pPr/>
              <a:t>19</a:t>
            </a:fld>
            <a:endParaRPr lang="en-US">
              <a:solidFill>
                <a:prstClr val="black"/>
              </a:solidFill>
            </a:endParaRPr>
          </a:p>
        </p:txBody>
      </p:sp>
      <p:sp>
        <p:nvSpPr>
          <p:cNvPr id="27651" name="Rectangle 2"/>
          <p:cNvSpPr>
            <a:spLocks noGrp="1" noRot="1" noChangeAspect="1" noChangeArrowheads="1"/>
          </p:cNvSpPr>
          <p:nvPr>
            <p:ph type="sldImg"/>
          </p:nvPr>
        </p:nvSpPr>
        <p:spPr>
          <a:solidFill>
            <a:srgbClr val="FFFFFF"/>
          </a:solidFill>
          <a:ln/>
        </p:spPr>
      </p:sp>
      <p:sp>
        <p:nvSpPr>
          <p:cNvPr id="2765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a typeface="ＭＳ Ｐゴシック" pitchFamily="1" charset="-128"/>
              <a:cs typeface="ＭＳ Ｐゴシック" pitchFamily="1"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1DE1B594-7DE1-2045-A5E2-7C33DC3CB295}" type="slidenum">
              <a:rPr lang="en-US">
                <a:latin typeface="Times New Roman" pitchFamily="1" charset="0"/>
              </a:rPr>
              <a:pPr/>
              <a:t>20</a:t>
            </a:fld>
            <a:endParaRPr lang="en-US">
              <a:latin typeface="Times New Roman" pitchFamily="1" charset="0"/>
            </a:endParaRPr>
          </a:p>
        </p:txBody>
      </p:sp>
      <p:sp>
        <p:nvSpPr>
          <p:cNvPr id="46083" name="Rectangle 2"/>
          <p:cNvSpPr>
            <a:spLocks noGrp="1" noRot="1" noChangeAspect="1" noChangeArrowheads="1"/>
          </p:cNvSpPr>
          <p:nvPr>
            <p:ph type="sldImg"/>
          </p:nvPr>
        </p:nvSpPr>
        <p:spPr>
          <a:solidFill>
            <a:srgbClr val="FFFFFF"/>
          </a:solidFill>
          <a:ln/>
        </p:spPr>
      </p:sp>
      <p:sp>
        <p:nvSpPr>
          <p:cNvPr id="4608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406D6EF3-2A65-6144-9322-7437BE33EE58}" type="slidenum">
              <a:rPr lang="en-US">
                <a:latin typeface="Times New Roman" pitchFamily="1" charset="0"/>
              </a:rPr>
              <a:pPr/>
              <a:t>21</a:t>
            </a:fld>
            <a:endParaRPr lang="en-US">
              <a:latin typeface="Times New Roman" pitchFamily="1"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EDAD08B-8329-4143-83BD-0B8E7D4F827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0B9E6F7-883B-5840-A079-4D90FEC7F34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6100FE5-4DAD-3D4C-B062-357FD04CFA67}"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41D65C8-6EF9-C943-BC48-110A3C7AEF3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B34DB13-F08E-7345-82D3-8FF2252487C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0E9D2AC-A1E3-EF41-88BB-BE42F85523D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424B6DE-88F8-2948-AA9D-778EEE81284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A74C2B3-590A-2E48-9B40-65407C6DF40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CD3F62C-1069-4B4D-8535-A65CF4FE7DF8}"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BBE7D5B-FB3E-A444-A951-DB9C0EC5843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B73FD22-64AC-1B43-9F54-87B1CB339FEC}"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fld id="{AF4AAD30-FE5C-4844-B092-C3D833D3635C}" type="slidenum">
              <a:rPr lang="en-US">
                <a:solidFill>
                  <a:srgbClr val="000000"/>
                </a:solidFill>
              </a: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6A3A5985-21D8-3F4F-BA8E-EFEFB297768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A6B1C6FE-97DB-9C4C-BED0-F3CEC560E9BB}"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New Roman" pitchFamily="1" charset="0"/>
        </a:defRPr>
      </a:lvl6pPr>
      <a:lvl7pPr marL="914400" algn="ctr" rtl="0" eaLnBrk="0" fontAlgn="base" hangingPunct="0">
        <a:spcBef>
          <a:spcPct val="0"/>
        </a:spcBef>
        <a:spcAft>
          <a:spcPct val="0"/>
        </a:spcAft>
        <a:defRPr sz="4400">
          <a:solidFill>
            <a:schemeClr val="tx2"/>
          </a:solidFill>
          <a:latin typeface="Times New Roman" pitchFamily="1" charset="0"/>
        </a:defRPr>
      </a:lvl7pPr>
      <a:lvl8pPr marL="1371600" algn="ctr" rtl="0" eaLnBrk="0" fontAlgn="base" hangingPunct="0">
        <a:spcBef>
          <a:spcPct val="0"/>
        </a:spcBef>
        <a:spcAft>
          <a:spcPct val="0"/>
        </a:spcAft>
        <a:defRPr sz="4400">
          <a:solidFill>
            <a:schemeClr val="tx2"/>
          </a:solidFill>
          <a:latin typeface="Times New Roman" pitchFamily="1" charset="0"/>
        </a:defRPr>
      </a:lvl8pPr>
      <a:lvl9pPr marL="1828800" algn="ctr" rtl="0" eaLnBrk="0" fontAlgn="base" hangingPunct="0">
        <a:spcBef>
          <a:spcPct val="0"/>
        </a:spcBef>
        <a:spcAft>
          <a:spcPct val="0"/>
        </a:spcAft>
        <a:defRPr sz="4400">
          <a:solidFill>
            <a:schemeClr val="tx2"/>
          </a:solidFill>
          <a:latin typeface="Times New Roman"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0" y="1143000"/>
            <a:ext cx="9144000" cy="1143000"/>
          </a:xfrm>
        </p:spPr>
        <p:txBody>
          <a:bodyPr/>
          <a:lstStyle/>
          <a:p>
            <a:r>
              <a:rPr lang="en-US" sz="6000" dirty="0">
                <a:solidFill>
                  <a:srgbClr val="FF0000"/>
                </a:solidFill>
              </a:rPr>
              <a:t>Strings </a:t>
            </a:r>
            <a:r>
              <a:rPr lang="en-US" sz="6000">
                <a:solidFill>
                  <a:srgbClr val="FF0000"/>
                </a:solidFill>
              </a:rPr>
              <a:t>in JavaScript</a:t>
            </a:r>
            <a:endParaRPr lang="en-US" sz="6000" dirty="0">
              <a:solidFill>
                <a:srgbClr val="FF0000"/>
              </a:solidFill>
            </a:endParaRPr>
          </a:p>
        </p:txBody>
      </p:sp>
      <p:sp>
        <p:nvSpPr>
          <p:cNvPr id="14339" name="Text Box 40"/>
          <p:cNvSpPr txBox="1">
            <a:spLocks noChangeArrowheads="1"/>
          </p:cNvSpPr>
          <p:nvPr/>
        </p:nvSpPr>
        <p:spPr bwMode="auto">
          <a:xfrm>
            <a:off x="0" y="4114800"/>
            <a:ext cx="9144000" cy="1766637"/>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b="0" dirty="0"/>
              <a:t>Jerry Cain</a:t>
            </a:r>
          </a:p>
          <a:p>
            <a:pPr algn="ctr">
              <a:lnSpc>
                <a:spcPct val="85000"/>
              </a:lnSpc>
            </a:pPr>
            <a:r>
              <a:rPr lang="en-US" sz="3200" b="0" dirty="0"/>
              <a:t>CS 106AJ</a:t>
            </a:r>
          </a:p>
          <a:p>
            <a:pPr algn="ctr">
              <a:lnSpc>
                <a:spcPct val="85000"/>
              </a:lnSpc>
            </a:pPr>
            <a:r>
              <a:rPr lang="en-US" sz="3200" b="0" dirty="0"/>
              <a:t>October 22, 2018</a:t>
            </a:r>
          </a:p>
          <a:p>
            <a:pPr algn="ctr">
              <a:lnSpc>
                <a:spcPct val="85000"/>
              </a:lnSpc>
            </a:pPr>
            <a:r>
              <a:rPr lang="en-US" sz="3200" b="0" i="1" dirty="0"/>
              <a:t>slides courtesy of Eric Roberts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0" y="2514600"/>
            <a:ext cx="9144000" cy="1143000"/>
          </a:xfrm>
        </p:spPr>
        <p:txBody>
          <a:bodyPr/>
          <a:lstStyle/>
          <a:p>
            <a:r>
              <a:rPr lang="en-US" sz="6000">
                <a:solidFill>
                  <a:schemeClr val="tx1"/>
                </a:solidFill>
                <a:latin typeface="Monotype Corsiva" pitchFamily="1" charset="0"/>
              </a:rPr>
              <a:t>Once upon a time . . .</a:t>
            </a:r>
            <a:endParaRPr lang="en-US" sz="6000">
              <a:solidFill>
                <a:srgbClr val="FF0000"/>
              </a:solidFill>
              <a:latin typeface="Monotype Corsiva" pitchFamily="1"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type="title"/>
          </p:nvPr>
        </p:nvSpPr>
        <p:spPr>
          <a:xfrm>
            <a:off x="0" y="76200"/>
            <a:ext cx="9144000" cy="1143000"/>
          </a:xfrm>
          <a:noFill/>
        </p:spPr>
        <p:txBody>
          <a:bodyPr/>
          <a:lstStyle/>
          <a:p>
            <a:r>
              <a:rPr lang="en-US" sz="4000">
                <a:solidFill>
                  <a:srgbClr val="FF0000"/>
                </a:solidFill>
              </a:rPr>
              <a:t>Early Character Encodings</a:t>
            </a:r>
            <a:endParaRPr lang="en-US">
              <a:solidFill>
                <a:srgbClr val="FF0000"/>
              </a:solidFill>
            </a:endParaRPr>
          </a:p>
        </p:txBody>
      </p:sp>
      <p:sp>
        <p:nvSpPr>
          <p:cNvPr id="18435" name="Rectangle 13"/>
          <p:cNvSpPr>
            <a:spLocks noChangeArrowheads="1"/>
          </p:cNvSpPr>
          <p:nvPr/>
        </p:nvSpPr>
        <p:spPr bwMode="auto">
          <a:xfrm>
            <a:off x="482600" y="1155700"/>
            <a:ext cx="8128000" cy="22733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300" b="0" dirty="0"/>
              <a:t>The idea of using codes to represent letters dates from before the time of Herman Hollerith, as described in Chapter 7.</a:t>
            </a:r>
          </a:p>
          <a:p>
            <a:pPr marL="342900" indent="-342900">
              <a:lnSpc>
                <a:spcPct val="90000"/>
              </a:lnSpc>
              <a:spcAft>
                <a:spcPct val="50000"/>
              </a:spcAft>
              <a:buFontTx/>
              <a:buChar char="•"/>
            </a:pPr>
            <a:r>
              <a:rPr lang="en-US" sz="2300" b="0" dirty="0"/>
              <a:t>Most of you are familiar with the work of Samuel F. B. Morse, inventor of the telegraph, who devised a code consisting of dots and dashes.  This scheme made it easier to transmit messages and paved the way for later developments in communication.</a:t>
            </a:r>
          </a:p>
        </p:txBody>
      </p:sp>
      <p:grpSp>
        <p:nvGrpSpPr>
          <p:cNvPr id="2" name="Group 17"/>
          <p:cNvGrpSpPr>
            <a:grpSpLocks/>
          </p:cNvGrpSpPr>
          <p:nvPr/>
        </p:nvGrpSpPr>
        <p:grpSpPr bwMode="auto">
          <a:xfrm>
            <a:off x="407988" y="3657600"/>
            <a:ext cx="8278812" cy="2743200"/>
            <a:chOff x="257" y="2448"/>
            <a:chExt cx="5215" cy="1728"/>
          </a:xfrm>
        </p:grpSpPr>
        <p:pic>
          <p:nvPicPr>
            <p:cNvPr id="18437" name="Picture 7" descr="MorseCode"/>
            <p:cNvPicPr>
              <a:picLocks noChangeAspect="1" noChangeArrowheads="1"/>
            </p:cNvPicPr>
            <p:nvPr/>
          </p:nvPicPr>
          <p:blipFill>
            <a:blip r:embed="rId3"/>
            <a:srcRect/>
            <a:stretch>
              <a:fillRect/>
            </a:stretch>
          </p:blipFill>
          <p:spPr bwMode="auto">
            <a:xfrm>
              <a:off x="1920" y="2448"/>
              <a:ext cx="3536" cy="1536"/>
            </a:xfrm>
            <a:prstGeom prst="rect">
              <a:avLst/>
            </a:prstGeom>
            <a:noFill/>
            <a:ln w="9525">
              <a:solidFill>
                <a:schemeClr val="tx1"/>
              </a:solidFill>
              <a:miter lim="800000"/>
              <a:headEnd/>
              <a:tailEnd/>
            </a:ln>
          </p:spPr>
        </p:pic>
        <p:pic>
          <p:nvPicPr>
            <p:cNvPr id="18438" name="Picture 9" descr="SamuelMorse"/>
            <p:cNvPicPr>
              <a:picLocks noChangeAspect="1" noChangeArrowheads="1"/>
            </p:cNvPicPr>
            <p:nvPr/>
          </p:nvPicPr>
          <p:blipFill>
            <a:blip r:embed="rId4"/>
            <a:srcRect l="1135" t="1016" r="5678" b="1016"/>
            <a:stretch>
              <a:fillRect/>
            </a:stretch>
          </p:blipFill>
          <p:spPr bwMode="auto">
            <a:xfrm>
              <a:off x="384" y="2448"/>
              <a:ext cx="1309" cy="1536"/>
            </a:xfrm>
            <a:prstGeom prst="rect">
              <a:avLst/>
            </a:prstGeom>
            <a:noFill/>
            <a:ln w="9525">
              <a:solidFill>
                <a:srgbClr val="000000"/>
              </a:solidFill>
              <a:miter lim="800000"/>
              <a:headEnd/>
              <a:tailEnd/>
            </a:ln>
          </p:spPr>
        </p:pic>
        <p:sp>
          <p:nvSpPr>
            <p:cNvPr id="18439" name="Text Box 11"/>
            <p:cNvSpPr txBox="1">
              <a:spLocks noChangeArrowheads="1"/>
            </p:cNvSpPr>
            <p:nvPr/>
          </p:nvSpPr>
          <p:spPr bwMode="auto">
            <a:xfrm>
              <a:off x="257" y="3984"/>
              <a:ext cx="1591" cy="192"/>
            </a:xfrm>
            <a:prstGeom prst="rect">
              <a:avLst/>
            </a:prstGeom>
            <a:noFill/>
            <a:ln w="9525">
              <a:noFill/>
              <a:miter lim="800000"/>
              <a:headEnd/>
              <a:tailEnd/>
            </a:ln>
          </p:spPr>
          <p:txBody>
            <a:bodyPr>
              <a:prstTxWarp prst="textNoShape">
                <a:avLst/>
              </a:prstTxWarp>
              <a:spAutoFit/>
            </a:bodyPr>
            <a:lstStyle/>
            <a:p>
              <a:pPr algn="ctr">
                <a:spcBef>
                  <a:spcPct val="50000"/>
                </a:spcBef>
              </a:pPr>
              <a:r>
                <a:rPr lang="en-US">
                  <a:latin typeface="Helvetica Neue" pitchFamily="1" charset="0"/>
                </a:rPr>
                <a:t>Samuel Morse (1791-1872)</a:t>
              </a:r>
              <a:endParaRPr lang="en-US" sz="1600"/>
            </a:p>
          </p:txBody>
        </p:sp>
        <p:sp>
          <p:nvSpPr>
            <p:cNvPr id="18441" name="Text Box 15"/>
            <p:cNvSpPr txBox="1">
              <a:spLocks noChangeArrowheads="1"/>
            </p:cNvSpPr>
            <p:nvPr/>
          </p:nvSpPr>
          <p:spPr bwMode="auto">
            <a:xfrm>
              <a:off x="1920" y="3984"/>
              <a:ext cx="3552" cy="192"/>
            </a:xfrm>
            <a:prstGeom prst="rect">
              <a:avLst/>
            </a:prstGeom>
            <a:noFill/>
            <a:ln w="9525">
              <a:noFill/>
              <a:miter lim="800000"/>
              <a:headEnd/>
              <a:tailEnd/>
            </a:ln>
          </p:spPr>
          <p:txBody>
            <a:bodyPr>
              <a:prstTxWarp prst="textNoShape">
                <a:avLst/>
              </a:prstTxWarp>
              <a:spAutoFit/>
            </a:bodyPr>
            <a:lstStyle/>
            <a:p>
              <a:pPr algn="ctr">
                <a:spcBef>
                  <a:spcPct val="50000"/>
                </a:spcBef>
              </a:pPr>
              <a:r>
                <a:rPr lang="en-US">
                  <a:latin typeface="Helvetica Neue" pitchFamily="1" charset="0"/>
                </a:rPr>
                <a:t>Alphabetic Characters in Morse Code</a:t>
              </a:r>
              <a:endParaRPr lang="en-US" sz="160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5">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Victorian Internet</a:t>
            </a:r>
          </a:p>
        </p:txBody>
      </p:sp>
      <p:pic>
        <p:nvPicPr>
          <p:cNvPr id="20483" name="Picture 3"/>
          <p:cNvPicPr>
            <a:picLocks noChangeAspect="1" noChangeArrowheads="1"/>
          </p:cNvPicPr>
          <p:nvPr/>
        </p:nvPicPr>
        <p:blipFill>
          <a:blip r:embed="rId3"/>
          <a:srcRect/>
          <a:stretch>
            <a:fillRect/>
          </a:stretch>
        </p:blipFill>
        <p:spPr bwMode="auto">
          <a:xfrm>
            <a:off x="5359400" y="1295400"/>
            <a:ext cx="3359150" cy="4648200"/>
          </a:xfrm>
          <a:prstGeom prst="rect">
            <a:avLst/>
          </a:prstGeom>
          <a:noFill/>
          <a:ln w="9525">
            <a:solidFill>
              <a:schemeClr val="tx1"/>
            </a:solidFill>
            <a:miter lim="800000"/>
            <a:headEnd/>
            <a:tailEnd/>
          </a:ln>
        </p:spPr>
      </p:pic>
      <p:sp>
        <p:nvSpPr>
          <p:cNvPr id="20484" name="Text Box 4"/>
          <p:cNvSpPr txBox="1">
            <a:spLocks noChangeArrowheads="1"/>
          </p:cNvSpPr>
          <p:nvPr/>
        </p:nvSpPr>
        <p:spPr bwMode="auto">
          <a:xfrm>
            <a:off x="381000" y="1295400"/>
            <a:ext cx="4746625" cy="3083921"/>
          </a:xfrm>
          <a:prstGeom prst="rect">
            <a:avLst/>
          </a:prstGeom>
          <a:noFill/>
          <a:ln w="9525">
            <a:noFill/>
            <a:miter lim="800000"/>
            <a:headEnd/>
            <a:tailEnd/>
          </a:ln>
        </p:spPr>
        <p:txBody>
          <a:bodyPr>
            <a:prstTxWarp prst="textNoShape">
              <a:avLst/>
            </a:prstTxWarp>
            <a:spAutoFit/>
          </a:bodyPr>
          <a:lstStyle/>
          <a:p>
            <a:pPr>
              <a:lnSpc>
                <a:spcPct val="90000"/>
              </a:lnSpc>
            </a:pPr>
            <a:r>
              <a:rPr lang="en-US" sz="2400" b="0" dirty="0"/>
              <a:t>What you probably don’t know is that the invention of the telegraph also gave rise to many of the social phenomena we tend to associate with the modern Internet, including chat rooms, online romances, hackers, and entrepreneurs—all of which are described in Tom </a:t>
            </a:r>
            <a:r>
              <a:rPr lang="en-US" sz="2400" b="0" dirty="0" err="1"/>
              <a:t>Standage’s</a:t>
            </a:r>
            <a:r>
              <a:rPr lang="en-US" sz="2400" b="0" dirty="0"/>
              <a:t> 1998 book, </a:t>
            </a:r>
            <a:r>
              <a:rPr lang="en-US" sz="2400" b="0" i="1" dirty="0"/>
              <a:t>The Victorian Internet.</a:t>
            </a:r>
            <a:r>
              <a:rPr lang="en-US" sz="2400" b="0" dirty="0"/>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ctrTitle"/>
          </p:nvPr>
        </p:nvSpPr>
        <p:spPr>
          <a:xfrm>
            <a:off x="0" y="2616200"/>
            <a:ext cx="9144000" cy="1143000"/>
          </a:xfrm>
        </p:spPr>
        <p:txBody>
          <a:bodyPr/>
          <a:lstStyle/>
          <a:p>
            <a:r>
              <a:rPr lang="en-US" sz="6000" dirty="0">
                <a:solidFill>
                  <a:srgbClr val="FF0000"/>
                </a:solidFill>
              </a:rPr>
              <a:t>Strings in JavaScript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Review: Strings as an Abstract Idea</a:t>
            </a:r>
            <a:endParaRPr lang="en-US" dirty="0">
              <a:solidFill>
                <a:srgbClr val="FF0000"/>
              </a:solidFill>
            </a:endParaRPr>
          </a:p>
        </p:txBody>
      </p:sp>
      <p:sp>
        <p:nvSpPr>
          <p:cNvPr id="43011" name="Rectangle 3"/>
          <p:cNvSpPr>
            <a:spLocks noChangeArrowheads="1"/>
          </p:cNvSpPr>
          <p:nvPr/>
        </p:nvSpPr>
        <p:spPr bwMode="auto">
          <a:xfrm>
            <a:off x="482600" y="1155700"/>
            <a:ext cx="8128000" cy="51689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latin typeface="Times New Roman" pitchFamily="1" charset="0"/>
              </a:rPr>
              <a:t>Characters are most often used in programming when they are combined to form collections of consecutive characters called </a:t>
            </a:r>
            <a:r>
              <a:rPr lang="en-US" sz="2400" i="1" dirty="0">
                <a:solidFill>
                  <a:srgbClr val="000000"/>
                </a:solidFill>
                <a:latin typeface="Times New Roman" pitchFamily="1" charset="0"/>
              </a:rPr>
              <a:t>strings</a:t>
            </a:r>
            <a:r>
              <a:rPr lang="en-US" sz="2400" b="0" i="1" dirty="0">
                <a:solidFill>
                  <a:srgbClr val="000000"/>
                </a:solidFill>
                <a:latin typeface="Times New Roman" pitchFamily="1" charset="0"/>
              </a:rPr>
              <a:t>.</a:t>
            </a:r>
            <a:endParaRPr lang="en-US" sz="2400" b="0" dirty="0">
              <a:solidFill>
                <a:srgbClr val="000000"/>
              </a:solidFill>
              <a:latin typeface="Times New Roman" pitchFamily="1" charset="0"/>
            </a:endParaRPr>
          </a:p>
          <a:p>
            <a:pPr marL="342900" indent="-342900">
              <a:lnSpc>
                <a:spcPct val="90000"/>
              </a:lnSpc>
              <a:spcAft>
                <a:spcPct val="50000"/>
              </a:spcAft>
              <a:buFontTx/>
              <a:buChar char="•"/>
            </a:pPr>
            <a:r>
              <a:rPr lang="en-US" sz="2400" b="0" dirty="0">
                <a:solidFill>
                  <a:srgbClr val="000000"/>
                </a:solidFill>
                <a:latin typeface="Times New Roman" pitchFamily="1" charset="0"/>
              </a:rPr>
              <a:t>As you will discover when you have a chance to look more closely at the internal structure of memory, strings are stored internally as a sequence of characters at consecutive memory addresses.</a:t>
            </a:r>
          </a:p>
          <a:p>
            <a:pPr marL="342900" indent="-342900">
              <a:lnSpc>
                <a:spcPct val="90000"/>
              </a:lnSpc>
              <a:spcAft>
                <a:spcPct val="50000"/>
              </a:spcAft>
              <a:buFontTx/>
              <a:buChar char="•"/>
            </a:pPr>
            <a:r>
              <a:rPr lang="en-US" sz="2400" b="0" dirty="0">
                <a:solidFill>
                  <a:srgbClr val="000000"/>
                </a:solidFill>
                <a:latin typeface="Times New Roman" pitchFamily="1" charset="0"/>
              </a:rPr>
              <a:t>The internal representation, however, is really just an implementation detail.  For most applications, it is best to think of a string as an abstract conceptual unit rather than as the characters it contains.</a:t>
            </a:r>
          </a:p>
          <a:p>
            <a:pPr marL="342900" indent="-342900">
              <a:lnSpc>
                <a:spcPct val="90000"/>
              </a:lnSpc>
              <a:spcAft>
                <a:spcPct val="50000"/>
              </a:spcAft>
              <a:buFontTx/>
              <a:buChar char="•"/>
            </a:pPr>
            <a:r>
              <a:rPr lang="en-US" sz="2400" b="0" dirty="0">
                <a:solidFill>
                  <a:srgbClr val="000000"/>
                </a:solidFill>
                <a:latin typeface="Times New Roman" pitchFamily="1" charset="0"/>
              </a:rPr>
              <a:t>JavaScript emphasizes the abstract view by defining a built-in string type that defines high-level operations on string values.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01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0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30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0" y="76200"/>
            <a:ext cx="9144000" cy="1143000"/>
          </a:xfrm>
          <a:noFill/>
        </p:spPr>
        <p:txBody>
          <a:bodyPr/>
          <a:lstStyle/>
          <a:p>
            <a:r>
              <a:rPr lang="en-US" sz="4000">
                <a:solidFill>
                  <a:srgbClr val="FF0000"/>
                </a:solidFill>
              </a:rPr>
              <a:t>Using Methods in the </a:t>
            </a:r>
            <a:r>
              <a:rPr lang="en-US" sz="3600" b="1">
                <a:solidFill>
                  <a:srgbClr val="FF0000"/>
                </a:solidFill>
                <a:latin typeface="Courier New" pitchFamily="1" charset="0"/>
              </a:rPr>
              <a:t>String</a:t>
            </a:r>
            <a:r>
              <a:rPr lang="en-US" sz="4000">
                <a:solidFill>
                  <a:srgbClr val="FF0000"/>
                </a:solidFill>
              </a:rPr>
              <a:t> Class</a:t>
            </a:r>
            <a:endParaRPr lang="en-US">
              <a:solidFill>
                <a:srgbClr val="FF0000"/>
              </a:solidFill>
            </a:endParaRPr>
          </a:p>
        </p:txBody>
      </p:sp>
      <p:sp>
        <p:nvSpPr>
          <p:cNvPr id="45059" name="Rectangle 3"/>
          <p:cNvSpPr>
            <a:spLocks noChangeArrowheads="1"/>
          </p:cNvSpPr>
          <p:nvPr/>
        </p:nvSpPr>
        <p:spPr bwMode="auto">
          <a:xfrm>
            <a:off x="482600" y="1155700"/>
            <a:ext cx="8128000" cy="53975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JavaScript defines many useful methods that operate on strings.  Before trying to use those methods individually, it is important to understand how those methods work at a more general level.</a:t>
            </a:r>
          </a:p>
          <a:p>
            <a:pPr marL="342900" indent="-342900">
              <a:lnSpc>
                <a:spcPct val="90000"/>
              </a:lnSpc>
              <a:spcAft>
                <a:spcPct val="50000"/>
              </a:spcAft>
              <a:buFontTx/>
              <a:buChar char="•"/>
            </a:pPr>
            <a:r>
              <a:rPr lang="en-US" sz="2400" b="0" dirty="0"/>
              <a:t>Because strings are objects, JavaScript uses the receiver syntax to call string methods.  Thus, if </a:t>
            </a:r>
            <a:r>
              <a:rPr lang="en-US" sz="2000" dirty="0" err="1">
                <a:latin typeface="Courier New"/>
                <a:cs typeface="Courier New"/>
              </a:rPr>
              <a:t>str</a:t>
            </a:r>
            <a:r>
              <a:rPr lang="en-US" sz="2400" b="0" dirty="0"/>
              <a:t> is a string, you would invoke the </a:t>
            </a:r>
            <a:r>
              <a:rPr lang="en-US" sz="2000" b="0" i="1" dirty="0"/>
              <a:t>name</a:t>
            </a:r>
            <a:r>
              <a:rPr lang="en-US" sz="2000" b="0" dirty="0"/>
              <a:t> method </a:t>
            </a:r>
            <a:r>
              <a:rPr lang="en-US" sz="2400" b="0" dirty="0"/>
              <a:t>using </a:t>
            </a:r>
            <a:r>
              <a:rPr lang="en-US" sz="2000" dirty="0" err="1">
                <a:latin typeface="Courier New"/>
                <a:cs typeface="Courier New"/>
              </a:rPr>
              <a:t>str.</a:t>
            </a:r>
            <a:r>
              <a:rPr lang="en-US" sz="2000" b="0" i="1" dirty="0" err="1"/>
              <a:t>name</a:t>
            </a:r>
            <a:r>
              <a:rPr lang="en-US" sz="2000" dirty="0">
                <a:latin typeface="Courier New"/>
                <a:cs typeface="Courier New"/>
              </a:rPr>
              <a:t>(</a:t>
            </a:r>
            <a:r>
              <a:rPr lang="en-US" sz="2000" b="0" i="1" dirty="0"/>
              <a:t>arguments</a:t>
            </a:r>
            <a:r>
              <a:rPr lang="en-US" sz="2000" dirty="0">
                <a:latin typeface="Courier New"/>
                <a:cs typeface="Courier New"/>
              </a:rPr>
              <a:t>)</a:t>
            </a:r>
            <a:r>
              <a:rPr lang="en-US" sz="2400" b="0" dirty="0"/>
              <a:t>.</a:t>
            </a:r>
          </a:p>
          <a:p>
            <a:pPr marL="342900" indent="-342900">
              <a:lnSpc>
                <a:spcPct val="90000"/>
              </a:lnSpc>
              <a:spcAft>
                <a:spcPct val="50000"/>
              </a:spcAft>
              <a:buFontTx/>
              <a:buChar char="•"/>
            </a:pPr>
            <a:r>
              <a:rPr lang="en-US" sz="2400" b="0" dirty="0"/>
              <a:t>None of the methods in JavaScript’s </a:t>
            </a:r>
            <a:r>
              <a:rPr lang="en-US" sz="2000" dirty="0">
                <a:latin typeface="Courier New" pitchFamily="1" charset="0"/>
              </a:rPr>
              <a:t>String</a:t>
            </a:r>
            <a:r>
              <a:rPr lang="en-US" sz="2400" b="0" dirty="0"/>
              <a:t> class change the value of the string used as the receiver.  What happens instead is that these methods </a:t>
            </a:r>
            <a:r>
              <a:rPr lang="en-US" sz="2400" i="1" dirty="0"/>
              <a:t>return</a:t>
            </a:r>
            <a:r>
              <a:rPr lang="en-US" sz="2400" b="0" dirty="0"/>
              <a:t> a new string on which the desired changes have been performed.</a:t>
            </a:r>
          </a:p>
          <a:p>
            <a:pPr marL="342900" indent="-342900">
              <a:lnSpc>
                <a:spcPct val="90000"/>
              </a:lnSpc>
              <a:spcAft>
                <a:spcPct val="50000"/>
              </a:spcAft>
              <a:buFontTx/>
              <a:buChar char="•"/>
            </a:pPr>
            <a:r>
              <a:rPr lang="en-US" sz="2400" b="0" dirty="0"/>
              <a:t>Classes that prohibit clients from changing an object’s state are said to be </a:t>
            </a:r>
            <a:r>
              <a:rPr lang="en-US" sz="2400" i="1" dirty="0"/>
              <a:t>immutable</a:t>
            </a:r>
            <a:r>
              <a:rPr lang="en-US" sz="2400" b="0" i="1" dirty="0"/>
              <a:t>.</a:t>
            </a:r>
            <a:r>
              <a:rPr lang="en-US" sz="2400" b="0" dirty="0"/>
              <a:t>  Immutable types have many advantages and play an important role in programming.</a:t>
            </a:r>
          </a:p>
          <a:p>
            <a:pPr marL="342900" indent="-342900" algn="just">
              <a:lnSpc>
                <a:spcPct val="90000"/>
              </a:lnSpc>
              <a:spcAft>
                <a:spcPct val="50000"/>
              </a:spcAft>
              <a:buFontTx/>
              <a:buChar char="•"/>
            </a:pPr>
            <a:endParaRPr lang="en-US" sz="2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05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05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50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0" y="76200"/>
            <a:ext cx="9144000" cy="1143000"/>
          </a:xfrm>
          <a:noFill/>
        </p:spPr>
        <p:txBody>
          <a:bodyPr/>
          <a:lstStyle/>
          <a:p>
            <a:r>
              <a:rPr lang="en-US" sz="4000">
                <a:solidFill>
                  <a:srgbClr val="FF0000"/>
                </a:solidFill>
              </a:rPr>
              <a:t>Selecting Characters from a String</a:t>
            </a:r>
            <a:endParaRPr lang="en-US">
              <a:solidFill>
                <a:srgbClr val="FF0000"/>
              </a:solidFill>
            </a:endParaRPr>
          </a:p>
        </p:txBody>
      </p:sp>
      <p:sp>
        <p:nvSpPr>
          <p:cNvPr id="49155" name="Rectangle 3"/>
          <p:cNvSpPr>
            <a:spLocks noChangeArrowheads="1"/>
          </p:cNvSpPr>
          <p:nvPr/>
        </p:nvSpPr>
        <p:spPr bwMode="auto">
          <a:xfrm>
            <a:off x="482600" y="1155700"/>
            <a:ext cx="8128000" cy="5207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Conceptually, a string is an ordered collection of characters.</a:t>
            </a:r>
          </a:p>
        </p:txBody>
      </p:sp>
      <p:grpSp>
        <p:nvGrpSpPr>
          <p:cNvPr id="2" name="Group 4"/>
          <p:cNvGrpSpPr>
            <a:grpSpLocks/>
          </p:cNvGrpSpPr>
          <p:nvPr/>
        </p:nvGrpSpPr>
        <p:grpSpPr bwMode="auto">
          <a:xfrm>
            <a:off x="482600" y="1686466"/>
            <a:ext cx="8131175" cy="2232027"/>
            <a:chOff x="304" y="1010"/>
            <a:chExt cx="5122" cy="1406"/>
          </a:xfrm>
        </p:grpSpPr>
        <p:sp>
          <p:nvSpPr>
            <p:cNvPr id="49162" name="Rectangle 5"/>
            <p:cNvSpPr>
              <a:spLocks noChangeArrowheads="1"/>
            </p:cNvSpPr>
            <p:nvPr/>
          </p:nvSpPr>
          <p:spPr bwMode="auto">
            <a:xfrm>
              <a:off x="304" y="1010"/>
              <a:ext cx="5122" cy="88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In JavaScript, the character positions in a string are identified by an </a:t>
              </a:r>
              <a:r>
                <a:rPr lang="en-US" sz="2400" i="1" dirty="0"/>
                <a:t>index</a:t>
              </a:r>
              <a:r>
                <a:rPr lang="en-US" sz="2400" b="0" dirty="0"/>
                <a:t> that begins at 0 and extends up to one less than the length of the string.  For example, the characters in the string </a:t>
              </a:r>
              <a:r>
                <a:rPr lang="en-US" sz="2000" dirty="0">
                  <a:latin typeface="Courier New" pitchFamily="1" charset="0"/>
                </a:rPr>
                <a:t>"hello,</a:t>
              </a:r>
              <a:r>
                <a:rPr lang="en-US" sz="2000" b="0" dirty="0"/>
                <a:t> </a:t>
              </a:r>
              <a:r>
                <a:rPr lang="en-US" sz="2000" dirty="0">
                  <a:latin typeface="Courier New" pitchFamily="1" charset="0"/>
                </a:rPr>
                <a:t>world"</a:t>
              </a:r>
              <a:r>
                <a:rPr lang="en-US" sz="2400" b="0" dirty="0"/>
                <a:t> are arranged like this:</a:t>
              </a:r>
            </a:p>
          </p:txBody>
        </p:sp>
        <p:sp>
          <p:nvSpPr>
            <p:cNvPr id="49163" name="Rectangle 6"/>
            <p:cNvSpPr>
              <a:spLocks noChangeArrowheads="1"/>
            </p:cNvSpPr>
            <p:nvPr/>
          </p:nvSpPr>
          <p:spPr bwMode="auto">
            <a:xfrm>
              <a:off x="1208"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r>
                <a:rPr lang="en-US" sz="2000">
                  <a:latin typeface="Courier New" pitchFamily="1" charset="0"/>
                </a:rPr>
                <a:t>h</a:t>
              </a:r>
              <a:endParaRPr lang="en-US" sz="1600" b="0"/>
            </a:p>
          </p:txBody>
        </p:sp>
        <p:sp>
          <p:nvSpPr>
            <p:cNvPr id="49164" name="Text Box 7"/>
            <p:cNvSpPr txBox="1">
              <a:spLocks noChangeArrowheads="1"/>
            </p:cNvSpPr>
            <p:nvPr/>
          </p:nvSpPr>
          <p:spPr bwMode="auto">
            <a:xfrm>
              <a:off x="1205" y="2251"/>
              <a:ext cx="283" cy="165"/>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t>0</a:t>
              </a:r>
            </a:p>
          </p:txBody>
        </p:sp>
        <p:sp>
          <p:nvSpPr>
            <p:cNvPr id="49165" name="Rectangle 8"/>
            <p:cNvSpPr>
              <a:spLocks noChangeArrowheads="1"/>
            </p:cNvSpPr>
            <p:nvPr/>
          </p:nvSpPr>
          <p:spPr bwMode="auto">
            <a:xfrm>
              <a:off x="1496"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r>
                <a:rPr lang="en-US" sz="2000">
                  <a:latin typeface="Courier New" pitchFamily="1" charset="0"/>
                </a:rPr>
                <a:t>e</a:t>
              </a:r>
              <a:endParaRPr lang="en-US" sz="1600" b="0"/>
            </a:p>
          </p:txBody>
        </p:sp>
        <p:sp>
          <p:nvSpPr>
            <p:cNvPr id="49166" name="Text Box 9"/>
            <p:cNvSpPr txBox="1">
              <a:spLocks noChangeArrowheads="1"/>
            </p:cNvSpPr>
            <p:nvPr/>
          </p:nvSpPr>
          <p:spPr bwMode="auto">
            <a:xfrm>
              <a:off x="1493" y="2251"/>
              <a:ext cx="283" cy="165"/>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t>1</a:t>
              </a:r>
            </a:p>
          </p:txBody>
        </p:sp>
        <p:sp>
          <p:nvSpPr>
            <p:cNvPr id="49167" name="Rectangle 10"/>
            <p:cNvSpPr>
              <a:spLocks noChangeArrowheads="1"/>
            </p:cNvSpPr>
            <p:nvPr/>
          </p:nvSpPr>
          <p:spPr bwMode="auto">
            <a:xfrm>
              <a:off x="1784"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r>
                <a:rPr lang="en-US" sz="2000">
                  <a:latin typeface="Courier New" pitchFamily="1" charset="0"/>
                </a:rPr>
                <a:t>l</a:t>
              </a:r>
              <a:endParaRPr lang="en-US" sz="1600" b="0"/>
            </a:p>
          </p:txBody>
        </p:sp>
        <p:sp>
          <p:nvSpPr>
            <p:cNvPr id="49168" name="Text Box 11"/>
            <p:cNvSpPr txBox="1">
              <a:spLocks noChangeArrowheads="1"/>
            </p:cNvSpPr>
            <p:nvPr/>
          </p:nvSpPr>
          <p:spPr bwMode="auto">
            <a:xfrm>
              <a:off x="1781" y="2251"/>
              <a:ext cx="283" cy="165"/>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t>2</a:t>
              </a:r>
            </a:p>
          </p:txBody>
        </p:sp>
        <p:sp>
          <p:nvSpPr>
            <p:cNvPr id="49169" name="Rectangle 12"/>
            <p:cNvSpPr>
              <a:spLocks noChangeArrowheads="1"/>
            </p:cNvSpPr>
            <p:nvPr/>
          </p:nvSpPr>
          <p:spPr bwMode="auto">
            <a:xfrm>
              <a:off x="2072"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r>
                <a:rPr lang="en-US" sz="2000">
                  <a:latin typeface="Courier New" pitchFamily="1" charset="0"/>
                </a:rPr>
                <a:t>l</a:t>
              </a:r>
              <a:endParaRPr lang="en-US" sz="1600" b="0"/>
            </a:p>
          </p:txBody>
        </p:sp>
        <p:sp>
          <p:nvSpPr>
            <p:cNvPr id="49170" name="Text Box 13"/>
            <p:cNvSpPr txBox="1">
              <a:spLocks noChangeArrowheads="1"/>
            </p:cNvSpPr>
            <p:nvPr/>
          </p:nvSpPr>
          <p:spPr bwMode="auto">
            <a:xfrm>
              <a:off x="2069" y="2251"/>
              <a:ext cx="283" cy="165"/>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t>3</a:t>
              </a:r>
            </a:p>
          </p:txBody>
        </p:sp>
        <p:sp>
          <p:nvSpPr>
            <p:cNvPr id="49171" name="Rectangle 14"/>
            <p:cNvSpPr>
              <a:spLocks noChangeArrowheads="1"/>
            </p:cNvSpPr>
            <p:nvPr/>
          </p:nvSpPr>
          <p:spPr bwMode="auto">
            <a:xfrm>
              <a:off x="2360"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r>
                <a:rPr lang="en-US" sz="2000">
                  <a:latin typeface="Courier New" pitchFamily="1" charset="0"/>
                </a:rPr>
                <a:t>o</a:t>
              </a:r>
              <a:endParaRPr lang="en-US" sz="1600" b="0"/>
            </a:p>
          </p:txBody>
        </p:sp>
        <p:sp>
          <p:nvSpPr>
            <p:cNvPr id="49172" name="Text Box 15"/>
            <p:cNvSpPr txBox="1">
              <a:spLocks noChangeArrowheads="1"/>
            </p:cNvSpPr>
            <p:nvPr/>
          </p:nvSpPr>
          <p:spPr bwMode="auto">
            <a:xfrm>
              <a:off x="2357" y="2251"/>
              <a:ext cx="283" cy="165"/>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t>4</a:t>
              </a:r>
            </a:p>
          </p:txBody>
        </p:sp>
        <p:sp>
          <p:nvSpPr>
            <p:cNvPr id="49173" name="Rectangle 16"/>
            <p:cNvSpPr>
              <a:spLocks noChangeArrowheads="1"/>
            </p:cNvSpPr>
            <p:nvPr/>
          </p:nvSpPr>
          <p:spPr bwMode="auto">
            <a:xfrm>
              <a:off x="2648"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r>
                <a:rPr lang="en-US" sz="2000">
                  <a:latin typeface="Courier New" pitchFamily="1" charset="0"/>
                </a:rPr>
                <a:t>,</a:t>
              </a:r>
              <a:endParaRPr lang="en-US" sz="1600" b="0"/>
            </a:p>
          </p:txBody>
        </p:sp>
        <p:sp>
          <p:nvSpPr>
            <p:cNvPr id="49174" name="Text Box 17"/>
            <p:cNvSpPr txBox="1">
              <a:spLocks noChangeArrowheads="1"/>
            </p:cNvSpPr>
            <p:nvPr/>
          </p:nvSpPr>
          <p:spPr bwMode="auto">
            <a:xfrm>
              <a:off x="2645" y="2251"/>
              <a:ext cx="283" cy="165"/>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t>5</a:t>
              </a:r>
            </a:p>
          </p:txBody>
        </p:sp>
        <p:sp>
          <p:nvSpPr>
            <p:cNvPr id="49175" name="Rectangle 18"/>
            <p:cNvSpPr>
              <a:spLocks noChangeArrowheads="1"/>
            </p:cNvSpPr>
            <p:nvPr/>
          </p:nvSpPr>
          <p:spPr bwMode="auto">
            <a:xfrm>
              <a:off x="2936"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r>
                <a:rPr lang="en-US" sz="2000">
                  <a:latin typeface="Courier New" pitchFamily="1" charset="0"/>
                </a:rPr>
                <a:t> </a:t>
              </a:r>
              <a:endParaRPr lang="en-US" sz="1600" b="0"/>
            </a:p>
          </p:txBody>
        </p:sp>
        <p:sp>
          <p:nvSpPr>
            <p:cNvPr id="49176" name="Text Box 19"/>
            <p:cNvSpPr txBox="1">
              <a:spLocks noChangeArrowheads="1"/>
            </p:cNvSpPr>
            <p:nvPr/>
          </p:nvSpPr>
          <p:spPr bwMode="auto">
            <a:xfrm>
              <a:off x="2933" y="2251"/>
              <a:ext cx="283" cy="165"/>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t>6</a:t>
              </a:r>
            </a:p>
          </p:txBody>
        </p:sp>
        <p:sp>
          <p:nvSpPr>
            <p:cNvPr id="49177" name="Rectangle 20"/>
            <p:cNvSpPr>
              <a:spLocks noChangeArrowheads="1"/>
            </p:cNvSpPr>
            <p:nvPr/>
          </p:nvSpPr>
          <p:spPr bwMode="auto">
            <a:xfrm>
              <a:off x="3224"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r>
                <a:rPr lang="en-US" sz="2000">
                  <a:latin typeface="Courier New" pitchFamily="1" charset="0"/>
                </a:rPr>
                <a:t>w</a:t>
              </a:r>
              <a:endParaRPr lang="en-US" sz="1600" b="0"/>
            </a:p>
          </p:txBody>
        </p:sp>
        <p:sp>
          <p:nvSpPr>
            <p:cNvPr id="49178" name="Text Box 21"/>
            <p:cNvSpPr txBox="1">
              <a:spLocks noChangeArrowheads="1"/>
            </p:cNvSpPr>
            <p:nvPr/>
          </p:nvSpPr>
          <p:spPr bwMode="auto">
            <a:xfrm>
              <a:off x="3221" y="2251"/>
              <a:ext cx="283" cy="165"/>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t>7</a:t>
              </a:r>
            </a:p>
          </p:txBody>
        </p:sp>
        <p:sp>
          <p:nvSpPr>
            <p:cNvPr id="49179" name="Rectangle 22"/>
            <p:cNvSpPr>
              <a:spLocks noChangeArrowheads="1"/>
            </p:cNvSpPr>
            <p:nvPr/>
          </p:nvSpPr>
          <p:spPr bwMode="auto">
            <a:xfrm>
              <a:off x="3512"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r>
                <a:rPr lang="en-US" sz="2000">
                  <a:latin typeface="Courier New" pitchFamily="1" charset="0"/>
                </a:rPr>
                <a:t>o</a:t>
              </a:r>
              <a:endParaRPr lang="en-US" sz="1600" b="0"/>
            </a:p>
          </p:txBody>
        </p:sp>
        <p:sp>
          <p:nvSpPr>
            <p:cNvPr id="49180" name="Text Box 23"/>
            <p:cNvSpPr txBox="1">
              <a:spLocks noChangeArrowheads="1"/>
            </p:cNvSpPr>
            <p:nvPr/>
          </p:nvSpPr>
          <p:spPr bwMode="auto">
            <a:xfrm>
              <a:off x="3509" y="2251"/>
              <a:ext cx="283" cy="165"/>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t>8</a:t>
              </a:r>
            </a:p>
          </p:txBody>
        </p:sp>
        <p:sp>
          <p:nvSpPr>
            <p:cNvPr id="49181" name="Rectangle 24"/>
            <p:cNvSpPr>
              <a:spLocks noChangeArrowheads="1"/>
            </p:cNvSpPr>
            <p:nvPr/>
          </p:nvSpPr>
          <p:spPr bwMode="auto">
            <a:xfrm>
              <a:off x="3800"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r>
                <a:rPr lang="en-US" sz="2000">
                  <a:latin typeface="Courier New" pitchFamily="1" charset="0"/>
                </a:rPr>
                <a:t>r</a:t>
              </a:r>
              <a:endParaRPr lang="en-US" sz="1600" b="0"/>
            </a:p>
          </p:txBody>
        </p:sp>
        <p:sp>
          <p:nvSpPr>
            <p:cNvPr id="49182" name="Text Box 25"/>
            <p:cNvSpPr txBox="1">
              <a:spLocks noChangeArrowheads="1"/>
            </p:cNvSpPr>
            <p:nvPr/>
          </p:nvSpPr>
          <p:spPr bwMode="auto">
            <a:xfrm>
              <a:off x="3797" y="2251"/>
              <a:ext cx="283" cy="165"/>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t>9</a:t>
              </a:r>
            </a:p>
          </p:txBody>
        </p:sp>
        <p:sp>
          <p:nvSpPr>
            <p:cNvPr id="49183" name="Rectangle 26"/>
            <p:cNvSpPr>
              <a:spLocks noChangeArrowheads="1"/>
            </p:cNvSpPr>
            <p:nvPr/>
          </p:nvSpPr>
          <p:spPr bwMode="auto">
            <a:xfrm>
              <a:off x="4088"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r>
                <a:rPr lang="en-US" sz="2000">
                  <a:latin typeface="Courier New" pitchFamily="1" charset="0"/>
                </a:rPr>
                <a:t>l</a:t>
              </a:r>
              <a:endParaRPr lang="en-US" sz="1600" b="0"/>
            </a:p>
          </p:txBody>
        </p:sp>
        <p:sp>
          <p:nvSpPr>
            <p:cNvPr id="49184" name="Text Box 27"/>
            <p:cNvSpPr txBox="1">
              <a:spLocks noChangeArrowheads="1"/>
            </p:cNvSpPr>
            <p:nvPr/>
          </p:nvSpPr>
          <p:spPr bwMode="auto">
            <a:xfrm>
              <a:off x="4085" y="2251"/>
              <a:ext cx="283" cy="165"/>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t>10</a:t>
              </a:r>
            </a:p>
          </p:txBody>
        </p:sp>
        <p:sp>
          <p:nvSpPr>
            <p:cNvPr id="49185" name="Rectangle 28"/>
            <p:cNvSpPr>
              <a:spLocks noChangeArrowheads="1"/>
            </p:cNvSpPr>
            <p:nvPr/>
          </p:nvSpPr>
          <p:spPr bwMode="auto">
            <a:xfrm>
              <a:off x="4376"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90000"/>
                </a:lnSpc>
              </a:pPr>
              <a:r>
                <a:rPr lang="en-US" sz="2000">
                  <a:latin typeface="Courier New" pitchFamily="1" charset="0"/>
                </a:rPr>
                <a:t>d</a:t>
              </a:r>
              <a:endParaRPr lang="en-US" sz="1600" b="0"/>
            </a:p>
          </p:txBody>
        </p:sp>
        <p:sp>
          <p:nvSpPr>
            <p:cNvPr id="49186" name="Text Box 29"/>
            <p:cNvSpPr txBox="1">
              <a:spLocks noChangeArrowheads="1"/>
            </p:cNvSpPr>
            <p:nvPr/>
          </p:nvSpPr>
          <p:spPr bwMode="auto">
            <a:xfrm>
              <a:off x="4373" y="2251"/>
              <a:ext cx="283" cy="165"/>
            </a:xfrm>
            <a:prstGeom prst="rect">
              <a:avLst/>
            </a:prstGeom>
            <a:noFill/>
            <a:ln w="9525">
              <a:noFill/>
              <a:miter lim="800000"/>
              <a:headEnd/>
              <a:tailEnd/>
            </a:ln>
          </p:spPr>
          <p:txBody>
            <a:bodyPr>
              <a:prstTxWarp prst="textNoShape">
                <a:avLst/>
              </a:prstTxWarp>
              <a:spAutoFit/>
            </a:bodyPr>
            <a:lstStyle/>
            <a:p>
              <a:pPr algn="ctr">
                <a:lnSpc>
                  <a:spcPct val="90000"/>
                </a:lnSpc>
                <a:spcBef>
                  <a:spcPct val="50000"/>
                </a:spcBef>
              </a:pPr>
              <a:r>
                <a:rPr lang="en-US" sz="1200" b="0"/>
                <a:t>11</a:t>
              </a:r>
            </a:p>
          </p:txBody>
        </p:sp>
      </p:grpSp>
      <p:sp>
        <p:nvSpPr>
          <p:cNvPr id="823326" name="Rectangle 30"/>
          <p:cNvSpPr>
            <a:spLocks noChangeArrowheads="1"/>
          </p:cNvSpPr>
          <p:nvPr/>
        </p:nvSpPr>
        <p:spPr bwMode="auto">
          <a:xfrm>
            <a:off x="482600" y="3935340"/>
            <a:ext cx="8128000" cy="117006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You can obtain the number of characters by checking the </a:t>
            </a:r>
            <a:r>
              <a:rPr lang="en-US" sz="2000" dirty="0">
                <a:latin typeface="Courier New" pitchFamily="1" charset="0"/>
              </a:rPr>
              <a:t>length</a:t>
            </a:r>
            <a:r>
              <a:rPr lang="en-US" sz="2400" b="0" dirty="0">
                <a:latin typeface="Times New Roman"/>
                <a:cs typeface="Times New Roman"/>
              </a:rPr>
              <a:t> property, as in </a:t>
            </a:r>
            <a:r>
              <a:rPr lang="en-US" sz="2000" dirty="0" err="1">
                <a:latin typeface="Courier New"/>
                <a:cs typeface="Courier New"/>
              </a:rPr>
              <a:t>str.length</a:t>
            </a:r>
            <a:r>
              <a:rPr lang="en-US" sz="2400" b="0" dirty="0">
                <a:latin typeface="Times New Roman"/>
                <a:cs typeface="Times New Roman"/>
              </a:rPr>
              <a:t>.</a:t>
            </a:r>
            <a:endParaRPr lang="en-US" sz="2400" b="0" dirty="0"/>
          </a:p>
        </p:txBody>
      </p:sp>
      <p:grpSp>
        <p:nvGrpSpPr>
          <p:cNvPr id="3" name="Group 31"/>
          <p:cNvGrpSpPr>
            <a:grpSpLocks/>
          </p:cNvGrpSpPr>
          <p:nvPr/>
        </p:nvGrpSpPr>
        <p:grpSpPr bwMode="auto">
          <a:xfrm>
            <a:off x="482600" y="4787900"/>
            <a:ext cx="8131175" cy="1765300"/>
            <a:chOff x="304" y="2776"/>
            <a:chExt cx="5122" cy="1112"/>
          </a:xfrm>
        </p:grpSpPr>
        <p:sp>
          <p:nvSpPr>
            <p:cNvPr id="49159" name="Rectangle 32"/>
            <p:cNvSpPr>
              <a:spLocks noChangeArrowheads="1"/>
            </p:cNvSpPr>
            <p:nvPr/>
          </p:nvSpPr>
          <p:spPr bwMode="auto">
            <a:xfrm>
              <a:off x="304" y="2776"/>
              <a:ext cx="5122" cy="480"/>
            </a:xfrm>
            <a:prstGeom prst="rect">
              <a:avLst/>
            </a:prstGeom>
            <a:noFill/>
            <a:ln w="9525">
              <a:noFill/>
              <a:miter lim="800000"/>
              <a:headEnd/>
              <a:tailEnd/>
            </a:ln>
          </p:spPr>
          <p:txBody>
            <a:bodyPr>
              <a:prstTxWarp prst="textNoShape">
                <a:avLst/>
              </a:prstTxWarp>
            </a:bodyPr>
            <a:lstStyle/>
            <a:p>
              <a:pPr marL="342900" indent="-342900">
                <a:lnSpc>
                  <a:spcPct val="90000"/>
                </a:lnSpc>
                <a:spcAft>
                  <a:spcPct val="20000"/>
                </a:spcAft>
                <a:buFontTx/>
                <a:buChar char="•"/>
              </a:pPr>
              <a:r>
                <a:rPr lang="en-US" sz="2400" b="0" dirty="0"/>
                <a:t>You can select an individual character by calling </a:t>
              </a:r>
              <a:r>
                <a:rPr lang="en-US" sz="2000" dirty="0" err="1">
                  <a:latin typeface="Courier New" pitchFamily="1" charset="0"/>
                </a:rPr>
                <a:t>charAt(</a:t>
              </a:r>
              <a:r>
                <a:rPr lang="en-US" sz="2000" b="0" i="1" dirty="0" err="1"/>
                <a:t>k</a:t>
              </a:r>
              <a:r>
                <a:rPr lang="en-US" sz="2000" dirty="0">
                  <a:latin typeface="Courier New" pitchFamily="1" charset="0"/>
                </a:rPr>
                <a:t>)</a:t>
              </a:r>
              <a:r>
                <a:rPr lang="en-US" sz="2400" b="0" dirty="0"/>
                <a:t>, where </a:t>
              </a:r>
              <a:r>
                <a:rPr lang="en-US" sz="2400" b="0" i="1" dirty="0" err="1"/>
                <a:t>k</a:t>
              </a:r>
              <a:r>
                <a:rPr lang="en-US" sz="2400" b="0" dirty="0"/>
                <a:t> is the index of the desired character.  The expression  </a:t>
              </a:r>
            </a:p>
          </p:txBody>
        </p:sp>
        <p:sp>
          <p:nvSpPr>
            <p:cNvPr id="49160" name="Rectangle 33"/>
            <p:cNvSpPr>
              <a:spLocks noChangeArrowheads="1"/>
            </p:cNvSpPr>
            <p:nvPr/>
          </p:nvSpPr>
          <p:spPr bwMode="auto">
            <a:xfrm>
              <a:off x="304" y="3552"/>
              <a:ext cx="5122" cy="336"/>
            </a:xfrm>
            <a:prstGeom prst="rect">
              <a:avLst/>
            </a:prstGeom>
            <a:noFill/>
            <a:ln w="9525">
              <a:noFill/>
              <a:miter lim="800000"/>
              <a:headEnd/>
              <a:tailEnd/>
            </a:ln>
          </p:spPr>
          <p:txBody>
            <a:bodyPr>
              <a:prstTxWarp prst="textNoShape">
                <a:avLst/>
              </a:prstTxWarp>
            </a:bodyPr>
            <a:lstStyle/>
            <a:p>
              <a:pPr marL="342900">
                <a:lnSpc>
                  <a:spcPct val="90000"/>
                </a:lnSpc>
                <a:spcAft>
                  <a:spcPct val="50000"/>
                </a:spcAft>
              </a:pPr>
              <a:r>
                <a:rPr lang="en-US" sz="2400" b="0" dirty="0"/>
                <a:t>returns the one-character string </a:t>
              </a:r>
              <a:r>
                <a:rPr lang="en-US" sz="2000" dirty="0">
                  <a:latin typeface="Courier New" pitchFamily="1" charset="0"/>
                </a:rPr>
                <a:t>"</a:t>
              </a:r>
              <a:r>
                <a:rPr lang="en-US" sz="2000" dirty="0" err="1">
                  <a:latin typeface="Courier New" pitchFamily="1" charset="0"/>
                </a:rPr>
                <a:t>h</a:t>
              </a:r>
              <a:r>
                <a:rPr lang="en-US" sz="2000" dirty="0">
                  <a:latin typeface="Courier New" pitchFamily="1" charset="0"/>
                </a:rPr>
                <a:t>"</a:t>
              </a:r>
              <a:r>
                <a:rPr lang="en-US" sz="2400" b="0" dirty="0"/>
                <a:t> that appears at index 0.</a:t>
              </a:r>
            </a:p>
          </p:txBody>
        </p:sp>
        <p:sp>
          <p:nvSpPr>
            <p:cNvPr id="49161" name="Rectangle 34"/>
            <p:cNvSpPr>
              <a:spLocks noChangeArrowheads="1"/>
            </p:cNvSpPr>
            <p:nvPr/>
          </p:nvSpPr>
          <p:spPr bwMode="auto">
            <a:xfrm>
              <a:off x="2160" y="3285"/>
              <a:ext cx="1474" cy="236"/>
            </a:xfrm>
            <a:prstGeom prst="rect">
              <a:avLst/>
            </a:prstGeom>
            <a:noFill/>
            <a:ln w="9525">
              <a:noFill/>
              <a:miter lim="800000"/>
              <a:headEnd/>
              <a:tailEnd/>
            </a:ln>
          </p:spPr>
          <p:txBody>
            <a:bodyPr wrap="none">
              <a:prstTxWarp prst="textNoShape">
                <a:avLst/>
              </a:prstTxWarp>
              <a:spAutoFit/>
            </a:bodyPr>
            <a:lstStyle/>
            <a:p>
              <a:pPr>
                <a:lnSpc>
                  <a:spcPct val="90000"/>
                </a:lnSpc>
              </a:pPr>
              <a:r>
                <a:rPr lang="en-US" sz="2000" dirty="0">
                  <a:latin typeface="Courier New" pitchFamily="1" charset="0"/>
                </a:rPr>
                <a:t>str.charAt(0);</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2332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3326"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0" y="76200"/>
            <a:ext cx="9144000" cy="1143000"/>
          </a:xfrm>
          <a:noFill/>
        </p:spPr>
        <p:txBody>
          <a:bodyPr/>
          <a:lstStyle/>
          <a:p>
            <a:r>
              <a:rPr lang="en-US" sz="4000">
                <a:solidFill>
                  <a:srgbClr val="FF0000"/>
                </a:solidFill>
              </a:rPr>
              <a:t>Concatenation</a:t>
            </a:r>
            <a:endParaRPr lang="en-US">
              <a:solidFill>
                <a:srgbClr val="FF0000"/>
              </a:solidFill>
            </a:endParaRPr>
          </a:p>
        </p:txBody>
      </p:sp>
      <p:sp>
        <p:nvSpPr>
          <p:cNvPr id="51203" name="Rectangle 3"/>
          <p:cNvSpPr>
            <a:spLocks noChangeArrowheads="1"/>
          </p:cNvSpPr>
          <p:nvPr/>
        </p:nvSpPr>
        <p:spPr bwMode="auto">
          <a:xfrm>
            <a:off x="482600" y="1155700"/>
            <a:ext cx="8128000" cy="37211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One of the most useful operations available for strings is </a:t>
            </a:r>
            <a:r>
              <a:rPr lang="en-US" sz="2400" i="1" dirty="0"/>
              <a:t>concatenation</a:t>
            </a:r>
            <a:r>
              <a:rPr lang="en-US" sz="2400" b="0" i="1" dirty="0"/>
              <a:t>,</a:t>
            </a:r>
            <a:r>
              <a:rPr lang="en-US" sz="2400" b="0" dirty="0"/>
              <a:t> which consists of combining two strings end to end with no intervening characters.</a:t>
            </a:r>
          </a:p>
          <a:p>
            <a:pPr marL="342900" indent="-342900">
              <a:lnSpc>
                <a:spcPct val="90000"/>
              </a:lnSpc>
              <a:spcAft>
                <a:spcPct val="50000"/>
              </a:spcAft>
              <a:buFontTx/>
              <a:buChar char="•"/>
            </a:pPr>
            <a:r>
              <a:rPr lang="en-US" sz="2400" b="0" dirty="0"/>
              <a:t>As you know from earlier in the quarter, concatenation is built into JavaScript in the form of the </a:t>
            </a:r>
            <a:r>
              <a:rPr lang="en-US" sz="2000" dirty="0">
                <a:latin typeface="Courier New" pitchFamily="1" charset="0"/>
              </a:rPr>
              <a:t>+</a:t>
            </a:r>
            <a:r>
              <a:rPr lang="en-US" sz="2400" b="0" dirty="0"/>
              <a:t> operator.</a:t>
            </a:r>
          </a:p>
          <a:p>
            <a:pPr marL="342900" indent="-342900">
              <a:lnSpc>
                <a:spcPct val="90000"/>
              </a:lnSpc>
              <a:spcAft>
                <a:spcPct val="50000"/>
              </a:spcAft>
              <a:buFontTx/>
              <a:buChar char="•"/>
            </a:pPr>
            <a:r>
              <a:rPr lang="en-US" sz="2400" b="0" dirty="0"/>
              <a:t>It is also important to recall that JavaScript interprets the </a:t>
            </a:r>
            <a:r>
              <a:rPr lang="en-US" sz="2000" dirty="0">
                <a:latin typeface="Courier New" pitchFamily="1" charset="0"/>
              </a:rPr>
              <a:t>+</a:t>
            </a:r>
            <a:r>
              <a:rPr lang="en-US" sz="2400" b="0" dirty="0"/>
              <a:t> operator as concatenation only if at least one of the operands is a string.  If both operands are numbers, the </a:t>
            </a:r>
            <a:r>
              <a:rPr lang="en-US" sz="2000" dirty="0">
                <a:latin typeface="Courier New" pitchFamily="1" charset="0"/>
              </a:rPr>
              <a:t>+</a:t>
            </a:r>
            <a:r>
              <a:rPr lang="en-US" sz="2400" b="0" dirty="0"/>
              <a:t> operator signifies addition.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0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0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0" y="76200"/>
            <a:ext cx="9144000" cy="1143000"/>
          </a:xfrm>
          <a:noFill/>
        </p:spPr>
        <p:txBody>
          <a:bodyPr/>
          <a:lstStyle/>
          <a:p>
            <a:r>
              <a:rPr lang="en-US" sz="4000">
                <a:solidFill>
                  <a:srgbClr val="FF0000"/>
                </a:solidFill>
              </a:rPr>
              <a:t>Extracting Substrings</a:t>
            </a:r>
            <a:endParaRPr lang="en-US">
              <a:solidFill>
                <a:srgbClr val="FF0000"/>
              </a:solidFill>
            </a:endParaRPr>
          </a:p>
        </p:txBody>
      </p:sp>
      <p:sp>
        <p:nvSpPr>
          <p:cNvPr id="53251" name="Rectangle 3"/>
          <p:cNvSpPr>
            <a:spLocks noChangeArrowheads="1"/>
          </p:cNvSpPr>
          <p:nvPr/>
        </p:nvSpPr>
        <p:spPr bwMode="auto">
          <a:xfrm>
            <a:off x="482600" y="1155700"/>
            <a:ext cx="8128000" cy="10541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The </a:t>
            </a:r>
            <a:r>
              <a:rPr lang="en-US" sz="2000" dirty="0">
                <a:latin typeface="Courier New" pitchFamily="1" charset="0"/>
              </a:rPr>
              <a:t>substring</a:t>
            </a:r>
            <a:r>
              <a:rPr lang="en-US" sz="2400" b="0" dirty="0"/>
              <a:t> method makes it possible to extract a piece of a larger string by providing index numbers that determine the extent of the substring.</a:t>
            </a:r>
          </a:p>
        </p:txBody>
      </p:sp>
      <p:grpSp>
        <p:nvGrpSpPr>
          <p:cNvPr id="2" name="Group 4"/>
          <p:cNvGrpSpPr>
            <a:grpSpLocks/>
          </p:cNvGrpSpPr>
          <p:nvPr/>
        </p:nvGrpSpPr>
        <p:grpSpPr bwMode="auto">
          <a:xfrm>
            <a:off x="482600" y="2286000"/>
            <a:ext cx="8143875" cy="2333626"/>
            <a:chOff x="304" y="1440"/>
            <a:chExt cx="5130" cy="1470"/>
          </a:xfrm>
        </p:grpSpPr>
        <p:sp>
          <p:nvSpPr>
            <p:cNvPr id="53256" name="Rectangle 5"/>
            <p:cNvSpPr>
              <a:spLocks noChangeArrowheads="1"/>
            </p:cNvSpPr>
            <p:nvPr/>
          </p:nvSpPr>
          <p:spPr bwMode="auto">
            <a:xfrm>
              <a:off x="312" y="2230"/>
              <a:ext cx="5122" cy="680"/>
            </a:xfrm>
            <a:prstGeom prst="rect">
              <a:avLst/>
            </a:prstGeom>
            <a:noFill/>
            <a:ln w="9525">
              <a:noFill/>
              <a:miter lim="800000"/>
              <a:headEnd/>
              <a:tailEnd/>
            </a:ln>
          </p:spPr>
          <p:txBody>
            <a:bodyPr>
              <a:prstTxWarp prst="textNoShape">
                <a:avLst/>
              </a:prstTxWarp>
            </a:bodyPr>
            <a:lstStyle/>
            <a:p>
              <a:pPr marL="342900">
                <a:lnSpc>
                  <a:spcPct val="90000"/>
                </a:lnSpc>
                <a:spcAft>
                  <a:spcPct val="50000"/>
                </a:spcAft>
              </a:pPr>
              <a:r>
                <a:rPr lang="en-US" sz="2400" b="0" dirty="0"/>
                <a:t>where </a:t>
              </a:r>
              <a:r>
                <a:rPr lang="en-US" sz="2000" dirty="0">
                  <a:latin typeface="Courier New" pitchFamily="1" charset="0"/>
                </a:rPr>
                <a:t>p1</a:t>
              </a:r>
              <a:r>
                <a:rPr lang="en-US" sz="2400" b="0" dirty="0"/>
                <a:t> is the first index position in the desired substring and </a:t>
              </a:r>
              <a:r>
                <a:rPr lang="en-US" sz="2000" dirty="0">
                  <a:latin typeface="Courier New" pitchFamily="1" charset="0"/>
                </a:rPr>
                <a:t>p2</a:t>
              </a:r>
              <a:r>
                <a:rPr lang="en-US" sz="2400" b="0" dirty="0"/>
                <a:t> is the index position immediately following the last position in the substring.</a:t>
              </a:r>
            </a:p>
          </p:txBody>
        </p:sp>
        <p:sp>
          <p:nvSpPr>
            <p:cNvPr id="53257" name="Rectangle 6"/>
            <p:cNvSpPr>
              <a:spLocks noChangeArrowheads="1"/>
            </p:cNvSpPr>
            <p:nvPr/>
          </p:nvSpPr>
          <p:spPr bwMode="auto">
            <a:xfrm>
              <a:off x="304" y="1440"/>
              <a:ext cx="5122" cy="336"/>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The general form of the </a:t>
              </a:r>
              <a:r>
                <a:rPr lang="en-US" sz="2000" dirty="0">
                  <a:latin typeface="Courier New" pitchFamily="1" charset="0"/>
                </a:rPr>
                <a:t>substring</a:t>
              </a:r>
              <a:r>
                <a:rPr lang="en-US" sz="2400" b="0" dirty="0"/>
                <a:t> call is</a:t>
              </a:r>
            </a:p>
          </p:txBody>
        </p:sp>
        <p:sp>
          <p:nvSpPr>
            <p:cNvPr id="53258" name="Rectangle 7"/>
            <p:cNvSpPr>
              <a:spLocks noChangeArrowheads="1"/>
            </p:cNvSpPr>
            <p:nvPr/>
          </p:nvSpPr>
          <p:spPr bwMode="auto">
            <a:xfrm>
              <a:off x="1776" y="1783"/>
              <a:ext cx="2304" cy="35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a:latin typeface="Courier New" pitchFamily="1" charset="0"/>
                </a:rPr>
                <a:t>str.substring(p1,</a:t>
              </a:r>
              <a:r>
                <a:rPr lang="en-US" sz="2000" b="0"/>
                <a:t> </a:t>
              </a:r>
              <a:r>
                <a:rPr lang="en-US" sz="2000">
                  <a:latin typeface="Courier New" pitchFamily="1" charset="0"/>
                </a:rPr>
                <a:t>p2);</a:t>
              </a:r>
            </a:p>
          </p:txBody>
        </p:sp>
      </p:grpSp>
      <p:grpSp>
        <p:nvGrpSpPr>
          <p:cNvPr id="3" name="Group 8"/>
          <p:cNvGrpSpPr>
            <a:grpSpLocks/>
          </p:cNvGrpSpPr>
          <p:nvPr/>
        </p:nvGrpSpPr>
        <p:grpSpPr bwMode="auto">
          <a:xfrm>
            <a:off x="482600" y="4646544"/>
            <a:ext cx="8131175" cy="1797052"/>
            <a:chOff x="304" y="2912"/>
            <a:chExt cx="5122" cy="1132"/>
          </a:xfrm>
        </p:grpSpPr>
        <p:sp>
          <p:nvSpPr>
            <p:cNvPr id="53254" name="Rectangle 9"/>
            <p:cNvSpPr>
              <a:spLocks noChangeArrowheads="1"/>
            </p:cNvSpPr>
            <p:nvPr/>
          </p:nvSpPr>
          <p:spPr bwMode="auto">
            <a:xfrm>
              <a:off x="304" y="2912"/>
              <a:ext cx="5122" cy="736"/>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As an example, if you wanted to select the substring </a:t>
              </a:r>
              <a:r>
                <a:rPr lang="en-US" sz="2000" dirty="0">
                  <a:latin typeface="Courier New" pitchFamily="1" charset="0"/>
                </a:rPr>
                <a:t>"ell"</a:t>
              </a:r>
              <a:r>
                <a:rPr lang="en-US" sz="2400" b="0" dirty="0"/>
                <a:t> from a string variable </a:t>
              </a:r>
              <a:r>
                <a:rPr lang="en-US" sz="2000" dirty="0" err="1">
                  <a:latin typeface="Courier New" pitchFamily="1" charset="0"/>
                </a:rPr>
                <a:t>str</a:t>
              </a:r>
              <a:r>
                <a:rPr lang="en-US" sz="2400" b="0" dirty="0"/>
                <a:t> containing </a:t>
              </a:r>
              <a:r>
                <a:rPr lang="en-US" sz="2000" dirty="0">
                  <a:latin typeface="Courier New" pitchFamily="1" charset="0"/>
                </a:rPr>
                <a:t>"hello, world"</a:t>
              </a:r>
              <a:r>
                <a:rPr lang="en-US" sz="2400" b="0" dirty="0"/>
                <a:t> you would make the following call:</a:t>
              </a:r>
            </a:p>
          </p:txBody>
        </p:sp>
        <p:sp>
          <p:nvSpPr>
            <p:cNvPr id="53255" name="Rectangle 10"/>
            <p:cNvSpPr>
              <a:spLocks noChangeArrowheads="1"/>
            </p:cNvSpPr>
            <p:nvPr/>
          </p:nvSpPr>
          <p:spPr bwMode="auto">
            <a:xfrm>
              <a:off x="1776" y="3686"/>
              <a:ext cx="2304" cy="35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a:latin typeface="Courier New" pitchFamily="1" charset="0"/>
                </a:rPr>
                <a:t>str.substring(1,</a:t>
              </a:r>
              <a:r>
                <a:rPr lang="en-US" sz="2000" b="0"/>
                <a:t> </a:t>
              </a:r>
              <a:r>
                <a:rPr lang="en-US" sz="2000">
                  <a:latin typeface="Courier New" pitchFamily="1" charset="0"/>
                </a:rPr>
                <a:t>4);</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Comparing Strings</a:t>
            </a:r>
            <a:endParaRPr lang="en-US" dirty="0">
              <a:solidFill>
                <a:srgbClr val="FF0000"/>
              </a:solidFill>
            </a:endParaRPr>
          </a:p>
        </p:txBody>
      </p:sp>
      <p:sp>
        <p:nvSpPr>
          <p:cNvPr id="57347" name="Rectangle 3"/>
          <p:cNvSpPr>
            <a:spLocks noChangeArrowheads="1"/>
          </p:cNvSpPr>
          <p:nvPr/>
        </p:nvSpPr>
        <p:spPr bwMode="auto">
          <a:xfrm>
            <a:off x="482600" y="1155700"/>
            <a:ext cx="8128000" cy="10541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JavaScript allows you to call the standard relational operators to compare the values of two strings in a natural way.  For example, if </a:t>
            </a:r>
            <a:r>
              <a:rPr lang="en-US" sz="2000" dirty="0">
                <a:latin typeface="Courier New" pitchFamily="1" charset="0"/>
              </a:rPr>
              <a:t>s1</a:t>
            </a:r>
            <a:r>
              <a:rPr lang="en-US" sz="2400" b="0" dirty="0"/>
              <a:t> and </a:t>
            </a:r>
            <a:r>
              <a:rPr lang="en-US" sz="2000" dirty="0">
                <a:latin typeface="Courier New" pitchFamily="1" charset="0"/>
              </a:rPr>
              <a:t>s2</a:t>
            </a:r>
            <a:r>
              <a:rPr lang="en-US" sz="2400" b="0" dirty="0"/>
              <a:t> are strings, the expression</a:t>
            </a:r>
          </a:p>
        </p:txBody>
      </p:sp>
      <p:sp>
        <p:nvSpPr>
          <p:cNvPr id="57348" name="Rectangle 4"/>
          <p:cNvSpPr>
            <a:spLocks noChangeArrowheads="1"/>
          </p:cNvSpPr>
          <p:nvPr/>
        </p:nvSpPr>
        <p:spPr bwMode="auto">
          <a:xfrm>
            <a:off x="495300" y="2895600"/>
            <a:ext cx="8131175" cy="5334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pPr>
            <a:r>
              <a:rPr lang="en-US" sz="2400" b="0" dirty="0"/>
              <a:t>	is </a:t>
            </a:r>
            <a:r>
              <a:rPr lang="en-US" sz="2000" dirty="0">
                <a:latin typeface="Courier New" pitchFamily="1" charset="0"/>
              </a:rPr>
              <a:t>true</a:t>
            </a:r>
            <a:r>
              <a:rPr lang="en-US" sz="2400" b="0" dirty="0"/>
              <a:t> if the strings </a:t>
            </a:r>
            <a:r>
              <a:rPr lang="en-US" sz="2000" dirty="0">
                <a:latin typeface="Courier New" pitchFamily="1" charset="0"/>
              </a:rPr>
              <a:t>s1</a:t>
            </a:r>
            <a:r>
              <a:rPr lang="en-US" sz="2400" b="0" dirty="0"/>
              <a:t> and </a:t>
            </a:r>
            <a:r>
              <a:rPr lang="en-US" sz="2000" dirty="0">
                <a:latin typeface="Courier New" pitchFamily="1" charset="0"/>
              </a:rPr>
              <a:t>s2</a:t>
            </a:r>
            <a:r>
              <a:rPr lang="en-US" sz="2400" b="0" dirty="0"/>
              <a:t> contain the same characters.</a:t>
            </a:r>
          </a:p>
        </p:txBody>
      </p:sp>
      <p:sp>
        <p:nvSpPr>
          <p:cNvPr id="57349" name="Rectangle 5"/>
          <p:cNvSpPr>
            <a:spLocks noChangeArrowheads="1"/>
          </p:cNvSpPr>
          <p:nvPr/>
        </p:nvSpPr>
        <p:spPr bwMode="auto">
          <a:xfrm>
            <a:off x="3429000" y="2319950"/>
            <a:ext cx="2286000" cy="4826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dirty="0">
                <a:latin typeface="Courier New" pitchFamily="1" charset="0"/>
              </a:rPr>
              <a:t>s1 === s2</a:t>
            </a:r>
          </a:p>
        </p:txBody>
      </p:sp>
      <p:sp>
        <p:nvSpPr>
          <p:cNvPr id="57351" name="Rectangle 6"/>
          <p:cNvSpPr>
            <a:spLocks noChangeArrowheads="1"/>
          </p:cNvSpPr>
          <p:nvPr/>
        </p:nvSpPr>
        <p:spPr bwMode="auto">
          <a:xfrm>
            <a:off x="482600" y="3365500"/>
            <a:ext cx="8128000" cy="2959100"/>
          </a:xfrm>
          <a:prstGeom prst="rect">
            <a:avLst/>
          </a:prstGeom>
          <a:noFill/>
          <a:ln w="9525">
            <a:noFill/>
            <a:miter lim="800000"/>
            <a:headEnd/>
            <a:tailEnd/>
          </a:ln>
        </p:spPr>
        <p:txBody>
          <a:bodyPr>
            <a:prstTxWarp prst="textNoShape">
              <a:avLst/>
            </a:prstTxWarp>
          </a:bodyPr>
          <a:lstStyle/>
          <a:p>
            <a:pPr marL="342900" indent="-342900">
              <a:lnSpc>
                <a:spcPct val="85000"/>
              </a:lnSpc>
              <a:spcAft>
                <a:spcPct val="50000"/>
              </a:spcAft>
              <a:buFontTx/>
              <a:buChar char="•"/>
            </a:pPr>
            <a:r>
              <a:rPr lang="en-US" sz="2400" b="0" dirty="0"/>
              <a:t>String comparisons involving the operators </a:t>
            </a:r>
            <a:r>
              <a:rPr lang="en-US" sz="2000" dirty="0">
                <a:latin typeface="Courier New"/>
                <a:cs typeface="Courier New"/>
              </a:rPr>
              <a:t>&lt;</a:t>
            </a:r>
            <a:r>
              <a:rPr lang="en-US" sz="2400" b="0" dirty="0"/>
              <a:t>, </a:t>
            </a:r>
            <a:r>
              <a:rPr lang="en-US" sz="2000" dirty="0">
                <a:latin typeface="Courier New"/>
                <a:cs typeface="Courier New"/>
              </a:rPr>
              <a:t>&lt;=</a:t>
            </a:r>
            <a:r>
              <a:rPr lang="en-US" sz="2400" b="0" dirty="0"/>
              <a:t>, </a:t>
            </a:r>
            <a:r>
              <a:rPr lang="en-US" sz="2000" dirty="0">
                <a:latin typeface="Courier New"/>
                <a:cs typeface="Courier New"/>
              </a:rPr>
              <a:t>&gt;</a:t>
            </a:r>
            <a:r>
              <a:rPr lang="en-US" sz="2400" b="0" dirty="0"/>
              <a:t>, and </a:t>
            </a:r>
            <a:r>
              <a:rPr lang="en-US" sz="2000" dirty="0">
                <a:latin typeface="Courier New"/>
                <a:cs typeface="Courier New"/>
              </a:rPr>
              <a:t>&gt;=</a:t>
            </a:r>
            <a:r>
              <a:rPr lang="en-US" sz="2400" b="0" dirty="0"/>
              <a:t> are implemented in a fashion similar to traditional alphabetic ordering: if the first characters match, the comparison operator checks the second characters, and so on.</a:t>
            </a:r>
          </a:p>
          <a:p>
            <a:pPr marL="342900" indent="-342900">
              <a:lnSpc>
                <a:spcPct val="85000"/>
              </a:lnSpc>
              <a:spcAft>
                <a:spcPct val="50000"/>
              </a:spcAft>
              <a:buFontTx/>
              <a:buChar char="•"/>
            </a:pPr>
            <a:r>
              <a:rPr lang="en-US" sz="2400" b="0" dirty="0"/>
              <a:t>Characters are compared numerically using their Unicode values.  For example, </a:t>
            </a:r>
            <a:r>
              <a:rPr lang="en-US" sz="2000" dirty="0">
                <a:latin typeface="Courier New"/>
                <a:cs typeface="Courier New"/>
              </a:rPr>
              <a:t>"cat"</a:t>
            </a:r>
            <a:r>
              <a:rPr lang="en-US" sz="2000" dirty="0">
                <a:latin typeface="Times New Roman"/>
                <a:cs typeface="Times New Roman"/>
              </a:rPr>
              <a:t> </a:t>
            </a:r>
            <a:r>
              <a:rPr lang="en-US" sz="2000" dirty="0">
                <a:latin typeface="Courier New"/>
                <a:cs typeface="Courier New"/>
              </a:rPr>
              <a:t>&gt;</a:t>
            </a:r>
            <a:r>
              <a:rPr lang="en-US" sz="2000" dirty="0">
                <a:latin typeface="Times New Roman"/>
                <a:cs typeface="Times New Roman"/>
              </a:rPr>
              <a:t> </a:t>
            </a:r>
            <a:r>
              <a:rPr lang="en-US" sz="2000" dirty="0">
                <a:latin typeface="Courier New"/>
                <a:cs typeface="Courier New"/>
              </a:rPr>
              <a:t>"CAT"</a:t>
            </a:r>
            <a:r>
              <a:rPr lang="en-US" sz="2400" b="0" dirty="0">
                <a:latin typeface="Times New Roman"/>
                <a:cs typeface="Times New Roman"/>
              </a:rPr>
              <a:t> because the character code for </a:t>
            </a:r>
            <a:r>
              <a:rPr lang="en-US" sz="2000" dirty="0">
                <a:latin typeface="Courier New"/>
                <a:cs typeface="Courier New"/>
              </a:rPr>
              <a:t>"</a:t>
            </a:r>
            <a:r>
              <a:rPr lang="en-US" sz="2000" dirty="0" err="1">
                <a:latin typeface="Courier New"/>
                <a:cs typeface="Courier New"/>
              </a:rPr>
              <a:t>c</a:t>
            </a:r>
            <a:r>
              <a:rPr lang="en-US" sz="2000" dirty="0">
                <a:latin typeface="Courier New"/>
                <a:cs typeface="Courier New"/>
              </a:rPr>
              <a:t>"</a:t>
            </a:r>
            <a:r>
              <a:rPr lang="en-US" sz="2400" b="0" dirty="0">
                <a:latin typeface="Times New Roman"/>
                <a:cs typeface="Times New Roman"/>
              </a:rPr>
              <a:t> (99) is greater than the code for </a:t>
            </a:r>
            <a:r>
              <a:rPr lang="en-US" sz="2000" dirty="0">
                <a:latin typeface="Courier New"/>
                <a:cs typeface="Courier New"/>
              </a:rPr>
              <a:t>"C"</a:t>
            </a:r>
            <a:r>
              <a:rPr lang="en-US" sz="2400" b="0" dirty="0">
                <a:latin typeface="Times New Roman"/>
                <a:cs typeface="Times New Roman"/>
              </a:rPr>
              <a:t> (67).  This style of comparison is called </a:t>
            </a:r>
            <a:r>
              <a:rPr lang="en-US" sz="2400" i="1" dirty="0">
                <a:latin typeface="Times New Roman"/>
                <a:cs typeface="Times New Roman"/>
              </a:rPr>
              <a:t>lexicographic ordering</a:t>
            </a:r>
            <a:r>
              <a:rPr lang="en-US" sz="2400" b="0" i="1" dirty="0">
                <a:latin typeface="Times New Roman"/>
                <a:cs typeface="Times New Roman"/>
              </a:rPr>
              <a:t>.</a:t>
            </a:r>
            <a:endParaRPr lang="en-US" sz="2400" i="1" dirty="0">
              <a:latin typeface="Courier New"/>
              <a:cs typeface="Courier New"/>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3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35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5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76200"/>
            <a:ext cx="9144000" cy="1143000"/>
          </a:xfrm>
          <a:noFill/>
        </p:spPr>
        <p:txBody>
          <a:bodyPr/>
          <a:lstStyle/>
          <a:p>
            <a:r>
              <a:rPr lang="en-US" sz="4000">
                <a:solidFill>
                  <a:srgbClr val="FF0000"/>
                </a:solidFill>
              </a:rPr>
              <a:t>Searching in a String</a:t>
            </a:r>
            <a:endParaRPr lang="en-US">
              <a:solidFill>
                <a:srgbClr val="FF0000"/>
              </a:solidFill>
            </a:endParaRPr>
          </a:p>
        </p:txBody>
      </p:sp>
      <p:sp>
        <p:nvSpPr>
          <p:cNvPr id="59403" name="Rectangle 5"/>
          <p:cNvSpPr>
            <a:spLocks noChangeArrowheads="1"/>
          </p:cNvSpPr>
          <p:nvPr/>
        </p:nvSpPr>
        <p:spPr bwMode="auto">
          <a:xfrm>
            <a:off x="482600" y="1155700"/>
            <a:ext cx="8128000" cy="16764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The </a:t>
            </a:r>
            <a:r>
              <a:rPr lang="en-US" sz="2000" dirty="0" err="1">
                <a:latin typeface="Courier New" pitchFamily="1" charset="0"/>
              </a:rPr>
              <a:t>indexOf</a:t>
            </a:r>
            <a:r>
              <a:rPr lang="en-US" sz="2400" b="0" dirty="0"/>
              <a:t> method takes a string and returns the index within the receiver at which the first instance of that string begins.  If the string is not found, </a:t>
            </a:r>
            <a:r>
              <a:rPr lang="en-US" sz="2000" dirty="0" err="1">
                <a:latin typeface="Courier New" pitchFamily="1" charset="0"/>
              </a:rPr>
              <a:t>indexOf</a:t>
            </a:r>
            <a:r>
              <a:rPr lang="en-US" sz="2400" b="0" dirty="0"/>
              <a:t> returns </a:t>
            </a:r>
            <a:r>
              <a:rPr lang="en-US" sz="2000" b="0" dirty="0">
                <a:latin typeface="Courier New" pitchFamily="1" charset="0"/>
              </a:rPr>
              <a:t>-</a:t>
            </a:r>
            <a:r>
              <a:rPr lang="en-US" sz="2000" b="0" dirty="0"/>
              <a:t>1</a:t>
            </a:r>
            <a:r>
              <a:rPr lang="en-US" sz="2400" b="0" dirty="0"/>
              <a:t>.  For example, if </a:t>
            </a:r>
            <a:r>
              <a:rPr lang="en-US" sz="2000" dirty="0" err="1">
                <a:latin typeface="Courier New" pitchFamily="1" charset="0"/>
              </a:rPr>
              <a:t>str</a:t>
            </a:r>
            <a:r>
              <a:rPr lang="en-US" sz="2400" b="0" dirty="0"/>
              <a:t> contains the string </a:t>
            </a:r>
            <a:r>
              <a:rPr lang="en-US" sz="2000" dirty="0">
                <a:latin typeface="Courier New" pitchFamily="1" charset="0"/>
              </a:rPr>
              <a:t>"hello,</a:t>
            </a:r>
            <a:r>
              <a:rPr lang="en-US" sz="2000" b="0" dirty="0"/>
              <a:t> </a:t>
            </a:r>
            <a:r>
              <a:rPr lang="en-US" sz="2000" dirty="0">
                <a:latin typeface="Courier New" pitchFamily="1" charset="0"/>
              </a:rPr>
              <a:t>world"</a:t>
            </a:r>
            <a:r>
              <a:rPr lang="en-US" sz="2400" b="0" dirty="0"/>
              <a:t>:</a:t>
            </a:r>
          </a:p>
        </p:txBody>
      </p:sp>
      <p:grpSp>
        <p:nvGrpSpPr>
          <p:cNvPr id="25" name="Group 24"/>
          <p:cNvGrpSpPr/>
          <p:nvPr/>
        </p:nvGrpSpPr>
        <p:grpSpPr>
          <a:xfrm>
            <a:off x="2387600" y="2728010"/>
            <a:ext cx="4346575" cy="1386790"/>
            <a:chOff x="2387600" y="2921000"/>
            <a:chExt cx="4346575" cy="1386790"/>
          </a:xfrm>
        </p:grpSpPr>
        <p:sp>
          <p:nvSpPr>
            <p:cNvPr id="59404" name="Rectangle 6"/>
            <p:cNvSpPr>
              <a:spLocks noChangeArrowheads="1"/>
            </p:cNvSpPr>
            <p:nvPr/>
          </p:nvSpPr>
          <p:spPr bwMode="auto">
            <a:xfrm>
              <a:off x="2387600" y="2942540"/>
              <a:ext cx="4346575" cy="13652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9405" name="Text Box 7"/>
            <p:cNvSpPr txBox="1">
              <a:spLocks noChangeArrowheads="1"/>
            </p:cNvSpPr>
            <p:nvPr/>
          </p:nvSpPr>
          <p:spPr bwMode="auto">
            <a:xfrm>
              <a:off x="2578100" y="2921000"/>
              <a:ext cx="25146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err="1">
                  <a:latin typeface="Courier New" pitchFamily="1" charset="0"/>
                </a:rPr>
                <a:t>str.indexOf("h</a:t>
              </a:r>
              <a:r>
                <a:rPr lang="en-US" sz="1800" dirty="0">
                  <a:latin typeface="Courier New" pitchFamily="1" charset="0"/>
                </a:rPr>
                <a:t>")</a:t>
              </a:r>
            </a:p>
          </p:txBody>
        </p:sp>
        <p:sp>
          <p:nvSpPr>
            <p:cNvPr id="59406" name="Text Box 8"/>
            <p:cNvSpPr txBox="1">
              <a:spLocks noChangeArrowheads="1"/>
            </p:cNvSpPr>
            <p:nvPr/>
          </p:nvSpPr>
          <p:spPr bwMode="auto">
            <a:xfrm>
              <a:off x="5283200" y="2921000"/>
              <a:ext cx="9144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b="0" i="1"/>
                <a:t>returns</a:t>
              </a:r>
              <a:endParaRPr lang="en-US" sz="1800">
                <a:latin typeface="Courier New" pitchFamily="1" charset="0"/>
              </a:endParaRPr>
            </a:p>
          </p:txBody>
        </p:sp>
        <p:sp>
          <p:nvSpPr>
            <p:cNvPr id="59407" name="Text Box 9"/>
            <p:cNvSpPr txBox="1">
              <a:spLocks noChangeArrowheads="1"/>
            </p:cNvSpPr>
            <p:nvPr/>
          </p:nvSpPr>
          <p:spPr bwMode="auto">
            <a:xfrm>
              <a:off x="5626100" y="2921000"/>
              <a:ext cx="914400" cy="366713"/>
            </a:xfrm>
            <a:prstGeom prst="rect">
              <a:avLst/>
            </a:prstGeom>
            <a:noFill/>
            <a:ln w="9525">
              <a:noFill/>
              <a:miter lim="800000"/>
              <a:headEnd/>
              <a:tailEnd/>
            </a:ln>
          </p:spPr>
          <p:txBody>
            <a:bodyPr>
              <a:prstTxWarp prst="textNoShape">
                <a:avLst/>
              </a:prstTxWarp>
              <a:spAutoFit/>
            </a:bodyPr>
            <a:lstStyle/>
            <a:p>
              <a:pPr algn="r">
                <a:spcBef>
                  <a:spcPct val="50000"/>
                </a:spcBef>
              </a:pPr>
              <a:r>
                <a:rPr lang="en-US" sz="1800" b="0"/>
                <a:t>0</a:t>
              </a:r>
              <a:endParaRPr lang="en-US" sz="1800">
                <a:latin typeface="Courier New" pitchFamily="1" charset="0"/>
              </a:endParaRPr>
            </a:p>
          </p:txBody>
        </p:sp>
        <p:sp>
          <p:nvSpPr>
            <p:cNvPr id="59408" name="Text Box 10"/>
            <p:cNvSpPr txBox="1">
              <a:spLocks noChangeArrowheads="1"/>
            </p:cNvSpPr>
            <p:nvPr/>
          </p:nvSpPr>
          <p:spPr bwMode="auto">
            <a:xfrm>
              <a:off x="2578100" y="3240088"/>
              <a:ext cx="28194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a:latin typeface="Courier New" pitchFamily="1" charset="0"/>
                </a:rPr>
                <a:t>str.indexOf("o")</a:t>
              </a:r>
            </a:p>
          </p:txBody>
        </p:sp>
        <p:sp>
          <p:nvSpPr>
            <p:cNvPr id="59409" name="Text Box 11"/>
            <p:cNvSpPr txBox="1">
              <a:spLocks noChangeArrowheads="1"/>
            </p:cNvSpPr>
            <p:nvPr/>
          </p:nvSpPr>
          <p:spPr bwMode="auto">
            <a:xfrm>
              <a:off x="5283200" y="3240088"/>
              <a:ext cx="9144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b="0" i="1"/>
                <a:t>returns</a:t>
              </a:r>
              <a:endParaRPr lang="en-US" sz="1800">
                <a:latin typeface="Courier New" pitchFamily="1" charset="0"/>
              </a:endParaRPr>
            </a:p>
          </p:txBody>
        </p:sp>
        <p:sp>
          <p:nvSpPr>
            <p:cNvPr id="59410" name="Text Box 12"/>
            <p:cNvSpPr txBox="1">
              <a:spLocks noChangeArrowheads="1"/>
            </p:cNvSpPr>
            <p:nvPr/>
          </p:nvSpPr>
          <p:spPr bwMode="auto">
            <a:xfrm>
              <a:off x="5626100" y="3240088"/>
              <a:ext cx="914400" cy="366713"/>
            </a:xfrm>
            <a:prstGeom prst="rect">
              <a:avLst/>
            </a:prstGeom>
            <a:noFill/>
            <a:ln w="9525">
              <a:noFill/>
              <a:miter lim="800000"/>
              <a:headEnd/>
              <a:tailEnd/>
            </a:ln>
          </p:spPr>
          <p:txBody>
            <a:bodyPr>
              <a:prstTxWarp prst="textNoShape">
                <a:avLst/>
              </a:prstTxWarp>
              <a:spAutoFit/>
            </a:bodyPr>
            <a:lstStyle/>
            <a:p>
              <a:pPr algn="r">
                <a:spcBef>
                  <a:spcPct val="50000"/>
                </a:spcBef>
              </a:pPr>
              <a:r>
                <a:rPr lang="en-US" sz="1800" b="0"/>
                <a:t>4</a:t>
              </a:r>
              <a:endParaRPr lang="en-US" sz="1800">
                <a:latin typeface="Courier New" pitchFamily="1" charset="0"/>
              </a:endParaRPr>
            </a:p>
          </p:txBody>
        </p:sp>
        <p:sp>
          <p:nvSpPr>
            <p:cNvPr id="59411" name="Text Box 13"/>
            <p:cNvSpPr txBox="1">
              <a:spLocks noChangeArrowheads="1"/>
            </p:cNvSpPr>
            <p:nvPr/>
          </p:nvSpPr>
          <p:spPr bwMode="auto">
            <a:xfrm>
              <a:off x="2578100" y="3559175"/>
              <a:ext cx="28194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a:latin typeface="Courier New" pitchFamily="1" charset="0"/>
                </a:rPr>
                <a:t>str.indexOf("ell")</a:t>
              </a:r>
            </a:p>
          </p:txBody>
        </p:sp>
        <p:sp>
          <p:nvSpPr>
            <p:cNvPr id="59412" name="Text Box 14"/>
            <p:cNvSpPr txBox="1">
              <a:spLocks noChangeArrowheads="1"/>
            </p:cNvSpPr>
            <p:nvPr/>
          </p:nvSpPr>
          <p:spPr bwMode="auto">
            <a:xfrm>
              <a:off x="5283200" y="3559175"/>
              <a:ext cx="9144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b="0" i="1"/>
                <a:t>returns</a:t>
              </a:r>
              <a:endParaRPr lang="en-US" sz="1800">
                <a:latin typeface="Courier New" pitchFamily="1" charset="0"/>
              </a:endParaRPr>
            </a:p>
          </p:txBody>
        </p:sp>
        <p:sp>
          <p:nvSpPr>
            <p:cNvPr id="59413" name="Text Box 15"/>
            <p:cNvSpPr txBox="1">
              <a:spLocks noChangeArrowheads="1"/>
            </p:cNvSpPr>
            <p:nvPr/>
          </p:nvSpPr>
          <p:spPr bwMode="auto">
            <a:xfrm>
              <a:off x="5626100" y="3559175"/>
              <a:ext cx="914400" cy="366713"/>
            </a:xfrm>
            <a:prstGeom prst="rect">
              <a:avLst/>
            </a:prstGeom>
            <a:noFill/>
            <a:ln w="9525">
              <a:noFill/>
              <a:miter lim="800000"/>
              <a:headEnd/>
              <a:tailEnd/>
            </a:ln>
          </p:spPr>
          <p:txBody>
            <a:bodyPr>
              <a:prstTxWarp prst="textNoShape">
                <a:avLst/>
              </a:prstTxWarp>
              <a:spAutoFit/>
            </a:bodyPr>
            <a:lstStyle/>
            <a:p>
              <a:pPr algn="r">
                <a:spcBef>
                  <a:spcPct val="50000"/>
                </a:spcBef>
              </a:pPr>
              <a:r>
                <a:rPr lang="en-US" sz="1800" b="0"/>
                <a:t>1</a:t>
              </a:r>
              <a:endParaRPr lang="en-US" sz="1800">
                <a:latin typeface="Courier New" pitchFamily="1" charset="0"/>
              </a:endParaRPr>
            </a:p>
          </p:txBody>
        </p:sp>
        <p:sp>
          <p:nvSpPr>
            <p:cNvPr id="59414" name="Text Box 16"/>
            <p:cNvSpPr txBox="1">
              <a:spLocks noChangeArrowheads="1"/>
            </p:cNvSpPr>
            <p:nvPr/>
          </p:nvSpPr>
          <p:spPr bwMode="auto">
            <a:xfrm>
              <a:off x="2578100" y="3878263"/>
              <a:ext cx="25146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err="1">
                  <a:latin typeface="Courier New" pitchFamily="1" charset="0"/>
                </a:rPr>
                <a:t>str.indexOf("x</a:t>
              </a:r>
              <a:r>
                <a:rPr lang="en-US" sz="1800" dirty="0">
                  <a:latin typeface="Courier New" pitchFamily="1" charset="0"/>
                </a:rPr>
                <a:t>")</a:t>
              </a:r>
            </a:p>
          </p:txBody>
        </p:sp>
        <p:sp>
          <p:nvSpPr>
            <p:cNvPr id="59415" name="Text Box 17"/>
            <p:cNvSpPr txBox="1">
              <a:spLocks noChangeArrowheads="1"/>
            </p:cNvSpPr>
            <p:nvPr/>
          </p:nvSpPr>
          <p:spPr bwMode="auto">
            <a:xfrm>
              <a:off x="5283200" y="3878263"/>
              <a:ext cx="9144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b="0" i="1"/>
                <a:t>returns</a:t>
              </a:r>
              <a:endParaRPr lang="en-US" sz="1800">
                <a:latin typeface="Courier New" pitchFamily="1" charset="0"/>
              </a:endParaRPr>
            </a:p>
          </p:txBody>
        </p:sp>
        <p:sp>
          <p:nvSpPr>
            <p:cNvPr id="59416" name="Text Box 18"/>
            <p:cNvSpPr txBox="1">
              <a:spLocks noChangeArrowheads="1"/>
            </p:cNvSpPr>
            <p:nvPr/>
          </p:nvSpPr>
          <p:spPr bwMode="auto">
            <a:xfrm>
              <a:off x="5626100" y="3878263"/>
              <a:ext cx="914400" cy="366713"/>
            </a:xfrm>
            <a:prstGeom prst="rect">
              <a:avLst/>
            </a:prstGeom>
            <a:noFill/>
            <a:ln w="9525">
              <a:noFill/>
              <a:miter lim="800000"/>
              <a:headEnd/>
              <a:tailEnd/>
            </a:ln>
          </p:spPr>
          <p:txBody>
            <a:bodyPr>
              <a:prstTxWarp prst="textNoShape">
                <a:avLst/>
              </a:prstTxWarp>
              <a:spAutoFit/>
            </a:bodyPr>
            <a:lstStyle/>
            <a:p>
              <a:pPr algn="r">
                <a:spcBef>
                  <a:spcPct val="50000"/>
                </a:spcBef>
              </a:pPr>
              <a:r>
                <a:rPr lang="en-US" sz="1800" b="0">
                  <a:latin typeface="Courier New" pitchFamily="1" charset="0"/>
                </a:rPr>
                <a:t>-</a:t>
              </a:r>
              <a:r>
                <a:rPr lang="en-US" sz="1800" b="0"/>
                <a:t>1</a:t>
              </a:r>
              <a:endParaRPr lang="en-US" sz="1800">
                <a:latin typeface="Courier New" pitchFamily="1" charset="0"/>
              </a:endParaRPr>
            </a:p>
          </p:txBody>
        </p:sp>
      </p:grpSp>
      <p:grpSp>
        <p:nvGrpSpPr>
          <p:cNvPr id="3" name="Group 19"/>
          <p:cNvGrpSpPr>
            <a:grpSpLocks/>
          </p:cNvGrpSpPr>
          <p:nvPr/>
        </p:nvGrpSpPr>
        <p:grpSpPr bwMode="auto">
          <a:xfrm>
            <a:off x="482600" y="4267200"/>
            <a:ext cx="8128000" cy="1258887"/>
            <a:chOff x="304" y="3305"/>
            <a:chExt cx="5120" cy="793"/>
          </a:xfrm>
        </p:grpSpPr>
        <p:sp>
          <p:nvSpPr>
            <p:cNvPr id="59398" name="Rectangle 20"/>
            <p:cNvSpPr>
              <a:spLocks noChangeArrowheads="1"/>
            </p:cNvSpPr>
            <p:nvPr/>
          </p:nvSpPr>
          <p:spPr bwMode="auto">
            <a:xfrm>
              <a:off x="304" y="3305"/>
              <a:ext cx="5120" cy="495"/>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The </a:t>
              </a:r>
              <a:r>
                <a:rPr lang="en-US" sz="2000" dirty="0" err="1">
                  <a:latin typeface="Courier New" pitchFamily="1" charset="0"/>
                </a:rPr>
                <a:t>indexOf</a:t>
              </a:r>
              <a:r>
                <a:rPr lang="en-US" sz="2400" b="0" dirty="0"/>
                <a:t> method takes an optional second argument that indicates the starting position for the search.  Thus:</a:t>
              </a:r>
            </a:p>
          </p:txBody>
        </p:sp>
        <p:sp>
          <p:nvSpPr>
            <p:cNvPr id="59399" name="Rectangle 21"/>
            <p:cNvSpPr>
              <a:spLocks noChangeArrowheads="1"/>
            </p:cNvSpPr>
            <p:nvPr/>
          </p:nvSpPr>
          <p:spPr bwMode="auto">
            <a:xfrm>
              <a:off x="1504" y="3848"/>
              <a:ext cx="2738" cy="2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9400" name="Text Box 22"/>
            <p:cNvSpPr txBox="1">
              <a:spLocks noChangeArrowheads="1"/>
            </p:cNvSpPr>
            <p:nvPr/>
          </p:nvSpPr>
          <p:spPr bwMode="auto">
            <a:xfrm>
              <a:off x="1624" y="3857"/>
              <a:ext cx="1776"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latin typeface="Courier New" pitchFamily="1" charset="0"/>
                </a:rPr>
                <a:t>str.indexOf("o",</a:t>
              </a:r>
              <a:r>
                <a:rPr lang="en-US" sz="1800" b="0" i="1"/>
                <a:t> </a:t>
              </a:r>
              <a:r>
                <a:rPr lang="en-US" sz="1800">
                  <a:latin typeface="Courier New" pitchFamily="1" charset="0"/>
                </a:rPr>
                <a:t>5)</a:t>
              </a:r>
            </a:p>
          </p:txBody>
        </p:sp>
        <p:sp>
          <p:nvSpPr>
            <p:cNvPr id="59401" name="Text Box 23"/>
            <p:cNvSpPr txBox="1">
              <a:spLocks noChangeArrowheads="1"/>
            </p:cNvSpPr>
            <p:nvPr/>
          </p:nvSpPr>
          <p:spPr bwMode="auto">
            <a:xfrm>
              <a:off x="3328" y="3857"/>
              <a:ext cx="576"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i="1"/>
                <a:t>returns</a:t>
              </a:r>
              <a:endParaRPr lang="en-US" sz="1800">
                <a:latin typeface="Courier New" pitchFamily="1" charset="0"/>
              </a:endParaRPr>
            </a:p>
          </p:txBody>
        </p:sp>
        <p:sp>
          <p:nvSpPr>
            <p:cNvPr id="59402" name="Text Box 24"/>
            <p:cNvSpPr txBox="1">
              <a:spLocks noChangeArrowheads="1"/>
            </p:cNvSpPr>
            <p:nvPr/>
          </p:nvSpPr>
          <p:spPr bwMode="auto">
            <a:xfrm>
              <a:off x="3544" y="3857"/>
              <a:ext cx="576" cy="231"/>
            </a:xfrm>
            <a:prstGeom prst="rect">
              <a:avLst/>
            </a:prstGeom>
            <a:noFill/>
            <a:ln w="9525">
              <a:noFill/>
              <a:miter lim="800000"/>
              <a:headEnd/>
              <a:tailEnd/>
            </a:ln>
          </p:spPr>
          <p:txBody>
            <a:bodyPr>
              <a:prstTxWarp prst="textNoShape">
                <a:avLst/>
              </a:prstTxWarp>
              <a:spAutoFit/>
            </a:bodyPr>
            <a:lstStyle/>
            <a:p>
              <a:pPr algn="r">
                <a:spcBef>
                  <a:spcPct val="50000"/>
                </a:spcBef>
              </a:pPr>
              <a:r>
                <a:rPr lang="en-US" sz="1800" b="0"/>
                <a:t>8</a:t>
              </a:r>
              <a:endParaRPr lang="en-US" sz="1800">
                <a:latin typeface="Courier New" pitchFamily="1" charset="0"/>
              </a:endParaRPr>
            </a:p>
          </p:txBody>
        </p:sp>
      </p:grpSp>
      <p:sp>
        <p:nvSpPr>
          <p:cNvPr id="27" name="Rectangle 20"/>
          <p:cNvSpPr>
            <a:spLocks noChangeArrowheads="1"/>
          </p:cNvSpPr>
          <p:nvPr/>
        </p:nvSpPr>
        <p:spPr bwMode="auto">
          <a:xfrm>
            <a:off x="482600" y="5675313"/>
            <a:ext cx="8128000" cy="785812"/>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The </a:t>
            </a:r>
            <a:r>
              <a:rPr lang="en-US" sz="2000" dirty="0" err="1">
                <a:latin typeface="Courier New" pitchFamily="1" charset="0"/>
              </a:rPr>
              <a:t>lastIndexOf</a:t>
            </a:r>
            <a:r>
              <a:rPr lang="en-US" sz="2400" b="0" dirty="0"/>
              <a:t> method works similarly except that it searches backward from the end of the receiving string.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bwMode="auto">
          <a:xfrm>
            <a:off x="609600" y="1295400"/>
            <a:ext cx="7924800" cy="49530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cxnSp>
        <p:nvCxnSpPr>
          <p:cNvPr id="45" name="Straight Connector 44"/>
          <p:cNvCxnSpPr/>
          <p:nvPr/>
        </p:nvCxnSpPr>
        <p:spPr bwMode="auto">
          <a:xfrm rot="10800000" flipH="1">
            <a:off x="609600" y="3417432"/>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7" name="Straight Connector 46"/>
          <p:cNvCxnSpPr/>
          <p:nvPr/>
        </p:nvCxnSpPr>
        <p:spPr bwMode="auto">
          <a:xfrm rot="10800000" flipH="1">
            <a:off x="609600" y="2002744"/>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8" name="Straight Connector 47"/>
          <p:cNvCxnSpPr/>
          <p:nvPr/>
        </p:nvCxnSpPr>
        <p:spPr bwMode="auto">
          <a:xfrm rot="10800000" flipH="1">
            <a:off x="609600" y="2710088"/>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0" name="Straight Connector 49"/>
          <p:cNvCxnSpPr/>
          <p:nvPr/>
        </p:nvCxnSpPr>
        <p:spPr bwMode="auto">
          <a:xfrm rot="10800000" flipH="1">
            <a:off x="609600" y="4124776"/>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1" name="Straight Connector 50"/>
          <p:cNvCxnSpPr/>
          <p:nvPr/>
        </p:nvCxnSpPr>
        <p:spPr bwMode="auto">
          <a:xfrm rot="10800000" flipH="1">
            <a:off x="609600" y="4832120"/>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2" name="Straight Connector 51"/>
          <p:cNvCxnSpPr/>
          <p:nvPr/>
        </p:nvCxnSpPr>
        <p:spPr bwMode="auto">
          <a:xfrm rot="10800000" flipH="1">
            <a:off x="609600" y="5539464"/>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1442" name="Rectangle 2"/>
          <p:cNvSpPr>
            <a:spLocks noGrp="1" noChangeArrowheads="1"/>
          </p:cNvSpPr>
          <p:nvPr>
            <p:ph type="title"/>
          </p:nvPr>
        </p:nvSpPr>
        <p:spPr>
          <a:xfrm>
            <a:off x="0" y="76200"/>
            <a:ext cx="9144000" cy="1143000"/>
          </a:xfrm>
        </p:spPr>
        <p:txBody>
          <a:bodyPr/>
          <a:lstStyle/>
          <a:p>
            <a:r>
              <a:rPr lang="en-US" sz="4000">
                <a:solidFill>
                  <a:srgbClr val="FF0000"/>
                </a:solidFill>
              </a:rPr>
              <a:t>Other Methods in the </a:t>
            </a:r>
            <a:r>
              <a:rPr lang="en-US" sz="3600" b="1">
                <a:solidFill>
                  <a:srgbClr val="FF0000"/>
                </a:solidFill>
                <a:latin typeface="Courier New" pitchFamily="1" charset="0"/>
              </a:rPr>
              <a:t>String</a:t>
            </a:r>
            <a:r>
              <a:rPr lang="en-US" sz="4000">
                <a:solidFill>
                  <a:srgbClr val="FF0000"/>
                </a:solidFill>
              </a:rPr>
              <a:t> Class</a:t>
            </a:r>
            <a:endParaRPr lang="en-US">
              <a:solidFill>
                <a:srgbClr val="FF0000"/>
              </a:solidFill>
            </a:endParaRPr>
          </a:p>
        </p:txBody>
      </p:sp>
      <p:grpSp>
        <p:nvGrpSpPr>
          <p:cNvPr id="35" name="Group 34"/>
          <p:cNvGrpSpPr/>
          <p:nvPr/>
        </p:nvGrpSpPr>
        <p:grpSpPr>
          <a:xfrm>
            <a:off x="647700" y="1256470"/>
            <a:ext cx="7924800" cy="681098"/>
            <a:chOff x="647700" y="1244600"/>
            <a:chExt cx="7924800" cy="681098"/>
          </a:xfrm>
        </p:grpSpPr>
        <p:sp>
          <p:nvSpPr>
            <p:cNvPr id="61473" name="Text Box 5"/>
            <p:cNvSpPr txBox="1">
              <a:spLocks noChangeArrowheads="1"/>
            </p:cNvSpPr>
            <p:nvPr/>
          </p:nvSpPr>
          <p:spPr bwMode="auto">
            <a:xfrm>
              <a:off x="647700" y="1244600"/>
              <a:ext cx="78486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err="1">
                  <a:latin typeface="Courier New" pitchFamily="1" charset="0"/>
                </a:rPr>
                <a:t>String.fromCharCode(</a:t>
              </a:r>
              <a:r>
                <a:rPr lang="en-US" sz="2000" b="0" i="1" dirty="0" err="1">
                  <a:latin typeface="Times New Roman"/>
                  <a:cs typeface="Times New Roman"/>
                </a:rPr>
                <a:t>code</a:t>
              </a:r>
              <a:r>
                <a:rPr lang="en-US" sz="2000" dirty="0">
                  <a:latin typeface="Courier New" pitchFamily="1" charset="0"/>
                </a:rPr>
                <a:t>)</a:t>
              </a:r>
            </a:p>
          </p:txBody>
        </p:sp>
        <p:sp>
          <p:nvSpPr>
            <p:cNvPr id="61474" name="Text Box 6"/>
            <p:cNvSpPr txBox="1">
              <a:spLocks noChangeArrowheads="1"/>
            </p:cNvSpPr>
            <p:nvPr/>
          </p:nvSpPr>
          <p:spPr bwMode="auto">
            <a:xfrm>
              <a:off x="952500" y="1525588"/>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dirty="0"/>
                <a:t>Returns the one-character string whose Unicode value is </a:t>
              </a:r>
              <a:r>
                <a:rPr lang="en-US" sz="2000" b="0" i="1" dirty="0"/>
                <a:t>code.</a:t>
              </a:r>
              <a:endParaRPr lang="en-US" sz="2000" b="0" dirty="0"/>
            </a:p>
          </p:txBody>
        </p:sp>
      </p:grpSp>
      <p:grpSp>
        <p:nvGrpSpPr>
          <p:cNvPr id="36" name="Group 35"/>
          <p:cNvGrpSpPr/>
          <p:nvPr/>
        </p:nvGrpSpPr>
        <p:grpSpPr>
          <a:xfrm>
            <a:off x="647700" y="1956589"/>
            <a:ext cx="7924800" cy="693798"/>
            <a:chOff x="647700" y="1892300"/>
            <a:chExt cx="7924800" cy="693798"/>
          </a:xfrm>
        </p:grpSpPr>
        <p:sp>
          <p:nvSpPr>
            <p:cNvPr id="61470" name="Text Box 9"/>
            <p:cNvSpPr txBox="1">
              <a:spLocks noChangeArrowheads="1"/>
            </p:cNvSpPr>
            <p:nvPr/>
          </p:nvSpPr>
          <p:spPr bwMode="auto">
            <a:xfrm>
              <a:off x="647700" y="1892300"/>
              <a:ext cx="7848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err="1">
                  <a:latin typeface="Courier New" pitchFamily="1" charset="0"/>
                </a:rPr>
                <a:t>charCodeAt(</a:t>
              </a:r>
              <a:r>
                <a:rPr lang="en-US" sz="2000" b="0" i="1" dirty="0" err="1">
                  <a:latin typeface="Times New Roman"/>
                  <a:cs typeface="Times New Roman"/>
                </a:rPr>
                <a:t>index</a:t>
              </a:r>
              <a:r>
                <a:rPr lang="en-US" sz="2000" dirty="0">
                  <a:latin typeface="Courier New" pitchFamily="1" charset="0"/>
                </a:rPr>
                <a:t>)</a:t>
              </a:r>
            </a:p>
          </p:txBody>
        </p:sp>
        <p:sp>
          <p:nvSpPr>
            <p:cNvPr id="61471" name="Text Box 10"/>
            <p:cNvSpPr txBox="1">
              <a:spLocks noChangeArrowheads="1"/>
            </p:cNvSpPr>
            <p:nvPr/>
          </p:nvSpPr>
          <p:spPr bwMode="auto">
            <a:xfrm>
              <a:off x="952500" y="2185988"/>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dirty="0"/>
                <a:t>Returns the Unicode value of the character at the specified index.</a:t>
              </a:r>
            </a:p>
          </p:txBody>
        </p:sp>
      </p:grpSp>
      <p:grpSp>
        <p:nvGrpSpPr>
          <p:cNvPr id="40" name="Group 39"/>
          <p:cNvGrpSpPr/>
          <p:nvPr/>
        </p:nvGrpSpPr>
        <p:grpSpPr>
          <a:xfrm>
            <a:off x="647700" y="4095041"/>
            <a:ext cx="7924800" cy="693798"/>
            <a:chOff x="647700" y="4559299"/>
            <a:chExt cx="7924800" cy="693798"/>
          </a:xfrm>
        </p:grpSpPr>
        <p:sp>
          <p:nvSpPr>
            <p:cNvPr id="61467" name="Text Box 13"/>
            <p:cNvSpPr txBox="1">
              <a:spLocks noChangeArrowheads="1"/>
            </p:cNvSpPr>
            <p:nvPr/>
          </p:nvSpPr>
          <p:spPr bwMode="auto">
            <a:xfrm>
              <a:off x="647700" y="4559299"/>
              <a:ext cx="7848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err="1">
                  <a:latin typeface="Courier New" pitchFamily="1" charset="0"/>
                </a:rPr>
                <a:t>startsWith(</a:t>
              </a:r>
              <a:r>
                <a:rPr lang="en-US" sz="2000" b="0" i="1" dirty="0" err="1">
                  <a:latin typeface="Times New Roman"/>
                  <a:cs typeface="Times New Roman"/>
                </a:rPr>
                <a:t>prefix</a:t>
              </a:r>
              <a:r>
                <a:rPr lang="en-US" sz="2000" dirty="0">
                  <a:latin typeface="Courier New" pitchFamily="1" charset="0"/>
                </a:rPr>
                <a:t>)</a:t>
              </a:r>
            </a:p>
          </p:txBody>
        </p:sp>
        <p:sp>
          <p:nvSpPr>
            <p:cNvPr id="61468" name="Text Box 14"/>
            <p:cNvSpPr txBox="1">
              <a:spLocks noChangeArrowheads="1"/>
            </p:cNvSpPr>
            <p:nvPr/>
          </p:nvSpPr>
          <p:spPr bwMode="auto">
            <a:xfrm>
              <a:off x="952500" y="4852987"/>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dirty="0"/>
                <a:t>Returns </a:t>
              </a:r>
              <a:r>
                <a:rPr lang="en-US" sz="1800" dirty="0">
                  <a:latin typeface="Courier New" pitchFamily="1" charset="0"/>
                </a:rPr>
                <a:t>true</a:t>
              </a:r>
              <a:r>
                <a:rPr lang="en-US" sz="2000" b="0" dirty="0"/>
                <a:t> if this string starts with </a:t>
              </a:r>
              <a:r>
                <a:rPr lang="en-US" sz="2000" b="0" i="1" dirty="0"/>
                <a:t>prefix.</a:t>
              </a:r>
              <a:endParaRPr lang="en-US" sz="2000" b="0" dirty="0"/>
            </a:p>
          </p:txBody>
        </p:sp>
      </p:grpSp>
      <p:grpSp>
        <p:nvGrpSpPr>
          <p:cNvPr id="41" name="Group 40"/>
          <p:cNvGrpSpPr/>
          <p:nvPr/>
        </p:nvGrpSpPr>
        <p:grpSpPr>
          <a:xfrm>
            <a:off x="647700" y="4807859"/>
            <a:ext cx="7924800" cy="681098"/>
            <a:chOff x="647700" y="5232399"/>
            <a:chExt cx="7924800" cy="681098"/>
          </a:xfrm>
        </p:grpSpPr>
        <p:sp>
          <p:nvSpPr>
            <p:cNvPr id="61464" name="Text Box 17"/>
            <p:cNvSpPr txBox="1">
              <a:spLocks noChangeArrowheads="1"/>
            </p:cNvSpPr>
            <p:nvPr/>
          </p:nvSpPr>
          <p:spPr bwMode="auto">
            <a:xfrm>
              <a:off x="647700" y="5232399"/>
              <a:ext cx="7848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err="1">
                  <a:latin typeface="Courier New" pitchFamily="1" charset="0"/>
                </a:rPr>
                <a:t>endsWith(</a:t>
              </a:r>
              <a:r>
                <a:rPr lang="en-US" sz="2000" b="0" i="1" dirty="0" err="1">
                  <a:latin typeface="Times New Roman"/>
                  <a:cs typeface="Times New Roman"/>
                </a:rPr>
                <a:t>suffix</a:t>
              </a:r>
              <a:r>
                <a:rPr lang="en-US" sz="2000" dirty="0">
                  <a:latin typeface="Courier New" pitchFamily="1" charset="0"/>
                </a:rPr>
                <a:t>)</a:t>
              </a:r>
            </a:p>
          </p:txBody>
        </p:sp>
        <p:sp>
          <p:nvSpPr>
            <p:cNvPr id="61465" name="Text Box 18"/>
            <p:cNvSpPr txBox="1">
              <a:spLocks noChangeArrowheads="1"/>
            </p:cNvSpPr>
            <p:nvPr/>
          </p:nvSpPr>
          <p:spPr bwMode="auto">
            <a:xfrm>
              <a:off x="952500" y="5513387"/>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dirty="0"/>
                <a:t>Returns </a:t>
              </a:r>
              <a:r>
                <a:rPr lang="en-US" sz="1800" dirty="0">
                  <a:latin typeface="Courier New" pitchFamily="1" charset="0"/>
                </a:rPr>
                <a:t>true</a:t>
              </a:r>
              <a:r>
                <a:rPr lang="en-US" sz="2000" b="0" dirty="0"/>
                <a:t> if this </a:t>
              </a:r>
              <a:r>
                <a:rPr lang="en-US" sz="2000" b="0"/>
                <a:t>string ends with </a:t>
              </a:r>
              <a:r>
                <a:rPr lang="en-US" sz="2000" b="0" i="1" dirty="0"/>
                <a:t>suffix.</a:t>
              </a:r>
              <a:endParaRPr lang="en-US" sz="2000" b="0" dirty="0"/>
            </a:p>
          </p:txBody>
        </p:sp>
      </p:grpSp>
      <p:grpSp>
        <p:nvGrpSpPr>
          <p:cNvPr id="42" name="Group 41"/>
          <p:cNvGrpSpPr/>
          <p:nvPr/>
        </p:nvGrpSpPr>
        <p:grpSpPr>
          <a:xfrm>
            <a:off x="647700" y="5507979"/>
            <a:ext cx="7924800" cy="693798"/>
            <a:chOff x="647700" y="5816599"/>
            <a:chExt cx="7924800" cy="693798"/>
          </a:xfrm>
        </p:grpSpPr>
        <p:sp>
          <p:nvSpPr>
            <p:cNvPr id="61458" name="Text Box 25"/>
            <p:cNvSpPr txBox="1">
              <a:spLocks noChangeArrowheads="1"/>
            </p:cNvSpPr>
            <p:nvPr/>
          </p:nvSpPr>
          <p:spPr bwMode="auto">
            <a:xfrm>
              <a:off x="647700" y="5816599"/>
              <a:ext cx="7848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latin typeface="Courier New" pitchFamily="1" charset="0"/>
                </a:rPr>
                <a:t>trim()</a:t>
              </a:r>
            </a:p>
          </p:txBody>
        </p:sp>
        <p:sp>
          <p:nvSpPr>
            <p:cNvPr id="61459" name="Text Box 26"/>
            <p:cNvSpPr txBox="1">
              <a:spLocks noChangeArrowheads="1"/>
            </p:cNvSpPr>
            <p:nvPr/>
          </p:nvSpPr>
          <p:spPr bwMode="auto">
            <a:xfrm>
              <a:off x="952500" y="6110287"/>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dirty="0"/>
                <a:t>Returns a copy of this string with leading and trailing spaces removed.</a:t>
              </a:r>
            </a:p>
          </p:txBody>
        </p:sp>
      </p:grpSp>
      <p:grpSp>
        <p:nvGrpSpPr>
          <p:cNvPr id="38" name="Group 37"/>
          <p:cNvGrpSpPr/>
          <p:nvPr/>
        </p:nvGrpSpPr>
        <p:grpSpPr>
          <a:xfrm>
            <a:off x="647700" y="2669407"/>
            <a:ext cx="7924800" cy="693797"/>
            <a:chOff x="647700" y="2946401"/>
            <a:chExt cx="7924800" cy="693797"/>
          </a:xfrm>
        </p:grpSpPr>
        <p:sp>
          <p:nvSpPr>
            <p:cNvPr id="61455" name="Text Box 29"/>
            <p:cNvSpPr txBox="1">
              <a:spLocks noChangeArrowheads="1"/>
            </p:cNvSpPr>
            <p:nvPr/>
          </p:nvSpPr>
          <p:spPr bwMode="auto">
            <a:xfrm>
              <a:off x="647700" y="2946401"/>
              <a:ext cx="7848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err="1">
                  <a:latin typeface="Courier New" pitchFamily="1" charset="0"/>
                </a:rPr>
                <a:t>toLowerCase</a:t>
              </a:r>
              <a:r>
                <a:rPr lang="en-US" sz="2000" dirty="0">
                  <a:latin typeface="Courier New" pitchFamily="1" charset="0"/>
                </a:rPr>
                <a:t>()</a:t>
              </a:r>
            </a:p>
          </p:txBody>
        </p:sp>
        <p:sp>
          <p:nvSpPr>
            <p:cNvPr id="61456" name="Text Box 30"/>
            <p:cNvSpPr txBox="1">
              <a:spLocks noChangeArrowheads="1"/>
            </p:cNvSpPr>
            <p:nvPr/>
          </p:nvSpPr>
          <p:spPr bwMode="auto">
            <a:xfrm>
              <a:off x="952500" y="3240088"/>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dirty="0"/>
                <a:t>Returns a copy of this string converted to lower case.</a:t>
              </a:r>
            </a:p>
          </p:txBody>
        </p:sp>
      </p:grpSp>
      <p:grpSp>
        <p:nvGrpSpPr>
          <p:cNvPr id="39" name="Group 38"/>
          <p:cNvGrpSpPr/>
          <p:nvPr/>
        </p:nvGrpSpPr>
        <p:grpSpPr>
          <a:xfrm>
            <a:off x="647700" y="3382224"/>
            <a:ext cx="7924800" cy="693797"/>
            <a:chOff x="647700" y="3606801"/>
            <a:chExt cx="7924800" cy="693797"/>
          </a:xfrm>
        </p:grpSpPr>
        <p:sp>
          <p:nvSpPr>
            <p:cNvPr id="61452" name="Text Box 33"/>
            <p:cNvSpPr txBox="1">
              <a:spLocks noChangeArrowheads="1"/>
            </p:cNvSpPr>
            <p:nvPr/>
          </p:nvSpPr>
          <p:spPr bwMode="auto">
            <a:xfrm>
              <a:off x="647700" y="3606801"/>
              <a:ext cx="7848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err="1">
                  <a:latin typeface="Courier New" pitchFamily="1" charset="0"/>
                </a:rPr>
                <a:t>toUpperCase</a:t>
              </a:r>
              <a:r>
                <a:rPr lang="en-US" sz="2000" dirty="0">
                  <a:latin typeface="Courier New" pitchFamily="1" charset="0"/>
                </a:rPr>
                <a:t>()</a:t>
              </a:r>
            </a:p>
          </p:txBody>
        </p:sp>
        <p:sp>
          <p:nvSpPr>
            <p:cNvPr id="61453" name="Text Box 34"/>
            <p:cNvSpPr txBox="1">
              <a:spLocks noChangeArrowheads="1"/>
            </p:cNvSpPr>
            <p:nvPr/>
          </p:nvSpPr>
          <p:spPr bwMode="auto">
            <a:xfrm>
              <a:off x="952500" y="3900488"/>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dirty="0"/>
                <a:t>Returns a copy of this string converted to upper case.</a:t>
              </a:r>
            </a:p>
          </p:txBody>
        </p:sp>
      </p:grpSp>
      <p:cxnSp>
        <p:nvCxnSpPr>
          <p:cNvPr id="55" name="Straight Connector 54"/>
          <p:cNvCxnSpPr/>
          <p:nvPr/>
        </p:nvCxnSpPr>
        <p:spPr bwMode="auto">
          <a:xfrm rot="10800000" flipH="1">
            <a:off x="609600" y="6246811"/>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6" name="Straight Connector 55"/>
          <p:cNvCxnSpPr/>
          <p:nvPr/>
        </p:nvCxnSpPr>
        <p:spPr bwMode="auto">
          <a:xfrm rot="10800000" flipH="1">
            <a:off x="609600" y="1295400"/>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Exercise: Implementing </a:t>
            </a:r>
            <a:r>
              <a:rPr lang="en-US" sz="3600" b="1" dirty="0" err="1">
                <a:solidFill>
                  <a:srgbClr val="FF0000"/>
                </a:solidFill>
                <a:latin typeface="Courier New"/>
                <a:cs typeface="Courier New"/>
              </a:rPr>
              <a:t>endsWith</a:t>
            </a:r>
            <a:endParaRPr lang="en-US" b="1" dirty="0">
              <a:solidFill>
                <a:schemeClr val="tx1"/>
              </a:solidFill>
              <a:latin typeface="Courier New"/>
              <a:cs typeface="Courier New"/>
            </a:endParaRPr>
          </a:p>
        </p:txBody>
      </p:sp>
      <p:sp>
        <p:nvSpPr>
          <p:cNvPr id="839685" name="Rectangle 5"/>
          <p:cNvSpPr>
            <a:spLocks noChangeArrowheads="1"/>
          </p:cNvSpPr>
          <p:nvPr/>
        </p:nvSpPr>
        <p:spPr bwMode="auto">
          <a:xfrm>
            <a:off x="482600" y="1155700"/>
            <a:ext cx="8128000" cy="11303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The </a:t>
            </a:r>
            <a:r>
              <a:rPr lang="en-US" sz="2000" dirty="0" err="1">
                <a:latin typeface="Courier New" pitchFamily="1" charset="0"/>
              </a:rPr>
              <a:t>startsWith</a:t>
            </a:r>
            <a:r>
              <a:rPr lang="en-US" sz="2400" b="0" dirty="0">
                <a:latin typeface="Times New Roman"/>
                <a:cs typeface="Times New Roman"/>
              </a:rPr>
              <a:t> and </a:t>
            </a:r>
            <a:r>
              <a:rPr lang="en-US" sz="2000" dirty="0" err="1">
                <a:latin typeface="Courier New" pitchFamily="1" charset="0"/>
              </a:rPr>
              <a:t>endsWith</a:t>
            </a:r>
            <a:r>
              <a:rPr lang="en-US" sz="2400" b="0" dirty="0"/>
              <a:t> methods did not exist in early versions of JavaScript.  The text includes an implementation of </a:t>
            </a:r>
            <a:r>
              <a:rPr lang="en-US" sz="2000" dirty="0" err="1">
                <a:latin typeface="Courier New"/>
                <a:cs typeface="Courier New"/>
              </a:rPr>
              <a:t>startsWith</a:t>
            </a:r>
            <a:r>
              <a:rPr lang="en-US" sz="2400" b="0" dirty="0"/>
              <a:t> written as a client function.  How would you do the same for </a:t>
            </a:r>
            <a:r>
              <a:rPr lang="en-US" sz="2000" dirty="0" err="1">
                <a:latin typeface="Courier New"/>
                <a:cs typeface="Courier New"/>
              </a:rPr>
              <a:t>endsWith</a:t>
            </a:r>
            <a:r>
              <a:rPr lang="en-US" sz="2400" b="0" dirty="0"/>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0" y="76200"/>
            <a:ext cx="9144000" cy="1143000"/>
          </a:xfrm>
          <a:noFill/>
        </p:spPr>
        <p:txBody>
          <a:bodyPr/>
          <a:lstStyle/>
          <a:p>
            <a:r>
              <a:rPr lang="en-US" sz="4000">
                <a:solidFill>
                  <a:srgbClr val="FF0000"/>
                </a:solidFill>
              </a:rPr>
              <a:t>Simple String Idioms</a:t>
            </a:r>
            <a:endParaRPr lang="en-US">
              <a:solidFill>
                <a:srgbClr val="FF0000"/>
              </a:solidFill>
            </a:endParaRPr>
          </a:p>
        </p:txBody>
      </p:sp>
      <p:sp>
        <p:nvSpPr>
          <p:cNvPr id="63492" name="Text Box 4"/>
          <p:cNvSpPr txBox="1">
            <a:spLocks noChangeArrowheads="1"/>
          </p:cNvSpPr>
          <p:nvPr/>
        </p:nvSpPr>
        <p:spPr bwMode="auto">
          <a:xfrm>
            <a:off x="457200" y="1143000"/>
            <a:ext cx="8229600" cy="763286"/>
          </a:xfrm>
          <a:prstGeom prst="rect">
            <a:avLst/>
          </a:prstGeom>
          <a:noFill/>
          <a:ln w="9525">
            <a:noFill/>
            <a:miter lim="800000"/>
            <a:headEnd/>
            <a:tailEnd/>
          </a:ln>
        </p:spPr>
        <p:txBody>
          <a:bodyPr>
            <a:prstTxWarp prst="textNoShape">
              <a:avLst/>
            </a:prstTxWarp>
            <a:spAutoFit/>
          </a:bodyPr>
          <a:lstStyle/>
          <a:p>
            <a:pPr>
              <a:lnSpc>
                <a:spcPct val="90000"/>
              </a:lnSpc>
            </a:pPr>
            <a:r>
              <a:rPr lang="en-US" sz="2400" b="0" dirty="0"/>
              <a:t>When you work with strings, there are two idiomatic patterns that are particularly important: </a:t>
            </a:r>
          </a:p>
        </p:txBody>
      </p:sp>
      <p:grpSp>
        <p:nvGrpSpPr>
          <p:cNvPr id="12" name="Group 11"/>
          <p:cNvGrpSpPr/>
          <p:nvPr/>
        </p:nvGrpSpPr>
        <p:grpSpPr>
          <a:xfrm>
            <a:off x="457200" y="2057400"/>
            <a:ext cx="8229600" cy="1905000"/>
            <a:chOff x="457200" y="2057400"/>
            <a:chExt cx="8229600" cy="1905000"/>
          </a:xfrm>
        </p:grpSpPr>
        <p:sp>
          <p:nvSpPr>
            <p:cNvPr id="63491" name="Rectangle 3"/>
            <p:cNvSpPr>
              <a:spLocks noChangeArrowheads="1"/>
            </p:cNvSpPr>
            <p:nvPr/>
          </p:nvSpPr>
          <p:spPr bwMode="auto">
            <a:xfrm>
              <a:off x="1333500" y="2566988"/>
              <a:ext cx="6486525" cy="13954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r>
                <a:rPr lang="en-US" sz="2000" dirty="0">
                  <a:latin typeface="Courier New" pitchFamily="1" charset="0"/>
                </a:rPr>
                <a:t>for (let </a:t>
              </a:r>
              <a:r>
                <a:rPr lang="en-US" sz="2000" dirty="0" err="1">
                  <a:latin typeface="Courier New" pitchFamily="1" charset="0"/>
                </a:rPr>
                <a:t>i</a:t>
              </a:r>
              <a:r>
                <a:rPr lang="en-US" sz="2000" dirty="0">
                  <a:latin typeface="Courier New" pitchFamily="1" charset="0"/>
                </a:rPr>
                <a:t> = 0; </a:t>
              </a:r>
              <a:r>
                <a:rPr lang="en-US" sz="2000" dirty="0" err="1">
                  <a:latin typeface="Courier New" pitchFamily="1" charset="0"/>
                </a:rPr>
                <a:t>i</a:t>
              </a:r>
              <a:r>
                <a:rPr lang="en-US" sz="2000" dirty="0">
                  <a:latin typeface="Courier New" pitchFamily="1" charset="0"/>
                </a:rPr>
                <a:t> &lt; </a:t>
              </a:r>
              <a:r>
                <a:rPr lang="en-US" sz="2000" dirty="0" err="1">
                  <a:latin typeface="Courier New" pitchFamily="1" charset="0"/>
                </a:rPr>
                <a:t>str.length</a:t>
              </a:r>
              <a:r>
                <a:rPr lang="en-US" sz="2000" dirty="0">
                  <a:latin typeface="Courier New" pitchFamily="1" charset="0"/>
                </a:rPr>
                <a:t>; </a:t>
              </a:r>
              <a:r>
                <a:rPr lang="en-US" sz="2000" dirty="0" err="1">
                  <a:latin typeface="Courier New" pitchFamily="1" charset="0"/>
                </a:rPr>
                <a:t>i</a:t>
              </a:r>
              <a:r>
                <a:rPr lang="en-US" sz="2000" dirty="0">
                  <a:latin typeface="Courier New" pitchFamily="1" charset="0"/>
                </a:rPr>
                <a:t>++)</a:t>
              </a:r>
              <a:r>
                <a:rPr lang="en-US" sz="1000" dirty="0">
                  <a:latin typeface="Courier New" pitchFamily="1" charset="0"/>
                </a:rPr>
                <a:t> </a:t>
              </a:r>
              <a:r>
                <a:rPr lang="en-US" sz="2000" dirty="0">
                  <a:latin typeface="Courier New" pitchFamily="1" charset="0"/>
                </a:rPr>
                <a:t>{</a:t>
              </a:r>
            </a:p>
            <a:p>
              <a:r>
                <a:rPr lang="en-US" sz="2000" dirty="0">
                  <a:latin typeface="Courier New" pitchFamily="1" charset="0"/>
                </a:rPr>
                <a:t>   let </a:t>
              </a:r>
              <a:r>
                <a:rPr lang="en-US" sz="2000" dirty="0" err="1">
                  <a:latin typeface="Courier New" pitchFamily="1" charset="0"/>
                </a:rPr>
                <a:t>ch</a:t>
              </a:r>
              <a:r>
                <a:rPr lang="en-US" sz="2000" dirty="0">
                  <a:latin typeface="Courier New" pitchFamily="1" charset="0"/>
                </a:rPr>
                <a:t> = </a:t>
              </a:r>
              <a:r>
                <a:rPr lang="en-US" sz="2000" dirty="0" err="1">
                  <a:latin typeface="Courier New" pitchFamily="1" charset="0"/>
                </a:rPr>
                <a:t>str.charAt</a:t>
              </a:r>
              <a:r>
                <a:rPr lang="en-US" sz="2000" dirty="0">
                  <a:latin typeface="Courier New" pitchFamily="1" charset="0"/>
                </a:rPr>
                <a:t>(</a:t>
              </a:r>
              <a:r>
                <a:rPr lang="en-US" sz="2000" dirty="0" err="1">
                  <a:latin typeface="Courier New" pitchFamily="1" charset="0"/>
                </a:rPr>
                <a:t>i</a:t>
              </a:r>
              <a:r>
                <a:rPr lang="en-US" sz="2000" dirty="0">
                  <a:latin typeface="Courier New" pitchFamily="1" charset="0"/>
                </a:rPr>
                <a:t>);</a:t>
              </a:r>
            </a:p>
            <a:p>
              <a:r>
                <a:rPr lang="en-US" sz="2000" dirty="0">
                  <a:latin typeface="Courier New" pitchFamily="1" charset="0"/>
                </a:rPr>
                <a:t>   </a:t>
              </a:r>
              <a:r>
                <a:rPr lang="en-US" sz="2000" b="0" i="1" dirty="0"/>
                <a:t>. . . code to process each character in turn . . .</a:t>
              </a:r>
            </a:p>
            <a:p>
              <a:r>
                <a:rPr lang="en-US" sz="2000" dirty="0">
                  <a:latin typeface="Courier New" pitchFamily="1" charset="0"/>
                </a:rPr>
                <a:t>}</a:t>
              </a:r>
            </a:p>
          </p:txBody>
        </p:sp>
        <p:sp>
          <p:nvSpPr>
            <p:cNvPr id="63493" name="Text Box 5"/>
            <p:cNvSpPr txBox="1">
              <a:spLocks noChangeArrowheads="1"/>
            </p:cNvSpPr>
            <p:nvPr/>
          </p:nvSpPr>
          <p:spPr bwMode="auto">
            <a:xfrm>
              <a:off x="882650" y="2057400"/>
              <a:ext cx="7804150" cy="430887"/>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dirty="0"/>
                <a:t>Iterating through the characters in a string. </a:t>
              </a:r>
            </a:p>
          </p:txBody>
        </p:sp>
        <p:sp>
          <p:nvSpPr>
            <p:cNvPr id="63494" name="Text Box 6"/>
            <p:cNvSpPr txBox="1">
              <a:spLocks noChangeArrowheads="1"/>
            </p:cNvSpPr>
            <p:nvPr/>
          </p:nvSpPr>
          <p:spPr bwMode="auto">
            <a:xfrm>
              <a:off x="457200" y="2057400"/>
              <a:ext cx="609600" cy="430887"/>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1.</a:t>
              </a:r>
            </a:p>
          </p:txBody>
        </p:sp>
      </p:grpSp>
      <p:grpSp>
        <p:nvGrpSpPr>
          <p:cNvPr id="2" name="Group 10"/>
          <p:cNvGrpSpPr>
            <a:grpSpLocks/>
          </p:cNvGrpSpPr>
          <p:nvPr/>
        </p:nvGrpSpPr>
        <p:grpSpPr bwMode="auto">
          <a:xfrm>
            <a:off x="457200" y="4191000"/>
            <a:ext cx="8229600" cy="2209800"/>
            <a:chOff x="288" y="2640"/>
            <a:chExt cx="5184" cy="1392"/>
          </a:xfrm>
        </p:grpSpPr>
        <p:sp>
          <p:nvSpPr>
            <p:cNvPr id="63496" name="Rectangle 7"/>
            <p:cNvSpPr>
              <a:spLocks noChangeArrowheads="1"/>
            </p:cNvSpPr>
            <p:nvPr/>
          </p:nvSpPr>
          <p:spPr bwMode="auto">
            <a:xfrm>
              <a:off x="840" y="2961"/>
              <a:ext cx="4086" cy="1071"/>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r>
                <a:rPr lang="en-US" sz="2000" dirty="0">
                  <a:latin typeface="Courier New" pitchFamily="1" charset="0"/>
                </a:rPr>
                <a:t>let result = "";</a:t>
              </a:r>
            </a:p>
            <a:p>
              <a:r>
                <a:rPr lang="en-US" sz="2000" dirty="0">
                  <a:latin typeface="Courier New" pitchFamily="1" charset="0"/>
                </a:rPr>
                <a:t>for (</a:t>
              </a:r>
              <a:r>
                <a:rPr lang="en-US" sz="2000" b="0" i="1" dirty="0"/>
                <a:t>whatever limits are appropriate to the application</a:t>
              </a:r>
              <a:r>
                <a:rPr lang="en-US" sz="2000" dirty="0">
                  <a:latin typeface="Courier New" pitchFamily="1" charset="0"/>
                </a:rPr>
                <a:t>)</a:t>
              </a:r>
              <a:r>
                <a:rPr lang="en-US" sz="1000" dirty="0">
                  <a:latin typeface="Courier New" pitchFamily="1" charset="0"/>
                </a:rPr>
                <a:t> </a:t>
              </a:r>
              <a:r>
                <a:rPr lang="en-US" sz="2000" dirty="0">
                  <a:latin typeface="Courier New" pitchFamily="1" charset="0"/>
                </a:rPr>
                <a:t>{</a:t>
              </a:r>
              <a:r>
                <a:rPr lang="en-US" sz="2000" b="0" i="1" dirty="0"/>
                <a:t> </a:t>
              </a:r>
              <a:endParaRPr lang="en-US" sz="2000" dirty="0">
                <a:latin typeface="Courier New" pitchFamily="1" charset="0"/>
              </a:endParaRPr>
            </a:p>
            <a:p>
              <a:r>
                <a:rPr lang="en-US" sz="2000" dirty="0">
                  <a:latin typeface="Courier New" pitchFamily="1" charset="0"/>
                </a:rPr>
                <a:t>   </a:t>
              </a:r>
              <a:r>
                <a:rPr lang="en-US" sz="2000" b="0" i="1" dirty="0"/>
                <a:t>. . . code to determine the next character to be added . . .</a:t>
              </a:r>
            </a:p>
            <a:p>
              <a:r>
                <a:rPr lang="en-US" sz="2000" dirty="0">
                  <a:latin typeface="Courier New" pitchFamily="1" charset="0"/>
                </a:rPr>
                <a:t>   result += </a:t>
              </a:r>
              <a:r>
                <a:rPr lang="en-US" sz="2000" dirty="0" err="1">
                  <a:latin typeface="Courier New" pitchFamily="1" charset="0"/>
                </a:rPr>
                <a:t>ch</a:t>
              </a:r>
              <a:r>
                <a:rPr lang="en-US" sz="2000" dirty="0">
                  <a:latin typeface="Courier New" pitchFamily="1" charset="0"/>
                </a:rPr>
                <a:t>;</a:t>
              </a:r>
            </a:p>
            <a:p>
              <a:r>
                <a:rPr lang="en-US" sz="2000" dirty="0">
                  <a:latin typeface="Courier New" pitchFamily="1" charset="0"/>
                </a:rPr>
                <a:t>}</a:t>
              </a:r>
            </a:p>
          </p:txBody>
        </p:sp>
        <p:sp>
          <p:nvSpPr>
            <p:cNvPr id="63497" name="Text Box 8"/>
            <p:cNvSpPr txBox="1">
              <a:spLocks noChangeArrowheads="1"/>
            </p:cNvSpPr>
            <p:nvPr/>
          </p:nvSpPr>
          <p:spPr bwMode="auto">
            <a:xfrm>
              <a:off x="556" y="2640"/>
              <a:ext cx="4916" cy="271"/>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dirty="0"/>
                <a:t>Growing a new string character by character. </a:t>
              </a:r>
            </a:p>
          </p:txBody>
        </p:sp>
        <p:sp>
          <p:nvSpPr>
            <p:cNvPr id="63498" name="Text Box 9"/>
            <p:cNvSpPr txBox="1">
              <a:spLocks noChangeArrowheads="1"/>
            </p:cNvSpPr>
            <p:nvPr/>
          </p:nvSpPr>
          <p:spPr bwMode="auto">
            <a:xfrm>
              <a:off x="288" y="2640"/>
              <a:ext cx="384" cy="271"/>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2.</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title"/>
        <p:cNvGrpSpPr/>
        <p:nvPr/>
      </p:nvGrpSpPr>
      <p:grpSpPr>
        <a:xfrm>
          <a:off x="0" y="0"/>
          <a:ext cx="0" cy="0"/>
          <a:chOff x="0" y="0"/>
          <a:chExt cx="0" cy="0"/>
        </a:xfrm>
      </p:grpSpPr>
      <p:sp>
        <p:nvSpPr>
          <p:cNvPr id="75" name="Title 1"/>
          <p:cNvSpPr>
            <a:spLocks noGrp="1"/>
          </p:cNvSpPr>
          <p:nvPr>
            <p:ph type="title"/>
          </p:nvPr>
        </p:nvSpPr>
        <p:spPr>
          <a:xfrm>
            <a:off x="0" y="0"/>
            <a:ext cx="9164800" cy="1152000"/>
          </a:xfrm>
        </p:spPr>
        <p:txBody>
          <a:bodyPr/>
          <a:lstStyle/>
          <a:p>
            <a:r>
              <a:rPr lang="en-US" sz="4000" dirty="0">
                <a:solidFill>
                  <a:srgbClr val="FF0000"/>
                </a:solidFill>
                <a:latin typeface="Times New Roman"/>
                <a:cs typeface="Times New Roman"/>
              </a:rPr>
              <a:t>Reversing a String</a:t>
            </a:r>
          </a:p>
        </p:txBody>
      </p:sp>
      <p:grpSp>
        <p:nvGrpSpPr>
          <p:cNvPr id="2" name="PPConsole#2"/>
          <p:cNvGrpSpPr/>
          <p:nvPr/>
        </p:nvGrpSpPr>
        <p:grpSpPr>
          <a:xfrm>
            <a:off x="1382400" y="4761600"/>
            <a:ext cx="6400000" cy="1920000"/>
            <a:chOff x="1382400" y="4761600"/>
            <a:chExt cx="6400000" cy="1920000"/>
          </a:xfrm>
        </p:grpSpPr>
        <p:pic>
          <p:nvPicPr>
            <p:cNvPr id="3" name="PPWindowImage#3" descr="image3.png"/>
            <p:cNvPicPr>
              <a:picLocks noChangeAspect="1"/>
            </p:cNvPicPr>
            <p:nvPr/>
          </p:nvPicPr>
          <p:blipFill>
            <a:blip r:embed="rId3"/>
            <a:stretch>
              <a:fillRect/>
            </a:stretch>
          </p:blipFill>
          <p:spPr>
            <a:xfrm>
              <a:off x="1382400" y="4761600"/>
              <a:ext cx="6400000" cy="1920000"/>
            </a:xfrm>
            <a:prstGeom prst="rect">
              <a:avLst/>
            </a:prstGeom>
          </p:spPr>
        </p:pic>
      </p:grpSp>
      <p:sp>
        <p:nvSpPr>
          <p:cNvPr id="4" name="PPTextBox#4"/>
          <p:cNvSpPr/>
          <p:nvPr/>
        </p:nvSpPr>
        <p:spPr bwMode="auto">
          <a:xfrm>
            <a:off x="1420800" y="5030400"/>
            <a:ext cx="2304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ourier New" pitchFamily="84" charset="0"/>
              </a:rPr>
              <a:t>&gt; </a:t>
            </a:r>
          </a:p>
        </p:txBody>
      </p:sp>
      <p:sp>
        <p:nvSpPr>
          <p:cNvPr id="5" name="PPTextBox#5"/>
          <p:cNvSpPr/>
          <p:nvPr/>
        </p:nvSpPr>
        <p:spPr bwMode="auto">
          <a:xfrm>
            <a:off x="1625600" y="5030400"/>
            <a:ext cx="21120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rgbClr val="0000FF"/>
                </a:solidFill>
                <a:effectLst/>
                <a:latin typeface="Courier New" pitchFamily="84" charset="0"/>
              </a:rPr>
              <a:t>reverse("stressed") </a:t>
            </a:r>
          </a:p>
        </p:txBody>
      </p:sp>
      <p:grpSp>
        <p:nvGrpSpPr>
          <p:cNvPr id="6" name="PPStackFrame#6"/>
          <p:cNvGrpSpPr/>
          <p:nvPr/>
        </p:nvGrpSpPr>
        <p:grpSpPr>
          <a:xfrm>
            <a:off x="256000" y="1088000"/>
            <a:ext cx="8524800" cy="2560000"/>
            <a:chOff x="256000" y="1088000"/>
            <a:chExt cx="8524800" cy="2560000"/>
          </a:xfrm>
        </p:grpSpPr>
        <p:sp>
          <p:nvSpPr>
            <p:cNvPr id="7" name="PPRect#7"/>
            <p:cNvSpPr/>
            <p:nvPr/>
          </p:nvSpPr>
          <p:spPr bwMode="auto">
            <a:xfrm>
              <a:off x="256000" y="1088000"/>
              <a:ext cx="8524800" cy="256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9" name="PPCodeImage#9" descr="image9.png"/>
            <p:cNvPicPr>
              <a:picLocks noChangeAspect="1"/>
            </p:cNvPicPr>
            <p:nvPr/>
          </p:nvPicPr>
          <p:blipFill>
            <a:blip r:embed="rId4"/>
            <a:stretch>
              <a:fillRect/>
            </a:stretch>
          </p:blipFill>
          <p:spPr>
            <a:xfrm>
              <a:off x="256000" y="1088000"/>
              <a:ext cx="8512000" cy="2547200"/>
            </a:xfrm>
            <a:prstGeom prst="rect">
              <a:avLst/>
            </a:prstGeom>
          </p:spPr>
        </p:pic>
        <p:sp>
          <p:nvSpPr>
            <p:cNvPr id="8" name="PPRect#8"/>
            <p:cNvSpPr/>
            <p:nvPr/>
          </p:nvSpPr>
          <p:spPr bwMode="auto">
            <a:xfrm>
              <a:off x="256000" y="1088000"/>
              <a:ext cx="8524800" cy="2560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grpSp>
        <p:nvGrpSpPr>
          <p:cNvPr id="10" name="PPStackFrame#10"/>
          <p:cNvGrpSpPr/>
          <p:nvPr/>
        </p:nvGrpSpPr>
        <p:grpSpPr>
          <a:xfrm>
            <a:off x="384000" y="1395200"/>
            <a:ext cx="8524800" cy="2764800"/>
            <a:chOff x="384000" y="1395200"/>
            <a:chExt cx="8524800" cy="2764800"/>
          </a:xfrm>
        </p:grpSpPr>
        <p:sp>
          <p:nvSpPr>
            <p:cNvPr id="11" name="PPRect#11"/>
            <p:cNvSpPr/>
            <p:nvPr/>
          </p:nvSpPr>
          <p:spPr bwMode="auto">
            <a:xfrm>
              <a:off x="384000" y="1395200"/>
              <a:ext cx="8524800" cy="256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pic>
          <p:nvPicPr>
            <p:cNvPr id="13" name="PPCodeImage#13" descr="image13.png"/>
            <p:cNvPicPr>
              <a:picLocks noChangeAspect="1"/>
            </p:cNvPicPr>
            <p:nvPr/>
          </p:nvPicPr>
          <p:blipFill>
            <a:blip r:embed="rId5"/>
            <a:stretch>
              <a:fillRect/>
            </a:stretch>
          </p:blipFill>
          <p:spPr>
            <a:xfrm>
              <a:off x="384000" y="1395200"/>
              <a:ext cx="8512000" cy="2547200"/>
            </a:xfrm>
            <a:prstGeom prst="rect">
              <a:avLst/>
            </a:prstGeom>
          </p:spPr>
        </p:pic>
        <p:sp>
          <p:nvSpPr>
            <p:cNvPr id="12" name="PPRect#12"/>
            <p:cNvSpPr/>
            <p:nvPr/>
          </p:nvSpPr>
          <p:spPr bwMode="auto">
            <a:xfrm>
              <a:off x="384000" y="1395200"/>
              <a:ext cx="8524800" cy="2560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grpSp>
          <p:nvGrpSpPr>
            <p:cNvPr id="14" name="str"/>
            <p:cNvGrpSpPr/>
            <p:nvPr/>
          </p:nvGrpSpPr>
          <p:grpSpPr>
            <a:xfrm>
              <a:off x="4710400" y="3212800"/>
              <a:ext cx="1536000" cy="665600"/>
              <a:chOff x="4710400" y="3212800"/>
              <a:chExt cx="1536000" cy="665600"/>
            </a:xfrm>
          </p:grpSpPr>
          <p:sp>
            <p:nvSpPr>
              <p:cNvPr id="15" name="PPRect#15"/>
              <p:cNvSpPr/>
              <p:nvPr/>
            </p:nvSpPr>
            <p:spPr bwMode="auto">
              <a:xfrm>
                <a:off x="4710400" y="3494400"/>
                <a:ext cx="153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6" name="PPRect#16"/>
              <p:cNvSpPr/>
              <p:nvPr/>
            </p:nvSpPr>
            <p:spPr bwMode="auto">
              <a:xfrm>
                <a:off x="4710400" y="3494400"/>
                <a:ext cx="153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17" name="PPTextBox#17"/>
              <p:cNvSpPr/>
              <p:nvPr/>
            </p:nvSpPr>
            <p:spPr bwMode="auto">
              <a:xfrm>
                <a:off x="4723200" y="3212800"/>
                <a:ext cx="4608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str</a:t>
                </a:r>
              </a:p>
            </p:txBody>
          </p:sp>
        </p:grpSp>
        <p:grpSp>
          <p:nvGrpSpPr>
            <p:cNvPr id="18" name="result"/>
            <p:cNvGrpSpPr/>
            <p:nvPr/>
          </p:nvGrpSpPr>
          <p:grpSpPr>
            <a:xfrm>
              <a:off x="6323200" y="3212800"/>
              <a:ext cx="1536000" cy="665600"/>
              <a:chOff x="6323200" y="3212800"/>
              <a:chExt cx="1536000" cy="665600"/>
            </a:xfrm>
          </p:grpSpPr>
          <p:sp>
            <p:nvSpPr>
              <p:cNvPr id="19" name="PPRect#19"/>
              <p:cNvSpPr/>
              <p:nvPr/>
            </p:nvSpPr>
            <p:spPr bwMode="auto">
              <a:xfrm>
                <a:off x="6323200" y="3494400"/>
                <a:ext cx="153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0" name="PPRect#20"/>
              <p:cNvSpPr/>
              <p:nvPr/>
            </p:nvSpPr>
            <p:spPr bwMode="auto">
              <a:xfrm>
                <a:off x="6323200" y="3494400"/>
                <a:ext cx="153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1" name="PPTextBox#21"/>
              <p:cNvSpPr/>
              <p:nvPr/>
            </p:nvSpPr>
            <p:spPr bwMode="auto">
              <a:xfrm>
                <a:off x="6336000" y="3212800"/>
                <a:ext cx="8832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result</a:t>
                </a:r>
              </a:p>
            </p:txBody>
          </p:sp>
        </p:grpSp>
        <p:grpSp>
          <p:nvGrpSpPr>
            <p:cNvPr id="22" name="i"/>
            <p:cNvGrpSpPr/>
            <p:nvPr/>
          </p:nvGrpSpPr>
          <p:grpSpPr>
            <a:xfrm>
              <a:off x="7936000" y="3212800"/>
              <a:ext cx="896000" cy="665600"/>
              <a:chOff x="7936000" y="3212800"/>
              <a:chExt cx="896000" cy="665600"/>
            </a:xfrm>
          </p:grpSpPr>
          <p:sp>
            <p:nvSpPr>
              <p:cNvPr id="23" name="PPRect#23"/>
              <p:cNvSpPr/>
              <p:nvPr/>
            </p:nvSpPr>
            <p:spPr bwMode="auto">
              <a:xfrm>
                <a:off x="7936000" y="3494400"/>
                <a:ext cx="896000" cy="384000"/>
              </a:xfrm>
              <a:prstGeom prst="rect">
                <a:avLst/>
              </a:prstGeom>
              <a:solidFill>
                <a:srgbClr val="FFFFFF"/>
              </a:solid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4" name="PPRect#24"/>
              <p:cNvSpPr/>
              <p:nvPr/>
            </p:nvSpPr>
            <p:spPr bwMode="auto">
              <a:xfrm>
                <a:off x="7936000" y="3494400"/>
                <a:ext cx="896000" cy="384000"/>
              </a:xfrm>
              <a:prstGeom prst="rect">
                <a:avLst/>
              </a:prstGeom>
              <a:noFill/>
              <a:ln w="12800" cap="flat" cmpd="sng" algn="ctr">
                <a:solidFill>
                  <a:srgbClr val="00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5" name="PPTextBox#25"/>
              <p:cNvSpPr/>
              <p:nvPr/>
            </p:nvSpPr>
            <p:spPr bwMode="auto">
              <a:xfrm>
                <a:off x="7948800" y="3212800"/>
                <a:ext cx="166400" cy="2688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i</a:t>
                </a:r>
              </a:p>
            </p:txBody>
          </p:sp>
        </p:grpSp>
      </p:grpSp>
      <p:sp>
        <p:nvSpPr>
          <p:cNvPr id="26" name="PPRect#26"/>
          <p:cNvSpPr/>
          <p:nvPr/>
        </p:nvSpPr>
        <p:spPr bwMode="auto">
          <a:xfrm>
            <a:off x="4736000" y="3520000"/>
            <a:ext cx="149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"stressed"</a:t>
            </a:r>
          </a:p>
        </p:txBody>
      </p:sp>
      <p:sp>
        <p:nvSpPr>
          <p:cNvPr id="27" name="PPRect#27"/>
          <p:cNvSpPr/>
          <p:nvPr/>
        </p:nvSpPr>
        <p:spPr bwMode="auto">
          <a:xfrm>
            <a:off x="870400" y="1702400"/>
            <a:ext cx="2316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8" name="PPRect#28"/>
          <p:cNvSpPr/>
          <p:nvPr/>
        </p:nvSpPr>
        <p:spPr bwMode="auto">
          <a:xfrm>
            <a:off x="6348800" y="3520000"/>
            <a:ext cx="149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a:t>
            </a:r>
          </a:p>
        </p:txBody>
      </p:sp>
      <p:sp>
        <p:nvSpPr>
          <p:cNvPr id="29" name="PPRect#29"/>
          <p:cNvSpPr/>
          <p:nvPr/>
        </p:nvSpPr>
        <p:spPr bwMode="auto">
          <a:xfrm>
            <a:off x="1574400" y="1984000"/>
            <a:ext cx="31616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0" name="PPRect#30"/>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7</a:t>
            </a:r>
          </a:p>
        </p:txBody>
      </p:sp>
      <p:sp>
        <p:nvSpPr>
          <p:cNvPr id="31" name="PPRect#31"/>
          <p:cNvSpPr/>
          <p:nvPr/>
        </p:nvSpPr>
        <p:spPr bwMode="auto">
          <a:xfrm>
            <a:off x="4953600" y="1984000"/>
            <a:ext cx="90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2" name="PPRect#32"/>
          <p:cNvSpPr/>
          <p:nvPr/>
        </p:nvSpPr>
        <p:spPr bwMode="auto">
          <a:xfrm>
            <a:off x="1292800" y="2265600"/>
            <a:ext cx="3443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3" name="PPRect#33"/>
          <p:cNvSpPr/>
          <p:nvPr/>
        </p:nvSpPr>
        <p:spPr bwMode="auto">
          <a:xfrm>
            <a:off x="6348800" y="3520000"/>
            <a:ext cx="149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"d"</a:t>
            </a:r>
          </a:p>
        </p:txBody>
      </p:sp>
      <p:sp>
        <p:nvSpPr>
          <p:cNvPr id="34" name="PPRect#34"/>
          <p:cNvSpPr/>
          <p:nvPr/>
        </p:nvSpPr>
        <p:spPr bwMode="auto">
          <a:xfrm>
            <a:off x="6080000" y="19840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5" name="PPRect#35"/>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6</a:t>
            </a:r>
          </a:p>
        </p:txBody>
      </p:sp>
      <p:sp>
        <p:nvSpPr>
          <p:cNvPr id="36" name="PPRect#36"/>
          <p:cNvSpPr/>
          <p:nvPr/>
        </p:nvSpPr>
        <p:spPr bwMode="auto">
          <a:xfrm>
            <a:off x="4953600" y="1984000"/>
            <a:ext cx="90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7" name="PPRect#37"/>
          <p:cNvSpPr/>
          <p:nvPr/>
        </p:nvSpPr>
        <p:spPr bwMode="auto">
          <a:xfrm>
            <a:off x="1292800" y="2265600"/>
            <a:ext cx="3443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8" name="PPRect#38"/>
          <p:cNvSpPr/>
          <p:nvPr/>
        </p:nvSpPr>
        <p:spPr bwMode="auto">
          <a:xfrm>
            <a:off x="6348800" y="3520000"/>
            <a:ext cx="149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"de"</a:t>
            </a:r>
          </a:p>
        </p:txBody>
      </p:sp>
      <p:sp>
        <p:nvSpPr>
          <p:cNvPr id="39" name="PPRect#39"/>
          <p:cNvSpPr/>
          <p:nvPr/>
        </p:nvSpPr>
        <p:spPr bwMode="auto">
          <a:xfrm>
            <a:off x="6080000" y="19840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0" name="PPRect#40"/>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5</a:t>
            </a:r>
          </a:p>
        </p:txBody>
      </p:sp>
      <p:sp>
        <p:nvSpPr>
          <p:cNvPr id="41" name="PPRect#41"/>
          <p:cNvSpPr/>
          <p:nvPr/>
        </p:nvSpPr>
        <p:spPr bwMode="auto">
          <a:xfrm>
            <a:off x="4953600" y="1984000"/>
            <a:ext cx="90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2" name="PPRect#42"/>
          <p:cNvSpPr/>
          <p:nvPr/>
        </p:nvSpPr>
        <p:spPr bwMode="auto">
          <a:xfrm>
            <a:off x="1292800" y="2265600"/>
            <a:ext cx="3443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3" name="PPRect#43"/>
          <p:cNvSpPr/>
          <p:nvPr/>
        </p:nvSpPr>
        <p:spPr bwMode="auto">
          <a:xfrm>
            <a:off x="6348800" y="3520000"/>
            <a:ext cx="149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"des"</a:t>
            </a:r>
          </a:p>
        </p:txBody>
      </p:sp>
      <p:sp>
        <p:nvSpPr>
          <p:cNvPr id="44" name="PPRect#44"/>
          <p:cNvSpPr/>
          <p:nvPr/>
        </p:nvSpPr>
        <p:spPr bwMode="auto">
          <a:xfrm>
            <a:off x="6080000" y="19840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5" name="PPRect#45"/>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4</a:t>
            </a:r>
          </a:p>
        </p:txBody>
      </p:sp>
      <p:sp>
        <p:nvSpPr>
          <p:cNvPr id="46" name="PPRect#46"/>
          <p:cNvSpPr/>
          <p:nvPr/>
        </p:nvSpPr>
        <p:spPr bwMode="auto">
          <a:xfrm>
            <a:off x="4953600" y="1984000"/>
            <a:ext cx="90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7" name="PPRect#47"/>
          <p:cNvSpPr/>
          <p:nvPr/>
        </p:nvSpPr>
        <p:spPr bwMode="auto">
          <a:xfrm>
            <a:off x="1292800" y="2265600"/>
            <a:ext cx="3443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8" name="PPRect#48"/>
          <p:cNvSpPr/>
          <p:nvPr/>
        </p:nvSpPr>
        <p:spPr bwMode="auto">
          <a:xfrm>
            <a:off x="6348800" y="3520000"/>
            <a:ext cx="149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"dess"</a:t>
            </a:r>
          </a:p>
        </p:txBody>
      </p:sp>
      <p:sp>
        <p:nvSpPr>
          <p:cNvPr id="49" name="PPRect#49"/>
          <p:cNvSpPr/>
          <p:nvPr/>
        </p:nvSpPr>
        <p:spPr bwMode="auto">
          <a:xfrm>
            <a:off x="6080000" y="19840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0" name="PPRect#50"/>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3</a:t>
            </a:r>
          </a:p>
        </p:txBody>
      </p:sp>
      <p:sp>
        <p:nvSpPr>
          <p:cNvPr id="51" name="PPRect#51"/>
          <p:cNvSpPr/>
          <p:nvPr/>
        </p:nvSpPr>
        <p:spPr bwMode="auto">
          <a:xfrm>
            <a:off x="4953600" y="1984000"/>
            <a:ext cx="90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2" name="PPRect#52"/>
          <p:cNvSpPr/>
          <p:nvPr/>
        </p:nvSpPr>
        <p:spPr bwMode="auto">
          <a:xfrm>
            <a:off x="1292800" y="2265600"/>
            <a:ext cx="3443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3" name="PPRect#53"/>
          <p:cNvSpPr/>
          <p:nvPr/>
        </p:nvSpPr>
        <p:spPr bwMode="auto">
          <a:xfrm>
            <a:off x="6348800" y="3520000"/>
            <a:ext cx="149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"desse"</a:t>
            </a:r>
          </a:p>
        </p:txBody>
      </p:sp>
      <p:sp>
        <p:nvSpPr>
          <p:cNvPr id="54" name="PPRect#54"/>
          <p:cNvSpPr/>
          <p:nvPr/>
        </p:nvSpPr>
        <p:spPr bwMode="auto">
          <a:xfrm>
            <a:off x="6080000" y="19840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5" name="PPRect#55"/>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2</a:t>
            </a:r>
          </a:p>
        </p:txBody>
      </p:sp>
      <p:sp>
        <p:nvSpPr>
          <p:cNvPr id="56" name="PPRect#56"/>
          <p:cNvSpPr/>
          <p:nvPr/>
        </p:nvSpPr>
        <p:spPr bwMode="auto">
          <a:xfrm>
            <a:off x="4953600" y="1984000"/>
            <a:ext cx="90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7" name="PPRect#57"/>
          <p:cNvSpPr/>
          <p:nvPr/>
        </p:nvSpPr>
        <p:spPr bwMode="auto">
          <a:xfrm>
            <a:off x="1292800" y="2265600"/>
            <a:ext cx="3443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58" name="PPRect#58"/>
          <p:cNvSpPr/>
          <p:nvPr/>
        </p:nvSpPr>
        <p:spPr bwMode="auto">
          <a:xfrm>
            <a:off x="6348800" y="3520000"/>
            <a:ext cx="149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"desser"</a:t>
            </a:r>
          </a:p>
        </p:txBody>
      </p:sp>
      <p:sp>
        <p:nvSpPr>
          <p:cNvPr id="59" name="PPRect#59"/>
          <p:cNvSpPr/>
          <p:nvPr/>
        </p:nvSpPr>
        <p:spPr bwMode="auto">
          <a:xfrm>
            <a:off x="6080000" y="19840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0" name="PPRect#60"/>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a:t>
            </a:r>
          </a:p>
        </p:txBody>
      </p:sp>
      <p:sp>
        <p:nvSpPr>
          <p:cNvPr id="61" name="PPRect#61"/>
          <p:cNvSpPr/>
          <p:nvPr/>
        </p:nvSpPr>
        <p:spPr bwMode="auto">
          <a:xfrm>
            <a:off x="4953600" y="1984000"/>
            <a:ext cx="90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2" name="PPRect#62"/>
          <p:cNvSpPr/>
          <p:nvPr/>
        </p:nvSpPr>
        <p:spPr bwMode="auto">
          <a:xfrm>
            <a:off x="1292800" y="2265600"/>
            <a:ext cx="3443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3" name="PPRect#63"/>
          <p:cNvSpPr/>
          <p:nvPr/>
        </p:nvSpPr>
        <p:spPr bwMode="auto">
          <a:xfrm>
            <a:off x="6348800" y="3520000"/>
            <a:ext cx="149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"dessert"</a:t>
            </a:r>
          </a:p>
        </p:txBody>
      </p:sp>
      <p:sp>
        <p:nvSpPr>
          <p:cNvPr id="64" name="PPRect#64"/>
          <p:cNvSpPr/>
          <p:nvPr/>
        </p:nvSpPr>
        <p:spPr bwMode="auto">
          <a:xfrm>
            <a:off x="6080000" y="19840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5" name="PPRect#65"/>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0</a:t>
            </a:r>
          </a:p>
        </p:txBody>
      </p:sp>
      <p:sp>
        <p:nvSpPr>
          <p:cNvPr id="66" name="PPRect#66"/>
          <p:cNvSpPr/>
          <p:nvPr/>
        </p:nvSpPr>
        <p:spPr bwMode="auto">
          <a:xfrm>
            <a:off x="4953600" y="1984000"/>
            <a:ext cx="90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7" name="PPRect#67"/>
          <p:cNvSpPr/>
          <p:nvPr/>
        </p:nvSpPr>
        <p:spPr bwMode="auto">
          <a:xfrm>
            <a:off x="1292800" y="2265600"/>
            <a:ext cx="3443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68" name="PPRect#68"/>
          <p:cNvSpPr/>
          <p:nvPr/>
        </p:nvSpPr>
        <p:spPr bwMode="auto">
          <a:xfrm>
            <a:off x="6348800" y="3520000"/>
            <a:ext cx="149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"desserts"</a:t>
            </a:r>
          </a:p>
        </p:txBody>
      </p:sp>
      <p:sp>
        <p:nvSpPr>
          <p:cNvPr id="69" name="PPRect#69"/>
          <p:cNvSpPr/>
          <p:nvPr/>
        </p:nvSpPr>
        <p:spPr bwMode="auto">
          <a:xfrm>
            <a:off x="6080000" y="1984000"/>
            <a:ext cx="4864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70" name="PPRect#70"/>
          <p:cNvSpPr/>
          <p:nvPr/>
        </p:nvSpPr>
        <p:spPr bwMode="auto">
          <a:xfrm>
            <a:off x="7961600" y="3520000"/>
            <a:ext cx="857600" cy="320000"/>
          </a:xfrm>
          <a:prstGeom prst="rect">
            <a:avLst/>
          </a:prstGeom>
          <a:solidFill>
            <a:srgbClr val="FFFFFF"/>
          </a:solidFill>
          <a:ln w="12800" cap="flat" cmpd="sng" algn="ctr">
            <a:solidFill>
              <a:srgbClr val="FFFFFF"/>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urier New" pitchFamily="84" charset="0"/>
              </a:rPr>
              <a:t>-1</a:t>
            </a:r>
          </a:p>
        </p:txBody>
      </p:sp>
      <p:sp>
        <p:nvSpPr>
          <p:cNvPr id="71" name="PPRect#71"/>
          <p:cNvSpPr/>
          <p:nvPr/>
        </p:nvSpPr>
        <p:spPr bwMode="auto">
          <a:xfrm>
            <a:off x="4953600" y="1984000"/>
            <a:ext cx="9088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72" name="PPRect#72"/>
          <p:cNvSpPr/>
          <p:nvPr/>
        </p:nvSpPr>
        <p:spPr bwMode="auto">
          <a:xfrm>
            <a:off x="870400" y="2828800"/>
            <a:ext cx="2035200" cy="268800"/>
          </a:xfrm>
          <a:prstGeom prst="rect">
            <a:avLst/>
          </a:prstGeom>
          <a:noFill/>
          <a:ln w="25600" cap="flat" cmpd="sng" algn="ctr">
            <a:solidFill>
              <a:srgbClr val="FF0000"/>
            </a:solid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73" name="PPTextBox#73"/>
          <p:cNvSpPr/>
          <p:nvPr/>
        </p:nvSpPr>
        <p:spPr bwMode="auto">
          <a:xfrm>
            <a:off x="1420800" y="5248000"/>
            <a:ext cx="8576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ourier New" pitchFamily="84" charset="0"/>
              </a:rPr>
              <a:t>desserts</a:t>
            </a:r>
          </a:p>
        </p:txBody>
      </p:sp>
      <p:sp>
        <p:nvSpPr>
          <p:cNvPr id="74" name="PPTextBox#74"/>
          <p:cNvSpPr/>
          <p:nvPr/>
        </p:nvSpPr>
        <p:spPr bwMode="auto">
          <a:xfrm>
            <a:off x="1420800" y="5465600"/>
            <a:ext cx="230400" cy="217600"/>
          </a:xfrm>
          <a:prstGeom prst="rect">
            <a:avLst/>
          </a:prstGeom>
          <a:noFill/>
          <a:ln>
            <a:noFill/>
          </a:ln>
          <a:effectLst/>
        </p:spPr>
        <p:txBody>
          <a:bodyPr vert="horz" wrap="square" lIns="0" tIns="0" rIns="0" bIns="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Courier New" pitchFamily="84" charset="0"/>
              </a:rPr>
              <a:t>&gt; </a:t>
            </a:r>
          </a:p>
        </p:txBody>
      </p:sp>
    </p:spTree>
    <p:extLst>
      <p:ext uri="{BB962C8B-B14F-4D97-AF65-F5344CB8AC3E}">
        <p14:creationId xmlns:p14="http://schemas.microsoft.com/office/powerpoint/2010/main" val="1549697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par>
                          <p:cTn id="11" fill="hold">
                            <p:stCondLst>
                              <p:cond delay="0"/>
                            </p:stCondLst>
                            <p:childTnLst>
                              <p:par>
                                <p:cTn id="12" presetID="2" presetClass="entr" presetSubtype="6"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1+#ppt_w/2"/>
                                          </p:val>
                                        </p:tav>
                                        <p:tav tm="100000">
                                          <p:val>
                                            <p:strVal val="#ppt_x"/>
                                          </p:val>
                                        </p:tav>
                                      </p:tavLst>
                                    </p:anim>
                                    <p:anim calcmode="lin" valueType="num">
                                      <p:cBhvr additive="base">
                                        <p:cTn id="15" dur="500" fill="hold"/>
                                        <p:tgtEl>
                                          <p:spTgt spid="10"/>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1" presetClass="entr" presetSubtype="0"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par>
                          <p:cTn id="19" fill="hold">
                            <p:stCondLst>
                              <p:cond delay="500"/>
                            </p:stCondLst>
                            <p:childTnLst>
                              <p:par>
                                <p:cTn id="20" presetID="1" presetClass="entr" presetSubtype="0" fill="hold" nodeType="afterEffect">
                                  <p:stCondLst>
                                    <p:cond delay="0"/>
                                  </p:stCondLst>
                                  <p:childTnLst>
                                    <p:set>
                                      <p:cBhvr>
                                        <p:cTn id="21" dur="1" fill="hold">
                                          <p:stCondLst>
                                            <p:cond delay="0"/>
                                          </p:stCondLst>
                                        </p:cTn>
                                        <p:tgtEl>
                                          <p:spTgt spid="27"/>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nodeType="clickEffect">
                                  <p:stCondLst>
                                    <p:cond delay="0"/>
                                  </p:stCondLst>
                                  <p:childTnLst>
                                    <p:set>
                                      <p:cBhvr>
                                        <p:cTn id="25" dur="1" fill="hold">
                                          <p:stCondLst>
                                            <p:cond delay="0"/>
                                          </p:stCondLst>
                                        </p:cTn>
                                        <p:tgtEl>
                                          <p:spTgt spid="27"/>
                                        </p:tgtEl>
                                        <p:attrNameLst>
                                          <p:attrName>style.visibility</p:attrName>
                                        </p:attrNameLst>
                                      </p:cBhvr>
                                      <p:to>
                                        <p:strVal val="hidden"/>
                                      </p:to>
                                    </p:set>
                                  </p:childTnLst>
                                </p:cTn>
                              </p:par>
                            </p:childTnLst>
                          </p:cTn>
                        </p:par>
                        <p:par>
                          <p:cTn id="26" fill="hold">
                            <p:stCondLst>
                              <p:cond delay="0"/>
                            </p:stCondLst>
                            <p:childTnLst>
                              <p:par>
                                <p:cTn id="27" presetID="1" presetClass="entr" presetSubtype="0" fill="hold" nodeType="after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nodeType="clickEffect">
                                  <p:stCondLst>
                                    <p:cond delay="0"/>
                                  </p:stCondLst>
                                  <p:childTnLst>
                                    <p:set>
                                      <p:cBhvr>
                                        <p:cTn id="35" dur="1" fill="hold">
                                          <p:stCondLst>
                                            <p:cond delay="0"/>
                                          </p:stCondLst>
                                        </p:cTn>
                                        <p:tgtEl>
                                          <p:spTgt spid="29"/>
                                        </p:tgtEl>
                                        <p:attrNameLst>
                                          <p:attrName>style.visibility</p:attrName>
                                        </p:attrNameLst>
                                      </p:cBhvr>
                                      <p:to>
                                        <p:strVal val="hidden"/>
                                      </p:to>
                                    </p:set>
                                  </p:childTnLst>
                                </p:cTn>
                              </p:par>
                            </p:childTnLst>
                          </p:cTn>
                        </p:par>
                        <p:par>
                          <p:cTn id="36" fill="hold">
                            <p:stCondLst>
                              <p:cond delay="0"/>
                            </p:stCondLst>
                            <p:childTnLst>
                              <p:par>
                                <p:cTn id="37" presetID="1" presetClass="entr" presetSubtype="0"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par>
                          <p:cTn id="39" fill="hold">
                            <p:stCondLst>
                              <p:cond delay="0"/>
                            </p:stCondLst>
                            <p:childTnLst>
                              <p:par>
                                <p:cTn id="40" presetID="1" presetClass="entr" presetSubtype="0" fill="hold" nodeType="afterEffect">
                                  <p:stCondLst>
                                    <p:cond delay="0"/>
                                  </p:stCondLst>
                                  <p:childTnLst>
                                    <p:set>
                                      <p:cBhvr>
                                        <p:cTn id="41" dur="1" fill="hold">
                                          <p:stCondLst>
                                            <p:cond delay="0"/>
                                          </p:stCondLst>
                                        </p:cTn>
                                        <p:tgtEl>
                                          <p:spTgt spid="31"/>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xit" presetSubtype="0" fill="hold" nodeType="clickEffect">
                                  <p:stCondLst>
                                    <p:cond delay="0"/>
                                  </p:stCondLst>
                                  <p:childTnLst>
                                    <p:set>
                                      <p:cBhvr>
                                        <p:cTn id="45" dur="1" fill="hold">
                                          <p:stCondLst>
                                            <p:cond delay="0"/>
                                          </p:stCondLst>
                                        </p:cTn>
                                        <p:tgtEl>
                                          <p:spTgt spid="31"/>
                                        </p:tgtEl>
                                        <p:attrNameLst>
                                          <p:attrName>style.visibility</p:attrName>
                                        </p:attrNameLst>
                                      </p:cBhvr>
                                      <p:to>
                                        <p:strVal val="hidden"/>
                                      </p:to>
                                    </p:set>
                                  </p:childTnLst>
                                </p:cTn>
                              </p:par>
                            </p:childTnLst>
                          </p:cTn>
                        </p:par>
                        <p:par>
                          <p:cTn id="46" fill="hold">
                            <p:stCondLst>
                              <p:cond delay="0"/>
                            </p:stCondLst>
                            <p:childTnLst>
                              <p:par>
                                <p:cTn id="47" presetID="1" presetClass="entr" presetSubtype="0" fill="hold" nodeType="afterEffect">
                                  <p:stCondLst>
                                    <p:cond delay="0"/>
                                  </p:stCondLst>
                                  <p:childTnLst>
                                    <p:set>
                                      <p:cBhvr>
                                        <p:cTn id="48" dur="1" fill="hold">
                                          <p:stCondLst>
                                            <p:cond delay="0"/>
                                          </p:stCondLst>
                                        </p:cTn>
                                        <p:tgtEl>
                                          <p:spTgt spid="3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nodeType="clickEffect">
                                  <p:stCondLst>
                                    <p:cond delay="0"/>
                                  </p:stCondLst>
                                  <p:childTnLst>
                                    <p:set>
                                      <p:cBhvr>
                                        <p:cTn id="52" dur="1" fill="hold">
                                          <p:stCondLst>
                                            <p:cond delay="0"/>
                                          </p:stCondLst>
                                        </p:cTn>
                                        <p:tgtEl>
                                          <p:spTgt spid="32"/>
                                        </p:tgtEl>
                                        <p:attrNameLst>
                                          <p:attrName>style.visibility</p:attrName>
                                        </p:attrNameLst>
                                      </p:cBhvr>
                                      <p:to>
                                        <p:strVal val="hidden"/>
                                      </p:to>
                                    </p:set>
                                  </p:childTnLst>
                                </p:cTn>
                              </p:par>
                            </p:childTnLst>
                          </p:cTn>
                        </p:par>
                        <p:par>
                          <p:cTn id="53" fill="hold">
                            <p:stCondLst>
                              <p:cond delay="0"/>
                            </p:stCondLst>
                            <p:childTnLst>
                              <p:par>
                                <p:cTn id="54" presetID="1" presetClass="entr" presetSubtype="0" fill="hold" nodeType="afterEffect">
                                  <p:stCondLst>
                                    <p:cond delay="0"/>
                                  </p:stCondLst>
                                  <p:childTnLst>
                                    <p:set>
                                      <p:cBhvr>
                                        <p:cTn id="55" dur="1" fill="hold">
                                          <p:stCondLst>
                                            <p:cond delay="0"/>
                                          </p:stCondLst>
                                        </p:cTn>
                                        <p:tgtEl>
                                          <p:spTgt spid="33"/>
                                        </p:tgtEl>
                                        <p:attrNameLst>
                                          <p:attrName>style.visibility</p:attrName>
                                        </p:attrNameLst>
                                      </p:cBhvr>
                                      <p:to>
                                        <p:strVal val="visible"/>
                                      </p:to>
                                    </p:set>
                                  </p:childTnLst>
                                </p:cTn>
                              </p:par>
                              <p:par>
                                <p:cTn id="56" presetID="1" presetClass="exit" presetSubtype="0" fill="hold" nodeType="withEffect">
                                  <p:stCondLst>
                                    <p:cond delay="0"/>
                                  </p:stCondLst>
                                  <p:childTnLst>
                                    <p:set>
                                      <p:cBhvr>
                                        <p:cTn id="57" dur="1" fill="hold">
                                          <p:stCondLst>
                                            <p:cond delay="0"/>
                                          </p:stCondLst>
                                        </p:cTn>
                                        <p:tgtEl>
                                          <p:spTgt spid="28"/>
                                        </p:tgtEl>
                                        <p:attrNameLst>
                                          <p:attrName>style.visibility</p:attrName>
                                        </p:attrNameLst>
                                      </p:cBhvr>
                                      <p:to>
                                        <p:strVal val="hidden"/>
                                      </p:to>
                                    </p:set>
                                  </p:childTnLst>
                                </p:cTn>
                              </p:par>
                            </p:childTnLst>
                          </p:cTn>
                        </p:par>
                        <p:par>
                          <p:cTn id="58" fill="hold">
                            <p:stCondLst>
                              <p:cond delay="0"/>
                            </p:stCondLst>
                            <p:childTnLst>
                              <p:par>
                                <p:cTn id="59" presetID="1" presetClass="entr" presetSubtype="0" fill="hold" nodeType="afterEffect">
                                  <p:stCondLst>
                                    <p:cond delay="0"/>
                                  </p:stCondLst>
                                  <p:childTnLst>
                                    <p:set>
                                      <p:cBhvr>
                                        <p:cTn id="60" dur="1" fill="hold">
                                          <p:stCondLst>
                                            <p:cond delay="0"/>
                                          </p:stCondLst>
                                        </p:cTn>
                                        <p:tgtEl>
                                          <p:spTgt spid="3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nodeType="clickEffect">
                                  <p:stCondLst>
                                    <p:cond delay="0"/>
                                  </p:stCondLst>
                                  <p:childTnLst>
                                    <p:set>
                                      <p:cBhvr>
                                        <p:cTn id="64" dur="1" fill="hold">
                                          <p:stCondLst>
                                            <p:cond delay="0"/>
                                          </p:stCondLst>
                                        </p:cTn>
                                        <p:tgtEl>
                                          <p:spTgt spid="34"/>
                                        </p:tgtEl>
                                        <p:attrNameLst>
                                          <p:attrName>style.visibility</p:attrName>
                                        </p:attrNameLst>
                                      </p:cBhvr>
                                      <p:to>
                                        <p:strVal val="hidden"/>
                                      </p:to>
                                    </p:set>
                                  </p:childTnLst>
                                </p:cTn>
                              </p:par>
                            </p:childTnLst>
                          </p:cTn>
                        </p:par>
                        <p:par>
                          <p:cTn id="65" fill="hold">
                            <p:stCondLst>
                              <p:cond delay="0"/>
                            </p:stCondLst>
                            <p:childTnLst>
                              <p:par>
                                <p:cTn id="66" presetID="1" presetClass="entr" presetSubtype="0" fill="hold" nodeType="afterEffect">
                                  <p:stCondLst>
                                    <p:cond delay="0"/>
                                  </p:stCondLst>
                                  <p:childTnLst>
                                    <p:set>
                                      <p:cBhvr>
                                        <p:cTn id="67" dur="1" fill="hold">
                                          <p:stCondLst>
                                            <p:cond delay="0"/>
                                          </p:stCondLst>
                                        </p:cTn>
                                        <p:tgtEl>
                                          <p:spTgt spid="35"/>
                                        </p:tgtEl>
                                        <p:attrNameLst>
                                          <p:attrName>style.visibility</p:attrName>
                                        </p:attrNameLst>
                                      </p:cBhvr>
                                      <p:to>
                                        <p:strVal val="visible"/>
                                      </p:to>
                                    </p:set>
                                  </p:childTnLst>
                                </p:cTn>
                              </p:par>
                              <p:par>
                                <p:cTn id="68" presetID="1" presetClass="exit" presetSubtype="0" fill="hold" nodeType="withEffect">
                                  <p:stCondLst>
                                    <p:cond delay="0"/>
                                  </p:stCondLst>
                                  <p:childTnLst>
                                    <p:set>
                                      <p:cBhvr>
                                        <p:cTn id="69" dur="1" fill="hold">
                                          <p:stCondLst>
                                            <p:cond delay="0"/>
                                          </p:stCondLst>
                                        </p:cTn>
                                        <p:tgtEl>
                                          <p:spTgt spid="30"/>
                                        </p:tgtEl>
                                        <p:attrNameLst>
                                          <p:attrName>style.visibility</p:attrName>
                                        </p:attrNameLst>
                                      </p:cBhvr>
                                      <p:to>
                                        <p:strVal val="hidden"/>
                                      </p:to>
                                    </p:set>
                                  </p:childTnLst>
                                </p:cTn>
                              </p:par>
                            </p:childTnLst>
                          </p:cTn>
                        </p:par>
                        <p:par>
                          <p:cTn id="70" fill="hold">
                            <p:stCondLst>
                              <p:cond delay="0"/>
                            </p:stCondLst>
                            <p:childTnLst>
                              <p:par>
                                <p:cTn id="71" presetID="1" presetClass="entr" presetSubtype="0" fill="hold" nodeType="afterEffect">
                                  <p:stCondLst>
                                    <p:cond delay="0"/>
                                  </p:stCondLst>
                                  <p:childTnLst>
                                    <p:set>
                                      <p:cBhvr>
                                        <p:cTn id="72" dur="1" fill="hold">
                                          <p:stCondLst>
                                            <p:cond delay="0"/>
                                          </p:stCondLst>
                                        </p:cTn>
                                        <p:tgtEl>
                                          <p:spTgt spid="36"/>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xit" presetSubtype="0" fill="hold" nodeType="clickEffect">
                                  <p:stCondLst>
                                    <p:cond delay="0"/>
                                  </p:stCondLst>
                                  <p:childTnLst>
                                    <p:set>
                                      <p:cBhvr>
                                        <p:cTn id="76" dur="1" fill="hold">
                                          <p:stCondLst>
                                            <p:cond delay="0"/>
                                          </p:stCondLst>
                                        </p:cTn>
                                        <p:tgtEl>
                                          <p:spTgt spid="36"/>
                                        </p:tgtEl>
                                        <p:attrNameLst>
                                          <p:attrName>style.visibility</p:attrName>
                                        </p:attrNameLst>
                                      </p:cBhvr>
                                      <p:to>
                                        <p:strVal val="hidden"/>
                                      </p:to>
                                    </p:set>
                                  </p:childTnLst>
                                </p:cTn>
                              </p:par>
                            </p:childTnLst>
                          </p:cTn>
                        </p:par>
                        <p:par>
                          <p:cTn id="77" fill="hold">
                            <p:stCondLst>
                              <p:cond delay="0"/>
                            </p:stCondLst>
                            <p:childTnLst>
                              <p:par>
                                <p:cTn id="78" presetID="1" presetClass="entr" presetSubtype="0" fill="hold" nodeType="afterEffect">
                                  <p:stCondLst>
                                    <p:cond delay="0"/>
                                  </p:stCondLst>
                                  <p:childTnLst>
                                    <p:set>
                                      <p:cBhvr>
                                        <p:cTn id="79" dur="1" fill="hold">
                                          <p:stCondLst>
                                            <p:cond delay="0"/>
                                          </p:stCondLst>
                                        </p:cTn>
                                        <p:tgtEl>
                                          <p:spTgt spid="37"/>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xit" presetSubtype="0" fill="hold" nodeType="clickEffect">
                                  <p:stCondLst>
                                    <p:cond delay="0"/>
                                  </p:stCondLst>
                                  <p:childTnLst>
                                    <p:set>
                                      <p:cBhvr>
                                        <p:cTn id="83" dur="1" fill="hold">
                                          <p:stCondLst>
                                            <p:cond delay="0"/>
                                          </p:stCondLst>
                                        </p:cTn>
                                        <p:tgtEl>
                                          <p:spTgt spid="37"/>
                                        </p:tgtEl>
                                        <p:attrNameLst>
                                          <p:attrName>style.visibility</p:attrName>
                                        </p:attrNameLst>
                                      </p:cBhvr>
                                      <p:to>
                                        <p:strVal val="hidden"/>
                                      </p:to>
                                    </p:set>
                                  </p:childTnLst>
                                </p:cTn>
                              </p:par>
                            </p:childTnLst>
                          </p:cTn>
                        </p:par>
                        <p:par>
                          <p:cTn id="84" fill="hold">
                            <p:stCondLst>
                              <p:cond delay="0"/>
                            </p:stCondLst>
                            <p:childTnLst>
                              <p:par>
                                <p:cTn id="85" presetID="1" presetClass="entr" presetSubtype="0" fill="hold" nodeType="afterEffect">
                                  <p:stCondLst>
                                    <p:cond delay="0"/>
                                  </p:stCondLst>
                                  <p:childTnLst>
                                    <p:set>
                                      <p:cBhvr>
                                        <p:cTn id="86" dur="1" fill="hold">
                                          <p:stCondLst>
                                            <p:cond delay="0"/>
                                          </p:stCondLst>
                                        </p:cTn>
                                        <p:tgtEl>
                                          <p:spTgt spid="38"/>
                                        </p:tgtEl>
                                        <p:attrNameLst>
                                          <p:attrName>style.visibility</p:attrName>
                                        </p:attrNameLst>
                                      </p:cBhvr>
                                      <p:to>
                                        <p:strVal val="visible"/>
                                      </p:to>
                                    </p:set>
                                  </p:childTnLst>
                                </p:cTn>
                              </p:par>
                              <p:par>
                                <p:cTn id="87" presetID="1" presetClass="exit" presetSubtype="0" fill="hold" nodeType="withEffect">
                                  <p:stCondLst>
                                    <p:cond delay="0"/>
                                  </p:stCondLst>
                                  <p:childTnLst>
                                    <p:set>
                                      <p:cBhvr>
                                        <p:cTn id="88" dur="1" fill="hold">
                                          <p:stCondLst>
                                            <p:cond delay="0"/>
                                          </p:stCondLst>
                                        </p:cTn>
                                        <p:tgtEl>
                                          <p:spTgt spid="33"/>
                                        </p:tgtEl>
                                        <p:attrNameLst>
                                          <p:attrName>style.visibility</p:attrName>
                                        </p:attrNameLst>
                                      </p:cBhvr>
                                      <p:to>
                                        <p:strVal val="hidden"/>
                                      </p:to>
                                    </p:set>
                                  </p:childTnLst>
                                </p:cTn>
                              </p:par>
                            </p:childTnLst>
                          </p:cTn>
                        </p:par>
                        <p:par>
                          <p:cTn id="89" fill="hold">
                            <p:stCondLst>
                              <p:cond delay="0"/>
                            </p:stCondLst>
                            <p:childTnLst>
                              <p:par>
                                <p:cTn id="90" presetID="1" presetClass="entr" presetSubtype="0" fill="hold" nodeType="afterEffect">
                                  <p:stCondLst>
                                    <p:cond delay="0"/>
                                  </p:stCondLst>
                                  <p:childTnLst>
                                    <p:set>
                                      <p:cBhvr>
                                        <p:cTn id="91" dur="1" fill="hold">
                                          <p:stCondLst>
                                            <p:cond delay="0"/>
                                          </p:stCondLst>
                                        </p:cTn>
                                        <p:tgtEl>
                                          <p:spTgt spid="39"/>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1" presetClass="exit" presetSubtype="0" fill="hold" nodeType="clickEffect">
                                  <p:stCondLst>
                                    <p:cond delay="0"/>
                                  </p:stCondLst>
                                  <p:childTnLst>
                                    <p:set>
                                      <p:cBhvr>
                                        <p:cTn id="95" dur="1" fill="hold">
                                          <p:stCondLst>
                                            <p:cond delay="0"/>
                                          </p:stCondLst>
                                        </p:cTn>
                                        <p:tgtEl>
                                          <p:spTgt spid="39"/>
                                        </p:tgtEl>
                                        <p:attrNameLst>
                                          <p:attrName>style.visibility</p:attrName>
                                        </p:attrNameLst>
                                      </p:cBhvr>
                                      <p:to>
                                        <p:strVal val="hidden"/>
                                      </p:to>
                                    </p:set>
                                  </p:childTnLst>
                                </p:cTn>
                              </p:par>
                            </p:childTnLst>
                          </p:cTn>
                        </p:par>
                        <p:par>
                          <p:cTn id="96" fill="hold">
                            <p:stCondLst>
                              <p:cond delay="0"/>
                            </p:stCondLst>
                            <p:childTnLst>
                              <p:par>
                                <p:cTn id="97" presetID="1" presetClass="entr" presetSubtype="0" fill="hold" nodeType="afterEffect">
                                  <p:stCondLst>
                                    <p:cond delay="0"/>
                                  </p:stCondLst>
                                  <p:childTnLst>
                                    <p:set>
                                      <p:cBhvr>
                                        <p:cTn id="98" dur="1" fill="hold">
                                          <p:stCondLst>
                                            <p:cond delay="0"/>
                                          </p:stCondLst>
                                        </p:cTn>
                                        <p:tgtEl>
                                          <p:spTgt spid="40"/>
                                        </p:tgtEl>
                                        <p:attrNameLst>
                                          <p:attrName>style.visibility</p:attrName>
                                        </p:attrNameLst>
                                      </p:cBhvr>
                                      <p:to>
                                        <p:strVal val="visible"/>
                                      </p:to>
                                    </p:set>
                                  </p:childTnLst>
                                </p:cTn>
                              </p:par>
                              <p:par>
                                <p:cTn id="99" presetID="1" presetClass="exit" presetSubtype="0" fill="hold" nodeType="withEffect">
                                  <p:stCondLst>
                                    <p:cond delay="0"/>
                                  </p:stCondLst>
                                  <p:childTnLst>
                                    <p:set>
                                      <p:cBhvr>
                                        <p:cTn id="100" dur="1" fill="hold">
                                          <p:stCondLst>
                                            <p:cond delay="0"/>
                                          </p:stCondLst>
                                        </p:cTn>
                                        <p:tgtEl>
                                          <p:spTgt spid="35"/>
                                        </p:tgtEl>
                                        <p:attrNameLst>
                                          <p:attrName>style.visibility</p:attrName>
                                        </p:attrNameLst>
                                      </p:cBhvr>
                                      <p:to>
                                        <p:strVal val="hidden"/>
                                      </p:to>
                                    </p:set>
                                  </p:childTnLst>
                                </p:cTn>
                              </p:par>
                            </p:childTnLst>
                          </p:cTn>
                        </p:par>
                        <p:par>
                          <p:cTn id="101" fill="hold">
                            <p:stCondLst>
                              <p:cond delay="0"/>
                            </p:stCondLst>
                            <p:childTnLst>
                              <p:par>
                                <p:cTn id="102" presetID="1" presetClass="entr" presetSubtype="0" fill="hold" nodeType="afterEffect">
                                  <p:stCondLst>
                                    <p:cond delay="0"/>
                                  </p:stCondLst>
                                  <p:childTnLst>
                                    <p:set>
                                      <p:cBhvr>
                                        <p:cTn id="103" dur="1" fill="hold">
                                          <p:stCondLst>
                                            <p:cond delay="0"/>
                                          </p:stCondLst>
                                        </p:cTn>
                                        <p:tgtEl>
                                          <p:spTgt spid="41"/>
                                        </p:tgtEl>
                                        <p:attrNameLst>
                                          <p:attrName>style.visibility</p:attrName>
                                        </p:attrNameLst>
                                      </p:cBhvr>
                                      <p:to>
                                        <p:strVal val="visible"/>
                                      </p:to>
                                    </p:set>
                                  </p:childTnLst>
                                </p:cTn>
                              </p:par>
                            </p:childTnLst>
                          </p:cTn>
                        </p:par>
                      </p:childTnLst>
                    </p:cTn>
                  </p:par>
                  <p:par>
                    <p:cTn id="104" fill="hold">
                      <p:stCondLst>
                        <p:cond delay="indefinite"/>
                      </p:stCondLst>
                      <p:childTnLst>
                        <p:par>
                          <p:cTn id="105" fill="hold">
                            <p:stCondLst>
                              <p:cond delay="0"/>
                            </p:stCondLst>
                            <p:childTnLst>
                              <p:par>
                                <p:cTn id="106" presetID="1" presetClass="exit" presetSubtype="0" fill="hold" nodeType="clickEffect">
                                  <p:stCondLst>
                                    <p:cond delay="0"/>
                                  </p:stCondLst>
                                  <p:childTnLst>
                                    <p:set>
                                      <p:cBhvr>
                                        <p:cTn id="107" dur="1" fill="hold">
                                          <p:stCondLst>
                                            <p:cond delay="0"/>
                                          </p:stCondLst>
                                        </p:cTn>
                                        <p:tgtEl>
                                          <p:spTgt spid="41"/>
                                        </p:tgtEl>
                                        <p:attrNameLst>
                                          <p:attrName>style.visibility</p:attrName>
                                        </p:attrNameLst>
                                      </p:cBhvr>
                                      <p:to>
                                        <p:strVal val="hidden"/>
                                      </p:to>
                                    </p:set>
                                  </p:childTnLst>
                                </p:cTn>
                              </p:par>
                            </p:childTnLst>
                          </p:cTn>
                        </p:par>
                        <p:par>
                          <p:cTn id="108" fill="hold">
                            <p:stCondLst>
                              <p:cond delay="0"/>
                            </p:stCondLst>
                            <p:childTnLst>
                              <p:par>
                                <p:cTn id="109" presetID="1" presetClass="entr" presetSubtype="0" fill="hold" nodeType="afterEffect">
                                  <p:stCondLst>
                                    <p:cond delay="0"/>
                                  </p:stCondLst>
                                  <p:childTnLst>
                                    <p:set>
                                      <p:cBhvr>
                                        <p:cTn id="110" dur="1" fill="hold">
                                          <p:stCondLst>
                                            <p:cond delay="0"/>
                                          </p:stCondLst>
                                        </p:cTn>
                                        <p:tgtEl>
                                          <p:spTgt spid="42"/>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xit" presetSubtype="0" fill="hold" nodeType="clickEffect">
                                  <p:stCondLst>
                                    <p:cond delay="0"/>
                                  </p:stCondLst>
                                  <p:childTnLst>
                                    <p:set>
                                      <p:cBhvr>
                                        <p:cTn id="114" dur="1" fill="hold">
                                          <p:stCondLst>
                                            <p:cond delay="0"/>
                                          </p:stCondLst>
                                        </p:cTn>
                                        <p:tgtEl>
                                          <p:spTgt spid="42"/>
                                        </p:tgtEl>
                                        <p:attrNameLst>
                                          <p:attrName>style.visibility</p:attrName>
                                        </p:attrNameLst>
                                      </p:cBhvr>
                                      <p:to>
                                        <p:strVal val="hidden"/>
                                      </p:to>
                                    </p:set>
                                  </p:childTnLst>
                                </p:cTn>
                              </p:par>
                            </p:childTnLst>
                          </p:cTn>
                        </p:par>
                        <p:par>
                          <p:cTn id="115" fill="hold">
                            <p:stCondLst>
                              <p:cond delay="0"/>
                            </p:stCondLst>
                            <p:childTnLst>
                              <p:par>
                                <p:cTn id="116" presetID="1" presetClass="entr" presetSubtype="0" fill="hold" nodeType="afterEffect">
                                  <p:stCondLst>
                                    <p:cond delay="0"/>
                                  </p:stCondLst>
                                  <p:childTnLst>
                                    <p:set>
                                      <p:cBhvr>
                                        <p:cTn id="117" dur="1" fill="hold">
                                          <p:stCondLst>
                                            <p:cond delay="0"/>
                                          </p:stCondLst>
                                        </p:cTn>
                                        <p:tgtEl>
                                          <p:spTgt spid="43"/>
                                        </p:tgtEl>
                                        <p:attrNameLst>
                                          <p:attrName>style.visibility</p:attrName>
                                        </p:attrNameLst>
                                      </p:cBhvr>
                                      <p:to>
                                        <p:strVal val="visible"/>
                                      </p:to>
                                    </p:set>
                                  </p:childTnLst>
                                </p:cTn>
                              </p:par>
                              <p:par>
                                <p:cTn id="118" presetID="1" presetClass="exit" presetSubtype="0" fill="hold" nodeType="withEffect">
                                  <p:stCondLst>
                                    <p:cond delay="0"/>
                                  </p:stCondLst>
                                  <p:childTnLst>
                                    <p:set>
                                      <p:cBhvr>
                                        <p:cTn id="119" dur="1" fill="hold">
                                          <p:stCondLst>
                                            <p:cond delay="0"/>
                                          </p:stCondLst>
                                        </p:cTn>
                                        <p:tgtEl>
                                          <p:spTgt spid="38"/>
                                        </p:tgtEl>
                                        <p:attrNameLst>
                                          <p:attrName>style.visibility</p:attrName>
                                        </p:attrNameLst>
                                      </p:cBhvr>
                                      <p:to>
                                        <p:strVal val="hidden"/>
                                      </p:to>
                                    </p:set>
                                  </p:childTnLst>
                                </p:cTn>
                              </p:par>
                            </p:childTnLst>
                          </p:cTn>
                        </p:par>
                        <p:par>
                          <p:cTn id="120" fill="hold">
                            <p:stCondLst>
                              <p:cond delay="0"/>
                            </p:stCondLst>
                            <p:childTnLst>
                              <p:par>
                                <p:cTn id="121" presetID="1" presetClass="entr" presetSubtype="0" fill="hold" nodeType="afterEffect">
                                  <p:stCondLst>
                                    <p:cond delay="0"/>
                                  </p:stCondLst>
                                  <p:childTnLst>
                                    <p:set>
                                      <p:cBhvr>
                                        <p:cTn id="122" dur="1" fill="hold">
                                          <p:stCondLst>
                                            <p:cond delay="0"/>
                                          </p:stCondLst>
                                        </p:cTn>
                                        <p:tgtEl>
                                          <p:spTgt spid="44"/>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xit" presetSubtype="0" fill="hold" nodeType="clickEffect">
                                  <p:stCondLst>
                                    <p:cond delay="0"/>
                                  </p:stCondLst>
                                  <p:childTnLst>
                                    <p:set>
                                      <p:cBhvr>
                                        <p:cTn id="126" dur="1" fill="hold">
                                          <p:stCondLst>
                                            <p:cond delay="0"/>
                                          </p:stCondLst>
                                        </p:cTn>
                                        <p:tgtEl>
                                          <p:spTgt spid="44"/>
                                        </p:tgtEl>
                                        <p:attrNameLst>
                                          <p:attrName>style.visibility</p:attrName>
                                        </p:attrNameLst>
                                      </p:cBhvr>
                                      <p:to>
                                        <p:strVal val="hidden"/>
                                      </p:to>
                                    </p:set>
                                  </p:childTnLst>
                                </p:cTn>
                              </p:par>
                            </p:childTnLst>
                          </p:cTn>
                        </p:par>
                        <p:par>
                          <p:cTn id="127" fill="hold">
                            <p:stCondLst>
                              <p:cond delay="0"/>
                            </p:stCondLst>
                            <p:childTnLst>
                              <p:par>
                                <p:cTn id="128" presetID="1" presetClass="entr" presetSubtype="0" fill="hold" nodeType="afterEffect">
                                  <p:stCondLst>
                                    <p:cond delay="0"/>
                                  </p:stCondLst>
                                  <p:childTnLst>
                                    <p:set>
                                      <p:cBhvr>
                                        <p:cTn id="129" dur="1" fill="hold">
                                          <p:stCondLst>
                                            <p:cond delay="0"/>
                                          </p:stCondLst>
                                        </p:cTn>
                                        <p:tgtEl>
                                          <p:spTgt spid="45"/>
                                        </p:tgtEl>
                                        <p:attrNameLst>
                                          <p:attrName>style.visibility</p:attrName>
                                        </p:attrNameLst>
                                      </p:cBhvr>
                                      <p:to>
                                        <p:strVal val="visible"/>
                                      </p:to>
                                    </p:set>
                                  </p:childTnLst>
                                </p:cTn>
                              </p:par>
                              <p:par>
                                <p:cTn id="130" presetID="1" presetClass="exit" presetSubtype="0" fill="hold" nodeType="withEffect">
                                  <p:stCondLst>
                                    <p:cond delay="0"/>
                                  </p:stCondLst>
                                  <p:childTnLst>
                                    <p:set>
                                      <p:cBhvr>
                                        <p:cTn id="131" dur="1" fill="hold">
                                          <p:stCondLst>
                                            <p:cond delay="0"/>
                                          </p:stCondLst>
                                        </p:cTn>
                                        <p:tgtEl>
                                          <p:spTgt spid="40"/>
                                        </p:tgtEl>
                                        <p:attrNameLst>
                                          <p:attrName>style.visibility</p:attrName>
                                        </p:attrNameLst>
                                      </p:cBhvr>
                                      <p:to>
                                        <p:strVal val="hidden"/>
                                      </p:to>
                                    </p:set>
                                  </p:childTnLst>
                                </p:cTn>
                              </p:par>
                            </p:childTnLst>
                          </p:cTn>
                        </p:par>
                        <p:par>
                          <p:cTn id="132" fill="hold">
                            <p:stCondLst>
                              <p:cond delay="0"/>
                            </p:stCondLst>
                            <p:childTnLst>
                              <p:par>
                                <p:cTn id="133" presetID="1" presetClass="entr" presetSubtype="0" fill="hold" nodeType="afterEffect">
                                  <p:stCondLst>
                                    <p:cond delay="0"/>
                                  </p:stCondLst>
                                  <p:childTnLst>
                                    <p:set>
                                      <p:cBhvr>
                                        <p:cTn id="134" dur="1" fill="hold">
                                          <p:stCondLst>
                                            <p:cond delay="0"/>
                                          </p:stCondLst>
                                        </p:cTn>
                                        <p:tgtEl>
                                          <p:spTgt spid="46"/>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xit" presetSubtype="0" fill="hold" nodeType="clickEffect">
                                  <p:stCondLst>
                                    <p:cond delay="0"/>
                                  </p:stCondLst>
                                  <p:childTnLst>
                                    <p:set>
                                      <p:cBhvr>
                                        <p:cTn id="138" dur="1" fill="hold">
                                          <p:stCondLst>
                                            <p:cond delay="0"/>
                                          </p:stCondLst>
                                        </p:cTn>
                                        <p:tgtEl>
                                          <p:spTgt spid="46"/>
                                        </p:tgtEl>
                                        <p:attrNameLst>
                                          <p:attrName>style.visibility</p:attrName>
                                        </p:attrNameLst>
                                      </p:cBhvr>
                                      <p:to>
                                        <p:strVal val="hidden"/>
                                      </p:to>
                                    </p:set>
                                  </p:childTnLst>
                                </p:cTn>
                              </p:par>
                            </p:childTnLst>
                          </p:cTn>
                        </p:par>
                        <p:par>
                          <p:cTn id="139" fill="hold">
                            <p:stCondLst>
                              <p:cond delay="0"/>
                            </p:stCondLst>
                            <p:childTnLst>
                              <p:par>
                                <p:cTn id="140" presetID="1" presetClass="entr" presetSubtype="0" fill="hold" nodeType="afterEffect">
                                  <p:stCondLst>
                                    <p:cond delay="0"/>
                                  </p:stCondLst>
                                  <p:childTnLst>
                                    <p:set>
                                      <p:cBhvr>
                                        <p:cTn id="141" dur="1" fill="hold">
                                          <p:stCondLst>
                                            <p:cond delay="0"/>
                                          </p:stCondLst>
                                        </p:cTn>
                                        <p:tgtEl>
                                          <p:spTgt spid="47"/>
                                        </p:tgtEl>
                                        <p:attrNameLst>
                                          <p:attrName>style.visibility</p:attrName>
                                        </p:attrNameLst>
                                      </p:cBhvr>
                                      <p:to>
                                        <p:strVal val="visible"/>
                                      </p:to>
                                    </p:set>
                                  </p:childTnLst>
                                </p:cTn>
                              </p:par>
                            </p:childTnLst>
                          </p:cTn>
                        </p:par>
                      </p:childTnLst>
                    </p:cTn>
                  </p:par>
                  <p:par>
                    <p:cTn id="142" fill="hold">
                      <p:stCondLst>
                        <p:cond delay="indefinite"/>
                      </p:stCondLst>
                      <p:childTnLst>
                        <p:par>
                          <p:cTn id="143" fill="hold">
                            <p:stCondLst>
                              <p:cond delay="0"/>
                            </p:stCondLst>
                            <p:childTnLst>
                              <p:par>
                                <p:cTn id="144" presetID="1" presetClass="exit" presetSubtype="0" fill="hold" nodeType="clickEffect">
                                  <p:stCondLst>
                                    <p:cond delay="0"/>
                                  </p:stCondLst>
                                  <p:childTnLst>
                                    <p:set>
                                      <p:cBhvr>
                                        <p:cTn id="145" dur="1" fill="hold">
                                          <p:stCondLst>
                                            <p:cond delay="0"/>
                                          </p:stCondLst>
                                        </p:cTn>
                                        <p:tgtEl>
                                          <p:spTgt spid="47"/>
                                        </p:tgtEl>
                                        <p:attrNameLst>
                                          <p:attrName>style.visibility</p:attrName>
                                        </p:attrNameLst>
                                      </p:cBhvr>
                                      <p:to>
                                        <p:strVal val="hidden"/>
                                      </p:to>
                                    </p:set>
                                  </p:childTnLst>
                                </p:cTn>
                              </p:par>
                            </p:childTnLst>
                          </p:cTn>
                        </p:par>
                        <p:par>
                          <p:cTn id="146" fill="hold">
                            <p:stCondLst>
                              <p:cond delay="0"/>
                            </p:stCondLst>
                            <p:childTnLst>
                              <p:par>
                                <p:cTn id="147" presetID="1" presetClass="entr" presetSubtype="0" fill="hold" nodeType="afterEffect">
                                  <p:stCondLst>
                                    <p:cond delay="0"/>
                                  </p:stCondLst>
                                  <p:childTnLst>
                                    <p:set>
                                      <p:cBhvr>
                                        <p:cTn id="148" dur="1" fill="hold">
                                          <p:stCondLst>
                                            <p:cond delay="0"/>
                                          </p:stCondLst>
                                        </p:cTn>
                                        <p:tgtEl>
                                          <p:spTgt spid="48"/>
                                        </p:tgtEl>
                                        <p:attrNameLst>
                                          <p:attrName>style.visibility</p:attrName>
                                        </p:attrNameLst>
                                      </p:cBhvr>
                                      <p:to>
                                        <p:strVal val="visible"/>
                                      </p:to>
                                    </p:set>
                                  </p:childTnLst>
                                </p:cTn>
                              </p:par>
                              <p:par>
                                <p:cTn id="149" presetID="1" presetClass="exit" presetSubtype="0" fill="hold" nodeType="withEffect">
                                  <p:stCondLst>
                                    <p:cond delay="0"/>
                                  </p:stCondLst>
                                  <p:childTnLst>
                                    <p:set>
                                      <p:cBhvr>
                                        <p:cTn id="150" dur="1" fill="hold">
                                          <p:stCondLst>
                                            <p:cond delay="0"/>
                                          </p:stCondLst>
                                        </p:cTn>
                                        <p:tgtEl>
                                          <p:spTgt spid="43"/>
                                        </p:tgtEl>
                                        <p:attrNameLst>
                                          <p:attrName>style.visibility</p:attrName>
                                        </p:attrNameLst>
                                      </p:cBhvr>
                                      <p:to>
                                        <p:strVal val="hidden"/>
                                      </p:to>
                                    </p:set>
                                  </p:childTnLst>
                                </p:cTn>
                              </p:par>
                            </p:childTnLst>
                          </p:cTn>
                        </p:par>
                        <p:par>
                          <p:cTn id="151" fill="hold">
                            <p:stCondLst>
                              <p:cond delay="0"/>
                            </p:stCondLst>
                            <p:childTnLst>
                              <p:par>
                                <p:cTn id="152" presetID="1" presetClass="entr" presetSubtype="0" fill="hold" nodeType="afterEffect">
                                  <p:stCondLst>
                                    <p:cond delay="0"/>
                                  </p:stCondLst>
                                  <p:childTnLst>
                                    <p:set>
                                      <p:cBhvr>
                                        <p:cTn id="153" dur="1" fill="hold">
                                          <p:stCondLst>
                                            <p:cond delay="0"/>
                                          </p:stCondLst>
                                        </p:cTn>
                                        <p:tgtEl>
                                          <p:spTgt spid="49"/>
                                        </p:tgtEl>
                                        <p:attrNameLst>
                                          <p:attrName>style.visibility</p:attrName>
                                        </p:attrNameLst>
                                      </p:cBhvr>
                                      <p:to>
                                        <p:strVal val="visible"/>
                                      </p:to>
                                    </p:set>
                                  </p:childTnLst>
                                </p:cTn>
                              </p:par>
                            </p:childTnLst>
                          </p:cTn>
                        </p:par>
                      </p:childTnLst>
                    </p:cTn>
                  </p:par>
                  <p:par>
                    <p:cTn id="154" fill="hold">
                      <p:stCondLst>
                        <p:cond delay="indefinite"/>
                      </p:stCondLst>
                      <p:childTnLst>
                        <p:par>
                          <p:cTn id="155" fill="hold">
                            <p:stCondLst>
                              <p:cond delay="0"/>
                            </p:stCondLst>
                            <p:childTnLst>
                              <p:par>
                                <p:cTn id="156" presetID="1" presetClass="exit" presetSubtype="0" fill="hold" nodeType="clickEffect">
                                  <p:stCondLst>
                                    <p:cond delay="0"/>
                                  </p:stCondLst>
                                  <p:childTnLst>
                                    <p:set>
                                      <p:cBhvr>
                                        <p:cTn id="157" dur="1" fill="hold">
                                          <p:stCondLst>
                                            <p:cond delay="0"/>
                                          </p:stCondLst>
                                        </p:cTn>
                                        <p:tgtEl>
                                          <p:spTgt spid="49"/>
                                        </p:tgtEl>
                                        <p:attrNameLst>
                                          <p:attrName>style.visibility</p:attrName>
                                        </p:attrNameLst>
                                      </p:cBhvr>
                                      <p:to>
                                        <p:strVal val="hidden"/>
                                      </p:to>
                                    </p:set>
                                  </p:childTnLst>
                                </p:cTn>
                              </p:par>
                            </p:childTnLst>
                          </p:cTn>
                        </p:par>
                        <p:par>
                          <p:cTn id="158" fill="hold">
                            <p:stCondLst>
                              <p:cond delay="0"/>
                            </p:stCondLst>
                            <p:childTnLst>
                              <p:par>
                                <p:cTn id="159" presetID="1" presetClass="entr" presetSubtype="0" fill="hold" nodeType="afterEffect">
                                  <p:stCondLst>
                                    <p:cond delay="0"/>
                                  </p:stCondLst>
                                  <p:childTnLst>
                                    <p:set>
                                      <p:cBhvr>
                                        <p:cTn id="160" dur="1" fill="hold">
                                          <p:stCondLst>
                                            <p:cond delay="0"/>
                                          </p:stCondLst>
                                        </p:cTn>
                                        <p:tgtEl>
                                          <p:spTgt spid="50"/>
                                        </p:tgtEl>
                                        <p:attrNameLst>
                                          <p:attrName>style.visibility</p:attrName>
                                        </p:attrNameLst>
                                      </p:cBhvr>
                                      <p:to>
                                        <p:strVal val="visible"/>
                                      </p:to>
                                    </p:set>
                                  </p:childTnLst>
                                </p:cTn>
                              </p:par>
                              <p:par>
                                <p:cTn id="161" presetID="1" presetClass="exit" presetSubtype="0" fill="hold" nodeType="withEffect">
                                  <p:stCondLst>
                                    <p:cond delay="0"/>
                                  </p:stCondLst>
                                  <p:childTnLst>
                                    <p:set>
                                      <p:cBhvr>
                                        <p:cTn id="162" dur="1" fill="hold">
                                          <p:stCondLst>
                                            <p:cond delay="0"/>
                                          </p:stCondLst>
                                        </p:cTn>
                                        <p:tgtEl>
                                          <p:spTgt spid="45"/>
                                        </p:tgtEl>
                                        <p:attrNameLst>
                                          <p:attrName>style.visibility</p:attrName>
                                        </p:attrNameLst>
                                      </p:cBhvr>
                                      <p:to>
                                        <p:strVal val="hidden"/>
                                      </p:to>
                                    </p:set>
                                  </p:childTnLst>
                                </p:cTn>
                              </p:par>
                            </p:childTnLst>
                          </p:cTn>
                        </p:par>
                        <p:par>
                          <p:cTn id="163" fill="hold">
                            <p:stCondLst>
                              <p:cond delay="0"/>
                            </p:stCondLst>
                            <p:childTnLst>
                              <p:par>
                                <p:cTn id="164" presetID="1" presetClass="entr" presetSubtype="0" fill="hold" nodeType="afterEffect">
                                  <p:stCondLst>
                                    <p:cond delay="0"/>
                                  </p:stCondLst>
                                  <p:childTnLst>
                                    <p:set>
                                      <p:cBhvr>
                                        <p:cTn id="165" dur="1" fill="hold">
                                          <p:stCondLst>
                                            <p:cond delay="0"/>
                                          </p:stCondLst>
                                        </p:cTn>
                                        <p:tgtEl>
                                          <p:spTgt spid="51"/>
                                        </p:tgtEl>
                                        <p:attrNameLst>
                                          <p:attrName>style.visibility</p:attrName>
                                        </p:attrNameLst>
                                      </p:cBhvr>
                                      <p:to>
                                        <p:strVal val="visible"/>
                                      </p:to>
                                    </p:set>
                                  </p:childTnLst>
                                </p:cTn>
                              </p:par>
                            </p:childTnLst>
                          </p:cTn>
                        </p:par>
                      </p:childTnLst>
                    </p:cTn>
                  </p:par>
                  <p:par>
                    <p:cTn id="166" fill="hold">
                      <p:stCondLst>
                        <p:cond delay="indefinite"/>
                      </p:stCondLst>
                      <p:childTnLst>
                        <p:par>
                          <p:cTn id="167" fill="hold">
                            <p:stCondLst>
                              <p:cond delay="0"/>
                            </p:stCondLst>
                            <p:childTnLst>
                              <p:par>
                                <p:cTn id="168" presetID="1" presetClass="exit" presetSubtype="0" fill="hold" nodeType="clickEffect">
                                  <p:stCondLst>
                                    <p:cond delay="0"/>
                                  </p:stCondLst>
                                  <p:childTnLst>
                                    <p:set>
                                      <p:cBhvr>
                                        <p:cTn id="169" dur="1" fill="hold">
                                          <p:stCondLst>
                                            <p:cond delay="0"/>
                                          </p:stCondLst>
                                        </p:cTn>
                                        <p:tgtEl>
                                          <p:spTgt spid="51"/>
                                        </p:tgtEl>
                                        <p:attrNameLst>
                                          <p:attrName>style.visibility</p:attrName>
                                        </p:attrNameLst>
                                      </p:cBhvr>
                                      <p:to>
                                        <p:strVal val="hidden"/>
                                      </p:to>
                                    </p:set>
                                  </p:childTnLst>
                                </p:cTn>
                              </p:par>
                            </p:childTnLst>
                          </p:cTn>
                        </p:par>
                        <p:par>
                          <p:cTn id="170" fill="hold">
                            <p:stCondLst>
                              <p:cond delay="0"/>
                            </p:stCondLst>
                            <p:childTnLst>
                              <p:par>
                                <p:cTn id="171" presetID="1" presetClass="entr" presetSubtype="0" fill="hold" nodeType="afterEffect">
                                  <p:stCondLst>
                                    <p:cond delay="0"/>
                                  </p:stCondLst>
                                  <p:childTnLst>
                                    <p:set>
                                      <p:cBhvr>
                                        <p:cTn id="172" dur="1" fill="hold">
                                          <p:stCondLst>
                                            <p:cond delay="0"/>
                                          </p:stCondLst>
                                        </p:cTn>
                                        <p:tgtEl>
                                          <p:spTgt spid="52"/>
                                        </p:tgtEl>
                                        <p:attrNameLst>
                                          <p:attrName>style.visibility</p:attrName>
                                        </p:attrNameLst>
                                      </p:cBhvr>
                                      <p:to>
                                        <p:strVal val="visible"/>
                                      </p:to>
                                    </p:set>
                                  </p:childTnLst>
                                </p:cTn>
                              </p:par>
                            </p:childTnLst>
                          </p:cTn>
                        </p:par>
                      </p:childTnLst>
                    </p:cTn>
                  </p:par>
                  <p:par>
                    <p:cTn id="173" fill="hold">
                      <p:stCondLst>
                        <p:cond delay="indefinite"/>
                      </p:stCondLst>
                      <p:childTnLst>
                        <p:par>
                          <p:cTn id="174" fill="hold">
                            <p:stCondLst>
                              <p:cond delay="0"/>
                            </p:stCondLst>
                            <p:childTnLst>
                              <p:par>
                                <p:cTn id="175" presetID="1" presetClass="exit" presetSubtype="0" fill="hold" nodeType="clickEffect">
                                  <p:stCondLst>
                                    <p:cond delay="0"/>
                                  </p:stCondLst>
                                  <p:childTnLst>
                                    <p:set>
                                      <p:cBhvr>
                                        <p:cTn id="176" dur="1" fill="hold">
                                          <p:stCondLst>
                                            <p:cond delay="0"/>
                                          </p:stCondLst>
                                        </p:cTn>
                                        <p:tgtEl>
                                          <p:spTgt spid="52"/>
                                        </p:tgtEl>
                                        <p:attrNameLst>
                                          <p:attrName>style.visibility</p:attrName>
                                        </p:attrNameLst>
                                      </p:cBhvr>
                                      <p:to>
                                        <p:strVal val="hidden"/>
                                      </p:to>
                                    </p:set>
                                  </p:childTnLst>
                                </p:cTn>
                              </p:par>
                            </p:childTnLst>
                          </p:cTn>
                        </p:par>
                        <p:par>
                          <p:cTn id="177" fill="hold">
                            <p:stCondLst>
                              <p:cond delay="0"/>
                            </p:stCondLst>
                            <p:childTnLst>
                              <p:par>
                                <p:cTn id="178" presetID="1" presetClass="entr" presetSubtype="0" fill="hold" nodeType="afterEffect">
                                  <p:stCondLst>
                                    <p:cond delay="0"/>
                                  </p:stCondLst>
                                  <p:childTnLst>
                                    <p:set>
                                      <p:cBhvr>
                                        <p:cTn id="179" dur="1" fill="hold">
                                          <p:stCondLst>
                                            <p:cond delay="0"/>
                                          </p:stCondLst>
                                        </p:cTn>
                                        <p:tgtEl>
                                          <p:spTgt spid="53"/>
                                        </p:tgtEl>
                                        <p:attrNameLst>
                                          <p:attrName>style.visibility</p:attrName>
                                        </p:attrNameLst>
                                      </p:cBhvr>
                                      <p:to>
                                        <p:strVal val="visible"/>
                                      </p:to>
                                    </p:set>
                                  </p:childTnLst>
                                </p:cTn>
                              </p:par>
                              <p:par>
                                <p:cTn id="180" presetID="1" presetClass="exit" presetSubtype="0" fill="hold" nodeType="withEffect">
                                  <p:stCondLst>
                                    <p:cond delay="0"/>
                                  </p:stCondLst>
                                  <p:childTnLst>
                                    <p:set>
                                      <p:cBhvr>
                                        <p:cTn id="181" dur="1" fill="hold">
                                          <p:stCondLst>
                                            <p:cond delay="0"/>
                                          </p:stCondLst>
                                        </p:cTn>
                                        <p:tgtEl>
                                          <p:spTgt spid="48"/>
                                        </p:tgtEl>
                                        <p:attrNameLst>
                                          <p:attrName>style.visibility</p:attrName>
                                        </p:attrNameLst>
                                      </p:cBhvr>
                                      <p:to>
                                        <p:strVal val="hidden"/>
                                      </p:to>
                                    </p:set>
                                  </p:childTnLst>
                                </p:cTn>
                              </p:par>
                            </p:childTnLst>
                          </p:cTn>
                        </p:par>
                        <p:par>
                          <p:cTn id="182" fill="hold">
                            <p:stCondLst>
                              <p:cond delay="0"/>
                            </p:stCondLst>
                            <p:childTnLst>
                              <p:par>
                                <p:cTn id="183" presetID="1" presetClass="entr" presetSubtype="0" fill="hold" nodeType="afterEffect">
                                  <p:stCondLst>
                                    <p:cond delay="0"/>
                                  </p:stCondLst>
                                  <p:childTnLst>
                                    <p:set>
                                      <p:cBhvr>
                                        <p:cTn id="184" dur="1" fill="hold">
                                          <p:stCondLst>
                                            <p:cond delay="0"/>
                                          </p:stCondLst>
                                        </p:cTn>
                                        <p:tgtEl>
                                          <p:spTgt spid="54"/>
                                        </p:tgtEl>
                                        <p:attrNameLst>
                                          <p:attrName>style.visibility</p:attrName>
                                        </p:attrNameLst>
                                      </p:cBhvr>
                                      <p:to>
                                        <p:strVal val="visible"/>
                                      </p:to>
                                    </p:set>
                                  </p:childTnLst>
                                </p:cTn>
                              </p:par>
                            </p:childTnLst>
                          </p:cTn>
                        </p:par>
                      </p:childTnLst>
                    </p:cTn>
                  </p:par>
                  <p:par>
                    <p:cTn id="185" fill="hold">
                      <p:stCondLst>
                        <p:cond delay="indefinite"/>
                      </p:stCondLst>
                      <p:childTnLst>
                        <p:par>
                          <p:cTn id="186" fill="hold">
                            <p:stCondLst>
                              <p:cond delay="0"/>
                            </p:stCondLst>
                            <p:childTnLst>
                              <p:par>
                                <p:cTn id="187" presetID="1" presetClass="exit" presetSubtype="0" fill="hold" nodeType="clickEffect">
                                  <p:stCondLst>
                                    <p:cond delay="0"/>
                                  </p:stCondLst>
                                  <p:childTnLst>
                                    <p:set>
                                      <p:cBhvr>
                                        <p:cTn id="188" dur="1" fill="hold">
                                          <p:stCondLst>
                                            <p:cond delay="0"/>
                                          </p:stCondLst>
                                        </p:cTn>
                                        <p:tgtEl>
                                          <p:spTgt spid="54"/>
                                        </p:tgtEl>
                                        <p:attrNameLst>
                                          <p:attrName>style.visibility</p:attrName>
                                        </p:attrNameLst>
                                      </p:cBhvr>
                                      <p:to>
                                        <p:strVal val="hidden"/>
                                      </p:to>
                                    </p:set>
                                  </p:childTnLst>
                                </p:cTn>
                              </p:par>
                            </p:childTnLst>
                          </p:cTn>
                        </p:par>
                        <p:par>
                          <p:cTn id="189" fill="hold">
                            <p:stCondLst>
                              <p:cond delay="0"/>
                            </p:stCondLst>
                            <p:childTnLst>
                              <p:par>
                                <p:cTn id="190" presetID="1" presetClass="entr" presetSubtype="0" fill="hold" nodeType="afterEffect">
                                  <p:stCondLst>
                                    <p:cond delay="0"/>
                                  </p:stCondLst>
                                  <p:childTnLst>
                                    <p:set>
                                      <p:cBhvr>
                                        <p:cTn id="191" dur="1" fill="hold">
                                          <p:stCondLst>
                                            <p:cond delay="0"/>
                                          </p:stCondLst>
                                        </p:cTn>
                                        <p:tgtEl>
                                          <p:spTgt spid="55"/>
                                        </p:tgtEl>
                                        <p:attrNameLst>
                                          <p:attrName>style.visibility</p:attrName>
                                        </p:attrNameLst>
                                      </p:cBhvr>
                                      <p:to>
                                        <p:strVal val="visible"/>
                                      </p:to>
                                    </p:set>
                                  </p:childTnLst>
                                </p:cTn>
                              </p:par>
                              <p:par>
                                <p:cTn id="192" presetID="1" presetClass="exit" presetSubtype="0" fill="hold" nodeType="withEffect">
                                  <p:stCondLst>
                                    <p:cond delay="0"/>
                                  </p:stCondLst>
                                  <p:childTnLst>
                                    <p:set>
                                      <p:cBhvr>
                                        <p:cTn id="193" dur="1" fill="hold">
                                          <p:stCondLst>
                                            <p:cond delay="0"/>
                                          </p:stCondLst>
                                        </p:cTn>
                                        <p:tgtEl>
                                          <p:spTgt spid="50"/>
                                        </p:tgtEl>
                                        <p:attrNameLst>
                                          <p:attrName>style.visibility</p:attrName>
                                        </p:attrNameLst>
                                      </p:cBhvr>
                                      <p:to>
                                        <p:strVal val="hidden"/>
                                      </p:to>
                                    </p:set>
                                  </p:childTnLst>
                                </p:cTn>
                              </p:par>
                            </p:childTnLst>
                          </p:cTn>
                        </p:par>
                        <p:par>
                          <p:cTn id="194" fill="hold">
                            <p:stCondLst>
                              <p:cond delay="0"/>
                            </p:stCondLst>
                            <p:childTnLst>
                              <p:par>
                                <p:cTn id="195" presetID="1" presetClass="entr" presetSubtype="0" fill="hold" nodeType="afterEffect">
                                  <p:stCondLst>
                                    <p:cond delay="0"/>
                                  </p:stCondLst>
                                  <p:childTnLst>
                                    <p:set>
                                      <p:cBhvr>
                                        <p:cTn id="196" dur="1" fill="hold">
                                          <p:stCondLst>
                                            <p:cond delay="0"/>
                                          </p:stCondLst>
                                        </p:cTn>
                                        <p:tgtEl>
                                          <p:spTgt spid="56"/>
                                        </p:tgtEl>
                                        <p:attrNameLst>
                                          <p:attrName>style.visibility</p:attrName>
                                        </p:attrNameLst>
                                      </p:cBhvr>
                                      <p:to>
                                        <p:strVal val="visible"/>
                                      </p:to>
                                    </p:set>
                                  </p:childTnLst>
                                </p:cTn>
                              </p:par>
                            </p:childTnLst>
                          </p:cTn>
                        </p:par>
                      </p:childTnLst>
                    </p:cTn>
                  </p:par>
                  <p:par>
                    <p:cTn id="197" fill="hold">
                      <p:stCondLst>
                        <p:cond delay="indefinite"/>
                      </p:stCondLst>
                      <p:childTnLst>
                        <p:par>
                          <p:cTn id="198" fill="hold">
                            <p:stCondLst>
                              <p:cond delay="0"/>
                            </p:stCondLst>
                            <p:childTnLst>
                              <p:par>
                                <p:cTn id="199" presetID="1" presetClass="exit" presetSubtype="0" fill="hold" nodeType="clickEffect">
                                  <p:stCondLst>
                                    <p:cond delay="0"/>
                                  </p:stCondLst>
                                  <p:childTnLst>
                                    <p:set>
                                      <p:cBhvr>
                                        <p:cTn id="200" dur="1" fill="hold">
                                          <p:stCondLst>
                                            <p:cond delay="0"/>
                                          </p:stCondLst>
                                        </p:cTn>
                                        <p:tgtEl>
                                          <p:spTgt spid="56"/>
                                        </p:tgtEl>
                                        <p:attrNameLst>
                                          <p:attrName>style.visibility</p:attrName>
                                        </p:attrNameLst>
                                      </p:cBhvr>
                                      <p:to>
                                        <p:strVal val="hidden"/>
                                      </p:to>
                                    </p:set>
                                  </p:childTnLst>
                                </p:cTn>
                              </p:par>
                            </p:childTnLst>
                          </p:cTn>
                        </p:par>
                        <p:par>
                          <p:cTn id="201" fill="hold">
                            <p:stCondLst>
                              <p:cond delay="0"/>
                            </p:stCondLst>
                            <p:childTnLst>
                              <p:par>
                                <p:cTn id="202" presetID="1" presetClass="entr" presetSubtype="0" fill="hold" nodeType="afterEffect">
                                  <p:stCondLst>
                                    <p:cond delay="0"/>
                                  </p:stCondLst>
                                  <p:childTnLst>
                                    <p:set>
                                      <p:cBhvr>
                                        <p:cTn id="203" dur="1" fill="hold">
                                          <p:stCondLst>
                                            <p:cond delay="0"/>
                                          </p:stCondLst>
                                        </p:cTn>
                                        <p:tgtEl>
                                          <p:spTgt spid="57"/>
                                        </p:tgtEl>
                                        <p:attrNameLst>
                                          <p:attrName>style.visibility</p:attrName>
                                        </p:attrNameLst>
                                      </p:cBhvr>
                                      <p:to>
                                        <p:strVal val="visible"/>
                                      </p:to>
                                    </p:set>
                                  </p:childTnLst>
                                </p:cTn>
                              </p:par>
                            </p:childTnLst>
                          </p:cTn>
                        </p:par>
                      </p:childTnLst>
                    </p:cTn>
                  </p:par>
                  <p:par>
                    <p:cTn id="204" fill="hold">
                      <p:stCondLst>
                        <p:cond delay="indefinite"/>
                      </p:stCondLst>
                      <p:childTnLst>
                        <p:par>
                          <p:cTn id="205" fill="hold">
                            <p:stCondLst>
                              <p:cond delay="0"/>
                            </p:stCondLst>
                            <p:childTnLst>
                              <p:par>
                                <p:cTn id="206" presetID="1" presetClass="exit" presetSubtype="0" fill="hold" nodeType="clickEffect">
                                  <p:stCondLst>
                                    <p:cond delay="0"/>
                                  </p:stCondLst>
                                  <p:childTnLst>
                                    <p:set>
                                      <p:cBhvr>
                                        <p:cTn id="207" dur="1" fill="hold">
                                          <p:stCondLst>
                                            <p:cond delay="0"/>
                                          </p:stCondLst>
                                        </p:cTn>
                                        <p:tgtEl>
                                          <p:spTgt spid="57"/>
                                        </p:tgtEl>
                                        <p:attrNameLst>
                                          <p:attrName>style.visibility</p:attrName>
                                        </p:attrNameLst>
                                      </p:cBhvr>
                                      <p:to>
                                        <p:strVal val="hidden"/>
                                      </p:to>
                                    </p:set>
                                  </p:childTnLst>
                                </p:cTn>
                              </p:par>
                            </p:childTnLst>
                          </p:cTn>
                        </p:par>
                        <p:par>
                          <p:cTn id="208" fill="hold">
                            <p:stCondLst>
                              <p:cond delay="0"/>
                            </p:stCondLst>
                            <p:childTnLst>
                              <p:par>
                                <p:cTn id="209" presetID="1" presetClass="entr" presetSubtype="0" fill="hold" nodeType="afterEffect">
                                  <p:stCondLst>
                                    <p:cond delay="0"/>
                                  </p:stCondLst>
                                  <p:childTnLst>
                                    <p:set>
                                      <p:cBhvr>
                                        <p:cTn id="210" dur="1" fill="hold">
                                          <p:stCondLst>
                                            <p:cond delay="0"/>
                                          </p:stCondLst>
                                        </p:cTn>
                                        <p:tgtEl>
                                          <p:spTgt spid="58"/>
                                        </p:tgtEl>
                                        <p:attrNameLst>
                                          <p:attrName>style.visibility</p:attrName>
                                        </p:attrNameLst>
                                      </p:cBhvr>
                                      <p:to>
                                        <p:strVal val="visible"/>
                                      </p:to>
                                    </p:set>
                                  </p:childTnLst>
                                </p:cTn>
                              </p:par>
                              <p:par>
                                <p:cTn id="211" presetID="1" presetClass="exit" presetSubtype="0" fill="hold" nodeType="withEffect">
                                  <p:stCondLst>
                                    <p:cond delay="0"/>
                                  </p:stCondLst>
                                  <p:childTnLst>
                                    <p:set>
                                      <p:cBhvr>
                                        <p:cTn id="212" dur="1" fill="hold">
                                          <p:stCondLst>
                                            <p:cond delay="0"/>
                                          </p:stCondLst>
                                        </p:cTn>
                                        <p:tgtEl>
                                          <p:spTgt spid="53"/>
                                        </p:tgtEl>
                                        <p:attrNameLst>
                                          <p:attrName>style.visibility</p:attrName>
                                        </p:attrNameLst>
                                      </p:cBhvr>
                                      <p:to>
                                        <p:strVal val="hidden"/>
                                      </p:to>
                                    </p:set>
                                  </p:childTnLst>
                                </p:cTn>
                              </p:par>
                            </p:childTnLst>
                          </p:cTn>
                        </p:par>
                        <p:par>
                          <p:cTn id="213" fill="hold">
                            <p:stCondLst>
                              <p:cond delay="0"/>
                            </p:stCondLst>
                            <p:childTnLst>
                              <p:par>
                                <p:cTn id="214" presetID="1" presetClass="entr" presetSubtype="0" fill="hold" nodeType="afterEffect">
                                  <p:stCondLst>
                                    <p:cond delay="0"/>
                                  </p:stCondLst>
                                  <p:childTnLst>
                                    <p:set>
                                      <p:cBhvr>
                                        <p:cTn id="215" dur="1" fill="hold">
                                          <p:stCondLst>
                                            <p:cond delay="0"/>
                                          </p:stCondLst>
                                        </p:cTn>
                                        <p:tgtEl>
                                          <p:spTgt spid="59"/>
                                        </p:tgtEl>
                                        <p:attrNameLst>
                                          <p:attrName>style.visibility</p:attrName>
                                        </p:attrNameLst>
                                      </p:cBhvr>
                                      <p:to>
                                        <p:strVal val="visible"/>
                                      </p:to>
                                    </p:set>
                                  </p:childTnLst>
                                </p:cTn>
                              </p:par>
                            </p:childTnLst>
                          </p:cTn>
                        </p:par>
                      </p:childTnLst>
                    </p:cTn>
                  </p:par>
                  <p:par>
                    <p:cTn id="216" fill="hold">
                      <p:stCondLst>
                        <p:cond delay="indefinite"/>
                      </p:stCondLst>
                      <p:childTnLst>
                        <p:par>
                          <p:cTn id="217" fill="hold">
                            <p:stCondLst>
                              <p:cond delay="0"/>
                            </p:stCondLst>
                            <p:childTnLst>
                              <p:par>
                                <p:cTn id="218" presetID="1" presetClass="exit" presetSubtype="0" fill="hold" nodeType="clickEffect">
                                  <p:stCondLst>
                                    <p:cond delay="0"/>
                                  </p:stCondLst>
                                  <p:childTnLst>
                                    <p:set>
                                      <p:cBhvr>
                                        <p:cTn id="219" dur="1" fill="hold">
                                          <p:stCondLst>
                                            <p:cond delay="0"/>
                                          </p:stCondLst>
                                        </p:cTn>
                                        <p:tgtEl>
                                          <p:spTgt spid="59"/>
                                        </p:tgtEl>
                                        <p:attrNameLst>
                                          <p:attrName>style.visibility</p:attrName>
                                        </p:attrNameLst>
                                      </p:cBhvr>
                                      <p:to>
                                        <p:strVal val="hidden"/>
                                      </p:to>
                                    </p:set>
                                  </p:childTnLst>
                                </p:cTn>
                              </p:par>
                            </p:childTnLst>
                          </p:cTn>
                        </p:par>
                        <p:par>
                          <p:cTn id="220" fill="hold">
                            <p:stCondLst>
                              <p:cond delay="0"/>
                            </p:stCondLst>
                            <p:childTnLst>
                              <p:par>
                                <p:cTn id="221" presetID="1" presetClass="entr" presetSubtype="0" fill="hold" nodeType="afterEffect">
                                  <p:stCondLst>
                                    <p:cond delay="0"/>
                                  </p:stCondLst>
                                  <p:childTnLst>
                                    <p:set>
                                      <p:cBhvr>
                                        <p:cTn id="222" dur="1" fill="hold">
                                          <p:stCondLst>
                                            <p:cond delay="0"/>
                                          </p:stCondLst>
                                        </p:cTn>
                                        <p:tgtEl>
                                          <p:spTgt spid="60"/>
                                        </p:tgtEl>
                                        <p:attrNameLst>
                                          <p:attrName>style.visibility</p:attrName>
                                        </p:attrNameLst>
                                      </p:cBhvr>
                                      <p:to>
                                        <p:strVal val="visible"/>
                                      </p:to>
                                    </p:set>
                                  </p:childTnLst>
                                </p:cTn>
                              </p:par>
                              <p:par>
                                <p:cTn id="223" presetID="1" presetClass="exit" presetSubtype="0" fill="hold" nodeType="withEffect">
                                  <p:stCondLst>
                                    <p:cond delay="0"/>
                                  </p:stCondLst>
                                  <p:childTnLst>
                                    <p:set>
                                      <p:cBhvr>
                                        <p:cTn id="224" dur="1" fill="hold">
                                          <p:stCondLst>
                                            <p:cond delay="0"/>
                                          </p:stCondLst>
                                        </p:cTn>
                                        <p:tgtEl>
                                          <p:spTgt spid="55"/>
                                        </p:tgtEl>
                                        <p:attrNameLst>
                                          <p:attrName>style.visibility</p:attrName>
                                        </p:attrNameLst>
                                      </p:cBhvr>
                                      <p:to>
                                        <p:strVal val="hidden"/>
                                      </p:to>
                                    </p:set>
                                  </p:childTnLst>
                                </p:cTn>
                              </p:par>
                            </p:childTnLst>
                          </p:cTn>
                        </p:par>
                        <p:par>
                          <p:cTn id="225" fill="hold">
                            <p:stCondLst>
                              <p:cond delay="0"/>
                            </p:stCondLst>
                            <p:childTnLst>
                              <p:par>
                                <p:cTn id="226" presetID="1" presetClass="entr" presetSubtype="0" fill="hold" nodeType="afterEffect">
                                  <p:stCondLst>
                                    <p:cond delay="0"/>
                                  </p:stCondLst>
                                  <p:childTnLst>
                                    <p:set>
                                      <p:cBhvr>
                                        <p:cTn id="227" dur="1" fill="hold">
                                          <p:stCondLst>
                                            <p:cond delay="0"/>
                                          </p:stCondLst>
                                        </p:cTn>
                                        <p:tgtEl>
                                          <p:spTgt spid="61"/>
                                        </p:tgtEl>
                                        <p:attrNameLst>
                                          <p:attrName>style.visibility</p:attrName>
                                        </p:attrNameLst>
                                      </p:cBhvr>
                                      <p:to>
                                        <p:strVal val="visible"/>
                                      </p:to>
                                    </p:set>
                                  </p:childTnLst>
                                </p:cTn>
                              </p:par>
                            </p:childTnLst>
                          </p:cTn>
                        </p:par>
                      </p:childTnLst>
                    </p:cTn>
                  </p:par>
                  <p:par>
                    <p:cTn id="228" fill="hold">
                      <p:stCondLst>
                        <p:cond delay="indefinite"/>
                      </p:stCondLst>
                      <p:childTnLst>
                        <p:par>
                          <p:cTn id="229" fill="hold">
                            <p:stCondLst>
                              <p:cond delay="0"/>
                            </p:stCondLst>
                            <p:childTnLst>
                              <p:par>
                                <p:cTn id="230" presetID="1" presetClass="exit" presetSubtype="0" fill="hold" nodeType="clickEffect">
                                  <p:stCondLst>
                                    <p:cond delay="0"/>
                                  </p:stCondLst>
                                  <p:childTnLst>
                                    <p:set>
                                      <p:cBhvr>
                                        <p:cTn id="231" dur="1" fill="hold">
                                          <p:stCondLst>
                                            <p:cond delay="0"/>
                                          </p:stCondLst>
                                        </p:cTn>
                                        <p:tgtEl>
                                          <p:spTgt spid="61"/>
                                        </p:tgtEl>
                                        <p:attrNameLst>
                                          <p:attrName>style.visibility</p:attrName>
                                        </p:attrNameLst>
                                      </p:cBhvr>
                                      <p:to>
                                        <p:strVal val="hidden"/>
                                      </p:to>
                                    </p:set>
                                  </p:childTnLst>
                                </p:cTn>
                              </p:par>
                            </p:childTnLst>
                          </p:cTn>
                        </p:par>
                        <p:par>
                          <p:cTn id="232" fill="hold">
                            <p:stCondLst>
                              <p:cond delay="0"/>
                            </p:stCondLst>
                            <p:childTnLst>
                              <p:par>
                                <p:cTn id="233" presetID="1" presetClass="entr" presetSubtype="0" fill="hold" nodeType="afterEffect">
                                  <p:stCondLst>
                                    <p:cond delay="0"/>
                                  </p:stCondLst>
                                  <p:childTnLst>
                                    <p:set>
                                      <p:cBhvr>
                                        <p:cTn id="234" dur="1" fill="hold">
                                          <p:stCondLst>
                                            <p:cond delay="0"/>
                                          </p:stCondLst>
                                        </p:cTn>
                                        <p:tgtEl>
                                          <p:spTgt spid="62"/>
                                        </p:tgtEl>
                                        <p:attrNameLst>
                                          <p:attrName>style.visibility</p:attrName>
                                        </p:attrNameLst>
                                      </p:cBhvr>
                                      <p:to>
                                        <p:strVal val="visible"/>
                                      </p:to>
                                    </p:set>
                                  </p:childTnLst>
                                </p:cTn>
                              </p:par>
                            </p:childTnLst>
                          </p:cTn>
                        </p:par>
                      </p:childTnLst>
                    </p:cTn>
                  </p:par>
                  <p:par>
                    <p:cTn id="235" fill="hold">
                      <p:stCondLst>
                        <p:cond delay="indefinite"/>
                      </p:stCondLst>
                      <p:childTnLst>
                        <p:par>
                          <p:cTn id="236" fill="hold">
                            <p:stCondLst>
                              <p:cond delay="0"/>
                            </p:stCondLst>
                            <p:childTnLst>
                              <p:par>
                                <p:cTn id="237" presetID="1" presetClass="exit" presetSubtype="0" fill="hold" nodeType="clickEffect">
                                  <p:stCondLst>
                                    <p:cond delay="0"/>
                                  </p:stCondLst>
                                  <p:childTnLst>
                                    <p:set>
                                      <p:cBhvr>
                                        <p:cTn id="238" dur="1" fill="hold">
                                          <p:stCondLst>
                                            <p:cond delay="0"/>
                                          </p:stCondLst>
                                        </p:cTn>
                                        <p:tgtEl>
                                          <p:spTgt spid="62"/>
                                        </p:tgtEl>
                                        <p:attrNameLst>
                                          <p:attrName>style.visibility</p:attrName>
                                        </p:attrNameLst>
                                      </p:cBhvr>
                                      <p:to>
                                        <p:strVal val="hidden"/>
                                      </p:to>
                                    </p:set>
                                  </p:childTnLst>
                                </p:cTn>
                              </p:par>
                            </p:childTnLst>
                          </p:cTn>
                        </p:par>
                        <p:par>
                          <p:cTn id="239" fill="hold">
                            <p:stCondLst>
                              <p:cond delay="0"/>
                            </p:stCondLst>
                            <p:childTnLst>
                              <p:par>
                                <p:cTn id="240" presetID="1" presetClass="entr" presetSubtype="0" fill="hold" nodeType="afterEffect">
                                  <p:stCondLst>
                                    <p:cond delay="0"/>
                                  </p:stCondLst>
                                  <p:childTnLst>
                                    <p:set>
                                      <p:cBhvr>
                                        <p:cTn id="241" dur="1" fill="hold">
                                          <p:stCondLst>
                                            <p:cond delay="0"/>
                                          </p:stCondLst>
                                        </p:cTn>
                                        <p:tgtEl>
                                          <p:spTgt spid="63"/>
                                        </p:tgtEl>
                                        <p:attrNameLst>
                                          <p:attrName>style.visibility</p:attrName>
                                        </p:attrNameLst>
                                      </p:cBhvr>
                                      <p:to>
                                        <p:strVal val="visible"/>
                                      </p:to>
                                    </p:set>
                                  </p:childTnLst>
                                </p:cTn>
                              </p:par>
                              <p:par>
                                <p:cTn id="242" presetID="1" presetClass="exit" presetSubtype="0" fill="hold" nodeType="withEffect">
                                  <p:stCondLst>
                                    <p:cond delay="0"/>
                                  </p:stCondLst>
                                  <p:childTnLst>
                                    <p:set>
                                      <p:cBhvr>
                                        <p:cTn id="243" dur="1" fill="hold">
                                          <p:stCondLst>
                                            <p:cond delay="0"/>
                                          </p:stCondLst>
                                        </p:cTn>
                                        <p:tgtEl>
                                          <p:spTgt spid="58"/>
                                        </p:tgtEl>
                                        <p:attrNameLst>
                                          <p:attrName>style.visibility</p:attrName>
                                        </p:attrNameLst>
                                      </p:cBhvr>
                                      <p:to>
                                        <p:strVal val="hidden"/>
                                      </p:to>
                                    </p:set>
                                  </p:childTnLst>
                                </p:cTn>
                              </p:par>
                            </p:childTnLst>
                          </p:cTn>
                        </p:par>
                        <p:par>
                          <p:cTn id="244" fill="hold">
                            <p:stCondLst>
                              <p:cond delay="0"/>
                            </p:stCondLst>
                            <p:childTnLst>
                              <p:par>
                                <p:cTn id="245" presetID="1" presetClass="entr" presetSubtype="0" fill="hold" nodeType="afterEffect">
                                  <p:stCondLst>
                                    <p:cond delay="0"/>
                                  </p:stCondLst>
                                  <p:childTnLst>
                                    <p:set>
                                      <p:cBhvr>
                                        <p:cTn id="246" dur="1" fill="hold">
                                          <p:stCondLst>
                                            <p:cond delay="0"/>
                                          </p:stCondLst>
                                        </p:cTn>
                                        <p:tgtEl>
                                          <p:spTgt spid="64"/>
                                        </p:tgtEl>
                                        <p:attrNameLst>
                                          <p:attrName>style.visibility</p:attrName>
                                        </p:attrNameLst>
                                      </p:cBhvr>
                                      <p:to>
                                        <p:strVal val="visible"/>
                                      </p:to>
                                    </p:set>
                                  </p:childTnLst>
                                </p:cTn>
                              </p:par>
                            </p:childTnLst>
                          </p:cTn>
                        </p:par>
                      </p:childTnLst>
                    </p:cTn>
                  </p:par>
                  <p:par>
                    <p:cTn id="247" fill="hold">
                      <p:stCondLst>
                        <p:cond delay="indefinite"/>
                      </p:stCondLst>
                      <p:childTnLst>
                        <p:par>
                          <p:cTn id="248" fill="hold">
                            <p:stCondLst>
                              <p:cond delay="0"/>
                            </p:stCondLst>
                            <p:childTnLst>
                              <p:par>
                                <p:cTn id="249" presetID="1" presetClass="exit" presetSubtype="0" fill="hold" nodeType="clickEffect">
                                  <p:stCondLst>
                                    <p:cond delay="0"/>
                                  </p:stCondLst>
                                  <p:childTnLst>
                                    <p:set>
                                      <p:cBhvr>
                                        <p:cTn id="250" dur="1" fill="hold">
                                          <p:stCondLst>
                                            <p:cond delay="0"/>
                                          </p:stCondLst>
                                        </p:cTn>
                                        <p:tgtEl>
                                          <p:spTgt spid="64"/>
                                        </p:tgtEl>
                                        <p:attrNameLst>
                                          <p:attrName>style.visibility</p:attrName>
                                        </p:attrNameLst>
                                      </p:cBhvr>
                                      <p:to>
                                        <p:strVal val="hidden"/>
                                      </p:to>
                                    </p:set>
                                  </p:childTnLst>
                                </p:cTn>
                              </p:par>
                            </p:childTnLst>
                          </p:cTn>
                        </p:par>
                        <p:par>
                          <p:cTn id="251" fill="hold">
                            <p:stCondLst>
                              <p:cond delay="0"/>
                            </p:stCondLst>
                            <p:childTnLst>
                              <p:par>
                                <p:cTn id="252" presetID="1" presetClass="entr" presetSubtype="0" fill="hold" nodeType="afterEffect">
                                  <p:stCondLst>
                                    <p:cond delay="0"/>
                                  </p:stCondLst>
                                  <p:childTnLst>
                                    <p:set>
                                      <p:cBhvr>
                                        <p:cTn id="253" dur="1" fill="hold">
                                          <p:stCondLst>
                                            <p:cond delay="0"/>
                                          </p:stCondLst>
                                        </p:cTn>
                                        <p:tgtEl>
                                          <p:spTgt spid="65"/>
                                        </p:tgtEl>
                                        <p:attrNameLst>
                                          <p:attrName>style.visibility</p:attrName>
                                        </p:attrNameLst>
                                      </p:cBhvr>
                                      <p:to>
                                        <p:strVal val="visible"/>
                                      </p:to>
                                    </p:set>
                                  </p:childTnLst>
                                </p:cTn>
                              </p:par>
                              <p:par>
                                <p:cTn id="254" presetID="1" presetClass="exit" presetSubtype="0" fill="hold" nodeType="withEffect">
                                  <p:stCondLst>
                                    <p:cond delay="0"/>
                                  </p:stCondLst>
                                  <p:childTnLst>
                                    <p:set>
                                      <p:cBhvr>
                                        <p:cTn id="255" dur="1" fill="hold">
                                          <p:stCondLst>
                                            <p:cond delay="0"/>
                                          </p:stCondLst>
                                        </p:cTn>
                                        <p:tgtEl>
                                          <p:spTgt spid="60"/>
                                        </p:tgtEl>
                                        <p:attrNameLst>
                                          <p:attrName>style.visibility</p:attrName>
                                        </p:attrNameLst>
                                      </p:cBhvr>
                                      <p:to>
                                        <p:strVal val="hidden"/>
                                      </p:to>
                                    </p:set>
                                  </p:childTnLst>
                                </p:cTn>
                              </p:par>
                            </p:childTnLst>
                          </p:cTn>
                        </p:par>
                        <p:par>
                          <p:cTn id="256" fill="hold">
                            <p:stCondLst>
                              <p:cond delay="0"/>
                            </p:stCondLst>
                            <p:childTnLst>
                              <p:par>
                                <p:cTn id="257" presetID="1" presetClass="entr" presetSubtype="0" fill="hold" nodeType="afterEffect">
                                  <p:stCondLst>
                                    <p:cond delay="0"/>
                                  </p:stCondLst>
                                  <p:childTnLst>
                                    <p:set>
                                      <p:cBhvr>
                                        <p:cTn id="258" dur="1" fill="hold">
                                          <p:stCondLst>
                                            <p:cond delay="0"/>
                                          </p:stCondLst>
                                        </p:cTn>
                                        <p:tgtEl>
                                          <p:spTgt spid="66"/>
                                        </p:tgtEl>
                                        <p:attrNameLst>
                                          <p:attrName>style.visibility</p:attrName>
                                        </p:attrNameLst>
                                      </p:cBhvr>
                                      <p:to>
                                        <p:strVal val="visible"/>
                                      </p:to>
                                    </p:set>
                                  </p:childTnLst>
                                </p:cTn>
                              </p:par>
                            </p:childTnLst>
                          </p:cTn>
                        </p:par>
                      </p:childTnLst>
                    </p:cTn>
                  </p:par>
                  <p:par>
                    <p:cTn id="259" fill="hold">
                      <p:stCondLst>
                        <p:cond delay="indefinite"/>
                      </p:stCondLst>
                      <p:childTnLst>
                        <p:par>
                          <p:cTn id="260" fill="hold">
                            <p:stCondLst>
                              <p:cond delay="0"/>
                            </p:stCondLst>
                            <p:childTnLst>
                              <p:par>
                                <p:cTn id="261" presetID="1" presetClass="exit" presetSubtype="0" fill="hold" nodeType="clickEffect">
                                  <p:stCondLst>
                                    <p:cond delay="0"/>
                                  </p:stCondLst>
                                  <p:childTnLst>
                                    <p:set>
                                      <p:cBhvr>
                                        <p:cTn id="262" dur="1" fill="hold">
                                          <p:stCondLst>
                                            <p:cond delay="0"/>
                                          </p:stCondLst>
                                        </p:cTn>
                                        <p:tgtEl>
                                          <p:spTgt spid="66"/>
                                        </p:tgtEl>
                                        <p:attrNameLst>
                                          <p:attrName>style.visibility</p:attrName>
                                        </p:attrNameLst>
                                      </p:cBhvr>
                                      <p:to>
                                        <p:strVal val="hidden"/>
                                      </p:to>
                                    </p:set>
                                  </p:childTnLst>
                                </p:cTn>
                              </p:par>
                            </p:childTnLst>
                          </p:cTn>
                        </p:par>
                        <p:par>
                          <p:cTn id="263" fill="hold">
                            <p:stCondLst>
                              <p:cond delay="0"/>
                            </p:stCondLst>
                            <p:childTnLst>
                              <p:par>
                                <p:cTn id="264" presetID="1" presetClass="entr" presetSubtype="0" fill="hold" nodeType="afterEffect">
                                  <p:stCondLst>
                                    <p:cond delay="0"/>
                                  </p:stCondLst>
                                  <p:childTnLst>
                                    <p:set>
                                      <p:cBhvr>
                                        <p:cTn id="265" dur="1" fill="hold">
                                          <p:stCondLst>
                                            <p:cond delay="0"/>
                                          </p:stCondLst>
                                        </p:cTn>
                                        <p:tgtEl>
                                          <p:spTgt spid="67"/>
                                        </p:tgtEl>
                                        <p:attrNameLst>
                                          <p:attrName>style.visibility</p:attrName>
                                        </p:attrNameLst>
                                      </p:cBhvr>
                                      <p:to>
                                        <p:strVal val="visible"/>
                                      </p:to>
                                    </p:set>
                                  </p:childTnLst>
                                </p:cTn>
                              </p:par>
                            </p:childTnLst>
                          </p:cTn>
                        </p:par>
                      </p:childTnLst>
                    </p:cTn>
                  </p:par>
                  <p:par>
                    <p:cTn id="266" fill="hold">
                      <p:stCondLst>
                        <p:cond delay="indefinite"/>
                      </p:stCondLst>
                      <p:childTnLst>
                        <p:par>
                          <p:cTn id="267" fill="hold">
                            <p:stCondLst>
                              <p:cond delay="0"/>
                            </p:stCondLst>
                            <p:childTnLst>
                              <p:par>
                                <p:cTn id="268" presetID="1" presetClass="exit" presetSubtype="0" fill="hold" nodeType="clickEffect">
                                  <p:stCondLst>
                                    <p:cond delay="0"/>
                                  </p:stCondLst>
                                  <p:childTnLst>
                                    <p:set>
                                      <p:cBhvr>
                                        <p:cTn id="269" dur="1" fill="hold">
                                          <p:stCondLst>
                                            <p:cond delay="0"/>
                                          </p:stCondLst>
                                        </p:cTn>
                                        <p:tgtEl>
                                          <p:spTgt spid="67"/>
                                        </p:tgtEl>
                                        <p:attrNameLst>
                                          <p:attrName>style.visibility</p:attrName>
                                        </p:attrNameLst>
                                      </p:cBhvr>
                                      <p:to>
                                        <p:strVal val="hidden"/>
                                      </p:to>
                                    </p:set>
                                  </p:childTnLst>
                                </p:cTn>
                              </p:par>
                            </p:childTnLst>
                          </p:cTn>
                        </p:par>
                        <p:par>
                          <p:cTn id="270" fill="hold">
                            <p:stCondLst>
                              <p:cond delay="0"/>
                            </p:stCondLst>
                            <p:childTnLst>
                              <p:par>
                                <p:cTn id="271" presetID="1" presetClass="entr" presetSubtype="0" fill="hold" nodeType="afterEffect">
                                  <p:stCondLst>
                                    <p:cond delay="0"/>
                                  </p:stCondLst>
                                  <p:childTnLst>
                                    <p:set>
                                      <p:cBhvr>
                                        <p:cTn id="272" dur="1" fill="hold">
                                          <p:stCondLst>
                                            <p:cond delay="0"/>
                                          </p:stCondLst>
                                        </p:cTn>
                                        <p:tgtEl>
                                          <p:spTgt spid="68"/>
                                        </p:tgtEl>
                                        <p:attrNameLst>
                                          <p:attrName>style.visibility</p:attrName>
                                        </p:attrNameLst>
                                      </p:cBhvr>
                                      <p:to>
                                        <p:strVal val="visible"/>
                                      </p:to>
                                    </p:set>
                                  </p:childTnLst>
                                </p:cTn>
                              </p:par>
                              <p:par>
                                <p:cTn id="273" presetID="1" presetClass="exit" presetSubtype="0" fill="hold" nodeType="withEffect">
                                  <p:stCondLst>
                                    <p:cond delay="0"/>
                                  </p:stCondLst>
                                  <p:childTnLst>
                                    <p:set>
                                      <p:cBhvr>
                                        <p:cTn id="274" dur="1" fill="hold">
                                          <p:stCondLst>
                                            <p:cond delay="0"/>
                                          </p:stCondLst>
                                        </p:cTn>
                                        <p:tgtEl>
                                          <p:spTgt spid="63"/>
                                        </p:tgtEl>
                                        <p:attrNameLst>
                                          <p:attrName>style.visibility</p:attrName>
                                        </p:attrNameLst>
                                      </p:cBhvr>
                                      <p:to>
                                        <p:strVal val="hidden"/>
                                      </p:to>
                                    </p:set>
                                  </p:childTnLst>
                                </p:cTn>
                              </p:par>
                            </p:childTnLst>
                          </p:cTn>
                        </p:par>
                        <p:par>
                          <p:cTn id="275" fill="hold">
                            <p:stCondLst>
                              <p:cond delay="0"/>
                            </p:stCondLst>
                            <p:childTnLst>
                              <p:par>
                                <p:cTn id="276" presetID="1" presetClass="entr" presetSubtype="0" fill="hold" nodeType="afterEffect">
                                  <p:stCondLst>
                                    <p:cond delay="0"/>
                                  </p:stCondLst>
                                  <p:childTnLst>
                                    <p:set>
                                      <p:cBhvr>
                                        <p:cTn id="277" dur="1" fill="hold">
                                          <p:stCondLst>
                                            <p:cond delay="0"/>
                                          </p:stCondLst>
                                        </p:cTn>
                                        <p:tgtEl>
                                          <p:spTgt spid="69"/>
                                        </p:tgtEl>
                                        <p:attrNameLst>
                                          <p:attrName>style.visibility</p:attrName>
                                        </p:attrNameLst>
                                      </p:cBhvr>
                                      <p:to>
                                        <p:strVal val="visible"/>
                                      </p:to>
                                    </p:set>
                                  </p:childTnLst>
                                </p:cTn>
                              </p:par>
                            </p:childTnLst>
                          </p:cTn>
                        </p:par>
                      </p:childTnLst>
                    </p:cTn>
                  </p:par>
                  <p:par>
                    <p:cTn id="278" fill="hold">
                      <p:stCondLst>
                        <p:cond delay="indefinite"/>
                      </p:stCondLst>
                      <p:childTnLst>
                        <p:par>
                          <p:cTn id="279" fill="hold">
                            <p:stCondLst>
                              <p:cond delay="0"/>
                            </p:stCondLst>
                            <p:childTnLst>
                              <p:par>
                                <p:cTn id="280" presetID="1" presetClass="exit" presetSubtype="0" fill="hold" nodeType="clickEffect">
                                  <p:stCondLst>
                                    <p:cond delay="0"/>
                                  </p:stCondLst>
                                  <p:childTnLst>
                                    <p:set>
                                      <p:cBhvr>
                                        <p:cTn id="281" dur="1" fill="hold">
                                          <p:stCondLst>
                                            <p:cond delay="0"/>
                                          </p:stCondLst>
                                        </p:cTn>
                                        <p:tgtEl>
                                          <p:spTgt spid="69"/>
                                        </p:tgtEl>
                                        <p:attrNameLst>
                                          <p:attrName>style.visibility</p:attrName>
                                        </p:attrNameLst>
                                      </p:cBhvr>
                                      <p:to>
                                        <p:strVal val="hidden"/>
                                      </p:to>
                                    </p:set>
                                  </p:childTnLst>
                                </p:cTn>
                              </p:par>
                            </p:childTnLst>
                          </p:cTn>
                        </p:par>
                        <p:par>
                          <p:cTn id="282" fill="hold">
                            <p:stCondLst>
                              <p:cond delay="0"/>
                            </p:stCondLst>
                            <p:childTnLst>
                              <p:par>
                                <p:cTn id="283" presetID="1" presetClass="entr" presetSubtype="0" fill="hold" nodeType="afterEffect">
                                  <p:stCondLst>
                                    <p:cond delay="0"/>
                                  </p:stCondLst>
                                  <p:childTnLst>
                                    <p:set>
                                      <p:cBhvr>
                                        <p:cTn id="284" dur="1" fill="hold">
                                          <p:stCondLst>
                                            <p:cond delay="0"/>
                                          </p:stCondLst>
                                        </p:cTn>
                                        <p:tgtEl>
                                          <p:spTgt spid="70"/>
                                        </p:tgtEl>
                                        <p:attrNameLst>
                                          <p:attrName>style.visibility</p:attrName>
                                        </p:attrNameLst>
                                      </p:cBhvr>
                                      <p:to>
                                        <p:strVal val="visible"/>
                                      </p:to>
                                    </p:set>
                                  </p:childTnLst>
                                </p:cTn>
                              </p:par>
                              <p:par>
                                <p:cTn id="285" presetID="1" presetClass="exit" presetSubtype="0" fill="hold" nodeType="withEffect">
                                  <p:stCondLst>
                                    <p:cond delay="0"/>
                                  </p:stCondLst>
                                  <p:childTnLst>
                                    <p:set>
                                      <p:cBhvr>
                                        <p:cTn id="286" dur="1" fill="hold">
                                          <p:stCondLst>
                                            <p:cond delay="0"/>
                                          </p:stCondLst>
                                        </p:cTn>
                                        <p:tgtEl>
                                          <p:spTgt spid="65"/>
                                        </p:tgtEl>
                                        <p:attrNameLst>
                                          <p:attrName>style.visibility</p:attrName>
                                        </p:attrNameLst>
                                      </p:cBhvr>
                                      <p:to>
                                        <p:strVal val="hidden"/>
                                      </p:to>
                                    </p:set>
                                  </p:childTnLst>
                                </p:cTn>
                              </p:par>
                            </p:childTnLst>
                          </p:cTn>
                        </p:par>
                        <p:par>
                          <p:cTn id="287" fill="hold">
                            <p:stCondLst>
                              <p:cond delay="0"/>
                            </p:stCondLst>
                            <p:childTnLst>
                              <p:par>
                                <p:cTn id="288" presetID="1" presetClass="entr" presetSubtype="0" fill="hold" nodeType="afterEffect">
                                  <p:stCondLst>
                                    <p:cond delay="0"/>
                                  </p:stCondLst>
                                  <p:childTnLst>
                                    <p:set>
                                      <p:cBhvr>
                                        <p:cTn id="289" dur="1" fill="hold">
                                          <p:stCondLst>
                                            <p:cond delay="0"/>
                                          </p:stCondLst>
                                        </p:cTn>
                                        <p:tgtEl>
                                          <p:spTgt spid="71"/>
                                        </p:tgtEl>
                                        <p:attrNameLst>
                                          <p:attrName>style.visibility</p:attrName>
                                        </p:attrNameLst>
                                      </p:cBhvr>
                                      <p:to>
                                        <p:strVal val="visible"/>
                                      </p:to>
                                    </p:set>
                                  </p:childTnLst>
                                </p:cTn>
                              </p:par>
                            </p:childTnLst>
                          </p:cTn>
                        </p:par>
                      </p:childTnLst>
                    </p:cTn>
                  </p:par>
                  <p:par>
                    <p:cTn id="290" fill="hold">
                      <p:stCondLst>
                        <p:cond delay="indefinite"/>
                      </p:stCondLst>
                      <p:childTnLst>
                        <p:par>
                          <p:cTn id="291" fill="hold">
                            <p:stCondLst>
                              <p:cond delay="0"/>
                            </p:stCondLst>
                            <p:childTnLst>
                              <p:par>
                                <p:cTn id="292" presetID="1" presetClass="exit" presetSubtype="0" fill="hold" nodeType="clickEffect">
                                  <p:stCondLst>
                                    <p:cond delay="0"/>
                                  </p:stCondLst>
                                  <p:childTnLst>
                                    <p:set>
                                      <p:cBhvr>
                                        <p:cTn id="293" dur="1" fill="hold">
                                          <p:stCondLst>
                                            <p:cond delay="0"/>
                                          </p:stCondLst>
                                        </p:cTn>
                                        <p:tgtEl>
                                          <p:spTgt spid="71"/>
                                        </p:tgtEl>
                                        <p:attrNameLst>
                                          <p:attrName>style.visibility</p:attrName>
                                        </p:attrNameLst>
                                      </p:cBhvr>
                                      <p:to>
                                        <p:strVal val="hidden"/>
                                      </p:to>
                                    </p:set>
                                  </p:childTnLst>
                                </p:cTn>
                              </p:par>
                            </p:childTnLst>
                          </p:cTn>
                        </p:par>
                        <p:par>
                          <p:cTn id="294" fill="hold">
                            <p:stCondLst>
                              <p:cond delay="0"/>
                            </p:stCondLst>
                            <p:childTnLst>
                              <p:par>
                                <p:cTn id="295" presetID="1" presetClass="entr" presetSubtype="0" fill="hold" nodeType="afterEffect">
                                  <p:stCondLst>
                                    <p:cond delay="0"/>
                                  </p:stCondLst>
                                  <p:childTnLst>
                                    <p:set>
                                      <p:cBhvr>
                                        <p:cTn id="296" dur="1" fill="hold">
                                          <p:stCondLst>
                                            <p:cond delay="0"/>
                                          </p:stCondLst>
                                        </p:cTn>
                                        <p:tgtEl>
                                          <p:spTgt spid="72"/>
                                        </p:tgtEl>
                                        <p:attrNameLst>
                                          <p:attrName>style.visibility</p:attrName>
                                        </p:attrNameLst>
                                      </p:cBhvr>
                                      <p:to>
                                        <p:strVal val="visible"/>
                                      </p:to>
                                    </p:set>
                                  </p:childTnLst>
                                </p:cTn>
                              </p:par>
                            </p:childTnLst>
                          </p:cTn>
                        </p:par>
                      </p:childTnLst>
                    </p:cTn>
                  </p:par>
                  <p:par>
                    <p:cTn id="297" fill="hold">
                      <p:stCondLst>
                        <p:cond delay="indefinite"/>
                      </p:stCondLst>
                      <p:childTnLst>
                        <p:par>
                          <p:cTn id="298" fill="hold">
                            <p:stCondLst>
                              <p:cond delay="0"/>
                            </p:stCondLst>
                            <p:childTnLst>
                              <p:par>
                                <p:cTn id="299" presetID="1" presetClass="exit" presetSubtype="0" fill="hold" nodeType="clickEffect">
                                  <p:stCondLst>
                                    <p:cond delay="0"/>
                                  </p:stCondLst>
                                  <p:childTnLst>
                                    <p:set>
                                      <p:cBhvr>
                                        <p:cTn id="300" dur="1" fill="hold">
                                          <p:stCondLst>
                                            <p:cond delay="0"/>
                                          </p:stCondLst>
                                        </p:cTn>
                                        <p:tgtEl>
                                          <p:spTgt spid="72"/>
                                        </p:tgtEl>
                                        <p:attrNameLst>
                                          <p:attrName>style.visibility</p:attrName>
                                        </p:attrNameLst>
                                      </p:cBhvr>
                                      <p:to>
                                        <p:strVal val="hidden"/>
                                      </p:to>
                                    </p:set>
                                  </p:childTnLst>
                                </p:cTn>
                              </p:par>
                            </p:childTnLst>
                          </p:cTn>
                        </p:par>
                        <p:par>
                          <p:cTn id="301" fill="hold">
                            <p:stCondLst>
                              <p:cond delay="0"/>
                            </p:stCondLst>
                            <p:childTnLst>
                              <p:par>
                                <p:cTn id="302" presetID="1" presetClass="exit" presetSubtype="0" fill="hold" nodeType="afterEffect">
                                  <p:stCondLst>
                                    <p:cond delay="0"/>
                                  </p:stCondLst>
                                  <p:childTnLst>
                                    <p:set>
                                      <p:cBhvr>
                                        <p:cTn id="303" dur="1" fill="hold">
                                          <p:stCondLst>
                                            <p:cond delay="0"/>
                                          </p:stCondLst>
                                        </p:cTn>
                                        <p:tgtEl>
                                          <p:spTgt spid="26"/>
                                        </p:tgtEl>
                                        <p:attrNameLst>
                                          <p:attrName>style.visibility</p:attrName>
                                        </p:attrNameLst>
                                      </p:cBhvr>
                                      <p:to>
                                        <p:strVal val="hidden"/>
                                      </p:to>
                                    </p:set>
                                  </p:childTnLst>
                                </p:cTn>
                              </p:par>
                            </p:childTnLst>
                          </p:cTn>
                        </p:par>
                        <p:par>
                          <p:cTn id="304" fill="hold">
                            <p:stCondLst>
                              <p:cond delay="0"/>
                            </p:stCondLst>
                            <p:childTnLst>
                              <p:par>
                                <p:cTn id="305" presetID="1" presetClass="exit" presetSubtype="0" fill="hold" nodeType="afterEffect">
                                  <p:stCondLst>
                                    <p:cond delay="0"/>
                                  </p:stCondLst>
                                  <p:childTnLst>
                                    <p:set>
                                      <p:cBhvr>
                                        <p:cTn id="306" dur="1" fill="hold">
                                          <p:stCondLst>
                                            <p:cond delay="0"/>
                                          </p:stCondLst>
                                        </p:cTn>
                                        <p:tgtEl>
                                          <p:spTgt spid="68"/>
                                        </p:tgtEl>
                                        <p:attrNameLst>
                                          <p:attrName>style.visibility</p:attrName>
                                        </p:attrNameLst>
                                      </p:cBhvr>
                                      <p:to>
                                        <p:strVal val="hidden"/>
                                      </p:to>
                                    </p:set>
                                  </p:childTnLst>
                                </p:cTn>
                              </p:par>
                            </p:childTnLst>
                          </p:cTn>
                        </p:par>
                        <p:par>
                          <p:cTn id="307" fill="hold">
                            <p:stCondLst>
                              <p:cond delay="0"/>
                            </p:stCondLst>
                            <p:childTnLst>
                              <p:par>
                                <p:cTn id="308" presetID="1" presetClass="exit" presetSubtype="0" fill="hold" nodeType="afterEffect">
                                  <p:stCondLst>
                                    <p:cond delay="0"/>
                                  </p:stCondLst>
                                  <p:childTnLst>
                                    <p:set>
                                      <p:cBhvr>
                                        <p:cTn id="309" dur="1" fill="hold">
                                          <p:stCondLst>
                                            <p:cond delay="0"/>
                                          </p:stCondLst>
                                        </p:cTn>
                                        <p:tgtEl>
                                          <p:spTgt spid="70"/>
                                        </p:tgtEl>
                                        <p:attrNameLst>
                                          <p:attrName>style.visibility</p:attrName>
                                        </p:attrNameLst>
                                      </p:cBhvr>
                                      <p:to>
                                        <p:strVal val="hidden"/>
                                      </p:to>
                                    </p:set>
                                  </p:childTnLst>
                                </p:cTn>
                              </p:par>
                            </p:childTnLst>
                          </p:cTn>
                        </p:par>
                        <p:par>
                          <p:cTn id="310" fill="hold">
                            <p:stCondLst>
                              <p:cond delay="0"/>
                            </p:stCondLst>
                            <p:childTnLst>
                              <p:par>
                                <p:cTn id="311" presetID="53" presetClass="exit" presetSubtype="0" fill="hold" nodeType="afterEffect">
                                  <p:stCondLst>
                                    <p:cond delay="0"/>
                                  </p:stCondLst>
                                  <p:childTnLst>
                                    <p:anim calcmode="lin" valueType="num">
                                      <p:cBhvr>
                                        <p:cTn id="312" dur="500" fill="hold">
                                          <p:stCondLst>
                                            <p:cond delay="0"/>
                                          </p:stCondLst>
                                        </p:cTn>
                                        <p:tgtEl>
                                          <p:spTgt spid="10"/>
                                        </p:tgtEl>
                                        <p:attrNameLst>
                                          <p:attrName>ppt_w</p:attrName>
                                        </p:attrNameLst>
                                      </p:cBhvr>
                                      <p:tavLst>
                                        <p:tav tm="0">
                                          <p:val>
                                            <p:strVal val="ppt_w"/>
                                          </p:val>
                                        </p:tav>
                                        <p:tav tm="100000">
                                          <p:val>
                                            <p:fltVal val="0"/>
                                          </p:val>
                                        </p:tav>
                                      </p:tavLst>
                                    </p:anim>
                                    <p:anim calcmode="lin" valueType="num">
                                      <p:cBhvr>
                                        <p:cTn id="313" dur="500" fill="hold"/>
                                        <p:tgtEl>
                                          <p:spTgt spid="10"/>
                                        </p:tgtEl>
                                        <p:attrNameLst>
                                          <p:attrName>ppt_h</p:attrName>
                                        </p:attrNameLst>
                                      </p:cBhvr>
                                      <p:tavLst>
                                        <p:tav tm="0">
                                          <p:val>
                                            <p:strVal val="ppt_h"/>
                                          </p:val>
                                        </p:tav>
                                        <p:tav tm="100000">
                                          <p:val>
                                            <p:fltVal val="0"/>
                                          </p:val>
                                        </p:tav>
                                      </p:tavLst>
                                    </p:anim>
                                    <p:animEffect transition="out" filter="fade">
                                      <p:cBhvr>
                                        <p:cTn id="314" dur="500"/>
                                        <p:tgtEl>
                                          <p:spTgt spid="10"/>
                                        </p:tgtEl>
                                      </p:cBhvr>
                                    </p:animEffect>
                                    <p:set>
                                      <p:cBhvr>
                                        <p:cTn id="315" dur="1" fill="hold">
                                          <p:stCondLst>
                                            <p:cond delay="499"/>
                                          </p:stCondLst>
                                        </p:cTn>
                                        <p:tgtEl>
                                          <p:spTgt spid="10"/>
                                        </p:tgtEl>
                                        <p:attrNameLst>
                                          <p:attrName>style.visibility</p:attrName>
                                        </p:attrNameLst>
                                      </p:cBhvr>
                                      <p:to>
                                        <p:strVal val="hidden"/>
                                      </p:to>
                                    </p:set>
                                  </p:childTnLst>
                                </p:cTn>
                              </p:par>
                            </p:childTnLst>
                          </p:cTn>
                        </p:par>
                        <p:par>
                          <p:cTn id="316" fill="hold">
                            <p:stCondLst>
                              <p:cond delay="500"/>
                            </p:stCondLst>
                            <p:childTnLst>
                              <p:par>
                                <p:cTn id="317" presetID="1" presetClass="entr" presetSubtype="0" fill="hold" nodeType="afterEffect">
                                  <p:stCondLst>
                                    <p:cond delay="0"/>
                                  </p:stCondLst>
                                  <p:childTnLst>
                                    <p:set>
                                      <p:cBhvr>
                                        <p:cTn id="318" dur="1" fill="hold">
                                          <p:stCondLst>
                                            <p:cond delay="0"/>
                                          </p:stCondLst>
                                        </p:cTn>
                                        <p:tgtEl>
                                          <p:spTgt spid="73"/>
                                        </p:tgtEl>
                                        <p:attrNameLst>
                                          <p:attrName>style.visibility</p:attrName>
                                        </p:attrNameLst>
                                      </p:cBhvr>
                                      <p:to>
                                        <p:strVal val="visible"/>
                                      </p:to>
                                    </p:set>
                                  </p:childTnLst>
                                </p:cTn>
                              </p:par>
                            </p:childTnLst>
                          </p:cTn>
                        </p:par>
                        <p:par>
                          <p:cTn id="319" fill="hold">
                            <p:stCondLst>
                              <p:cond delay="500"/>
                            </p:stCondLst>
                            <p:childTnLst>
                              <p:par>
                                <p:cTn id="320" presetID="1" presetClass="entr" presetSubtype="0" fill="hold" nodeType="afterEffect">
                                  <p:stCondLst>
                                    <p:cond delay="0"/>
                                  </p:stCondLst>
                                  <p:childTnLst>
                                    <p:set>
                                      <p:cBhvr>
                                        <p:cTn id="321"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0" grpId="0" animBg="1"/>
      <p:bldP spid="10"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P spid="72" grpId="0" animBg="1"/>
      <p:bldP spid="72" grpId="1" animBg="1"/>
      <p:bldP spid="73" grpId="0" animBg="1"/>
      <p:bldP spid="7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Exercise: Implementing </a:t>
            </a:r>
            <a:r>
              <a:rPr lang="en-US" sz="3600" b="1" dirty="0" err="1">
                <a:solidFill>
                  <a:srgbClr val="FF0000"/>
                </a:solidFill>
                <a:latin typeface="Courier New"/>
                <a:cs typeface="Courier New"/>
              </a:rPr>
              <a:t>toUpperCase</a:t>
            </a:r>
            <a:endParaRPr lang="en-US" b="1" dirty="0">
              <a:solidFill>
                <a:schemeClr val="tx1"/>
              </a:solidFill>
              <a:latin typeface="Courier New"/>
              <a:cs typeface="Courier New"/>
            </a:endParaRPr>
          </a:p>
        </p:txBody>
      </p:sp>
      <p:sp>
        <p:nvSpPr>
          <p:cNvPr id="65539" name="Rectangle 3"/>
          <p:cNvSpPr>
            <a:spLocks noChangeArrowheads="1"/>
          </p:cNvSpPr>
          <p:nvPr/>
        </p:nvSpPr>
        <p:spPr bwMode="auto">
          <a:xfrm>
            <a:off x="482600" y="1155700"/>
            <a:ext cx="8128000" cy="11303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Suppose that the </a:t>
            </a:r>
            <a:r>
              <a:rPr lang="en-US" sz="2000" dirty="0" err="1">
                <a:latin typeface="Courier New" pitchFamily="1" charset="0"/>
              </a:rPr>
              <a:t>toUpperCase</a:t>
            </a:r>
            <a:r>
              <a:rPr lang="en-US" sz="2400" b="0" dirty="0"/>
              <a:t> method did not exist.  How would you implement a </a:t>
            </a:r>
            <a:r>
              <a:rPr lang="en-US" sz="2000" dirty="0" err="1">
                <a:latin typeface="Courier New" pitchFamily="1" charset="0"/>
              </a:rPr>
              <a:t>toUpperCase</a:t>
            </a:r>
            <a:r>
              <a:rPr lang="en-US" sz="2400" b="0" dirty="0"/>
              <a:t> function that returns the same result?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The </a:t>
            </a:r>
            <a:r>
              <a:rPr lang="en-US" sz="3600" b="1" dirty="0" err="1">
                <a:solidFill>
                  <a:srgbClr val="FF0000"/>
                </a:solidFill>
                <a:latin typeface="Courier New" pitchFamily="1" charset="0"/>
              </a:rPr>
              <a:t>GLabel</a:t>
            </a:r>
            <a:r>
              <a:rPr lang="en-US" sz="4000" dirty="0">
                <a:solidFill>
                  <a:srgbClr val="FF0000"/>
                </a:solidFill>
              </a:rPr>
              <a:t> Class</a:t>
            </a:r>
            <a:endParaRPr lang="en-US" dirty="0">
              <a:solidFill>
                <a:schemeClr val="tx1"/>
              </a:solidFill>
            </a:endParaRPr>
          </a:p>
        </p:txBody>
      </p:sp>
      <p:sp>
        <p:nvSpPr>
          <p:cNvPr id="43011" name="Text Box 3"/>
          <p:cNvSpPr txBox="1">
            <a:spLocks noChangeArrowheads="1"/>
          </p:cNvSpPr>
          <p:nvPr/>
        </p:nvSpPr>
        <p:spPr bwMode="auto">
          <a:xfrm>
            <a:off x="457200" y="1143000"/>
            <a:ext cx="8229600" cy="1095685"/>
          </a:xfrm>
          <a:prstGeom prst="rect">
            <a:avLst/>
          </a:prstGeom>
          <a:noFill/>
          <a:ln w="9525">
            <a:noFill/>
            <a:miter lim="800000"/>
            <a:headEnd/>
            <a:tailEnd/>
          </a:ln>
        </p:spPr>
        <p:txBody>
          <a:bodyPr>
            <a:prstTxWarp prst="textNoShape">
              <a:avLst/>
            </a:prstTxWarp>
            <a:spAutoFit/>
          </a:bodyPr>
          <a:lstStyle/>
          <a:p>
            <a:pPr>
              <a:lnSpc>
                <a:spcPct val="90000"/>
              </a:lnSpc>
              <a:spcAft>
                <a:spcPct val="50000"/>
              </a:spcAft>
            </a:pPr>
            <a:r>
              <a:rPr lang="en-US" sz="2400" b="0" dirty="0"/>
              <a:t>You can display a string in the graphics window using the </a:t>
            </a:r>
            <a:r>
              <a:rPr lang="en-US" sz="2000" dirty="0" err="1">
                <a:latin typeface="Courier New"/>
                <a:cs typeface="Courier New"/>
              </a:rPr>
              <a:t>GLabel</a:t>
            </a:r>
            <a:r>
              <a:rPr lang="en-US" sz="2400" b="0" dirty="0">
                <a:latin typeface="Times New Roman"/>
                <a:cs typeface="Times New Roman"/>
              </a:rPr>
              <a:t> class, as illustrated by the following function that displays the string </a:t>
            </a:r>
            <a:r>
              <a:rPr lang="en-US" sz="2000" dirty="0">
                <a:latin typeface="Courier New"/>
                <a:cs typeface="Courier New"/>
              </a:rPr>
              <a:t>"hello,</a:t>
            </a:r>
            <a:r>
              <a:rPr lang="en-US" sz="2000" dirty="0">
                <a:latin typeface="Times New Roman"/>
                <a:cs typeface="Times New Roman"/>
              </a:rPr>
              <a:t> </a:t>
            </a:r>
            <a:r>
              <a:rPr lang="en-US" sz="2000" dirty="0">
                <a:latin typeface="Courier New"/>
                <a:cs typeface="Courier New"/>
              </a:rPr>
              <a:t>world"</a:t>
            </a:r>
            <a:r>
              <a:rPr lang="en-US" sz="2400" b="0" dirty="0">
                <a:latin typeface="Times New Roman"/>
                <a:cs typeface="Times New Roman"/>
              </a:rPr>
              <a:t> on the graphics window:</a:t>
            </a:r>
            <a:endParaRPr lang="en-US" sz="2400" dirty="0">
              <a:latin typeface="Courier New"/>
              <a:cs typeface="Courier New"/>
            </a:endParaRPr>
          </a:p>
        </p:txBody>
      </p:sp>
      <p:grpSp>
        <p:nvGrpSpPr>
          <p:cNvPr id="2" name="Group 4"/>
          <p:cNvGrpSpPr>
            <a:grpSpLocks/>
          </p:cNvGrpSpPr>
          <p:nvPr/>
        </p:nvGrpSpPr>
        <p:grpSpPr bwMode="auto">
          <a:xfrm>
            <a:off x="2311400" y="4997450"/>
            <a:ext cx="4521200" cy="1606550"/>
            <a:chOff x="1424" y="3072"/>
            <a:chExt cx="2848" cy="1012"/>
          </a:xfrm>
        </p:grpSpPr>
        <p:pic>
          <p:nvPicPr>
            <p:cNvPr id="43016" name="Picture 5" descr="ShortGraphicsWindow"/>
            <p:cNvPicPr>
              <a:picLocks noChangeAspect="1" noChangeArrowheads="1"/>
            </p:cNvPicPr>
            <p:nvPr/>
          </p:nvPicPr>
          <p:blipFill>
            <a:blip r:embed="rId3"/>
            <a:srcRect/>
            <a:stretch>
              <a:fillRect/>
            </a:stretch>
          </p:blipFill>
          <p:spPr bwMode="auto">
            <a:xfrm>
              <a:off x="1424" y="3084"/>
              <a:ext cx="2845" cy="1000"/>
            </a:xfrm>
            <a:prstGeom prst="rect">
              <a:avLst/>
            </a:prstGeom>
            <a:noFill/>
            <a:ln w="9525">
              <a:noFill/>
              <a:miter lim="800000"/>
              <a:headEnd/>
              <a:tailEnd/>
            </a:ln>
          </p:spPr>
        </p:pic>
        <p:sp>
          <p:nvSpPr>
            <p:cNvPr id="43017" name="Text Box 6"/>
            <p:cNvSpPr txBox="1">
              <a:spLocks noChangeArrowheads="1"/>
            </p:cNvSpPr>
            <p:nvPr/>
          </p:nvSpPr>
          <p:spPr bwMode="auto">
            <a:xfrm>
              <a:off x="1471" y="3072"/>
              <a:ext cx="2801" cy="154"/>
            </a:xfrm>
            <a:prstGeom prst="rect">
              <a:avLst/>
            </a:prstGeom>
            <a:noFill/>
            <a:ln w="9525">
              <a:noFill/>
              <a:miter lim="800000"/>
              <a:headEnd/>
              <a:tailEnd/>
            </a:ln>
          </p:spPr>
          <p:txBody>
            <a:bodyPr>
              <a:prstTxWarp prst="textNoShape">
                <a:avLst/>
              </a:prstTxWarp>
              <a:spAutoFit/>
            </a:bodyPr>
            <a:lstStyle/>
            <a:p>
              <a:pPr algn="ctr"/>
              <a:r>
                <a:rPr lang="en-US" sz="1000" dirty="0" err="1">
                  <a:solidFill>
                    <a:srgbClr val="333333"/>
                  </a:solidFill>
                  <a:latin typeface="Helvetica" pitchFamily="1" charset="0"/>
                </a:rPr>
                <a:t>HelloWorld</a:t>
              </a:r>
              <a:endParaRPr lang="en-US" sz="1000" dirty="0">
                <a:solidFill>
                  <a:srgbClr val="333333"/>
                </a:solidFill>
                <a:latin typeface="Helvetica" pitchFamily="1" charset="0"/>
              </a:endParaRPr>
            </a:p>
          </p:txBody>
        </p:sp>
      </p:grpSp>
      <p:sp>
        <p:nvSpPr>
          <p:cNvPr id="43013" name="Text Box 7"/>
          <p:cNvSpPr txBox="1">
            <a:spLocks noChangeArrowheads="1"/>
          </p:cNvSpPr>
          <p:nvPr/>
        </p:nvSpPr>
        <p:spPr bwMode="auto">
          <a:xfrm>
            <a:off x="2971800" y="5384800"/>
            <a:ext cx="2438400" cy="579438"/>
          </a:xfrm>
          <a:prstGeom prst="rect">
            <a:avLst/>
          </a:prstGeom>
          <a:noFill/>
          <a:ln w="9525">
            <a:noFill/>
            <a:miter lim="800000"/>
            <a:headEnd/>
            <a:tailEnd/>
          </a:ln>
        </p:spPr>
        <p:txBody>
          <a:bodyPr>
            <a:prstTxWarp prst="textNoShape">
              <a:avLst/>
            </a:prstTxWarp>
            <a:spAutoFit/>
          </a:bodyPr>
          <a:lstStyle/>
          <a:p>
            <a:r>
              <a:rPr lang="en-US" sz="3200" b="0" dirty="0">
                <a:solidFill>
                  <a:srgbClr val="FF0000"/>
                </a:solidFill>
                <a:latin typeface="Helvetica" pitchFamily="1" charset="0"/>
              </a:rPr>
              <a:t>hello, world</a:t>
            </a:r>
            <a:endParaRPr lang="en-US" sz="3200" b="0" dirty="0">
              <a:solidFill>
                <a:srgbClr val="FF0000"/>
              </a:solidFill>
              <a:latin typeface="Charcoal CY" pitchFamily="1" charset="-52"/>
            </a:endParaRPr>
          </a:p>
        </p:txBody>
      </p:sp>
      <p:sp>
        <p:nvSpPr>
          <p:cNvPr id="43014" name="Rectangle 8"/>
          <p:cNvSpPr>
            <a:spLocks noChangeArrowheads="1"/>
          </p:cNvSpPr>
          <p:nvPr/>
        </p:nvSpPr>
        <p:spPr bwMode="auto">
          <a:xfrm>
            <a:off x="457200" y="2373313"/>
            <a:ext cx="8229600" cy="2188413"/>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43015" name="Text Box 9"/>
          <p:cNvSpPr txBox="1">
            <a:spLocks noChangeArrowheads="1"/>
          </p:cNvSpPr>
          <p:nvPr/>
        </p:nvSpPr>
        <p:spPr bwMode="auto">
          <a:xfrm>
            <a:off x="521070" y="2398342"/>
            <a:ext cx="8077200" cy="2086725"/>
          </a:xfrm>
          <a:prstGeom prst="rect">
            <a:avLst/>
          </a:prstGeom>
          <a:noFill/>
          <a:ln w="9525">
            <a:noFill/>
            <a:miter lim="800000"/>
            <a:headEnd/>
            <a:tailEnd/>
          </a:ln>
        </p:spPr>
        <p:txBody>
          <a:bodyPr>
            <a:prstTxWarp prst="textNoShape">
              <a:avLst/>
            </a:prstTxWarp>
            <a:spAutoFit/>
          </a:bodyPr>
          <a:lstStyle/>
          <a:p>
            <a:pPr>
              <a:lnSpc>
                <a:spcPct val="120000"/>
              </a:lnSpc>
            </a:pPr>
            <a:r>
              <a:rPr lang="en-US" sz="1800" dirty="0">
                <a:latin typeface="Courier New" pitchFamily="1" charset="0"/>
              </a:rPr>
              <a:t>function </a:t>
            </a:r>
            <a:r>
              <a:rPr lang="en-US" sz="1800" dirty="0" err="1">
                <a:latin typeface="Courier New" pitchFamily="1" charset="0"/>
              </a:rPr>
              <a:t>HelloWorld</a:t>
            </a:r>
            <a:r>
              <a:rPr lang="en-US" sz="1800" dirty="0">
                <a:latin typeface="Courier New" pitchFamily="1" charset="0"/>
              </a:rPr>
              <a:t>() {</a:t>
            </a:r>
          </a:p>
          <a:p>
            <a:r>
              <a:rPr lang="en-US" sz="1800" dirty="0">
                <a:latin typeface="Courier New" pitchFamily="1" charset="0"/>
              </a:rPr>
              <a:t>   let </a:t>
            </a:r>
            <a:r>
              <a:rPr lang="en-US" sz="1800" dirty="0" err="1">
                <a:latin typeface="Courier New" pitchFamily="1" charset="0"/>
              </a:rPr>
              <a:t>gw</a:t>
            </a:r>
            <a:r>
              <a:rPr lang="en-US" sz="1800" dirty="0">
                <a:latin typeface="Courier New" pitchFamily="1" charset="0"/>
              </a:rPr>
              <a:t> = </a:t>
            </a:r>
            <a:r>
              <a:rPr lang="en-US" sz="1800" dirty="0" err="1">
                <a:latin typeface="Courier New" pitchFamily="1" charset="0"/>
              </a:rPr>
              <a:t>GWindow</a:t>
            </a:r>
            <a:r>
              <a:rPr lang="en-US" sz="1800" dirty="0">
                <a:latin typeface="Courier New" pitchFamily="1" charset="0"/>
              </a:rPr>
              <a:t>(GWINDOW_WIDTH, GWINDOW_HEIGHT);</a:t>
            </a:r>
          </a:p>
          <a:p>
            <a:r>
              <a:rPr lang="en-US" sz="1800" dirty="0">
                <a:latin typeface="Courier New" pitchFamily="1" charset="0"/>
              </a:rPr>
              <a:t>   let label = </a:t>
            </a:r>
            <a:r>
              <a:rPr lang="en-US" sz="1800" dirty="0" err="1">
                <a:latin typeface="Courier New" pitchFamily="1" charset="0"/>
              </a:rPr>
              <a:t>GLabel</a:t>
            </a:r>
            <a:r>
              <a:rPr lang="en-US" sz="1800" dirty="0">
                <a:latin typeface="Courier New" pitchFamily="1" charset="0"/>
              </a:rPr>
              <a:t>("hello,</a:t>
            </a:r>
            <a:r>
              <a:rPr lang="en-US" dirty="0">
                <a:latin typeface="Courier New" pitchFamily="1" charset="0"/>
              </a:rPr>
              <a:t> </a:t>
            </a:r>
            <a:r>
              <a:rPr lang="en-US" sz="1800" dirty="0">
                <a:latin typeface="Courier New" pitchFamily="1" charset="0"/>
              </a:rPr>
              <a:t>world", 100, 75);</a:t>
            </a:r>
          </a:p>
          <a:p>
            <a:r>
              <a:rPr lang="en-US" sz="1800" dirty="0">
                <a:latin typeface="Courier New" pitchFamily="1" charset="0"/>
              </a:rPr>
              <a:t>   </a:t>
            </a:r>
            <a:r>
              <a:rPr lang="en-US" sz="1800" dirty="0" err="1">
                <a:latin typeface="Courier New" pitchFamily="1" charset="0"/>
              </a:rPr>
              <a:t>label.setFont</a:t>
            </a:r>
            <a:r>
              <a:rPr lang="en-US" sz="1800" dirty="0">
                <a:latin typeface="Courier New" pitchFamily="1" charset="0"/>
              </a:rPr>
              <a:t>("36px Helvetica");</a:t>
            </a:r>
          </a:p>
          <a:p>
            <a:r>
              <a:rPr lang="en-US" sz="1800" dirty="0">
                <a:latin typeface="Courier New" pitchFamily="1" charset="0"/>
              </a:rPr>
              <a:t>   </a:t>
            </a:r>
            <a:r>
              <a:rPr lang="en-US" sz="1800" dirty="0" err="1">
                <a:latin typeface="Courier New" pitchFamily="1" charset="0"/>
              </a:rPr>
              <a:t>label.setColor("Red</a:t>
            </a:r>
            <a:r>
              <a:rPr lang="en-US" sz="1800" dirty="0">
                <a:latin typeface="Courier New" pitchFamily="1" charset="0"/>
              </a:rPr>
              <a:t>");</a:t>
            </a:r>
          </a:p>
          <a:p>
            <a:r>
              <a:rPr lang="en-US" sz="1800" dirty="0">
                <a:latin typeface="Courier New" pitchFamily="1" charset="0"/>
              </a:rPr>
              <a:t>   </a:t>
            </a:r>
            <a:r>
              <a:rPr lang="en-US" sz="1800" dirty="0" err="1">
                <a:latin typeface="Courier New" pitchFamily="1" charset="0"/>
              </a:rPr>
              <a:t>gw.add(label</a:t>
            </a:r>
            <a:r>
              <a:rPr lang="en-US" sz="1800" dirty="0">
                <a:latin typeface="Courier New" pitchFamily="1" charset="0"/>
              </a:rPr>
              <a:t>);</a:t>
            </a:r>
          </a:p>
          <a:p>
            <a:r>
              <a:rPr lang="en-US" sz="1800" dirty="0">
                <a:latin typeface="Courier New" pitchFamily="1" charset="0"/>
              </a:rPr>
              <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76200"/>
            <a:ext cx="9144000" cy="1143000"/>
          </a:xfrm>
          <a:noFill/>
        </p:spPr>
        <p:txBody>
          <a:bodyPr/>
          <a:lstStyle/>
          <a:p>
            <a:r>
              <a:rPr lang="en-US" sz="4000">
                <a:solidFill>
                  <a:srgbClr val="FF0000"/>
                </a:solidFill>
                <a:ea typeface="ＭＳ Ｐゴシック" pitchFamily="1" charset="-128"/>
                <a:cs typeface="ＭＳ Ｐゴシック" pitchFamily="1" charset="-128"/>
              </a:rPr>
              <a:t>Operations on the </a:t>
            </a:r>
            <a:r>
              <a:rPr lang="en-US" sz="3600" b="1">
                <a:solidFill>
                  <a:srgbClr val="FF0000"/>
                </a:solidFill>
                <a:latin typeface="Courier New" pitchFamily="1" charset="0"/>
                <a:ea typeface="ＭＳ Ｐゴシック" pitchFamily="1" charset="-128"/>
                <a:cs typeface="ＭＳ Ｐゴシック" pitchFamily="1" charset="-128"/>
              </a:rPr>
              <a:t>GLabel</a:t>
            </a:r>
            <a:r>
              <a:rPr lang="en-US" sz="4000">
                <a:solidFill>
                  <a:srgbClr val="FF0000"/>
                </a:solidFill>
                <a:ea typeface="ＭＳ Ｐゴシック" pitchFamily="1" charset="-128"/>
                <a:cs typeface="ＭＳ Ｐゴシック" pitchFamily="1" charset="-128"/>
              </a:rPr>
              <a:t> Class</a:t>
            </a:r>
            <a:endParaRPr lang="en-US">
              <a:solidFill>
                <a:srgbClr val="FF0000"/>
              </a:solidFill>
              <a:ea typeface="ＭＳ Ｐゴシック" pitchFamily="1" charset="-128"/>
              <a:cs typeface="ＭＳ Ｐゴシック" pitchFamily="1" charset="-128"/>
            </a:endParaRPr>
          </a:p>
        </p:txBody>
      </p:sp>
      <p:sp>
        <p:nvSpPr>
          <p:cNvPr id="26627" name="Text Box 3"/>
          <p:cNvSpPr txBox="1">
            <a:spLocks noChangeArrowheads="1"/>
          </p:cNvSpPr>
          <p:nvPr/>
        </p:nvSpPr>
        <p:spPr bwMode="auto">
          <a:xfrm>
            <a:off x="457200" y="1143000"/>
            <a:ext cx="8229600" cy="430887"/>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dirty="0">
                <a:solidFill>
                  <a:srgbClr val="000000"/>
                </a:solidFill>
              </a:rPr>
              <a:t>Function to create a </a:t>
            </a:r>
            <a:r>
              <a:rPr lang="en-US" sz="2000" dirty="0" err="1">
                <a:solidFill>
                  <a:srgbClr val="000000"/>
                </a:solidFill>
                <a:latin typeface="Courier New"/>
                <a:cs typeface="Courier New"/>
              </a:rPr>
              <a:t>GLabel</a:t>
            </a:r>
            <a:endParaRPr lang="en-US" sz="2400" dirty="0">
              <a:solidFill>
                <a:srgbClr val="000000"/>
              </a:solidFill>
              <a:latin typeface="Courier New"/>
              <a:cs typeface="Courier New"/>
            </a:endParaRPr>
          </a:p>
        </p:txBody>
      </p:sp>
      <p:grpSp>
        <p:nvGrpSpPr>
          <p:cNvPr id="2" name="Group 4"/>
          <p:cNvGrpSpPr>
            <a:grpSpLocks/>
          </p:cNvGrpSpPr>
          <p:nvPr/>
        </p:nvGrpSpPr>
        <p:grpSpPr bwMode="auto">
          <a:xfrm>
            <a:off x="457200" y="1511300"/>
            <a:ext cx="8153400" cy="674688"/>
            <a:chOff x="288" y="1511"/>
            <a:chExt cx="5136" cy="425"/>
          </a:xfrm>
        </p:grpSpPr>
        <p:sp>
          <p:nvSpPr>
            <p:cNvPr id="26640" name="Rectangle 5"/>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solidFill>
                  <a:srgbClr val="000000"/>
                </a:solidFill>
                <a:latin typeface="Courier New" pitchFamily="1" charset="0"/>
              </a:endParaRPr>
            </a:p>
          </p:txBody>
        </p:sp>
        <p:sp>
          <p:nvSpPr>
            <p:cNvPr id="26641" name="Text Box 6"/>
            <p:cNvSpPr txBox="1">
              <a:spLocks noChangeArrowheads="1"/>
            </p:cNvSpPr>
            <p:nvPr/>
          </p:nvSpPr>
          <p:spPr bwMode="auto">
            <a:xfrm>
              <a:off x="384" y="1511"/>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err="1">
                  <a:solidFill>
                    <a:srgbClr val="000000"/>
                  </a:solidFill>
                  <a:latin typeface="Courier New" pitchFamily="1" charset="0"/>
                </a:rPr>
                <a:t>GLabel(</a:t>
              </a:r>
              <a:r>
                <a:rPr lang="en-US" sz="2000" b="0" i="1" dirty="0" err="1">
                  <a:solidFill>
                    <a:srgbClr val="000000"/>
                  </a:solidFill>
                </a:rPr>
                <a:t>text</a:t>
              </a:r>
              <a:r>
                <a:rPr lang="en-US" sz="2000" dirty="0">
                  <a:solidFill>
                    <a:srgbClr val="000000"/>
                  </a:solidFill>
                  <a:latin typeface="Courier New" pitchFamily="1" charset="0"/>
                </a:rPr>
                <a:t>,</a:t>
              </a:r>
              <a:r>
                <a:rPr lang="en-US" sz="2000" dirty="0">
                  <a:solidFill>
                    <a:srgbClr val="000000"/>
                  </a:solidFill>
                </a:rPr>
                <a:t> </a:t>
              </a:r>
              <a:r>
                <a:rPr lang="en-US" sz="2000" b="0" i="1" dirty="0" err="1">
                  <a:solidFill>
                    <a:srgbClr val="000000"/>
                  </a:solidFill>
                </a:rPr>
                <a:t>x</a:t>
              </a:r>
              <a:r>
                <a:rPr lang="en-US" sz="2000" dirty="0">
                  <a:solidFill>
                    <a:srgbClr val="000000"/>
                  </a:solidFill>
                  <a:latin typeface="Courier New" pitchFamily="1" charset="0"/>
                </a:rPr>
                <a:t>,</a:t>
              </a:r>
              <a:r>
                <a:rPr lang="en-US" sz="2000" dirty="0">
                  <a:solidFill>
                    <a:srgbClr val="000000"/>
                  </a:solidFill>
                </a:rPr>
                <a:t> </a:t>
              </a:r>
              <a:r>
                <a:rPr lang="en-US" sz="2000" b="0" i="1" dirty="0" err="1">
                  <a:solidFill>
                    <a:srgbClr val="000000"/>
                  </a:solidFill>
                </a:rPr>
                <a:t>y</a:t>
              </a:r>
              <a:r>
                <a:rPr lang="en-US" sz="2000" dirty="0">
                  <a:solidFill>
                    <a:srgbClr val="000000"/>
                  </a:solidFill>
                  <a:latin typeface="Courier New" pitchFamily="1" charset="0"/>
                </a:rPr>
                <a:t>)</a:t>
              </a:r>
            </a:p>
          </p:txBody>
        </p:sp>
        <p:sp>
          <p:nvSpPr>
            <p:cNvPr id="26642" name="Text Box 7"/>
            <p:cNvSpPr txBox="1">
              <a:spLocks noChangeArrowheads="1"/>
            </p:cNvSpPr>
            <p:nvPr/>
          </p:nvSpPr>
          <p:spPr bwMode="auto">
            <a:xfrm>
              <a:off x="576" y="1696"/>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solidFill>
                    <a:srgbClr val="000000"/>
                  </a:solidFill>
                </a:rPr>
                <a:t>Creates a label containing the specified text that begins at the point (</a:t>
              </a:r>
              <a:r>
                <a:rPr lang="en-US" sz="1800" b="0" i="1">
                  <a:solidFill>
                    <a:srgbClr val="000000"/>
                  </a:solidFill>
                </a:rPr>
                <a:t>x</a:t>
              </a:r>
              <a:r>
                <a:rPr lang="en-US" sz="1800" b="0">
                  <a:solidFill>
                    <a:srgbClr val="000000"/>
                  </a:solidFill>
                </a:rPr>
                <a:t>, </a:t>
              </a:r>
              <a:r>
                <a:rPr lang="en-US" sz="1800" b="0" i="1">
                  <a:solidFill>
                    <a:srgbClr val="000000"/>
                  </a:solidFill>
                </a:rPr>
                <a:t>y</a:t>
              </a:r>
              <a:r>
                <a:rPr lang="en-US" sz="1800" b="0">
                  <a:solidFill>
                    <a:srgbClr val="000000"/>
                  </a:solidFill>
                </a:rPr>
                <a:t>). </a:t>
              </a:r>
            </a:p>
          </p:txBody>
        </p:sp>
      </p:grpSp>
      <p:grpSp>
        <p:nvGrpSpPr>
          <p:cNvPr id="3" name="Group 8"/>
          <p:cNvGrpSpPr>
            <a:grpSpLocks/>
          </p:cNvGrpSpPr>
          <p:nvPr/>
        </p:nvGrpSpPr>
        <p:grpSpPr bwMode="auto">
          <a:xfrm>
            <a:off x="457200" y="2386013"/>
            <a:ext cx="8229600" cy="1042987"/>
            <a:chOff x="288" y="1503"/>
            <a:chExt cx="5184" cy="657"/>
          </a:xfrm>
        </p:grpSpPr>
        <p:sp>
          <p:nvSpPr>
            <p:cNvPr id="26635" name="Text Box 9"/>
            <p:cNvSpPr txBox="1">
              <a:spLocks noChangeArrowheads="1"/>
            </p:cNvSpPr>
            <p:nvPr/>
          </p:nvSpPr>
          <p:spPr bwMode="auto">
            <a:xfrm>
              <a:off x="288" y="1503"/>
              <a:ext cx="5184" cy="26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dirty="0">
                  <a:solidFill>
                    <a:srgbClr val="000000"/>
                  </a:solidFill>
                </a:rPr>
                <a:t>Methods specific to the </a:t>
              </a:r>
              <a:r>
                <a:rPr lang="en-US" sz="2000" dirty="0" err="1">
                  <a:solidFill>
                    <a:srgbClr val="000000"/>
                  </a:solidFill>
                  <a:latin typeface="Courier New" pitchFamily="1" charset="0"/>
                </a:rPr>
                <a:t>GLabel</a:t>
              </a:r>
              <a:r>
                <a:rPr lang="en-US" sz="2400" b="0" dirty="0">
                  <a:solidFill>
                    <a:srgbClr val="000000"/>
                  </a:solidFill>
                </a:rPr>
                <a:t> class  </a:t>
              </a:r>
            </a:p>
          </p:txBody>
        </p:sp>
        <p:grpSp>
          <p:nvGrpSpPr>
            <p:cNvPr id="4" name="Group 10"/>
            <p:cNvGrpSpPr>
              <a:grpSpLocks/>
            </p:cNvGrpSpPr>
            <p:nvPr/>
          </p:nvGrpSpPr>
          <p:grpSpPr bwMode="auto">
            <a:xfrm>
              <a:off x="288" y="1735"/>
              <a:ext cx="5136" cy="425"/>
              <a:chOff x="288" y="1511"/>
              <a:chExt cx="5136" cy="425"/>
            </a:xfrm>
          </p:grpSpPr>
          <p:sp>
            <p:nvSpPr>
              <p:cNvPr id="26637" name="Rectangle 11"/>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solidFill>
                    <a:srgbClr val="000000"/>
                  </a:solidFill>
                  <a:latin typeface="Courier New" pitchFamily="1" charset="0"/>
                </a:endParaRPr>
              </a:p>
            </p:txBody>
          </p:sp>
          <p:sp>
            <p:nvSpPr>
              <p:cNvPr id="26638" name="Text Box 12"/>
              <p:cNvSpPr txBox="1">
                <a:spLocks noChangeArrowheads="1"/>
              </p:cNvSpPr>
              <p:nvPr/>
            </p:nvSpPr>
            <p:spPr bwMode="auto">
              <a:xfrm>
                <a:off x="384" y="1511"/>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i="1">
                    <a:solidFill>
                      <a:srgbClr val="000000"/>
                    </a:solidFill>
                  </a:rPr>
                  <a:t>label</a:t>
                </a:r>
                <a:r>
                  <a:rPr lang="en-US" sz="2000">
                    <a:solidFill>
                      <a:srgbClr val="000000"/>
                    </a:solidFill>
                    <a:latin typeface="Courier New" pitchFamily="1" charset="0"/>
                  </a:rPr>
                  <a:t>.setFont(</a:t>
                </a:r>
                <a:r>
                  <a:rPr lang="en-US" sz="400">
                    <a:solidFill>
                      <a:srgbClr val="000000"/>
                    </a:solidFill>
                    <a:latin typeface="Courier New" pitchFamily="1" charset="0"/>
                  </a:rPr>
                  <a:t> </a:t>
                </a:r>
                <a:r>
                  <a:rPr lang="en-US" sz="2000" b="0" i="1">
                    <a:solidFill>
                      <a:srgbClr val="000000"/>
                    </a:solidFill>
                  </a:rPr>
                  <a:t>font</a:t>
                </a:r>
                <a:r>
                  <a:rPr lang="en-US" sz="2000">
                    <a:solidFill>
                      <a:srgbClr val="000000"/>
                    </a:solidFill>
                    <a:latin typeface="Courier New" pitchFamily="1" charset="0"/>
                  </a:rPr>
                  <a:t>)</a:t>
                </a:r>
              </a:p>
            </p:txBody>
          </p:sp>
          <p:sp>
            <p:nvSpPr>
              <p:cNvPr id="26639" name="Text Box 13"/>
              <p:cNvSpPr txBox="1">
                <a:spLocks noChangeArrowheads="1"/>
              </p:cNvSpPr>
              <p:nvPr/>
            </p:nvSpPr>
            <p:spPr bwMode="auto">
              <a:xfrm>
                <a:off x="576" y="1696"/>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solidFill>
                      <a:srgbClr val="000000"/>
                    </a:solidFill>
                  </a:rPr>
                  <a:t>Sets the font used to display the label as specified by the font string.</a:t>
                </a:r>
              </a:p>
            </p:txBody>
          </p:sp>
        </p:grpSp>
      </p:grpSp>
      <p:grpSp>
        <p:nvGrpSpPr>
          <p:cNvPr id="5" name="Group 14"/>
          <p:cNvGrpSpPr>
            <a:grpSpLocks/>
          </p:cNvGrpSpPr>
          <p:nvPr/>
        </p:nvGrpSpPr>
        <p:grpSpPr bwMode="auto">
          <a:xfrm>
            <a:off x="457200" y="3581403"/>
            <a:ext cx="8229600" cy="2663827"/>
            <a:chOff x="288" y="2256"/>
            <a:chExt cx="5184" cy="1678"/>
          </a:xfrm>
        </p:grpSpPr>
        <p:sp>
          <p:nvSpPr>
            <p:cNvPr id="26631" name="Text Box 15"/>
            <p:cNvSpPr txBox="1">
              <a:spLocks noChangeArrowheads="1"/>
            </p:cNvSpPr>
            <p:nvPr/>
          </p:nvSpPr>
          <p:spPr bwMode="auto">
            <a:xfrm>
              <a:off x="288" y="2256"/>
              <a:ext cx="5184" cy="477"/>
            </a:xfrm>
            <a:prstGeom prst="rect">
              <a:avLst/>
            </a:prstGeom>
            <a:noFill/>
            <a:ln w="9525">
              <a:noFill/>
              <a:miter lim="800000"/>
              <a:headEnd/>
              <a:tailEnd/>
            </a:ln>
          </p:spPr>
          <p:txBody>
            <a:bodyPr>
              <a:prstTxWarp prst="textNoShape">
                <a:avLst/>
              </a:prstTxWarp>
              <a:spAutoFit/>
            </a:bodyPr>
            <a:lstStyle/>
            <a:p>
              <a:pPr>
                <a:lnSpc>
                  <a:spcPct val="90000"/>
                </a:lnSpc>
              </a:pPr>
              <a:r>
                <a:rPr lang="en-US" sz="2400" b="0" dirty="0">
                  <a:solidFill>
                    <a:srgbClr val="000000"/>
                  </a:solidFill>
                </a:rPr>
                <a:t>The font is specified as a CSS fragment, the details of which are described in the course reader, pp. 129-131.</a:t>
              </a:r>
            </a:p>
          </p:txBody>
        </p:sp>
        <p:sp>
          <p:nvSpPr>
            <p:cNvPr id="26634" name="Text Box 18"/>
            <p:cNvSpPr txBox="1">
              <a:spLocks noChangeArrowheads="1"/>
            </p:cNvSpPr>
            <p:nvPr/>
          </p:nvSpPr>
          <p:spPr bwMode="auto">
            <a:xfrm>
              <a:off x="288" y="2829"/>
              <a:ext cx="5184" cy="1105"/>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dirty="0">
                  <a:solidFill>
                    <a:srgbClr val="000000"/>
                  </a:solidFill>
                </a:rPr>
                <a:t>Examples of legal font strings:</a:t>
              </a:r>
            </a:p>
            <a:p>
              <a:pPr marL="800100" lvl="1" indent="-342900" algn="just">
                <a:lnSpc>
                  <a:spcPct val="90000"/>
                </a:lnSpc>
                <a:buFont typeface="Arial" charset="0"/>
                <a:buChar char="•"/>
              </a:pPr>
              <a:r>
                <a:rPr lang="en-US" sz="2400" b="0" dirty="0">
                  <a:solidFill>
                    <a:srgbClr val="000000"/>
                  </a:solidFill>
                </a:rPr>
                <a:t>"italic 36px Helvetica"</a:t>
              </a:r>
            </a:p>
            <a:p>
              <a:pPr marL="800100" lvl="1" indent="-342900" algn="just">
                <a:lnSpc>
                  <a:spcPct val="90000"/>
                </a:lnSpc>
                <a:buFont typeface="Arial" charset="0"/>
                <a:buChar char="•"/>
              </a:pPr>
              <a:r>
                <a:rPr lang="en-US" sz="2400" b="0" dirty="0">
                  <a:solidFill>
                    <a:srgbClr val="000000"/>
                  </a:solidFill>
                </a:rPr>
                <a:t>"24px 'Times New Roman'"</a:t>
              </a:r>
            </a:p>
            <a:p>
              <a:pPr marL="800100" lvl="1" indent="-342900" algn="just">
                <a:lnSpc>
                  <a:spcPct val="90000"/>
                </a:lnSpc>
                <a:buFont typeface="Arial" charset="0"/>
                <a:buChar char="•"/>
              </a:pPr>
              <a:r>
                <a:rPr lang="en-US" sz="2400" b="0" dirty="0">
                  <a:solidFill>
                    <a:srgbClr val="000000"/>
                  </a:solidFill>
                </a:rPr>
                <a:t>"bold 14px </a:t>
              </a:r>
              <a:r>
                <a:rPr lang="en-US" sz="2400" b="0" dirty="0" err="1">
                  <a:solidFill>
                    <a:srgbClr val="000000"/>
                  </a:solidFill>
                </a:rPr>
                <a:t>Courier,'Courier</a:t>
              </a:r>
              <a:r>
                <a:rPr lang="en-US" sz="2400" b="0" dirty="0">
                  <a:solidFill>
                    <a:srgbClr val="000000"/>
                  </a:solidFill>
                </a:rPr>
                <a:t> </a:t>
              </a:r>
              <a:r>
                <a:rPr lang="en-US" sz="2400" b="0" dirty="0" err="1">
                  <a:solidFill>
                    <a:srgbClr val="000000"/>
                  </a:solidFill>
                </a:rPr>
                <a:t>New',Monaco</a:t>
              </a:r>
              <a:r>
                <a:rPr lang="en-US" sz="2400" b="0" dirty="0">
                  <a:solidFill>
                    <a:srgbClr val="000000"/>
                  </a:solidFill>
                </a:rPr>
                <a:t>"</a:t>
              </a:r>
            </a:p>
            <a:p>
              <a:pPr marL="800100" lvl="1" indent="-342900" algn="just">
                <a:lnSpc>
                  <a:spcPct val="90000"/>
                </a:lnSpc>
                <a:buFont typeface="Arial" charset="0"/>
                <a:buChar char="•"/>
              </a:pPr>
              <a:r>
                <a:rPr lang="en-US" sz="2400" b="0" dirty="0">
                  <a:solidFill>
                    <a:srgbClr val="000000"/>
                  </a:solidFill>
                </a:rPr>
                <a:t>"oblique bold 44px </a:t>
              </a:r>
              <a:r>
                <a:rPr lang="en-US" sz="2400" b="0" dirty="0"/>
                <a:t>'Lucida </a:t>
              </a:r>
              <a:r>
                <a:rPr lang="en-US" sz="2400" b="0" dirty="0" err="1"/>
                <a:t>Blackletter',serif</a:t>
              </a:r>
              <a:r>
                <a:rPr lang="en-US" sz="2400" b="0" dirty="0"/>
                <a:t>"</a:t>
              </a:r>
              <a:endParaRPr lang="en-US" sz="2400" b="0" dirty="0">
                <a:solidFill>
                  <a:srgbClr val="00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Geometry of the </a:t>
            </a:r>
            <a:r>
              <a:rPr lang="en-US" sz="3600" b="1">
                <a:solidFill>
                  <a:srgbClr val="FF0000"/>
                </a:solidFill>
                <a:latin typeface="Courier New" pitchFamily="1" charset="0"/>
              </a:rPr>
              <a:t>GLabel</a:t>
            </a:r>
            <a:r>
              <a:rPr lang="en-US" sz="4000">
                <a:solidFill>
                  <a:srgbClr val="FF0000"/>
                </a:solidFill>
              </a:rPr>
              <a:t> Class</a:t>
            </a:r>
            <a:endParaRPr lang="en-US">
              <a:solidFill>
                <a:srgbClr val="FF0000"/>
              </a:solidFill>
            </a:endParaRPr>
          </a:p>
        </p:txBody>
      </p:sp>
      <p:sp>
        <p:nvSpPr>
          <p:cNvPr id="751619" name="Rectangle 3"/>
          <p:cNvSpPr>
            <a:spLocks noChangeArrowheads="1"/>
          </p:cNvSpPr>
          <p:nvPr/>
        </p:nvSpPr>
        <p:spPr bwMode="auto">
          <a:xfrm>
            <a:off x="482600" y="1155700"/>
            <a:ext cx="8128000" cy="2501900"/>
          </a:xfrm>
          <a:prstGeom prst="rect">
            <a:avLst/>
          </a:prstGeom>
          <a:noFill/>
          <a:ln w="9525">
            <a:noFill/>
            <a:miter lim="800000"/>
            <a:headEnd/>
            <a:tailEnd/>
          </a:ln>
        </p:spPr>
        <p:txBody>
          <a:bodyPr>
            <a:prstTxWarp prst="textNoShape">
              <a:avLst/>
            </a:prstTxWarp>
          </a:bodyPr>
          <a:lstStyle/>
          <a:p>
            <a:pPr marL="342900" indent="-342900">
              <a:lnSpc>
                <a:spcPct val="90000"/>
              </a:lnSpc>
              <a:spcAft>
                <a:spcPct val="20000"/>
              </a:spcAft>
              <a:buFontTx/>
              <a:buChar char="•"/>
            </a:pPr>
            <a:r>
              <a:rPr lang="en-US" sz="2400" b="0" dirty="0"/>
              <a:t>The </a:t>
            </a:r>
            <a:r>
              <a:rPr lang="en-US" sz="2000" dirty="0" err="1">
                <a:latin typeface="Courier New" pitchFamily="1" charset="0"/>
              </a:rPr>
              <a:t>GLabel</a:t>
            </a:r>
            <a:r>
              <a:rPr lang="en-US" sz="2400" b="0" dirty="0"/>
              <a:t> class relies on a set of geometrical concepts that are derived from classical typesetting:</a:t>
            </a:r>
          </a:p>
          <a:p>
            <a:pPr marL="742950" lvl="1" indent="-285750">
              <a:lnSpc>
                <a:spcPct val="90000"/>
              </a:lnSpc>
              <a:spcAft>
                <a:spcPct val="20000"/>
              </a:spcAft>
              <a:buFontTx/>
              <a:buChar char="–"/>
            </a:pPr>
            <a:r>
              <a:rPr lang="en-US" sz="2000" b="0" dirty="0">
                <a:ea typeface="ＭＳ Ｐゴシック" pitchFamily="1" charset="-128"/>
                <a:cs typeface="ＭＳ Ｐゴシック" pitchFamily="1" charset="-128"/>
              </a:rPr>
              <a:t>The </a:t>
            </a:r>
            <a:r>
              <a:rPr lang="en-US" sz="2000" i="1" dirty="0">
                <a:ea typeface="ＭＳ Ｐゴシック" pitchFamily="1" charset="-128"/>
                <a:cs typeface="ＭＳ Ｐゴシック" pitchFamily="1" charset="-128"/>
              </a:rPr>
              <a:t>baseline</a:t>
            </a:r>
            <a:r>
              <a:rPr lang="en-US" sz="2000" b="0" dirty="0">
                <a:ea typeface="ＭＳ Ｐゴシック" pitchFamily="1" charset="-128"/>
                <a:cs typeface="ＭＳ Ｐゴシック" pitchFamily="1" charset="-128"/>
              </a:rPr>
              <a:t> is the imaginary line on which the characters rest.</a:t>
            </a:r>
          </a:p>
          <a:p>
            <a:pPr marL="742950" lvl="1" indent="-285750">
              <a:lnSpc>
                <a:spcPct val="90000"/>
              </a:lnSpc>
              <a:spcAft>
                <a:spcPct val="20000"/>
              </a:spcAft>
              <a:buFontTx/>
              <a:buChar char="–"/>
            </a:pPr>
            <a:r>
              <a:rPr lang="en-US" sz="2000" b="0" dirty="0">
                <a:ea typeface="ＭＳ Ｐゴシック" pitchFamily="1" charset="-128"/>
                <a:cs typeface="ＭＳ Ｐゴシック" pitchFamily="1" charset="-128"/>
              </a:rPr>
              <a:t>The </a:t>
            </a:r>
            <a:r>
              <a:rPr lang="en-US" sz="2000" i="1" dirty="0">
                <a:ea typeface="ＭＳ Ｐゴシック" pitchFamily="1" charset="-128"/>
                <a:cs typeface="ＭＳ Ｐゴシック" pitchFamily="1" charset="-128"/>
              </a:rPr>
              <a:t>origin</a:t>
            </a:r>
            <a:r>
              <a:rPr lang="en-US" sz="2000" b="0" dirty="0">
                <a:ea typeface="ＭＳ Ｐゴシック" pitchFamily="1" charset="-128"/>
                <a:cs typeface="ＭＳ Ｐゴシック" pitchFamily="1" charset="-128"/>
              </a:rPr>
              <a:t> is the point on the baseline at which the label begins.</a:t>
            </a:r>
          </a:p>
          <a:p>
            <a:pPr marL="742950" lvl="1" indent="-285750">
              <a:lnSpc>
                <a:spcPct val="90000"/>
              </a:lnSpc>
              <a:spcAft>
                <a:spcPct val="20000"/>
              </a:spcAft>
              <a:buFontTx/>
              <a:buChar char="–"/>
            </a:pPr>
            <a:r>
              <a:rPr lang="en-US" sz="2000" b="0" dirty="0">
                <a:ea typeface="ＭＳ Ｐゴシック" pitchFamily="1" charset="-128"/>
                <a:cs typeface="ＭＳ Ｐゴシック" pitchFamily="1" charset="-128"/>
              </a:rPr>
              <a:t>The </a:t>
            </a:r>
            <a:r>
              <a:rPr lang="en-US" sz="2000" i="1" dirty="0">
                <a:ea typeface="ＭＳ Ｐゴシック" pitchFamily="1" charset="-128"/>
                <a:cs typeface="ＭＳ Ｐゴシック" pitchFamily="1" charset="-128"/>
              </a:rPr>
              <a:t>height</a:t>
            </a:r>
            <a:r>
              <a:rPr lang="en-US" sz="2000" b="0" dirty="0">
                <a:ea typeface="ＭＳ Ｐゴシック" pitchFamily="1" charset="-128"/>
                <a:cs typeface="ＭＳ Ｐゴシック" pitchFamily="1" charset="-128"/>
              </a:rPr>
              <a:t> of the font is the distance between successive baselines.</a:t>
            </a:r>
          </a:p>
          <a:p>
            <a:pPr marL="742950" lvl="1" indent="-285750">
              <a:lnSpc>
                <a:spcPct val="90000"/>
              </a:lnSpc>
              <a:spcAft>
                <a:spcPct val="20000"/>
              </a:spcAft>
              <a:buFontTx/>
              <a:buChar char="–"/>
            </a:pPr>
            <a:r>
              <a:rPr lang="en-US" sz="2000" b="0" dirty="0">
                <a:ea typeface="ＭＳ Ｐゴシック" pitchFamily="1" charset="-128"/>
                <a:cs typeface="ＭＳ Ｐゴシック" pitchFamily="1" charset="-128"/>
              </a:rPr>
              <a:t>The </a:t>
            </a:r>
            <a:r>
              <a:rPr lang="en-US" sz="2000" i="1" dirty="0">
                <a:ea typeface="ＭＳ Ｐゴシック" pitchFamily="1" charset="-128"/>
                <a:cs typeface="ＭＳ Ｐゴシック" pitchFamily="1" charset="-128"/>
              </a:rPr>
              <a:t>ascent</a:t>
            </a:r>
            <a:r>
              <a:rPr lang="en-US" sz="2000" b="0" dirty="0">
                <a:ea typeface="ＭＳ Ｐゴシック" pitchFamily="1" charset="-128"/>
                <a:cs typeface="ＭＳ Ｐゴシック" pitchFamily="1" charset="-128"/>
              </a:rPr>
              <a:t> is the distance characters rise above the baseline.</a:t>
            </a:r>
          </a:p>
          <a:p>
            <a:pPr marL="742950" lvl="1" indent="-285750">
              <a:lnSpc>
                <a:spcPct val="90000"/>
              </a:lnSpc>
              <a:spcAft>
                <a:spcPct val="20000"/>
              </a:spcAft>
              <a:buFontTx/>
              <a:buChar char="–"/>
            </a:pPr>
            <a:r>
              <a:rPr lang="en-US" sz="2000" b="0" dirty="0">
                <a:ea typeface="ＭＳ Ｐゴシック" pitchFamily="1" charset="-128"/>
                <a:cs typeface="ＭＳ Ｐゴシック" pitchFamily="1" charset="-128"/>
              </a:rPr>
              <a:t>The </a:t>
            </a:r>
            <a:r>
              <a:rPr lang="en-US" sz="2000" i="1" dirty="0">
                <a:ea typeface="ＭＳ Ｐゴシック" pitchFamily="1" charset="-128"/>
                <a:cs typeface="ＭＳ Ｐゴシック" pitchFamily="1" charset="-128"/>
              </a:rPr>
              <a:t>descent</a:t>
            </a:r>
            <a:r>
              <a:rPr lang="en-US" sz="2000" b="0" dirty="0">
                <a:ea typeface="ＭＳ Ｐゴシック" pitchFamily="1" charset="-128"/>
                <a:cs typeface="ＭＳ Ｐゴシック" pitchFamily="1" charset="-128"/>
              </a:rPr>
              <a:t> is the distance characters drop below the baseline.</a:t>
            </a:r>
          </a:p>
          <a:p>
            <a:pPr marL="342900" indent="-342900" algn="just">
              <a:lnSpc>
                <a:spcPct val="90000"/>
              </a:lnSpc>
              <a:spcAft>
                <a:spcPct val="50000"/>
              </a:spcAft>
              <a:buFontTx/>
              <a:buChar char="•"/>
            </a:pPr>
            <a:endParaRPr lang="en-US" sz="2400" b="0" dirty="0"/>
          </a:p>
        </p:txBody>
      </p:sp>
      <p:sp>
        <p:nvSpPr>
          <p:cNvPr id="751620" name="Rectangle 4"/>
          <p:cNvSpPr>
            <a:spLocks noChangeArrowheads="1"/>
          </p:cNvSpPr>
          <p:nvPr/>
        </p:nvSpPr>
        <p:spPr bwMode="auto">
          <a:xfrm>
            <a:off x="482600" y="3568700"/>
            <a:ext cx="8128000" cy="19685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You can use the </a:t>
            </a:r>
            <a:r>
              <a:rPr lang="en-US" sz="2000" dirty="0" err="1">
                <a:latin typeface="Courier New" pitchFamily="1" charset="0"/>
              </a:rPr>
              <a:t>getHeight</a:t>
            </a:r>
            <a:r>
              <a:rPr lang="en-US" sz="2400" b="0" dirty="0"/>
              <a:t>, </a:t>
            </a:r>
            <a:r>
              <a:rPr lang="en-US" sz="2000" dirty="0" err="1">
                <a:latin typeface="Courier New" pitchFamily="1" charset="0"/>
              </a:rPr>
              <a:t>getAscent</a:t>
            </a:r>
            <a:r>
              <a:rPr lang="en-US" sz="2400" b="0" dirty="0"/>
              <a:t>, and </a:t>
            </a:r>
            <a:r>
              <a:rPr lang="en-US" sz="2000" dirty="0" err="1">
                <a:latin typeface="Courier New" pitchFamily="1" charset="0"/>
              </a:rPr>
              <a:t>getDescent</a:t>
            </a:r>
            <a:r>
              <a:rPr lang="en-US" sz="2400" b="0" dirty="0"/>
              <a:t> methods to determine the corresponding property of the font.  You can use the </a:t>
            </a:r>
            <a:r>
              <a:rPr lang="en-US" sz="2000" dirty="0" err="1">
                <a:latin typeface="Courier New" pitchFamily="1" charset="0"/>
              </a:rPr>
              <a:t>getWidth</a:t>
            </a:r>
            <a:r>
              <a:rPr lang="en-US" sz="2400" b="0" dirty="0"/>
              <a:t> method to determine the width of the entire label, which depends on both the font and the text.</a:t>
            </a:r>
          </a:p>
        </p:txBody>
      </p:sp>
      <p:pic>
        <p:nvPicPr>
          <p:cNvPr id="45061" name="Picture 5" descr="Graphics (9"/>
          <p:cNvPicPr>
            <a:picLocks noChangeAspect="1" noChangeArrowheads="1"/>
          </p:cNvPicPr>
          <p:nvPr/>
        </p:nvPicPr>
        <p:blipFill>
          <a:blip r:embed="rId3"/>
          <a:srcRect/>
          <a:stretch>
            <a:fillRect/>
          </a:stretch>
        </p:blipFill>
        <p:spPr bwMode="auto">
          <a:xfrm>
            <a:off x="1651000" y="5003800"/>
            <a:ext cx="5840413" cy="1619250"/>
          </a:xfrm>
          <a:prstGeom prst="rect">
            <a:avLst/>
          </a:prstGeom>
          <a:noFill/>
          <a:ln w="9525">
            <a:noFill/>
            <a:miter lim="800000"/>
            <a:headEnd/>
            <a:tailEnd/>
          </a:ln>
        </p:spPr>
      </p:pic>
      <p:sp>
        <p:nvSpPr>
          <p:cNvPr id="45062" name="Text Box 6"/>
          <p:cNvSpPr txBox="1">
            <a:spLocks noChangeArrowheads="1"/>
          </p:cNvSpPr>
          <p:nvPr/>
        </p:nvSpPr>
        <p:spPr bwMode="auto">
          <a:xfrm>
            <a:off x="1676400" y="4978400"/>
            <a:ext cx="5792788" cy="244475"/>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QuickBrownFox</a:t>
            </a:r>
          </a:p>
        </p:txBody>
      </p:sp>
      <p:sp>
        <p:nvSpPr>
          <p:cNvPr id="45063" name="Line 7"/>
          <p:cNvSpPr>
            <a:spLocks noChangeShapeType="1"/>
          </p:cNvSpPr>
          <p:nvPr/>
        </p:nvSpPr>
        <p:spPr bwMode="auto">
          <a:xfrm flipH="1" flipV="1">
            <a:off x="7289800" y="5781675"/>
            <a:ext cx="406400" cy="187325"/>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45064" name="Line 8"/>
          <p:cNvSpPr>
            <a:spLocks noChangeShapeType="1"/>
          </p:cNvSpPr>
          <p:nvPr/>
        </p:nvSpPr>
        <p:spPr bwMode="auto">
          <a:xfrm>
            <a:off x="1828800" y="5778500"/>
            <a:ext cx="5486400" cy="0"/>
          </a:xfrm>
          <a:prstGeom prst="line">
            <a:avLst/>
          </a:prstGeom>
          <a:noFill/>
          <a:ln w="19050" cap="rnd">
            <a:solidFill>
              <a:schemeClr val="tx1"/>
            </a:solidFill>
            <a:prstDash val="sysDot"/>
            <a:round/>
            <a:headEnd/>
            <a:tailEnd/>
          </a:ln>
        </p:spPr>
        <p:txBody>
          <a:bodyPr wrap="none" anchor="ctr">
            <a:prstTxWarp prst="textNoShape">
              <a:avLst/>
            </a:prstTxWarp>
          </a:bodyPr>
          <a:lstStyle/>
          <a:p>
            <a:endParaRPr lang="en-US"/>
          </a:p>
        </p:txBody>
      </p:sp>
      <p:sp>
        <p:nvSpPr>
          <p:cNvPr id="45065" name="Text Box 9"/>
          <p:cNvSpPr txBox="1">
            <a:spLocks noChangeArrowheads="1"/>
          </p:cNvSpPr>
          <p:nvPr/>
        </p:nvSpPr>
        <p:spPr bwMode="auto">
          <a:xfrm>
            <a:off x="1752600" y="5334000"/>
            <a:ext cx="5638800" cy="1144929"/>
          </a:xfrm>
          <a:prstGeom prst="rect">
            <a:avLst/>
          </a:prstGeom>
          <a:noFill/>
          <a:ln w="9525">
            <a:noFill/>
            <a:miter lim="800000"/>
            <a:headEnd/>
            <a:tailEnd/>
          </a:ln>
        </p:spPr>
        <p:txBody>
          <a:bodyPr>
            <a:prstTxWarp prst="textNoShape">
              <a:avLst/>
            </a:prstTxWarp>
            <a:spAutoFit/>
          </a:bodyPr>
          <a:lstStyle/>
          <a:p>
            <a:pPr>
              <a:lnSpc>
                <a:spcPct val="90000"/>
              </a:lnSpc>
            </a:pPr>
            <a:r>
              <a:rPr lang="en-US" sz="3600" b="0" dirty="0">
                <a:solidFill>
                  <a:srgbClr val="FF0000"/>
                </a:solidFill>
                <a:latin typeface="Helvetica" pitchFamily="1" charset="0"/>
              </a:rPr>
              <a:t>The quick brown fox jumps</a:t>
            </a:r>
          </a:p>
          <a:p>
            <a:r>
              <a:rPr lang="en-US" sz="3600" b="0" dirty="0">
                <a:solidFill>
                  <a:srgbClr val="FF0000"/>
                </a:solidFill>
                <a:latin typeface="Helvetica" pitchFamily="1" charset="0"/>
              </a:rPr>
              <a:t>over the lazy dog.</a:t>
            </a:r>
          </a:p>
        </p:txBody>
      </p:sp>
      <p:sp>
        <p:nvSpPr>
          <p:cNvPr id="45066" name="Text Box 10"/>
          <p:cNvSpPr txBox="1">
            <a:spLocks noChangeArrowheads="1"/>
          </p:cNvSpPr>
          <p:nvPr/>
        </p:nvSpPr>
        <p:spPr bwMode="auto">
          <a:xfrm>
            <a:off x="7632700" y="5861050"/>
            <a:ext cx="990600" cy="336550"/>
          </a:xfrm>
          <a:prstGeom prst="rect">
            <a:avLst/>
          </a:prstGeom>
          <a:noFill/>
          <a:ln w="9525">
            <a:noFill/>
            <a:miter lim="800000"/>
            <a:headEnd/>
            <a:tailEnd/>
          </a:ln>
        </p:spPr>
        <p:txBody>
          <a:bodyPr>
            <a:prstTxWarp prst="textNoShape">
              <a:avLst/>
            </a:prstTxWarp>
            <a:spAutoFit/>
          </a:bodyPr>
          <a:lstStyle/>
          <a:p>
            <a:pPr>
              <a:spcBef>
                <a:spcPct val="50000"/>
              </a:spcBef>
            </a:pPr>
            <a:r>
              <a:rPr lang="en-US" sz="1600" b="0" i="1"/>
              <a:t>baseline</a:t>
            </a:r>
          </a:p>
        </p:txBody>
      </p:sp>
      <p:grpSp>
        <p:nvGrpSpPr>
          <p:cNvPr id="2" name="Group 11"/>
          <p:cNvGrpSpPr>
            <a:grpSpLocks/>
          </p:cNvGrpSpPr>
          <p:nvPr/>
        </p:nvGrpSpPr>
        <p:grpSpPr bwMode="auto">
          <a:xfrm>
            <a:off x="342900" y="5257800"/>
            <a:ext cx="1582738" cy="566738"/>
            <a:chOff x="216" y="3312"/>
            <a:chExt cx="997" cy="357"/>
          </a:xfrm>
        </p:grpSpPr>
        <p:sp>
          <p:nvSpPr>
            <p:cNvPr id="45080" name="Oval 12"/>
            <p:cNvSpPr>
              <a:spLocks noChangeArrowheads="1"/>
            </p:cNvSpPr>
            <p:nvPr/>
          </p:nvSpPr>
          <p:spPr bwMode="auto">
            <a:xfrm>
              <a:off x="1160" y="3616"/>
              <a:ext cx="53" cy="53"/>
            </a:xfrm>
            <a:prstGeom prst="ellipse">
              <a:avLst/>
            </a:prstGeom>
            <a:solidFill>
              <a:schemeClr val="tx1"/>
            </a:solidFill>
            <a:ln w="9525">
              <a:solidFill>
                <a:schemeClr val="tx1"/>
              </a:solidFill>
              <a:round/>
              <a:headEnd/>
              <a:tailEnd/>
            </a:ln>
          </p:spPr>
          <p:txBody>
            <a:bodyPr wrap="none" anchor="ctr">
              <a:prstTxWarp prst="textNoShape">
                <a:avLst/>
              </a:prstTxWarp>
            </a:bodyPr>
            <a:lstStyle/>
            <a:p>
              <a:endParaRPr lang="en-US"/>
            </a:p>
          </p:txBody>
        </p:sp>
        <p:sp>
          <p:nvSpPr>
            <p:cNvPr id="45081" name="Text Box 13"/>
            <p:cNvSpPr txBox="1">
              <a:spLocks noChangeArrowheads="1"/>
            </p:cNvSpPr>
            <p:nvPr/>
          </p:nvSpPr>
          <p:spPr bwMode="auto">
            <a:xfrm>
              <a:off x="216" y="3312"/>
              <a:ext cx="624" cy="212"/>
            </a:xfrm>
            <a:prstGeom prst="rect">
              <a:avLst/>
            </a:prstGeom>
            <a:noFill/>
            <a:ln w="9525">
              <a:noFill/>
              <a:miter lim="800000"/>
              <a:headEnd/>
              <a:tailEnd/>
            </a:ln>
          </p:spPr>
          <p:txBody>
            <a:bodyPr>
              <a:prstTxWarp prst="textNoShape">
                <a:avLst/>
              </a:prstTxWarp>
              <a:spAutoFit/>
            </a:bodyPr>
            <a:lstStyle/>
            <a:p>
              <a:pPr algn="r">
                <a:spcBef>
                  <a:spcPct val="50000"/>
                </a:spcBef>
              </a:pPr>
              <a:r>
                <a:rPr lang="en-US" sz="1600" b="0" i="1"/>
                <a:t>origin</a:t>
              </a:r>
            </a:p>
          </p:txBody>
        </p:sp>
        <p:sp>
          <p:nvSpPr>
            <p:cNvPr id="45082" name="Line 14"/>
            <p:cNvSpPr>
              <a:spLocks noChangeShapeType="1"/>
            </p:cNvSpPr>
            <p:nvPr/>
          </p:nvSpPr>
          <p:spPr bwMode="auto">
            <a:xfrm>
              <a:off x="800" y="3460"/>
              <a:ext cx="357" cy="148"/>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grpSp>
      <p:grpSp>
        <p:nvGrpSpPr>
          <p:cNvPr id="3" name="Group 15"/>
          <p:cNvGrpSpPr>
            <a:grpSpLocks/>
          </p:cNvGrpSpPr>
          <p:nvPr/>
        </p:nvGrpSpPr>
        <p:grpSpPr bwMode="auto">
          <a:xfrm>
            <a:off x="520700" y="5791200"/>
            <a:ext cx="6794500" cy="547687"/>
            <a:chOff x="328" y="3639"/>
            <a:chExt cx="4280" cy="345"/>
          </a:xfrm>
        </p:grpSpPr>
        <p:sp>
          <p:nvSpPr>
            <p:cNvPr id="45077" name="Line 16"/>
            <p:cNvSpPr>
              <a:spLocks noChangeShapeType="1"/>
            </p:cNvSpPr>
            <p:nvPr/>
          </p:nvSpPr>
          <p:spPr bwMode="auto">
            <a:xfrm>
              <a:off x="1152" y="3984"/>
              <a:ext cx="3456" cy="0"/>
            </a:xfrm>
            <a:prstGeom prst="line">
              <a:avLst/>
            </a:prstGeom>
            <a:noFill/>
            <a:ln w="19050" cap="rnd">
              <a:solidFill>
                <a:schemeClr val="tx1"/>
              </a:solidFill>
              <a:prstDash val="sysDot"/>
              <a:round/>
              <a:headEnd/>
              <a:tailEnd/>
            </a:ln>
          </p:spPr>
          <p:txBody>
            <a:bodyPr wrap="none" anchor="ctr">
              <a:prstTxWarp prst="textNoShape">
                <a:avLst/>
              </a:prstTxWarp>
            </a:bodyPr>
            <a:lstStyle/>
            <a:p>
              <a:endParaRPr lang="en-US"/>
            </a:p>
          </p:txBody>
        </p:sp>
        <p:sp>
          <p:nvSpPr>
            <p:cNvPr id="45078" name="AutoShape 17"/>
            <p:cNvSpPr>
              <a:spLocks/>
            </p:cNvSpPr>
            <p:nvPr/>
          </p:nvSpPr>
          <p:spPr bwMode="auto">
            <a:xfrm>
              <a:off x="934" y="3639"/>
              <a:ext cx="103" cy="338"/>
            </a:xfrm>
            <a:prstGeom prst="leftBrace">
              <a:avLst>
                <a:gd name="adj1" fmla="val 27346"/>
                <a:gd name="adj2" fmla="val 50000"/>
              </a:avLst>
            </a:prstGeom>
            <a:noFill/>
            <a:ln w="9525">
              <a:solidFill>
                <a:schemeClr val="tx1"/>
              </a:solidFill>
              <a:round/>
              <a:headEnd/>
              <a:tailEnd/>
            </a:ln>
          </p:spPr>
          <p:txBody>
            <a:bodyPr wrap="none" anchor="ctr">
              <a:prstTxWarp prst="textNoShape">
                <a:avLst/>
              </a:prstTxWarp>
            </a:bodyPr>
            <a:lstStyle/>
            <a:p>
              <a:endParaRPr lang="en-US"/>
            </a:p>
          </p:txBody>
        </p:sp>
        <p:sp>
          <p:nvSpPr>
            <p:cNvPr id="45079" name="Text Box 18"/>
            <p:cNvSpPr txBox="1">
              <a:spLocks noChangeArrowheads="1"/>
            </p:cNvSpPr>
            <p:nvPr/>
          </p:nvSpPr>
          <p:spPr bwMode="auto">
            <a:xfrm>
              <a:off x="328" y="3704"/>
              <a:ext cx="624" cy="212"/>
            </a:xfrm>
            <a:prstGeom prst="rect">
              <a:avLst/>
            </a:prstGeom>
            <a:noFill/>
            <a:ln w="9525">
              <a:noFill/>
              <a:miter lim="800000"/>
              <a:headEnd/>
              <a:tailEnd/>
            </a:ln>
          </p:spPr>
          <p:txBody>
            <a:bodyPr>
              <a:prstTxWarp prst="textNoShape">
                <a:avLst/>
              </a:prstTxWarp>
              <a:spAutoFit/>
            </a:bodyPr>
            <a:lstStyle/>
            <a:p>
              <a:pPr algn="r">
                <a:spcBef>
                  <a:spcPct val="50000"/>
                </a:spcBef>
              </a:pPr>
              <a:r>
                <a:rPr lang="en-US" sz="1600" b="0" i="1"/>
                <a:t>height</a:t>
              </a:r>
            </a:p>
          </p:txBody>
        </p:sp>
      </p:grpSp>
      <p:grpSp>
        <p:nvGrpSpPr>
          <p:cNvPr id="4" name="Group 19"/>
          <p:cNvGrpSpPr>
            <a:grpSpLocks/>
          </p:cNvGrpSpPr>
          <p:nvPr/>
        </p:nvGrpSpPr>
        <p:grpSpPr bwMode="auto">
          <a:xfrm>
            <a:off x="1828800" y="5386388"/>
            <a:ext cx="6794500" cy="404812"/>
            <a:chOff x="1152" y="3393"/>
            <a:chExt cx="4280" cy="255"/>
          </a:xfrm>
        </p:grpSpPr>
        <p:sp>
          <p:nvSpPr>
            <p:cNvPr id="45074" name="Line 20"/>
            <p:cNvSpPr>
              <a:spLocks noChangeShapeType="1"/>
            </p:cNvSpPr>
            <p:nvPr/>
          </p:nvSpPr>
          <p:spPr bwMode="auto">
            <a:xfrm>
              <a:off x="1152" y="3416"/>
              <a:ext cx="3456" cy="0"/>
            </a:xfrm>
            <a:prstGeom prst="line">
              <a:avLst/>
            </a:prstGeom>
            <a:noFill/>
            <a:ln w="19050" cap="rnd">
              <a:solidFill>
                <a:schemeClr val="tx1"/>
              </a:solidFill>
              <a:prstDash val="sysDot"/>
              <a:round/>
              <a:headEnd/>
              <a:tailEnd/>
            </a:ln>
          </p:spPr>
          <p:txBody>
            <a:bodyPr wrap="none" anchor="ctr">
              <a:prstTxWarp prst="textNoShape">
                <a:avLst/>
              </a:prstTxWarp>
            </a:bodyPr>
            <a:lstStyle/>
            <a:p>
              <a:endParaRPr lang="en-US"/>
            </a:p>
          </p:txBody>
        </p:sp>
        <p:sp>
          <p:nvSpPr>
            <p:cNvPr id="45075" name="AutoShape 21"/>
            <p:cNvSpPr>
              <a:spLocks/>
            </p:cNvSpPr>
            <p:nvPr/>
          </p:nvSpPr>
          <p:spPr bwMode="auto">
            <a:xfrm flipH="1">
              <a:off x="4728" y="3393"/>
              <a:ext cx="96" cy="255"/>
            </a:xfrm>
            <a:prstGeom prst="leftBrace">
              <a:avLst>
                <a:gd name="adj1" fmla="val 22135"/>
                <a:gd name="adj2" fmla="val 50000"/>
              </a:avLst>
            </a:prstGeom>
            <a:noFill/>
            <a:ln w="9525">
              <a:solidFill>
                <a:schemeClr val="tx1"/>
              </a:solidFill>
              <a:round/>
              <a:headEnd/>
              <a:tailEnd/>
            </a:ln>
          </p:spPr>
          <p:txBody>
            <a:bodyPr wrap="none" anchor="ctr">
              <a:prstTxWarp prst="textNoShape">
                <a:avLst/>
              </a:prstTxWarp>
            </a:bodyPr>
            <a:lstStyle/>
            <a:p>
              <a:endParaRPr lang="en-US"/>
            </a:p>
          </p:txBody>
        </p:sp>
        <p:sp>
          <p:nvSpPr>
            <p:cNvPr id="45076" name="Text Box 22"/>
            <p:cNvSpPr txBox="1">
              <a:spLocks noChangeArrowheads="1"/>
            </p:cNvSpPr>
            <p:nvPr/>
          </p:nvSpPr>
          <p:spPr bwMode="auto">
            <a:xfrm>
              <a:off x="4808" y="3400"/>
              <a:ext cx="624"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b="0" i="1"/>
                <a:t>ascent</a:t>
              </a:r>
            </a:p>
          </p:txBody>
        </p:sp>
      </p:grpSp>
      <p:grpSp>
        <p:nvGrpSpPr>
          <p:cNvPr id="5" name="Group 23"/>
          <p:cNvGrpSpPr>
            <a:grpSpLocks/>
          </p:cNvGrpSpPr>
          <p:nvPr/>
        </p:nvGrpSpPr>
        <p:grpSpPr bwMode="auto">
          <a:xfrm>
            <a:off x="1828800" y="6210300"/>
            <a:ext cx="6794500" cy="336550"/>
            <a:chOff x="1152" y="3912"/>
            <a:chExt cx="4280" cy="212"/>
          </a:xfrm>
        </p:grpSpPr>
        <p:sp>
          <p:nvSpPr>
            <p:cNvPr id="45071" name="Line 24"/>
            <p:cNvSpPr>
              <a:spLocks noChangeShapeType="1"/>
            </p:cNvSpPr>
            <p:nvPr/>
          </p:nvSpPr>
          <p:spPr bwMode="auto">
            <a:xfrm>
              <a:off x="1152" y="4048"/>
              <a:ext cx="3456" cy="0"/>
            </a:xfrm>
            <a:prstGeom prst="line">
              <a:avLst/>
            </a:prstGeom>
            <a:noFill/>
            <a:ln w="19050" cap="rnd">
              <a:solidFill>
                <a:schemeClr val="tx1"/>
              </a:solidFill>
              <a:prstDash val="sysDot"/>
              <a:round/>
              <a:headEnd/>
              <a:tailEnd/>
            </a:ln>
          </p:spPr>
          <p:txBody>
            <a:bodyPr wrap="none" anchor="ctr">
              <a:prstTxWarp prst="textNoShape">
                <a:avLst/>
              </a:prstTxWarp>
            </a:bodyPr>
            <a:lstStyle/>
            <a:p>
              <a:endParaRPr lang="en-US"/>
            </a:p>
          </p:txBody>
        </p:sp>
        <p:sp>
          <p:nvSpPr>
            <p:cNvPr id="45072" name="AutoShape 25"/>
            <p:cNvSpPr>
              <a:spLocks/>
            </p:cNvSpPr>
            <p:nvPr/>
          </p:nvSpPr>
          <p:spPr bwMode="auto">
            <a:xfrm flipH="1">
              <a:off x="4736" y="3985"/>
              <a:ext cx="47" cy="84"/>
            </a:xfrm>
            <a:prstGeom prst="leftBrace">
              <a:avLst>
                <a:gd name="adj1" fmla="val 14894"/>
                <a:gd name="adj2" fmla="val 50000"/>
              </a:avLst>
            </a:prstGeom>
            <a:noFill/>
            <a:ln w="9525">
              <a:solidFill>
                <a:schemeClr val="tx1"/>
              </a:solidFill>
              <a:round/>
              <a:headEnd/>
              <a:tailEnd/>
            </a:ln>
          </p:spPr>
          <p:txBody>
            <a:bodyPr wrap="none" anchor="ctr">
              <a:prstTxWarp prst="textNoShape">
                <a:avLst/>
              </a:prstTxWarp>
            </a:bodyPr>
            <a:lstStyle/>
            <a:p>
              <a:endParaRPr lang="en-US"/>
            </a:p>
          </p:txBody>
        </p:sp>
        <p:sp>
          <p:nvSpPr>
            <p:cNvPr id="45073" name="Text Box 26"/>
            <p:cNvSpPr txBox="1">
              <a:spLocks noChangeArrowheads="1"/>
            </p:cNvSpPr>
            <p:nvPr/>
          </p:nvSpPr>
          <p:spPr bwMode="auto">
            <a:xfrm>
              <a:off x="4808" y="3912"/>
              <a:ext cx="624"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b="0" i="1"/>
                <a:t>descent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161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51619">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51619">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51619">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5162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1619" grpId="0" build="p" bldLvl="2"/>
      <p:bldP spid="751620"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16564</TotalTime>
  <Words>1762</Words>
  <Application>Microsoft Macintosh PowerPoint</Application>
  <PresentationFormat>On-screen Show (4:3)</PresentationFormat>
  <Paragraphs>213</Paragraphs>
  <Slides>21</Slides>
  <Notes>21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21</vt:i4>
      </vt:variant>
    </vt:vector>
  </HeadingPairs>
  <TitlesOfParts>
    <vt:vector size="31" baseType="lpstr">
      <vt:lpstr>ＭＳ Ｐゴシック</vt:lpstr>
      <vt:lpstr>Arial</vt:lpstr>
      <vt:lpstr>Charcoal CY</vt:lpstr>
      <vt:lpstr>Courier New</vt:lpstr>
      <vt:lpstr>Helvetica</vt:lpstr>
      <vt:lpstr>Helvetica Neue</vt:lpstr>
      <vt:lpstr>Monotype Corsiva</vt:lpstr>
      <vt:lpstr>Times New Roman</vt:lpstr>
      <vt:lpstr>Blank Presentation</vt:lpstr>
      <vt:lpstr>1_Blank Presentation</vt:lpstr>
      <vt:lpstr>Strings in JavaScript</vt:lpstr>
      <vt:lpstr>Once upon a time . . .</vt:lpstr>
      <vt:lpstr>Early Character Encodings</vt:lpstr>
      <vt:lpstr>The Victorian Internet</vt:lpstr>
      <vt:lpstr>Strings in JavaScript</vt:lpstr>
      <vt:lpstr>Review: Strings as an Abstract Idea</vt:lpstr>
      <vt:lpstr>Using Methods in the String Class</vt:lpstr>
      <vt:lpstr>Selecting Characters from a String</vt:lpstr>
      <vt:lpstr>Concatenation</vt:lpstr>
      <vt:lpstr>Extracting Substrings</vt:lpstr>
      <vt:lpstr>Comparing Strings</vt:lpstr>
      <vt:lpstr>Searching in a String</vt:lpstr>
      <vt:lpstr>Other Methods in the String Class</vt:lpstr>
      <vt:lpstr>Exercise: Implementing endsWith</vt:lpstr>
      <vt:lpstr>Simple String Idioms</vt:lpstr>
      <vt:lpstr>Reversing a String</vt:lpstr>
      <vt:lpstr>Exercise: Implementing toUpperCase</vt:lpstr>
      <vt:lpstr>The GLabel Class</vt:lpstr>
      <vt:lpstr>Operations on the GLabel Class</vt:lpstr>
      <vt:lpstr>The Geometry of the GLabel Class</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118</cp:revision>
  <cp:lastPrinted>2018-10-20T22:27:14Z</cp:lastPrinted>
  <dcterms:created xsi:type="dcterms:W3CDTF">2017-04-30T04:31:39Z</dcterms:created>
  <dcterms:modified xsi:type="dcterms:W3CDTF">2018-10-20T22:27:16Z</dcterms:modified>
</cp:coreProperties>
</file>