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13"/>
  </p:notesMasterIdLst>
  <p:sldIdLst>
    <p:sldId id="441" r:id="rId3"/>
    <p:sldId id="499" r:id="rId4"/>
    <p:sldId id="483" r:id="rId5"/>
    <p:sldId id="501" r:id="rId6"/>
    <p:sldId id="502" r:id="rId7"/>
    <p:sldId id="503" r:id="rId8"/>
    <p:sldId id="504" r:id="rId9"/>
    <p:sldId id="505" r:id="rId10"/>
    <p:sldId id="506" r:id="rId11"/>
    <p:sldId id="369" r:id="rId12"/>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9999"/>
    <a:srgbClr val="0066CC"/>
    <a:srgbClr val="FF3300"/>
    <a:srgbClr val="999933"/>
    <a:srgbClr val="33FFFF"/>
    <a:srgbClr val="CCFFFF"/>
    <a:srgbClr val="FFFF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32" d="100"/>
          <a:sy n="132" d="100"/>
        </p:scale>
        <p:origin x="13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C29629D6-B8C5-FD41-82AE-83DFD47C37D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D065F28-229D-1045-AC62-F76B6D1C11B1}"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52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a:latin typeface="Times" pitchFamily="1" charset="0"/>
              </a:rPr>
              <a:pPr algn="r"/>
              <a:t>3</a:t>
            </a:fld>
            <a:endParaRPr lang="en-US" sz="1200">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9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13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3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7</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8</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solidFill>
                  <a:prstClr val="black"/>
                </a:solidFill>
              </a:rPr>
              <a:pPr/>
              <a:t>9</a:t>
            </a:fld>
            <a:endParaRPr lang="en-US">
              <a:solidFill>
                <a:prstClr val="black"/>
              </a:solidFill>
            </a:endParaRPr>
          </a:p>
        </p:txBody>
      </p:sp>
      <p:sp>
        <p:nvSpPr>
          <p:cNvPr id="6113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4C1EFA9A-4D74-0E44-AC56-B594694EC273}" type="slidenum">
              <a:rPr lang="en-US"/>
              <a:pPr/>
              <a:t>10</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0185D45-15CD-4E48-B08D-EDFF37E2B15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7C54AF-5977-8240-A391-644EB1E6DC3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5D9406-9B8B-8149-8F72-68B41B8F00B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D6CD871-A5F4-2043-9262-56EB5866FF2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55EFC4-4568-B44F-A230-92FD921C86D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ED6875E-6ADD-8749-9270-C6B568DE476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8E83A25-62F4-9547-8FD1-2AFD6A93F6B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31C5D7C-2A77-904B-A089-521B12E49B7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BA398C-59D6-7440-9F78-F78DC87AE66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18196FC-F9D7-A146-B6F3-A3A1A75AF73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a:solidFill>
                  <a:srgbClr val="000000"/>
                </a:solidFill>
                <a:latin typeface="Times New Roman" pitchFamily="1" charset="0"/>
              </a:rPr>
              <a:pPr/>
              <a:t>‹#›</a:t>
            </a:fld>
            <a:endParaRPr lang="en-US">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pitchFamily="1" charset="0"/>
              </a:rPr>
              <a:t>Arrays for Tabulation</a:t>
            </a:r>
          </a:p>
        </p:txBody>
      </p:sp>
      <p:sp>
        <p:nvSpPr>
          <p:cNvPr id="2051"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pitchFamily="1" charset="0"/>
              </a:rPr>
              <a:t>Ryan Eberhardt</a:t>
            </a:r>
          </a:p>
          <a:p>
            <a:pPr algn="ctr">
              <a:lnSpc>
                <a:spcPct val="85000"/>
              </a:lnSpc>
            </a:pPr>
            <a:r>
              <a:rPr lang="en-US" sz="3200" dirty="0">
                <a:latin typeface="Times New Roman" pitchFamily="1" charset="0"/>
              </a:rPr>
              <a:t>CS 106AJ</a:t>
            </a:r>
          </a:p>
          <a:p>
            <a:pPr algn="ctr">
              <a:lnSpc>
                <a:spcPct val="85000"/>
              </a:lnSpc>
            </a:pPr>
            <a:r>
              <a:rPr lang="en-US" sz="3200" dirty="0">
                <a:latin typeface="Times New Roman" pitchFamily="1" charset="0"/>
              </a:rPr>
              <a:t>November 2, 2018</a:t>
            </a:r>
          </a:p>
          <a:p>
            <a:pPr algn="ctr">
              <a:lnSpc>
                <a:spcPct val="85000"/>
              </a:lnSpc>
            </a:pPr>
            <a:r>
              <a:rPr lang="en-US" sz="3200" i="1" dirty="0">
                <a:latin typeface="Times New Roman" pitchFamily="1" charset="0"/>
              </a:rPr>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Using Arrays for Tabulation</a:t>
            </a:r>
            <a:endParaRPr lang="en-US">
              <a:solidFill>
                <a:srgbClr val="FF0000"/>
              </a:solidFill>
              <a:latin typeface="Times New Roman" pitchFamily="1" charset="0"/>
            </a:endParaRPr>
          </a:p>
        </p:txBody>
      </p:sp>
      <p:sp>
        <p:nvSpPr>
          <p:cNvPr id="94211" name="Rectangle 3"/>
          <p:cNvSpPr>
            <a:spLocks noChangeArrowheads="1"/>
          </p:cNvSpPr>
          <p:nvPr/>
        </p:nvSpPr>
        <p:spPr bwMode="auto">
          <a:xfrm>
            <a:off x="482600" y="1155700"/>
            <a:ext cx="8128000" cy="516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Arrays turn out to be useful when you have a set of data values and need to count how many values fall into each of a set of ranges.  This process is called </a:t>
            </a:r>
            <a:r>
              <a:rPr lang="en-US" sz="2400" b="1" i="1" dirty="0">
                <a:latin typeface="Times New Roman" pitchFamily="1" charset="0"/>
              </a:rPr>
              <a:t>tabulation</a:t>
            </a:r>
            <a:r>
              <a:rPr lang="en-US" sz="2400" i="1" dirty="0">
                <a:latin typeface="Times New Roman" pitchFamily="1" charset="0"/>
              </a:rPr>
              <a:t>.</a:t>
            </a:r>
          </a:p>
          <a:p>
            <a:pPr marL="342900" indent="-342900">
              <a:lnSpc>
                <a:spcPct val="90000"/>
              </a:lnSpc>
              <a:spcAft>
                <a:spcPct val="50000"/>
              </a:spcAft>
              <a:buFontTx/>
              <a:buChar char="•"/>
            </a:pPr>
            <a:r>
              <a:rPr lang="en-US" sz="2400" dirty="0">
                <a:latin typeface="Times New Roman" pitchFamily="1" charset="0"/>
              </a:rPr>
              <a:t>Tabulation uses arrays in a slightly different way from those applications that use them to store a list of data.  When you implement a tabulation program, you use each data value to compute an index into an array of integers that keeps track of how many values fall into that category.</a:t>
            </a:r>
          </a:p>
          <a:p>
            <a:pPr marL="342900" indent="-342900">
              <a:lnSpc>
                <a:spcPct val="90000"/>
              </a:lnSpc>
              <a:spcAft>
                <a:spcPct val="50000"/>
              </a:spcAft>
              <a:buFontTx/>
              <a:buChar char="•"/>
            </a:pPr>
            <a:r>
              <a:rPr lang="en-US" sz="2400" dirty="0">
                <a:latin typeface="Times New Roman" pitchFamily="1" charset="0"/>
              </a:rPr>
              <a:t>The example of tabulation used in the text is a program that counts how many times each of the 26 letters appears in a sequence of text lines.  Such a program would be very useful in decoding a letter-substitution ciphers, such as the one from Edgar Allan Poe’s short story "The Gold Bug," which we showed in class this past Monday.   </a:t>
            </a:r>
          </a:p>
          <a:p>
            <a:pPr marL="342900" indent="-342900" algn="just">
              <a:lnSpc>
                <a:spcPct val="90000"/>
              </a:lnSpc>
              <a:spcAft>
                <a:spcPct val="50000"/>
              </a:spcAft>
              <a:buFontTx/>
              <a:buChar char="•"/>
            </a:pPr>
            <a:endParaRPr lang="en-US" sz="2400" dirty="0">
              <a:latin typeface="Times New Roman" pitchFamily="1" charset="0"/>
            </a:endParaRPr>
          </a:p>
        </p:txBody>
      </p:sp>
      <p:sp>
        <p:nvSpPr>
          <p:cNvPr id="94212" name="Rectangle 4"/>
          <p:cNvSpPr>
            <a:spLocks noChangeArrowheads="1"/>
          </p:cNvSpPr>
          <p:nvPr/>
        </p:nvSpPr>
        <p:spPr bwMode="auto">
          <a:xfrm>
            <a:off x="482600" y="2278063"/>
            <a:ext cx="8128000" cy="1608137"/>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endParaRPr lang="en-US" sz="240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942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a:solidFill>
                  <a:srgbClr val="FF0000"/>
                </a:solidFill>
                <a:latin typeface="Times New Roman" pitchFamily="1" charset="0"/>
              </a:rPr>
              <a:t>Poe’s Cryptogram Puzzle</a:t>
            </a:r>
            <a:endParaRPr lang="en-US">
              <a:solidFill>
                <a:srgbClr val="FF0000"/>
              </a:solidFill>
              <a:latin typeface="Times New Roman" pitchFamily="1" charset="0"/>
            </a:endParaRPr>
          </a:p>
        </p:txBody>
      </p:sp>
      <p:grpSp>
        <p:nvGrpSpPr>
          <p:cNvPr id="1067" name="Group 1066"/>
          <p:cNvGrpSpPr/>
          <p:nvPr/>
        </p:nvGrpSpPr>
        <p:grpSpPr>
          <a:xfrm>
            <a:off x="885825" y="2427287"/>
            <a:ext cx="6281738" cy="1763713"/>
            <a:chOff x="885825" y="1371600"/>
            <a:chExt cx="6281738" cy="1763713"/>
          </a:xfrm>
        </p:grpSpPr>
        <p:sp>
          <p:nvSpPr>
            <p:cNvPr id="61443" name="Rectangle 3"/>
            <p:cNvSpPr>
              <a:spLocks noChangeArrowheads="1"/>
            </p:cNvSpPr>
            <p:nvPr/>
          </p:nvSpPr>
          <p:spPr bwMode="auto">
            <a:xfrm>
              <a:off x="914400" y="1392238"/>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61444" name="Group 4"/>
            <p:cNvGrpSpPr>
              <a:grpSpLocks/>
            </p:cNvGrpSpPr>
            <p:nvPr/>
          </p:nvGrpSpPr>
          <p:grpSpPr bwMode="auto">
            <a:xfrm>
              <a:off x="885825" y="1371600"/>
              <a:ext cx="6172200" cy="1763713"/>
              <a:chOff x="576" y="2192"/>
              <a:chExt cx="3888" cy="1111"/>
            </a:xfrm>
          </p:grpSpPr>
          <p:sp>
            <p:nvSpPr>
              <p:cNvPr id="61445"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46"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47"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48"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49"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0"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51"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52"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53"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4"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5"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56"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7"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58"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59"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60"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461"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62"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3"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64"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5"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6"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7"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68"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69"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0"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1"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72"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73"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74"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5"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6"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477"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78"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79"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80"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1"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482"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483"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4"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5"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86"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487"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88"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489"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0"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1"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2"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3"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4"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5"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96"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497"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498"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499"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0"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01"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02"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3"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04"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5"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6"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07"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08"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09"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0"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1"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12"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13"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4"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15"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16"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7"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8"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19"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20"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1"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2"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3"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4"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5"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26"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27"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28"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29"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0"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31"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2"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3"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34"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5"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6"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7"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8"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39"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40"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41"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42"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43"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4"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45"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6"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47"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8"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49"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50"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1"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52"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3"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54"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5"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56"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57"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558"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59"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60"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561"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62"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63"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4"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5"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6"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567"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68"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69"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0"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71"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2"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3"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4"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75"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6"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7"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578"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79"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80"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1"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582"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3"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84"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5"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6"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7"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88"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89"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590"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1"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92"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93"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4"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595"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596"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7"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598"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599"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00"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1"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602"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03"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5</a:t>
                </a:r>
              </a:p>
            </p:txBody>
          </p:sp>
          <p:sp>
            <p:nvSpPr>
              <p:cNvPr id="61604"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2</a:t>
                </a:r>
              </a:p>
            </p:txBody>
          </p:sp>
          <p:sp>
            <p:nvSpPr>
              <p:cNvPr id="61605"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6"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07"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0</a:t>
                </a:r>
              </a:p>
            </p:txBody>
          </p:sp>
          <p:sp>
            <p:nvSpPr>
              <p:cNvPr id="61608"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609"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0"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11"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12"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3"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4"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9</a:t>
                </a:r>
              </a:p>
            </p:txBody>
          </p:sp>
          <p:sp>
            <p:nvSpPr>
              <p:cNvPr id="61615"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6"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17"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18"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19"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0"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21"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22"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3"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24"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5"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6"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27"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3</a:t>
                </a:r>
              </a:p>
            </p:txBody>
          </p:sp>
          <p:sp>
            <p:nvSpPr>
              <p:cNvPr id="61628"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29"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0"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31"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32"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3"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4</a:t>
                </a:r>
              </a:p>
            </p:txBody>
          </p:sp>
          <p:sp>
            <p:nvSpPr>
              <p:cNvPr id="61634"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5"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36"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37"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6</a:t>
                </a:r>
              </a:p>
            </p:txBody>
          </p:sp>
          <p:sp>
            <p:nvSpPr>
              <p:cNvPr id="61638"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39"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0"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1"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1</a:t>
                </a:r>
              </a:p>
            </p:txBody>
          </p:sp>
          <p:sp>
            <p:nvSpPr>
              <p:cNvPr id="61642"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43"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8</a:t>
                </a:r>
              </a:p>
            </p:txBody>
          </p:sp>
          <p:sp>
            <p:nvSpPr>
              <p:cNvPr id="61644"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5"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6"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sp>
            <p:nvSpPr>
              <p:cNvPr id="61647"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1">
                    <a:latin typeface="Courier New" pitchFamily="1" charset="0"/>
                  </a:rPr>
                  <a:t>;</a:t>
                </a:r>
              </a:p>
            </p:txBody>
          </p:sp>
        </p:grpSp>
      </p:grpSp>
      <p:grpSp>
        <p:nvGrpSpPr>
          <p:cNvPr id="62260" name="Group 820"/>
          <p:cNvGrpSpPr>
            <a:grpSpLocks/>
          </p:cNvGrpSpPr>
          <p:nvPr/>
        </p:nvGrpSpPr>
        <p:grpSpPr bwMode="auto">
          <a:xfrm>
            <a:off x="7510463" y="1392238"/>
            <a:ext cx="719137" cy="4862512"/>
            <a:chOff x="576" y="960"/>
            <a:chExt cx="453" cy="3063"/>
          </a:xfrm>
        </p:grpSpPr>
        <p:sp>
          <p:nvSpPr>
            <p:cNvPr id="62261" name="Rectangle 821"/>
            <p:cNvSpPr>
              <a:spLocks noChangeArrowheads="1"/>
            </p:cNvSpPr>
            <p:nvPr/>
          </p:nvSpPr>
          <p:spPr bwMode="auto">
            <a:xfrm>
              <a:off x="576" y="960"/>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62262" name="Text Box 928"/>
            <p:cNvSpPr txBox="1">
              <a:spLocks noChangeArrowheads="1"/>
            </p:cNvSpPr>
            <p:nvPr/>
          </p:nvSpPr>
          <p:spPr bwMode="auto">
            <a:xfrm>
              <a:off x="590" y="98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8</a:t>
              </a:r>
            </a:p>
          </p:txBody>
        </p:sp>
        <p:sp>
          <p:nvSpPr>
            <p:cNvPr id="62263" name="Text Box 1131"/>
            <p:cNvSpPr txBox="1">
              <a:spLocks noChangeArrowheads="1"/>
            </p:cNvSpPr>
            <p:nvPr/>
          </p:nvSpPr>
          <p:spPr bwMode="auto">
            <a:xfrm>
              <a:off x="768" y="98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33</a:t>
              </a:r>
            </a:p>
          </p:txBody>
        </p:sp>
        <p:sp>
          <p:nvSpPr>
            <p:cNvPr id="62264" name="Text Box 964"/>
            <p:cNvSpPr txBox="1">
              <a:spLocks noChangeArrowheads="1"/>
            </p:cNvSpPr>
            <p:nvPr/>
          </p:nvSpPr>
          <p:spPr bwMode="auto">
            <a:xfrm>
              <a:off x="590" y="113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65" name="Text Box 1132"/>
            <p:cNvSpPr txBox="1">
              <a:spLocks noChangeArrowheads="1"/>
            </p:cNvSpPr>
            <p:nvPr/>
          </p:nvSpPr>
          <p:spPr bwMode="auto">
            <a:xfrm>
              <a:off x="768" y="113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26</a:t>
              </a:r>
            </a:p>
          </p:txBody>
        </p:sp>
        <p:sp>
          <p:nvSpPr>
            <p:cNvPr id="62266" name="Text Box 1000"/>
            <p:cNvSpPr txBox="1">
              <a:spLocks noChangeArrowheads="1"/>
            </p:cNvSpPr>
            <p:nvPr/>
          </p:nvSpPr>
          <p:spPr bwMode="auto">
            <a:xfrm>
              <a:off x="590" y="1289"/>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4</a:t>
              </a:r>
            </a:p>
          </p:txBody>
        </p:sp>
        <p:sp>
          <p:nvSpPr>
            <p:cNvPr id="62267" name="Text Box 1133"/>
            <p:cNvSpPr txBox="1">
              <a:spLocks noChangeArrowheads="1"/>
            </p:cNvSpPr>
            <p:nvPr/>
          </p:nvSpPr>
          <p:spPr bwMode="auto">
            <a:xfrm>
              <a:off x="768" y="128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19</a:t>
              </a:r>
            </a:p>
          </p:txBody>
        </p:sp>
        <p:sp>
          <p:nvSpPr>
            <p:cNvPr id="62268" name="Text Box 1036"/>
            <p:cNvSpPr txBox="1">
              <a:spLocks noChangeArrowheads="1"/>
            </p:cNvSpPr>
            <p:nvPr/>
          </p:nvSpPr>
          <p:spPr bwMode="auto">
            <a:xfrm>
              <a:off x="590" y="143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69" name="Text Box 1134"/>
            <p:cNvSpPr txBox="1">
              <a:spLocks noChangeArrowheads="1"/>
            </p:cNvSpPr>
            <p:nvPr/>
          </p:nvSpPr>
          <p:spPr bwMode="auto">
            <a:xfrm>
              <a:off x="768" y="143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16</a:t>
              </a:r>
            </a:p>
          </p:txBody>
        </p:sp>
        <p:sp>
          <p:nvSpPr>
            <p:cNvPr id="62270" name="Text Box 1072"/>
            <p:cNvSpPr txBox="1">
              <a:spLocks noChangeArrowheads="1"/>
            </p:cNvSpPr>
            <p:nvPr/>
          </p:nvSpPr>
          <p:spPr bwMode="auto">
            <a:xfrm>
              <a:off x="590" y="15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1" name="Text Box 1135"/>
            <p:cNvSpPr txBox="1">
              <a:spLocks noChangeArrowheads="1"/>
            </p:cNvSpPr>
            <p:nvPr/>
          </p:nvSpPr>
          <p:spPr bwMode="auto">
            <a:xfrm>
              <a:off x="768" y="157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16</a:t>
              </a:r>
            </a:p>
          </p:txBody>
        </p:sp>
        <p:sp>
          <p:nvSpPr>
            <p:cNvPr id="62272" name="Text Box 1138"/>
            <p:cNvSpPr txBox="1">
              <a:spLocks noChangeArrowheads="1"/>
            </p:cNvSpPr>
            <p:nvPr/>
          </p:nvSpPr>
          <p:spPr bwMode="auto">
            <a:xfrm>
              <a:off x="590" y="17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3" name="Text Box 1143"/>
            <p:cNvSpPr txBox="1">
              <a:spLocks noChangeArrowheads="1"/>
            </p:cNvSpPr>
            <p:nvPr/>
          </p:nvSpPr>
          <p:spPr bwMode="auto">
            <a:xfrm>
              <a:off x="768" y="17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13</a:t>
              </a:r>
            </a:p>
          </p:txBody>
        </p:sp>
        <p:sp>
          <p:nvSpPr>
            <p:cNvPr id="62274" name="Text Box 1139"/>
            <p:cNvSpPr txBox="1">
              <a:spLocks noChangeArrowheads="1"/>
            </p:cNvSpPr>
            <p:nvPr/>
          </p:nvSpPr>
          <p:spPr bwMode="auto">
            <a:xfrm>
              <a:off x="590" y="18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5</a:t>
              </a:r>
            </a:p>
          </p:txBody>
        </p:sp>
        <p:sp>
          <p:nvSpPr>
            <p:cNvPr id="62275" name="Text Box 1144"/>
            <p:cNvSpPr txBox="1">
              <a:spLocks noChangeArrowheads="1"/>
            </p:cNvSpPr>
            <p:nvPr/>
          </p:nvSpPr>
          <p:spPr bwMode="auto">
            <a:xfrm>
              <a:off x="768" y="18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12</a:t>
              </a:r>
            </a:p>
          </p:txBody>
        </p:sp>
        <p:sp>
          <p:nvSpPr>
            <p:cNvPr id="62276" name="Text Box 1140"/>
            <p:cNvSpPr txBox="1">
              <a:spLocks noChangeArrowheads="1"/>
            </p:cNvSpPr>
            <p:nvPr/>
          </p:nvSpPr>
          <p:spPr bwMode="auto">
            <a:xfrm>
              <a:off x="590" y="202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6</a:t>
              </a:r>
            </a:p>
          </p:txBody>
        </p:sp>
        <p:sp>
          <p:nvSpPr>
            <p:cNvPr id="62277" name="Text Box 1145"/>
            <p:cNvSpPr txBox="1">
              <a:spLocks noChangeArrowheads="1"/>
            </p:cNvSpPr>
            <p:nvPr/>
          </p:nvSpPr>
          <p:spPr bwMode="auto">
            <a:xfrm>
              <a:off x="768" y="202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11</a:t>
              </a:r>
            </a:p>
          </p:txBody>
        </p:sp>
        <p:sp>
          <p:nvSpPr>
            <p:cNvPr id="62278" name="Text Box 1141"/>
            <p:cNvSpPr txBox="1">
              <a:spLocks noChangeArrowheads="1"/>
            </p:cNvSpPr>
            <p:nvPr/>
          </p:nvSpPr>
          <p:spPr bwMode="auto">
            <a:xfrm>
              <a:off x="590" y="217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79" name="Text Box 1146"/>
            <p:cNvSpPr txBox="1">
              <a:spLocks noChangeArrowheads="1"/>
            </p:cNvSpPr>
            <p:nvPr/>
          </p:nvSpPr>
          <p:spPr bwMode="auto">
            <a:xfrm>
              <a:off x="768" y="217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10</a:t>
              </a:r>
            </a:p>
          </p:txBody>
        </p:sp>
        <p:sp>
          <p:nvSpPr>
            <p:cNvPr id="62280" name="Text Box 1142"/>
            <p:cNvSpPr txBox="1">
              <a:spLocks noChangeArrowheads="1"/>
            </p:cNvSpPr>
            <p:nvPr/>
          </p:nvSpPr>
          <p:spPr bwMode="auto">
            <a:xfrm>
              <a:off x="590" y="232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81" name="Text Box 1147"/>
            <p:cNvSpPr txBox="1">
              <a:spLocks noChangeArrowheads="1"/>
            </p:cNvSpPr>
            <p:nvPr/>
          </p:nvSpPr>
          <p:spPr bwMode="auto">
            <a:xfrm>
              <a:off x="768" y="232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8</a:t>
              </a:r>
            </a:p>
          </p:txBody>
        </p:sp>
        <p:sp>
          <p:nvSpPr>
            <p:cNvPr id="62282" name="Text Box 1149"/>
            <p:cNvSpPr txBox="1">
              <a:spLocks noChangeArrowheads="1"/>
            </p:cNvSpPr>
            <p:nvPr/>
          </p:nvSpPr>
          <p:spPr bwMode="auto">
            <a:xfrm>
              <a:off x="590" y="247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1</a:t>
              </a:r>
            </a:p>
          </p:txBody>
        </p:sp>
        <p:sp>
          <p:nvSpPr>
            <p:cNvPr id="62283" name="Text Box 1154"/>
            <p:cNvSpPr txBox="1">
              <a:spLocks noChangeArrowheads="1"/>
            </p:cNvSpPr>
            <p:nvPr/>
          </p:nvSpPr>
          <p:spPr bwMode="auto">
            <a:xfrm>
              <a:off x="768" y="2465"/>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8</a:t>
              </a:r>
            </a:p>
          </p:txBody>
        </p:sp>
        <p:sp>
          <p:nvSpPr>
            <p:cNvPr id="62284" name="Text Box 1150"/>
            <p:cNvSpPr txBox="1">
              <a:spLocks noChangeArrowheads="1"/>
            </p:cNvSpPr>
            <p:nvPr/>
          </p:nvSpPr>
          <p:spPr bwMode="auto">
            <a:xfrm>
              <a:off x="590" y="262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0</a:t>
              </a:r>
            </a:p>
          </p:txBody>
        </p:sp>
        <p:sp>
          <p:nvSpPr>
            <p:cNvPr id="62285" name="Text Box 1155"/>
            <p:cNvSpPr txBox="1">
              <a:spLocks noChangeArrowheads="1"/>
            </p:cNvSpPr>
            <p:nvPr/>
          </p:nvSpPr>
          <p:spPr bwMode="auto">
            <a:xfrm>
              <a:off x="768" y="261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6</a:t>
              </a:r>
            </a:p>
          </p:txBody>
        </p:sp>
        <p:sp>
          <p:nvSpPr>
            <p:cNvPr id="62286" name="Text Box 1151"/>
            <p:cNvSpPr txBox="1">
              <a:spLocks noChangeArrowheads="1"/>
            </p:cNvSpPr>
            <p:nvPr/>
          </p:nvSpPr>
          <p:spPr bwMode="auto">
            <a:xfrm>
              <a:off x="590" y="277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9</a:t>
              </a:r>
            </a:p>
          </p:txBody>
        </p:sp>
        <p:sp>
          <p:nvSpPr>
            <p:cNvPr id="62287" name="Text Box 1156"/>
            <p:cNvSpPr txBox="1">
              <a:spLocks noChangeArrowheads="1"/>
            </p:cNvSpPr>
            <p:nvPr/>
          </p:nvSpPr>
          <p:spPr bwMode="auto">
            <a:xfrm>
              <a:off x="768" y="276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5</a:t>
              </a:r>
            </a:p>
          </p:txBody>
        </p:sp>
        <p:sp>
          <p:nvSpPr>
            <p:cNvPr id="62288" name="Text Box 1152"/>
            <p:cNvSpPr txBox="1">
              <a:spLocks noChangeArrowheads="1"/>
            </p:cNvSpPr>
            <p:nvPr/>
          </p:nvSpPr>
          <p:spPr bwMode="auto">
            <a:xfrm>
              <a:off x="590" y="292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2</a:t>
              </a:r>
            </a:p>
          </p:txBody>
        </p:sp>
        <p:sp>
          <p:nvSpPr>
            <p:cNvPr id="62289" name="Text Box 1157"/>
            <p:cNvSpPr txBox="1">
              <a:spLocks noChangeArrowheads="1"/>
            </p:cNvSpPr>
            <p:nvPr/>
          </p:nvSpPr>
          <p:spPr bwMode="auto">
            <a:xfrm>
              <a:off x="768" y="2917"/>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5</a:t>
              </a:r>
            </a:p>
          </p:txBody>
        </p:sp>
        <p:sp>
          <p:nvSpPr>
            <p:cNvPr id="62290" name="Text Box 1153"/>
            <p:cNvSpPr txBox="1">
              <a:spLocks noChangeArrowheads="1"/>
            </p:cNvSpPr>
            <p:nvPr/>
          </p:nvSpPr>
          <p:spPr bwMode="auto">
            <a:xfrm>
              <a:off x="590" y="307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1" name="Text Box 1158"/>
            <p:cNvSpPr txBox="1">
              <a:spLocks noChangeArrowheads="1"/>
            </p:cNvSpPr>
            <p:nvPr/>
          </p:nvSpPr>
          <p:spPr bwMode="auto">
            <a:xfrm>
              <a:off x="768" y="306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4</a:t>
              </a:r>
            </a:p>
          </p:txBody>
        </p:sp>
        <p:sp>
          <p:nvSpPr>
            <p:cNvPr id="62292" name="Text Box 1160"/>
            <p:cNvSpPr txBox="1">
              <a:spLocks noChangeArrowheads="1"/>
            </p:cNvSpPr>
            <p:nvPr/>
          </p:nvSpPr>
          <p:spPr bwMode="auto">
            <a:xfrm>
              <a:off x="590" y="322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3</a:t>
              </a:r>
            </a:p>
          </p:txBody>
        </p:sp>
        <p:sp>
          <p:nvSpPr>
            <p:cNvPr id="62293" name="Text Box 1165"/>
            <p:cNvSpPr txBox="1">
              <a:spLocks noChangeArrowheads="1"/>
            </p:cNvSpPr>
            <p:nvPr/>
          </p:nvSpPr>
          <p:spPr bwMode="auto">
            <a:xfrm>
              <a:off x="768" y="321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4</a:t>
              </a:r>
            </a:p>
          </p:txBody>
        </p:sp>
        <p:sp>
          <p:nvSpPr>
            <p:cNvPr id="62294" name="Text Box 1161"/>
            <p:cNvSpPr txBox="1">
              <a:spLocks noChangeArrowheads="1"/>
            </p:cNvSpPr>
            <p:nvPr/>
          </p:nvSpPr>
          <p:spPr bwMode="auto">
            <a:xfrm>
              <a:off x="590" y="33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5" name="Text Box 1166"/>
            <p:cNvSpPr txBox="1">
              <a:spLocks noChangeArrowheads="1"/>
            </p:cNvSpPr>
            <p:nvPr/>
          </p:nvSpPr>
          <p:spPr bwMode="auto">
            <a:xfrm>
              <a:off x="768" y="336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3</a:t>
              </a:r>
            </a:p>
          </p:txBody>
        </p:sp>
        <p:sp>
          <p:nvSpPr>
            <p:cNvPr id="62296" name="Text Box 1162"/>
            <p:cNvSpPr txBox="1">
              <a:spLocks noChangeArrowheads="1"/>
            </p:cNvSpPr>
            <p:nvPr/>
          </p:nvSpPr>
          <p:spPr bwMode="auto">
            <a:xfrm>
              <a:off x="590" y="35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7" name="Text Box 1167"/>
            <p:cNvSpPr txBox="1">
              <a:spLocks noChangeArrowheads="1"/>
            </p:cNvSpPr>
            <p:nvPr/>
          </p:nvSpPr>
          <p:spPr bwMode="auto">
            <a:xfrm>
              <a:off x="768" y="35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2</a:t>
              </a:r>
            </a:p>
          </p:txBody>
        </p:sp>
        <p:sp>
          <p:nvSpPr>
            <p:cNvPr id="62298" name="Text Box 1163"/>
            <p:cNvSpPr txBox="1">
              <a:spLocks noChangeArrowheads="1"/>
            </p:cNvSpPr>
            <p:nvPr/>
          </p:nvSpPr>
          <p:spPr bwMode="auto">
            <a:xfrm>
              <a:off x="590" y="36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299" name="Text Box 1168"/>
            <p:cNvSpPr txBox="1">
              <a:spLocks noChangeArrowheads="1"/>
            </p:cNvSpPr>
            <p:nvPr/>
          </p:nvSpPr>
          <p:spPr bwMode="auto">
            <a:xfrm>
              <a:off x="768" y="36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a:t>
              </a:r>
            </a:p>
          </p:txBody>
        </p:sp>
        <p:sp>
          <p:nvSpPr>
            <p:cNvPr id="62300" name="Text Box 1164"/>
            <p:cNvSpPr txBox="1">
              <a:spLocks noChangeArrowheads="1"/>
            </p:cNvSpPr>
            <p:nvPr/>
          </p:nvSpPr>
          <p:spPr bwMode="auto">
            <a:xfrm>
              <a:off x="590" y="382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b="1">
                  <a:latin typeface="Courier New" pitchFamily="1" charset="0"/>
                </a:rPr>
                <a:t>•</a:t>
              </a:r>
            </a:p>
          </p:txBody>
        </p:sp>
        <p:sp>
          <p:nvSpPr>
            <p:cNvPr id="62301" name="Text Box 1169"/>
            <p:cNvSpPr txBox="1">
              <a:spLocks noChangeArrowheads="1"/>
            </p:cNvSpPr>
            <p:nvPr/>
          </p:nvSpPr>
          <p:spPr bwMode="auto">
            <a:xfrm>
              <a:off x="768" y="382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a:latin typeface="Times New Roman" pitchFamily="1" charset="0"/>
                </a:rPr>
                <a:t>1</a:t>
              </a:r>
            </a:p>
          </p:txBody>
        </p:sp>
      </p:grpSp>
      <p:sp>
        <p:nvSpPr>
          <p:cNvPr id="1068" name="Rectangle 3"/>
          <p:cNvSpPr>
            <a:spLocks noChangeArrowheads="1"/>
          </p:cNvSpPr>
          <p:nvPr/>
        </p:nvSpPr>
        <p:spPr bwMode="auto">
          <a:xfrm>
            <a:off x="482600" y="1155700"/>
            <a:ext cx="6832600" cy="1206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The first step in solving Poe’s cryptogram was to construct a table showing how often each character appeared in the plaintext message.</a:t>
            </a:r>
          </a:p>
        </p:txBody>
      </p:sp>
      <p:sp>
        <p:nvSpPr>
          <p:cNvPr id="1069" name="Rectangle 3"/>
          <p:cNvSpPr>
            <a:spLocks noChangeArrowheads="1"/>
          </p:cNvSpPr>
          <p:nvPr/>
        </p:nvSpPr>
        <p:spPr bwMode="auto">
          <a:xfrm>
            <a:off x="482600" y="4279900"/>
            <a:ext cx="6832600" cy="1206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pitchFamily="1" charset="0"/>
              </a:rPr>
              <a:t>The problem here is to write a program that creates a letter-frequency table similar to the one that Poe used in his story.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2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pitchFamily="1" charset="0"/>
              </a:rPr>
              <a:t>Implementation Strategy</a:t>
            </a:r>
            <a:endParaRPr lang="en-US">
              <a:solidFill>
                <a:srgbClr val="FF0000"/>
              </a:solidFill>
              <a:latin typeface="Times New Roman" pitchFamily="1" charset="0"/>
            </a:endParaRPr>
          </a:p>
        </p:txBody>
      </p:sp>
      <p:sp>
        <p:nvSpPr>
          <p:cNvPr id="98359" name="Text Box 55"/>
          <p:cNvSpPr txBox="1">
            <a:spLocks noChangeArrowheads="1"/>
          </p:cNvSpPr>
          <p:nvPr/>
        </p:nvSpPr>
        <p:spPr bwMode="auto">
          <a:xfrm>
            <a:off x="457200" y="1143000"/>
            <a:ext cx="8229600" cy="1348061"/>
          </a:xfrm>
          <a:prstGeom prst="rect">
            <a:avLst/>
          </a:prstGeom>
          <a:noFill/>
          <a:ln w="9525">
            <a:noFill/>
            <a:miter lim="800000"/>
            <a:headEnd/>
            <a:tailEnd/>
          </a:ln>
          <a:effectLst/>
        </p:spPr>
        <p:txBody>
          <a:bodyPr>
            <a:prstTxWarp prst="textNoShape">
              <a:avLst/>
            </a:prstTxWarp>
            <a:spAutoFit/>
          </a:bodyPr>
          <a:lstStyle/>
          <a:p>
            <a:pPr>
              <a:lnSpc>
                <a:spcPct val="85000"/>
              </a:lnSpc>
              <a:spcAft>
                <a:spcPct val="50000"/>
              </a:spcAft>
            </a:pPr>
            <a:r>
              <a:rPr lang="en-US" sz="2400" dirty="0">
                <a:latin typeface="Times New Roman" pitchFamily="1" charset="0"/>
              </a:rPr>
              <a:t>The basic idea behind the program to count letter frequencies is to use an array with 26 elements to keep track of how many times each letter appears.  As the program reads the text, it increments the array element that corresponds to each letter.</a:t>
            </a:r>
          </a:p>
        </p:txBody>
      </p:sp>
      <p:sp>
        <p:nvSpPr>
          <p:cNvPr id="98513" name="Line 209"/>
          <p:cNvSpPr>
            <a:spLocks noChangeShapeType="1"/>
          </p:cNvSpPr>
          <p:nvPr/>
        </p:nvSpPr>
        <p:spPr bwMode="auto">
          <a:xfrm flipH="1">
            <a:off x="622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4" name="Line 210"/>
          <p:cNvSpPr>
            <a:spLocks noChangeShapeType="1"/>
          </p:cNvSpPr>
          <p:nvPr/>
        </p:nvSpPr>
        <p:spPr bwMode="auto">
          <a:xfrm>
            <a:off x="4305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5" name="Line 211"/>
          <p:cNvSpPr>
            <a:spLocks noChangeShapeType="1"/>
          </p:cNvSpPr>
          <p:nvPr/>
        </p:nvSpPr>
        <p:spPr bwMode="auto">
          <a:xfrm>
            <a:off x="4813300" y="2981325"/>
            <a:ext cx="0" cy="762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6" name="Line 212"/>
          <p:cNvSpPr>
            <a:spLocks noChangeShapeType="1"/>
          </p:cNvSpPr>
          <p:nvPr/>
        </p:nvSpPr>
        <p:spPr bwMode="auto">
          <a:xfrm>
            <a:off x="4813300" y="3743325"/>
            <a:ext cx="3683000" cy="18018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8517" name="Rectangle 213"/>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18" name="Text Box 214"/>
          <p:cNvSpPr txBox="1">
            <a:spLocks noChangeArrowheads="1"/>
          </p:cNvSpPr>
          <p:nvPr/>
        </p:nvSpPr>
        <p:spPr bwMode="auto">
          <a:xfrm>
            <a:off x="6096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0</a:t>
            </a:r>
          </a:p>
        </p:txBody>
      </p:sp>
      <p:sp>
        <p:nvSpPr>
          <p:cNvPr id="98519" name="Rectangle 215"/>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0" name="Text Box 216"/>
          <p:cNvSpPr txBox="1">
            <a:spLocks noChangeArrowheads="1"/>
          </p:cNvSpPr>
          <p:nvPr/>
        </p:nvSpPr>
        <p:spPr bwMode="auto">
          <a:xfrm>
            <a:off x="9080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a:t>
            </a:r>
          </a:p>
        </p:txBody>
      </p:sp>
      <p:sp>
        <p:nvSpPr>
          <p:cNvPr id="98521" name="Rectangle 217"/>
          <p:cNvSpPr>
            <a:spLocks noChangeArrowheads="1"/>
          </p:cNvSpPr>
          <p:nvPr/>
        </p:nvSpPr>
        <p:spPr bwMode="auto">
          <a:xfrm>
            <a:off x="12588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2" name="Text Box 218"/>
          <p:cNvSpPr txBox="1">
            <a:spLocks noChangeArrowheads="1"/>
          </p:cNvSpPr>
          <p:nvPr/>
        </p:nvSpPr>
        <p:spPr bwMode="auto">
          <a:xfrm>
            <a:off x="12080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a:t>
            </a:r>
          </a:p>
        </p:txBody>
      </p:sp>
      <p:sp>
        <p:nvSpPr>
          <p:cNvPr id="98523" name="Rectangle 219"/>
          <p:cNvSpPr>
            <a:spLocks noChangeArrowheads="1"/>
          </p:cNvSpPr>
          <p:nvPr/>
        </p:nvSpPr>
        <p:spPr bwMode="auto">
          <a:xfrm>
            <a:off x="15589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4" name="Text Box 220"/>
          <p:cNvSpPr txBox="1">
            <a:spLocks noChangeArrowheads="1"/>
          </p:cNvSpPr>
          <p:nvPr/>
        </p:nvSpPr>
        <p:spPr bwMode="auto">
          <a:xfrm>
            <a:off x="15081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3</a:t>
            </a:r>
          </a:p>
        </p:txBody>
      </p:sp>
      <p:sp>
        <p:nvSpPr>
          <p:cNvPr id="98525" name="Rectangle 221"/>
          <p:cNvSpPr>
            <a:spLocks noChangeArrowheads="1"/>
          </p:cNvSpPr>
          <p:nvPr/>
        </p:nvSpPr>
        <p:spPr bwMode="auto">
          <a:xfrm>
            <a:off x="18589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6" name="Text Box 222"/>
          <p:cNvSpPr txBox="1">
            <a:spLocks noChangeArrowheads="1"/>
          </p:cNvSpPr>
          <p:nvPr/>
        </p:nvSpPr>
        <p:spPr bwMode="auto">
          <a:xfrm>
            <a:off x="18081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4</a:t>
            </a:r>
          </a:p>
        </p:txBody>
      </p:sp>
      <p:sp>
        <p:nvSpPr>
          <p:cNvPr id="98527" name="Rectangle 223"/>
          <p:cNvSpPr>
            <a:spLocks noChangeArrowheads="1"/>
          </p:cNvSpPr>
          <p:nvPr/>
        </p:nvSpPr>
        <p:spPr bwMode="auto">
          <a:xfrm>
            <a:off x="21590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28" name="Text Box 224"/>
          <p:cNvSpPr txBox="1">
            <a:spLocks noChangeArrowheads="1"/>
          </p:cNvSpPr>
          <p:nvPr/>
        </p:nvSpPr>
        <p:spPr bwMode="auto">
          <a:xfrm>
            <a:off x="21082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5</a:t>
            </a:r>
          </a:p>
        </p:txBody>
      </p:sp>
      <p:sp>
        <p:nvSpPr>
          <p:cNvPr id="98529" name="Rectangle 225"/>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0" name="Text Box 226"/>
          <p:cNvSpPr txBox="1">
            <a:spLocks noChangeArrowheads="1"/>
          </p:cNvSpPr>
          <p:nvPr/>
        </p:nvSpPr>
        <p:spPr bwMode="auto">
          <a:xfrm>
            <a:off x="24082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6</a:t>
            </a:r>
          </a:p>
        </p:txBody>
      </p:sp>
      <p:sp>
        <p:nvSpPr>
          <p:cNvPr id="98531" name="Rectangle 227"/>
          <p:cNvSpPr>
            <a:spLocks noChangeArrowheads="1"/>
          </p:cNvSpPr>
          <p:nvPr/>
        </p:nvSpPr>
        <p:spPr bwMode="auto">
          <a:xfrm>
            <a:off x="27590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2" name="Text Box 228"/>
          <p:cNvSpPr txBox="1">
            <a:spLocks noChangeArrowheads="1"/>
          </p:cNvSpPr>
          <p:nvPr/>
        </p:nvSpPr>
        <p:spPr bwMode="auto">
          <a:xfrm>
            <a:off x="27082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7</a:t>
            </a:r>
          </a:p>
        </p:txBody>
      </p:sp>
      <p:sp>
        <p:nvSpPr>
          <p:cNvPr id="98533" name="Rectangle 229"/>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4" name="Text Box 230"/>
          <p:cNvSpPr txBox="1">
            <a:spLocks noChangeArrowheads="1"/>
          </p:cNvSpPr>
          <p:nvPr/>
        </p:nvSpPr>
        <p:spPr bwMode="auto">
          <a:xfrm>
            <a:off x="30083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8</a:t>
            </a:r>
          </a:p>
        </p:txBody>
      </p:sp>
      <p:sp>
        <p:nvSpPr>
          <p:cNvPr id="98535" name="Rectangle 231"/>
          <p:cNvSpPr>
            <a:spLocks noChangeArrowheads="1"/>
          </p:cNvSpPr>
          <p:nvPr/>
        </p:nvSpPr>
        <p:spPr bwMode="auto">
          <a:xfrm>
            <a:off x="33591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6" name="Text Box 232"/>
          <p:cNvSpPr txBox="1">
            <a:spLocks noChangeArrowheads="1"/>
          </p:cNvSpPr>
          <p:nvPr/>
        </p:nvSpPr>
        <p:spPr bwMode="auto">
          <a:xfrm>
            <a:off x="33083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9</a:t>
            </a:r>
          </a:p>
        </p:txBody>
      </p:sp>
      <p:sp>
        <p:nvSpPr>
          <p:cNvPr id="98537" name="Rectangle 233"/>
          <p:cNvSpPr>
            <a:spLocks noChangeArrowheads="1"/>
          </p:cNvSpPr>
          <p:nvPr/>
        </p:nvSpPr>
        <p:spPr bwMode="auto">
          <a:xfrm>
            <a:off x="36591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38" name="Text Box 234"/>
          <p:cNvSpPr txBox="1">
            <a:spLocks noChangeArrowheads="1"/>
          </p:cNvSpPr>
          <p:nvPr/>
        </p:nvSpPr>
        <p:spPr bwMode="auto">
          <a:xfrm>
            <a:off x="36083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10</a:t>
            </a:r>
          </a:p>
        </p:txBody>
      </p:sp>
      <p:sp>
        <p:nvSpPr>
          <p:cNvPr id="98539" name="Rectangle 23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0" name="Text Box 236"/>
          <p:cNvSpPr txBox="1">
            <a:spLocks noChangeArrowheads="1"/>
          </p:cNvSpPr>
          <p:nvPr/>
        </p:nvSpPr>
        <p:spPr bwMode="auto">
          <a:xfrm>
            <a:off x="39084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11</a:t>
            </a:r>
          </a:p>
        </p:txBody>
      </p:sp>
      <p:sp>
        <p:nvSpPr>
          <p:cNvPr id="98541" name="Rectangle 237"/>
          <p:cNvSpPr>
            <a:spLocks noChangeArrowheads="1"/>
          </p:cNvSpPr>
          <p:nvPr/>
        </p:nvSpPr>
        <p:spPr bwMode="auto">
          <a:xfrm>
            <a:off x="42592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2" name="Text Box 238"/>
          <p:cNvSpPr txBox="1">
            <a:spLocks noChangeArrowheads="1"/>
          </p:cNvSpPr>
          <p:nvPr/>
        </p:nvSpPr>
        <p:spPr bwMode="auto">
          <a:xfrm>
            <a:off x="42084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12</a:t>
            </a:r>
          </a:p>
        </p:txBody>
      </p:sp>
      <p:sp>
        <p:nvSpPr>
          <p:cNvPr id="98543" name="Rectangle 239"/>
          <p:cNvSpPr>
            <a:spLocks noChangeArrowheads="1"/>
          </p:cNvSpPr>
          <p:nvPr/>
        </p:nvSpPr>
        <p:spPr bwMode="auto">
          <a:xfrm>
            <a:off x="45593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4" name="Text Box 240"/>
          <p:cNvSpPr txBox="1">
            <a:spLocks noChangeArrowheads="1"/>
          </p:cNvSpPr>
          <p:nvPr/>
        </p:nvSpPr>
        <p:spPr bwMode="auto">
          <a:xfrm>
            <a:off x="4508500" y="6223000"/>
            <a:ext cx="400050"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13</a:t>
            </a:r>
          </a:p>
        </p:txBody>
      </p:sp>
      <p:sp>
        <p:nvSpPr>
          <p:cNvPr id="98545" name="Rectangle 241"/>
          <p:cNvSpPr>
            <a:spLocks noChangeArrowheads="1"/>
          </p:cNvSpPr>
          <p:nvPr/>
        </p:nvSpPr>
        <p:spPr bwMode="auto">
          <a:xfrm>
            <a:off x="48577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6" name="Text Box 242"/>
          <p:cNvSpPr txBox="1">
            <a:spLocks noChangeArrowheads="1"/>
          </p:cNvSpPr>
          <p:nvPr/>
        </p:nvSpPr>
        <p:spPr bwMode="auto">
          <a:xfrm>
            <a:off x="48069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14</a:t>
            </a:r>
          </a:p>
        </p:txBody>
      </p:sp>
      <p:sp>
        <p:nvSpPr>
          <p:cNvPr id="98547" name="Rectangle 243"/>
          <p:cNvSpPr>
            <a:spLocks noChangeArrowheads="1"/>
          </p:cNvSpPr>
          <p:nvPr/>
        </p:nvSpPr>
        <p:spPr bwMode="auto">
          <a:xfrm>
            <a:off x="51577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48" name="Text Box 244"/>
          <p:cNvSpPr txBox="1">
            <a:spLocks noChangeArrowheads="1"/>
          </p:cNvSpPr>
          <p:nvPr/>
        </p:nvSpPr>
        <p:spPr bwMode="auto">
          <a:xfrm>
            <a:off x="51069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15</a:t>
            </a:r>
          </a:p>
        </p:txBody>
      </p:sp>
      <p:sp>
        <p:nvSpPr>
          <p:cNvPr id="98549" name="Rectangle 245"/>
          <p:cNvSpPr>
            <a:spLocks noChangeArrowheads="1"/>
          </p:cNvSpPr>
          <p:nvPr/>
        </p:nvSpPr>
        <p:spPr bwMode="auto">
          <a:xfrm>
            <a:off x="54578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0" name="Text Box 246"/>
          <p:cNvSpPr txBox="1">
            <a:spLocks noChangeArrowheads="1"/>
          </p:cNvSpPr>
          <p:nvPr/>
        </p:nvSpPr>
        <p:spPr bwMode="auto">
          <a:xfrm>
            <a:off x="54070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16</a:t>
            </a:r>
          </a:p>
        </p:txBody>
      </p:sp>
      <p:sp>
        <p:nvSpPr>
          <p:cNvPr id="98551" name="Rectangle 247"/>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2" name="Text Box 248"/>
          <p:cNvSpPr txBox="1">
            <a:spLocks noChangeArrowheads="1"/>
          </p:cNvSpPr>
          <p:nvPr/>
        </p:nvSpPr>
        <p:spPr bwMode="auto">
          <a:xfrm>
            <a:off x="57070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17</a:t>
            </a:r>
          </a:p>
        </p:txBody>
      </p:sp>
      <p:sp>
        <p:nvSpPr>
          <p:cNvPr id="98553" name="Rectangle 249"/>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4" name="Text Box 250"/>
          <p:cNvSpPr txBox="1">
            <a:spLocks noChangeArrowheads="1"/>
          </p:cNvSpPr>
          <p:nvPr/>
        </p:nvSpPr>
        <p:spPr bwMode="auto">
          <a:xfrm>
            <a:off x="600710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18</a:t>
            </a:r>
          </a:p>
        </p:txBody>
      </p:sp>
      <p:sp>
        <p:nvSpPr>
          <p:cNvPr id="98555" name="Rectangle 251"/>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6" name="Text Box 252"/>
          <p:cNvSpPr txBox="1">
            <a:spLocks noChangeArrowheads="1"/>
          </p:cNvSpPr>
          <p:nvPr/>
        </p:nvSpPr>
        <p:spPr bwMode="auto">
          <a:xfrm>
            <a:off x="630713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19</a:t>
            </a:r>
          </a:p>
        </p:txBody>
      </p:sp>
      <p:sp>
        <p:nvSpPr>
          <p:cNvPr id="98557" name="Rectangle 253"/>
          <p:cNvSpPr>
            <a:spLocks noChangeArrowheads="1"/>
          </p:cNvSpPr>
          <p:nvPr/>
        </p:nvSpPr>
        <p:spPr bwMode="auto">
          <a:xfrm>
            <a:off x="665797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58" name="Text Box 254"/>
          <p:cNvSpPr txBox="1">
            <a:spLocks noChangeArrowheads="1"/>
          </p:cNvSpPr>
          <p:nvPr/>
        </p:nvSpPr>
        <p:spPr bwMode="auto">
          <a:xfrm>
            <a:off x="660717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20</a:t>
            </a:r>
          </a:p>
        </p:txBody>
      </p:sp>
      <p:sp>
        <p:nvSpPr>
          <p:cNvPr id="98559" name="Rectangle 255"/>
          <p:cNvSpPr>
            <a:spLocks noChangeArrowheads="1"/>
          </p:cNvSpPr>
          <p:nvPr/>
        </p:nvSpPr>
        <p:spPr bwMode="auto">
          <a:xfrm>
            <a:off x="69580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0" name="Text Box 256"/>
          <p:cNvSpPr txBox="1">
            <a:spLocks noChangeArrowheads="1"/>
          </p:cNvSpPr>
          <p:nvPr/>
        </p:nvSpPr>
        <p:spPr bwMode="auto">
          <a:xfrm>
            <a:off x="690721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21</a:t>
            </a:r>
          </a:p>
        </p:txBody>
      </p:sp>
      <p:sp>
        <p:nvSpPr>
          <p:cNvPr id="98561" name="Rectangle 257"/>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2" name="Text Box 258"/>
          <p:cNvSpPr txBox="1">
            <a:spLocks noChangeArrowheads="1"/>
          </p:cNvSpPr>
          <p:nvPr/>
        </p:nvSpPr>
        <p:spPr bwMode="auto">
          <a:xfrm>
            <a:off x="7207250"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22</a:t>
            </a:r>
          </a:p>
        </p:txBody>
      </p:sp>
      <p:sp>
        <p:nvSpPr>
          <p:cNvPr id="98563" name="Rectangle 259"/>
          <p:cNvSpPr>
            <a:spLocks noChangeArrowheads="1"/>
          </p:cNvSpPr>
          <p:nvPr/>
        </p:nvSpPr>
        <p:spPr bwMode="auto">
          <a:xfrm>
            <a:off x="755808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4" name="Text Box 260"/>
          <p:cNvSpPr txBox="1">
            <a:spLocks noChangeArrowheads="1"/>
          </p:cNvSpPr>
          <p:nvPr/>
        </p:nvSpPr>
        <p:spPr bwMode="auto">
          <a:xfrm>
            <a:off x="7507288"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23</a:t>
            </a:r>
          </a:p>
        </p:txBody>
      </p:sp>
      <p:sp>
        <p:nvSpPr>
          <p:cNvPr id="98565" name="Rectangle 261"/>
          <p:cNvSpPr>
            <a:spLocks noChangeArrowheads="1"/>
          </p:cNvSpPr>
          <p:nvPr/>
        </p:nvSpPr>
        <p:spPr bwMode="auto">
          <a:xfrm>
            <a:off x="78581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6" name="Text Box 262"/>
          <p:cNvSpPr txBox="1">
            <a:spLocks noChangeArrowheads="1"/>
          </p:cNvSpPr>
          <p:nvPr/>
        </p:nvSpPr>
        <p:spPr bwMode="auto">
          <a:xfrm>
            <a:off x="7807325" y="6223000"/>
            <a:ext cx="401638"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24</a:t>
            </a:r>
          </a:p>
        </p:txBody>
      </p:sp>
      <p:sp>
        <p:nvSpPr>
          <p:cNvPr id="98567" name="Rectangle 263"/>
          <p:cNvSpPr>
            <a:spLocks noChangeArrowheads="1"/>
          </p:cNvSpPr>
          <p:nvPr/>
        </p:nvSpPr>
        <p:spPr bwMode="auto">
          <a:xfrm>
            <a:off x="81581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0</a:t>
            </a:r>
          </a:p>
        </p:txBody>
      </p:sp>
      <p:sp>
        <p:nvSpPr>
          <p:cNvPr id="98568" name="Text Box 264"/>
          <p:cNvSpPr txBox="1">
            <a:spLocks noChangeArrowheads="1"/>
          </p:cNvSpPr>
          <p:nvPr/>
        </p:nvSpPr>
        <p:spPr bwMode="auto">
          <a:xfrm>
            <a:off x="8107363" y="6223000"/>
            <a:ext cx="401637" cy="247650"/>
          </a:xfrm>
          <a:prstGeom prst="rect">
            <a:avLst/>
          </a:prstGeom>
          <a:noFill/>
          <a:ln w="9525">
            <a:noFill/>
            <a:miter lim="800000"/>
            <a:headEnd/>
            <a:tailEnd/>
          </a:ln>
          <a:effectLst/>
        </p:spPr>
        <p:txBody>
          <a:bodyPr>
            <a:prstTxWarp prst="textNoShape">
              <a:avLst/>
            </a:prstTxWarp>
          </a:bodyPr>
          <a:lstStyle/>
          <a:p>
            <a:pPr algn="ctr" eaLnBrk="1" hangingPunct="1">
              <a:lnSpc>
                <a:spcPct val="85000"/>
              </a:lnSpc>
            </a:pPr>
            <a:r>
              <a:rPr lang="en-US" sz="1200">
                <a:latin typeface="Times New Roman" pitchFamily="1" charset="0"/>
              </a:rPr>
              <a:t>25</a:t>
            </a:r>
          </a:p>
        </p:txBody>
      </p:sp>
      <p:sp>
        <p:nvSpPr>
          <p:cNvPr id="98569" name="Text Box 265"/>
          <p:cNvSpPr txBox="1">
            <a:spLocks noChangeArrowheads="1"/>
          </p:cNvSpPr>
          <p:nvPr/>
        </p:nvSpPr>
        <p:spPr bwMode="auto">
          <a:xfrm>
            <a:off x="8213725" y="2603500"/>
            <a:ext cx="347663" cy="377825"/>
          </a:xfrm>
          <a:prstGeom prst="rect">
            <a:avLst/>
          </a:prstGeom>
          <a:noFill/>
          <a:ln w="9525">
            <a:noFill/>
            <a:miter lim="800000"/>
            <a:headEnd/>
            <a:tailEnd/>
          </a:ln>
          <a:effectLst/>
        </p:spPr>
        <p:txBody>
          <a:bodyPr>
            <a:prstTxWarp prst="textNoShape">
              <a:avLst/>
            </a:prstTxWarp>
          </a:bodyPr>
          <a:lstStyle/>
          <a:p>
            <a:pPr eaLnBrk="1" hangingPunct="1"/>
            <a:r>
              <a:rPr lang="en-US" sz="1800"/>
              <a:t>G</a:t>
            </a:r>
          </a:p>
        </p:txBody>
      </p:sp>
      <p:sp>
        <p:nvSpPr>
          <p:cNvPr id="98570" name="Text Box 266"/>
          <p:cNvSpPr txBox="1">
            <a:spLocks noChangeArrowheads="1"/>
          </p:cNvSpPr>
          <p:nvPr/>
        </p:nvSpPr>
        <p:spPr bwMode="auto">
          <a:xfrm>
            <a:off x="81248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t>I</a:t>
            </a:r>
          </a:p>
        </p:txBody>
      </p:sp>
      <p:sp>
        <p:nvSpPr>
          <p:cNvPr id="98571" name="Text Box 267"/>
          <p:cNvSpPr txBox="1">
            <a:spLocks noChangeArrowheads="1"/>
          </p:cNvSpPr>
          <p:nvPr/>
        </p:nvSpPr>
        <p:spPr bwMode="auto">
          <a:xfrm>
            <a:off x="79724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L</a:t>
            </a:r>
          </a:p>
        </p:txBody>
      </p:sp>
      <p:sp>
        <p:nvSpPr>
          <p:cNvPr id="98572" name="Text Box 268"/>
          <p:cNvSpPr txBox="1">
            <a:spLocks noChangeArrowheads="1"/>
          </p:cNvSpPr>
          <p:nvPr/>
        </p:nvSpPr>
        <p:spPr bwMode="auto">
          <a:xfrm>
            <a:off x="78200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L</a:t>
            </a:r>
          </a:p>
        </p:txBody>
      </p:sp>
      <p:sp>
        <p:nvSpPr>
          <p:cNvPr id="98573" name="Text Box 269"/>
          <p:cNvSpPr txBox="1">
            <a:spLocks noChangeArrowheads="1"/>
          </p:cNvSpPr>
          <p:nvPr/>
        </p:nvSpPr>
        <p:spPr bwMode="auto">
          <a:xfrm>
            <a:off x="7731125" y="2603500"/>
            <a:ext cx="246063" cy="377825"/>
          </a:xfrm>
          <a:prstGeom prst="rect">
            <a:avLst/>
          </a:prstGeom>
          <a:noFill/>
          <a:ln w="9525">
            <a:noFill/>
            <a:miter lim="800000"/>
            <a:headEnd/>
            <a:tailEnd/>
          </a:ln>
          <a:effectLst/>
        </p:spPr>
        <p:txBody>
          <a:bodyPr>
            <a:prstTxWarp prst="textNoShape">
              <a:avLst/>
            </a:prstTxWarp>
          </a:bodyPr>
          <a:lstStyle/>
          <a:p>
            <a:pPr eaLnBrk="1" hangingPunct="1"/>
            <a:r>
              <a:rPr lang="en-US" sz="1800"/>
              <a:t>I</a:t>
            </a:r>
          </a:p>
        </p:txBody>
      </p:sp>
      <p:sp>
        <p:nvSpPr>
          <p:cNvPr id="98574" name="Text Box 270"/>
          <p:cNvSpPr txBox="1">
            <a:spLocks noChangeArrowheads="1"/>
          </p:cNvSpPr>
          <p:nvPr/>
        </p:nvSpPr>
        <p:spPr bwMode="auto">
          <a:xfrm>
            <a:off x="75660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t>R</a:t>
            </a:r>
          </a:p>
        </p:txBody>
      </p:sp>
      <p:sp>
        <p:nvSpPr>
          <p:cNvPr id="98575" name="Text Box 271"/>
          <p:cNvSpPr txBox="1">
            <a:spLocks noChangeArrowheads="1"/>
          </p:cNvSpPr>
          <p:nvPr/>
        </p:nvSpPr>
        <p:spPr bwMode="auto">
          <a:xfrm>
            <a:off x="7413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B</a:t>
            </a:r>
          </a:p>
        </p:txBody>
      </p:sp>
      <p:sp>
        <p:nvSpPr>
          <p:cNvPr id="98576" name="Text Box 272"/>
          <p:cNvSpPr txBox="1">
            <a:spLocks noChangeArrowheads="1"/>
          </p:cNvSpPr>
          <p:nvPr/>
        </p:nvSpPr>
        <p:spPr bwMode="auto">
          <a:xfrm>
            <a:off x="7312025" y="2603500"/>
            <a:ext cx="258763" cy="377825"/>
          </a:xfrm>
          <a:prstGeom prst="rect">
            <a:avLst/>
          </a:prstGeom>
          <a:noFill/>
          <a:ln w="9525">
            <a:noFill/>
            <a:miter lim="800000"/>
            <a:headEnd/>
            <a:tailEnd/>
          </a:ln>
          <a:effectLst/>
        </p:spPr>
        <p:txBody>
          <a:bodyPr>
            <a:prstTxWarp prst="textNoShape">
              <a:avLst/>
            </a:prstTxWarp>
          </a:bodyPr>
          <a:lstStyle/>
          <a:p>
            <a:pPr eaLnBrk="1" hangingPunct="1"/>
            <a:r>
              <a:rPr lang="en-US" sz="1800"/>
              <a:t> </a:t>
            </a:r>
          </a:p>
        </p:txBody>
      </p:sp>
      <p:sp>
        <p:nvSpPr>
          <p:cNvPr id="98577" name="Text Box 273"/>
          <p:cNvSpPr txBox="1">
            <a:spLocks noChangeArrowheads="1"/>
          </p:cNvSpPr>
          <p:nvPr/>
        </p:nvSpPr>
        <p:spPr bwMode="auto">
          <a:xfrm>
            <a:off x="7159625" y="2603500"/>
            <a:ext cx="309563" cy="377825"/>
          </a:xfrm>
          <a:prstGeom prst="rect">
            <a:avLst/>
          </a:prstGeom>
          <a:noFill/>
          <a:ln w="9525">
            <a:noFill/>
            <a:miter lim="800000"/>
            <a:headEnd/>
            <a:tailEnd/>
          </a:ln>
          <a:effectLst/>
        </p:spPr>
        <p:txBody>
          <a:bodyPr>
            <a:prstTxWarp prst="textNoShape">
              <a:avLst/>
            </a:prstTxWarp>
          </a:bodyPr>
          <a:lstStyle/>
          <a:p>
            <a:pPr eaLnBrk="1" hangingPunct="1"/>
            <a:r>
              <a:rPr lang="en-US" sz="1800"/>
              <a:t>S</a:t>
            </a:r>
          </a:p>
        </p:txBody>
      </p:sp>
      <p:sp>
        <p:nvSpPr>
          <p:cNvPr id="98578" name="Text Box 274"/>
          <p:cNvSpPr txBox="1">
            <a:spLocks noChangeArrowheads="1"/>
          </p:cNvSpPr>
          <p:nvPr/>
        </p:nvSpPr>
        <p:spPr bwMode="auto">
          <a:xfrm>
            <a:off x="6981825" y="2603500"/>
            <a:ext cx="334963" cy="377825"/>
          </a:xfrm>
          <a:prstGeom prst="rect">
            <a:avLst/>
          </a:prstGeom>
          <a:noFill/>
          <a:ln w="9525">
            <a:noFill/>
            <a:miter lim="800000"/>
            <a:headEnd/>
            <a:tailEnd/>
          </a:ln>
          <a:effectLst/>
        </p:spPr>
        <p:txBody>
          <a:bodyPr>
            <a:prstTxWarp prst="textNoShape">
              <a:avLst/>
            </a:prstTxWarp>
          </a:bodyPr>
          <a:lstStyle/>
          <a:p>
            <a:pPr eaLnBrk="1" hangingPunct="1"/>
            <a:r>
              <a:rPr lang="en-US" sz="1800"/>
              <a:t>A</a:t>
            </a:r>
          </a:p>
        </p:txBody>
      </p:sp>
      <p:sp>
        <p:nvSpPr>
          <p:cNvPr id="98579" name="Text Box 275"/>
          <p:cNvSpPr txBox="1">
            <a:spLocks noChangeArrowheads="1"/>
          </p:cNvSpPr>
          <p:nvPr/>
        </p:nvSpPr>
        <p:spPr bwMode="auto">
          <a:xfrm>
            <a:off x="6765925" y="2603500"/>
            <a:ext cx="373063" cy="377825"/>
          </a:xfrm>
          <a:prstGeom prst="rect">
            <a:avLst/>
          </a:prstGeom>
          <a:noFill/>
          <a:ln w="9525">
            <a:noFill/>
            <a:miter lim="800000"/>
            <a:headEnd/>
            <a:tailEnd/>
          </a:ln>
          <a:effectLst/>
        </p:spPr>
        <p:txBody>
          <a:bodyPr>
            <a:prstTxWarp prst="textNoShape">
              <a:avLst/>
            </a:prstTxWarp>
          </a:bodyPr>
          <a:lstStyle/>
          <a:p>
            <a:pPr eaLnBrk="1" hangingPunct="1"/>
            <a:r>
              <a:rPr lang="en-US" sz="1800"/>
              <a:t>W</a:t>
            </a:r>
          </a:p>
        </p:txBody>
      </p:sp>
      <p:sp>
        <p:nvSpPr>
          <p:cNvPr id="98580" name="Text Box 276"/>
          <p:cNvSpPr txBox="1">
            <a:spLocks noChangeArrowheads="1"/>
          </p:cNvSpPr>
          <p:nvPr/>
        </p:nvSpPr>
        <p:spPr bwMode="auto">
          <a:xfrm>
            <a:off x="6600825" y="2603500"/>
            <a:ext cx="322263" cy="377825"/>
          </a:xfrm>
          <a:prstGeom prst="rect">
            <a:avLst/>
          </a:prstGeom>
          <a:noFill/>
          <a:ln w="9525">
            <a:noFill/>
            <a:miter lim="800000"/>
            <a:headEnd/>
            <a:tailEnd/>
          </a:ln>
          <a:effectLst/>
        </p:spPr>
        <p:txBody>
          <a:bodyPr>
            <a:prstTxWarp prst="textNoShape">
              <a:avLst/>
            </a:prstTxWarp>
          </a:bodyPr>
          <a:lstStyle/>
          <a:p>
            <a:pPr eaLnBrk="1" hangingPunct="1"/>
            <a:r>
              <a:rPr lang="en-US" sz="1800"/>
              <a:t>T</a:t>
            </a:r>
          </a:p>
        </p:txBody>
      </p:sp>
      <p:sp>
        <p:nvSpPr>
          <p:cNvPr id="98581" name="Rectangle 277"/>
          <p:cNvSpPr>
            <a:spLocks noChangeArrowheads="1"/>
          </p:cNvSpPr>
          <p:nvPr/>
        </p:nvSpPr>
        <p:spPr bwMode="auto">
          <a:xfrm>
            <a:off x="63579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2" name="Rectangle 278"/>
          <p:cNvSpPr>
            <a:spLocks noChangeArrowheads="1"/>
          </p:cNvSpPr>
          <p:nvPr/>
        </p:nvSpPr>
        <p:spPr bwMode="auto">
          <a:xfrm>
            <a:off x="72580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3" name="Rectangle 279"/>
          <p:cNvSpPr>
            <a:spLocks noChangeArrowheads="1"/>
          </p:cNvSpPr>
          <p:nvPr/>
        </p:nvSpPr>
        <p:spPr bwMode="auto">
          <a:xfrm>
            <a:off x="660400" y="5922963"/>
            <a:ext cx="298450"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4" name="Rectangle 280"/>
          <p:cNvSpPr>
            <a:spLocks noChangeArrowheads="1"/>
          </p:cNvSpPr>
          <p:nvPr/>
        </p:nvSpPr>
        <p:spPr bwMode="auto">
          <a:xfrm>
            <a:off x="605790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5" name="Rectangle 281"/>
          <p:cNvSpPr>
            <a:spLocks noChangeArrowheads="1"/>
          </p:cNvSpPr>
          <p:nvPr/>
        </p:nvSpPr>
        <p:spPr bwMode="auto">
          <a:xfrm>
            <a:off x="958850"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6" name="Rectangle 282"/>
          <p:cNvSpPr>
            <a:spLocks noChangeArrowheads="1"/>
          </p:cNvSpPr>
          <p:nvPr/>
        </p:nvSpPr>
        <p:spPr bwMode="auto">
          <a:xfrm>
            <a:off x="575786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7" name="Rectangle 283"/>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8" name="Rectangle 284"/>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
        <p:nvSpPr>
          <p:cNvPr id="98589" name="Rectangle 285"/>
          <p:cNvSpPr>
            <a:spLocks noChangeArrowheads="1"/>
          </p:cNvSpPr>
          <p:nvPr/>
        </p:nvSpPr>
        <p:spPr bwMode="auto">
          <a:xfrm>
            <a:off x="3959225" y="5922963"/>
            <a:ext cx="300038"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2</a:t>
            </a:r>
          </a:p>
        </p:txBody>
      </p:sp>
      <p:sp>
        <p:nvSpPr>
          <p:cNvPr id="98590" name="Rectangle 286"/>
          <p:cNvSpPr>
            <a:spLocks noChangeArrowheads="1"/>
          </p:cNvSpPr>
          <p:nvPr/>
        </p:nvSpPr>
        <p:spPr bwMode="auto">
          <a:xfrm>
            <a:off x="3059113"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2</a:t>
            </a:r>
          </a:p>
        </p:txBody>
      </p:sp>
      <p:sp>
        <p:nvSpPr>
          <p:cNvPr id="98591" name="Rectangle 287"/>
          <p:cNvSpPr>
            <a:spLocks noChangeArrowheads="1"/>
          </p:cNvSpPr>
          <p:nvPr/>
        </p:nvSpPr>
        <p:spPr bwMode="auto">
          <a:xfrm>
            <a:off x="2459038" y="5922963"/>
            <a:ext cx="300037" cy="300037"/>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pPr algn="ctr" eaLnBrk="1" hangingPunct="1">
              <a:lnSpc>
                <a:spcPct val="85000"/>
              </a:lnSpc>
            </a:pPr>
            <a:r>
              <a:rPr lang="en-US" sz="1800">
                <a:latin typeface="Times New Roman" pitchFamily="1" charset="0"/>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fill="hold" nodeType="clickEffect">
                                  <p:stCondLst>
                                    <p:cond delay="0"/>
                                  </p:stCondLst>
                                  <p:childTnLst>
                                    <p:animMotion origin="layout" path="M 0.000 0.000 L -0.241 0.000 " pathEditMode="relative" rAng="0" ptsTypes="AA">
                                      <p:cBhvr>
                                        <p:cTn id="6" dur="867" fill="hold"/>
                                        <p:tgtEl>
                                          <p:spTgt spid="98580"/>
                                        </p:tgtEl>
                                        <p:attrNameLst>
                                          <p:attrName>ppt_x</p:attrName>
                                          <p:attrName>ppt_y</p:attrName>
                                        </p:attrNameLst>
                                      </p:cBhvr>
                                      <p:rCtr x="-241" y="0"/>
                                    </p:animMotion>
                                  </p:childTnLst>
                                </p:cTn>
                              </p:par>
                            </p:childTnLst>
                          </p:cTn>
                        </p:par>
                        <p:par>
                          <p:cTn id="7" fill="hold">
                            <p:stCondLst>
                              <p:cond delay="867"/>
                            </p:stCondLst>
                            <p:childTnLst>
                              <p:par>
                                <p:cTn id="8" presetID="42" presetClass="path" presetSubtype="0" fill="hold" nodeType="afterEffect">
                                  <p:stCondLst>
                                    <p:cond delay="0"/>
                                  </p:stCondLst>
                                  <p:childTnLst>
                                    <p:animMotion origin="layout" path="M -0.241 0.000 L -0.241 0.166 " pathEditMode="relative" rAng="0" ptsTypes="AA">
                                      <p:cBhvr>
                                        <p:cTn id="9" dur="448" fill="hold"/>
                                        <p:tgtEl>
                                          <p:spTgt spid="98580"/>
                                        </p:tgtEl>
                                        <p:attrNameLst>
                                          <p:attrName>ppt_x</p:attrName>
                                          <p:attrName>ppt_y</p:attrName>
                                        </p:attrNameLst>
                                      </p:cBhvr>
                                      <p:rCtr x="0" y="166"/>
                                    </p:animMotion>
                                  </p:childTnLst>
                                </p:cTn>
                              </p:par>
                            </p:childTnLst>
                          </p:cTn>
                        </p:par>
                        <p:par>
                          <p:cTn id="10" fill="hold">
                            <p:stCondLst>
                              <p:cond delay="1315"/>
                            </p:stCondLst>
                            <p:childTnLst>
                              <p:par>
                                <p:cTn id="11" presetID="56" presetClass="path" presetSubtype="0" decel="50000" fill="hold" nodeType="afterEffect">
                                  <p:stCondLst>
                                    <p:cond delay="0"/>
                                  </p:stCondLst>
                                  <p:childTnLst>
                                    <p:animMotion origin="layout" path="M -0.241 0.166 L -0.028 0.429 " pathEditMode="relative" rAng="0" ptsTypes="AA">
                                      <p:cBhvr>
                                        <p:cTn id="12" dur="1045" fill="hold"/>
                                        <p:tgtEl>
                                          <p:spTgt spid="98580"/>
                                        </p:tgtEl>
                                        <p:attrNameLst>
                                          <p:attrName>ppt_x</p:attrName>
                                          <p:attrName>ppt_y</p:attrName>
                                        </p:attrNameLst>
                                      </p:cBhvr>
                                      <p:rCtr x="213" y="263"/>
                                    </p:animMotion>
                                  </p:childTnLst>
                                </p:cTn>
                              </p:par>
                            </p:childTnLst>
                          </p:cTn>
                        </p:par>
                        <p:par>
                          <p:cTn id="13" fill="hold">
                            <p:stCondLst>
                              <p:cond delay="2360"/>
                            </p:stCondLst>
                            <p:childTnLst>
                              <p:par>
                                <p:cTn id="14" presetID="1" presetClass="entr" presetSubtype="0" fill="hold" nodeType="afterEffect">
                                  <p:stCondLst>
                                    <p:cond delay="0"/>
                                  </p:stCondLst>
                                  <p:childTnLst>
                                    <p:set>
                                      <p:cBhvr>
                                        <p:cTn id="15" dur="1" fill="hold">
                                          <p:stCondLst>
                                            <p:cond delay="0"/>
                                          </p:stCondLst>
                                        </p:cTn>
                                        <p:tgtEl>
                                          <p:spTgt spid="9858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fill="hold" nodeType="clickEffect">
                                  <p:stCondLst>
                                    <p:cond delay="0"/>
                                  </p:stCondLst>
                                  <p:childTnLst>
                                    <p:animMotion origin="layout" path="M 0.000 0.000 L -0.262 0.000 " pathEditMode="relative" rAng="0" ptsTypes="AA">
                                      <p:cBhvr>
                                        <p:cTn id="19" dur="942" fill="hold"/>
                                        <p:tgtEl>
                                          <p:spTgt spid="98579"/>
                                        </p:tgtEl>
                                        <p:attrNameLst>
                                          <p:attrName>ppt_x</p:attrName>
                                          <p:attrName>ppt_y</p:attrName>
                                        </p:attrNameLst>
                                      </p:cBhvr>
                                      <p:rCtr x="-262" y="0"/>
                                    </p:animMotion>
                                  </p:childTnLst>
                                </p:cTn>
                              </p:par>
                            </p:childTnLst>
                          </p:cTn>
                        </p:par>
                        <p:par>
                          <p:cTn id="20" fill="hold">
                            <p:stCondLst>
                              <p:cond delay="942"/>
                            </p:stCondLst>
                            <p:childTnLst>
                              <p:par>
                                <p:cTn id="21" presetID="42" presetClass="path" presetSubtype="0" fill="hold" nodeType="afterEffect">
                                  <p:stCondLst>
                                    <p:cond delay="0"/>
                                  </p:stCondLst>
                                  <p:childTnLst>
                                    <p:animMotion origin="layout" path="M -0.262 0.000 L -0.262 0.166 " pathEditMode="relative" rAng="0" ptsTypes="AA">
                                      <p:cBhvr>
                                        <p:cTn id="22" dur="448" fill="hold"/>
                                        <p:tgtEl>
                                          <p:spTgt spid="98579"/>
                                        </p:tgtEl>
                                        <p:attrNameLst>
                                          <p:attrName>ppt_x</p:attrName>
                                          <p:attrName>ppt_y</p:attrName>
                                        </p:attrNameLst>
                                      </p:cBhvr>
                                      <p:rCtr x="0" y="166"/>
                                    </p:animMotion>
                                  </p:childTnLst>
                                </p:cTn>
                              </p:par>
                            </p:childTnLst>
                          </p:cTn>
                        </p:par>
                        <p:par>
                          <p:cTn id="23" fill="hold">
                            <p:stCondLst>
                              <p:cond delay="1390"/>
                            </p:stCondLst>
                            <p:childTnLst>
                              <p:par>
                                <p:cTn id="24" presetID="56" presetClass="path" presetSubtype="0" decel="50000" fill="hold" nodeType="afterEffect">
                                  <p:stCondLst>
                                    <p:cond delay="0"/>
                                  </p:stCondLst>
                                  <p:childTnLst>
                                    <p:animMotion origin="layout" path="M -0.262 0.166 L 0.050 0.429 " pathEditMode="relative" rAng="0" ptsTypes="AA">
                                      <p:cBhvr>
                                        <p:cTn id="25" dur="1327" fill="hold"/>
                                        <p:tgtEl>
                                          <p:spTgt spid="98579"/>
                                        </p:tgtEl>
                                        <p:attrNameLst>
                                          <p:attrName>ppt_x</p:attrName>
                                          <p:attrName>ppt_y</p:attrName>
                                        </p:attrNameLst>
                                      </p:cBhvr>
                                      <p:rCtr x="312" y="263"/>
                                    </p:animMotion>
                                  </p:childTnLst>
                                </p:cTn>
                              </p:par>
                            </p:childTnLst>
                          </p:cTn>
                        </p:par>
                        <p:par>
                          <p:cTn id="26" fill="hold">
                            <p:stCondLst>
                              <p:cond delay="2717"/>
                            </p:stCondLst>
                            <p:childTnLst>
                              <p:par>
                                <p:cTn id="27" presetID="1" presetClass="entr" presetSubtype="0" fill="hold" nodeType="afterEffect">
                                  <p:stCondLst>
                                    <p:cond delay="0"/>
                                  </p:stCondLst>
                                  <p:childTnLst>
                                    <p:set>
                                      <p:cBhvr>
                                        <p:cTn id="28" dur="1" fill="hold">
                                          <p:stCondLst>
                                            <p:cond delay="0"/>
                                          </p:stCondLst>
                                        </p:cTn>
                                        <p:tgtEl>
                                          <p:spTgt spid="985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5" presetClass="path" presetSubtype="0" accel="50000" fill="hold" nodeType="clickEffect">
                                  <p:stCondLst>
                                    <p:cond delay="0"/>
                                  </p:stCondLst>
                                  <p:childTnLst>
                                    <p:animMotion origin="layout" path="M 0.000 0.000 L -0.283 0.000 " pathEditMode="relative" rAng="0" ptsTypes="AA">
                                      <p:cBhvr>
                                        <p:cTn id="32" dur="1019" fill="hold"/>
                                        <p:tgtEl>
                                          <p:spTgt spid="98578"/>
                                        </p:tgtEl>
                                        <p:attrNameLst>
                                          <p:attrName>ppt_x</p:attrName>
                                          <p:attrName>ppt_y</p:attrName>
                                        </p:attrNameLst>
                                      </p:cBhvr>
                                      <p:rCtr x="-283" y="0"/>
                                    </p:animMotion>
                                  </p:childTnLst>
                                </p:cTn>
                              </p:par>
                            </p:childTnLst>
                          </p:cTn>
                        </p:par>
                        <p:par>
                          <p:cTn id="33" fill="hold">
                            <p:stCondLst>
                              <p:cond delay="1019"/>
                            </p:stCondLst>
                            <p:childTnLst>
                              <p:par>
                                <p:cTn id="34" presetID="42" presetClass="path" presetSubtype="0" fill="hold" nodeType="afterEffect">
                                  <p:stCondLst>
                                    <p:cond delay="0"/>
                                  </p:stCondLst>
                                  <p:childTnLst>
                                    <p:animMotion origin="layout" path="M -0.283 0.000 L -0.283 0.166 " pathEditMode="relative" rAng="0" ptsTypes="AA">
                                      <p:cBhvr>
                                        <p:cTn id="35" dur="448" fill="hold"/>
                                        <p:tgtEl>
                                          <p:spTgt spid="98578"/>
                                        </p:tgtEl>
                                        <p:attrNameLst>
                                          <p:attrName>ppt_x</p:attrName>
                                          <p:attrName>ppt_y</p:attrName>
                                        </p:attrNameLst>
                                      </p:cBhvr>
                                      <p:rCtr x="0" y="166"/>
                                    </p:animMotion>
                                  </p:childTnLst>
                                </p:cTn>
                              </p:par>
                            </p:childTnLst>
                          </p:cTn>
                        </p:par>
                        <p:par>
                          <p:cTn id="36" fill="hold">
                            <p:stCondLst>
                              <p:cond delay="1467"/>
                            </p:stCondLst>
                            <p:childTnLst>
                              <p:par>
                                <p:cTn id="37" presetID="49" presetClass="path" presetSubtype="0" decel="50000" fill="hold" nodeType="afterEffect">
                                  <p:stCondLst>
                                    <p:cond delay="0"/>
                                  </p:stCondLst>
                                  <p:childTnLst>
                                    <p:animMotion origin="layout" path="M -0.283 0.166 L -0.693 0.429 " pathEditMode="relative" rAng="0" ptsTypes="AA">
                                      <p:cBhvr>
                                        <p:cTn id="38" dur="1637" fill="hold"/>
                                        <p:tgtEl>
                                          <p:spTgt spid="98578"/>
                                        </p:tgtEl>
                                        <p:attrNameLst>
                                          <p:attrName>ppt_x</p:attrName>
                                          <p:attrName>ppt_y</p:attrName>
                                        </p:attrNameLst>
                                      </p:cBhvr>
                                      <p:rCtr x="-410" y="263"/>
                                    </p:animMotion>
                                  </p:childTnLst>
                                </p:cTn>
                              </p:par>
                            </p:childTnLst>
                          </p:cTn>
                        </p:par>
                        <p:par>
                          <p:cTn id="39" fill="hold">
                            <p:stCondLst>
                              <p:cond delay="3104"/>
                            </p:stCondLst>
                            <p:childTnLst>
                              <p:par>
                                <p:cTn id="40" presetID="1" presetClass="entr" presetSubtype="0" fill="hold" nodeType="afterEffect">
                                  <p:stCondLst>
                                    <p:cond delay="0"/>
                                  </p:stCondLst>
                                  <p:childTnLst>
                                    <p:set>
                                      <p:cBhvr>
                                        <p:cTn id="41" dur="1" fill="hold">
                                          <p:stCondLst>
                                            <p:cond delay="0"/>
                                          </p:stCondLst>
                                        </p:cTn>
                                        <p:tgtEl>
                                          <p:spTgt spid="985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35" presetClass="path" presetSubtype="0" accel="50000" fill="hold" nodeType="clickEffect">
                                  <p:stCondLst>
                                    <p:cond delay="0"/>
                                  </p:stCondLst>
                                  <p:childTnLst>
                                    <p:animMotion origin="layout" path="M 0.000 0.000 L -0.301 0.000 " pathEditMode="relative" rAng="0" ptsTypes="AA">
                                      <p:cBhvr>
                                        <p:cTn id="45" dur="1084" fill="hold"/>
                                        <p:tgtEl>
                                          <p:spTgt spid="98577"/>
                                        </p:tgtEl>
                                        <p:attrNameLst>
                                          <p:attrName>ppt_x</p:attrName>
                                          <p:attrName>ppt_y</p:attrName>
                                        </p:attrNameLst>
                                      </p:cBhvr>
                                      <p:rCtr x="-301" y="0"/>
                                    </p:animMotion>
                                  </p:childTnLst>
                                </p:cTn>
                              </p:par>
                            </p:childTnLst>
                          </p:cTn>
                        </p:par>
                        <p:par>
                          <p:cTn id="46" fill="hold">
                            <p:stCondLst>
                              <p:cond delay="1084"/>
                            </p:stCondLst>
                            <p:childTnLst>
                              <p:par>
                                <p:cTn id="47" presetID="42" presetClass="path" presetSubtype="0" fill="hold" nodeType="afterEffect">
                                  <p:stCondLst>
                                    <p:cond delay="0"/>
                                  </p:stCondLst>
                                  <p:childTnLst>
                                    <p:animMotion origin="layout" path="M -0.301 0.000 L -0.301 0.166 " pathEditMode="relative" rAng="0" ptsTypes="AA">
                                      <p:cBhvr>
                                        <p:cTn id="48" dur="448" fill="hold"/>
                                        <p:tgtEl>
                                          <p:spTgt spid="98577"/>
                                        </p:tgtEl>
                                        <p:attrNameLst>
                                          <p:attrName>ppt_x</p:attrName>
                                          <p:attrName>ppt_y</p:attrName>
                                        </p:attrNameLst>
                                      </p:cBhvr>
                                      <p:rCtr x="0" y="166"/>
                                    </p:animMotion>
                                  </p:childTnLst>
                                </p:cTn>
                              </p:par>
                            </p:childTnLst>
                          </p:cTn>
                        </p:par>
                        <p:par>
                          <p:cTn id="49" fill="hold">
                            <p:stCondLst>
                              <p:cond delay="1532"/>
                            </p:stCondLst>
                            <p:childTnLst>
                              <p:par>
                                <p:cTn id="50" presetID="56" presetClass="path" presetSubtype="0" decel="50000" fill="hold" nodeType="afterEffect">
                                  <p:stCondLst>
                                    <p:cond delay="0"/>
                                  </p:stCondLst>
                                  <p:childTnLst>
                                    <p:animMotion origin="layout" path="M -0.301 0.166 L -0.121 0.429 " pathEditMode="relative" rAng="0" ptsTypes="AA">
                                      <p:cBhvr>
                                        <p:cTn id="51" dur="961" fill="hold"/>
                                        <p:tgtEl>
                                          <p:spTgt spid="98577"/>
                                        </p:tgtEl>
                                        <p:attrNameLst>
                                          <p:attrName>ppt_x</p:attrName>
                                          <p:attrName>ppt_y</p:attrName>
                                        </p:attrNameLst>
                                      </p:cBhvr>
                                      <p:rCtr x="180" y="263"/>
                                    </p:animMotion>
                                  </p:childTnLst>
                                </p:cTn>
                              </p:par>
                            </p:childTnLst>
                          </p:cTn>
                        </p:par>
                        <p:par>
                          <p:cTn id="52" fill="hold">
                            <p:stCondLst>
                              <p:cond delay="2493"/>
                            </p:stCondLst>
                            <p:childTnLst>
                              <p:par>
                                <p:cTn id="53" presetID="1" presetClass="entr" presetSubtype="0" fill="hold" nodeType="afterEffect">
                                  <p:stCondLst>
                                    <p:cond delay="0"/>
                                  </p:stCondLst>
                                  <p:childTnLst>
                                    <p:set>
                                      <p:cBhvr>
                                        <p:cTn id="54" dur="1" fill="hold">
                                          <p:stCondLst>
                                            <p:cond delay="0"/>
                                          </p:stCondLst>
                                        </p:cTn>
                                        <p:tgtEl>
                                          <p:spTgt spid="9858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5" presetClass="path" presetSubtype="0" accel="50000" fill="hold" nodeType="clickEffect">
                                  <p:stCondLst>
                                    <p:cond delay="0"/>
                                  </p:stCondLst>
                                  <p:childTnLst>
                                    <p:animMotion origin="layout" path="M 0.000 0.000 L -0.329 0.000 " pathEditMode="relative" rAng="0" ptsTypes="AA">
                                      <p:cBhvr>
                                        <p:cTn id="58" dur="1184" fill="hold"/>
                                        <p:tgtEl>
                                          <p:spTgt spid="98575"/>
                                        </p:tgtEl>
                                        <p:attrNameLst>
                                          <p:attrName>ppt_x</p:attrName>
                                          <p:attrName>ppt_y</p:attrName>
                                        </p:attrNameLst>
                                      </p:cBhvr>
                                      <p:rCtr x="-329" y="0"/>
                                    </p:animMotion>
                                  </p:childTnLst>
                                </p:cTn>
                              </p:par>
                            </p:childTnLst>
                          </p:cTn>
                        </p:par>
                        <p:par>
                          <p:cTn id="59" fill="hold">
                            <p:stCondLst>
                              <p:cond delay="1184"/>
                            </p:stCondLst>
                            <p:childTnLst>
                              <p:par>
                                <p:cTn id="60" presetID="42" presetClass="path" presetSubtype="0" fill="hold" nodeType="afterEffect">
                                  <p:stCondLst>
                                    <p:cond delay="0"/>
                                  </p:stCondLst>
                                  <p:childTnLst>
                                    <p:animMotion origin="layout" path="M -0.329 0.000 L -0.329 0.166 " pathEditMode="relative" rAng="0" ptsTypes="AA">
                                      <p:cBhvr>
                                        <p:cTn id="61" dur="448" fill="hold"/>
                                        <p:tgtEl>
                                          <p:spTgt spid="98575"/>
                                        </p:tgtEl>
                                        <p:attrNameLst>
                                          <p:attrName>ppt_x</p:attrName>
                                          <p:attrName>ppt_y</p:attrName>
                                        </p:attrNameLst>
                                      </p:cBhvr>
                                      <p:rCtr x="0" y="166"/>
                                    </p:animMotion>
                                  </p:childTnLst>
                                </p:cTn>
                              </p:par>
                            </p:childTnLst>
                          </p:cTn>
                        </p:par>
                        <p:par>
                          <p:cTn id="62" fill="hold">
                            <p:stCondLst>
                              <p:cond delay="1632"/>
                            </p:stCondLst>
                            <p:childTnLst>
                              <p:par>
                                <p:cTn id="63" presetID="49" presetClass="path" presetSubtype="0" decel="50000" fill="hold" nodeType="afterEffect">
                                  <p:stCondLst>
                                    <p:cond delay="0"/>
                                  </p:stCondLst>
                                  <p:childTnLst>
                                    <p:animMotion origin="layout" path="M -0.329 0.166 L -0.706 0.429 " pathEditMode="relative" rAng="0" ptsTypes="AA">
                                      <p:cBhvr>
                                        <p:cTn id="64" dur="1532" fill="hold"/>
                                        <p:tgtEl>
                                          <p:spTgt spid="98575"/>
                                        </p:tgtEl>
                                        <p:attrNameLst>
                                          <p:attrName>ppt_x</p:attrName>
                                          <p:attrName>ppt_y</p:attrName>
                                        </p:attrNameLst>
                                      </p:cBhvr>
                                      <p:rCtr x="-377" y="263"/>
                                    </p:animMotion>
                                  </p:childTnLst>
                                </p:cTn>
                              </p:par>
                            </p:childTnLst>
                          </p:cTn>
                        </p:par>
                        <p:par>
                          <p:cTn id="65" fill="hold">
                            <p:stCondLst>
                              <p:cond delay="3164"/>
                            </p:stCondLst>
                            <p:childTnLst>
                              <p:par>
                                <p:cTn id="66" presetID="1" presetClass="entr" presetSubtype="0" fill="hold" nodeType="afterEffect">
                                  <p:stCondLst>
                                    <p:cond delay="0"/>
                                  </p:stCondLst>
                                  <p:childTnLst>
                                    <p:set>
                                      <p:cBhvr>
                                        <p:cTn id="67" dur="1" fill="hold">
                                          <p:stCondLst>
                                            <p:cond delay="0"/>
                                          </p:stCondLst>
                                        </p:cTn>
                                        <p:tgtEl>
                                          <p:spTgt spid="9858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35" presetClass="path" presetSubtype="0" accel="50000" fill="hold" nodeType="clickEffect">
                                  <p:stCondLst>
                                    <p:cond delay="0"/>
                                  </p:stCondLst>
                                  <p:childTnLst>
                                    <p:animMotion origin="layout" path="M 0.000 0.000 L -0.346 0.000 " pathEditMode="relative" rAng="0" ptsTypes="AA">
                                      <p:cBhvr>
                                        <p:cTn id="71" dur="1247" fill="hold"/>
                                        <p:tgtEl>
                                          <p:spTgt spid="98574"/>
                                        </p:tgtEl>
                                        <p:attrNameLst>
                                          <p:attrName>ppt_x</p:attrName>
                                          <p:attrName>ppt_y</p:attrName>
                                        </p:attrNameLst>
                                      </p:cBhvr>
                                      <p:rCtr x="-346" y="0"/>
                                    </p:animMotion>
                                  </p:childTnLst>
                                </p:cTn>
                              </p:par>
                            </p:childTnLst>
                          </p:cTn>
                        </p:par>
                        <p:par>
                          <p:cTn id="72" fill="hold">
                            <p:stCondLst>
                              <p:cond delay="1247"/>
                            </p:stCondLst>
                            <p:childTnLst>
                              <p:par>
                                <p:cTn id="73" presetID="42" presetClass="path" presetSubtype="0" fill="hold" nodeType="afterEffect">
                                  <p:stCondLst>
                                    <p:cond delay="0"/>
                                  </p:stCondLst>
                                  <p:childTnLst>
                                    <p:animMotion origin="layout" path="M -0.346 0.000 L -0.346 0.166 " pathEditMode="relative" rAng="0" ptsTypes="AA">
                                      <p:cBhvr>
                                        <p:cTn id="74" dur="448" fill="hold"/>
                                        <p:tgtEl>
                                          <p:spTgt spid="98574"/>
                                        </p:tgtEl>
                                        <p:attrNameLst>
                                          <p:attrName>ppt_x</p:attrName>
                                          <p:attrName>ppt_y</p:attrName>
                                        </p:attrNameLst>
                                      </p:cBhvr>
                                      <p:rCtr x="0" y="166"/>
                                    </p:animMotion>
                                  </p:childTnLst>
                                </p:cTn>
                              </p:par>
                            </p:childTnLst>
                          </p:cTn>
                        </p:par>
                        <p:par>
                          <p:cTn id="75" fill="hold">
                            <p:stCondLst>
                              <p:cond delay="1695"/>
                            </p:stCondLst>
                            <p:childTnLst>
                              <p:par>
                                <p:cTn id="76" presetID="56" presetClass="path" presetSubtype="0" decel="50000" fill="hold" nodeType="afterEffect">
                                  <p:stCondLst>
                                    <p:cond delay="0"/>
                                  </p:stCondLst>
                                  <p:childTnLst>
                                    <p:animMotion origin="layout" path="M -0.346 0.166 L -0.199 0.429 " pathEditMode="relative" rAng="0" ptsTypes="AA">
                                      <p:cBhvr>
                                        <p:cTn id="77" dur="886" fill="hold"/>
                                        <p:tgtEl>
                                          <p:spTgt spid="98574"/>
                                        </p:tgtEl>
                                        <p:attrNameLst>
                                          <p:attrName>ppt_x</p:attrName>
                                          <p:attrName>ppt_y</p:attrName>
                                        </p:attrNameLst>
                                      </p:cBhvr>
                                      <p:rCtr x="148" y="263"/>
                                    </p:animMotion>
                                  </p:childTnLst>
                                </p:cTn>
                              </p:par>
                            </p:childTnLst>
                          </p:cTn>
                        </p:par>
                        <p:par>
                          <p:cTn id="78" fill="hold">
                            <p:stCondLst>
                              <p:cond delay="2581"/>
                            </p:stCondLst>
                            <p:childTnLst>
                              <p:par>
                                <p:cTn id="79" presetID="1" presetClass="entr" presetSubtype="0" fill="hold" nodeType="afterEffect">
                                  <p:stCondLst>
                                    <p:cond delay="0"/>
                                  </p:stCondLst>
                                  <p:childTnLst>
                                    <p:set>
                                      <p:cBhvr>
                                        <p:cTn id="80" dur="1" fill="hold">
                                          <p:stCondLst>
                                            <p:cond delay="0"/>
                                          </p:stCondLst>
                                        </p:cTn>
                                        <p:tgtEl>
                                          <p:spTgt spid="9858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35" presetClass="path" presetSubtype="0" accel="50000" fill="hold" nodeType="clickEffect">
                                  <p:stCondLst>
                                    <p:cond delay="0"/>
                                  </p:stCondLst>
                                  <p:childTnLst>
                                    <p:animMotion origin="layout" path="M 0.000 0.000 L -0.360 0.000 " pathEditMode="relative" rAng="0" ptsTypes="AA">
                                      <p:cBhvr>
                                        <p:cTn id="84" dur="1297" fill="hold"/>
                                        <p:tgtEl>
                                          <p:spTgt spid="98573"/>
                                        </p:tgtEl>
                                        <p:attrNameLst>
                                          <p:attrName>ppt_x</p:attrName>
                                          <p:attrName>ppt_y</p:attrName>
                                        </p:attrNameLst>
                                      </p:cBhvr>
                                      <p:rCtr x="-360" y="0"/>
                                    </p:animMotion>
                                  </p:childTnLst>
                                </p:cTn>
                              </p:par>
                            </p:childTnLst>
                          </p:cTn>
                        </p:par>
                        <p:par>
                          <p:cTn id="85" fill="hold">
                            <p:stCondLst>
                              <p:cond delay="1297"/>
                            </p:stCondLst>
                            <p:childTnLst>
                              <p:par>
                                <p:cTn id="86" presetID="42" presetClass="path" presetSubtype="0" fill="hold" nodeType="afterEffect">
                                  <p:stCondLst>
                                    <p:cond delay="0"/>
                                  </p:stCondLst>
                                  <p:childTnLst>
                                    <p:animMotion origin="layout" path="M -0.360 0.000 L -0.360 0.166 " pathEditMode="relative" rAng="0" ptsTypes="AA">
                                      <p:cBhvr>
                                        <p:cTn id="87" dur="448" fill="hold"/>
                                        <p:tgtEl>
                                          <p:spTgt spid="98573"/>
                                        </p:tgtEl>
                                        <p:attrNameLst>
                                          <p:attrName>ppt_x</p:attrName>
                                          <p:attrName>ppt_y</p:attrName>
                                        </p:attrNameLst>
                                      </p:cBhvr>
                                      <p:rCtr x="0" y="166"/>
                                    </p:animMotion>
                                  </p:childTnLst>
                                </p:cTn>
                              </p:par>
                            </p:childTnLst>
                          </p:cTn>
                        </p:par>
                        <p:par>
                          <p:cTn id="88" fill="hold">
                            <p:stCondLst>
                              <p:cond delay="1745"/>
                            </p:stCondLst>
                            <p:childTnLst>
                              <p:par>
                                <p:cTn id="89" presetID="49" presetClass="path" presetSubtype="0" decel="50000" fill="hold" nodeType="afterEffect">
                                  <p:stCondLst>
                                    <p:cond delay="0"/>
                                  </p:stCondLst>
                                  <p:childTnLst>
                                    <p:animMotion origin="layout" path="M -0.360 0.166 L -0.508 0.429 " pathEditMode="relative" rAng="0" ptsTypes="AA">
                                      <p:cBhvr>
                                        <p:cTn id="90" dur="886" fill="hold"/>
                                        <p:tgtEl>
                                          <p:spTgt spid="98573"/>
                                        </p:tgtEl>
                                        <p:attrNameLst>
                                          <p:attrName>ppt_x</p:attrName>
                                          <p:attrName>ppt_y</p:attrName>
                                        </p:attrNameLst>
                                      </p:cBhvr>
                                      <p:rCtr x="-148" y="263"/>
                                    </p:animMotion>
                                  </p:childTnLst>
                                </p:cTn>
                              </p:par>
                            </p:childTnLst>
                          </p:cTn>
                        </p:par>
                        <p:par>
                          <p:cTn id="91" fill="hold">
                            <p:stCondLst>
                              <p:cond delay="2631"/>
                            </p:stCondLst>
                            <p:childTnLst>
                              <p:par>
                                <p:cTn id="92" presetID="1" presetClass="entr" presetSubtype="0" fill="hold" nodeType="afterEffect">
                                  <p:stCondLst>
                                    <p:cond delay="0"/>
                                  </p:stCondLst>
                                  <p:childTnLst>
                                    <p:set>
                                      <p:cBhvr>
                                        <p:cTn id="93" dur="1" fill="hold">
                                          <p:stCondLst>
                                            <p:cond delay="0"/>
                                          </p:stCondLst>
                                        </p:cTn>
                                        <p:tgtEl>
                                          <p:spTgt spid="98587"/>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35" presetClass="path" presetSubtype="0" accel="50000" fill="hold" nodeType="clickEffect">
                                  <p:stCondLst>
                                    <p:cond delay="0"/>
                                  </p:stCondLst>
                                  <p:childTnLst>
                                    <p:animMotion origin="layout" path="M 0.000 0.000 L -0.374 0.000 " pathEditMode="relative" rAng="0" ptsTypes="AA">
                                      <p:cBhvr>
                                        <p:cTn id="97" dur="1344" fill="hold"/>
                                        <p:tgtEl>
                                          <p:spTgt spid="98572"/>
                                        </p:tgtEl>
                                        <p:attrNameLst>
                                          <p:attrName>ppt_x</p:attrName>
                                          <p:attrName>ppt_y</p:attrName>
                                        </p:attrNameLst>
                                      </p:cBhvr>
                                      <p:rCtr x="-374" y="0"/>
                                    </p:animMotion>
                                  </p:childTnLst>
                                </p:cTn>
                              </p:par>
                            </p:childTnLst>
                          </p:cTn>
                        </p:par>
                        <p:par>
                          <p:cTn id="98" fill="hold">
                            <p:stCondLst>
                              <p:cond delay="1344"/>
                            </p:stCondLst>
                            <p:childTnLst>
                              <p:par>
                                <p:cTn id="99" presetID="42" presetClass="path" presetSubtype="0" fill="hold" nodeType="afterEffect">
                                  <p:stCondLst>
                                    <p:cond delay="0"/>
                                  </p:stCondLst>
                                  <p:childTnLst>
                                    <p:animMotion origin="layout" path="M -0.374 0.000 L -0.374 0.166 " pathEditMode="relative" rAng="0" ptsTypes="AA">
                                      <p:cBhvr>
                                        <p:cTn id="100" dur="448" fill="hold"/>
                                        <p:tgtEl>
                                          <p:spTgt spid="98572"/>
                                        </p:tgtEl>
                                        <p:attrNameLst>
                                          <p:attrName>ppt_x</p:attrName>
                                          <p:attrName>ppt_y</p:attrName>
                                        </p:attrNameLst>
                                      </p:cBhvr>
                                      <p:rCtr x="0" y="166"/>
                                    </p:animMotion>
                                  </p:childTnLst>
                                </p:cTn>
                              </p:par>
                            </p:childTnLst>
                          </p:cTn>
                        </p:par>
                        <p:par>
                          <p:cTn id="101" fill="hold">
                            <p:stCondLst>
                              <p:cond delay="1792"/>
                            </p:stCondLst>
                            <p:childTnLst>
                              <p:par>
                                <p:cTn id="102" presetID="49" presetClass="path" presetSubtype="0" decel="50000" fill="hold" nodeType="afterEffect">
                                  <p:stCondLst>
                                    <p:cond delay="0"/>
                                  </p:stCondLst>
                                  <p:childTnLst>
                                    <p:animMotion origin="layout" path="M -0.374 0.166 L -0.423 0.429 " pathEditMode="relative" rAng="0" ptsTypes="AA">
                                      <p:cBhvr>
                                        <p:cTn id="103" dur="731" fill="hold"/>
                                        <p:tgtEl>
                                          <p:spTgt spid="98572"/>
                                        </p:tgtEl>
                                        <p:attrNameLst>
                                          <p:attrName>ppt_x</p:attrName>
                                          <p:attrName>ppt_y</p:attrName>
                                        </p:attrNameLst>
                                      </p:cBhvr>
                                      <p:rCtr x="-49" y="263"/>
                                    </p:animMotion>
                                  </p:childTnLst>
                                </p:cTn>
                              </p:par>
                            </p:childTnLst>
                          </p:cTn>
                        </p:par>
                        <p:par>
                          <p:cTn id="104" fill="hold">
                            <p:stCondLst>
                              <p:cond delay="2523"/>
                            </p:stCondLst>
                            <p:childTnLst>
                              <p:par>
                                <p:cTn id="105" presetID="1" presetClass="entr" presetSubtype="0" fill="hold" nodeType="afterEffect">
                                  <p:stCondLst>
                                    <p:cond delay="0"/>
                                  </p:stCondLst>
                                  <p:childTnLst>
                                    <p:set>
                                      <p:cBhvr>
                                        <p:cTn id="106" dur="1" fill="hold">
                                          <p:stCondLst>
                                            <p:cond delay="0"/>
                                          </p:stCondLst>
                                        </p:cTn>
                                        <p:tgtEl>
                                          <p:spTgt spid="9858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35" presetClass="path" presetSubtype="0" accel="50000" fill="hold" nodeType="clickEffect">
                                  <p:stCondLst>
                                    <p:cond delay="0"/>
                                  </p:stCondLst>
                                  <p:childTnLst>
                                    <p:animMotion origin="layout" path="M 0.000 0.000 L -0.390 0.000 " pathEditMode="relative" rAng="0" ptsTypes="AA">
                                      <p:cBhvr>
                                        <p:cTn id="110" dur="1404" fill="hold"/>
                                        <p:tgtEl>
                                          <p:spTgt spid="98571"/>
                                        </p:tgtEl>
                                        <p:attrNameLst>
                                          <p:attrName>ppt_x</p:attrName>
                                          <p:attrName>ppt_y</p:attrName>
                                        </p:attrNameLst>
                                      </p:cBhvr>
                                      <p:rCtr x="-390" y="0"/>
                                    </p:animMotion>
                                  </p:childTnLst>
                                </p:cTn>
                              </p:par>
                            </p:childTnLst>
                          </p:cTn>
                        </p:par>
                        <p:par>
                          <p:cTn id="111" fill="hold">
                            <p:stCondLst>
                              <p:cond delay="1404"/>
                            </p:stCondLst>
                            <p:childTnLst>
                              <p:par>
                                <p:cTn id="112" presetID="42" presetClass="path" presetSubtype="0" fill="hold" nodeType="afterEffect">
                                  <p:stCondLst>
                                    <p:cond delay="0"/>
                                  </p:stCondLst>
                                  <p:childTnLst>
                                    <p:animMotion origin="layout" path="M -0.390 0.000 L -0.390 0.166 " pathEditMode="relative" rAng="0" ptsTypes="AA">
                                      <p:cBhvr>
                                        <p:cTn id="113" dur="448" fill="hold"/>
                                        <p:tgtEl>
                                          <p:spTgt spid="98571"/>
                                        </p:tgtEl>
                                        <p:attrNameLst>
                                          <p:attrName>ppt_x</p:attrName>
                                          <p:attrName>ppt_y</p:attrName>
                                        </p:attrNameLst>
                                      </p:cBhvr>
                                      <p:rCtr x="0" y="166"/>
                                    </p:animMotion>
                                  </p:childTnLst>
                                </p:cTn>
                              </p:par>
                            </p:childTnLst>
                          </p:cTn>
                        </p:par>
                        <p:par>
                          <p:cTn id="114" fill="hold">
                            <p:stCondLst>
                              <p:cond delay="1852"/>
                            </p:stCondLst>
                            <p:childTnLst>
                              <p:par>
                                <p:cTn id="115" presetID="49" presetClass="path" presetSubtype="0" decel="50000" fill="hold" nodeType="afterEffect">
                                  <p:stCondLst>
                                    <p:cond delay="0"/>
                                  </p:stCondLst>
                                  <p:childTnLst>
                                    <p:animMotion origin="layout" path="M -0.390 0.166 L -0.439 0.387 " pathEditMode="relative" rAng="0" ptsTypes="AA">
                                      <p:cBhvr>
                                        <p:cTn id="116" dur="622" fill="hold"/>
                                        <p:tgtEl>
                                          <p:spTgt spid="98571"/>
                                        </p:tgtEl>
                                        <p:attrNameLst>
                                          <p:attrName>ppt_x</p:attrName>
                                          <p:attrName>ppt_y</p:attrName>
                                        </p:attrNameLst>
                                      </p:cBhvr>
                                      <p:rCtr x="-49" y="221"/>
                                    </p:animMotion>
                                  </p:childTnLst>
                                </p:cTn>
                              </p:par>
                            </p:childTnLst>
                          </p:cTn>
                        </p:par>
                        <p:par>
                          <p:cTn id="117" fill="hold">
                            <p:stCondLst>
                              <p:cond delay="2474"/>
                            </p:stCondLst>
                            <p:childTnLst>
                              <p:par>
                                <p:cTn id="118" presetID="1" presetClass="entr" presetSubtype="0" fill="hold" nodeType="afterEffect">
                                  <p:stCondLst>
                                    <p:cond delay="0"/>
                                  </p:stCondLst>
                                  <p:childTnLst>
                                    <p:set>
                                      <p:cBhvr>
                                        <p:cTn id="119" dur="1" fill="hold">
                                          <p:stCondLst>
                                            <p:cond delay="0"/>
                                          </p:stCondLst>
                                        </p:cTn>
                                        <p:tgtEl>
                                          <p:spTgt spid="98589"/>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35" presetClass="path" presetSubtype="0" accel="50000" fill="hold" nodeType="clickEffect">
                                  <p:stCondLst>
                                    <p:cond delay="0"/>
                                  </p:stCondLst>
                                  <p:childTnLst>
                                    <p:animMotion origin="layout" path="M 0.000 0.000 L -0.403 0.000 " pathEditMode="relative" rAng="0" ptsTypes="AA">
                                      <p:cBhvr>
                                        <p:cTn id="123" dur="1452" fill="hold"/>
                                        <p:tgtEl>
                                          <p:spTgt spid="98570"/>
                                        </p:tgtEl>
                                        <p:attrNameLst>
                                          <p:attrName>ppt_x</p:attrName>
                                          <p:attrName>ppt_y</p:attrName>
                                        </p:attrNameLst>
                                      </p:cBhvr>
                                      <p:rCtr x="-403" y="0"/>
                                    </p:animMotion>
                                  </p:childTnLst>
                                </p:cTn>
                              </p:par>
                            </p:childTnLst>
                          </p:cTn>
                        </p:par>
                        <p:par>
                          <p:cTn id="124" fill="hold">
                            <p:stCondLst>
                              <p:cond delay="1452"/>
                            </p:stCondLst>
                            <p:childTnLst>
                              <p:par>
                                <p:cTn id="125" presetID="42" presetClass="path" presetSubtype="0" fill="hold" nodeType="afterEffect">
                                  <p:stCondLst>
                                    <p:cond delay="0"/>
                                  </p:stCondLst>
                                  <p:childTnLst>
                                    <p:animMotion origin="layout" path="M -0.403 0.000 L -0.403 0.166 " pathEditMode="relative" rAng="0" ptsTypes="AA">
                                      <p:cBhvr>
                                        <p:cTn id="126" dur="448" fill="hold"/>
                                        <p:tgtEl>
                                          <p:spTgt spid="98570"/>
                                        </p:tgtEl>
                                        <p:attrNameLst>
                                          <p:attrName>ppt_x</p:attrName>
                                          <p:attrName>ppt_y</p:attrName>
                                        </p:attrNameLst>
                                      </p:cBhvr>
                                      <p:rCtr x="0" y="166"/>
                                    </p:animMotion>
                                  </p:childTnLst>
                                </p:cTn>
                              </p:par>
                            </p:childTnLst>
                          </p:cTn>
                        </p:par>
                        <p:par>
                          <p:cTn id="127" fill="hold">
                            <p:stCondLst>
                              <p:cond delay="1900"/>
                            </p:stCondLst>
                            <p:childTnLst>
                              <p:par>
                                <p:cTn id="128" presetID="49" presetClass="path" presetSubtype="0" decel="50000" fill="hold" nodeType="afterEffect">
                                  <p:stCondLst>
                                    <p:cond delay="0"/>
                                  </p:stCondLst>
                                  <p:childTnLst>
                                    <p:animMotion origin="layout" path="M -0.403 0.166 L -0.551 0.387 " pathEditMode="relative" rAng="0" ptsTypes="AA">
                                      <p:cBhvr>
                                        <p:cTn id="129" dur="798" fill="hold"/>
                                        <p:tgtEl>
                                          <p:spTgt spid="98570"/>
                                        </p:tgtEl>
                                        <p:attrNameLst>
                                          <p:attrName>ppt_x</p:attrName>
                                          <p:attrName>ppt_y</p:attrName>
                                        </p:attrNameLst>
                                      </p:cBhvr>
                                      <p:rCtr x="-148" y="221"/>
                                    </p:animMotion>
                                  </p:childTnLst>
                                </p:cTn>
                              </p:par>
                            </p:childTnLst>
                          </p:cTn>
                        </p:par>
                        <p:par>
                          <p:cTn id="130" fill="hold">
                            <p:stCondLst>
                              <p:cond delay="2698"/>
                            </p:stCondLst>
                            <p:childTnLst>
                              <p:par>
                                <p:cTn id="131" presetID="1" presetClass="entr" presetSubtype="0" fill="hold" nodeType="afterEffect">
                                  <p:stCondLst>
                                    <p:cond delay="0"/>
                                  </p:stCondLst>
                                  <p:childTnLst>
                                    <p:set>
                                      <p:cBhvr>
                                        <p:cTn id="132" dur="1" fill="hold">
                                          <p:stCondLst>
                                            <p:cond delay="0"/>
                                          </p:stCondLst>
                                        </p:cTn>
                                        <p:tgtEl>
                                          <p:spTgt spid="9859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35" presetClass="path" presetSubtype="0" accel="50000" fill="hold" nodeType="clickEffect">
                                  <p:stCondLst>
                                    <p:cond delay="0"/>
                                  </p:stCondLst>
                                  <p:childTnLst>
                                    <p:animMotion origin="layout" path="M 0.000 0.000 L -0.419 0.000 " pathEditMode="relative" rAng="0" ptsTypes="AA">
                                      <p:cBhvr>
                                        <p:cTn id="136" dur="1507" fill="hold"/>
                                        <p:tgtEl>
                                          <p:spTgt spid="98569"/>
                                        </p:tgtEl>
                                        <p:attrNameLst>
                                          <p:attrName>ppt_x</p:attrName>
                                          <p:attrName>ppt_y</p:attrName>
                                        </p:attrNameLst>
                                      </p:cBhvr>
                                      <p:rCtr x="-419" y="0"/>
                                    </p:animMotion>
                                  </p:childTnLst>
                                </p:cTn>
                              </p:par>
                            </p:childTnLst>
                          </p:cTn>
                        </p:par>
                        <p:par>
                          <p:cTn id="137" fill="hold">
                            <p:stCondLst>
                              <p:cond delay="1507"/>
                            </p:stCondLst>
                            <p:childTnLst>
                              <p:par>
                                <p:cTn id="138" presetID="42" presetClass="path" presetSubtype="0" fill="hold" nodeType="afterEffect">
                                  <p:stCondLst>
                                    <p:cond delay="0"/>
                                  </p:stCondLst>
                                  <p:childTnLst>
                                    <p:animMotion origin="layout" path="M -0.419 0.000 L -0.419 0.166 " pathEditMode="relative" rAng="0" ptsTypes="AA">
                                      <p:cBhvr>
                                        <p:cTn id="139" dur="448" fill="hold"/>
                                        <p:tgtEl>
                                          <p:spTgt spid="98569"/>
                                        </p:tgtEl>
                                        <p:attrNameLst>
                                          <p:attrName>ppt_x</p:attrName>
                                          <p:attrName>ppt_y</p:attrName>
                                        </p:attrNameLst>
                                      </p:cBhvr>
                                      <p:rCtr x="0" y="166"/>
                                    </p:animMotion>
                                  </p:childTnLst>
                                </p:cTn>
                              </p:par>
                            </p:childTnLst>
                          </p:cTn>
                        </p:par>
                        <p:par>
                          <p:cTn id="140" fill="hold">
                            <p:stCondLst>
                              <p:cond delay="1955"/>
                            </p:stCondLst>
                            <p:childTnLst>
                              <p:par>
                                <p:cTn id="141" presetID="49" presetClass="path" presetSubtype="0" decel="50000" fill="hold" nodeType="afterEffect">
                                  <p:stCondLst>
                                    <p:cond delay="0"/>
                                  </p:stCondLst>
                                  <p:childTnLst>
                                    <p:animMotion origin="layout" path="M -0.419 0.166 L -0.632 0.429 " pathEditMode="relative" rAng="0" ptsTypes="AA">
                                      <p:cBhvr>
                                        <p:cTn id="142" dur="1045" fill="hold"/>
                                        <p:tgtEl>
                                          <p:spTgt spid="98569"/>
                                        </p:tgtEl>
                                        <p:attrNameLst>
                                          <p:attrName>ppt_x</p:attrName>
                                          <p:attrName>ppt_y</p:attrName>
                                        </p:attrNameLst>
                                      </p:cBhvr>
                                      <p:rCtr x="-213" y="263"/>
                                    </p:animMotion>
                                  </p:childTnLst>
                                </p:cTn>
                              </p:par>
                            </p:childTnLst>
                          </p:cTn>
                        </p:par>
                        <p:par>
                          <p:cTn id="143" fill="hold">
                            <p:stCondLst>
                              <p:cond delay="3000"/>
                            </p:stCondLst>
                            <p:childTnLst>
                              <p:par>
                                <p:cTn id="144" presetID="1" presetClass="entr" presetSubtype="0" fill="hold" nodeType="afterEffect">
                                  <p:stCondLst>
                                    <p:cond delay="0"/>
                                  </p:stCondLst>
                                  <p:childTnLst>
                                    <p:set>
                                      <p:cBhvr>
                                        <p:cTn id="145" dur="1" fill="hold">
                                          <p:stCondLst>
                                            <p:cond delay="0"/>
                                          </p:stCondLst>
                                        </p:cTn>
                                        <p:tgtEl>
                                          <p:spTgt spid="98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3810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0355" name="Text Box 3"/>
          <p:cNvSpPr txBox="1">
            <a:spLocks noChangeArrowheads="1"/>
          </p:cNvSpPr>
          <p:nvPr/>
        </p:nvSpPr>
        <p:spPr bwMode="auto">
          <a:xfrm>
            <a:off x="398463" y="1181100"/>
            <a:ext cx="8440737" cy="5355312"/>
          </a:xfrm>
          <a:prstGeom prst="rect">
            <a:avLst/>
          </a:prstGeom>
          <a:noFill/>
          <a:ln w="9525">
            <a:noFill/>
            <a:miter lim="800000"/>
            <a:headEnd/>
            <a:tailEnd/>
          </a:ln>
          <a:effectLst/>
        </p:spPr>
        <p:txBody>
          <a:bodyPr>
            <a:prstTxWarp prst="textNoShape">
              <a:avLst/>
            </a:prstTxWarp>
            <a:spAutoFit/>
          </a:bodyPr>
          <a:lstStyle/>
          <a:p>
            <a:r>
              <a:rPr lang="en-US" sz="1600" b="1" noProof="1">
                <a:solidFill>
                  <a:srgbClr val="0000FF"/>
                </a:solidFill>
                <a:latin typeface="Courier New" pitchFamily="1" charset="0"/>
              </a:rPr>
              <a:t>/*</a:t>
            </a:r>
          </a:p>
          <a:p>
            <a:r>
              <a:rPr lang="en-US" sz="1600" b="1" noProof="1">
                <a:solidFill>
                  <a:srgbClr val="0000FF"/>
                </a:solidFill>
                <a:latin typeface="Courier New" pitchFamily="1" charset="0"/>
              </a:rPr>
              <a:t> * File: CountLetterFrequencies.js</a:t>
            </a:r>
          </a:p>
          <a:p>
            <a:r>
              <a:rPr lang="en-US" sz="1600" b="1" noProof="1">
                <a:solidFill>
                  <a:srgbClr val="0000FF"/>
                </a:solidFill>
                <a:latin typeface="Courier New" pitchFamily="1" charset="0"/>
              </a:rPr>
              <a:t> * -------------------------------</a:t>
            </a:r>
          </a:p>
          <a:p>
            <a:r>
              <a:rPr lang="en-US" sz="1600" b="1" noProof="1">
                <a:solidFill>
                  <a:srgbClr val="0000FF"/>
                </a:solidFill>
                <a:latin typeface="Courier New" pitchFamily="1" charset="0"/>
              </a:rPr>
              <a:t> * This function displays a letter-frequency table for a file.</a:t>
            </a:r>
          </a:p>
          <a:p>
            <a:r>
              <a:rPr lang="en-US" sz="1600" b="1" noProof="1">
                <a:solidFill>
                  <a:srgbClr val="0000FF"/>
                </a:solidFill>
                <a:latin typeface="Courier New" pitchFamily="1" charset="0"/>
              </a:rPr>
              <a:t> */</a:t>
            </a:r>
          </a:p>
          <a:p>
            <a:endParaRPr lang="en-US" sz="1100" b="1" noProof="1">
              <a:latin typeface="Courier New" pitchFamily="1" charset="0"/>
            </a:endParaRPr>
          </a:p>
          <a:p>
            <a:r>
              <a:rPr lang="en-US" sz="1600" b="1" noProof="1">
                <a:solidFill>
                  <a:srgbClr val="0000FF"/>
                </a:solidFill>
                <a:latin typeface="Courier New" pitchFamily="1" charset="0"/>
              </a:rPr>
              <a:t>/* Lets the user choose a file and displays the frequency table */</a:t>
            </a:r>
          </a:p>
          <a:p>
            <a:endParaRPr lang="en-US" sz="1100" b="1" noProof="1">
              <a:latin typeface="Courier New" pitchFamily="1" charset="0"/>
            </a:endParaRPr>
          </a:p>
          <a:p>
            <a:r>
              <a:rPr lang="en-US" sz="1600" b="1" noProof="1">
                <a:latin typeface="Courier New" pitchFamily="1" charset="0"/>
              </a:rPr>
              <a:t>function CountLetterFrequencies() {</a:t>
            </a:r>
          </a:p>
          <a:p>
            <a:r>
              <a:rPr lang="en-US" sz="1600" b="1" noProof="1">
                <a:latin typeface="Courier New" pitchFamily="1" charset="0"/>
              </a:rPr>
              <a:t>   let callback = function(text) {</a:t>
            </a:r>
          </a:p>
          <a:p>
            <a:r>
              <a:rPr lang="en-US" sz="1600" b="1" noProof="1">
                <a:latin typeface="Courier New" pitchFamily="1" charset="0"/>
              </a:rPr>
              <a:t>      displayFrequencyTable(createFrequencyTable(text));</a:t>
            </a:r>
          </a:p>
          <a:p>
            <a:r>
              <a:rPr lang="en-US" sz="1600" b="1" noProof="1">
                <a:latin typeface="Courier New" pitchFamily="1" charset="0"/>
              </a:rPr>
              <a:t>   };</a:t>
            </a:r>
          </a:p>
          <a:p>
            <a:r>
              <a:rPr lang="en-US" sz="1600" b="1" noProof="1">
                <a:latin typeface="Courier New" pitchFamily="1" charset="0"/>
              </a:rPr>
              <a:t>   JSFileChooser.chooseTextFile(callback)</a:t>
            </a:r>
          </a:p>
          <a:p>
            <a:r>
              <a:rPr lang="en-US" sz="1600" b="1" noProof="1">
                <a:latin typeface="Courier New" pitchFamily="1" charset="0"/>
              </a:rPr>
              <a:t>}</a:t>
            </a:r>
          </a:p>
          <a:p>
            <a:endParaRPr lang="en-US" sz="1600" b="1" noProof="1">
              <a:latin typeface="Courier New" pitchFamily="1" charset="0"/>
            </a:endParaRPr>
          </a:p>
          <a:p>
            <a:r>
              <a:rPr lang="en-US" sz="1600" b="1" noProof="1">
                <a:solidFill>
                  <a:srgbClr val="0000FF"/>
                </a:solidFill>
                <a:latin typeface="Courier New" pitchFamily="1" charset="0"/>
              </a:rPr>
              <a:t>/* Creates and returns an array with n copies of value */</a:t>
            </a:r>
          </a:p>
          <a:p>
            <a:endParaRPr lang="en-US" sz="1600" b="1" noProof="1">
              <a:solidFill>
                <a:srgbClr val="0000FF"/>
              </a:solidFill>
              <a:latin typeface="Courier New" pitchFamily="1" charset="0"/>
            </a:endParaRPr>
          </a:p>
          <a:p>
            <a:r>
              <a:rPr lang="en-US" sz="1600" b="1" noProof="1">
                <a:latin typeface="Courier New" pitchFamily="1" charset="0"/>
              </a:rPr>
              <a:t>function createArray(n, value) {</a:t>
            </a:r>
          </a:p>
          <a:p>
            <a:r>
              <a:rPr lang="en-US" sz="1600" b="1" noProof="1">
                <a:latin typeface="Courier New" pitchFamily="1" charset="0"/>
              </a:rPr>
              <a:t>   let array = [];</a:t>
            </a:r>
          </a:p>
          <a:p>
            <a:r>
              <a:rPr lang="en-US" sz="1600" b="1" noProof="1">
                <a:latin typeface="Courier New" pitchFamily="1" charset="0"/>
              </a:rPr>
              <a:t>   for (let i = 0; i &lt; n; i++) array.push(value);</a:t>
            </a:r>
          </a:p>
          <a:p>
            <a:r>
              <a:rPr lang="en-US" sz="1600" b="1" noProof="1">
                <a:latin typeface="Courier New" pitchFamily="1" charset="0"/>
              </a:rPr>
              <a:t>   return array;</a:t>
            </a:r>
          </a:p>
          <a:p>
            <a:r>
              <a:rPr lang="en-US" sz="1600" b="1" noProof="1">
                <a:latin typeface="Courier New" pitchFamily="1" charset="0"/>
              </a:rPr>
              <a:t>}</a:t>
            </a:r>
          </a:p>
        </p:txBody>
      </p:sp>
      <p:sp>
        <p:nvSpPr>
          <p:cNvPr id="10035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35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0358" name="Rectangle 6"/>
          <p:cNvSpPr>
            <a:spLocks noChangeArrowheads="1"/>
          </p:cNvSpPr>
          <p:nvPr/>
        </p:nvSpPr>
        <p:spPr bwMode="auto">
          <a:xfrm>
            <a:off x="3810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0360" name="Text Box 8"/>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2</a:t>
            </a:r>
          </a:p>
        </p:txBody>
      </p:sp>
      <p:sp>
        <p:nvSpPr>
          <p:cNvPr id="100361" name="Rectangle 9"/>
          <p:cNvSpPr>
            <a:spLocks noGrp="1" noChangeArrowheads="1"/>
          </p:cNvSpPr>
          <p:nvPr>
            <p:ph type="title"/>
          </p:nvPr>
        </p:nvSpPr>
        <p:spPr>
          <a:xfrm>
            <a:off x="0" y="66675"/>
            <a:ext cx="9144000" cy="1143000"/>
          </a:xfrm>
          <a:noFill/>
          <a:ln/>
        </p:spPr>
        <p:txBody>
          <a:bodyPr/>
          <a:lstStyle/>
          <a:p>
            <a:r>
              <a:rPr lang="en-US" sz="3600" b="1" dirty="0" err="1">
                <a:solidFill>
                  <a:srgbClr val="FF0000"/>
                </a:solidFill>
                <a:latin typeface="Courier New" pitchFamily="1" charset="0"/>
              </a:rPr>
              <a:t>CountLetterFrequencies.js</a:t>
            </a:r>
            <a:endParaRPr lang="en-US" sz="4000" b="1" dirty="0">
              <a:solidFill>
                <a:srgbClr val="FF0000"/>
              </a:solidFill>
              <a:latin typeface="Courier New" pitchFamily="1"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2403" name="Text Box 3"/>
          <p:cNvSpPr txBox="1">
            <a:spLocks noChangeArrowheads="1"/>
          </p:cNvSpPr>
          <p:nvPr/>
        </p:nvSpPr>
        <p:spPr bwMode="auto">
          <a:xfrm>
            <a:off x="398463" y="1181100"/>
            <a:ext cx="8440737" cy="5355312"/>
          </a:xfrm>
          <a:prstGeom prst="rect">
            <a:avLst/>
          </a:prstGeom>
          <a:noFill/>
          <a:ln w="9525">
            <a:noFill/>
            <a:miter lim="800000"/>
            <a:headEnd/>
            <a:tailEnd/>
          </a:ln>
          <a:effectLst/>
        </p:spPr>
        <p:txBody>
          <a:bodyPr>
            <a:prstTxWarp prst="textNoShape">
              <a:avLst/>
            </a:prstTxWarp>
            <a:spAutoFit/>
          </a:bodyPr>
          <a:lstStyle/>
          <a:p>
            <a:r>
              <a:rPr lang="en-US" sz="1600" b="1" noProof="1">
                <a:solidFill>
                  <a:srgbClr val="0000FF"/>
                </a:solidFill>
                <a:latin typeface="Courier New" pitchFamily="1" charset="0"/>
              </a:rPr>
              <a:t>/*</a:t>
            </a:r>
          </a:p>
          <a:p>
            <a:r>
              <a:rPr lang="en-US" sz="1600" b="1" noProof="1">
                <a:solidFill>
                  <a:srgbClr val="0000FF"/>
                </a:solidFill>
                <a:latin typeface="Courier New" pitchFamily="1" charset="0"/>
              </a:rPr>
              <a:t> * File: CountLetterFrequencies.js</a:t>
            </a:r>
          </a:p>
          <a:p>
            <a:r>
              <a:rPr lang="en-US" sz="1600" b="1" noProof="1">
                <a:solidFill>
                  <a:srgbClr val="0000FF"/>
                </a:solidFill>
                <a:latin typeface="Courier New" pitchFamily="1" charset="0"/>
              </a:rPr>
              <a:t> * -------------------------------</a:t>
            </a:r>
          </a:p>
          <a:p>
            <a:r>
              <a:rPr lang="en-US" sz="1600" b="1" noProof="1">
                <a:solidFill>
                  <a:srgbClr val="0000FF"/>
                </a:solidFill>
                <a:latin typeface="Courier New" pitchFamily="1" charset="0"/>
              </a:rPr>
              <a:t> * This function displays a letter-frequency table for a file.</a:t>
            </a:r>
          </a:p>
          <a:p>
            <a:r>
              <a:rPr lang="en-US" sz="1600" b="1" noProof="1">
                <a:solidFill>
                  <a:srgbClr val="0000FF"/>
                </a:solidFill>
                <a:latin typeface="Courier New" pitchFamily="1" charset="0"/>
              </a:rPr>
              <a:t> */</a:t>
            </a:r>
          </a:p>
          <a:p>
            <a:endParaRPr lang="en-US" sz="1100" b="1" noProof="1">
              <a:latin typeface="Courier New" pitchFamily="1" charset="0"/>
            </a:endParaRPr>
          </a:p>
          <a:p>
            <a:r>
              <a:rPr lang="en-US" sz="1600" b="1" noProof="1">
                <a:solidFill>
                  <a:srgbClr val="0000FF"/>
                </a:solidFill>
                <a:latin typeface="Courier New" pitchFamily="1" charset="0"/>
              </a:rPr>
              <a:t>/* Lets the user choose a file and displays the frequency table */</a:t>
            </a:r>
          </a:p>
          <a:p>
            <a:endParaRPr lang="en-US" sz="1100" b="1" noProof="1">
              <a:latin typeface="Courier New" pitchFamily="1" charset="0"/>
            </a:endParaRPr>
          </a:p>
          <a:p>
            <a:r>
              <a:rPr lang="en-US" sz="1600" b="1" noProof="1">
                <a:latin typeface="Courier New" pitchFamily="1" charset="0"/>
              </a:rPr>
              <a:t>function CountLetterFrequencies() {</a:t>
            </a:r>
          </a:p>
          <a:p>
            <a:r>
              <a:rPr lang="en-US" sz="1600" b="1" noProof="1">
                <a:latin typeface="Courier New" pitchFamily="1" charset="0"/>
              </a:rPr>
              <a:t>   let callback = function(text) {</a:t>
            </a:r>
          </a:p>
          <a:p>
            <a:r>
              <a:rPr lang="en-US" sz="1600" b="1" noProof="1">
                <a:latin typeface="Courier New" pitchFamily="1" charset="0"/>
              </a:rPr>
              <a:t>      displayFrequencyTable(createFrequencyTable(text));</a:t>
            </a:r>
          </a:p>
          <a:p>
            <a:r>
              <a:rPr lang="en-US" sz="1600" b="1" noProof="1">
                <a:latin typeface="Courier New" pitchFamily="1" charset="0"/>
              </a:rPr>
              <a:t>   };</a:t>
            </a:r>
          </a:p>
          <a:p>
            <a:r>
              <a:rPr lang="en-US" sz="1600" b="1" noProof="1">
                <a:latin typeface="Courier New" pitchFamily="1" charset="0"/>
              </a:rPr>
              <a:t>   JSFile.chooseTextFile(callback)</a:t>
            </a:r>
          </a:p>
          <a:p>
            <a:r>
              <a:rPr lang="en-US" sz="1600" b="1" noProof="1">
                <a:latin typeface="Courier New" pitchFamily="1" charset="0"/>
              </a:rPr>
              <a:t>}</a:t>
            </a:r>
          </a:p>
          <a:p>
            <a:endParaRPr lang="en-US" sz="1600" b="1" noProof="1">
              <a:latin typeface="Courier New" pitchFamily="1" charset="0"/>
            </a:endParaRPr>
          </a:p>
          <a:p>
            <a:r>
              <a:rPr lang="en-US" sz="1600" b="1" noProof="1">
                <a:solidFill>
                  <a:srgbClr val="0000FF"/>
                </a:solidFill>
                <a:latin typeface="Courier New" pitchFamily="1" charset="0"/>
              </a:rPr>
              <a:t>/* Creates and returns an array with n copies of value */</a:t>
            </a:r>
          </a:p>
          <a:p>
            <a:endParaRPr lang="en-US" sz="1600" b="1" noProof="1">
              <a:solidFill>
                <a:srgbClr val="0000FF"/>
              </a:solidFill>
              <a:latin typeface="Courier New" pitchFamily="1" charset="0"/>
            </a:endParaRPr>
          </a:p>
          <a:p>
            <a:r>
              <a:rPr lang="en-US" sz="1600" b="1" noProof="1">
                <a:latin typeface="Courier New" pitchFamily="1" charset="0"/>
              </a:rPr>
              <a:t>function createArray(n, value) {</a:t>
            </a:r>
          </a:p>
          <a:p>
            <a:r>
              <a:rPr lang="en-US" sz="1600" b="1" noProof="1">
                <a:latin typeface="Courier New" pitchFamily="1" charset="0"/>
              </a:rPr>
              <a:t>   let array = [];</a:t>
            </a:r>
          </a:p>
          <a:p>
            <a:r>
              <a:rPr lang="en-US" sz="1600" b="1" noProof="1">
                <a:latin typeface="Courier New" pitchFamily="1" charset="0"/>
              </a:rPr>
              <a:t>   for (let i = 0; i &lt; n; i++) array.push(value);</a:t>
            </a:r>
          </a:p>
          <a:p>
            <a:r>
              <a:rPr lang="en-US" sz="1600" b="1" noProof="1">
                <a:latin typeface="Courier New" pitchFamily="1" charset="0"/>
              </a:rPr>
              <a:t>   return array;</a:t>
            </a:r>
          </a:p>
          <a:p>
            <a:r>
              <a:rPr lang="en-US" sz="1600" b="1" noProof="1">
                <a:latin typeface="Courier New" pitchFamily="1" charset="0"/>
              </a:rPr>
              <a:t>}</a:t>
            </a:r>
          </a:p>
        </p:txBody>
      </p:sp>
      <p:grpSp>
        <p:nvGrpSpPr>
          <p:cNvPr id="102404" name="Group 4"/>
          <p:cNvGrpSpPr>
            <a:grpSpLocks/>
          </p:cNvGrpSpPr>
          <p:nvPr/>
        </p:nvGrpSpPr>
        <p:grpSpPr bwMode="auto">
          <a:xfrm>
            <a:off x="355292" y="1068387"/>
            <a:ext cx="8509308" cy="5507038"/>
            <a:chOff x="2198" y="2706"/>
            <a:chExt cx="5296" cy="3469"/>
          </a:xfrm>
        </p:grpSpPr>
        <p:sp>
          <p:nvSpPr>
            <p:cNvPr id="102405" name="Rectangle 5"/>
            <p:cNvSpPr>
              <a:spLocks noChangeArrowheads="1"/>
            </p:cNvSpPr>
            <p:nvPr/>
          </p:nvSpPr>
          <p:spPr bwMode="auto">
            <a:xfrm>
              <a:off x="2198" y="2706"/>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2406" name="Text Box 6"/>
            <p:cNvSpPr txBox="1">
              <a:spLocks noChangeArrowheads="1"/>
            </p:cNvSpPr>
            <p:nvPr/>
          </p:nvSpPr>
          <p:spPr bwMode="auto">
            <a:xfrm>
              <a:off x="2233" y="2722"/>
              <a:ext cx="5261" cy="3453"/>
            </a:xfrm>
            <a:prstGeom prst="rect">
              <a:avLst/>
            </a:prstGeom>
            <a:noFill/>
            <a:ln w="9525">
              <a:noFill/>
              <a:miter lim="800000"/>
              <a:headEnd/>
              <a:tailEnd/>
            </a:ln>
            <a:effectLst/>
          </p:spPr>
          <p:txBody>
            <a:bodyPr>
              <a:prstTxWarp prst="textNoShape">
                <a:avLst/>
              </a:prstTxWarp>
              <a:spAutoFit/>
            </a:bodyPr>
            <a:lstStyle/>
            <a:p>
              <a:pPr>
                <a:lnSpc>
                  <a:spcPct val="93000"/>
                </a:lnSpc>
              </a:pPr>
              <a:r>
                <a:rPr lang="en-US" sz="1600" b="1" noProof="1">
                  <a:solidFill>
                    <a:srgbClr val="0000FF"/>
                  </a:solidFill>
                  <a:latin typeface="Courier New" pitchFamily="1" charset="0"/>
                </a:rPr>
                <a:t>/* Creates a letter frequency table from the specified string */</a:t>
              </a:r>
            </a:p>
            <a:p>
              <a:pPr>
                <a:lnSpc>
                  <a:spcPct val="93000"/>
                </a:lnSpc>
              </a:pPr>
              <a:endParaRPr lang="en-US" sz="1100" b="1" noProof="1">
                <a:solidFill>
                  <a:srgbClr val="0000FF"/>
                </a:solidFill>
                <a:latin typeface="Courier New" pitchFamily="1" charset="0"/>
              </a:endParaRPr>
            </a:p>
            <a:p>
              <a:pPr>
                <a:lnSpc>
                  <a:spcPct val="93000"/>
                </a:lnSpc>
              </a:pPr>
              <a:r>
                <a:rPr lang="en-US" sz="1600" b="1" noProof="1">
                  <a:solidFill>
                    <a:srgbClr val="000000"/>
                  </a:solidFill>
                  <a:latin typeface="Courier New" pitchFamily="1" charset="0"/>
                </a:rPr>
                <a:t>function createFrequencyTable(str) {</a:t>
              </a:r>
            </a:p>
            <a:p>
              <a:pPr>
                <a:lnSpc>
                  <a:spcPct val="93000"/>
                </a:lnSpc>
              </a:pPr>
              <a:r>
                <a:rPr lang="en-US" sz="1600" b="1" noProof="1">
                  <a:solidFill>
                    <a:srgbClr val="000000"/>
                  </a:solidFill>
                  <a:latin typeface="Courier New" pitchFamily="1" charset="0"/>
                </a:rPr>
                <a:t>   let letterCounts = createArray(26, 0);</a:t>
              </a:r>
            </a:p>
            <a:p>
              <a:pPr>
                <a:lnSpc>
                  <a:spcPct val="93000"/>
                </a:lnSpc>
              </a:pPr>
              <a:r>
                <a:rPr lang="en-US" sz="1600" b="1" noProof="1">
                  <a:solidFill>
                    <a:srgbClr val="000000"/>
                  </a:solidFill>
                  <a:latin typeface="Courier New" pitchFamily="1" charset="0"/>
                </a:rPr>
                <a:t>   for (let i = 0; i &lt; str.length; i++) {</a:t>
              </a:r>
            </a:p>
            <a:p>
              <a:pPr>
                <a:lnSpc>
                  <a:spcPct val="93000"/>
                </a:lnSpc>
              </a:pPr>
              <a:r>
                <a:rPr lang="en-US" sz="1600" b="1" noProof="1">
                  <a:solidFill>
                    <a:srgbClr val="000000"/>
                  </a:solidFill>
                  <a:latin typeface="Courier New" pitchFamily="1" charset="0"/>
                </a:rPr>
                <a:t>      let ch = str.charAt(i).toUpperCase();</a:t>
              </a:r>
            </a:p>
            <a:p>
              <a:pPr>
                <a:lnSpc>
                  <a:spcPct val="93000"/>
                </a:lnSpc>
              </a:pPr>
              <a:r>
                <a:rPr lang="en-US" sz="1600" b="1" noProof="1">
                  <a:solidFill>
                    <a:srgbClr val="000000"/>
                  </a:solidFill>
                  <a:latin typeface="Courier New" pitchFamily="1" charset="0"/>
                </a:rPr>
                <a:t>      if (ch &gt;= "A" &amp;&amp; ch &lt;= "Z") {</a:t>
              </a:r>
            </a:p>
            <a:p>
              <a:pPr>
                <a:lnSpc>
                  <a:spcPct val="93000"/>
                </a:lnSpc>
              </a:pPr>
              <a:r>
                <a:rPr lang="en-US" sz="1600" b="1" noProof="1">
                  <a:solidFill>
                    <a:srgbClr val="000000"/>
                  </a:solidFill>
                  <a:latin typeface="Courier New" pitchFamily="1" charset="0"/>
                </a:rPr>
                <a:t>         letterCounts[ch.charCodeAt(0) - "A".charCodeAt(0)]++;</a:t>
              </a:r>
            </a:p>
            <a:p>
              <a:pPr>
                <a:lnSpc>
                  <a:spcPct val="93000"/>
                </a:lnSpc>
              </a:pPr>
              <a:r>
                <a:rPr lang="en-US" sz="1600" b="1" noProof="1">
                  <a:solidFill>
                    <a:srgbClr val="000000"/>
                  </a:solidFill>
                  <a:latin typeface="Courier New" pitchFamily="1" charset="0"/>
                </a:rPr>
                <a:t>      }</a:t>
              </a:r>
            </a:p>
            <a:p>
              <a:pPr>
                <a:lnSpc>
                  <a:spcPct val="93000"/>
                </a:lnSpc>
              </a:pPr>
              <a:r>
                <a:rPr lang="en-US" sz="1600" b="1" noProof="1">
                  <a:solidFill>
                    <a:srgbClr val="000000"/>
                  </a:solidFill>
                  <a:latin typeface="Courier New" pitchFamily="1" charset="0"/>
                </a:rPr>
                <a:t>   }</a:t>
              </a:r>
            </a:p>
            <a:p>
              <a:pPr>
                <a:lnSpc>
                  <a:spcPct val="93000"/>
                </a:lnSpc>
              </a:pPr>
              <a:r>
                <a:rPr lang="en-US" sz="1600" b="1" noProof="1">
                  <a:solidFill>
                    <a:srgbClr val="000000"/>
                  </a:solidFill>
                  <a:latin typeface="Courier New" pitchFamily="1" charset="0"/>
                </a:rPr>
                <a:t>   return letterCounts;</a:t>
              </a:r>
            </a:p>
            <a:p>
              <a:pPr>
                <a:lnSpc>
                  <a:spcPct val="93000"/>
                </a:lnSpc>
              </a:pPr>
              <a:r>
                <a:rPr lang="en-US" sz="1600" b="1" noProof="1">
                  <a:solidFill>
                    <a:srgbClr val="000000"/>
                  </a:solidFill>
                  <a:latin typeface="Courier New" pitchFamily="1" charset="0"/>
                </a:rPr>
                <a:t>}</a:t>
              </a:r>
            </a:p>
            <a:p>
              <a:pPr>
                <a:lnSpc>
                  <a:spcPct val="93000"/>
                </a:lnSpc>
              </a:pPr>
              <a:endParaRPr lang="en-US" sz="1050" b="1" noProof="1">
                <a:solidFill>
                  <a:srgbClr val="0000FF"/>
                </a:solidFill>
                <a:latin typeface="Courier New" pitchFamily="1" charset="0"/>
              </a:endParaRPr>
            </a:p>
            <a:p>
              <a:pPr>
                <a:lnSpc>
                  <a:spcPct val="93000"/>
                </a:lnSpc>
              </a:pPr>
              <a:r>
                <a:rPr lang="en-US" sz="1600" b="1" noProof="1">
                  <a:solidFill>
                    <a:srgbClr val="0000FF"/>
                  </a:solidFill>
                  <a:latin typeface="Courier New" pitchFamily="1" charset="0"/>
                </a:rPr>
                <a:t>/*</a:t>
              </a:r>
              <a:r>
                <a:rPr lang="en-US" b="1" noProof="1">
                  <a:solidFill>
                    <a:srgbClr val="0000FF"/>
                  </a:solidFill>
                  <a:latin typeface="Courier New" pitchFamily="1" charset="0"/>
                </a:rPr>
                <a:t> </a:t>
              </a:r>
              <a:r>
                <a:rPr lang="en-US" sz="1600" b="1" noProof="1">
                  <a:solidFill>
                    <a:srgbClr val="0000FF"/>
                  </a:solidFill>
                  <a:latin typeface="Courier New" pitchFamily="1" charset="0"/>
                </a:rPr>
                <a:t>Displays</a:t>
              </a:r>
              <a:r>
                <a:rPr lang="en-US" b="1" noProof="1">
                  <a:solidFill>
                    <a:srgbClr val="0000FF"/>
                  </a:solidFill>
                  <a:latin typeface="Courier New" pitchFamily="1" charset="0"/>
                </a:rPr>
                <a:t> </a:t>
              </a:r>
              <a:r>
                <a:rPr lang="en-US" sz="1600" b="1" noProof="1">
                  <a:solidFill>
                    <a:srgbClr val="0000FF"/>
                  </a:solidFill>
                  <a:latin typeface="Courier New" pitchFamily="1" charset="0"/>
                </a:rPr>
                <a:t>the</a:t>
              </a:r>
              <a:r>
                <a:rPr lang="en-US" b="1" noProof="1">
                  <a:solidFill>
                    <a:srgbClr val="0000FF"/>
                  </a:solidFill>
                  <a:latin typeface="Courier New" pitchFamily="1" charset="0"/>
                </a:rPr>
                <a:t> </a:t>
              </a:r>
              <a:r>
                <a:rPr lang="en-US" sz="1600" b="1" noProof="1">
                  <a:solidFill>
                    <a:srgbClr val="0000FF"/>
                  </a:solidFill>
                  <a:latin typeface="Courier New" pitchFamily="1" charset="0"/>
                </a:rPr>
                <a:t>frequency</a:t>
              </a:r>
              <a:r>
                <a:rPr lang="en-US" b="1" noProof="1">
                  <a:solidFill>
                    <a:srgbClr val="0000FF"/>
                  </a:solidFill>
                  <a:latin typeface="Courier New" pitchFamily="1" charset="0"/>
                </a:rPr>
                <a:t> </a:t>
              </a:r>
              <a:r>
                <a:rPr lang="en-US" sz="1600" b="1" noProof="1">
                  <a:solidFill>
                    <a:srgbClr val="0000FF"/>
                  </a:solidFill>
                  <a:latin typeface="Courier New" pitchFamily="1" charset="0"/>
                </a:rPr>
                <a:t>table</a:t>
              </a:r>
              <a:r>
                <a:rPr lang="en-US" b="1" noProof="1">
                  <a:solidFill>
                    <a:srgbClr val="0000FF"/>
                  </a:solidFill>
                  <a:latin typeface="Courier New" pitchFamily="1" charset="0"/>
                </a:rPr>
                <a:t> </a:t>
              </a:r>
              <a:r>
                <a:rPr lang="en-US" sz="1600" b="1" noProof="1">
                  <a:solidFill>
                    <a:srgbClr val="0000FF"/>
                  </a:solidFill>
                  <a:latin typeface="Courier New" pitchFamily="1" charset="0"/>
                </a:rPr>
                <a:t>omitting</a:t>
              </a:r>
              <a:r>
                <a:rPr lang="en-US" b="1" noProof="1">
                  <a:solidFill>
                    <a:srgbClr val="0000FF"/>
                  </a:solidFill>
                  <a:latin typeface="Courier New" pitchFamily="1" charset="0"/>
                </a:rPr>
                <a:t> </a:t>
              </a:r>
              <a:r>
                <a:rPr lang="en-US" sz="1600" b="1" noProof="1">
                  <a:solidFill>
                    <a:srgbClr val="0000FF"/>
                  </a:solidFill>
                  <a:latin typeface="Courier New" pitchFamily="1" charset="0"/>
                </a:rPr>
                <a:t>letters</a:t>
              </a:r>
              <a:r>
                <a:rPr lang="en-US" b="1" noProof="1">
                  <a:solidFill>
                    <a:srgbClr val="0000FF"/>
                  </a:solidFill>
                  <a:latin typeface="Courier New" pitchFamily="1" charset="0"/>
                </a:rPr>
                <a:t> </a:t>
              </a:r>
              <a:r>
                <a:rPr lang="en-US" sz="1600" b="1" noProof="1">
                  <a:solidFill>
                    <a:srgbClr val="0000FF"/>
                  </a:solidFill>
                  <a:latin typeface="Courier New" pitchFamily="1" charset="0"/>
                </a:rPr>
                <a:t>whose</a:t>
              </a:r>
              <a:r>
                <a:rPr lang="en-US" b="1" noProof="1">
                  <a:solidFill>
                    <a:srgbClr val="0000FF"/>
                  </a:solidFill>
                  <a:latin typeface="Courier New" pitchFamily="1" charset="0"/>
                </a:rPr>
                <a:t> </a:t>
              </a:r>
              <a:r>
                <a:rPr lang="en-US" sz="1600" b="1" noProof="1">
                  <a:solidFill>
                    <a:srgbClr val="0000FF"/>
                  </a:solidFill>
                  <a:latin typeface="Courier New" pitchFamily="1" charset="0"/>
                </a:rPr>
                <a:t>count</a:t>
              </a:r>
              <a:r>
                <a:rPr lang="en-US" b="1" noProof="1">
                  <a:solidFill>
                    <a:srgbClr val="0000FF"/>
                  </a:solidFill>
                  <a:latin typeface="Courier New" pitchFamily="1" charset="0"/>
                </a:rPr>
                <a:t> </a:t>
              </a:r>
              <a:r>
                <a:rPr lang="en-US" sz="1600" b="1" noProof="1">
                  <a:solidFill>
                    <a:srgbClr val="0000FF"/>
                  </a:solidFill>
                  <a:latin typeface="Courier New" pitchFamily="1" charset="0"/>
                </a:rPr>
                <a:t>is</a:t>
              </a:r>
              <a:r>
                <a:rPr lang="en-US" b="1" noProof="1">
                  <a:solidFill>
                    <a:srgbClr val="0000FF"/>
                  </a:solidFill>
                  <a:latin typeface="Courier New" pitchFamily="1" charset="0"/>
                </a:rPr>
                <a:t> </a:t>
              </a:r>
              <a:r>
                <a:rPr lang="en-US" sz="1600" b="1" noProof="1">
                  <a:solidFill>
                    <a:srgbClr val="0000FF"/>
                  </a:solidFill>
                  <a:latin typeface="Courier New" pitchFamily="1" charset="0"/>
                </a:rPr>
                <a:t>0 */</a:t>
              </a:r>
            </a:p>
            <a:p>
              <a:pPr>
                <a:lnSpc>
                  <a:spcPct val="93000"/>
                </a:lnSpc>
              </a:pPr>
              <a:endParaRPr lang="en-US" sz="1050" b="1" noProof="1">
                <a:solidFill>
                  <a:srgbClr val="0000FF"/>
                </a:solidFill>
                <a:latin typeface="Courier New" pitchFamily="1" charset="0"/>
              </a:endParaRPr>
            </a:p>
            <a:p>
              <a:pPr>
                <a:lnSpc>
                  <a:spcPct val="93000"/>
                </a:lnSpc>
              </a:pPr>
              <a:r>
                <a:rPr lang="en-US" sz="1600" b="1" noProof="1">
                  <a:solidFill>
                    <a:srgbClr val="000000"/>
                  </a:solidFill>
                  <a:latin typeface="Courier New" pitchFamily="1" charset="0"/>
                </a:rPr>
                <a:t>function displayFrequencyTable(letterCounts) {</a:t>
              </a:r>
            </a:p>
            <a:p>
              <a:pPr>
                <a:lnSpc>
                  <a:spcPct val="93000"/>
                </a:lnSpc>
              </a:pPr>
              <a:r>
                <a:rPr lang="en-US" sz="1600" b="1" noProof="1">
                  <a:solidFill>
                    <a:srgbClr val="000000"/>
                  </a:solidFill>
                  <a:latin typeface="Courier New" pitchFamily="1" charset="0"/>
                </a:rPr>
                <a:t>   for (let i = 0; i &lt; 26; i++) {</a:t>
              </a:r>
            </a:p>
            <a:p>
              <a:pPr>
                <a:lnSpc>
                  <a:spcPct val="93000"/>
                </a:lnSpc>
              </a:pPr>
              <a:r>
                <a:rPr lang="en-US" sz="1600" b="1" noProof="1">
                  <a:solidFill>
                    <a:srgbClr val="000000"/>
                  </a:solidFill>
                  <a:latin typeface="Courier New" pitchFamily="1" charset="0"/>
                </a:rPr>
                <a:t>      let count = letterCounts[i];</a:t>
              </a:r>
            </a:p>
            <a:p>
              <a:pPr>
                <a:lnSpc>
                  <a:spcPct val="93000"/>
                </a:lnSpc>
              </a:pPr>
              <a:r>
                <a:rPr lang="en-US" sz="1600" b="1" noProof="1">
                  <a:solidFill>
                    <a:srgbClr val="000000"/>
                  </a:solidFill>
                  <a:latin typeface="Courier New" pitchFamily="1" charset="0"/>
                </a:rPr>
                <a:t>      if (count &gt; 0) {</a:t>
              </a:r>
            </a:p>
            <a:p>
              <a:pPr>
                <a:lnSpc>
                  <a:spcPct val="93000"/>
                </a:lnSpc>
              </a:pPr>
              <a:r>
                <a:rPr lang="en-US" sz="1600" b="1" noProof="1">
                  <a:solidFill>
                    <a:srgbClr val="000000"/>
                  </a:solidFill>
                  <a:latin typeface="Courier New" pitchFamily="1" charset="0"/>
                </a:rPr>
                <a:t>         let ch = String.fromCharCode("A".charCodeAt(0) + i);</a:t>
              </a:r>
            </a:p>
            <a:p>
              <a:pPr>
                <a:lnSpc>
                  <a:spcPct val="93000"/>
                </a:lnSpc>
              </a:pPr>
              <a:r>
                <a:rPr lang="en-US" sz="1600" b="1" noProof="1">
                  <a:solidFill>
                    <a:srgbClr val="000000"/>
                  </a:solidFill>
                  <a:latin typeface="Courier New" pitchFamily="1" charset="0"/>
                </a:rPr>
                <a:t>         console.log(ch + ": " + count);</a:t>
              </a:r>
            </a:p>
            <a:p>
              <a:pPr>
                <a:lnSpc>
                  <a:spcPct val="93000"/>
                </a:lnSpc>
              </a:pPr>
              <a:r>
                <a:rPr lang="en-US" sz="1600" b="1" noProof="1">
                  <a:solidFill>
                    <a:srgbClr val="000000"/>
                  </a:solidFill>
                  <a:latin typeface="Courier New" pitchFamily="1" charset="0"/>
                </a:rPr>
                <a:t>      }</a:t>
              </a:r>
            </a:p>
            <a:p>
              <a:pPr>
                <a:lnSpc>
                  <a:spcPct val="93000"/>
                </a:lnSpc>
              </a:pPr>
              <a:r>
                <a:rPr lang="en-US" sz="1600" b="1" noProof="1">
                  <a:solidFill>
                    <a:srgbClr val="000000"/>
                  </a:solidFill>
                  <a:latin typeface="Courier New" pitchFamily="1" charset="0"/>
                </a:rPr>
                <a:t>   }</a:t>
              </a:r>
            </a:p>
            <a:p>
              <a:pPr>
                <a:lnSpc>
                  <a:spcPct val="93000"/>
                </a:lnSpc>
              </a:pPr>
              <a:r>
                <a:rPr lang="en-US" sz="1600" b="1" noProof="1">
                  <a:solidFill>
                    <a:srgbClr val="000000"/>
                  </a:solidFill>
                  <a:latin typeface="Courier New" pitchFamily="1" charset="0"/>
                </a:rPr>
                <a:t>}</a:t>
              </a:r>
            </a:p>
          </p:txBody>
        </p:sp>
      </p:grpSp>
      <p:sp>
        <p:nvSpPr>
          <p:cNvPr id="10240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240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2409" name="Rectangle 9"/>
          <p:cNvSpPr>
            <a:spLocks noGrp="1" noChangeArrowheads="1"/>
          </p:cNvSpPr>
          <p:nvPr>
            <p:ph type="title"/>
          </p:nvPr>
        </p:nvSpPr>
        <p:spPr>
          <a:xfrm>
            <a:off x="0" y="66675"/>
            <a:ext cx="9144000" cy="1143000"/>
          </a:xfrm>
          <a:noFill/>
          <a:ln/>
        </p:spPr>
        <p:txBody>
          <a:bodyPr/>
          <a:lstStyle/>
          <a:p>
            <a:r>
              <a:rPr lang="en-US" sz="3600" b="1" dirty="0" err="1">
                <a:solidFill>
                  <a:srgbClr val="FF0000"/>
                </a:solidFill>
                <a:latin typeface="Courier New" pitchFamily="1" charset="0"/>
              </a:rPr>
              <a:t>CountLetterFrequencies.js</a:t>
            </a:r>
            <a:endParaRPr lang="en-US" sz="4000" b="1" dirty="0">
              <a:solidFill>
                <a:srgbClr val="FF0000"/>
              </a:solidFill>
              <a:latin typeface="Courier New" pitchFamily="1" charset="0"/>
            </a:endParaRPr>
          </a:p>
        </p:txBody>
      </p:sp>
      <p:sp>
        <p:nvSpPr>
          <p:cNvPr id="102410" name="Rectangle 10"/>
          <p:cNvSpPr>
            <a:spLocks noChangeArrowheads="1"/>
          </p:cNvSpPr>
          <p:nvPr/>
        </p:nvSpPr>
        <p:spPr bwMode="auto">
          <a:xfrm>
            <a:off x="304800" y="1089938"/>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02411"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skip code</a:t>
            </a:r>
          </a:p>
        </p:txBody>
      </p:sp>
      <p:sp>
        <p:nvSpPr>
          <p:cNvPr id="102412"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02403"/>
                                        </p:tgtEl>
                                        <p:attrNameLst>
                                          <p:attrName>ppt_x</p:attrName>
                                        </p:attrNameLst>
                                      </p:cBhvr>
                                      <p:tavLst>
                                        <p:tav tm="0">
                                          <p:val>
                                            <p:strVal val="ppt_x"/>
                                          </p:val>
                                        </p:tav>
                                        <p:tav tm="100000">
                                          <p:val>
                                            <p:strVal val="ppt_x"/>
                                          </p:val>
                                        </p:tav>
                                      </p:tavLst>
                                    </p:anim>
                                    <p:anim calcmode="lin" valueType="num">
                                      <p:cBhvr additive="base">
                                        <p:cTn id="7" dur="1000"/>
                                        <p:tgtEl>
                                          <p:spTgt spid="102403"/>
                                        </p:tgtEl>
                                        <p:attrNameLst>
                                          <p:attrName>ppt_y</p:attrName>
                                        </p:attrNameLst>
                                      </p:cBhvr>
                                      <p:tavLst>
                                        <p:tav tm="0">
                                          <p:val>
                                            <p:strVal val="ppt_y"/>
                                          </p:val>
                                        </p:tav>
                                        <p:tav tm="100000">
                                          <p:val>
                                            <p:strVal val="0-ppt_h/2"/>
                                          </p:val>
                                        </p:tav>
                                      </p:tavLst>
                                    </p:anim>
                                    <p:set>
                                      <p:cBhvr>
                                        <p:cTn id="8" dur="1" fill="hold">
                                          <p:stCondLst>
                                            <p:cond delay="999"/>
                                          </p:stCondLst>
                                        </p:cTn>
                                        <p:tgtEl>
                                          <p:spTgt spid="10240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02404"/>
                                        </p:tgtEl>
                                        <p:attrNameLst>
                                          <p:attrName>style.visibility</p:attrName>
                                        </p:attrNameLst>
                                      </p:cBhvr>
                                      <p:to>
                                        <p:strVal val="visible"/>
                                      </p:to>
                                    </p:set>
                                    <p:anim calcmode="lin" valueType="num">
                                      <p:cBhvr additive="base">
                                        <p:cTn id="11" dur="1000" fill="hold"/>
                                        <p:tgtEl>
                                          <p:spTgt spid="102404"/>
                                        </p:tgtEl>
                                        <p:attrNameLst>
                                          <p:attrName>ppt_x</p:attrName>
                                        </p:attrNameLst>
                                      </p:cBhvr>
                                      <p:tavLst>
                                        <p:tav tm="0">
                                          <p:val>
                                            <p:strVal val="#ppt_x"/>
                                          </p:val>
                                        </p:tav>
                                        <p:tav tm="100000">
                                          <p:val>
                                            <p:strVal val="#ppt_x"/>
                                          </p:val>
                                        </p:tav>
                                      </p:tavLst>
                                    </p:anim>
                                    <p:anim calcmode="lin" valueType="num">
                                      <p:cBhvr additive="base">
                                        <p:cTn id="12" dur="1000" fill="hold"/>
                                        <p:tgtEl>
                                          <p:spTgt spid="102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Display a Histogram</a:t>
            </a:r>
            <a:endParaRPr lang="en-US" dirty="0">
              <a:solidFill>
                <a:srgbClr val="FF0000"/>
              </a:solidFill>
            </a:endParaRPr>
          </a:p>
        </p:txBody>
      </p:sp>
      <p:grpSp>
        <p:nvGrpSpPr>
          <p:cNvPr id="2" name="Group 14"/>
          <p:cNvGrpSpPr/>
          <p:nvPr/>
        </p:nvGrpSpPr>
        <p:grpSpPr>
          <a:xfrm>
            <a:off x="1338843" y="2384299"/>
            <a:ext cx="6497887" cy="2634601"/>
            <a:chOff x="1207330" y="2562349"/>
            <a:chExt cx="6497887" cy="2634601"/>
          </a:xfrm>
        </p:grpSpPr>
        <p:pic>
          <p:nvPicPr>
            <p:cNvPr id="25" name="Picture 24" descr="Console-4.00.png"/>
            <p:cNvPicPr>
              <a:picLocks noChangeAspect="1"/>
            </p:cNvPicPr>
            <p:nvPr/>
          </p:nvPicPr>
          <p:blipFill>
            <a:blip r:embed="rId3"/>
            <a:stretch>
              <a:fillRect/>
            </a:stretch>
          </p:blipFill>
          <p:spPr>
            <a:xfrm>
              <a:off x="1207330" y="2600054"/>
              <a:ext cx="5419217" cy="2596896"/>
            </a:xfrm>
            <a:prstGeom prst="rect">
              <a:avLst/>
            </a:prstGeom>
          </p:spPr>
        </p:pic>
        <p:pic>
          <p:nvPicPr>
            <p:cNvPr id="26" name="Picture 25" descr="Console-4.00.png"/>
            <p:cNvPicPr>
              <a:picLocks noChangeAspect="1"/>
            </p:cNvPicPr>
            <p:nvPr/>
          </p:nvPicPr>
          <p:blipFill>
            <a:blip r:embed="rId3"/>
            <a:srcRect l="25310"/>
            <a:stretch>
              <a:fillRect/>
            </a:stretch>
          </p:blipFill>
          <p:spPr>
            <a:xfrm>
              <a:off x="3657600" y="2600054"/>
              <a:ext cx="4047617" cy="2596896"/>
            </a:xfrm>
            <a:prstGeom prst="rect">
              <a:avLst/>
            </a:prstGeom>
          </p:spPr>
        </p:pic>
        <p:sp>
          <p:nvSpPr>
            <p:cNvPr id="27" name="Text Box 20"/>
            <p:cNvSpPr txBox="1">
              <a:spLocks noChangeArrowheads="1"/>
            </p:cNvSpPr>
            <p:nvPr/>
          </p:nvSpPr>
          <p:spPr bwMode="auto">
            <a:xfrm>
              <a:off x="1234281" y="2562349"/>
              <a:ext cx="6461920" cy="246221"/>
            </a:xfrm>
            <a:prstGeom prst="rect">
              <a:avLst/>
            </a:prstGeom>
            <a:noFill/>
            <a:ln w="9525">
              <a:noFill/>
              <a:miter lim="800000"/>
              <a:headEnd/>
              <a:tailEnd/>
            </a:ln>
            <a:effectLst/>
          </p:spPr>
          <p:txBody>
            <a:bodyPr wrap="square">
              <a:prstTxWarp prst="textNoShape">
                <a:avLst/>
              </a:prstTxWarp>
              <a:spAutoFit/>
            </a:bodyPr>
            <a:lstStyle/>
            <a:p>
              <a:pPr algn="ctr"/>
              <a:r>
                <a:rPr lang="en-US" sz="1000" b="1" dirty="0">
                  <a:solidFill>
                    <a:srgbClr val="333333"/>
                  </a:solidFill>
                </a:rPr>
                <a:t>Histogram</a:t>
              </a:r>
              <a:endParaRPr lang="en-US" sz="1000" dirty="0">
                <a:solidFill>
                  <a:srgbClr val="333333"/>
                </a:solidFill>
                <a:latin typeface="Charcoal CY" pitchFamily="1" charset="-52"/>
              </a:endParaRPr>
            </a:p>
          </p:txBody>
        </p:sp>
        <p:sp>
          <p:nvSpPr>
            <p:cNvPr id="28" name="Text Box 21"/>
            <p:cNvSpPr txBox="1">
              <a:spLocks noChangeArrowheads="1"/>
            </p:cNvSpPr>
            <p:nvPr/>
          </p:nvSpPr>
          <p:spPr bwMode="auto">
            <a:xfrm>
              <a:off x="1219200" y="2781155"/>
              <a:ext cx="6324600" cy="2092881"/>
            </a:xfrm>
            <a:prstGeom prst="rect">
              <a:avLst/>
            </a:prstGeom>
            <a:noFill/>
            <a:ln w="9525">
              <a:noFill/>
              <a:miter lim="800000"/>
              <a:headEnd/>
              <a:tailEnd/>
            </a:ln>
            <a:effectLst/>
          </p:spPr>
          <p:txBody>
            <a:bodyPr wrap="square">
              <a:prstTxWarp prst="textNoShape">
                <a:avLst/>
              </a:prstTxWarp>
              <a:spAutoFit/>
            </a:bodyPr>
            <a:lstStyle/>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a:p>
              <a:pPr>
                <a:spcBef>
                  <a:spcPts val="0"/>
                </a:spcBef>
              </a:pPr>
              <a:r>
                <a:rPr lang="en-US" sz="1300" b="1" dirty="0">
                  <a:solidFill>
                    <a:srgbClr val="000000"/>
                  </a:solidFill>
                  <a:latin typeface="Courier New" pitchFamily="1" charset="0"/>
                </a:rPr>
                <a:t>**********************</a:t>
              </a:r>
            </a:p>
          </p:txBody>
        </p:sp>
      </p:grpSp>
      <p:sp>
        <p:nvSpPr>
          <p:cNvPr id="29" name="Rectangle 3"/>
          <p:cNvSpPr>
            <a:spLocks noChangeArrowheads="1"/>
          </p:cNvSpPr>
          <p:nvPr/>
        </p:nvSpPr>
        <p:spPr bwMode="auto">
          <a:xfrm>
            <a:off x="504825" y="1168400"/>
            <a:ext cx="8183563" cy="1498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a:cs typeface="Times New Roman"/>
              </a:rPr>
              <a:t>Write a program that reads a file called </a:t>
            </a:r>
            <a:r>
              <a:rPr lang="en-US" sz="2000" b="1" dirty="0" err="1">
                <a:solidFill>
                  <a:srgbClr val="000000"/>
                </a:solidFill>
                <a:latin typeface="Courier New"/>
                <a:cs typeface="Courier New"/>
              </a:rPr>
              <a:t>MidtermGrades.txt</a:t>
            </a:r>
            <a:r>
              <a:rPr lang="en-US" sz="2400" dirty="0">
                <a:solidFill>
                  <a:srgbClr val="000000"/>
                </a:solidFill>
                <a:latin typeface="Times New Roman"/>
                <a:cs typeface="Times New Roman"/>
              </a:rPr>
              <a:t> containing one score (0-100) per line and displays a histogram of the scores divided into ranges 0-9, 10-19, and so on.</a:t>
            </a:r>
            <a:endParaRPr lang="en-US" sz="2400" dirty="0">
              <a:solidFill>
                <a:srgbClr val="000000"/>
              </a:solidFill>
              <a:latin typeface="Times New Roman" pitchFamily="-108" charset="0"/>
            </a:endParaRPr>
          </a:p>
        </p:txBody>
      </p:sp>
      <p:sp>
        <p:nvSpPr>
          <p:cNvPr id="30" name="Rectangle 3"/>
          <p:cNvSpPr>
            <a:spLocks noChangeArrowheads="1"/>
          </p:cNvSpPr>
          <p:nvPr/>
        </p:nvSpPr>
        <p:spPr bwMode="auto">
          <a:xfrm>
            <a:off x="509660" y="5207000"/>
            <a:ext cx="8183563" cy="1498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a:cs typeface="Times New Roman"/>
              </a:rPr>
              <a:t>Histograms are usually presented vertically.  The one in this exercise is drawn horizontally because that program is so much easier to write.</a:t>
            </a:r>
            <a:endParaRPr lang="en-US" sz="2400" dirty="0">
              <a:solidFill>
                <a:srgbClr val="000000"/>
              </a:solidFill>
              <a:latin typeface="Times New Roman" pitchFamily="-10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1000"/>
                                        <p:tgtEl>
                                          <p:spTgt spid="610306"/>
                                        </p:tgtEl>
                                      </p:cBhvr>
                                    </p:animEffect>
                                    <p:set>
                                      <p:cBhvr>
                                        <p:cTn id="15" dur="1" fill="hold">
                                          <p:stCondLst>
                                            <p:cond delay="999"/>
                                          </p:stCondLst>
                                        </p:cTn>
                                        <p:tgtEl>
                                          <p:spTgt spid="610306"/>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1000"/>
                                        <p:tgtEl>
                                          <p:spTgt spid="29"/>
                                        </p:tgtEl>
                                      </p:cBhvr>
                                    </p:animEffect>
                                    <p:set>
                                      <p:cBhvr>
                                        <p:cTn id="18" dur="1" fill="hold">
                                          <p:stCondLst>
                                            <p:cond delay="999"/>
                                          </p:stCondLst>
                                        </p:cTn>
                                        <p:tgtEl>
                                          <p:spTgt spid="29"/>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1000"/>
                                        <p:tgtEl>
                                          <p:spTgt spid="30"/>
                                        </p:tgtEl>
                                      </p:cBhvr>
                                    </p:animEffect>
                                    <p:set>
                                      <p:cBhvr>
                                        <p:cTn id="21" dur="1" fill="hold">
                                          <p:stCondLst>
                                            <p:cond delay="999"/>
                                          </p:stCondLst>
                                        </p:cTn>
                                        <p:tgtEl>
                                          <p:spTgt spid="30"/>
                                        </p:tgtEl>
                                        <p:attrNameLst>
                                          <p:attrName>style.visibility</p:attrName>
                                        </p:attrNameLst>
                                      </p:cBhvr>
                                      <p:to>
                                        <p:strVal val="hidden"/>
                                      </p:to>
                                    </p:set>
                                  </p:childTnLst>
                                </p:cTn>
                              </p:par>
                              <p:par>
                                <p:cTn id="22" presetID="8" presetClass="emph" presetSubtype="0" accel="50000" decel="50000" fill="hold" nodeType="withEffect">
                                  <p:stCondLst>
                                    <p:cond delay="0"/>
                                  </p:stCondLst>
                                  <p:childTnLst>
                                    <p:animRot by="-5400000">
                                      <p:cBhvr>
                                        <p:cTn id="23" dur="2000" fill="hold"/>
                                        <p:tgtEl>
                                          <p:spTgt spid="2"/>
                                        </p:tgtEl>
                                        <p:attrNameLst>
                                          <p:attrName>r</p:attrName>
                                        </p:attrNameLst>
                                      </p:cBhvr>
                                    </p:animRot>
                                  </p:childTnLst>
                                </p:cTn>
                              </p:par>
                              <p:par>
                                <p:cTn id="24" presetID="0" presetClass="path" presetSubtype="0" accel="50000" decel="50000" fill="hold" nodeType="withEffect">
                                  <p:stCondLst>
                                    <p:cond delay="0"/>
                                  </p:stCondLst>
                                  <p:childTnLst>
                                    <p:animMotion origin="layout" path="M 0 0 L 0 -0.035 " pathEditMode="relative" ptsTypes="AA">
                                      <p:cBhvr>
                                        <p:cTn id="25" dur="2000" fill="hold"/>
                                        <p:tgtEl>
                                          <p:spTgt spid="2"/>
                                        </p:tgtEl>
                                        <p:attrNameLst>
                                          <p:attrName>ppt_x</p:attrName>
                                          <p:attrName>ppt_y</p:attrName>
                                        </p:attrNameLst>
                                      </p:cBhvr>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1" nodeType="clickEffect">
                                  <p:stCondLst>
                                    <p:cond delay="0"/>
                                  </p:stCondLst>
                                  <p:childTnLst>
                                    <p:set>
                                      <p:cBhvr>
                                        <p:cTn id="29" dur="1" fill="hold">
                                          <p:stCondLst>
                                            <p:cond delay="0"/>
                                          </p:stCondLst>
                                        </p:cTn>
                                        <p:tgtEl>
                                          <p:spTgt spid="610306"/>
                                        </p:tgtEl>
                                        <p:attrNameLst>
                                          <p:attrName>style.visibility</p:attrName>
                                        </p:attrNameLst>
                                      </p:cBhvr>
                                      <p:to>
                                        <p:strVal val="visible"/>
                                      </p:to>
                                    </p:set>
                                    <p:animEffect transition="in" filter="fade">
                                      <p:cBhvr>
                                        <p:cTn id="30" dur="2000"/>
                                        <p:tgtEl>
                                          <p:spTgt spid="610306"/>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000"/>
                                        <p:tgtEl>
                                          <p:spTgt spid="29"/>
                                        </p:tgtEl>
                                      </p:cBhvr>
                                    </p:animEffect>
                                  </p:childTnLst>
                                </p:cTn>
                              </p:par>
                              <p:par>
                                <p:cTn id="34" presetID="10" presetClass="entr" presetSubtype="0" fill="hold" grpId="2"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000"/>
                                        <p:tgtEl>
                                          <p:spTgt spid="30"/>
                                        </p:tgtEl>
                                      </p:cBhvr>
                                    </p:animEffect>
                                  </p:childTnLst>
                                </p:cTn>
                              </p:par>
                              <p:par>
                                <p:cTn id="37" presetID="8" presetClass="emph" presetSubtype="0" accel="50000" decel="50000" fill="hold" nodeType="withEffect">
                                  <p:stCondLst>
                                    <p:cond delay="0"/>
                                  </p:stCondLst>
                                  <p:childTnLst>
                                    <p:animRot by="5400000">
                                      <p:cBhvr>
                                        <p:cTn id="38" dur="2000" fill="hold"/>
                                        <p:tgtEl>
                                          <p:spTgt spid="2"/>
                                        </p:tgtEl>
                                        <p:attrNameLst>
                                          <p:attrName>r</p:attrName>
                                        </p:attrNameLst>
                                      </p:cBhvr>
                                    </p:animRot>
                                  </p:childTnLst>
                                </p:cTn>
                              </p:par>
                              <p:par>
                                <p:cTn id="39" presetID="0" presetClass="path" presetSubtype="0" accel="50000" decel="50000" fill="hold" nodeType="withEffect">
                                  <p:stCondLst>
                                    <p:cond delay="0"/>
                                  </p:stCondLst>
                                  <p:childTnLst>
                                    <p:animMotion origin="layout" path="M 0 -0.035 L 0 0 " pathEditMode="relative" ptsTypes="AA">
                                      <p:cBhvr>
                                        <p:cTn id="40"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6" grpId="0"/>
      <p:bldP spid="610306" grpId="1"/>
      <p:bldP spid="29" grpId="0"/>
      <p:bldP spid="29" grpId="1"/>
      <p:bldP spid="30" grpId="0"/>
      <p:bldP spid="30" grpId="1"/>
      <p:bldP spid="30"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Image Histograms</a:t>
            </a:r>
            <a:endParaRPr lang="en-US" dirty="0">
              <a:solidFill>
                <a:srgbClr val="FF0000"/>
              </a:solidFill>
            </a:endParaRPr>
          </a:p>
        </p:txBody>
      </p:sp>
      <p:sp>
        <p:nvSpPr>
          <p:cNvPr id="29" name="Rectangle 3"/>
          <p:cNvSpPr>
            <a:spLocks noChangeArrowheads="1"/>
          </p:cNvSpPr>
          <p:nvPr/>
        </p:nvSpPr>
        <p:spPr bwMode="auto">
          <a:xfrm>
            <a:off x="504825" y="1168400"/>
            <a:ext cx="8183563" cy="1879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a:cs typeface="Times New Roman"/>
              </a:rPr>
              <a:t>The statistical notions behind the histogram program are important in image processing.</a:t>
            </a:r>
          </a:p>
          <a:p>
            <a:pPr marL="342900" indent="-342900">
              <a:lnSpc>
                <a:spcPct val="90000"/>
              </a:lnSpc>
              <a:spcAft>
                <a:spcPct val="50000"/>
              </a:spcAft>
              <a:buFontTx/>
              <a:buChar char="•"/>
            </a:pPr>
            <a:r>
              <a:rPr lang="en-US" sz="2400" dirty="0">
                <a:solidFill>
                  <a:srgbClr val="000000"/>
                </a:solidFill>
                <a:latin typeface="Times New Roman"/>
                <a:cs typeface="Times New Roman"/>
              </a:rPr>
              <a:t>A few years ago, Keith Schwarz developed an assignment in which one of the exercises was to use histograms to equalize a photograph with insufficient contrast, as illustrated below:</a:t>
            </a:r>
            <a:endParaRPr lang="en-US" sz="2400" dirty="0">
              <a:solidFill>
                <a:srgbClr val="000000"/>
              </a:solidFill>
              <a:latin typeface="Times New Roman" pitchFamily="-108" charset="0"/>
            </a:endParaRPr>
          </a:p>
        </p:txBody>
      </p:sp>
      <p:pic>
        <p:nvPicPr>
          <p:cNvPr id="16" name="Picture 15" descr="Countryside.png"/>
          <p:cNvPicPr>
            <a:picLocks noChangeAspect="1"/>
          </p:cNvPicPr>
          <p:nvPr/>
        </p:nvPicPr>
        <p:blipFill>
          <a:blip r:embed="rId3"/>
          <a:stretch>
            <a:fillRect/>
          </a:stretch>
        </p:blipFill>
        <p:spPr>
          <a:xfrm>
            <a:off x="944880" y="3276600"/>
            <a:ext cx="3474720" cy="2286318"/>
          </a:xfrm>
          <a:prstGeom prst="rect">
            <a:avLst/>
          </a:prstGeom>
          <a:ln w="12700" cap="flat" cmpd="sng" algn="ctr">
            <a:solidFill>
              <a:srgbClr val="000000"/>
            </a:solidFill>
            <a:prstDash val="solid"/>
            <a:round/>
            <a:headEnd type="none" w="med" len="med"/>
            <a:tailEnd type="none" w="med" len="med"/>
          </a:ln>
        </p:spPr>
      </p:pic>
      <p:pic>
        <p:nvPicPr>
          <p:cNvPr id="17" name="Picture 16" descr="CountrysideEqualized.png"/>
          <p:cNvPicPr>
            <a:picLocks noChangeAspect="1"/>
          </p:cNvPicPr>
          <p:nvPr/>
        </p:nvPicPr>
        <p:blipFill>
          <a:blip r:embed="rId4"/>
          <a:stretch>
            <a:fillRect/>
          </a:stretch>
        </p:blipFill>
        <p:spPr>
          <a:xfrm>
            <a:off x="5105400" y="3276600"/>
            <a:ext cx="3474720" cy="2286318"/>
          </a:xfrm>
          <a:prstGeom prst="rect">
            <a:avLst/>
          </a:prstGeom>
          <a:ln w="12700" cap="flat" cmpd="sng" algn="ctr">
            <a:solidFill>
              <a:srgbClr val="000000"/>
            </a:solidFill>
            <a:prstDash val="solid"/>
            <a:round/>
            <a:headEnd type="none" w="med" len="med"/>
            <a:tailEnd type="none" w="med" len="med"/>
          </a:ln>
        </p:spPr>
      </p:pic>
      <p:sp>
        <p:nvSpPr>
          <p:cNvPr id="18" name="Right Arrow 17"/>
          <p:cNvSpPr/>
          <p:nvPr/>
        </p:nvSpPr>
        <p:spPr bwMode="auto">
          <a:xfrm>
            <a:off x="4572000" y="4318159"/>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21" name="TextBox 20"/>
          <p:cNvSpPr txBox="1"/>
          <p:nvPr/>
        </p:nvSpPr>
        <p:spPr>
          <a:xfrm>
            <a:off x="939800" y="5537200"/>
            <a:ext cx="3479800" cy="338554"/>
          </a:xfrm>
          <a:prstGeom prst="rect">
            <a:avLst/>
          </a:prstGeom>
          <a:noFill/>
        </p:spPr>
        <p:txBody>
          <a:bodyPr wrap="square" rtlCol="0">
            <a:spAutoFit/>
          </a:bodyPr>
          <a:lstStyle/>
          <a:p>
            <a:pPr algn="ctr"/>
            <a:r>
              <a:rPr lang="en-US" sz="1600" b="1" dirty="0"/>
              <a:t>low-contrast image</a:t>
            </a:r>
          </a:p>
        </p:txBody>
      </p:sp>
      <p:sp>
        <p:nvSpPr>
          <p:cNvPr id="22" name="TextBox 21"/>
          <p:cNvSpPr txBox="1"/>
          <p:nvPr/>
        </p:nvSpPr>
        <p:spPr>
          <a:xfrm>
            <a:off x="5100320" y="5537200"/>
            <a:ext cx="3479800" cy="338554"/>
          </a:xfrm>
          <a:prstGeom prst="rect">
            <a:avLst/>
          </a:prstGeom>
          <a:noFill/>
        </p:spPr>
        <p:txBody>
          <a:bodyPr wrap="square" rtlCol="0">
            <a:spAutoFit/>
          </a:bodyPr>
          <a:lstStyle/>
          <a:p>
            <a:pPr algn="ctr"/>
            <a:r>
              <a:rPr lang="en-US" sz="1600" b="1" dirty="0"/>
              <a:t>the same image after equalization</a:t>
            </a:r>
          </a:p>
        </p:txBody>
      </p:sp>
      <p:sp>
        <p:nvSpPr>
          <p:cNvPr id="23" name="Rectangle 3"/>
          <p:cNvSpPr>
            <a:spLocks noChangeArrowheads="1"/>
          </p:cNvSpPr>
          <p:nvPr/>
        </p:nvSpPr>
        <p:spPr bwMode="auto">
          <a:xfrm>
            <a:off x="504825" y="5969000"/>
            <a:ext cx="8183563" cy="584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a:cs typeface="Times New Roman"/>
              </a:rPr>
              <a:t>The steps in the process are are illustrated on the next slide. </a:t>
            </a:r>
            <a:endParaRPr lang="en-US" sz="2400" dirty="0">
              <a:solidFill>
                <a:srgbClr val="000000"/>
              </a:solidFill>
              <a:latin typeface="Times New Roman" pitchFamily="-10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Equalization</a:t>
            </a:r>
            <a:endParaRPr lang="en-US" dirty="0">
              <a:solidFill>
                <a:srgbClr val="FF0000"/>
              </a:solidFill>
            </a:endParaRPr>
          </a:p>
        </p:txBody>
      </p:sp>
      <p:pic>
        <p:nvPicPr>
          <p:cNvPr id="16" name="Picture 15" descr="Countryside.png"/>
          <p:cNvPicPr>
            <a:picLocks noChangeAspect="1"/>
          </p:cNvPicPr>
          <p:nvPr/>
        </p:nvPicPr>
        <p:blipFill>
          <a:blip r:embed="rId3"/>
          <a:stretch>
            <a:fillRect/>
          </a:stretch>
        </p:blipFill>
        <p:spPr>
          <a:xfrm>
            <a:off x="767080" y="1066800"/>
            <a:ext cx="3474720" cy="2286318"/>
          </a:xfrm>
          <a:prstGeom prst="rect">
            <a:avLst/>
          </a:prstGeom>
          <a:ln w="12700" cap="flat" cmpd="sng" algn="ctr">
            <a:solidFill>
              <a:srgbClr val="000000"/>
            </a:solidFill>
            <a:prstDash val="solid"/>
            <a:round/>
            <a:headEnd type="none" w="med" len="med"/>
            <a:tailEnd type="none" w="med" len="med"/>
          </a:ln>
        </p:spPr>
      </p:pic>
      <p:pic>
        <p:nvPicPr>
          <p:cNvPr id="11" name="Picture 10" descr="CountrysideCumulative.png"/>
          <p:cNvPicPr>
            <a:picLocks noChangeAspect="1"/>
          </p:cNvPicPr>
          <p:nvPr/>
        </p:nvPicPr>
        <p:blipFill>
          <a:blip r:embed="rId4"/>
          <a:srcRect l="472" t="716" r="472" b="716"/>
          <a:stretch>
            <a:fillRect/>
          </a:stretch>
        </p:blipFill>
        <p:spPr>
          <a:xfrm>
            <a:off x="4927600" y="3937000"/>
            <a:ext cx="3474720" cy="2279859"/>
          </a:xfrm>
          <a:prstGeom prst="rect">
            <a:avLst/>
          </a:prstGeom>
          <a:ln w="12700" cap="flat" cmpd="sng" algn="ctr">
            <a:noFill/>
            <a:prstDash val="solid"/>
            <a:round/>
            <a:headEnd type="none" w="med" len="med"/>
            <a:tailEnd type="none" w="med" len="med"/>
          </a:ln>
        </p:spPr>
      </p:pic>
      <p:sp useBgFill="1">
        <p:nvSpPr>
          <p:cNvPr id="12" name="PPRect#2"/>
          <p:cNvSpPr/>
          <p:nvPr/>
        </p:nvSpPr>
        <p:spPr bwMode="auto">
          <a:xfrm>
            <a:off x="0" y="3581400"/>
            <a:ext cx="4919472" cy="3263900"/>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useBgFill="1">
        <p:nvSpPr>
          <p:cNvPr id="14" name="PPRect#2"/>
          <p:cNvSpPr/>
          <p:nvPr/>
        </p:nvSpPr>
        <p:spPr bwMode="auto">
          <a:xfrm>
            <a:off x="8407400" y="3594100"/>
            <a:ext cx="749300" cy="3263900"/>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 name="Rectangle 14"/>
          <p:cNvSpPr/>
          <p:nvPr/>
        </p:nvSpPr>
        <p:spPr bwMode="auto">
          <a:xfrm>
            <a:off x="4927600" y="3930859"/>
            <a:ext cx="3474720" cy="2286000"/>
          </a:xfrm>
          <a:prstGeom prst="rect">
            <a:avLst/>
          </a:prstGeom>
          <a:no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grpSp>
        <p:nvGrpSpPr>
          <p:cNvPr id="25" name="Group 24"/>
          <p:cNvGrpSpPr/>
          <p:nvPr/>
        </p:nvGrpSpPr>
        <p:grpSpPr>
          <a:xfrm>
            <a:off x="4927600" y="1066800"/>
            <a:ext cx="3474720" cy="2768601"/>
            <a:chOff x="4927600" y="1066800"/>
            <a:chExt cx="3474720" cy="2768601"/>
          </a:xfrm>
        </p:grpSpPr>
        <p:pic>
          <p:nvPicPr>
            <p:cNvPr id="17" name="Picture 16" descr="CountrysideEqualized.png"/>
            <p:cNvPicPr>
              <a:picLocks noChangeAspect="1"/>
            </p:cNvPicPr>
            <p:nvPr/>
          </p:nvPicPr>
          <p:blipFill>
            <a:blip r:embed="rId5"/>
            <a:stretch>
              <a:fillRect/>
            </a:stretch>
          </p:blipFill>
          <p:spPr>
            <a:xfrm>
              <a:off x="4927600" y="1066800"/>
              <a:ext cx="3474720" cy="2286318"/>
            </a:xfrm>
            <a:prstGeom prst="rect">
              <a:avLst/>
            </a:prstGeom>
            <a:ln w="12700" cap="flat" cmpd="sng" algn="ctr">
              <a:solidFill>
                <a:srgbClr val="000000"/>
              </a:solidFill>
              <a:prstDash val="solid"/>
              <a:round/>
              <a:headEnd type="none" w="med" len="med"/>
              <a:tailEnd type="none" w="med" len="med"/>
            </a:ln>
          </p:spPr>
        </p:pic>
        <p:sp>
          <p:nvSpPr>
            <p:cNvPr id="13" name="Right Arrow 12"/>
            <p:cNvSpPr/>
            <p:nvPr/>
          </p:nvSpPr>
          <p:spPr bwMode="auto">
            <a:xfrm rot="16200000" flipV="1">
              <a:off x="6468110" y="3536951"/>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grpSp>
      <p:sp>
        <p:nvSpPr>
          <p:cNvPr id="19" name="Right Arrow 18"/>
          <p:cNvSpPr/>
          <p:nvPr/>
        </p:nvSpPr>
        <p:spPr bwMode="auto">
          <a:xfrm flipV="1">
            <a:off x="4387850" y="4975333"/>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21" name="TextBox 20"/>
          <p:cNvSpPr txBox="1"/>
          <p:nvPr/>
        </p:nvSpPr>
        <p:spPr>
          <a:xfrm>
            <a:off x="4922520" y="6189246"/>
            <a:ext cx="3479800" cy="338554"/>
          </a:xfrm>
          <a:prstGeom prst="rect">
            <a:avLst/>
          </a:prstGeom>
          <a:noFill/>
        </p:spPr>
        <p:txBody>
          <a:bodyPr wrap="square" rtlCol="0">
            <a:spAutoFit/>
          </a:bodyPr>
          <a:lstStyle/>
          <a:p>
            <a:pPr algn="ctr"/>
            <a:r>
              <a:rPr lang="en-US" sz="1600" b="1" dirty="0"/>
              <a:t>cumulative histogram</a:t>
            </a:r>
          </a:p>
        </p:txBody>
      </p:sp>
      <p:grpSp>
        <p:nvGrpSpPr>
          <p:cNvPr id="24" name="Group 23"/>
          <p:cNvGrpSpPr/>
          <p:nvPr/>
        </p:nvGrpSpPr>
        <p:grpSpPr>
          <a:xfrm>
            <a:off x="762000" y="3441700"/>
            <a:ext cx="3479800" cy="3086100"/>
            <a:chOff x="762000" y="3441700"/>
            <a:chExt cx="3479800" cy="3086100"/>
          </a:xfrm>
        </p:grpSpPr>
        <p:pic>
          <p:nvPicPr>
            <p:cNvPr id="10" name="Picture 9" descr="CountrysideHistogram.png"/>
            <p:cNvPicPr>
              <a:picLocks noChangeAspect="1"/>
            </p:cNvPicPr>
            <p:nvPr/>
          </p:nvPicPr>
          <p:blipFill>
            <a:blip r:embed="rId6"/>
            <a:srcRect l="472" t="716" r="472" b="716"/>
            <a:stretch>
              <a:fillRect/>
            </a:stretch>
          </p:blipFill>
          <p:spPr>
            <a:xfrm>
              <a:off x="767080" y="3937000"/>
              <a:ext cx="3474720" cy="2279866"/>
            </a:xfrm>
            <a:prstGeom prst="rect">
              <a:avLst/>
            </a:prstGeom>
            <a:ln w="12700" cap="flat" cmpd="sng" algn="ctr">
              <a:noFill/>
              <a:prstDash val="solid"/>
              <a:round/>
              <a:headEnd type="none" w="med" len="med"/>
              <a:tailEnd type="none" w="med" len="med"/>
            </a:ln>
          </p:spPr>
        </p:pic>
        <p:sp>
          <p:nvSpPr>
            <p:cNvPr id="18" name="Right Arrow 17"/>
            <p:cNvSpPr/>
            <p:nvPr/>
          </p:nvSpPr>
          <p:spPr bwMode="auto">
            <a:xfrm rot="5400000">
              <a:off x="2307590" y="3536950"/>
              <a:ext cx="393700" cy="203200"/>
            </a:xfrm>
            <a:prstGeom prst="right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20" name="TextBox 19"/>
            <p:cNvSpPr txBox="1"/>
            <p:nvPr/>
          </p:nvSpPr>
          <p:spPr>
            <a:xfrm>
              <a:off x="762000" y="6189246"/>
              <a:ext cx="3479800" cy="338554"/>
            </a:xfrm>
            <a:prstGeom prst="rect">
              <a:avLst/>
            </a:prstGeom>
            <a:noFill/>
          </p:spPr>
          <p:txBody>
            <a:bodyPr wrap="square" rtlCol="0">
              <a:spAutoFit/>
            </a:bodyPr>
            <a:lstStyle/>
            <a:p>
              <a:pPr algn="ctr"/>
              <a:r>
                <a:rPr lang="en-US" sz="1600" b="1" dirty="0"/>
                <a:t>standard histogram</a:t>
              </a:r>
            </a:p>
          </p:txBody>
        </p:sp>
        <p:sp>
          <p:nvSpPr>
            <p:cNvPr id="23" name="Rectangle 22"/>
            <p:cNvSpPr/>
            <p:nvPr/>
          </p:nvSpPr>
          <p:spPr bwMode="auto">
            <a:xfrm>
              <a:off x="767080" y="3937000"/>
              <a:ext cx="3474720" cy="2286000"/>
            </a:xfrm>
            <a:prstGeom prst="rect">
              <a:avLst/>
            </a:prstGeom>
            <a:no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fill="hold" nodeType="clickEffect">
                                  <p:stCondLst>
                                    <p:cond delay="0"/>
                                  </p:stCondLst>
                                  <p:childTnLst>
                                    <p:animMotion origin="layout" path="M 0 0 L -0.15 0 " pathEditMode="relative" rAng="0" ptsTypes="AA">
                                      <p:cBhvr>
                                        <p:cTn id="23" dur="2000" fill="hold"/>
                                        <p:tgtEl>
                                          <p:spTgt spid="11"/>
                                        </p:tgtEl>
                                        <p:attrNameLst>
                                          <p:attrName>ppt_x</p:attrName>
                                          <p:attrName>ppt_y</p:attrName>
                                        </p:attrNameLst>
                                      </p:cBhvr>
                                      <p:rCtr x="-9200" y="100"/>
                                    </p:animMotion>
                                  </p:childTnLst>
                                </p:cTn>
                              </p:par>
                              <p:par>
                                <p:cTn id="24" presetID="6" presetClass="emph" presetSubtype="0" fill="hold" nodeType="withEffect">
                                  <p:stCondLst>
                                    <p:cond delay="0"/>
                                  </p:stCondLst>
                                  <p:childTnLst>
                                    <p:animScale>
                                      <p:cBhvr>
                                        <p:cTn id="25" dur="2000" fill="hold"/>
                                        <p:tgtEl>
                                          <p:spTgt spid="11"/>
                                        </p:tgtEl>
                                      </p:cBhvr>
                                      <p:by x="350000" y="100000"/>
                                    </p:animScale>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17139</TotalTime>
  <Words>1182</Words>
  <Application>Microsoft Macintosh PowerPoint</Application>
  <PresentationFormat>On-screen Show (4:3)</PresentationFormat>
  <Paragraphs>435</Paragraphs>
  <Slides>10</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ＭＳ Ｐゴシック</vt:lpstr>
      <vt:lpstr>Charcoal CY</vt:lpstr>
      <vt:lpstr>Courier New</vt:lpstr>
      <vt:lpstr>Helvetica Neue</vt:lpstr>
      <vt:lpstr>Times</vt:lpstr>
      <vt:lpstr>Times New Roman</vt:lpstr>
      <vt:lpstr>Blank Presentation</vt:lpstr>
      <vt:lpstr>3_Blank Presentation</vt:lpstr>
      <vt:lpstr>Arrays for Tabulation</vt:lpstr>
      <vt:lpstr>Using Arrays for Tabulation</vt:lpstr>
      <vt:lpstr>Poe’s Cryptogram Puzzle</vt:lpstr>
      <vt:lpstr>Implementation Strategy</vt:lpstr>
      <vt:lpstr>CountLetterFrequencies.js</vt:lpstr>
      <vt:lpstr>CountLetterFrequencies.js</vt:lpstr>
      <vt:lpstr>Exercise: Display a Histogram</vt:lpstr>
      <vt:lpstr>Image Histograms</vt:lpstr>
      <vt:lpstr>Equalization</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142</cp:revision>
  <dcterms:created xsi:type="dcterms:W3CDTF">2017-05-10T02:11:30Z</dcterms:created>
  <dcterms:modified xsi:type="dcterms:W3CDTF">2018-11-01T19:47:23Z</dcterms:modified>
</cp:coreProperties>
</file>