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3662" r:id="rId3"/>
    <p:sldMasterId id="2147483666" r:id="rId4"/>
  </p:sldMasterIdLst>
  <p:notesMasterIdLst>
    <p:notesMasterId r:id="rId23"/>
  </p:notesMasterIdLst>
  <p:handoutMasterIdLst>
    <p:handoutMasterId r:id="rId24"/>
  </p:handoutMasterIdLst>
  <p:sldIdLst>
    <p:sldId id="441" r:id="rId5"/>
    <p:sldId id="444" r:id="rId6"/>
    <p:sldId id="452" r:id="rId7"/>
    <p:sldId id="472" r:id="rId8"/>
    <p:sldId id="446" r:id="rId9"/>
    <p:sldId id="467" r:id="rId10"/>
    <p:sldId id="473" r:id="rId11"/>
    <p:sldId id="474" r:id="rId12"/>
    <p:sldId id="456" r:id="rId13"/>
    <p:sldId id="457" r:id="rId14"/>
    <p:sldId id="458" r:id="rId15"/>
    <p:sldId id="459" r:id="rId16"/>
    <p:sldId id="460" r:id="rId17"/>
    <p:sldId id="461" r:id="rId18"/>
    <p:sldId id="475" r:id="rId19"/>
    <p:sldId id="464" r:id="rId20"/>
    <p:sldId id="465" r:id="rId21"/>
    <p:sldId id="369" r:id="rId2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kern="1200">
        <a:solidFill>
          <a:schemeClr val="tx1"/>
        </a:solidFill>
        <a:latin typeface="Helvetica Neue" pitchFamily="1" charset="0"/>
        <a:ea typeface="+mn-ea"/>
        <a:cs typeface="+mn-cs"/>
      </a:defRPr>
    </a:lvl5pPr>
    <a:lvl6pPr marL="2286000" algn="l" defTabSz="457200" rtl="0" eaLnBrk="1" latinLnBrk="0" hangingPunct="1">
      <a:defRPr kern="1200">
        <a:solidFill>
          <a:schemeClr val="tx1"/>
        </a:solidFill>
        <a:latin typeface="Helvetica Neue" pitchFamily="1" charset="0"/>
        <a:ea typeface="+mn-ea"/>
        <a:cs typeface="+mn-cs"/>
      </a:defRPr>
    </a:lvl6pPr>
    <a:lvl7pPr marL="2743200" algn="l" defTabSz="457200" rtl="0" eaLnBrk="1" latinLnBrk="0" hangingPunct="1">
      <a:defRPr kern="1200">
        <a:solidFill>
          <a:schemeClr val="tx1"/>
        </a:solidFill>
        <a:latin typeface="Helvetica Neue" pitchFamily="1" charset="0"/>
        <a:ea typeface="+mn-ea"/>
        <a:cs typeface="+mn-cs"/>
      </a:defRPr>
    </a:lvl7pPr>
    <a:lvl8pPr marL="3200400" algn="l" defTabSz="457200" rtl="0" eaLnBrk="1" latinLnBrk="0" hangingPunct="1">
      <a:defRPr kern="1200">
        <a:solidFill>
          <a:schemeClr val="tx1"/>
        </a:solidFill>
        <a:latin typeface="Helvetica Neue" pitchFamily="1" charset="0"/>
        <a:ea typeface="+mn-ea"/>
        <a:cs typeface="+mn-cs"/>
      </a:defRPr>
    </a:lvl8pPr>
    <a:lvl9pPr marL="3657600" algn="l" defTabSz="457200" rtl="0" eaLnBrk="1" latinLnBrk="0" hangingPunct="1">
      <a:defRPr kern="1200">
        <a:solidFill>
          <a:schemeClr val="tx1"/>
        </a:solidFill>
        <a:latin typeface="Helvetica Neue"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9999"/>
    <a:srgbClr val="0066CC"/>
    <a:srgbClr val="FF3300"/>
    <a:srgbClr val="999933"/>
    <a:srgbClr val="33FFFF"/>
    <a:srgbClr val="CCFFFF"/>
    <a:srgbClr val="FFFF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2787"/>
    <p:restoredTop sz="90929"/>
  </p:normalViewPr>
  <p:slideViewPr>
    <p:cSldViewPr showGuides="1">
      <p:cViewPr varScale="1">
        <p:scale>
          <a:sx n="131" d="100"/>
          <a:sy n="131" d="100"/>
        </p:scale>
        <p:origin x="133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1A390E-0950-634D-BCAF-9003950D8931}"/>
              </a:ext>
            </a:extLst>
          </p:cNvPr>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773A45C-612A-EF47-8528-4E3BBA06F5AB}"/>
              </a:ext>
            </a:extLst>
          </p:cNvPr>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834EF48B-C5C8-4849-A436-1D5CB3B8F601}" type="datetimeFigureOut">
              <a:rPr lang="en-US" smtClean="0"/>
              <a:t>11/4/18</a:t>
            </a:fld>
            <a:endParaRPr lang="en-US"/>
          </a:p>
        </p:txBody>
      </p:sp>
      <p:sp>
        <p:nvSpPr>
          <p:cNvPr id="4" name="Footer Placeholder 3">
            <a:extLst>
              <a:ext uri="{FF2B5EF4-FFF2-40B4-BE49-F238E27FC236}">
                <a16:creationId xmlns:a16="http://schemas.microsoft.com/office/drawing/2014/main" id="{DC329559-3B7C-9248-B61B-06A4783B4E8D}"/>
              </a:ext>
            </a:extLst>
          </p:cNvPr>
          <p:cNvSpPr>
            <a:spLocks noGrp="1"/>
          </p:cNvSpPr>
          <p:nvPr>
            <p:ph type="ftr" sz="quarter" idx="2"/>
          </p:nvPr>
        </p:nvSpPr>
        <p:spPr>
          <a:xfrm>
            <a:off x="0" y="8684685"/>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2CE6922-8048-6944-8405-A304F10DC55E}"/>
              </a:ext>
            </a:extLst>
          </p:cNvPr>
          <p:cNvSpPr>
            <a:spLocks noGrp="1"/>
          </p:cNvSpPr>
          <p:nvPr>
            <p:ph type="sldNum" sz="quarter" idx="3"/>
          </p:nvPr>
        </p:nvSpPr>
        <p:spPr>
          <a:xfrm>
            <a:off x="3885010" y="8684685"/>
            <a:ext cx="2971800" cy="459316"/>
          </a:xfrm>
          <a:prstGeom prst="rect">
            <a:avLst/>
          </a:prstGeom>
        </p:spPr>
        <p:txBody>
          <a:bodyPr vert="horz" lIns="91440" tIns="45720" rIns="91440" bIns="45720" rtlCol="0" anchor="b"/>
          <a:lstStyle>
            <a:lvl1pPr algn="r">
              <a:defRPr sz="1200"/>
            </a:lvl1pPr>
          </a:lstStyle>
          <a:p>
            <a:fld id="{D9DD5544-3333-6643-A806-55CB566B3089}" type="slidenum">
              <a:rPr lang="en-US" smtClean="0"/>
              <a:t>‹#›</a:t>
            </a:fld>
            <a:endParaRPr lang="en-US"/>
          </a:p>
        </p:txBody>
      </p:sp>
    </p:spTree>
    <p:extLst>
      <p:ext uri="{BB962C8B-B14F-4D97-AF65-F5344CB8AC3E}">
        <p14:creationId xmlns:p14="http://schemas.microsoft.com/office/powerpoint/2010/main" val="2631258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 charset="0"/>
              </a:defRPr>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 charset="0"/>
              </a:defRPr>
            </a:lvl1pPr>
          </a:lstStyle>
          <a:p>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 charset="0"/>
              </a:defRPr>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 charset="0"/>
              </a:defRPr>
            </a:lvl1pPr>
          </a:lstStyle>
          <a:p>
            <a:fld id="{72BAECC8-111F-A142-944F-774E71EB0102}" type="slidenum">
              <a:rPr lang="en-US"/>
              <a:pPr/>
              <a:t>‹#›</a:t>
            </a:fld>
            <a:endParaRPr lang="en-US"/>
          </a:p>
        </p:txBody>
      </p:sp>
    </p:spTree>
    <p:extLst>
      <p:ext uri="{BB962C8B-B14F-4D97-AF65-F5344CB8AC3E}">
        <p14:creationId xmlns:p14="http://schemas.microsoft.com/office/powerpoint/2010/main" val="40269240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D99DDF1A-633D-584A-B721-B449988F116E}"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146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020B1C-4500-0244-A972-8A9DF848A51A}" type="slidenum">
              <a:rPr lang="en-US"/>
              <a:pPr/>
              <a:t>3</a:t>
            </a:fld>
            <a:endParaRPr lang="en-US"/>
          </a:p>
        </p:txBody>
      </p:sp>
      <p:sp>
        <p:nvSpPr>
          <p:cNvPr id="59085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9085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020B1C-4500-0244-A972-8A9DF848A51A}" type="slidenum">
              <a:rPr lang="en-US"/>
              <a:pPr/>
              <a:t>4</a:t>
            </a:fld>
            <a:endParaRPr lang="en-US"/>
          </a:p>
        </p:txBody>
      </p:sp>
      <p:sp>
        <p:nvSpPr>
          <p:cNvPr id="59085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9085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020B1C-4500-0244-A972-8A9DF848A51A}" type="slidenum">
              <a:rPr lang="en-US"/>
              <a:pPr/>
              <a:t>5</a:t>
            </a:fld>
            <a:endParaRPr lang="en-US"/>
          </a:p>
        </p:txBody>
      </p:sp>
      <p:sp>
        <p:nvSpPr>
          <p:cNvPr id="59085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9085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C2E6D53-31BE-7E45-AE5E-5549CD4C012E}" type="slidenum">
              <a:rPr lang="en-US">
                <a:solidFill>
                  <a:prstClr val="black"/>
                </a:solidFill>
              </a:rPr>
              <a:pPr/>
              <a:t>6</a:t>
            </a:fld>
            <a:endParaRPr lang="en-US">
              <a:solidFill>
                <a:prstClr val="black"/>
              </a:solidFill>
            </a:endParaRPr>
          </a:p>
        </p:txBody>
      </p:sp>
      <p:sp>
        <p:nvSpPr>
          <p:cNvPr id="74755" name="Rectangle 2"/>
          <p:cNvSpPr>
            <a:spLocks noGrp="1" noRot="1" noChangeAspect="1" noChangeArrowheads="1"/>
          </p:cNvSpPr>
          <p:nvPr>
            <p:ph type="sldImg"/>
          </p:nvPr>
        </p:nvSpPr>
        <p:spPr>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5FF53BD6-1F1B-C348-A8F3-ABF3C0320E55}" type="slidenum">
              <a:rPr lang="en-US">
                <a:solidFill>
                  <a:prstClr val="black"/>
                </a:solidFill>
              </a:rPr>
              <a:pPr/>
              <a:t>7</a:t>
            </a:fld>
            <a:endParaRPr lang="en-US">
              <a:solidFill>
                <a:prstClr val="black"/>
              </a:solidFill>
            </a:endParaRPr>
          </a:p>
        </p:txBody>
      </p:sp>
      <p:sp>
        <p:nvSpPr>
          <p:cNvPr id="76803" name="Rectangle 2"/>
          <p:cNvSpPr>
            <a:spLocks noGrp="1" noRot="1" noChangeAspect="1" noChangeArrowheads="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1A729978-E1EF-EB4B-8250-F6252AB4630F}" type="slidenum">
              <a:rPr lang="en-US">
                <a:solidFill>
                  <a:prstClr val="black"/>
                </a:solidFill>
              </a:rPr>
              <a:pPr/>
              <a:t>8</a:t>
            </a:fld>
            <a:endParaRPr lang="en-US">
              <a:solidFill>
                <a:prstClr val="black"/>
              </a:solidFill>
            </a:endParaRPr>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p:cNvSpPr>
          <p:nvPr>
            <p:ph type="sldImg"/>
          </p:nvPr>
        </p:nvSpPr>
        <p:spPr>
          <a:solidFill>
            <a:srgbClr val="FFFFFF"/>
          </a:solidFill>
          <a:ln/>
        </p:spPr>
      </p:sp>
      <p:sp>
        <p:nvSpPr>
          <p:cNvPr id="29699"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p:cNvSpPr>
          <p:nvPr>
            <p:ph type="sldImg"/>
          </p:nvPr>
        </p:nvSpPr>
        <p:spPr>
          <a:solidFill>
            <a:srgbClr val="FFFFFF"/>
          </a:solidFill>
          <a:ln/>
        </p:spPr>
      </p:sp>
      <p:sp>
        <p:nvSpPr>
          <p:cNvPr id="31747"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p:cNvSpPr>
          <p:nvPr>
            <p:ph type="sldImg"/>
          </p:nvPr>
        </p:nvSpPr>
        <p:spPr>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p:cNvSpPr>
          <p:nvPr>
            <p:ph type="sldImg"/>
          </p:nvPr>
        </p:nvSpPr>
        <p:spPr>
          <a:solidFill>
            <a:srgbClr val="FFFFFF"/>
          </a:solidFill>
          <a:ln/>
        </p:spPr>
      </p:sp>
      <p:sp>
        <p:nvSpPr>
          <p:cNvPr id="35843"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p:cNvSpPr>
          <p:nvPr>
            <p:ph type="sldImg"/>
          </p:nvPr>
        </p:nvSpPr>
        <p:spPr>
          <a:solidFill>
            <a:srgbClr val="FFFFFF"/>
          </a:solidFill>
          <a:ln/>
        </p:spPr>
      </p:sp>
      <p:sp>
        <p:nvSpPr>
          <p:cNvPr id="37891"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p:cNvSpPr>
          <p:nvPr>
            <p:ph type="sldImg"/>
          </p:nvPr>
        </p:nvSpPr>
        <p:spPr>
          <a:solidFill>
            <a:srgbClr val="FFFFFF"/>
          </a:solidFill>
          <a:ln/>
        </p:spPr>
      </p:sp>
      <p:sp>
        <p:nvSpPr>
          <p:cNvPr id="48131"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p:cNvSpPr>
          <p:nvPr>
            <p:ph type="sldImg"/>
          </p:nvPr>
        </p:nvSpPr>
        <p:spPr>
          <a:solidFill>
            <a:srgbClr val="FFFFFF"/>
          </a:solidFill>
          <a:ln/>
        </p:spPr>
      </p:sp>
      <p:sp>
        <p:nvSpPr>
          <p:cNvPr id="46083"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p:cNvSpPr>
          <p:nvPr>
            <p:ph type="sldImg"/>
          </p:nvPr>
        </p:nvSpPr>
        <p:spPr>
          <a:solidFill>
            <a:srgbClr val="FFFFFF"/>
          </a:solidFill>
          <a:ln/>
        </p:spPr>
      </p:sp>
      <p:sp>
        <p:nvSpPr>
          <p:cNvPr id="48131"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122B7F16-DE80-C74B-AE03-BE9C8F92F281}" type="slidenum">
              <a:rPr lang="en-US"/>
              <a:pPr/>
              <a:t>18</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B3D586D-B865-4641-BD56-D61D28D4503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EEFCD973-3F67-C045-B028-415CE4F2055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858BD2D6-68CE-D942-A18E-75C3C3385CC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DE82C4E9-FA7B-AF4C-A8B2-68BC2238D5C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DACB324F-868E-3941-8F3A-AA1A1479C37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23F226A6-5902-1B46-8CF8-868EE357657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56270A1A-70C8-5948-836E-AD3262AC0AF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97FB5362-0D7D-D04E-AA8A-FE1B71704A0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2C0DB558-EC23-8541-98CB-EC90041ED56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2C5DF9E3-A535-054F-9A7A-751481495DC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4D66F653-CFBF-784D-98D1-8F8E1E78294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F3A433-E0EA-B14C-9344-149CE20637E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F3A433-E0EA-B14C-9344-149CE20637E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EC7657-F59F-BB4E-90A2-0B6FFD17310F}"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 charset="0"/>
              </a:defRPr>
            </a:lvl1pPr>
          </a:lstStyle>
          <a:p>
            <a:fld id="{BB349658-B05F-8948-840B-15F33C0BD32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B1F4154C-B809-F54B-AB84-4C3740E77388}"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B1F4154C-B809-F54B-AB84-4C3740E77388}"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FD03D2E8-4BFF-CC48-BB99-1F589BE13952}" type="slidenum">
              <a:rPr lang="en-US" sz="1400">
                <a:solidFill>
                  <a:srgbClr val="000000"/>
                </a:solidFill>
              </a:rPr>
              <a:pPr>
                <a:def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4.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Multidimensional Arrays</a:t>
            </a:r>
          </a:p>
        </p:txBody>
      </p:sp>
      <p:sp>
        <p:nvSpPr>
          <p:cNvPr id="2051" name="Text Box 40"/>
          <p:cNvSpPr txBox="1">
            <a:spLocks noChangeArrowheads="1"/>
          </p:cNvSpPr>
          <p:nvPr/>
        </p:nvSpPr>
        <p:spPr bwMode="auto">
          <a:xfrm>
            <a:off x="0" y="4114800"/>
            <a:ext cx="9144000" cy="176663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pitchFamily="1" charset="0"/>
              </a:rPr>
              <a:t>Jerry Cain</a:t>
            </a:r>
          </a:p>
          <a:p>
            <a:pPr algn="ctr">
              <a:lnSpc>
                <a:spcPct val="85000"/>
              </a:lnSpc>
            </a:pPr>
            <a:r>
              <a:rPr lang="en-US" sz="3200" dirty="0">
                <a:latin typeface="Times New Roman" pitchFamily="1" charset="0"/>
              </a:rPr>
              <a:t>CS 106AJ</a:t>
            </a:r>
          </a:p>
          <a:p>
            <a:pPr algn="ctr">
              <a:lnSpc>
                <a:spcPct val="85000"/>
              </a:lnSpc>
            </a:pPr>
            <a:r>
              <a:rPr lang="en-US" sz="3200" dirty="0">
                <a:latin typeface="Times New Roman" pitchFamily="1" charset="0"/>
              </a:rPr>
              <a:t>November 5, 2018</a:t>
            </a:r>
          </a:p>
          <a:p>
            <a:pPr algn="ctr">
              <a:lnSpc>
                <a:spcPct val="85000"/>
              </a:lnSpc>
            </a:pPr>
            <a:r>
              <a:rPr lang="en-US" sz="3200" i="1" dirty="0">
                <a:latin typeface="Times New Roman" pitchFamily="1" charset="0"/>
              </a:rPr>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Multidimensional Arrays</a:t>
            </a:r>
            <a:endParaRPr lang="en-US">
              <a:solidFill>
                <a:srgbClr val="FF0000"/>
              </a:solidFill>
            </a:endParaRPr>
          </a:p>
        </p:txBody>
      </p:sp>
      <p:sp>
        <p:nvSpPr>
          <p:cNvPr id="113667" name="Rectangle 3"/>
          <p:cNvSpPr>
            <a:spLocks noChangeArrowheads="1"/>
          </p:cNvSpPr>
          <p:nvPr/>
        </p:nvSpPr>
        <p:spPr bwMode="auto">
          <a:xfrm>
            <a:off x="482600" y="1155700"/>
            <a:ext cx="8128000" cy="1206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pitchFamily="1" charset="0"/>
              </a:rPr>
              <a:t>Because the elements of an array can be of any JavaScript type, those elements can themselves be arrays.  Arrays of arrays are called </a:t>
            </a:r>
            <a:r>
              <a:rPr lang="en-US" sz="2400" b="1" i="1" dirty="0">
                <a:latin typeface="Times New Roman" pitchFamily="1" charset="0"/>
              </a:rPr>
              <a:t>multidimensional arrays</a:t>
            </a:r>
            <a:r>
              <a:rPr lang="en-US" sz="2400" i="1" dirty="0">
                <a:latin typeface="Times New Roman" pitchFamily="1" charset="0"/>
              </a:rPr>
              <a:t>.</a:t>
            </a:r>
            <a:endParaRPr lang="en-US" sz="2400" dirty="0">
              <a:latin typeface="Times New Roman" pitchFamily="1" charset="0"/>
            </a:endParaRPr>
          </a:p>
        </p:txBody>
      </p:sp>
      <p:grpSp>
        <p:nvGrpSpPr>
          <p:cNvPr id="113668" name="Group 4"/>
          <p:cNvGrpSpPr>
            <a:grpSpLocks/>
          </p:cNvGrpSpPr>
          <p:nvPr/>
        </p:nvGrpSpPr>
        <p:grpSpPr bwMode="auto">
          <a:xfrm>
            <a:off x="482600" y="2273300"/>
            <a:ext cx="8128000" cy="1962150"/>
            <a:chOff x="304" y="1432"/>
            <a:chExt cx="5120" cy="1236"/>
          </a:xfrm>
        </p:grpSpPr>
        <p:sp>
          <p:nvSpPr>
            <p:cNvPr id="113669" name="Rectangle 5"/>
            <p:cNvSpPr>
              <a:spLocks noChangeArrowheads="1"/>
            </p:cNvSpPr>
            <p:nvPr/>
          </p:nvSpPr>
          <p:spPr bwMode="auto">
            <a:xfrm>
              <a:off x="304" y="1432"/>
              <a:ext cx="5120" cy="92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pitchFamily="1" charset="0"/>
                </a:rPr>
                <a:t>In JavaScript, you can initialize a multidimensional array by using nested brackets in the initial value specification.  For example, the following declaration creates a 3</a:t>
              </a:r>
              <a:r>
                <a:rPr lang="en-US" sz="2000" dirty="0">
                  <a:latin typeface="Times New Roman" pitchFamily="1" charset="0"/>
                </a:rPr>
                <a:t>×</a:t>
              </a:r>
              <a:r>
                <a:rPr lang="en-US" sz="2400" dirty="0">
                  <a:latin typeface="Times New Roman" pitchFamily="1" charset="0"/>
                </a:rPr>
                <a:t>3 array whose values form a magic square:</a:t>
              </a:r>
            </a:p>
          </p:txBody>
        </p:sp>
        <p:sp>
          <p:nvSpPr>
            <p:cNvPr id="113670" name="Rectangle 6"/>
            <p:cNvSpPr>
              <a:spLocks noChangeArrowheads="1"/>
            </p:cNvSpPr>
            <p:nvPr/>
          </p:nvSpPr>
          <p:spPr bwMode="auto">
            <a:xfrm>
              <a:off x="912" y="2388"/>
              <a:ext cx="4128" cy="28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b="1" noProof="1">
                  <a:latin typeface="Courier New" pitchFamily="1" charset="0"/>
                </a:rPr>
                <a:t>let magic</a:t>
              </a:r>
              <a:r>
                <a:rPr sz="1400" b="1" noProof="1">
                  <a:latin typeface="Courier New" pitchFamily="1" charset="0"/>
                </a:rPr>
                <a:t> </a:t>
              </a:r>
              <a:r>
                <a:rPr b="1" noProof="1">
                  <a:latin typeface="Courier New" pitchFamily="1" charset="0"/>
                </a:rPr>
                <a:t>=</a:t>
              </a:r>
              <a:r>
                <a:rPr sz="1400" b="1" noProof="1">
                  <a:latin typeface="Courier New" pitchFamily="1" charset="0"/>
                </a:rPr>
                <a:t> </a:t>
              </a:r>
              <a:r>
                <a:rPr lang="en-US" b="1" noProof="1">
                  <a:latin typeface="Courier New" pitchFamily="1" charset="0"/>
                </a:rPr>
                <a:t>[</a:t>
              </a:r>
              <a:r>
                <a:rPr lang="en-US" sz="700" b="1" noProof="1">
                  <a:latin typeface="Courier New" pitchFamily="1" charset="0"/>
                </a:rPr>
                <a:t> </a:t>
              </a:r>
              <a:r>
                <a:rPr lang="en-US" b="1" noProof="1">
                  <a:latin typeface="Courier New" pitchFamily="1" charset="0"/>
                </a:rPr>
                <a:t>[</a:t>
              </a:r>
              <a:r>
                <a:rPr lang="en-US" sz="700" b="1" noProof="1">
                  <a:latin typeface="Courier New" pitchFamily="1" charset="0"/>
                </a:rPr>
                <a:t> </a:t>
              </a:r>
              <a:r>
                <a:rPr lang="en-US" b="1" noProof="1">
                  <a:latin typeface="Courier New" pitchFamily="1" charset="0"/>
                </a:rPr>
                <a:t>2,</a:t>
              </a:r>
              <a:r>
                <a:rPr lang="en-US" sz="700" b="1" noProof="1">
                  <a:latin typeface="Courier New" pitchFamily="1" charset="0"/>
                </a:rPr>
                <a:t> </a:t>
              </a:r>
              <a:r>
                <a:rPr lang="en-US" b="1" noProof="1">
                  <a:latin typeface="Courier New" pitchFamily="1" charset="0"/>
                </a:rPr>
                <a:t>9,</a:t>
              </a:r>
              <a:r>
                <a:rPr lang="en-US" sz="700" b="1" noProof="1">
                  <a:latin typeface="Courier New" pitchFamily="1" charset="0"/>
                </a:rPr>
                <a:t> </a:t>
              </a:r>
              <a:r>
                <a:rPr lang="en-US" b="1" noProof="1">
                  <a:latin typeface="Courier New" pitchFamily="1" charset="0"/>
                </a:rPr>
                <a:t>4</a:t>
              </a:r>
              <a:r>
                <a:rPr lang="en-US" sz="700" b="1" noProof="1">
                  <a:latin typeface="Courier New" pitchFamily="1" charset="0"/>
                </a:rPr>
                <a:t> </a:t>
              </a:r>
              <a:r>
                <a:rPr lang="en-US" b="1" noProof="1">
                  <a:latin typeface="Courier New" pitchFamily="1" charset="0"/>
                </a:rPr>
                <a:t>],</a:t>
              </a:r>
              <a:r>
                <a:rPr lang="en-US" sz="700" b="1" noProof="1">
                  <a:latin typeface="Courier New" pitchFamily="1" charset="0"/>
                </a:rPr>
                <a:t> </a:t>
              </a:r>
              <a:r>
                <a:rPr lang="en-US" b="1" noProof="1">
                  <a:latin typeface="Courier New" pitchFamily="1" charset="0"/>
                </a:rPr>
                <a:t>[</a:t>
              </a:r>
              <a:r>
                <a:rPr lang="en-US" sz="700" b="1" noProof="1">
                  <a:latin typeface="Courier New" pitchFamily="1" charset="0"/>
                </a:rPr>
                <a:t> </a:t>
              </a:r>
              <a:r>
                <a:rPr lang="en-US" b="1" noProof="1">
                  <a:latin typeface="Courier New" pitchFamily="1" charset="0"/>
                </a:rPr>
                <a:t>7,</a:t>
              </a:r>
              <a:r>
                <a:rPr lang="en-US" sz="700" b="1" noProof="1">
                  <a:latin typeface="Courier New" pitchFamily="1" charset="0"/>
                </a:rPr>
                <a:t> </a:t>
              </a:r>
              <a:r>
                <a:rPr lang="en-US" b="1" noProof="1">
                  <a:latin typeface="Courier New" pitchFamily="1" charset="0"/>
                </a:rPr>
                <a:t>5,</a:t>
              </a:r>
              <a:r>
                <a:rPr lang="en-US" sz="700" b="1" noProof="1">
                  <a:latin typeface="Courier New" pitchFamily="1" charset="0"/>
                </a:rPr>
                <a:t> </a:t>
              </a:r>
              <a:r>
                <a:rPr lang="en-US" b="1" noProof="1">
                  <a:latin typeface="Courier New" pitchFamily="1" charset="0"/>
                </a:rPr>
                <a:t>3</a:t>
              </a:r>
              <a:r>
                <a:rPr lang="en-US" sz="700" b="1" noProof="1">
                  <a:latin typeface="Courier New" pitchFamily="1" charset="0"/>
                </a:rPr>
                <a:t> </a:t>
              </a:r>
              <a:r>
                <a:rPr b="1" noProof="1">
                  <a:latin typeface="Courier New" pitchFamily="1" charset="0"/>
                </a:rPr>
                <a:t>]</a:t>
              </a:r>
              <a:r>
                <a:rPr lang="en-US" b="1" noProof="1">
                  <a:latin typeface="Courier New" pitchFamily="1" charset="0"/>
                </a:rPr>
                <a:t>,</a:t>
              </a:r>
              <a:r>
                <a:rPr lang="en-US" sz="700" b="1" noProof="1">
                  <a:latin typeface="Courier New" pitchFamily="1" charset="0"/>
                </a:rPr>
                <a:t> </a:t>
              </a:r>
              <a:r>
                <a:rPr b="1" noProof="1">
                  <a:latin typeface="Courier New" pitchFamily="1" charset="0"/>
                </a:rPr>
                <a:t>[</a:t>
              </a:r>
              <a:r>
                <a:rPr lang="en-US" sz="700" b="1" noProof="1">
                  <a:latin typeface="Courier New" pitchFamily="1" charset="0"/>
                </a:rPr>
                <a:t> </a:t>
              </a:r>
              <a:r>
                <a:rPr lang="en-US" b="1" noProof="1">
                  <a:latin typeface="Courier New" pitchFamily="1" charset="0"/>
                </a:rPr>
                <a:t>6,</a:t>
              </a:r>
              <a:r>
                <a:rPr lang="en-US" sz="700" b="1" noProof="1">
                  <a:latin typeface="Courier New" pitchFamily="1" charset="0"/>
                </a:rPr>
                <a:t> </a:t>
              </a:r>
              <a:r>
                <a:rPr lang="en-US" b="1" noProof="1">
                  <a:latin typeface="Courier New" pitchFamily="1" charset="0"/>
                </a:rPr>
                <a:t>1,</a:t>
              </a:r>
              <a:r>
                <a:rPr lang="en-US" sz="700" b="1" noProof="1">
                  <a:latin typeface="Courier New" pitchFamily="1" charset="0"/>
                </a:rPr>
                <a:t> </a:t>
              </a:r>
              <a:r>
                <a:rPr lang="en-US" b="1" noProof="1">
                  <a:latin typeface="Courier New" pitchFamily="1" charset="0"/>
                </a:rPr>
                <a:t>8</a:t>
              </a:r>
              <a:r>
                <a:rPr lang="en-US" sz="700" b="1" noProof="1">
                  <a:latin typeface="Courier New" pitchFamily="1" charset="0"/>
                </a:rPr>
                <a:t> </a:t>
              </a:r>
              <a:r>
                <a:rPr lang="en-US" b="1" noProof="1">
                  <a:latin typeface="Courier New" pitchFamily="1" charset="0"/>
                </a:rPr>
                <a:t>]</a:t>
              </a:r>
              <a:r>
                <a:rPr lang="en-US" sz="700" b="1" noProof="1">
                  <a:latin typeface="Courier New" pitchFamily="1" charset="0"/>
                </a:rPr>
                <a:t> </a:t>
              </a:r>
              <a:r>
                <a:rPr b="1" noProof="1">
                  <a:latin typeface="Courier New" pitchFamily="1" charset="0"/>
                </a:rPr>
                <a:t>];</a:t>
              </a:r>
            </a:p>
          </p:txBody>
        </p:sp>
      </p:grpSp>
      <p:grpSp>
        <p:nvGrpSpPr>
          <p:cNvPr id="60" name="Group 59"/>
          <p:cNvGrpSpPr/>
          <p:nvPr/>
        </p:nvGrpSpPr>
        <p:grpSpPr>
          <a:xfrm>
            <a:off x="482600" y="4358340"/>
            <a:ext cx="8128000" cy="2063437"/>
            <a:chOff x="482600" y="4595740"/>
            <a:chExt cx="8128000" cy="2063437"/>
          </a:xfrm>
        </p:grpSpPr>
        <p:sp>
          <p:nvSpPr>
            <p:cNvPr id="113672" name="Rectangle 8"/>
            <p:cNvSpPr>
              <a:spLocks noChangeArrowheads="1"/>
            </p:cNvSpPr>
            <p:nvPr/>
          </p:nvSpPr>
          <p:spPr bwMode="auto">
            <a:xfrm>
              <a:off x="482600" y="4595740"/>
              <a:ext cx="8128000" cy="723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pitchFamily="1" charset="0"/>
                </a:rPr>
                <a:t>This declaration creates a two-dimensional array conceptually organized like this:</a:t>
              </a:r>
            </a:p>
          </p:txBody>
        </p:sp>
        <p:grpSp>
          <p:nvGrpSpPr>
            <p:cNvPr id="59" name="Group 58"/>
            <p:cNvGrpSpPr/>
            <p:nvPr/>
          </p:nvGrpSpPr>
          <p:grpSpPr>
            <a:xfrm>
              <a:off x="1828800" y="5391440"/>
              <a:ext cx="1225236" cy="1267737"/>
              <a:chOff x="1828800" y="5367700"/>
              <a:chExt cx="1225236" cy="1267737"/>
            </a:xfrm>
          </p:grpSpPr>
          <p:sp>
            <p:nvSpPr>
              <p:cNvPr id="32" name="Rectangle 31"/>
              <p:cNvSpPr/>
              <p:nvPr/>
            </p:nvSpPr>
            <p:spPr bwMode="auto">
              <a:xfrm>
                <a:off x="1828800" y="5410200"/>
                <a:ext cx="1225234" cy="1225234"/>
              </a:xfrm>
              <a:prstGeom prst="rect">
                <a:avLst/>
              </a:prstGeom>
              <a:solidFill>
                <a:srgbClr val="FFFFFF"/>
              </a:solidFill>
              <a:ln w="158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33" name="Straight Connector 32"/>
              <p:cNvCxnSpPr/>
              <p:nvPr/>
            </p:nvCxnSpPr>
            <p:spPr bwMode="auto">
              <a:xfrm rot="10800000" flipH="1">
                <a:off x="1828801" y="5818616"/>
                <a:ext cx="1225234" cy="1588"/>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rot="10800000" flipH="1">
                <a:off x="1828802" y="6227032"/>
                <a:ext cx="1225234" cy="1588"/>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35" name="Straight Connector 34"/>
              <p:cNvCxnSpPr/>
              <p:nvPr/>
            </p:nvCxnSpPr>
            <p:spPr bwMode="auto">
              <a:xfrm rot="5400000" flipH="1">
                <a:off x="1625393" y="6022026"/>
                <a:ext cx="1225234" cy="1588"/>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36" name="Straight Connector 35"/>
              <p:cNvCxnSpPr/>
              <p:nvPr/>
            </p:nvCxnSpPr>
            <p:spPr bwMode="auto">
              <a:xfrm rot="5400000" flipH="1">
                <a:off x="2033809" y="6022025"/>
                <a:ext cx="1225234" cy="1588"/>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37" name="TextBox 36"/>
              <p:cNvSpPr txBox="1"/>
              <p:nvPr/>
            </p:nvSpPr>
            <p:spPr>
              <a:xfrm>
                <a:off x="1828800" y="5367700"/>
                <a:ext cx="414544" cy="461665"/>
              </a:xfrm>
              <a:prstGeom prst="rect">
                <a:avLst/>
              </a:prstGeom>
              <a:noFill/>
            </p:spPr>
            <p:txBody>
              <a:bodyPr wrap="square" rtlCol="0">
                <a:spAutoFit/>
              </a:bodyPr>
              <a:lstStyle/>
              <a:p>
                <a:pPr algn="ctr"/>
                <a:r>
                  <a:rPr lang="en-US" sz="2400" dirty="0">
                    <a:latin typeface="Times New Roman"/>
                    <a:cs typeface="Times New Roman"/>
                  </a:rPr>
                  <a:t>2</a:t>
                </a:r>
              </a:p>
            </p:txBody>
          </p:sp>
          <p:sp>
            <p:nvSpPr>
              <p:cNvPr id="38" name="TextBox 37"/>
              <p:cNvSpPr txBox="1"/>
              <p:nvPr/>
            </p:nvSpPr>
            <p:spPr>
              <a:xfrm>
                <a:off x="2228716" y="5367700"/>
                <a:ext cx="414544" cy="461665"/>
              </a:xfrm>
              <a:prstGeom prst="rect">
                <a:avLst/>
              </a:prstGeom>
              <a:noFill/>
            </p:spPr>
            <p:txBody>
              <a:bodyPr wrap="square" rtlCol="0">
                <a:spAutoFit/>
              </a:bodyPr>
              <a:lstStyle/>
              <a:p>
                <a:pPr algn="ctr"/>
                <a:r>
                  <a:rPr lang="en-US" sz="2400" dirty="0">
                    <a:latin typeface="Times New Roman"/>
                    <a:cs typeface="Times New Roman"/>
                  </a:rPr>
                  <a:t>9</a:t>
                </a:r>
              </a:p>
            </p:txBody>
          </p:sp>
          <p:sp>
            <p:nvSpPr>
              <p:cNvPr id="39" name="TextBox 38"/>
              <p:cNvSpPr txBox="1"/>
              <p:nvPr/>
            </p:nvSpPr>
            <p:spPr>
              <a:xfrm>
                <a:off x="2628632" y="5367700"/>
                <a:ext cx="414544" cy="461665"/>
              </a:xfrm>
              <a:prstGeom prst="rect">
                <a:avLst/>
              </a:prstGeom>
              <a:noFill/>
            </p:spPr>
            <p:txBody>
              <a:bodyPr wrap="square" rtlCol="0">
                <a:spAutoFit/>
              </a:bodyPr>
              <a:lstStyle/>
              <a:p>
                <a:pPr algn="ctr"/>
                <a:r>
                  <a:rPr lang="en-US" sz="2400" dirty="0">
                    <a:latin typeface="Times New Roman"/>
                    <a:cs typeface="Times New Roman"/>
                  </a:rPr>
                  <a:t>4</a:t>
                </a:r>
              </a:p>
            </p:txBody>
          </p:sp>
          <p:sp>
            <p:nvSpPr>
              <p:cNvPr id="40" name="TextBox 39"/>
              <p:cNvSpPr txBox="1"/>
              <p:nvPr/>
            </p:nvSpPr>
            <p:spPr>
              <a:xfrm>
                <a:off x="1828800" y="5769370"/>
                <a:ext cx="414544" cy="461665"/>
              </a:xfrm>
              <a:prstGeom prst="rect">
                <a:avLst/>
              </a:prstGeom>
              <a:noFill/>
            </p:spPr>
            <p:txBody>
              <a:bodyPr wrap="square" rtlCol="0">
                <a:spAutoFit/>
              </a:bodyPr>
              <a:lstStyle/>
              <a:p>
                <a:pPr algn="ctr"/>
                <a:r>
                  <a:rPr lang="en-US" sz="2400" dirty="0">
                    <a:latin typeface="Times New Roman"/>
                    <a:cs typeface="Times New Roman"/>
                  </a:rPr>
                  <a:t>7</a:t>
                </a:r>
              </a:p>
            </p:txBody>
          </p:sp>
          <p:sp>
            <p:nvSpPr>
              <p:cNvPr id="41" name="TextBox 40"/>
              <p:cNvSpPr txBox="1"/>
              <p:nvPr/>
            </p:nvSpPr>
            <p:spPr>
              <a:xfrm>
                <a:off x="2228716" y="5769370"/>
                <a:ext cx="414544" cy="461665"/>
              </a:xfrm>
              <a:prstGeom prst="rect">
                <a:avLst/>
              </a:prstGeom>
              <a:noFill/>
            </p:spPr>
            <p:txBody>
              <a:bodyPr wrap="square" rtlCol="0">
                <a:spAutoFit/>
              </a:bodyPr>
              <a:lstStyle/>
              <a:p>
                <a:pPr algn="ctr"/>
                <a:r>
                  <a:rPr lang="en-US" sz="2400" dirty="0">
                    <a:latin typeface="Times New Roman"/>
                    <a:cs typeface="Times New Roman"/>
                  </a:rPr>
                  <a:t>5</a:t>
                </a:r>
              </a:p>
            </p:txBody>
          </p:sp>
          <p:sp>
            <p:nvSpPr>
              <p:cNvPr id="42" name="TextBox 41"/>
              <p:cNvSpPr txBox="1"/>
              <p:nvPr/>
            </p:nvSpPr>
            <p:spPr>
              <a:xfrm>
                <a:off x="2628632" y="5769370"/>
                <a:ext cx="414544" cy="461665"/>
              </a:xfrm>
              <a:prstGeom prst="rect">
                <a:avLst/>
              </a:prstGeom>
              <a:noFill/>
            </p:spPr>
            <p:txBody>
              <a:bodyPr wrap="square" rtlCol="0">
                <a:spAutoFit/>
              </a:bodyPr>
              <a:lstStyle/>
              <a:p>
                <a:pPr algn="ctr"/>
                <a:r>
                  <a:rPr lang="en-US" sz="2400" dirty="0">
                    <a:latin typeface="Times New Roman"/>
                    <a:cs typeface="Times New Roman"/>
                  </a:rPr>
                  <a:t>3</a:t>
                </a:r>
              </a:p>
            </p:txBody>
          </p:sp>
          <p:sp>
            <p:nvSpPr>
              <p:cNvPr id="43" name="TextBox 42"/>
              <p:cNvSpPr txBox="1"/>
              <p:nvPr/>
            </p:nvSpPr>
            <p:spPr>
              <a:xfrm>
                <a:off x="1828800" y="6171040"/>
                <a:ext cx="414544" cy="461665"/>
              </a:xfrm>
              <a:prstGeom prst="rect">
                <a:avLst/>
              </a:prstGeom>
              <a:noFill/>
            </p:spPr>
            <p:txBody>
              <a:bodyPr wrap="square" rtlCol="0">
                <a:spAutoFit/>
              </a:bodyPr>
              <a:lstStyle/>
              <a:p>
                <a:pPr algn="ctr"/>
                <a:r>
                  <a:rPr lang="en-US" sz="2400" dirty="0">
                    <a:latin typeface="Times New Roman"/>
                    <a:cs typeface="Times New Roman"/>
                  </a:rPr>
                  <a:t>6</a:t>
                </a:r>
              </a:p>
            </p:txBody>
          </p:sp>
          <p:sp>
            <p:nvSpPr>
              <p:cNvPr id="44" name="TextBox 43"/>
              <p:cNvSpPr txBox="1"/>
              <p:nvPr/>
            </p:nvSpPr>
            <p:spPr>
              <a:xfrm>
                <a:off x="2228716" y="6171040"/>
                <a:ext cx="414544" cy="461665"/>
              </a:xfrm>
              <a:prstGeom prst="rect">
                <a:avLst/>
              </a:prstGeom>
              <a:noFill/>
            </p:spPr>
            <p:txBody>
              <a:bodyPr wrap="square" rtlCol="0">
                <a:spAutoFit/>
              </a:bodyPr>
              <a:lstStyle/>
              <a:p>
                <a:pPr algn="ctr"/>
                <a:r>
                  <a:rPr lang="en-US" sz="2400" dirty="0">
                    <a:latin typeface="Times New Roman"/>
                    <a:cs typeface="Times New Roman"/>
                  </a:rPr>
                  <a:t>1</a:t>
                </a:r>
              </a:p>
            </p:txBody>
          </p:sp>
          <p:sp>
            <p:nvSpPr>
              <p:cNvPr id="45" name="TextBox 44"/>
              <p:cNvSpPr txBox="1"/>
              <p:nvPr/>
            </p:nvSpPr>
            <p:spPr>
              <a:xfrm>
                <a:off x="2628632" y="6171040"/>
                <a:ext cx="414544" cy="461665"/>
              </a:xfrm>
              <a:prstGeom prst="rect">
                <a:avLst/>
              </a:prstGeom>
              <a:noFill/>
            </p:spPr>
            <p:txBody>
              <a:bodyPr wrap="square" rtlCol="0">
                <a:spAutoFit/>
              </a:bodyPr>
              <a:lstStyle/>
              <a:p>
                <a:pPr algn="ctr"/>
                <a:r>
                  <a:rPr lang="en-US" sz="2400" dirty="0">
                    <a:latin typeface="Times New Roman"/>
                    <a:cs typeface="Times New Roman"/>
                  </a:rPr>
                  <a:t>8</a:t>
                </a:r>
              </a:p>
            </p:txBody>
          </p:sp>
        </p:grpSp>
        <p:grpSp>
          <p:nvGrpSpPr>
            <p:cNvPr id="58" name="Group 57"/>
            <p:cNvGrpSpPr/>
            <p:nvPr/>
          </p:nvGrpSpPr>
          <p:grpSpPr>
            <a:xfrm>
              <a:off x="3724144" y="5433940"/>
              <a:ext cx="4114802" cy="1225237"/>
              <a:chOff x="4044634" y="5410200"/>
              <a:chExt cx="4114802" cy="1225237"/>
            </a:xfrm>
          </p:grpSpPr>
          <p:sp>
            <p:nvSpPr>
              <p:cNvPr id="21" name="Rectangle 20"/>
              <p:cNvSpPr/>
              <p:nvPr/>
            </p:nvSpPr>
            <p:spPr bwMode="auto">
              <a:xfrm>
                <a:off x="4044634" y="5410200"/>
                <a:ext cx="4114800" cy="1225234"/>
              </a:xfrm>
              <a:prstGeom prst="rect">
                <a:avLst/>
              </a:prstGeom>
              <a:solidFill>
                <a:srgbClr val="FFFFFF"/>
              </a:solidFill>
              <a:ln w="158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24" name="Straight Connector 23"/>
              <p:cNvCxnSpPr/>
              <p:nvPr/>
            </p:nvCxnSpPr>
            <p:spPr bwMode="auto">
              <a:xfrm rot="10800000" flipH="1">
                <a:off x="4044635" y="5818616"/>
                <a:ext cx="4114800" cy="1588"/>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rot="10800000" flipH="1">
                <a:off x="4044636" y="6227032"/>
                <a:ext cx="4114800" cy="1588"/>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rot="5400000" flipH="1">
                <a:off x="4803881" y="6022026"/>
                <a:ext cx="1225234" cy="1588"/>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29" name="Straight Connector 28"/>
              <p:cNvCxnSpPr/>
              <p:nvPr/>
            </p:nvCxnSpPr>
            <p:spPr bwMode="auto">
              <a:xfrm rot="5400000" flipH="1">
                <a:off x="6174951" y="6022025"/>
                <a:ext cx="1225234" cy="1588"/>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46" name="Straight Connector 45"/>
              <p:cNvCxnSpPr/>
              <p:nvPr/>
            </p:nvCxnSpPr>
            <p:spPr bwMode="auto">
              <a:xfrm rot="5400000" flipH="1">
                <a:off x="3432811" y="6022023"/>
                <a:ext cx="1225234" cy="1588"/>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5400000" flipH="1">
                <a:off x="7546022" y="6022023"/>
                <a:ext cx="1225234" cy="1588"/>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49" name="TextBox 48"/>
              <p:cNvSpPr txBox="1"/>
              <p:nvPr/>
            </p:nvSpPr>
            <p:spPr>
              <a:xfrm>
                <a:off x="4047514" y="5438920"/>
                <a:ext cx="1364997" cy="307777"/>
              </a:xfrm>
              <a:prstGeom prst="rect">
                <a:avLst/>
              </a:prstGeom>
              <a:noFill/>
            </p:spPr>
            <p:txBody>
              <a:bodyPr wrap="square" rtlCol="0">
                <a:spAutoFit/>
              </a:bodyPr>
              <a:lstStyle/>
              <a:p>
                <a:pPr algn="ctr"/>
                <a:r>
                  <a:rPr lang="en-US" sz="1400" b="1" dirty="0">
                    <a:latin typeface="Courier New" pitchFamily="1" charset="0"/>
                  </a:rPr>
                  <a:t>magic[0][0]</a:t>
                </a:r>
                <a:endParaRPr lang="en-US" sz="1400" dirty="0"/>
              </a:p>
            </p:txBody>
          </p:sp>
          <p:sp>
            <p:nvSpPr>
              <p:cNvPr id="50" name="TextBox 49"/>
              <p:cNvSpPr txBox="1"/>
              <p:nvPr/>
            </p:nvSpPr>
            <p:spPr>
              <a:xfrm>
                <a:off x="5416803" y="5438920"/>
                <a:ext cx="1364997" cy="307777"/>
              </a:xfrm>
              <a:prstGeom prst="rect">
                <a:avLst/>
              </a:prstGeom>
              <a:noFill/>
            </p:spPr>
            <p:txBody>
              <a:bodyPr wrap="square" rtlCol="0">
                <a:spAutoFit/>
              </a:bodyPr>
              <a:lstStyle/>
              <a:p>
                <a:pPr algn="ctr"/>
                <a:r>
                  <a:rPr lang="en-US" sz="1400" b="1" dirty="0">
                    <a:latin typeface="Courier New" pitchFamily="1" charset="0"/>
                  </a:rPr>
                  <a:t>magic[0][1]</a:t>
                </a:r>
                <a:endParaRPr lang="en-US" sz="1400" dirty="0"/>
              </a:p>
            </p:txBody>
          </p:sp>
          <p:sp>
            <p:nvSpPr>
              <p:cNvPr id="51" name="TextBox 50"/>
              <p:cNvSpPr txBox="1"/>
              <p:nvPr/>
            </p:nvSpPr>
            <p:spPr>
              <a:xfrm>
                <a:off x="6786092" y="5438920"/>
                <a:ext cx="1364997" cy="307777"/>
              </a:xfrm>
              <a:prstGeom prst="rect">
                <a:avLst/>
              </a:prstGeom>
              <a:noFill/>
            </p:spPr>
            <p:txBody>
              <a:bodyPr wrap="square" rtlCol="0">
                <a:spAutoFit/>
              </a:bodyPr>
              <a:lstStyle/>
              <a:p>
                <a:pPr algn="ctr"/>
                <a:r>
                  <a:rPr lang="en-US" sz="1400" b="1" dirty="0">
                    <a:latin typeface="Courier New" pitchFamily="1" charset="0"/>
                  </a:rPr>
                  <a:t>magic[0][2]</a:t>
                </a:r>
                <a:endParaRPr lang="en-US" sz="1400" dirty="0"/>
              </a:p>
            </p:txBody>
          </p:sp>
          <p:sp>
            <p:nvSpPr>
              <p:cNvPr id="52" name="TextBox 51"/>
              <p:cNvSpPr txBox="1"/>
              <p:nvPr/>
            </p:nvSpPr>
            <p:spPr>
              <a:xfrm>
                <a:off x="4050470" y="5852460"/>
                <a:ext cx="1364997" cy="307777"/>
              </a:xfrm>
              <a:prstGeom prst="rect">
                <a:avLst/>
              </a:prstGeom>
              <a:noFill/>
            </p:spPr>
            <p:txBody>
              <a:bodyPr wrap="square" rtlCol="0">
                <a:spAutoFit/>
              </a:bodyPr>
              <a:lstStyle/>
              <a:p>
                <a:pPr algn="ctr"/>
                <a:r>
                  <a:rPr lang="en-US" sz="1400" b="1" dirty="0">
                    <a:latin typeface="Courier New" pitchFamily="1" charset="0"/>
                  </a:rPr>
                  <a:t>magic[1][0]</a:t>
                </a:r>
                <a:endParaRPr lang="en-US" sz="1400" dirty="0"/>
              </a:p>
            </p:txBody>
          </p:sp>
          <p:sp>
            <p:nvSpPr>
              <p:cNvPr id="53" name="TextBox 52"/>
              <p:cNvSpPr txBox="1"/>
              <p:nvPr/>
            </p:nvSpPr>
            <p:spPr>
              <a:xfrm>
                <a:off x="5419759" y="5852460"/>
                <a:ext cx="1364997" cy="307777"/>
              </a:xfrm>
              <a:prstGeom prst="rect">
                <a:avLst/>
              </a:prstGeom>
              <a:noFill/>
            </p:spPr>
            <p:txBody>
              <a:bodyPr wrap="square" rtlCol="0">
                <a:spAutoFit/>
              </a:bodyPr>
              <a:lstStyle/>
              <a:p>
                <a:pPr algn="ctr"/>
                <a:r>
                  <a:rPr lang="en-US" sz="1400" b="1" dirty="0">
                    <a:latin typeface="Courier New" pitchFamily="1" charset="0"/>
                  </a:rPr>
                  <a:t>magic[1][1]</a:t>
                </a:r>
                <a:endParaRPr lang="en-US" sz="1400" dirty="0"/>
              </a:p>
            </p:txBody>
          </p:sp>
          <p:sp>
            <p:nvSpPr>
              <p:cNvPr id="54" name="TextBox 53"/>
              <p:cNvSpPr txBox="1"/>
              <p:nvPr/>
            </p:nvSpPr>
            <p:spPr>
              <a:xfrm>
                <a:off x="6789048" y="5852460"/>
                <a:ext cx="1364997" cy="307777"/>
              </a:xfrm>
              <a:prstGeom prst="rect">
                <a:avLst/>
              </a:prstGeom>
              <a:noFill/>
            </p:spPr>
            <p:txBody>
              <a:bodyPr wrap="square" rtlCol="0">
                <a:spAutoFit/>
              </a:bodyPr>
              <a:lstStyle/>
              <a:p>
                <a:pPr algn="ctr"/>
                <a:r>
                  <a:rPr lang="en-US" sz="1400" b="1" dirty="0">
                    <a:latin typeface="Courier New" pitchFamily="1" charset="0"/>
                  </a:rPr>
                  <a:t>magic[1][2]</a:t>
                </a:r>
                <a:endParaRPr lang="en-US" sz="1400" dirty="0"/>
              </a:p>
            </p:txBody>
          </p:sp>
          <p:sp>
            <p:nvSpPr>
              <p:cNvPr id="55" name="TextBox 54"/>
              <p:cNvSpPr txBox="1"/>
              <p:nvPr/>
            </p:nvSpPr>
            <p:spPr>
              <a:xfrm>
                <a:off x="4053426" y="6266000"/>
                <a:ext cx="1364997" cy="307777"/>
              </a:xfrm>
              <a:prstGeom prst="rect">
                <a:avLst/>
              </a:prstGeom>
              <a:noFill/>
            </p:spPr>
            <p:txBody>
              <a:bodyPr wrap="square" rtlCol="0">
                <a:spAutoFit/>
              </a:bodyPr>
              <a:lstStyle/>
              <a:p>
                <a:pPr algn="ctr"/>
                <a:r>
                  <a:rPr lang="en-US" sz="1400" b="1" dirty="0">
                    <a:latin typeface="Courier New" pitchFamily="1" charset="0"/>
                  </a:rPr>
                  <a:t>magic[2][0]</a:t>
                </a:r>
                <a:endParaRPr lang="en-US" sz="1400" dirty="0"/>
              </a:p>
            </p:txBody>
          </p:sp>
          <p:sp>
            <p:nvSpPr>
              <p:cNvPr id="56" name="TextBox 55"/>
              <p:cNvSpPr txBox="1"/>
              <p:nvPr/>
            </p:nvSpPr>
            <p:spPr>
              <a:xfrm>
                <a:off x="5422715" y="6266000"/>
                <a:ext cx="1364997" cy="307777"/>
              </a:xfrm>
              <a:prstGeom prst="rect">
                <a:avLst/>
              </a:prstGeom>
              <a:noFill/>
            </p:spPr>
            <p:txBody>
              <a:bodyPr wrap="square" rtlCol="0">
                <a:spAutoFit/>
              </a:bodyPr>
              <a:lstStyle/>
              <a:p>
                <a:pPr algn="ctr"/>
                <a:r>
                  <a:rPr lang="en-US" sz="1400" b="1" dirty="0">
                    <a:latin typeface="Courier New" pitchFamily="1" charset="0"/>
                  </a:rPr>
                  <a:t>magic[2][1]</a:t>
                </a:r>
                <a:endParaRPr lang="en-US" sz="1400" dirty="0"/>
              </a:p>
            </p:txBody>
          </p:sp>
          <p:sp>
            <p:nvSpPr>
              <p:cNvPr id="57" name="TextBox 56"/>
              <p:cNvSpPr txBox="1"/>
              <p:nvPr/>
            </p:nvSpPr>
            <p:spPr>
              <a:xfrm>
                <a:off x="6792004" y="6266000"/>
                <a:ext cx="1364997" cy="307777"/>
              </a:xfrm>
              <a:prstGeom prst="rect">
                <a:avLst/>
              </a:prstGeom>
              <a:noFill/>
            </p:spPr>
            <p:txBody>
              <a:bodyPr wrap="square" rtlCol="0">
                <a:spAutoFit/>
              </a:bodyPr>
              <a:lstStyle/>
              <a:p>
                <a:pPr algn="ctr"/>
                <a:r>
                  <a:rPr lang="en-US" sz="1400" b="1" dirty="0">
                    <a:latin typeface="Courier New" pitchFamily="1" charset="0"/>
                  </a:rPr>
                  <a:t>magic[2][2]</a:t>
                </a:r>
                <a:endParaRPr lang="en-US" sz="1400"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136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Example: Initialize a Multiplication Table</a:t>
            </a:r>
            <a:endParaRPr lang="en-US" sz="4000" dirty="0">
              <a:solidFill>
                <a:schemeClr val="tx1"/>
              </a:solidFill>
            </a:endParaRPr>
          </a:p>
        </p:txBody>
      </p:sp>
      <p:grpSp>
        <p:nvGrpSpPr>
          <p:cNvPr id="194" name="Group 4"/>
          <p:cNvGrpSpPr>
            <a:grpSpLocks/>
          </p:cNvGrpSpPr>
          <p:nvPr/>
        </p:nvGrpSpPr>
        <p:grpSpPr bwMode="auto">
          <a:xfrm>
            <a:off x="482600" y="1219200"/>
            <a:ext cx="8128000" cy="4191000"/>
            <a:chOff x="304" y="1240"/>
            <a:chExt cx="5120" cy="2640"/>
          </a:xfrm>
        </p:grpSpPr>
        <p:sp>
          <p:nvSpPr>
            <p:cNvPr id="195" name="Rectangle 5"/>
            <p:cNvSpPr>
              <a:spLocks noChangeArrowheads="1"/>
            </p:cNvSpPr>
            <p:nvPr/>
          </p:nvSpPr>
          <p:spPr bwMode="auto">
            <a:xfrm>
              <a:off x="304" y="1240"/>
              <a:ext cx="5120" cy="536"/>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The following constant definition initializes a multiplication table for the digits 0 to 9 like this:</a:t>
              </a:r>
            </a:p>
          </p:txBody>
        </p:sp>
        <p:sp>
          <p:nvSpPr>
            <p:cNvPr id="196" name="Rectangle 6"/>
            <p:cNvSpPr>
              <a:spLocks noChangeArrowheads="1"/>
            </p:cNvSpPr>
            <p:nvPr/>
          </p:nvSpPr>
          <p:spPr bwMode="auto">
            <a:xfrm>
              <a:off x="720" y="1816"/>
              <a:ext cx="4656" cy="206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5000"/>
                </a:lnSpc>
              </a:pPr>
              <a:r>
                <a:rPr lang="en-US" b="1" noProof="1">
                  <a:solidFill>
                    <a:srgbClr val="000000"/>
                  </a:solidFill>
                  <a:latin typeface="Courier New" pitchFamily="1" charset="0"/>
                </a:rPr>
                <a:t>const </a:t>
              </a:r>
              <a:r>
                <a:rPr b="1" noProof="1">
                  <a:solidFill>
                    <a:srgbClr val="000000"/>
                  </a:solidFill>
                  <a:latin typeface="Courier New" pitchFamily="1" charset="0"/>
                </a:rPr>
                <a:t>MULTIPLICATION_TABLE = </a:t>
              </a:r>
              <a:r>
                <a:rPr lang="en-US" b="1" noProof="1">
                  <a:solidFill>
                    <a:srgbClr val="000000"/>
                  </a:solidFill>
                  <a:latin typeface="Courier New" pitchFamily="1" charset="0"/>
                </a:rPr>
                <a:t>[</a:t>
              </a:r>
              <a:endParaRPr b="1" noProof="1">
                <a:solidFill>
                  <a:srgbClr val="000000"/>
                </a:solidFill>
                <a:latin typeface="Courier New" pitchFamily="1" charset="0"/>
              </a:endParaRPr>
            </a:p>
            <a:p>
              <a:pPr>
                <a:lnSpc>
                  <a:spcPct val="95000"/>
                </a:lnSpc>
              </a:pPr>
              <a:r>
                <a:rPr b="1" noProof="1">
                  <a:solidFill>
                    <a:srgbClr val="000000"/>
                  </a:solidFill>
                  <a:latin typeface="Courier New"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  0,  0,  0,  0,  0,  0,  0,  0,  0,  0  </a:t>
              </a:r>
              <a:r>
                <a:rPr lang="en-US" b="1" noProof="1">
                  <a:solidFill>
                    <a:srgbClr val="000000"/>
                  </a:solidFill>
                  <a:latin typeface="Courier New" pitchFamily="1" charset="0"/>
                </a:rPr>
                <a:t>]</a:t>
              </a:r>
              <a:r>
                <a:rPr b="1" noProof="1">
                  <a:solidFill>
                    <a:srgbClr val="000000"/>
                  </a:solidFill>
                  <a:latin typeface="Courier New" pitchFamily="1" charset="0"/>
                </a:rPr>
                <a:t>,</a:t>
              </a:r>
            </a:p>
            <a:p>
              <a:pPr>
                <a:lnSpc>
                  <a:spcPct val="95000"/>
                </a:lnSpc>
              </a:pPr>
              <a:r>
                <a:rPr b="1" noProof="1">
                  <a:solidFill>
                    <a:srgbClr val="000000"/>
                  </a:solidFill>
                  <a:latin typeface="Courier New"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  0,  1,  2,  3,  4,  5,  6,  7,  8,  9  </a:t>
              </a:r>
              <a:r>
                <a:rPr lang="en-US" b="1" noProof="1">
                  <a:solidFill>
                    <a:srgbClr val="000000"/>
                  </a:solidFill>
                  <a:latin typeface="Courier New" pitchFamily="1" charset="0"/>
                </a:rPr>
                <a:t>]</a:t>
              </a:r>
              <a:r>
                <a:rPr b="1" noProof="1">
                  <a:solidFill>
                    <a:srgbClr val="000000"/>
                  </a:solidFill>
                  <a:latin typeface="Courier New" pitchFamily="1" charset="0"/>
                </a:rPr>
                <a:t>,</a:t>
              </a:r>
            </a:p>
            <a:p>
              <a:pPr>
                <a:lnSpc>
                  <a:spcPct val="95000"/>
                </a:lnSpc>
              </a:pPr>
              <a:r>
                <a:rPr b="1" noProof="1">
                  <a:solidFill>
                    <a:srgbClr val="000000"/>
                  </a:solidFill>
                  <a:latin typeface="Courier New"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  0,  2,  4,  6,  8, 10, 12, 14, 16, 18  </a:t>
              </a:r>
              <a:r>
                <a:rPr lang="en-US" b="1" noProof="1">
                  <a:solidFill>
                    <a:srgbClr val="000000"/>
                  </a:solidFill>
                  <a:latin typeface="Courier New" pitchFamily="1" charset="0"/>
                </a:rPr>
                <a:t>]</a:t>
              </a:r>
              <a:r>
                <a:rPr b="1" noProof="1">
                  <a:solidFill>
                    <a:srgbClr val="000000"/>
                  </a:solidFill>
                  <a:latin typeface="Courier New" pitchFamily="1" charset="0"/>
                </a:rPr>
                <a:t>,</a:t>
              </a:r>
            </a:p>
            <a:p>
              <a:pPr>
                <a:lnSpc>
                  <a:spcPct val="95000"/>
                </a:lnSpc>
              </a:pPr>
              <a:r>
                <a:rPr b="1" noProof="1">
                  <a:solidFill>
                    <a:srgbClr val="000000"/>
                  </a:solidFill>
                  <a:latin typeface="Courier New"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  0,  3,  6,  9, 12, 15, 18, 21, 24, 27  </a:t>
              </a:r>
              <a:r>
                <a:rPr lang="en-US" b="1" noProof="1">
                  <a:solidFill>
                    <a:srgbClr val="000000"/>
                  </a:solidFill>
                  <a:latin typeface="Courier New" pitchFamily="1" charset="0"/>
                </a:rPr>
                <a:t>]</a:t>
              </a:r>
              <a:r>
                <a:rPr b="1" noProof="1">
                  <a:solidFill>
                    <a:srgbClr val="000000"/>
                  </a:solidFill>
                  <a:latin typeface="Courier New" pitchFamily="1" charset="0"/>
                </a:rPr>
                <a:t>,</a:t>
              </a:r>
            </a:p>
            <a:p>
              <a:pPr>
                <a:lnSpc>
                  <a:spcPct val="95000"/>
                </a:lnSpc>
              </a:pPr>
              <a:r>
                <a:rPr b="1" noProof="1">
                  <a:solidFill>
                    <a:srgbClr val="000000"/>
                  </a:solidFill>
                  <a:latin typeface="Courier New"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  0,  4,  8, 12, 16, 20, 24, 28, 32, 36  </a:t>
              </a:r>
              <a:r>
                <a:rPr lang="en-US" b="1" noProof="1">
                  <a:solidFill>
                    <a:srgbClr val="000000"/>
                  </a:solidFill>
                  <a:latin typeface="Courier New" pitchFamily="1" charset="0"/>
                </a:rPr>
                <a:t>]</a:t>
              </a:r>
              <a:r>
                <a:rPr b="1" noProof="1">
                  <a:solidFill>
                    <a:srgbClr val="000000"/>
                  </a:solidFill>
                  <a:latin typeface="Courier New" pitchFamily="1" charset="0"/>
                </a:rPr>
                <a:t>,</a:t>
              </a:r>
            </a:p>
            <a:p>
              <a:pPr>
                <a:lnSpc>
                  <a:spcPct val="95000"/>
                </a:lnSpc>
              </a:pPr>
              <a:r>
                <a:rPr b="1" noProof="1">
                  <a:solidFill>
                    <a:srgbClr val="000000"/>
                  </a:solidFill>
                  <a:latin typeface="Courier New"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  0,  5, 10, 15, 20, 25, 30, 35, 40, 45  </a:t>
              </a:r>
              <a:r>
                <a:rPr lang="en-US" b="1" noProof="1">
                  <a:solidFill>
                    <a:srgbClr val="000000"/>
                  </a:solidFill>
                  <a:latin typeface="Courier New" pitchFamily="1" charset="0"/>
                </a:rPr>
                <a:t>]</a:t>
              </a:r>
              <a:r>
                <a:rPr b="1" noProof="1">
                  <a:solidFill>
                    <a:srgbClr val="000000"/>
                  </a:solidFill>
                  <a:latin typeface="Courier New" pitchFamily="1" charset="0"/>
                </a:rPr>
                <a:t>,</a:t>
              </a:r>
            </a:p>
            <a:p>
              <a:pPr>
                <a:lnSpc>
                  <a:spcPct val="95000"/>
                </a:lnSpc>
              </a:pPr>
              <a:r>
                <a:rPr b="1" noProof="1">
                  <a:solidFill>
                    <a:srgbClr val="000000"/>
                  </a:solidFill>
                  <a:latin typeface="Courier New"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  0,  6, 12, 18, 24, 30, 36, 42, 48, 56  </a:t>
              </a:r>
              <a:r>
                <a:rPr lang="en-US" b="1" noProof="1">
                  <a:solidFill>
                    <a:srgbClr val="000000"/>
                  </a:solidFill>
                  <a:latin typeface="Courier New" pitchFamily="1" charset="0"/>
                </a:rPr>
                <a:t>]</a:t>
              </a:r>
              <a:r>
                <a:rPr b="1" noProof="1">
                  <a:solidFill>
                    <a:srgbClr val="000000"/>
                  </a:solidFill>
                  <a:latin typeface="Courier New" pitchFamily="1" charset="0"/>
                </a:rPr>
                <a:t>,</a:t>
              </a:r>
            </a:p>
            <a:p>
              <a:pPr>
                <a:lnSpc>
                  <a:spcPct val="95000"/>
                </a:lnSpc>
              </a:pPr>
              <a:r>
                <a:rPr b="1" noProof="1">
                  <a:solidFill>
                    <a:srgbClr val="000000"/>
                  </a:solidFill>
                  <a:latin typeface="Courier New"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  0,  7, 14, 21, 28, 35, 42, 49, 56, 63  </a:t>
              </a:r>
              <a:r>
                <a:rPr lang="en-US" b="1" noProof="1">
                  <a:solidFill>
                    <a:srgbClr val="000000"/>
                  </a:solidFill>
                  <a:latin typeface="Courier New" pitchFamily="1" charset="0"/>
                </a:rPr>
                <a:t>]</a:t>
              </a:r>
              <a:r>
                <a:rPr b="1" noProof="1">
                  <a:solidFill>
                    <a:srgbClr val="000000"/>
                  </a:solidFill>
                  <a:latin typeface="Courier New" pitchFamily="1" charset="0"/>
                </a:rPr>
                <a:t>,</a:t>
              </a:r>
            </a:p>
            <a:p>
              <a:pPr>
                <a:lnSpc>
                  <a:spcPct val="95000"/>
                </a:lnSpc>
              </a:pPr>
              <a:r>
                <a:rPr b="1" noProof="1">
                  <a:solidFill>
                    <a:srgbClr val="000000"/>
                  </a:solidFill>
                  <a:latin typeface="Courier New"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  0,  8, 16, 24, 32, 40, 48, 56, 64, 72  </a:t>
              </a:r>
              <a:r>
                <a:rPr lang="en-US" b="1" noProof="1">
                  <a:solidFill>
                    <a:srgbClr val="000000"/>
                  </a:solidFill>
                  <a:latin typeface="Courier New" pitchFamily="1" charset="0"/>
                </a:rPr>
                <a:t>]</a:t>
              </a:r>
              <a:r>
                <a:rPr b="1" noProof="1">
                  <a:solidFill>
                    <a:srgbClr val="000000"/>
                  </a:solidFill>
                  <a:latin typeface="Courier New" pitchFamily="1" charset="0"/>
                </a:rPr>
                <a:t>,</a:t>
              </a:r>
            </a:p>
            <a:p>
              <a:pPr>
                <a:lnSpc>
                  <a:spcPct val="95000"/>
                </a:lnSpc>
              </a:pPr>
              <a:r>
                <a:rPr b="1" noProof="1">
                  <a:solidFill>
                    <a:srgbClr val="000000"/>
                  </a:solidFill>
                  <a:latin typeface="Courier New"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  0,  9, 18, 27, 36, 45, 54, 63, 72, 81  </a:t>
              </a:r>
              <a:r>
                <a:rPr lang="en-US" b="1" noProof="1">
                  <a:solidFill>
                    <a:srgbClr val="000000"/>
                  </a:solidFill>
                  <a:latin typeface="Courier New" pitchFamily="1" charset="0"/>
                </a:rPr>
                <a:t>]</a:t>
              </a:r>
              <a:endParaRPr b="1" noProof="1">
                <a:solidFill>
                  <a:srgbClr val="000000"/>
                </a:solidFill>
                <a:latin typeface="Courier New" pitchFamily="1" charset="0"/>
              </a:endParaRPr>
            </a:p>
            <a:p>
              <a:pPr>
                <a:lnSpc>
                  <a:spcPct val="95000"/>
                </a:lnSpc>
              </a:pPr>
              <a:r>
                <a:rPr b="1" noProof="1">
                  <a:solidFill>
                    <a:srgbClr val="000000"/>
                  </a:solidFill>
                  <a:latin typeface="Times New Roman" pitchFamily="1" charset="0"/>
                </a:rPr>
                <a:t> </a:t>
              </a:r>
              <a:r>
                <a:rPr lang="en-US" b="1" noProof="1">
                  <a:solidFill>
                    <a:srgbClr val="000000"/>
                  </a:solidFill>
                  <a:latin typeface="Courier New" pitchFamily="1" charset="0"/>
                </a:rPr>
                <a:t>]</a:t>
              </a:r>
              <a:r>
                <a:rPr b="1" noProof="1">
                  <a:solidFill>
                    <a:srgbClr val="000000"/>
                  </a:solidFill>
                  <a:latin typeface="Courier New" pitchFamily="1" charset="0"/>
                </a:rPr>
                <a:t>;</a:t>
              </a:r>
            </a:p>
          </p:txBody>
        </p:sp>
      </p:grpSp>
      <p:sp>
        <p:nvSpPr>
          <p:cNvPr id="198" name="Rectangle 5"/>
          <p:cNvSpPr>
            <a:spLocks noChangeArrowheads="1"/>
          </p:cNvSpPr>
          <p:nvPr/>
        </p:nvSpPr>
        <p:spPr bwMode="auto">
          <a:xfrm>
            <a:off x="533400" y="5522010"/>
            <a:ext cx="8128000" cy="8509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The product of the single-digit integers </a:t>
            </a:r>
            <a:r>
              <a:rPr lang="en-US" sz="2000" b="1" dirty="0" err="1">
                <a:solidFill>
                  <a:srgbClr val="000000"/>
                </a:solidFill>
                <a:latin typeface="Courier New"/>
                <a:cs typeface="Courier New"/>
              </a:rPr>
              <a:t>x</a:t>
            </a:r>
            <a:r>
              <a:rPr lang="en-US" sz="2400" dirty="0">
                <a:solidFill>
                  <a:srgbClr val="000000"/>
                </a:solidFill>
                <a:latin typeface="Times New Roman" pitchFamily="1" charset="0"/>
              </a:rPr>
              <a:t> and </a:t>
            </a:r>
            <a:r>
              <a:rPr lang="en-US" sz="2000" b="1" dirty="0" err="1">
                <a:solidFill>
                  <a:srgbClr val="000000"/>
                </a:solidFill>
                <a:latin typeface="Courier New"/>
                <a:cs typeface="Courier New"/>
              </a:rPr>
              <a:t>y</a:t>
            </a:r>
            <a:r>
              <a:rPr lang="en-US" sz="2400" dirty="0">
                <a:solidFill>
                  <a:srgbClr val="000000"/>
                </a:solidFill>
                <a:latin typeface="Times New Roman" pitchFamily="1" charset="0"/>
              </a:rPr>
              <a:t> appears in </a:t>
            </a:r>
            <a:r>
              <a:rPr lang="en-US" sz="2000" b="1" dirty="0" err="1">
                <a:solidFill>
                  <a:srgbClr val="000000"/>
                </a:solidFill>
                <a:latin typeface="Courier New"/>
                <a:cs typeface="Courier New"/>
              </a:rPr>
              <a:t>MULTIPLICATION_TABLE[x][y</a:t>
            </a:r>
            <a:r>
              <a:rPr lang="en-US" sz="2000" b="1" dirty="0">
                <a:solidFill>
                  <a:srgbClr val="000000"/>
                </a:solidFill>
                <a:latin typeface="Courier New"/>
                <a:cs typeface="Courier New"/>
              </a:rPr>
              <a:t>]</a:t>
            </a:r>
            <a:r>
              <a:rPr lang="en-US" sz="2400" dirty="0">
                <a:solidFill>
                  <a:srgbClr val="000000"/>
                </a:solidFill>
                <a:latin typeface="Times New Roman"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0"/>
          <p:cNvGrpSpPr/>
          <p:nvPr/>
        </p:nvGrpSpPr>
        <p:grpSpPr>
          <a:xfrm>
            <a:off x="2743200" y="1574800"/>
            <a:ext cx="3657601" cy="3683000"/>
            <a:chOff x="2743200" y="1574800"/>
            <a:chExt cx="3657601" cy="3683000"/>
          </a:xfrm>
        </p:grpSpPr>
        <p:sp>
          <p:nvSpPr>
            <p:cNvPr id="131" name="Rectangle 130"/>
            <p:cNvSpPr/>
            <p:nvPr/>
          </p:nvSpPr>
          <p:spPr bwMode="auto">
            <a:xfrm>
              <a:off x="2743200" y="1600200"/>
              <a:ext cx="3657600" cy="36576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32" name="Straight Connector 131"/>
            <p:cNvCxnSpPr/>
            <p:nvPr/>
          </p:nvCxnSpPr>
          <p:spPr bwMode="auto">
            <a:xfrm rot="16200000" flipH="1">
              <a:off x="1372196"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49" name="Straight Connector 148"/>
            <p:cNvCxnSpPr/>
            <p:nvPr/>
          </p:nvCxnSpPr>
          <p:spPr bwMode="auto">
            <a:xfrm rot="16200000" flipH="1">
              <a:off x="1829197"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0" name="Straight Connector 149"/>
            <p:cNvCxnSpPr/>
            <p:nvPr/>
          </p:nvCxnSpPr>
          <p:spPr bwMode="auto">
            <a:xfrm rot="16200000" flipH="1">
              <a:off x="2286198"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1" name="Straight Connector 150"/>
            <p:cNvCxnSpPr/>
            <p:nvPr/>
          </p:nvCxnSpPr>
          <p:spPr bwMode="auto">
            <a:xfrm rot="16200000" flipH="1">
              <a:off x="2743199" y="3422647"/>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2" name="Straight Connector 151"/>
            <p:cNvCxnSpPr/>
            <p:nvPr/>
          </p:nvCxnSpPr>
          <p:spPr bwMode="auto">
            <a:xfrm rot="16200000" flipH="1">
              <a:off x="3200200"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3" name="Straight Connector 152"/>
            <p:cNvCxnSpPr/>
            <p:nvPr/>
          </p:nvCxnSpPr>
          <p:spPr bwMode="auto">
            <a:xfrm rot="16200000" flipH="1">
              <a:off x="3657201"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4" name="Straight Connector 153"/>
            <p:cNvCxnSpPr/>
            <p:nvPr/>
          </p:nvCxnSpPr>
          <p:spPr bwMode="auto">
            <a:xfrm rot="16200000" flipH="1">
              <a:off x="4114202"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5" name="Straight Connector 154"/>
            <p:cNvCxnSpPr/>
            <p:nvPr/>
          </p:nvCxnSpPr>
          <p:spPr bwMode="auto">
            <a:xfrm rot="10800000" flipH="1">
              <a:off x="2743201" y="4799210"/>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6" name="Straight Connector 155"/>
            <p:cNvCxnSpPr/>
            <p:nvPr/>
          </p:nvCxnSpPr>
          <p:spPr bwMode="auto">
            <a:xfrm rot="10800000" flipH="1">
              <a:off x="2743201" y="4342209"/>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7" name="Straight Connector 156"/>
            <p:cNvCxnSpPr/>
            <p:nvPr/>
          </p:nvCxnSpPr>
          <p:spPr bwMode="auto">
            <a:xfrm rot="10800000" flipH="1">
              <a:off x="2743201" y="388520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8" name="Straight Connector 157"/>
            <p:cNvCxnSpPr/>
            <p:nvPr/>
          </p:nvCxnSpPr>
          <p:spPr bwMode="auto">
            <a:xfrm rot="10800000" flipH="1">
              <a:off x="2743200" y="3428207"/>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9" name="Straight Connector 158"/>
            <p:cNvCxnSpPr/>
            <p:nvPr/>
          </p:nvCxnSpPr>
          <p:spPr bwMode="auto">
            <a:xfrm rot="10800000" flipH="1">
              <a:off x="2743201" y="2971206"/>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60" name="Straight Connector 159"/>
            <p:cNvCxnSpPr/>
            <p:nvPr/>
          </p:nvCxnSpPr>
          <p:spPr bwMode="auto">
            <a:xfrm rot="10800000" flipH="1">
              <a:off x="2743201" y="2514205"/>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61" name="Straight Connector 160"/>
            <p:cNvCxnSpPr/>
            <p:nvPr/>
          </p:nvCxnSpPr>
          <p:spPr bwMode="auto">
            <a:xfrm rot="10800000" flipH="1">
              <a:off x="2743201" y="2057204"/>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sp>
          <p:nvSpPr>
            <p:cNvPr id="162" name="TextBox 161"/>
            <p:cNvSpPr txBox="1"/>
            <p:nvPr/>
          </p:nvSpPr>
          <p:spPr>
            <a:xfrm>
              <a:off x="2743200" y="1574800"/>
              <a:ext cx="457200" cy="461665"/>
            </a:xfrm>
            <a:prstGeom prst="rect">
              <a:avLst/>
            </a:prstGeom>
            <a:noFill/>
          </p:spPr>
          <p:txBody>
            <a:bodyPr wrap="square" rtlCol="0">
              <a:spAutoFit/>
            </a:bodyPr>
            <a:lstStyle/>
            <a:p>
              <a:pPr algn="ctr"/>
              <a:r>
                <a:rPr lang="en-US" sz="2400" b="1" dirty="0" err="1">
                  <a:latin typeface="Courier New"/>
                  <a:cs typeface="Courier New"/>
                </a:rPr>
                <a:t>r</a:t>
              </a:r>
              <a:endParaRPr lang="en-US" sz="2400" b="1" dirty="0">
                <a:latin typeface="Courier New"/>
                <a:cs typeface="Courier New"/>
              </a:endParaRPr>
            </a:p>
          </p:txBody>
        </p:sp>
        <p:sp>
          <p:nvSpPr>
            <p:cNvPr id="163" name="TextBox 162"/>
            <p:cNvSpPr txBox="1"/>
            <p:nvPr/>
          </p:nvSpPr>
          <p:spPr>
            <a:xfrm>
              <a:off x="3200400" y="1574800"/>
              <a:ext cx="457200" cy="461665"/>
            </a:xfrm>
            <a:prstGeom prst="rect">
              <a:avLst/>
            </a:prstGeom>
            <a:noFill/>
          </p:spPr>
          <p:txBody>
            <a:bodyPr wrap="square" rtlCol="0">
              <a:spAutoFit/>
            </a:bodyPr>
            <a:lstStyle/>
            <a:p>
              <a:pPr algn="ctr"/>
              <a:r>
                <a:rPr lang="en-US" sz="2400" b="1" dirty="0" err="1">
                  <a:latin typeface="Courier New"/>
                  <a:cs typeface="Courier New"/>
                </a:rPr>
                <a:t>n</a:t>
              </a:r>
              <a:endParaRPr lang="en-US" sz="2400" b="1" dirty="0">
                <a:latin typeface="Courier New"/>
                <a:cs typeface="Courier New"/>
              </a:endParaRPr>
            </a:p>
          </p:txBody>
        </p:sp>
        <p:sp>
          <p:nvSpPr>
            <p:cNvPr id="164" name="TextBox 163"/>
            <p:cNvSpPr txBox="1"/>
            <p:nvPr/>
          </p:nvSpPr>
          <p:spPr>
            <a:xfrm>
              <a:off x="3657600" y="1574800"/>
              <a:ext cx="457200" cy="461665"/>
            </a:xfrm>
            <a:prstGeom prst="rect">
              <a:avLst/>
            </a:prstGeom>
            <a:noFill/>
          </p:spPr>
          <p:txBody>
            <a:bodyPr wrap="square" rtlCol="0">
              <a:spAutoFit/>
            </a:bodyPr>
            <a:lstStyle/>
            <a:p>
              <a:pPr algn="ctr"/>
              <a:r>
                <a:rPr lang="en-US" sz="2400" b="1" dirty="0" err="1">
                  <a:latin typeface="Courier New"/>
                  <a:cs typeface="Courier New"/>
                </a:rPr>
                <a:t>b</a:t>
              </a:r>
              <a:endParaRPr lang="en-US" sz="2400" b="1" dirty="0">
                <a:latin typeface="Courier New"/>
                <a:cs typeface="Courier New"/>
              </a:endParaRPr>
            </a:p>
          </p:txBody>
        </p:sp>
        <p:sp>
          <p:nvSpPr>
            <p:cNvPr id="165" name="TextBox 164"/>
            <p:cNvSpPr txBox="1"/>
            <p:nvPr/>
          </p:nvSpPr>
          <p:spPr>
            <a:xfrm>
              <a:off x="4114800" y="1574800"/>
              <a:ext cx="457200" cy="461665"/>
            </a:xfrm>
            <a:prstGeom prst="rect">
              <a:avLst/>
            </a:prstGeom>
            <a:noFill/>
          </p:spPr>
          <p:txBody>
            <a:bodyPr wrap="square" rtlCol="0">
              <a:spAutoFit/>
            </a:bodyPr>
            <a:lstStyle/>
            <a:p>
              <a:pPr algn="ctr"/>
              <a:r>
                <a:rPr lang="en-US" sz="2400" b="1" dirty="0" err="1">
                  <a:latin typeface="Courier New"/>
                  <a:cs typeface="Courier New"/>
                </a:rPr>
                <a:t>q</a:t>
              </a:r>
              <a:endParaRPr lang="en-US" sz="2400" b="1" dirty="0">
                <a:latin typeface="Courier New"/>
                <a:cs typeface="Courier New"/>
              </a:endParaRPr>
            </a:p>
          </p:txBody>
        </p:sp>
        <p:sp>
          <p:nvSpPr>
            <p:cNvPr id="166" name="TextBox 165"/>
            <p:cNvSpPr txBox="1"/>
            <p:nvPr/>
          </p:nvSpPr>
          <p:spPr>
            <a:xfrm>
              <a:off x="4572000" y="1574800"/>
              <a:ext cx="457200" cy="461665"/>
            </a:xfrm>
            <a:prstGeom prst="rect">
              <a:avLst/>
            </a:prstGeom>
            <a:noFill/>
          </p:spPr>
          <p:txBody>
            <a:bodyPr wrap="square" rtlCol="0">
              <a:spAutoFit/>
            </a:bodyPr>
            <a:lstStyle/>
            <a:p>
              <a:pPr algn="ctr"/>
              <a:r>
                <a:rPr lang="en-US" sz="2400" b="1" dirty="0" err="1">
                  <a:latin typeface="Courier New"/>
                  <a:cs typeface="Courier New"/>
                </a:rPr>
                <a:t>k</a:t>
              </a:r>
              <a:endParaRPr lang="en-US" sz="2400" b="1" dirty="0">
                <a:latin typeface="Courier New"/>
                <a:cs typeface="Courier New"/>
              </a:endParaRPr>
            </a:p>
          </p:txBody>
        </p:sp>
        <p:sp>
          <p:nvSpPr>
            <p:cNvPr id="167" name="TextBox 166"/>
            <p:cNvSpPr txBox="1"/>
            <p:nvPr/>
          </p:nvSpPr>
          <p:spPr>
            <a:xfrm>
              <a:off x="5029200" y="1574800"/>
              <a:ext cx="457200" cy="461665"/>
            </a:xfrm>
            <a:prstGeom prst="rect">
              <a:avLst/>
            </a:prstGeom>
            <a:noFill/>
          </p:spPr>
          <p:txBody>
            <a:bodyPr wrap="square" rtlCol="0">
              <a:spAutoFit/>
            </a:bodyPr>
            <a:lstStyle/>
            <a:p>
              <a:pPr algn="ctr"/>
              <a:r>
                <a:rPr lang="en-US" sz="2400" b="1" dirty="0" err="1">
                  <a:latin typeface="Courier New"/>
                  <a:cs typeface="Courier New"/>
                </a:rPr>
                <a:t>b</a:t>
              </a:r>
              <a:endParaRPr lang="en-US" sz="2400" b="1" dirty="0">
                <a:latin typeface="Courier New"/>
                <a:cs typeface="Courier New"/>
              </a:endParaRPr>
            </a:p>
          </p:txBody>
        </p:sp>
        <p:sp>
          <p:nvSpPr>
            <p:cNvPr id="168" name="TextBox 167"/>
            <p:cNvSpPr txBox="1"/>
            <p:nvPr/>
          </p:nvSpPr>
          <p:spPr>
            <a:xfrm>
              <a:off x="5486400" y="1574800"/>
              <a:ext cx="457200" cy="461665"/>
            </a:xfrm>
            <a:prstGeom prst="rect">
              <a:avLst/>
            </a:prstGeom>
            <a:noFill/>
          </p:spPr>
          <p:txBody>
            <a:bodyPr wrap="square" rtlCol="0">
              <a:spAutoFit/>
            </a:bodyPr>
            <a:lstStyle/>
            <a:p>
              <a:pPr algn="ctr"/>
              <a:r>
                <a:rPr lang="en-US" sz="2400" b="1" dirty="0" err="1">
                  <a:latin typeface="Courier New"/>
                  <a:cs typeface="Courier New"/>
                </a:rPr>
                <a:t>n</a:t>
              </a:r>
              <a:endParaRPr lang="en-US" sz="2400" b="1" dirty="0">
                <a:latin typeface="Courier New"/>
                <a:cs typeface="Courier New"/>
              </a:endParaRPr>
            </a:p>
          </p:txBody>
        </p:sp>
        <p:sp>
          <p:nvSpPr>
            <p:cNvPr id="169" name="TextBox 168"/>
            <p:cNvSpPr txBox="1"/>
            <p:nvPr/>
          </p:nvSpPr>
          <p:spPr>
            <a:xfrm>
              <a:off x="5943600" y="1574800"/>
              <a:ext cx="457200" cy="461665"/>
            </a:xfrm>
            <a:prstGeom prst="rect">
              <a:avLst/>
            </a:prstGeom>
            <a:noFill/>
          </p:spPr>
          <p:txBody>
            <a:bodyPr wrap="square" rtlCol="0">
              <a:spAutoFit/>
            </a:bodyPr>
            <a:lstStyle/>
            <a:p>
              <a:pPr algn="ctr"/>
              <a:r>
                <a:rPr lang="en-US" sz="2400" b="1" dirty="0" err="1">
                  <a:latin typeface="Courier New"/>
                  <a:cs typeface="Courier New"/>
                </a:rPr>
                <a:t>r</a:t>
              </a:r>
              <a:endParaRPr lang="en-US" sz="2400" b="1" dirty="0">
                <a:latin typeface="Courier New"/>
                <a:cs typeface="Courier New"/>
              </a:endParaRPr>
            </a:p>
          </p:txBody>
        </p:sp>
        <p:sp>
          <p:nvSpPr>
            <p:cNvPr id="170" name="TextBox 169"/>
            <p:cNvSpPr txBox="1"/>
            <p:nvPr/>
          </p:nvSpPr>
          <p:spPr>
            <a:xfrm>
              <a:off x="27432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71" name="TextBox 170"/>
            <p:cNvSpPr txBox="1"/>
            <p:nvPr/>
          </p:nvSpPr>
          <p:spPr>
            <a:xfrm>
              <a:off x="32004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72" name="TextBox 171"/>
            <p:cNvSpPr txBox="1"/>
            <p:nvPr/>
          </p:nvSpPr>
          <p:spPr>
            <a:xfrm>
              <a:off x="36576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73" name="TextBox 172"/>
            <p:cNvSpPr txBox="1"/>
            <p:nvPr/>
          </p:nvSpPr>
          <p:spPr>
            <a:xfrm>
              <a:off x="41148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74" name="TextBox 173"/>
            <p:cNvSpPr txBox="1"/>
            <p:nvPr/>
          </p:nvSpPr>
          <p:spPr>
            <a:xfrm>
              <a:off x="45720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75" name="TextBox 174"/>
            <p:cNvSpPr txBox="1"/>
            <p:nvPr/>
          </p:nvSpPr>
          <p:spPr>
            <a:xfrm>
              <a:off x="50292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76" name="TextBox 175"/>
            <p:cNvSpPr txBox="1"/>
            <p:nvPr/>
          </p:nvSpPr>
          <p:spPr>
            <a:xfrm>
              <a:off x="54864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77" name="TextBox 176"/>
            <p:cNvSpPr txBox="1"/>
            <p:nvPr/>
          </p:nvSpPr>
          <p:spPr>
            <a:xfrm>
              <a:off x="59436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78" name="TextBox 177"/>
            <p:cNvSpPr txBox="1"/>
            <p:nvPr/>
          </p:nvSpPr>
          <p:spPr>
            <a:xfrm>
              <a:off x="27432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79" name="TextBox 178"/>
            <p:cNvSpPr txBox="1"/>
            <p:nvPr/>
          </p:nvSpPr>
          <p:spPr>
            <a:xfrm>
              <a:off x="32004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80" name="TextBox 179"/>
            <p:cNvSpPr txBox="1"/>
            <p:nvPr/>
          </p:nvSpPr>
          <p:spPr>
            <a:xfrm>
              <a:off x="36576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81" name="TextBox 180"/>
            <p:cNvSpPr txBox="1"/>
            <p:nvPr/>
          </p:nvSpPr>
          <p:spPr>
            <a:xfrm>
              <a:off x="41148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82" name="TextBox 181"/>
            <p:cNvSpPr txBox="1"/>
            <p:nvPr/>
          </p:nvSpPr>
          <p:spPr>
            <a:xfrm>
              <a:off x="45720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83" name="TextBox 182"/>
            <p:cNvSpPr txBox="1"/>
            <p:nvPr/>
          </p:nvSpPr>
          <p:spPr>
            <a:xfrm>
              <a:off x="50292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84" name="TextBox 183"/>
            <p:cNvSpPr txBox="1"/>
            <p:nvPr/>
          </p:nvSpPr>
          <p:spPr>
            <a:xfrm>
              <a:off x="54864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85" name="TextBox 184"/>
            <p:cNvSpPr txBox="1"/>
            <p:nvPr/>
          </p:nvSpPr>
          <p:spPr>
            <a:xfrm>
              <a:off x="59436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86" name="TextBox 185"/>
            <p:cNvSpPr txBox="1"/>
            <p:nvPr/>
          </p:nvSpPr>
          <p:spPr>
            <a:xfrm>
              <a:off x="2743200" y="4758035"/>
              <a:ext cx="457200" cy="461665"/>
            </a:xfrm>
            <a:prstGeom prst="rect">
              <a:avLst/>
            </a:prstGeom>
            <a:noFill/>
          </p:spPr>
          <p:txBody>
            <a:bodyPr wrap="square" rtlCol="0">
              <a:spAutoFit/>
            </a:bodyPr>
            <a:lstStyle/>
            <a:p>
              <a:pPr algn="ctr"/>
              <a:r>
                <a:rPr lang="en-US" sz="2400" b="1" dirty="0">
                  <a:latin typeface="Courier New"/>
                  <a:cs typeface="Courier New"/>
                </a:rPr>
                <a:t>R</a:t>
              </a:r>
            </a:p>
          </p:txBody>
        </p:sp>
        <p:sp>
          <p:nvSpPr>
            <p:cNvPr id="187" name="TextBox 186"/>
            <p:cNvSpPr txBox="1"/>
            <p:nvPr/>
          </p:nvSpPr>
          <p:spPr>
            <a:xfrm>
              <a:off x="3200400" y="4758035"/>
              <a:ext cx="457200" cy="461665"/>
            </a:xfrm>
            <a:prstGeom prst="rect">
              <a:avLst/>
            </a:prstGeom>
            <a:noFill/>
          </p:spPr>
          <p:txBody>
            <a:bodyPr wrap="square" rtlCol="0">
              <a:spAutoFit/>
            </a:bodyPr>
            <a:lstStyle/>
            <a:p>
              <a:pPr algn="ctr"/>
              <a:r>
                <a:rPr lang="en-US" sz="2400" b="1" dirty="0" err="1">
                  <a:latin typeface="Courier New"/>
                  <a:cs typeface="Courier New"/>
                </a:rPr>
                <a:t>N</a:t>
              </a:r>
              <a:endParaRPr lang="en-US" sz="2400" b="1" dirty="0">
                <a:latin typeface="Courier New"/>
                <a:cs typeface="Courier New"/>
              </a:endParaRPr>
            </a:p>
          </p:txBody>
        </p:sp>
        <p:sp>
          <p:nvSpPr>
            <p:cNvPr id="188" name="TextBox 187"/>
            <p:cNvSpPr txBox="1"/>
            <p:nvPr/>
          </p:nvSpPr>
          <p:spPr>
            <a:xfrm>
              <a:off x="3657600" y="4758035"/>
              <a:ext cx="457200" cy="461665"/>
            </a:xfrm>
            <a:prstGeom prst="rect">
              <a:avLst/>
            </a:prstGeom>
            <a:noFill/>
          </p:spPr>
          <p:txBody>
            <a:bodyPr wrap="square" rtlCol="0">
              <a:spAutoFit/>
            </a:bodyPr>
            <a:lstStyle/>
            <a:p>
              <a:pPr algn="ctr"/>
              <a:r>
                <a:rPr lang="en-US" sz="2400" b="1" dirty="0" err="1">
                  <a:latin typeface="Courier New"/>
                  <a:cs typeface="Courier New"/>
                </a:rPr>
                <a:t>B</a:t>
              </a:r>
              <a:endParaRPr lang="en-US" sz="2400" b="1" dirty="0">
                <a:latin typeface="Courier New"/>
                <a:cs typeface="Courier New"/>
              </a:endParaRPr>
            </a:p>
          </p:txBody>
        </p:sp>
        <p:sp>
          <p:nvSpPr>
            <p:cNvPr id="189" name="TextBox 188"/>
            <p:cNvSpPr txBox="1"/>
            <p:nvPr/>
          </p:nvSpPr>
          <p:spPr>
            <a:xfrm>
              <a:off x="4114800" y="4758035"/>
              <a:ext cx="457200" cy="461665"/>
            </a:xfrm>
            <a:prstGeom prst="rect">
              <a:avLst/>
            </a:prstGeom>
            <a:noFill/>
          </p:spPr>
          <p:txBody>
            <a:bodyPr wrap="square" rtlCol="0">
              <a:spAutoFit/>
            </a:bodyPr>
            <a:lstStyle/>
            <a:p>
              <a:pPr algn="ctr"/>
              <a:r>
                <a:rPr lang="en-US" sz="2400" b="1" dirty="0" err="1">
                  <a:latin typeface="Courier New"/>
                  <a:cs typeface="Courier New"/>
                </a:rPr>
                <a:t>Q</a:t>
              </a:r>
              <a:endParaRPr lang="en-US" sz="2400" b="1" dirty="0">
                <a:latin typeface="Courier New"/>
                <a:cs typeface="Courier New"/>
              </a:endParaRPr>
            </a:p>
          </p:txBody>
        </p:sp>
        <p:sp>
          <p:nvSpPr>
            <p:cNvPr id="190" name="TextBox 189"/>
            <p:cNvSpPr txBox="1"/>
            <p:nvPr/>
          </p:nvSpPr>
          <p:spPr>
            <a:xfrm>
              <a:off x="4572000" y="4758035"/>
              <a:ext cx="457200" cy="461665"/>
            </a:xfrm>
            <a:prstGeom prst="rect">
              <a:avLst/>
            </a:prstGeom>
            <a:noFill/>
          </p:spPr>
          <p:txBody>
            <a:bodyPr wrap="square" rtlCol="0">
              <a:spAutoFit/>
            </a:bodyPr>
            <a:lstStyle/>
            <a:p>
              <a:pPr algn="ctr"/>
              <a:r>
                <a:rPr lang="en-US" sz="2400" b="1" dirty="0" err="1">
                  <a:latin typeface="Courier New"/>
                  <a:cs typeface="Courier New"/>
                </a:rPr>
                <a:t>K</a:t>
              </a:r>
              <a:endParaRPr lang="en-US" sz="2400" b="1" dirty="0">
                <a:latin typeface="Courier New"/>
                <a:cs typeface="Courier New"/>
              </a:endParaRPr>
            </a:p>
          </p:txBody>
        </p:sp>
        <p:sp>
          <p:nvSpPr>
            <p:cNvPr id="191" name="TextBox 190"/>
            <p:cNvSpPr txBox="1"/>
            <p:nvPr/>
          </p:nvSpPr>
          <p:spPr>
            <a:xfrm>
              <a:off x="5029200" y="4758035"/>
              <a:ext cx="457200" cy="461665"/>
            </a:xfrm>
            <a:prstGeom prst="rect">
              <a:avLst/>
            </a:prstGeom>
            <a:noFill/>
          </p:spPr>
          <p:txBody>
            <a:bodyPr wrap="square" rtlCol="0">
              <a:spAutoFit/>
            </a:bodyPr>
            <a:lstStyle/>
            <a:p>
              <a:pPr algn="ctr"/>
              <a:r>
                <a:rPr lang="en-US" sz="2400" b="1" dirty="0" err="1">
                  <a:latin typeface="Courier New"/>
                  <a:cs typeface="Courier New"/>
                </a:rPr>
                <a:t>B</a:t>
              </a:r>
              <a:endParaRPr lang="en-US" sz="2400" b="1" dirty="0">
                <a:latin typeface="Courier New"/>
                <a:cs typeface="Courier New"/>
              </a:endParaRPr>
            </a:p>
          </p:txBody>
        </p:sp>
        <p:sp>
          <p:nvSpPr>
            <p:cNvPr id="192" name="TextBox 191"/>
            <p:cNvSpPr txBox="1"/>
            <p:nvPr/>
          </p:nvSpPr>
          <p:spPr>
            <a:xfrm>
              <a:off x="5486400" y="4758035"/>
              <a:ext cx="457200" cy="461665"/>
            </a:xfrm>
            <a:prstGeom prst="rect">
              <a:avLst/>
            </a:prstGeom>
            <a:noFill/>
          </p:spPr>
          <p:txBody>
            <a:bodyPr wrap="square" rtlCol="0">
              <a:spAutoFit/>
            </a:bodyPr>
            <a:lstStyle/>
            <a:p>
              <a:pPr algn="ctr"/>
              <a:r>
                <a:rPr lang="en-US" sz="2400" b="1" dirty="0" err="1">
                  <a:latin typeface="Courier New"/>
                  <a:cs typeface="Courier New"/>
                </a:rPr>
                <a:t>N</a:t>
              </a:r>
              <a:endParaRPr lang="en-US" sz="2400" b="1" dirty="0">
                <a:latin typeface="Courier New"/>
                <a:cs typeface="Courier New"/>
              </a:endParaRPr>
            </a:p>
          </p:txBody>
        </p:sp>
        <p:sp>
          <p:nvSpPr>
            <p:cNvPr id="193" name="TextBox 192"/>
            <p:cNvSpPr txBox="1"/>
            <p:nvPr/>
          </p:nvSpPr>
          <p:spPr>
            <a:xfrm>
              <a:off x="5943600" y="4758035"/>
              <a:ext cx="457200" cy="461665"/>
            </a:xfrm>
            <a:prstGeom prst="rect">
              <a:avLst/>
            </a:prstGeom>
            <a:noFill/>
          </p:spPr>
          <p:txBody>
            <a:bodyPr wrap="square" rtlCol="0">
              <a:spAutoFit/>
            </a:bodyPr>
            <a:lstStyle/>
            <a:p>
              <a:pPr algn="ctr"/>
              <a:r>
                <a:rPr lang="en-US" sz="2400" b="1" dirty="0" err="1">
                  <a:latin typeface="Courier New"/>
                  <a:cs typeface="Courier New"/>
                </a:rPr>
                <a:t>R</a:t>
              </a:r>
              <a:endParaRPr lang="en-US" sz="2400" b="1" dirty="0">
                <a:latin typeface="Courier New"/>
                <a:cs typeface="Courier New"/>
              </a:endParaRPr>
            </a:p>
          </p:txBody>
        </p:sp>
      </p:grpSp>
      <p:grpSp>
        <p:nvGrpSpPr>
          <p:cNvPr id="3" name="Group 130"/>
          <p:cNvGrpSpPr/>
          <p:nvPr/>
        </p:nvGrpSpPr>
        <p:grpSpPr>
          <a:xfrm>
            <a:off x="2743200" y="1574800"/>
            <a:ext cx="3657601" cy="3683000"/>
            <a:chOff x="2743200" y="1574800"/>
            <a:chExt cx="3657601" cy="3683000"/>
          </a:xfrm>
        </p:grpSpPr>
        <p:sp>
          <p:nvSpPr>
            <p:cNvPr id="76" name="Rectangle 75"/>
            <p:cNvSpPr/>
            <p:nvPr/>
          </p:nvSpPr>
          <p:spPr bwMode="auto">
            <a:xfrm>
              <a:off x="2743200" y="1600200"/>
              <a:ext cx="3657600" cy="36576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9" name="Straight Connector 78"/>
            <p:cNvCxnSpPr/>
            <p:nvPr/>
          </p:nvCxnSpPr>
          <p:spPr bwMode="auto">
            <a:xfrm rot="16200000" flipH="1">
              <a:off x="1372196"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80" name="Straight Connector 79"/>
            <p:cNvCxnSpPr/>
            <p:nvPr/>
          </p:nvCxnSpPr>
          <p:spPr bwMode="auto">
            <a:xfrm rot="16200000" flipH="1">
              <a:off x="1829197"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81" name="Straight Connector 80"/>
            <p:cNvCxnSpPr/>
            <p:nvPr/>
          </p:nvCxnSpPr>
          <p:spPr bwMode="auto">
            <a:xfrm rot="16200000" flipH="1">
              <a:off x="2286198"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82" name="Straight Connector 81"/>
            <p:cNvCxnSpPr/>
            <p:nvPr/>
          </p:nvCxnSpPr>
          <p:spPr bwMode="auto">
            <a:xfrm rot="16200000" flipH="1">
              <a:off x="2743199" y="3422647"/>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83" name="Straight Connector 82"/>
            <p:cNvCxnSpPr/>
            <p:nvPr/>
          </p:nvCxnSpPr>
          <p:spPr bwMode="auto">
            <a:xfrm rot="16200000" flipH="1">
              <a:off x="3200200"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84" name="Straight Connector 83"/>
            <p:cNvCxnSpPr/>
            <p:nvPr/>
          </p:nvCxnSpPr>
          <p:spPr bwMode="auto">
            <a:xfrm rot="16200000" flipH="1">
              <a:off x="3657201"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85" name="Straight Connector 84"/>
            <p:cNvCxnSpPr/>
            <p:nvPr/>
          </p:nvCxnSpPr>
          <p:spPr bwMode="auto">
            <a:xfrm rot="16200000" flipH="1">
              <a:off x="4114202" y="342264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88" name="Straight Connector 87"/>
            <p:cNvCxnSpPr/>
            <p:nvPr/>
          </p:nvCxnSpPr>
          <p:spPr bwMode="auto">
            <a:xfrm rot="10800000" flipH="1">
              <a:off x="2743201" y="4799210"/>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89" name="Straight Connector 88"/>
            <p:cNvCxnSpPr/>
            <p:nvPr/>
          </p:nvCxnSpPr>
          <p:spPr bwMode="auto">
            <a:xfrm rot="10800000" flipH="1">
              <a:off x="2743201" y="4342209"/>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90" name="Straight Connector 89"/>
            <p:cNvCxnSpPr/>
            <p:nvPr/>
          </p:nvCxnSpPr>
          <p:spPr bwMode="auto">
            <a:xfrm rot="10800000" flipH="1">
              <a:off x="2743201" y="3885208"/>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91" name="Straight Connector 90"/>
            <p:cNvCxnSpPr/>
            <p:nvPr/>
          </p:nvCxnSpPr>
          <p:spPr bwMode="auto">
            <a:xfrm rot="10800000" flipH="1">
              <a:off x="2743200" y="3428207"/>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92" name="Straight Connector 91"/>
            <p:cNvCxnSpPr/>
            <p:nvPr/>
          </p:nvCxnSpPr>
          <p:spPr bwMode="auto">
            <a:xfrm rot="10800000" flipH="1">
              <a:off x="2743201" y="2971206"/>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93" name="Straight Connector 92"/>
            <p:cNvCxnSpPr/>
            <p:nvPr/>
          </p:nvCxnSpPr>
          <p:spPr bwMode="auto">
            <a:xfrm rot="10800000" flipH="1">
              <a:off x="2743201" y="2514205"/>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94" name="Straight Connector 93"/>
            <p:cNvCxnSpPr/>
            <p:nvPr/>
          </p:nvCxnSpPr>
          <p:spPr bwMode="auto">
            <a:xfrm rot="10800000" flipH="1">
              <a:off x="2743201" y="2057204"/>
              <a:ext cx="3657600" cy="1588"/>
            </a:xfrm>
            <a:prstGeom prst="line">
              <a:avLst/>
            </a:prstGeom>
            <a:solidFill>
              <a:schemeClr val="accent1"/>
            </a:solidFill>
            <a:ln w="9525" cap="flat" cmpd="sng" algn="ctr">
              <a:solidFill>
                <a:srgbClr val="000000"/>
              </a:solidFill>
              <a:prstDash val="solid"/>
              <a:round/>
              <a:headEnd type="none" w="med" len="med"/>
              <a:tailEnd type="none" w="med" len="med"/>
            </a:ln>
            <a:effectLst/>
          </p:spPr>
        </p:cxnSp>
        <p:sp>
          <p:nvSpPr>
            <p:cNvPr id="98" name="TextBox 97"/>
            <p:cNvSpPr txBox="1"/>
            <p:nvPr/>
          </p:nvSpPr>
          <p:spPr>
            <a:xfrm>
              <a:off x="2743200" y="1574800"/>
              <a:ext cx="457200" cy="461665"/>
            </a:xfrm>
            <a:prstGeom prst="rect">
              <a:avLst/>
            </a:prstGeom>
            <a:noFill/>
          </p:spPr>
          <p:txBody>
            <a:bodyPr wrap="square" rtlCol="0">
              <a:spAutoFit/>
            </a:bodyPr>
            <a:lstStyle/>
            <a:p>
              <a:pPr algn="ctr"/>
              <a:r>
                <a:rPr lang="en-US" sz="2400" b="1" dirty="0" err="1">
                  <a:latin typeface="Courier New"/>
                  <a:cs typeface="Courier New"/>
                </a:rPr>
                <a:t>r</a:t>
              </a:r>
              <a:endParaRPr lang="en-US" sz="2400" b="1" dirty="0">
                <a:latin typeface="Courier New"/>
                <a:cs typeface="Courier New"/>
              </a:endParaRPr>
            </a:p>
          </p:txBody>
        </p:sp>
        <p:sp>
          <p:nvSpPr>
            <p:cNvPr id="99" name="TextBox 98"/>
            <p:cNvSpPr txBox="1"/>
            <p:nvPr/>
          </p:nvSpPr>
          <p:spPr>
            <a:xfrm>
              <a:off x="3200400" y="1574800"/>
              <a:ext cx="457200" cy="461665"/>
            </a:xfrm>
            <a:prstGeom prst="rect">
              <a:avLst/>
            </a:prstGeom>
            <a:noFill/>
          </p:spPr>
          <p:txBody>
            <a:bodyPr wrap="square" rtlCol="0">
              <a:spAutoFit/>
            </a:bodyPr>
            <a:lstStyle/>
            <a:p>
              <a:pPr algn="ctr"/>
              <a:r>
                <a:rPr lang="en-US" sz="2400" b="1" dirty="0" err="1">
                  <a:latin typeface="Courier New"/>
                  <a:cs typeface="Courier New"/>
                </a:rPr>
                <a:t>n</a:t>
              </a:r>
              <a:endParaRPr lang="en-US" sz="2400" b="1" dirty="0">
                <a:latin typeface="Courier New"/>
                <a:cs typeface="Courier New"/>
              </a:endParaRPr>
            </a:p>
          </p:txBody>
        </p:sp>
        <p:sp>
          <p:nvSpPr>
            <p:cNvPr id="100" name="TextBox 99"/>
            <p:cNvSpPr txBox="1"/>
            <p:nvPr/>
          </p:nvSpPr>
          <p:spPr>
            <a:xfrm>
              <a:off x="3657600" y="1574800"/>
              <a:ext cx="457200" cy="461665"/>
            </a:xfrm>
            <a:prstGeom prst="rect">
              <a:avLst/>
            </a:prstGeom>
            <a:noFill/>
          </p:spPr>
          <p:txBody>
            <a:bodyPr wrap="square" rtlCol="0">
              <a:spAutoFit/>
            </a:bodyPr>
            <a:lstStyle/>
            <a:p>
              <a:pPr algn="ctr"/>
              <a:r>
                <a:rPr lang="en-US" sz="2400" b="1" dirty="0" err="1">
                  <a:latin typeface="Courier New"/>
                  <a:cs typeface="Courier New"/>
                </a:rPr>
                <a:t>b</a:t>
              </a:r>
              <a:endParaRPr lang="en-US" sz="2400" b="1" dirty="0">
                <a:latin typeface="Courier New"/>
                <a:cs typeface="Courier New"/>
              </a:endParaRPr>
            </a:p>
          </p:txBody>
        </p:sp>
        <p:sp>
          <p:nvSpPr>
            <p:cNvPr id="101" name="TextBox 100"/>
            <p:cNvSpPr txBox="1"/>
            <p:nvPr/>
          </p:nvSpPr>
          <p:spPr>
            <a:xfrm>
              <a:off x="4114800" y="1574800"/>
              <a:ext cx="457200" cy="461665"/>
            </a:xfrm>
            <a:prstGeom prst="rect">
              <a:avLst/>
            </a:prstGeom>
            <a:noFill/>
          </p:spPr>
          <p:txBody>
            <a:bodyPr wrap="square" rtlCol="0">
              <a:spAutoFit/>
            </a:bodyPr>
            <a:lstStyle/>
            <a:p>
              <a:pPr algn="ctr"/>
              <a:r>
                <a:rPr lang="en-US" sz="2400" b="1" dirty="0" err="1">
                  <a:latin typeface="Courier New"/>
                  <a:cs typeface="Courier New"/>
                </a:rPr>
                <a:t>q</a:t>
              </a:r>
              <a:endParaRPr lang="en-US" sz="2400" b="1" dirty="0">
                <a:latin typeface="Courier New"/>
                <a:cs typeface="Courier New"/>
              </a:endParaRPr>
            </a:p>
          </p:txBody>
        </p:sp>
        <p:sp>
          <p:nvSpPr>
            <p:cNvPr id="102" name="TextBox 101"/>
            <p:cNvSpPr txBox="1"/>
            <p:nvPr/>
          </p:nvSpPr>
          <p:spPr>
            <a:xfrm>
              <a:off x="4572000" y="1574800"/>
              <a:ext cx="457200" cy="461665"/>
            </a:xfrm>
            <a:prstGeom prst="rect">
              <a:avLst/>
            </a:prstGeom>
            <a:noFill/>
          </p:spPr>
          <p:txBody>
            <a:bodyPr wrap="square" rtlCol="0">
              <a:spAutoFit/>
            </a:bodyPr>
            <a:lstStyle/>
            <a:p>
              <a:pPr algn="ctr"/>
              <a:r>
                <a:rPr lang="en-US" sz="2400" b="1" dirty="0" err="1">
                  <a:latin typeface="Courier New"/>
                  <a:cs typeface="Courier New"/>
                </a:rPr>
                <a:t>k</a:t>
              </a:r>
              <a:endParaRPr lang="en-US" sz="2400" b="1" dirty="0">
                <a:latin typeface="Courier New"/>
                <a:cs typeface="Courier New"/>
              </a:endParaRPr>
            </a:p>
          </p:txBody>
        </p:sp>
        <p:sp>
          <p:nvSpPr>
            <p:cNvPr id="103" name="TextBox 102"/>
            <p:cNvSpPr txBox="1"/>
            <p:nvPr/>
          </p:nvSpPr>
          <p:spPr>
            <a:xfrm>
              <a:off x="5029200" y="1574800"/>
              <a:ext cx="457200" cy="461665"/>
            </a:xfrm>
            <a:prstGeom prst="rect">
              <a:avLst/>
            </a:prstGeom>
            <a:noFill/>
          </p:spPr>
          <p:txBody>
            <a:bodyPr wrap="square" rtlCol="0">
              <a:spAutoFit/>
            </a:bodyPr>
            <a:lstStyle/>
            <a:p>
              <a:pPr algn="ctr"/>
              <a:r>
                <a:rPr lang="en-US" sz="2400" b="1" dirty="0" err="1">
                  <a:latin typeface="Courier New"/>
                  <a:cs typeface="Courier New"/>
                </a:rPr>
                <a:t>b</a:t>
              </a:r>
              <a:endParaRPr lang="en-US" sz="2400" b="1" dirty="0">
                <a:latin typeface="Courier New"/>
                <a:cs typeface="Courier New"/>
              </a:endParaRPr>
            </a:p>
          </p:txBody>
        </p:sp>
        <p:sp>
          <p:nvSpPr>
            <p:cNvPr id="104" name="TextBox 103"/>
            <p:cNvSpPr txBox="1"/>
            <p:nvPr/>
          </p:nvSpPr>
          <p:spPr>
            <a:xfrm>
              <a:off x="5486400" y="1574800"/>
              <a:ext cx="457200" cy="461665"/>
            </a:xfrm>
            <a:prstGeom prst="rect">
              <a:avLst/>
            </a:prstGeom>
            <a:noFill/>
          </p:spPr>
          <p:txBody>
            <a:bodyPr wrap="square" rtlCol="0">
              <a:spAutoFit/>
            </a:bodyPr>
            <a:lstStyle/>
            <a:p>
              <a:pPr algn="ctr"/>
              <a:r>
                <a:rPr lang="en-US" sz="2400" b="1" dirty="0" err="1">
                  <a:latin typeface="Courier New"/>
                  <a:cs typeface="Courier New"/>
                </a:rPr>
                <a:t>n</a:t>
              </a:r>
              <a:endParaRPr lang="en-US" sz="2400" b="1" dirty="0">
                <a:latin typeface="Courier New"/>
                <a:cs typeface="Courier New"/>
              </a:endParaRPr>
            </a:p>
          </p:txBody>
        </p:sp>
        <p:sp>
          <p:nvSpPr>
            <p:cNvPr id="105" name="TextBox 104"/>
            <p:cNvSpPr txBox="1"/>
            <p:nvPr/>
          </p:nvSpPr>
          <p:spPr>
            <a:xfrm>
              <a:off x="5943600" y="1574800"/>
              <a:ext cx="457200" cy="461665"/>
            </a:xfrm>
            <a:prstGeom prst="rect">
              <a:avLst/>
            </a:prstGeom>
            <a:noFill/>
          </p:spPr>
          <p:txBody>
            <a:bodyPr wrap="square" rtlCol="0">
              <a:spAutoFit/>
            </a:bodyPr>
            <a:lstStyle/>
            <a:p>
              <a:pPr algn="ctr"/>
              <a:r>
                <a:rPr lang="en-US" sz="2400" b="1" dirty="0" err="1">
                  <a:latin typeface="Courier New"/>
                  <a:cs typeface="Courier New"/>
                </a:rPr>
                <a:t>r</a:t>
              </a:r>
              <a:endParaRPr lang="en-US" sz="2400" b="1" dirty="0">
                <a:latin typeface="Courier New"/>
                <a:cs typeface="Courier New"/>
              </a:endParaRPr>
            </a:p>
          </p:txBody>
        </p:sp>
        <p:sp>
          <p:nvSpPr>
            <p:cNvPr id="107" name="TextBox 106"/>
            <p:cNvSpPr txBox="1"/>
            <p:nvPr/>
          </p:nvSpPr>
          <p:spPr>
            <a:xfrm>
              <a:off x="27432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08" name="TextBox 107"/>
            <p:cNvSpPr txBox="1"/>
            <p:nvPr/>
          </p:nvSpPr>
          <p:spPr>
            <a:xfrm>
              <a:off x="32004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09" name="TextBox 108"/>
            <p:cNvSpPr txBox="1"/>
            <p:nvPr/>
          </p:nvSpPr>
          <p:spPr>
            <a:xfrm>
              <a:off x="36576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10" name="TextBox 109"/>
            <p:cNvSpPr txBox="1"/>
            <p:nvPr/>
          </p:nvSpPr>
          <p:spPr>
            <a:xfrm>
              <a:off x="41148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11" name="TextBox 110"/>
            <p:cNvSpPr txBox="1"/>
            <p:nvPr/>
          </p:nvSpPr>
          <p:spPr>
            <a:xfrm>
              <a:off x="45720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12" name="TextBox 111"/>
            <p:cNvSpPr txBox="1"/>
            <p:nvPr/>
          </p:nvSpPr>
          <p:spPr>
            <a:xfrm>
              <a:off x="50292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13" name="TextBox 112"/>
            <p:cNvSpPr txBox="1"/>
            <p:nvPr/>
          </p:nvSpPr>
          <p:spPr>
            <a:xfrm>
              <a:off x="54864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14" name="TextBox 113"/>
            <p:cNvSpPr txBox="1"/>
            <p:nvPr/>
          </p:nvSpPr>
          <p:spPr>
            <a:xfrm>
              <a:off x="5943600" y="2014835"/>
              <a:ext cx="457200" cy="461665"/>
            </a:xfrm>
            <a:prstGeom prst="rect">
              <a:avLst/>
            </a:prstGeom>
            <a:noFill/>
          </p:spPr>
          <p:txBody>
            <a:bodyPr wrap="square" rtlCol="0">
              <a:spAutoFit/>
            </a:bodyPr>
            <a:lstStyle/>
            <a:p>
              <a:pPr algn="ctr"/>
              <a:r>
                <a:rPr lang="en-US" sz="2400" b="1" dirty="0" err="1">
                  <a:latin typeface="Courier New"/>
                  <a:cs typeface="Courier New"/>
                </a:rPr>
                <a:t>p</a:t>
              </a:r>
              <a:endParaRPr lang="en-US" sz="2400" b="1" dirty="0">
                <a:latin typeface="Courier New"/>
                <a:cs typeface="Courier New"/>
              </a:endParaRPr>
            </a:p>
          </p:txBody>
        </p:sp>
        <p:sp>
          <p:nvSpPr>
            <p:cNvPr id="115" name="TextBox 114"/>
            <p:cNvSpPr txBox="1"/>
            <p:nvPr/>
          </p:nvSpPr>
          <p:spPr>
            <a:xfrm>
              <a:off x="27432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16" name="TextBox 115"/>
            <p:cNvSpPr txBox="1"/>
            <p:nvPr/>
          </p:nvSpPr>
          <p:spPr>
            <a:xfrm>
              <a:off x="32004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17" name="TextBox 116"/>
            <p:cNvSpPr txBox="1"/>
            <p:nvPr/>
          </p:nvSpPr>
          <p:spPr>
            <a:xfrm>
              <a:off x="36576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18" name="TextBox 117"/>
            <p:cNvSpPr txBox="1"/>
            <p:nvPr/>
          </p:nvSpPr>
          <p:spPr>
            <a:xfrm>
              <a:off x="41148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19" name="TextBox 118"/>
            <p:cNvSpPr txBox="1"/>
            <p:nvPr/>
          </p:nvSpPr>
          <p:spPr>
            <a:xfrm>
              <a:off x="45720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20" name="TextBox 119"/>
            <p:cNvSpPr txBox="1"/>
            <p:nvPr/>
          </p:nvSpPr>
          <p:spPr>
            <a:xfrm>
              <a:off x="50292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21" name="TextBox 120"/>
            <p:cNvSpPr txBox="1"/>
            <p:nvPr/>
          </p:nvSpPr>
          <p:spPr>
            <a:xfrm>
              <a:off x="54864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22" name="TextBox 121"/>
            <p:cNvSpPr txBox="1"/>
            <p:nvPr/>
          </p:nvSpPr>
          <p:spPr>
            <a:xfrm>
              <a:off x="5943600" y="4318000"/>
              <a:ext cx="457200" cy="461665"/>
            </a:xfrm>
            <a:prstGeom prst="rect">
              <a:avLst/>
            </a:prstGeom>
            <a:noFill/>
          </p:spPr>
          <p:txBody>
            <a:bodyPr wrap="square" rtlCol="0">
              <a:spAutoFit/>
            </a:bodyPr>
            <a:lstStyle/>
            <a:p>
              <a:pPr algn="ctr"/>
              <a:r>
                <a:rPr lang="en-US" sz="2400" b="1" dirty="0">
                  <a:latin typeface="Courier New"/>
                  <a:cs typeface="Courier New"/>
                </a:rPr>
                <a:t>P</a:t>
              </a:r>
            </a:p>
          </p:txBody>
        </p:sp>
        <p:sp>
          <p:nvSpPr>
            <p:cNvPr id="123" name="TextBox 122"/>
            <p:cNvSpPr txBox="1"/>
            <p:nvPr/>
          </p:nvSpPr>
          <p:spPr>
            <a:xfrm>
              <a:off x="2743200" y="4758035"/>
              <a:ext cx="457200" cy="461665"/>
            </a:xfrm>
            <a:prstGeom prst="rect">
              <a:avLst/>
            </a:prstGeom>
            <a:noFill/>
          </p:spPr>
          <p:txBody>
            <a:bodyPr wrap="square" rtlCol="0">
              <a:spAutoFit/>
            </a:bodyPr>
            <a:lstStyle/>
            <a:p>
              <a:pPr algn="ctr"/>
              <a:r>
                <a:rPr lang="en-US" sz="2400" b="1" dirty="0">
                  <a:latin typeface="Courier New"/>
                  <a:cs typeface="Courier New"/>
                </a:rPr>
                <a:t>R</a:t>
              </a:r>
            </a:p>
          </p:txBody>
        </p:sp>
        <p:sp>
          <p:nvSpPr>
            <p:cNvPr id="124" name="TextBox 123"/>
            <p:cNvSpPr txBox="1"/>
            <p:nvPr/>
          </p:nvSpPr>
          <p:spPr>
            <a:xfrm>
              <a:off x="3200400" y="4758035"/>
              <a:ext cx="457200" cy="461665"/>
            </a:xfrm>
            <a:prstGeom prst="rect">
              <a:avLst/>
            </a:prstGeom>
            <a:noFill/>
          </p:spPr>
          <p:txBody>
            <a:bodyPr wrap="square" rtlCol="0">
              <a:spAutoFit/>
            </a:bodyPr>
            <a:lstStyle/>
            <a:p>
              <a:pPr algn="ctr"/>
              <a:r>
                <a:rPr lang="en-US" sz="2400" b="1" dirty="0" err="1">
                  <a:latin typeface="Courier New"/>
                  <a:cs typeface="Courier New"/>
                </a:rPr>
                <a:t>N</a:t>
              </a:r>
              <a:endParaRPr lang="en-US" sz="2400" b="1" dirty="0">
                <a:latin typeface="Courier New"/>
                <a:cs typeface="Courier New"/>
              </a:endParaRPr>
            </a:p>
          </p:txBody>
        </p:sp>
        <p:sp>
          <p:nvSpPr>
            <p:cNvPr id="125" name="TextBox 124"/>
            <p:cNvSpPr txBox="1"/>
            <p:nvPr/>
          </p:nvSpPr>
          <p:spPr>
            <a:xfrm>
              <a:off x="3657600" y="4758035"/>
              <a:ext cx="457200" cy="461665"/>
            </a:xfrm>
            <a:prstGeom prst="rect">
              <a:avLst/>
            </a:prstGeom>
            <a:noFill/>
          </p:spPr>
          <p:txBody>
            <a:bodyPr wrap="square" rtlCol="0">
              <a:spAutoFit/>
            </a:bodyPr>
            <a:lstStyle/>
            <a:p>
              <a:pPr algn="ctr"/>
              <a:r>
                <a:rPr lang="en-US" sz="2400" b="1" dirty="0" err="1">
                  <a:latin typeface="Courier New"/>
                  <a:cs typeface="Courier New"/>
                </a:rPr>
                <a:t>B</a:t>
              </a:r>
              <a:endParaRPr lang="en-US" sz="2400" b="1" dirty="0">
                <a:latin typeface="Courier New"/>
                <a:cs typeface="Courier New"/>
              </a:endParaRPr>
            </a:p>
          </p:txBody>
        </p:sp>
        <p:sp>
          <p:nvSpPr>
            <p:cNvPr id="126" name="TextBox 125"/>
            <p:cNvSpPr txBox="1"/>
            <p:nvPr/>
          </p:nvSpPr>
          <p:spPr>
            <a:xfrm>
              <a:off x="4114800" y="4758035"/>
              <a:ext cx="457200" cy="461665"/>
            </a:xfrm>
            <a:prstGeom prst="rect">
              <a:avLst/>
            </a:prstGeom>
            <a:noFill/>
          </p:spPr>
          <p:txBody>
            <a:bodyPr wrap="square" rtlCol="0">
              <a:spAutoFit/>
            </a:bodyPr>
            <a:lstStyle/>
            <a:p>
              <a:pPr algn="ctr"/>
              <a:r>
                <a:rPr lang="en-US" sz="2400" b="1" dirty="0" err="1">
                  <a:latin typeface="Courier New"/>
                  <a:cs typeface="Courier New"/>
                </a:rPr>
                <a:t>Q</a:t>
              </a:r>
              <a:endParaRPr lang="en-US" sz="2400" b="1" dirty="0">
                <a:latin typeface="Courier New"/>
                <a:cs typeface="Courier New"/>
              </a:endParaRPr>
            </a:p>
          </p:txBody>
        </p:sp>
        <p:sp>
          <p:nvSpPr>
            <p:cNvPr id="127" name="TextBox 126"/>
            <p:cNvSpPr txBox="1"/>
            <p:nvPr/>
          </p:nvSpPr>
          <p:spPr>
            <a:xfrm>
              <a:off x="4572000" y="4758035"/>
              <a:ext cx="457200" cy="461665"/>
            </a:xfrm>
            <a:prstGeom prst="rect">
              <a:avLst/>
            </a:prstGeom>
            <a:noFill/>
          </p:spPr>
          <p:txBody>
            <a:bodyPr wrap="square" rtlCol="0">
              <a:spAutoFit/>
            </a:bodyPr>
            <a:lstStyle/>
            <a:p>
              <a:pPr algn="ctr"/>
              <a:r>
                <a:rPr lang="en-US" sz="2400" b="1" dirty="0" err="1">
                  <a:latin typeface="Courier New"/>
                  <a:cs typeface="Courier New"/>
                </a:rPr>
                <a:t>K</a:t>
              </a:r>
              <a:endParaRPr lang="en-US" sz="2400" b="1" dirty="0">
                <a:latin typeface="Courier New"/>
                <a:cs typeface="Courier New"/>
              </a:endParaRPr>
            </a:p>
          </p:txBody>
        </p:sp>
        <p:sp>
          <p:nvSpPr>
            <p:cNvPr id="128" name="TextBox 127"/>
            <p:cNvSpPr txBox="1"/>
            <p:nvPr/>
          </p:nvSpPr>
          <p:spPr>
            <a:xfrm>
              <a:off x="5029200" y="4758035"/>
              <a:ext cx="457200" cy="461665"/>
            </a:xfrm>
            <a:prstGeom prst="rect">
              <a:avLst/>
            </a:prstGeom>
            <a:noFill/>
          </p:spPr>
          <p:txBody>
            <a:bodyPr wrap="square" rtlCol="0">
              <a:spAutoFit/>
            </a:bodyPr>
            <a:lstStyle/>
            <a:p>
              <a:pPr algn="ctr"/>
              <a:r>
                <a:rPr lang="en-US" sz="2400" b="1" dirty="0" err="1">
                  <a:latin typeface="Courier New"/>
                  <a:cs typeface="Courier New"/>
                </a:rPr>
                <a:t>B</a:t>
              </a:r>
              <a:endParaRPr lang="en-US" sz="2400" b="1" dirty="0">
                <a:latin typeface="Courier New"/>
                <a:cs typeface="Courier New"/>
              </a:endParaRPr>
            </a:p>
          </p:txBody>
        </p:sp>
        <p:sp>
          <p:nvSpPr>
            <p:cNvPr id="129" name="TextBox 128"/>
            <p:cNvSpPr txBox="1"/>
            <p:nvPr/>
          </p:nvSpPr>
          <p:spPr>
            <a:xfrm>
              <a:off x="5486400" y="4758035"/>
              <a:ext cx="457200" cy="461665"/>
            </a:xfrm>
            <a:prstGeom prst="rect">
              <a:avLst/>
            </a:prstGeom>
            <a:noFill/>
          </p:spPr>
          <p:txBody>
            <a:bodyPr wrap="square" rtlCol="0">
              <a:spAutoFit/>
            </a:bodyPr>
            <a:lstStyle/>
            <a:p>
              <a:pPr algn="ctr"/>
              <a:r>
                <a:rPr lang="en-US" sz="2400" b="1" dirty="0" err="1">
                  <a:latin typeface="Courier New"/>
                  <a:cs typeface="Courier New"/>
                </a:rPr>
                <a:t>N</a:t>
              </a:r>
              <a:endParaRPr lang="en-US" sz="2400" b="1" dirty="0">
                <a:latin typeface="Courier New"/>
                <a:cs typeface="Courier New"/>
              </a:endParaRPr>
            </a:p>
          </p:txBody>
        </p:sp>
        <p:sp>
          <p:nvSpPr>
            <p:cNvPr id="130" name="TextBox 129"/>
            <p:cNvSpPr txBox="1"/>
            <p:nvPr/>
          </p:nvSpPr>
          <p:spPr>
            <a:xfrm>
              <a:off x="5943600" y="4758035"/>
              <a:ext cx="457200" cy="461665"/>
            </a:xfrm>
            <a:prstGeom prst="rect">
              <a:avLst/>
            </a:prstGeom>
            <a:noFill/>
          </p:spPr>
          <p:txBody>
            <a:bodyPr wrap="square" rtlCol="0">
              <a:spAutoFit/>
            </a:bodyPr>
            <a:lstStyle/>
            <a:p>
              <a:pPr algn="ctr"/>
              <a:r>
                <a:rPr lang="en-US" sz="2400" b="1" dirty="0" err="1">
                  <a:latin typeface="Courier New"/>
                  <a:cs typeface="Courier New"/>
                </a:rPr>
                <a:t>R</a:t>
              </a:r>
              <a:endParaRPr lang="en-US" sz="2400" b="1" dirty="0">
                <a:latin typeface="Courier New"/>
                <a:cs typeface="Courier New"/>
              </a:endParaRPr>
            </a:p>
          </p:txBody>
        </p:sp>
      </p:grpSp>
      <p:sp>
        <p:nvSpPr>
          <p:cNvPr id="58982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Initialize a Chess Board</a:t>
            </a:r>
            <a:endParaRPr lang="en-US" sz="4000" dirty="0">
              <a:solidFill>
                <a:schemeClr val="tx1"/>
              </a:solidFill>
            </a:endParaRPr>
          </a:p>
        </p:txBody>
      </p:sp>
      <p:grpSp>
        <p:nvGrpSpPr>
          <p:cNvPr id="4" name="Group 131"/>
          <p:cNvGrpSpPr/>
          <p:nvPr/>
        </p:nvGrpSpPr>
        <p:grpSpPr>
          <a:xfrm>
            <a:off x="2739231" y="1597819"/>
            <a:ext cx="3663950" cy="3663950"/>
            <a:chOff x="2739231" y="1597819"/>
            <a:chExt cx="3663950" cy="3663950"/>
          </a:xfrm>
        </p:grpSpPr>
        <p:pic>
          <p:nvPicPr>
            <p:cNvPr id="13" name="Picture 132" descr="board.png"/>
            <p:cNvPicPr>
              <a:picLocks noChangeAspect="1"/>
            </p:cNvPicPr>
            <p:nvPr/>
          </p:nvPicPr>
          <p:blipFill>
            <a:blip r:embed="rId3"/>
            <a:srcRect/>
            <a:stretch>
              <a:fillRect/>
            </a:stretch>
          </p:blipFill>
          <p:spPr bwMode="auto">
            <a:xfrm>
              <a:off x="2739231" y="1597819"/>
              <a:ext cx="3663950" cy="3663950"/>
            </a:xfrm>
            <a:prstGeom prst="rect">
              <a:avLst/>
            </a:prstGeom>
            <a:noFill/>
            <a:ln w="9525">
              <a:noFill/>
              <a:miter lim="800000"/>
              <a:headEnd/>
              <a:tailEnd/>
            </a:ln>
          </p:spPr>
        </p:pic>
        <p:sp>
          <p:nvSpPr>
            <p:cNvPr id="14" name="Rectangle 133"/>
            <p:cNvSpPr>
              <a:spLocks noChangeArrowheads="1"/>
            </p:cNvSpPr>
            <p:nvPr/>
          </p:nvSpPr>
          <p:spPr bwMode="auto">
            <a:xfrm>
              <a:off x="2747169" y="1602581"/>
              <a:ext cx="3649662" cy="3652838"/>
            </a:xfrm>
            <a:prstGeom prst="rect">
              <a:avLst/>
            </a:prstGeom>
            <a:noFill/>
            <a:ln w="9525">
              <a:solidFill>
                <a:schemeClr val="tx1"/>
              </a:solidFill>
              <a:round/>
              <a:headEnd/>
              <a:tailEnd/>
            </a:ln>
          </p:spPr>
          <p:txBody>
            <a:bodyPr>
              <a:prstTxWarp prst="textNoShape">
                <a:avLst/>
              </a:prstTxWarp>
            </a:bodyPr>
            <a:lstStyle/>
            <a:p>
              <a:pPr eaLnBrk="0" hangingPunct="0"/>
              <a:endParaRPr lang="en-US"/>
            </a:p>
          </p:txBody>
        </p:sp>
        <p:pic>
          <p:nvPicPr>
            <p:cNvPr id="15" name="Picture 86" descr="BR-W.png"/>
            <p:cNvPicPr>
              <a:picLocks noChangeAspect="1"/>
            </p:cNvPicPr>
            <p:nvPr/>
          </p:nvPicPr>
          <p:blipFill>
            <a:blip r:embed="rId4"/>
            <a:srcRect/>
            <a:stretch>
              <a:fillRect/>
            </a:stretch>
          </p:blipFill>
          <p:spPr bwMode="auto">
            <a:xfrm>
              <a:off x="2796381" y="1634331"/>
              <a:ext cx="381000" cy="381000"/>
            </a:xfrm>
            <a:prstGeom prst="rect">
              <a:avLst/>
            </a:prstGeom>
            <a:noFill/>
            <a:ln w="9525">
              <a:noFill/>
              <a:miter lim="800000"/>
              <a:headEnd/>
              <a:tailEnd/>
            </a:ln>
          </p:spPr>
        </p:pic>
        <p:pic>
          <p:nvPicPr>
            <p:cNvPr id="17" name="Picture 104" descr="BP-W.png"/>
            <p:cNvPicPr>
              <a:picLocks noChangeAspect="1"/>
            </p:cNvPicPr>
            <p:nvPr/>
          </p:nvPicPr>
          <p:blipFill>
            <a:blip r:embed="rId5"/>
            <a:srcRect/>
            <a:stretch>
              <a:fillRect/>
            </a:stretch>
          </p:blipFill>
          <p:spPr bwMode="auto">
            <a:xfrm>
              <a:off x="3244056" y="2095500"/>
              <a:ext cx="381000" cy="381000"/>
            </a:xfrm>
            <a:prstGeom prst="rect">
              <a:avLst/>
            </a:prstGeom>
            <a:noFill/>
            <a:ln w="9525">
              <a:noFill/>
              <a:miter lim="800000"/>
              <a:headEnd/>
              <a:tailEnd/>
            </a:ln>
          </p:spPr>
        </p:pic>
        <p:pic>
          <p:nvPicPr>
            <p:cNvPr id="18" name="Picture 17" descr="BB-B.png"/>
            <p:cNvPicPr>
              <a:picLocks noChangeAspect="1"/>
            </p:cNvPicPr>
            <p:nvPr/>
          </p:nvPicPr>
          <p:blipFill>
            <a:blip r:embed="rId6"/>
            <a:srcRect/>
            <a:stretch>
              <a:fillRect/>
            </a:stretch>
          </p:blipFill>
          <p:spPr bwMode="auto">
            <a:xfrm>
              <a:off x="5067300" y="1634331"/>
              <a:ext cx="381000" cy="381000"/>
            </a:xfrm>
            <a:prstGeom prst="rect">
              <a:avLst/>
            </a:prstGeom>
            <a:noFill/>
            <a:ln w="9525">
              <a:noFill/>
              <a:miter lim="800000"/>
              <a:headEnd/>
              <a:tailEnd/>
            </a:ln>
          </p:spPr>
        </p:pic>
        <p:pic>
          <p:nvPicPr>
            <p:cNvPr id="20" name="Picture 135" descr="BP-W.png"/>
            <p:cNvPicPr>
              <a:picLocks noChangeAspect="1"/>
            </p:cNvPicPr>
            <p:nvPr/>
          </p:nvPicPr>
          <p:blipFill>
            <a:blip r:embed="rId5"/>
            <a:srcRect/>
            <a:stretch>
              <a:fillRect/>
            </a:stretch>
          </p:blipFill>
          <p:spPr bwMode="auto">
            <a:xfrm>
              <a:off x="5981700" y="2095500"/>
              <a:ext cx="381000" cy="381000"/>
            </a:xfrm>
            <a:prstGeom prst="rect">
              <a:avLst/>
            </a:prstGeom>
            <a:noFill/>
            <a:ln w="9525">
              <a:noFill/>
              <a:miter lim="800000"/>
              <a:headEnd/>
              <a:tailEnd/>
            </a:ln>
          </p:spPr>
        </p:pic>
        <p:pic>
          <p:nvPicPr>
            <p:cNvPr id="22" name="Picture 137" descr="BP-W.png"/>
            <p:cNvPicPr>
              <a:picLocks noChangeAspect="1"/>
            </p:cNvPicPr>
            <p:nvPr/>
          </p:nvPicPr>
          <p:blipFill>
            <a:blip r:embed="rId5"/>
            <a:srcRect/>
            <a:stretch>
              <a:fillRect/>
            </a:stretch>
          </p:blipFill>
          <p:spPr bwMode="auto">
            <a:xfrm>
              <a:off x="5063331" y="2095500"/>
              <a:ext cx="381000" cy="381000"/>
            </a:xfrm>
            <a:prstGeom prst="rect">
              <a:avLst/>
            </a:prstGeom>
            <a:noFill/>
            <a:ln w="9525">
              <a:noFill/>
              <a:miter lim="800000"/>
              <a:headEnd/>
              <a:tailEnd/>
            </a:ln>
          </p:spPr>
        </p:pic>
        <p:pic>
          <p:nvPicPr>
            <p:cNvPr id="23" name="Picture 138" descr="BP-W.png"/>
            <p:cNvPicPr>
              <a:picLocks noChangeAspect="1"/>
            </p:cNvPicPr>
            <p:nvPr/>
          </p:nvPicPr>
          <p:blipFill>
            <a:blip r:embed="rId5"/>
            <a:srcRect/>
            <a:stretch>
              <a:fillRect/>
            </a:stretch>
          </p:blipFill>
          <p:spPr bwMode="auto">
            <a:xfrm>
              <a:off x="4152900" y="2095500"/>
              <a:ext cx="381000" cy="381000"/>
            </a:xfrm>
            <a:prstGeom prst="rect">
              <a:avLst/>
            </a:prstGeom>
            <a:noFill/>
            <a:ln w="9525">
              <a:noFill/>
              <a:miter lim="800000"/>
              <a:headEnd/>
              <a:tailEnd/>
            </a:ln>
          </p:spPr>
        </p:pic>
        <p:pic>
          <p:nvPicPr>
            <p:cNvPr id="27" name="Picture 143" descr="BN-W.png"/>
            <p:cNvPicPr>
              <a:picLocks noChangeAspect="1"/>
            </p:cNvPicPr>
            <p:nvPr/>
          </p:nvPicPr>
          <p:blipFill>
            <a:blip r:embed="rId7"/>
            <a:srcRect/>
            <a:stretch>
              <a:fillRect/>
            </a:stretch>
          </p:blipFill>
          <p:spPr bwMode="auto">
            <a:xfrm>
              <a:off x="5524500" y="1634331"/>
              <a:ext cx="381000" cy="381000"/>
            </a:xfrm>
            <a:prstGeom prst="rect">
              <a:avLst/>
            </a:prstGeom>
            <a:noFill/>
            <a:ln w="9525">
              <a:noFill/>
              <a:miter lim="800000"/>
              <a:headEnd/>
              <a:tailEnd/>
            </a:ln>
          </p:spPr>
        </p:pic>
        <p:pic>
          <p:nvPicPr>
            <p:cNvPr id="28" name="Picture 144" descr="BN-B.png"/>
            <p:cNvPicPr>
              <a:picLocks noChangeAspect="1"/>
            </p:cNvPicPr>
            <p:nvPr/>
          </p:nvPicPr>
          <p:blipFill>
            <a:blip r:embed="rId8"/>
            <a:srcRect/>
            <a:stretch>
              <a:fillRect/>
            </a:stretch>
          </p:blipFill>
          <p:spPr bwMode="auto">
            <a:xfrm>
              <a:off x="3251200" y="1634331"/>
              <a:ext cx="381000" cy="381000"/>
            </a:xfrm>
            <a:prstGeom prst="rect">
              <a:avLst/>
            </a:prstGeom>
            <a:noFill/>
            <a:ln w="9525">
              <a:noFill/>
              <a:miter lim="800000"/>
              <a:headEnd/>
              <a:tailEnd/>
            </a:ln>
          </p:spPr>
        </p:pic>
        <p:pic>
          <p:nvPicPr>
            <p:cNvPr id="34" name="Picture 150" descr="WP-B.png"/>
            <p:cNvPicPr>
              <a:picLocks noChangeAspect="1"/>
            </p:cNvPicPr>
            <p:nvPr/>
          </p:nvPicPr>
          <p:blipFill>
            <a:blip r:embed="rId9"/>
            <a:srcRect/>
            <a:stretch>
              <a:fillRect/>
            </a:stretch>
          </p:blipFill>
          <p:spPr bwMode="auto">
            <a:xfrm>
              <a:off x="3251200" y="4368800"/>
              <a:ext cx="381000" cy="381000"/>
            </a:xfrm>
            <a:prstGeom prst="rect">
              <a:avLst/>
            </a:prstGeom>
            <a:noFill/>
            <a:ln w="9525">
              <a:noFill/>
              <a:miter lim="800000"/>
              <a:headEnd/>
              <a:tailEnd/>
            </a:ln>
          </p:spPr>
        </p:pic>
        <p:pic>
          <p:nvPicPr>
            <p:cNvPr id="35" name="Picture 152" descr="WP-B.png"/>
            <p:cNvPicPr>
              <a:picLocks noChangeAspect="1"/>
            </p:cNvPicPr>
            <p:nvPr/>
          </p:nvPicPr>
          <p:blipFill>
            <a:blip r:embed="rId9"/>
            <a:srcRect/>
            <a:stretch>
              <a:fillRect/>
            </a:stretch>
          </p:blipFill>
          <p:spPr bwMode="auto">
            <a:xfrm>
              <a:off x="5064919" y="4368800"/>
              <a:ext cx="381000" cy="381000"/>
            </a:xfrm>
            <a:prstGeom prst="rect">
              <a:avLst/>
            </a:prstGeom>
            <a:noFill/>
            <a:ln w="9525">
              <a:noFill/>
              <a:miter lim="800000"/>
              <a:headEnd/>
              <a:tailEnd/>
            </a:ln>
          </p:spPr>
        </p:pic>
        <p:pic>
          <p:nvPicPr>
            <p:cNvPr id="36" name="Picture 153" descr="WP-B.png"/>
            <p:cNvPicPr>
              <a:picLocks noChangeAspect="1"/>
            </p:cNvPicPr>
            <p:nvPr/>
          </p:nvPicPr>
          <p:blipFill>
            <a:blip r:embed="rId9"/>
            <a:srcRect/>
            <a:stretch>
              <a:fillRect/>
            </a:stretch>
          </p:blipFill>
          <p:spPr bwMode="auto">
            <a:xfrm>
              <a:off x="4152900" y="4368800"/>
              <a:ext cx="381000" cy="381000"/>
            </a:xfrm>
            <a:prstGeom prst="rect">
              <a:avLst/>
            </a:prstGeom>
            <a:noFill/>
            <a:ln w="9525">
              <a:noFill/>
              <a:miter lim="800000"/>
              <a:headEnd/>
              <a:tailEnd/>
            </a:ln>
          </p:spPr>
        </p:pic>
        <p:pic>
          <p:nvPicPr>
            <p:cNvPr id="37" name="Picture 154" descr="WP-B.png"/>
            <p:cNvPicPr>
              <a:picLocks noChangeAspect="1"/>
            </p:cNvPicPr>
            <p:nvPr/>
          </p:nvPicPr>
          <p:blipFill>
            <a:blip r:embed="rId9"/>
            <a:srcRect/>
            <a:stretch>
              <a:fillRect/>
            </a:stretch>
          </p:blipFill>
          <p:spPr bwMode="auto">
            <a:xfrm>
              <a:off x="5956300" y="4368800"/>
              <a:ext cx="381000" cy="381000"/>
            </a:xfrm>
            <a:prstGeom prst="rect">
              <a:avLst/>
            </a:prstGeom>
            <a:noFill/>
            <a:ln w="9525">
              <a:noFill/>
              <a:miter lim="800000"/>
              <a:headEnd/>
              <a:tailEnd/>
            </a:ln>
          </p:spPr>
        </p:pic>
        <p:pic>
          <p:nvPicPr>
            <p:cNvPr id="38" name="Picture 156" descr="WK-B.png"/>
            <p:cNvPicPr>
              <a:picLocks noChangeAspect="1"/>
            </p:cNvPicPr>
            <p:nvPr/>
          </p:nvPicPr>
          <p:blipFill>
            <a:blip r:embed="rId10"/>
            <a:srcRect/>
            <a:stretch>
              <a:fillRect/>
            </a:stretch>
          </p:blipFill>
          <p:spPr bwMode="auto">
            <a:xfrm>
              <a:off x="4610100" y="4813300"/>
              <a:ext cx="381000" cy="381000"/>
            </a:xfrm>
            <a:prstGeom prst="rect">
              <a:avLst/>
            </a:prstGeom>
            <a:noFill/>
            <a:ln w="9525">
              <a:noFill/>
              <a:miter lim="800000"/>
              <a:headEnd/>
              <a:tailEnd/>
            </a:ln>
          </p:spPr>
        </p:pic>
        <p:pic>
          <p:nvPicPr>
            <p:cNvPr id="39" name="Picture 157" descr="WQ-W.png"/>
            <p:cNvPicPr>
              <a:picLocks noChangeAspect="1"/>
            </p:cNvPicPr>
            <p:nvPr/>
          </p:nvPicPr>
          <p:blipFill>
            <a:blip r:embed="rId11"/>
            <a:srcRect/>
            <a:stretch>
              <a:fillRect/>
            </a:stretch>
          </p:blipFill>
          <p:spPr bwMode="auto">
            <a:xfrm>
              <a:off x="4152900" y="4813300"/>
              <a:ext cx="381000" cy="381000"/>
            </a:xfrm>
            <a:prstGeom prst="rect">
              <a:avLst/>
            </a:prstGeom>
            <a:noFill/>
            <a:ln w="9525">
              <a:noFill/>
              <a:miter lim="800000"/>
              <a:headEnd/>
              <a:tailEnd/>
            </a:ln>
          </p:spPr>
        </p:pic>
        <p:pic>
          <p:nvPicPr>
            <p:cNvPr id="40" name="Picture 158" descr="WN-W.png"/>
            <p:cNvPicPr>
              <a:picLocks noChangeAspect="1"/>
            </p:cNvPicPr>
            <p:nvPr/>
          </p:nvPicPr>
          <p:blipFill>
            <a:blip r:embed="rId12"/>
            <a:srcRect/>
            <a:stretch>
              <a:fillRect/>
            </a:stretch>
          </p:blipFill>
          <p:spPr bwMode="auto">
            <a:xfrm>
              <a:off x="3238500" y="4813300"/>
              <a:ext cx="381000" cy="381000"/>
            </a:xfrm>
            <a:prstGeom prst="rect">
              <a:avLst/>
            </a:prstGeom>
            <a:noFill/>
            <a:ln w="9525">
              <a:noFill/>
              <a:miter lim="800000"/>
              <a:headEnd/>
              <a:tailEnd/>
            </a:ln>
          </p:spPr>
        </p:pic>
        <p:pic>
          <p:nvPicPr>
            <p:cNvPr id="41" name="Picture 159" descr="WR-B.png"/>
            <p:cNvPicPr>
              <a:picLocks noChangeAspect="1"/>
            </p:cNvPicPr>
            <p:nvPr/>
          </p:nvPicPr>
          <p:blipFill>
            <a:blip r:embed="rId13"/>
            <a:srcRect/>
            <a:stretch>
              <a:fillRect/>
            </a:stretch>
          </p:blipFill>
          <p:spPr bwMode="auto">
            <a:xfrm>
              <a:off x="2781300" y="4813300"/>
              <a:ext cx="381000" cy="381000"/>
            </a:xfrm>
            <a:prstGeom prst="rect">
              <a:avLst/>
            </a:prstGeom>
            <a:noFill/>
            <a:ln w="9525">
              <a:noFill/>
              <a:miter lim="800000"/>
              <a:headEnd/>
              <a:tailEnd/>
            </a:ln>
          </p:spPr>
        </p:pic>
        <p:pic>
          <p:nvPicPr>
            <p:cNvPr id="42" name="Picture 160" descr="WR-W.png"/>
            <p:cNvPicPr>
              <a:picLocks noChangeAspect="1"/>
            </p:cNvPicPr>
            <p:nvPr/>
          </p:nvPicPr>
          <p:blipFill>
            <a:blip r:embed="rId14"/>
            <a:srcRect/>
            <a:stretch>
              <a:fillRect/>
            </a:stretch>
          </p:blipFill>
          <p:spPr bwMode="auto">
            <a:xfrm>
              <a:off x="5981700" y="4813300"/>
              <a:ext cx="381000" cy="381000"/>
            </a:xfrm>
            <a:prstGeom prst="rect">
              <a:avLst/>
            </a:prstGeom>
            <a:noFill/>
            <a:ln w="9525">
              <a:noFill/>
              <a:miter lim="800000"/>
              <a:headEnd/>
              <a:tailEnd/>
            </a:ln>
          </p:spPr>
        </p:pic>
        <p:pic>
          <p:nvPicPr>
            <p:cNvPr id="43" name="Picture 161" descr="WB-B.png"/>
            <p:cNvPicPr>
              <a:picLocks noChangeAspect="1"/>
            </p:cNvPicPr>
            <p:nvPr/>
          </p:nvPicPr>
          <p:blipFill>
            <a:blip r:embed="rId15"/>
            <a:srcRect/>
            <a:stretch>
              <a:fillRect/>
            </a:stretch>
          </p:blipFill>
          <p:spPr bwMode="auto">
            <a:xfrm>
              <a:off x="3708400" y="4813300"/>
              <a:ext cx="381000" cy="381000"/>
            </a:xfrm>
            <a:prstGeom prst="rect">
              <a:avLst/>
            </a:prstGeom>
            <a:noFill/>
            <a:ln w="9525">
              <a:noFill/>
              <a:miter lim="800000"/>
              <a:headEnd/>
              <a:tailEnd/>
            </a:ln>
          </p:spPr>
        </p:pic>
        <p:pic>
          <p:nvPicPr>
            <p:cNvPr id="44" name="Picture 162" descr="WB-W.png"/>
            <p:cNvPicPr>
              <a:picLocks noChangeAspect="1"/>
            </p:cNvPicPr>
            <p:nvPr/>
          </p:nvPicPr>
          <p:blipFill>
            <a:blip r:embed="rId16"/>
            <a:srcRect/>
            <a:stretch>
              <a:fillRect/>
            </a:stretch>
          </p:blipFill>
          <p:spPr bwMode="auto">
            <a:xfrm>
              <a:off x="5067300" y="4813300"/>
              <a:ext cx="381000" cy="381000"/>
            </a:xfrm>
            <a:prstGeom prst="rect">
              <a:avLst/>
            </a:prstGeom>
            <a:noFill/>
            <a:ln w="9525">
              <a:noFill/>
              <a:miter lim="800000"/>
              <a:headEnd/>
              <a:tailEnd/>
            </a:ln>
          </p:spPr>
        </p:pic>
        <p:pic>
          <p:nvPicPr>
            <p:cNvPr id="62" name="Picture 61" descr="BR-B.png"/>
            <p:cNvPicPr>
              <a:picLocks noChangeAspect="1"/>
            </p:cNvPicPr>
            <p:nvPr/>
          </p:nvPicPr>
          <p:blipFill>
            <a:blip r:embed="rId17"/>
            <a:stretch>
              <a:fillRect/>
            </a:stretch>
          </p:blipFill>
          <p:spPr>
            <a:xfrm>
              <a:off x="5981700" y="1634331"/>
              <a:ext cx="381000" cy="381000"/>
            </a:xfrm>
            <a:prstGeom prst="rect">
              <a:avLst/>
            </a:prstGeom>
          </p:spPr>
        </p:pic>
        <p:pic>
          <p:nvPicPr>
            <p:cNvPr id="63" name="Picture 62" descr="WN-B.png"/>
            <p:cNvPicPr>
              <a:picLocks noChangeAspect="1"/>
            </p:cNvPicPr>
            <p:nvPr/>
          </p:nvPicPr>
          <p:blipFill>
            <a:blip r:embed="rId18"/>
            <a:stretch>
              <a:fillRect/>
            </a:stretch>
          </p:blipFill>
          <p:spPr>
            <a:xfrm>
              <a:off x="5511800" y="4813300"/>
              <a:ext cx="381000" cy="381000"/>
            </a:xfrm>
            <a:prstGeom prst="rect">
              <a:avLst/>
            </a:prstGeom>
          </p:spPr>
        </p:pic>
        <p:pic>
          <p:nvPicPr>
            <p:cNvPr id="64" name="Picture 63" descr="BK-W.png"/>
            <p:cNvPicPr>
              <a:picLocks noChangeAspect="1"/>
            </p:cNvPicPr>
            <p:nvPr/>
          </p:nvPicPr>
          <p:blipFill>
            <a:blip r:embed="rId19"/>
            <a:stretch>
              <a:fillRect/>
            </a:stretch>
          </p:blipFill>
          <p:spPr>
            <a:xfrm>
              <a:off x="4610100" y="1634331"/>
              <a:ext cx="381000" cy="381000"/>
            </a:xfrm>
            <a:prstGeom prst="rect">
              <a:avLst/>
            </a:prstGeom>
          </p:spPr>
        </p:pic>
        <p:pic>
          <p:nvPicPr>
            <p:cNvPr id="65" name="Picture 64" descr="BQ-B.png"/>
            <p:cNvPicPr>
              <a:picLocks noChangeAspect="1"/>
            </p:cNvPicPr>
            <p:nvPr/>
          </p:nvPicPr>
          <p:blipFill>
            <a:blip r:embed="rId20"/>
            <a:stretch>
              <a:fillRect/>
            </a:stretch>
          </p:blipFill>
          <p:spPr>
            <a:xfrm>
              <a:off x="4165600" y="1634331"/>
              <a:ext cx="381000" cy="381000"/>
            </a:xfrm>
            <a:prstGeom prst="rect">
              <a:avLst/>
            </a:prstGeom>
          </p:spPr>
        </p:pic>
        <p:pic>
          <p:nvPicPr>
            <p:cNvPr id="66" name="Picture 65" descr="BB-W.png"/>
            <p:cNvPicPr>
              <a:picLocks noChangeAspect="1"/>
            </p:cNvPicPr>
            <p:nvPr/>
          </p:nvPicPr>
          <p:blipFill>
            <a:blip r:embed="rId21"/>
            <a:stretch>
              <a:fillRect/>
            </a:stretch>
          </p:blipFill>
          <p:spPr>
            <a:xfrm>
              <a:off x="3695700" y="1634331"/>
              <a:ext cx="381000" cy="381000"/>
            </a:xfrm>
            <a:prstGeom prst="rect">
              <a:avLst/>
            </a:prstGeom>
          </p:spPr>
        </p:pic>
        <p:pic>
          <p:nvPicPr>
            <p:cNvPr id="67" name="Picture 66" descr="BP-B.png"/>
            <p:cNvPicPr>
              <a:picLocks noChangeAspect="1"/>
            </p:cNvPicPr>
            <p:nvPr/>
          </p:nvPicPr>
          <p:blipFill>
            <a:blip r:embed="rId22"/>
            <a:stretch>
              <a:fillRect/>
            </a:stretch>
          </p:blipFill>
          <p:spPr>
            <a:xfrm>
              <a:off x="2781300" y="2095500"/>
              <a:ext cx="381000" cy="381000"/>
            </a:xfrm>
            <a:prstGeom prst="rect">
              <a:avLst/>
            </a:prstGeom>
          </p:spPr>
        </p:pic>
        <p:pic>
          <p:nvPicPr>
            <p:cNvPr id="68" name="Picture 67" descr="BP-B.png"/>
            <p:cNvPicPr>
              <a:picLocks noChangeAspect="1"/>
            </p:cNvPicPr>
            <p:nvPr/>
          </p:nvPicPr>
          <p:blipFill>
            <a:blip r:embed="rId22"/>
            <a:stretch>
              <a:fillRect/>
            </a:stretch>
          </p:blipFill>
          <p:spPr>
            <a:xfrm>
              <a:off x="3695700" y="2095500"/>
              <a:ext cx="381000" cy="381000"/>
            </a:xfrm>
            <a:prstGeom prst="rect">
              <a:avLst/>
            </a:prstGeom>
          </p:spPr>
        </p:pic>
        <p:pic>
          <p:nvPicPr>
            <p:cNvPr id="69" name="Picture 68" descr="BP-B.png"/>
            <p:cNvPicPr>
              <a:picLocks noChangeAspect="1"/>
            </p:cNvPicPr>
            <p:nvPr/>
          </p:nvPicPr>
          <p:blipFill>
            <a:blip r:embed="rId22"/>
            <a:stretch>
              <a:fillRect/>
            </a:stretch>
          </p:blipFill>
          <p:spPr>
            <a:xfrm>
              <a:off x="4622800" y="2095500"/>
              <a:ext cx="381000" cy="381000"/>
            </a:xfrm>
            <a:prstGeom prst="rect">
              <a:avLst/>
            </a:prstGeom>
          </p:spPr>
        </p:pic>
        <p:pic>
          <p:nvPicPr>
            <p:cNvPr id="70" name="Picture 69" descr="BP-B.png"/>
            <p:cNvPicPr>
              <a:picLocks noChangeAspect="1"/>
            </p:cNvPicPr>
            <p:nvPr/>
          </p:nvPicPr>
          <p:blipFill>
            <a:blip r:embed="rId22"/>
            <a:stretch>
              <a:fillRect/>
            </a:stretch>
          </p:blipFill>
          <p:spPr>
            <a:xfrm>
              <a:off x="5524500" y="2095500"/>
              <a:ext cx="381000" cy="381000"/>
            </a:xfrm>
            <a:prstGeom prst="rect">
              <a:avLst/>
            </a:prstGeom>
          </p:spPr>
        </p:pic>
        <p:pic>
          <p:nvPicPr>
            <p:cNvPr id="71" name="Picture 70" descr="WP-W.png"/>
            <p:cNvPicPr>
              <a:picLocks noChangeAspect="1"/>
            </p:cNvPicPr>
            <p:nvPr/>
          </p:nvPicPr>
          <p:blipFill>
            <a:blip r:embed="rId23"/>
            <a:stretch>
              <a:fillRect/>
            </a:stretch>
          </p:blipFill>
          <p:spPr>
            <a:xfrm>
              <a:off x="2794000" y="4368800"/>
              <a:ext cx="381000" cy="381000"/>
            </a:xfrm>
            <a:prstGeom prst="rect">
              <a:avLst/>
            </a:prstGeom>
          </p:spPr>
        </p:pic>
        <p:pic>
          <p:nvPicPr>
            <p:cNvPr id="72" name="Picture 71" descr="WP-W.png"/>
            <p:cNvPicPr>
              <a:picLocks noChangeAspect="1"/>
            </p:cNvPicPr>
            <p:nvPr/>
          </p:nvPicPr>
          <p:blipFill>
            <a:blip r:embed="rId23"/>
            <a:stretch>
              <a:fillRect/>
            </a:stretch>
          </p:blipFill>
          <p:spPr>
            <a:xfrm>
              <a:off x="3708400" y="4368800"/>
              <a:ext cx="381000" cy="381000"/>
            </a:xfrm>
            <a:prstGeom prst="rect">
              <a:avLst/>
            </a:prstGeom>
          </p:spPr>
        </p:pic>
        <p:pic>
          <p:nvPicPr>
            <p:cNvPr id="73" name="Picture 72" descr="WP-W.png"/>
            <p:cNvPicPr>
              <a:picLocks noChangeAspect="1"/>
            </p:cNvPicPr>
            <p:nvPr/>
          </p:nvPicPr>
          <p:blipFill>
            <a:blip r:embed="rId23"/>
            <a:stretch>
              <a:fillRect/>
            </a:stretch>
          </p:blipFill>
          <p:spPr>
            <a:xfrm>
              <a:off x="4622800" y="4368800"/>
              <a:ext cx="381000" cy="381000"/>
            </a:xfrm>
            <a:prstGeom prst="rect">
              <a:avLst/>
            </a:prstGeom>
          </p:spPr>
        </p:pic>
        <p:pic>
          <p:nvPicPr>
            <p:cNvPr id="74" name="Picture 73" descr="WP-W.png"/>
            <p:cNvPicPr>
              <a:picLocks noChangeAspect="1"/>
            </p:cNvPicPr>
            <p:nvPr/>
          </p:nvPicPr>
          <p:blipFill>
            <a:blip r:embed="rId23"/>
            <a:stretch>
              <a:fillRect/>
            </a:stretch>
          </p:blipFill>
          <p:spPr>
            <a:xfrm>
              <a:off x="5537200" y="4368800"/>
              <a:ext cx="381000" cy="381000"/>
            </a:xfrm>
            <a:prstGeom prst="rect">
              <a:avLst/>
            </a:prstGeom>
          </p:spPr>
        </p:pic>
      </p:grpSp>
      <p:grpSp>
        <p:nvGrpSpPr>
          <p:cNvPr id="5" name="Group 149"/>
          <p:cNvGrpSpPr/>
          <p:nvPr/>
        </p:nvGrpSpPr>
        <p:grpSpPr>
          <a:xfrm>
            <a:off x="2486025" y="1676400"/>
            <a:ext cx="3890963" cy="3817937"/>
            <a:chOff x="2486025" y="1676400"/>
            <a:chExt cx="3890963" cy="3817937"/>
          </a:xfrm>
        </p:grpSpPr>
        <p:sp>
          <p:nvSpPr>
            <p:cNvPr id="133" name="TextBox 163"/>
            <p:cNvSpPr txBox="1">
              <a:spLocks noChangeArrowheads="1"/>
            </p:cNvSpPr>
            <p:nvPr/>
          </p:nvSpPr>
          <p:spPr bwMode="auto">
            <a:xfrm>
              <a:off x="2486025" y="1676400"/>
              <a:ext cx="381000" cy="276225"/>
            </a:xfrm>
            <a:prstGeom prst="rect">
              <a:avLst/>
            </a:prstGeom>
            <a:noFill/>
            <a:ln w="9525">
              <a:noFill/>
              <a:miter lim="800000"/>
              <a:headEnd/>
              <a:tailEnd/>
            </a:ln>
          </p:spPr>
          <p:txBody>
            <a:bodyPr>
              <a:prstTxWarp prst="textNoShape">
                <a:avLst/>
              </a:prstTxWarp>
              <a:spAutoFit/>
            </a:bodyPr>
            <a:lstStyle/>
            <a:p>
              <a:pPr eaLnBrk="0" hangingPunct="0"/>
              <a:r>
                <a:rPr lang="en-US" sz="1200" b="0" dirty="0"/>
                <a:t>0</a:t>
              </a:r>
            </a:p>
          </p:txBody>
        </p:sp>
        <p:sp>
          <p:nvSpPr>
            <p:cNvPr id="134" name="TextBox 164"/>
            <p:cNvSpPr txBox="1">
              <a:spLocks noChangeArrowheads="1"/>
            </p:cNvSpPr>
            <p:nvPr/>
          </p:nvSpPr>
          <p:spPr bwMode="auto">
            <a:xfrm>
              <a:off x="2486025" y="2130425"/>
              <a:ext cx="381000" cy="277812"/>
            </a:xfrm>
            <a:prstGeom prst="rect">
              <a:avLst/>
            </a:prstGeom>
            <a:noFill/>
            <a:ln w="9525">
              <a:noFill/>
              <a:miter lim="800000"/>
              <a:headEnd/>
              <a:tailEnd/>
            </a:ln>
          </p:spPr>
          <p:txBody>
            <a:bodyPr>
              <a:prstTxWarp prst="textNoShape">
                <a:avLst/>
              </a:prstTxWarp>
              <a:spAutoFit/>
            </a:bodyPr>
            <a:lstStyle/>
            <a:p>
              <a:pPr eaLnBrk="0" hangingPunct="0"/>
              <a:r>
                <a:rPr lang="en-US" sz="1200" dirty="0"/>
                <a:t>1</a:t>
              </a:r>
              <a:endParaRPr lang="en-US" sz="1200" b="0" dirty="0"/>
            </a:p>
          </p:txBody>
        </p:sp>
        <p:sp>
          <p:nvSpPr>
            <p:cNvPr id="135" name="TextBox 165"/>
            <p:cNvSpPr txBox="1">
              <a:spLocks noChangeArrowheads="1"/>
            </p:cNvSpPr>
            <p:nvPr/>
          </p:nvSpPr>
          <p:spPr bwMode="auto">
            <a:xfrm>
              <a:off x="2486025" y="2586037"/>
              <a:ext cx="381000" cy="276225"/>
            </a:xfrm>
            <a:prstGeom prst="rect">
              <a:avLst/>
            </a:prstGeom>
            <a:noFill/>
            <a:ln w="9525">
              <a:noFill/>
              <a:miter lim="800000"/>
              <a:headEnd/>
              <a:tailEnd/>
            </a:ln>
          </p:spPr>
          <p:txBody>
            <a:bodyPr>
              <a:prstTxWarp prst="textNoShape">
                <a:avLst/>
              </a:prstTxWarp>
              <a:spAutoFit/>
            </a:bodyPr>
            <a:lstStyle/>
            <a:p>
              <a:pPr eaLnBrk="0" hangingPunct="0"/>
              <a:r>
                <a:rPr lang="en-US" sz="1200" dirty="0"/>
                <a:t>2</a:t>
              </a:r>
              <a:endParaRPr lang="en-US" sz="1200" b="0" dirty="0"/>
            </a:p>
          </p:txBody>
        </p:sp>
        <p:sp>
          <p:nvSpPr>
            <p:cNvPr id="136" name="TextBox 166"/>
            <p:cNvSpPr txBox="1">
              <a:spLocks noChangeArrowheads="1"/>
            </p:cNvSpPr>
            <p:nvPr/>
          </p:nvSpPr>
          <p:spPr bwMode="auto">
            <a:xfrm>
              <a:off x="2486025" y="3040062"/>
              <a:ext cx="381000" cy="277813"/>
            </a:xfrm>
            <a:prstGeom prst="rect">
              <a:avLst/>
            </a:prstGeom>
            <a:noFill/>
            <a:ln w="9525">
              <a:noFill/>
              <a:miter lim="800000"/>
              <a:headEnd/>
              <a:tailEnd/>
            </a:ln>
          </p:spPr>
          <p:txBody>
            <a:bodyPr>
              <a:prstTxWarp prst="textNoShape">
                <a:avLst/>
              </a:prstTxWarp>
              <a:spAutoFit/>
            </a:bodyPr>
            <a:lstStyle/>
            <a:p>
              <a:pPr eaLnBrk="0" hangingPunct="0"/>
              <a:r>
                <a:rPr lang="en-US" sz="1200" dirty="0"/>
                <a:t>3</a:t>
              </a:r>
              <a:endParaRPr lang="en-US" sz="1200" b="0" dirty="0"/>
            </a:p>
          </p:txBody>
        </p:sp>
        <p:sp>
          <p:nvSpPr>
            <p:cNvPr id="137" name="TextBox 167"/>
            <p:cNvSpPr txBox="1">
              <a:spLocks noChangeArrowheads="1"/>
            </p:cNvSpPr>
            <p:nvPr/>
          </p:nvSpPr>
          <p:spPr bwMode="auto">
            <a:xfrm>
              <a:off x="2486025" y="3495675"/>
              <a:ext cx="381000" cy="276225"/>
            </a:xfrm>
            <a:prstGeom prst="rect">
              <a:avLst/>
            </a:prstGeom>
            <a:noFill/>
            <a:ln w="9525">
              <a:noFill/>
              <a:miter lim="800000"/>
              <a:headEnd/>
              <a:tailEnd/>
            </a:ln>
          </p:spPr>
          <p:txBody>
            <a:bodyPr>
              <a:prstTxWarp prst="textNoShape">
                <a:avLst/>
              </a:prstTxWarp>
              <a:spAutoFit/>
            </a:bodyPr>
            <a:lstStyle/>
            <a:p>
              <a:pPr eaLnBrk="0" hangingPunct="0"/>
              <a:r>
                <a:rPr lang="en-US" sz="1200" dirty="0"/>
                <a:t>4</a:t>
              </a:r>
              <a:endParaRPr lang="en-US" sz="1200" b="0" dirty="0"/>
            </a:p>
          </p:txBody>
        </p:sp>
        <p:sp>
          <p:nvSpPr>
            <p:cNvPr id="138" name="TextBox 168"/>
            <p:cNvSpPr txBox="1">
              <a:spLocks noChangeArrowheads="1"/>
            </p:cNvSpPr>
            <p:nvPr/>
          </p:nvSpPr>
          <p:spPr bwMode="auto">
            <a:xfrm>
              <a:off x="2486025" y="3949700"/>
              <a:ext cx="381000" cy="277812"/>
            </a:xfrm>
            <a:prstGeom prst="rect">
              <a:avLst/>
            </a:prstGeom>
            <a:noFill/>
            <a:ln w="9525">
              <a:noFill/>
              <a:miter lim="800000"/>
              <a:headEnd/>
              <a:tailEnd/>
            </a:ln>
          </p:spPr>
          <p:txBody>
            <a:bodyPr>
              <a:prstTxWarp prst="textNoShape">
                <a:avLst/>
              </a:prstTxWarp>
              <a:spAutoFit/>
            </a:bodyPr>
            <a:lstStyle/>
            <a:p>
              <a:pPr eaLnBrk="0" hangingPunct="0"/>
              <a:r>
                <a:rPr lang="en-US" sz="1200" b="0" dirty="0"/>
                <a:t>5</a:t>
              </a:r>
            </a:p>
          </p:txBody>
        </p:sp>
        <p:sp>
          <p:nvSpPr>
            <p:cNvPr id="139" name="TextBox 169"/>
            <p:cNvSpPr txBox="1">
              <a:spLocks noChangeArrowheads="1"/>
            </p:cNvSpPr>
            <p:nvPr/>
          </p:nvSpPr>
          <p:spPr bwMode="auto">
            <a:xfrm>
              <a:off x="2486025" y="4405312"/>
              <a:ext cx="381000" cy="276225"/>
            </a:xfrm>
            <a:prstGeom prst="rect">
              <a:avLst/>
            </a:prstGeom>
            <a:noFill/>
            <a:ln w="9525">
              <a:noFill/>
              <a:miter lim="800000"/>
              <a:headEnd/>
              <a:tailEnd/>
            </a:ln>
          </p:spPr>
          <p:txBody>
            <a:bodyPr>
              <a:prstTxWarp prst="textNoShape">
                <a:avLst/>
              </a:prstTxWarp>
              <a:spAutoFit/>
            </a:bodyPr>
            <a:lstStyle/>
            <a:p>
              <a:pPr eaLnBrk="0" hangingPunct="0"/>
              <a:r>
                <a:rPr lang="en-US" sz="1200" b="0" dirty="0"/>
                <a:t>6</a:t>
              </a:r>
            </a:p>
          </p:txBody>
        </p:sp>
        <p:sp>
          <p:nvSpPr>
            <p:cNvPr id="140" name="TextBox 170"/>
            <p:cNvSpPr txBox="1">
              <a:spLocks noChangeArrowheads="1"/>
            </p:cNvSpPr>
            <p:nvPr/>
          </p:nvSpPr>
          <p:spPr bwMode="auto">
            <a:xfrm>
              <a:off x="2486025" y="4859337"/>
              <a:ext cx="381000" cy="277813"/>
            </a:xfrm>
            <a:prstGeom prst="rect">
              <a:avLst/>
            </a:prstGeom>
            <a:noFill/>
            <a:ln w="9525">
              <a:noFill/>
              <a:miter lim="800000"/>
              <a:headEnd/>
              <a:tailEnd/>
            </a:ln>
          </p:spPr>
          <p:txBody>
            <a:bodyPr>
              <a:prstTxWarp prst="textNoShape">
                <a:avLst/>
              </a:prstTxWarp>
              <a:spAutoFit/>
            </a:bodyPr>
            <a:lstStyle/>
            <a:p>
              <a:pPr eaLnBrk="0" hangingPunct="0"/>
              <a:r>
                <a:rPr lang="en-US" sz="1200" b="0" dirty="0"/>
                <a:t>7</a:t>
              </a:r>
            </a:p>
          </p:txBody>
        </p:sp>
        <p:sp>
          <p:nvSpPr>
            <p:cNvPr id="141" name="TextBox 171"/>
            <p:cNvSpPr txBox="1">
              <a:spLocks noChangeArrowheads="1"/>
            </p:cNvSpPr>
            <p:nvPr/>
          </p:nvSpPr>
          <p:spPr bwMode="auto">
            <a:xfrm>
              <a:off x="2784475" y="5218112"/>
              <a:ext cx="381000" cy="276225"/>
            </a:xfrm>
            <a:prstGeom prst="rect">
              <a:avLst/>
            </a:prstGeom>
            <a:noFill/>
            <a:ln w="9525">
              <a:noFill/>
              <a:miter lim="800000"/>
              <a:headEnd/>
              <a:tailEnd/>
            </a:ln>
          </p:spPr>
          <p:txBody>
            <a:bodyPr>
              <a:prstTxWarp prst="textNoShape">
                <a:avLst/>
              </a:prstTxWarp>
              <a:spAutoFit/>
            </a:bodyPr>
            <a:lstStyle/>
            <a:p>
              <a:pPr algn="ctr" eaLnBrk="0" hangingPunct="0"/>
              <a:r>
                <a:rPr lang="en-US" sz="1200" dirty="0"/>
                <a:t>0</a:t>
              </a:r>
              <a:endParaRPr lang="en-US" sz="1200" b="0" dirty="0"/>
            </a:p>
          </p:txBody>
        </p:sp>
        <p:sp>
          <p:nvSpPr>
            <p:cNvPr id="142" name="TextBox 172"/>
            <p:cNvSpPr txBox="1">
              <a:spLocks noChangeArrowheads="1"/>
            </p:cNvSpPr>
            <p:nvPr/>
          </p:nvSpPr>
          <p:spPr bwMode="auto">
            <a:xfrm>
              <a:off x="3243263" y="5218112"/>
              <a:ext cx="381000" cy="276225"/>
            </a:xfrm>
            <a:prstGeom prst="rect">
              <a:avLst/>
            </a:prstGeom>
            <a:noFill/>
            <a:ln w="9525">
              <a:noFill/>
              <a:miter lim="800000"/>
              <a:headEnd/>
              <a:tailEnd/>
            </a:ln>
          </p:spPr>
          <p:txBody>
            <a:bodyPr>
              <a:prstTxWarp prst="textNoShape">
                <a:avLst/>
              </a:prstTxWarp>
              <a:spAutoFit/>
            </a:bodyPr>
            <a:lstStyle/>
            <a:p>
              <a:pPr algn="ctr" eaLnBrk="0" hangingPunct="0"/>
              <a:r>
                <a:rPr lang="en-US" sz="1200" dirty="0"/>
                <a:t>1</a:t>
              </a:r>
              <a:endParaRPr lang="en-US" sz="1200" b="0" dirty="0"/>
            </a:p>
          </p:txBody>
        </p:sp>
        <p:sp>
          <p:nvSpPr>
            <p:cNvPr id="143" name="TextBox 173"/>
            <p:cNvSpPr txBox="1">
              <a:spLocks noChangeArrowheads="1"/>
            </p:cNvSpPr>
            <p:nvPr/>
          </p:nvSpPr>
          <p:spPr bwMode="auto">
            <a:xfrm>
              <a:off x="3702051" y="5218112"/>
              <a:ext cx="381000" cy="276225"/>
            </a:xfrm>
            <a:prstGeom prst="rect">
              <a:avLst/>
            </a:prstGeom>
            <a:noFill/>
            <a:ln w="9525">
              <a:noFill/>
              <a:miter lim="800000"/>
              <a:headEnd/>
              <a:tailEnd/>
            </a:ln>
          </p:spPr>
          <p:txBody>
            <a:bodyPr>
              <a:prstTxWarp prst="textNoShape">
                <a:avLst/>
              </a:prstTxWarp>
              <a:spAutoFit/>
            </a:bodyPr>
            <a:lstStyle/>
            <a:p>
              <a:pPr algn="ctr" eaLnBrk="0" hangingPunct="0"/>
              <a:r>
                <a:rPr lang="en-US" sz="1200" dirty="0" err="1"/>
                <a:t>2</a:t>
              </a:r>
              <a:endParaRPr lang="en-US" sz="1200" b="0" dirty="0"/>
            </a:p>
          </p:txBody>
        </p:sp>
        <p:sp>
          <p:nvSpPr>
            <p:cNvPr id="144" name="TextBox 174"/>
            <p:cNvSpPr txBox="1">
              <a:spLocks noChangeArrowheads="1"/>
            </p:cNvSpPr>
            <p:nvPr/>
          </p:nvSpPr>
          <p:spPr bwMode="auto">
            <a:xfrm>
              <a:off x="4160839" y="5218112"/>
              <a:ext cx="381000" cy="276225"/>
            </a:xfrm>
            <a:prstGeom prst="rect">
              <a:avLst/>
            </a:prstGeom>
            <a:noFill/>
            <a:ln w="9525">
              <a:noFill/>
              <a:miter lim="800000"/>
              <a:headEnd/>
              <a:tailEnd/>
            </a:ln>
          </p:spPr>
          <p:txBody>
            <a:bodyPr>
              <a:prstTxWarp prst="textNoShape">
                <a:avLst/>
              </a:prstTxWarp>
              <a:spAutoFit/>
            </a:bodyPr>
            <a:lstStyle/>
            <a:p>
              <a:pPr algn="ctr" eaLnBrk="0" hangingPunct="0"/>
              <a:r>
                <a:rPr lang="en-US" sz="1200" dirty="0"/>
                <a:t>3</a:t>
              </a:r>
              <a:endParaRPr lang="en-US" sz="1200" b="0" dirty="0"/>
            </a:p>
          </p:txBody>
        </p:sp>
        <p:sp>
          <p:nvSpPr>
            <p:cNvPr id="145" name="TextBox 175"/>
            <p:cNvSpPr txBox="1">
              <a:spLocks noChangeArrowheads="1"/>
            </p:cNvSpPr>
            <p:nvPr/>
          </p:nvSpPr>
          <p:spPr bwMode="auto">
            <a:xfrm>
              <a:off x="4619627" y="5218112"/>
              <a:ext cx="381000" cy="276225"/>
            </a:xfrm>
            <a:prstGeom prst="rect">
              <a:avLst/>
            </a:prstGeom>
            <a:noFill/>
            <a:ln w="9525">
              <a:noFill/>
              <a:miter lim="800000"/>
              <a:headEnd/>
              <a:tailEnd/>
            </a:ln>
          </p:spPr>
          <p:txBody>
            <a:bodyPr>
              <a:prstTxWarp prst="textNoShape">
                <a:avLst/>
              </a:prstTxWarp>
              <a:spAutoFit/>
            </a:bodyPr>
            <a:lstStyle/>
            <a:p>
              <a:pPr algn="ctr" eaLnBrk="0" hangingPunct="0"/>
              <a:r>
                <a:rPr lang="en-US" sz="1200" dirty="0"/>
                <a:t>4</a:t>
              </a:r>
              <a:endParaRPr lang="en-US" sz="1200" b="0" dirty="0"/>
            </a:p>
          </p:txBody>
        </p:sp>
        <p:sp>
          <p:nvSpPr>
            <p:cNvPr id="146" name="TextBox 176"/>
            <p:cNvSpPr txBox="1">
              <a:spLocks noChangeArrowheads="1"/>
            </p:cNvSpPr>
            <p:nvPr/>
          </p:nvSpPr>
          <p:spPr bwMode="auto">
            <a:xfrm>
              <a:off x="5078415" y="5218112"/>
              <a:ext cx="381000" cy="276225"/>
            </a:xfrm>
            <a:prstGeom prst="rect">
              <a:avLst/>
            </a:prstGeom>
            <a:noFill/>
            <a:ln w="9525">
              <a:noFill/>
              <a:miter lim="800000"/>
              <a:headEnd/>
              <a:tailEnd/>
            </a:ln>
          </p:spPr>
          <p:txBody>
            <a:bodyPr>
              <a:prstTxWarp prst="textNoShape">
                <a:avLst/>
              </a:prstTxWarp>
              <a:spAutoFit/>
            </a:bodyPr>
            <a:lstStyle/>
            <a:p>
              <a:pPr algn="ctr" eaLnBrk="0" hangingPunct="0"/>
              <a:r>
                <a:rPr lang="en-US" sz="1200" b="0" dirty="0"/>
                <a:t>5</a:t>
              </a:r>
            </a:p>
          </p:txBody>
        </p:sp>
        <p:sp>
          <p:nvSpPr>
            <p:cNvPr id="147" name="TextBox 177"/>
            <p:cNvSpPr txBox="1">
              <a:spLocks noChangeArrowheads="1"/>
            </p:cNvSpPr>
            <p:nvPr/>
          </p:nvSpPr>
          <p:spPr bwMode="auto">
            <a:xfrm>
              <a:off x="5537203" y="5218112"/>
              <a:ext cx="381000" cy="276225"/>
            </a:xfrm>
            <a:prstGeom prst="rect">
              <a:avLst/>
            </a:prstGeom>
            <a:noFill/>
            <a:ln w="9525">
              <a:noFill/>
              <a:miter lim="800000"/>
              <a:headEnd/>
              <a:tailEnd/>
            </a:ln>
          </p:spPr>
          <p:txBody>
            <a:bodyPr>
              <a:prstTxWarp prst="textNoShape">
                <a:avLst/>
              </a:prstTxWarp>
              <a:spAutoFit/>
            </a:bodyPr>
            <a:lstStyle/>
            <a:p>
              <a:pPr algn="ctr" eaLnBrk="0" hangingPunct="0"/>
              <a:r>
                <a:rPr lang="en-US" sz="1200" b="0" dirty="0"/>
                <a:t>6</a:t>
              </a:r>
            </a:p>
          </p:txBody>
        </p:sp>
        <p:sp>
          <p:nvSpPr>
            <p:cNvPr id="148" name="TextBox 178"/>
            <p:cNvSpPr txBox="1">
              <a:spLocks noChangeArrowheads="1"/>
            </p:cNvSpPr>
            <p:nvPr/>
          </p:nvSpPr>
          <p:spPr bwMode="auto">
            <a:xfrm>
              <a:off x="5995988" y="5218112"/>
              <a:ext cx="381000" cy="276225"/>
            </a:xfrm>
            <a:prstGeom prst="rect">
              <a:avLst/>
            </a:prstGeom>
            <a:noFill/>
            <a:ln w="9525">
              <a:noFill/>
              <a:miter lim="800000"/>
              <a:headEnd/>
              <a:tailEnd/>
            </a:ln>
          </p:spPr>
          <p:txBody>
            <a:bodyPr>
              <a:prstTxWarp prst="textNoShape">
                <a:avLst/>
              </a:prstTxWarp>
              <a:spAutoFit/>
            </a:bodyPr>
            <a:lstStyle/>
            <a:p>
              <a:pPr algn="ctr" eaLnBrk="0" hangingPunct="0"/>
              <a:r>
                <a:rPr lang="en-US" sz="1200" dirty="0"/>
                <a:t>7</a:t>
              </a:r>
              <a:endParaRPr lang="en-US" sz="1200" b="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4"/>
                                        </p:tgtEl>
                                      </p:cBhvr>
                                    </p:animEffect>
                                    <p:set>
                                      <p:cBhvr>
                                        <p:cTn id="7" dur="1" fill="hold">
                                          <p:stCondLst>
                                            <p:cond delay="9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Crossword Numbering</a:t>
            </a:r>
            <a:endParaRPr lang="en-US" sz="4000" dirty="0">
              <a:solidFill>
                <a:schemeClr val="tx1"/>
              </a:solidFill>
            </a:endParaRPr>
          </a:p>
        </p:txBody>
      </p:sp>
      <p:pic>
        <p:nvPicPr>
          <p:cNvPr id="589827" name="Picture 3" descr="UnfinishedGrid"/>
          <p:cNvPicPr>
            <a:picLocks noChangeAspect="1" noChangeArrowheads="1"/>
          </p:cNvPicPr>
          <p:nvPr/>
        </p:nvPicPr>
        <p:blipFill>
          <a:blip r:embed="rId3"/>
          <a:srcRect/>
          <a:stretch>
            <a:fillRect/>
          </a:stretch>
        </p:blipFill>
        <p:spPr bwMode="auto">
          <a:xfrm>
            <a:off x="4038600" y="1379538"/>
            <a:ext cx="4716463" cy="4716462"/>
          </a:xfrm>
          <a:prstGeom prst="rect">
            <a:avLst/>
          </a:prstGeom>
          <a:noFill/>
        </p:spPr>
      </p:pic>
      <p:pic>
        <p:nvPicPr>
          <p:cNvPr id="589828" name="Picture 4" descr="NumberedGrid"/>
          <p:cNvPicPr>
            <a:picLocks noChangeAspect="1" noChangeArrowheads="1"/>
          </p:cNvPicPr>
          <p:nvPr/>
        </p:nvPicPr>
        <p:blipFill>
          <a:blip r:embed="rId4"/>
          <a:srcRect/>
          <a:stretch>
            <a:fillRect/>
          </a:stretch>
        </p:blipFill>
        <p:spPr bwMode="auto">
          <a:xfrm>
            <a:off x="4038600" y="1379538"/>
            <a:ext cx="4716463" cy="4716462"/>
          </a:xfrm>
          <a:prstGeom prst="rect">
            <a:avLst/>
          </a:prstGeom>
          <a:noFill/>
        </p:spPr>
      </p:pic>
      <p:sp>
        <p:nvSpPr>
          <p:cNvPr id="589829" name="Text Box 5"/>
          <p:cNvSpPr txBox="1">
            <a:spLocks noChangeArrowheads="1"/>
          </p:cNvSpPr>
          <p:nvPr/>
        </p:nvSpPr>
        <p:spPr bwMode="auto">
          <a:xfrm>
            <a:off x="381000" y="1295400"/>
            <a:ext cx="3429000" cy="1621470"/>
          </a:xfrm>
          <a:prstGeom prst="rect">
            <a:avLst/>
          </a:prstGeom>
          <a:noFill/>
          <a:ln w="9525">
            <a:noFill/>
            <a:miter lim="800000"/>
            <a:headEnd/>
            <a:tailEnd/>
          </a:ln>
          <a:effectLst/>
        </p:spPr>
        <p:txBody>
          <a:bodyPr wrap="square">
            <a:prstTxWarp prst="textNoShape">
              <a:avLst/>
            </a:prstTxWarp>
            <a:spAutoFit/>
          </a:bodyPr>
          <a:lstStyle/>
          <a:p>
            <a:pPr>
              <a:lnSpc>
                <a:spcPct val="90000"/>
              </a:lnSpc>
            </a:pPr>
            <a:r>
              <a:rPr lang="en-US" sz="2200" dirty="0">
                <a:latin typeface="Times New Roman"/>
                <a:cs typeface="Times New Roman"/>
              </a:rPr>
              <a:t>Write a program to number the squares in a crossword grid if they appear at the beginning of a word running either across or down.</a:t>
            </a:r>
          </a:p>
        </p:txBody>
      </p:sp>
      <p:sp>
        <p:nvSpPr>
          <p:cNvPr id="6" name="Rectangle 3"/>
          <p:cNvSpPr>
            <a:spLocks noChangeArrowheads="1"/>
          </p:cNvSpPr>
          <p:nvPr/>
        </p:nvSpPr>
        <p:spPr bwMode="auto">
          <a:xfrm>
            <a:off x="381000" y="2908300"/>
            <a:ext cx="3429000" cy="27305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200" dirty="0">
                <a:latin typeface="Times New Roman" pitchFamily="1" charset="0"/>
              </a:rPr>
              <a:t>What types would you use to represent the data in this grid?</a:t>
            </a:r>
          </a:p>
          <a:p>
            <a:pPr marL="342900" indent="-342900">
              <a:lnSpc>
                <a:spcPct val="85000"/>
              </a:lnSpc>
              <a:spcAft>
                <a:spcPct val="50000"/>
              </a:spcAft>
              <a:buFontTx/>
              <a:buChar char="•"/>
            </a:pPr>
            <a:r>
              <a:rPr lang="en-US" sz="2200" dirty="0">
                <a:latin typeface="Times New Roman" pitchFamily="1" charset="0"/>
              </a:rPr>
              <a:t>How would you represent black squares?</a:t>
            </a:r>
          </a:p>
          <a:p>
            <a:pPr marL="342900" indent="-342900">
              <a:lnSpc>
                <a:spcPct val="85000"/>
              </a:lnSpc>
              <a:spcAft>
                <a:spcPct val="50000"/>
              </a:spcAft>
              <a:buFontTx/>
              <a:buChar char="•"/>
            </a:pPr>
            <a:r>
              <a:rPr lang="en-US" sz="2200" dirty="0">
                <a:latin typeface="Times New Roman" pitchFamily="1" charset="0"/>
              </a:rPr>
              <a:t>What rules can you supply to determine if a square is numbered?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89828"/>
                                        </p:tgtEl>
                                        <p:attrNameLst>
                                          <p:attrName>style.visibility</p:attrName>
                                        </p:attrNameLst>
                                      </p:cBhvr>
                                      <p:to>
                                        <p:strVal val="visible"/>
                                      </p:to>
                                    </p:set>
                                    <p:animEffect transition="in" filter="wipe(up)">
                                      <p:cBhvr>
                                        <p:cTn id="7" dur="500"/>
                                        <p:tgtEl>
                                          <p:spTgt spid="58982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GImage</a:t>
            </a:r>
            <a:r>
              <a:rPr lang="en-US" sz="4000">
                <a:solidFill>
                  <a:srgbClr val="FF0000"/>
                </a:solidFill>
              </a:rPr>
              <a:t> Class</a:t>
            </a:r>
            <a:endParaRPr lang="en-US">
              <a:solidFill>
                <a:srgbClr val="FF0000"/>
              </a:solidFill>
            </a:endParaRPr>
          </a:p>
        </p:txBody>
      </p:sp>
      <p:sp>
        <p:nvSpPr>
          <p:cNvPr id="73731"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a:t>
            </a:r>
            <a:r>
              <a:rPr lang="en-US" sz="2000" b="1" dirty="0" err="1">
                <a:solidFill>
                  <a:srgbClr val="000000"/>
                </a:solidFill>
                <a:latin typeface="Courier New" pitchFamily="1" charset="0"/>
              </a:rPr>
              <a:t>GImage</a:t>
            </a:r>
            <a:r>
              <a:rPr lang="en-US" sz="2400" dirty="0">
                <a:solidFill>
                  <a:srgbClr val="000000"/>
                </a:solidFill>
                <a:latin typeface="Times New Roman" pitchFamily="1" charset="0"/>
              </a:rPr>
              <a:t> class is used to model an image from a file.  The </a:t>
            </a:r>
            <a:r>
              <a:rPr lang="en-US" sz="2000" b="1" dirty="0" err="1">
                <a:solidFill>
                  <a:srgbClr val="000000"/>
                </a:solidFill>
                <a:latin typeface="Courier New" pitchFamily="1" charset="0"/>
              </a:rPr>
              <a:t>GImage</a:t>
            </a:r>
            <a:r>
              <a:rPr lang="en-US" sz="2400" dirty="0">
                <a:solidFill>
                  <a:srgbClr val="000000"/>
                </a:solidFill>
                <a:latin typeface="Times New Roman" pitchFamily="1" charset="0"/>
              </a:rPr>
              <a:t> function itself has the form:</a:t>
            </a:r>
          </a:p>
        </p:txBody>
      </p:sp>
      <p:sp>
        <p:nvSpPr>
          <p:cNvPr id="73732" name="Rectangle 4"/>
          <p:cNvSpPr>
            <a:spLocks noChangeArrowheads="1"/>
          </p:cNvSpPr>
          <p:nvPr/>
        </p:nvSpPr>
        <p:spPr bwMode="auto">
          <a:xfrm>
            <a:off x="2057400" y="2019300"/>
            <a:ext cx="5257800" cy="457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2000" b="1" dirty="0" err="1">
                <a:solidFill>
                  <a:srgbClr val="000000"/>
                </a:solidFill>
                <a:latin typeface="Courier New" pitchFamily="1" charset="0"/>
              </a:rPr>
              <a:t>GImage(</a:t>
            </a:r>
            <a:r>
              <a:rPr lang="en-US" i="1" dirty="0" err="1">
                <a:solidFill>
                  <a:srgbClr val="000000"/>
                </a:solidFill>
                <a:latin typeface="Times New Roman" pitchFamily="1" charset="0"/>
              </a:rPr>
              <a:t>filename</a:t>
            </a:r>
            <a:r>
              <a:rPr lang="en-US" b="1" dirty="0">
                <a:solidFill>
                  <a:srgbClr val="000000"/>
                </a:solidFill>
                <a:latin typeface="Courier New" pitchFamily="1" charset="0"/>
              </a:rPr>
              <a:t>,</a:t>
            </a:r>
            <a:r>
              <a:rPr lang="en-US" sz="1000" i="1" dirty="0">
                <a:solidFill>
                  <a:srgbClr val="000000"/>
                </a:solidFill>
                <a:latin typeface="Times New Roman" pitchFamily="1" charset="0"/>
              </a:rPr>
              <a:t> </a:t>
            </a:r>
            <a:r>
              <a:rPr lang="en-US" i="1" dirty="0" err="1">
                <a:solidFill>
                  <a:srgbClr val="000000"/>
                </a:solidFill>
                <a:latin typeface="Times New Roman" pitchFamily="1" charset="0"/>
              </a:rPr>
              <a:t>x</a:t>
            </a:r>
            <a:r>
              <a:rPr lang="en-US" b="1" dirty="0">
                <a:solidFill>
                  <a:srgbClr val="000000"/>
                </a:solidFill>
                <a:latin typeface="Courier New" pitchFamily="1" charset="0"/>
              </a:rPr>
              <a:t>,</a:t>
            </a:r>
            <a:r>
              <a:rPr lang="en-US" sz="1000" i="1" dirty="0">
                <a:solidFill>
                  <a:srgbClr val="000000"/>
                </a:solidFill>
                <a:latin typeface="Times New Roman" pitchFamily="1" charset="0"/>
              </a:rPr>
              <a:t> </a:t>
            </a:r>
            <a:r>
              <a:rPr lang="en-US" i="1" dirty="0" err="1">
                <a:solidFill>
                  <a:srgbClr val="000000"/>
                </a:solidFill>
                <a:latin typeface="Times New Roman" pitchFamily="1" charset="0"/>
              </a:rPr>
              <a:t>y</a:t>
            </a:r>
            <a:r>
              <a:rPr lang="en-US" sz="2000" b="1" dirty="0">
                <a:solidFill>
                  <a:srgbClr val="000000"/>
                </a:solidFill>
                <a:latin typeface="Courier New" pitchFamily="1" charset="0"/>
              </a:rPr>
              <a:t>) </a:t>
            </a:r>
          </a:p>
        </p:txBody>
      </p:sp>
      <p:sp>
        <p:nvSpPr>
          <p:cNvPr id="712709" name="Rectangle 5"/>
          <p:cNvSpPr>
            <a:spLocks noChangeArrowheads="1"/>
          </p:cNvSpPr>
          <p:nvPr/>
        </p:nvSpPr>
        <p:spPr bwMode="auto">
          <a:xfrm>
            <a:off x="482600" y="3657600"/>
            <a:ext cx="8356600" cy="1435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Because </a:t>
            </a:r>
            <a:r>
              <a:rPr lang="en-US" sz="2000" b="1" dirty="0" err="1">
                <a:solidFill>
                  <a:srgbClr val="000000"/>
                </a:solidFill>
                <a:latin typeface="Courier New" charset="0"/>
                <a:ea typeface="Courier New" charset="0"/>
                <a:cs typeface="Courier New" charset="0"/>
              </a:rPr>
              <a:t>GImage</a:t>
            </a:r>
            <a:r>
              <a:rPr lang="en-US" sz="2400" dirty="0">
                <a:solidFill>
                  <a:srgbClr val="000000"/>
                </a:solidFill>
                <a:latin typeface="Times New Roman" pitchFamily="1" charset="0"/>
              </a:rPr>
              <a:t> objects are read from the file system, you need to add a </a:t>
            </a:r>
            <a:r>
              <a:rPr lang="en-US" sz="2000" b="1" dirty="0">
                <a:solidFill>
                  <a:srgbClr val="000000"/>
                </a:solidFill>
                <a:latin typeface="Courier New" charset="0"/>
                <a:ea typeface="Courier New" charset="0"/>
                <a:cs typeface="Courier New" charset="0"/>
              </a:rPr>
              <a:t>"load"</a:t>
            </a:r>
            <a:r>
              <a:rPr lang="en-US" sz="2000" dirty="0">
                <a:solidFill>
                  <a:srgbClr val="000000"/>
                </a:solidFill>
                <a:latin typeface="Times New Roman" pitchFamily="1" charset="0"/>
              </a:rPr>
              <a:t> </a:t>
            </a:r>
            <a:r>
              <a:rPr lang="en-US" sz="2400" dirty="0">
                <a:solidFill>
                  <a:srgbClr val="000000"/>
                </a:solidFill>
                <a:latin typeface="Times New Roman" pitchFamily="1" charset="0"/>
              </a:rPr>
              <a:t>event handler (without arguments) that executes once the image object has been configured from the file, as with:</a:t>
            </a:r>
            <a:br>
              <a:rPr lang="en-US" sz="2400" dirty="0">
                <a:solidFill>
                  <a:srgbClr val="000000"/>
                </a:solidFill>
                <a:latin typeface="Times New Roman" pitchFamily="1" charset="0"/>
              </a:rPr>
            </a:br>
            <a:br>
              <a:rPr lang="en-US" sz="2400" dirty="0">
                <a:solidFill>
                  <a:srgbClr val="000000"/>
                </a:solidFill>
                <a:latin typeface="Times New Roman" pitchFamily="1" charset="0"/>
              </a:rPr>
            </a:br>
            <a:endParaRPr lang="en-US" sz="2400" dirty="0">
              <a:solidFill>
                <a:srgbClr val="000000"/>
              </a:solidFill>
              <a:latin typeface="Times New Roman" pitchFamily="1" charset="0"/>
            </a:endParaRPr>
          </a:p>
        </p:txBody>
      </p:sp>
      <p:sp>
        <p:nvSpPr>
          <p:cNvPr id="73735" name="Rectangle 7"/>
          <p:cNvSpPr>
            <a:spLocks noChangeArrowheads="1"/>
          </p:cNvSpPr>
          <p:nvPr/>
        </p:nvSpPr>
        <p:spPr bwMode="auto">
          <a:xfrm>
            <a:off x="482600" y="2540000"/>
            <a:ext cx="8128000" cy="1117600"/>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dirty="0">
                <a:solidFill>
                  <a:srgbClr val="000000"/>
                </a:solidFill>
                <a:latin typeface="Times New Roman" pitchFamily="1" charset="0"/>
              </a:rPr>
              <a:t>where </a:t>
            </a:r>
            <a:r>
              <a:rPr lang="en-US" sz="2400" i="1" dirty="0">
                <a:solidFill>
                  <a:srgbClr val="000000"/>
                </a:solidFill>
                <a:latin typeface="Times New Roman" pitchFamily="1" charset="0"/>
              </a:rPr>
              <a:t>filename</a:t>
            </a:r>
            <a:r>
              <a:rPr lang="en-US" sz="2400" dirty="0">
                <a:solidFill>
                  <a:srgbClr val="000000"/>
                </a:solidFill>
                <a:latin typeface="Times New Roman" pitchFamily="1" charset="0"/>
              </a:rPr>
              <a:t> is the name of a file containing a stored image and </a:t>
            </a:r>
            <a:r>
              <a:rPr lang="en-US" sz="2400" i="1" dirty="0">
                <a:solidFill>
                  <a:srgbClr val="000000"/>
                </a:solidFill>
                <a:latin typeface="Times New Roman" pitchFamily="1" charset="0"/>
              </a:rPr>
              <a:t>x</a:t>
            </a:r>
            <a:r>
              <a:rPr lang="en-US" sz="2400" dirty="0">
                <a:solidFill>
                  <a:srgbClr val="000000"/>
                </a:solidFill>
                <a:latin typeface="Times New Roman" pitchFamily="1" charset="0"/>
              </a:rPr>
              <a:t> and </a:t>
            </a:r>
            <a:r>
              <a:rPr lang="en-US" sz="2400" i="1" dirty="0">
                <a:solidFill>
                  <a:srgbClr val="000000"/>
                </a:solidFill>
                <a:latin typeface="Times New Roman" pitchFamily="1" charset="0"/>
              </a:rPr>
              <a:t>y</a:t>
            </a:r>
            <a:r>
              <a:rPr lang="en-US" sz="2400" dirty="0">
                <a:solidFill>
                  <a:srgbClr val="000000"/>
                </a:solidFill>
                <a:latin typeface="Times New Roman" pitchFamily="1" charset="0"/>
              </a:rPr>
              <a:t> are the coordinates of the upper left corner of the image.</a:t>
            </a:r>
          </a:p>
        </p:txBody>
      </p:sp>
      <p:sp>
        <p:nvSpPr>
          <p:cNvPr id="8" name="Rectangle 4"/>
          <p:cNvSpPr>
            <a:spLocks noChangeArrowheads="1"/>
          </p:cNvSpPr>
          <p:nvPr/>
        </p:nvSpPr>
        <p:spPr bwMode="auto">
          <a:xfrm>
            <a:off x="1371600" y="5105400"/>
            <a:ext cx="6934200" cy="16637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2000" b="1" dirty="0">
                <a:solidFill>
                  <a:srgbClr val="000000"/>
                </a:solidFill>
                <a:latin typeface="Courier New" pitchFamily="1" charset="0"/>
              </a:rPr>
              <a:t> </a:t>
            </a:r>
          </a:p>
          <a:p>
            <a:pPr>
              <a:lnSpc>
                <a:spcPct val="85000"/>
              </a:lnSpc>
            </a:pPr>
            <a:r>
              <a:rPr lang="en-US" sz="2000" b="1" dirty="0">
                <a:solidFill>
                  <a:srgbClr val="000000"/>
                </a:solidFill>
                <a:latin typeface="Courier New" pitchFamily="1" charset="0"/>
              </a:rPr>
              <a:t> let image = </a:t>
            </a:r>
            <a:r>
              <a:rPr lang="en-US" sz="2000" b="1" dirty="0" err="1">
                <a:solidFill>
                  <a:srgbClr val="000000"/>
                </a:solidFill>
                <a:latin typeface="Courier New" pitchFamily="1" charset="0"/>
              </a:rPr>
              <a:t>GImage</a:t>
            </a:r>
            <a:r>
              <a:rPr lang="en-US" sz="2000" b="1" dirty="0">
                <a:solidFill>
                  <a:srgbClr val="000000"/>
                </a:solidFill>
                <a:latin typeface="Courier New" pitchFamily="1" charset="0"/>
              </a:rPr>
              <a:t>(</a:t>
            </a:r>
            <a:r>
              <a:rPr lang="en-US" i="1" dirty="0">
                <a:solidFill>
                  <a:srgbClr val="000000"/>
                </a:solidFill>
                <a:latin typeface="Times New Roman" pitchFamily="1" charset="0"/>
              </a:rPr>
              <a:t>filename</a:t>
            </a:r>
            <a:r>
              <a:rPr lang="en-US" b="1" dirty="0">
                <a:solidFill>
                  <a:srgbClr val="000000"/>
                </a:solidFill>
                <a:latin typeface="Courier New" pitchFamily="1" charset="0"/>
              </a:rPr>
              <a:t>,</a:t>
            </a:r>
            <a:r>
              <a:rPr lang="en-US" sz="1000" i="1" dirty="0">
                <a:solidFill>
                  <a:srgbClr val="000000"/>
                </a:solidFill>
                <a:latin typeface="Times New Roman" pitchFamily="1" charset="0"/>
              </a:rPr>
              <a:t> </a:t>
            </a:r>
            <a:r>
              <a:rPr lang="en-US" i="1" dirty="0">
                <a:solidFill>
                  <a:srgbClr val="000000"/>
                </a:solidFill>
                <a:latin typeface="Times New Roman" pitchFamily="1" charset="0"/>
              </a:rPr>
              <a:t>x</a:t>
            </a:r>
            <a:r>
              <a:rPr lang="en-US" b="1" dirty="0">
                <a:solidFill>
                  <a:srgbClr val="000000"/>
                </a:solidFill>
                <a:latin typeface="Courier New" pitchFamily="1" charset="0"/>
              </a:rPr>
              <a:t>,</a:t>
            </a:r>
            <a:r>
              <a:rPr lang="en-US" sz="1000" i="1" dirty="0">
                <a:solidFill>
                  <a:srgbClr val="000000"/>
                </a:solidFill>
                <a:latin typeface="Times New Roman" pitchFamily="1" charset="0"/>
              </a:rPr>
              <a:t> </a:t>
            </a:r>
            <a:r>
              <a:rPr lang="en-US" i="1" dirty="0">
                <a:solidFill>
                  <a:srgbClr val="000000"/>
                </a:solidFill>
                <a:latin typeface="Times New Roman" pitchFamily="1" charset="0"/>
              </a:rPr>
              <a:t>y</a:t>
            </a:r>
            <a:r>
              <a:rPr lang="en-US" sz="2000" b="1" dirty="0">
                <a:solidFill>
                  <a:srgbClr val="000000"/>
                </a:solidFill>
                <a:latin typeface="Courier New" pitchFamily="1" charset="0"/>
              </a:rPr>
              <a:t>);</a:t>
            </a:r>
          </a:p>
          <a:p>
            <a:pPr>
              <a:lnSpc>
                <a:spcPct val="85000"/>
              </a:lnSpc>
            </a:pPr>
            <a:r>
              <a:rPr lang="en-US" sz="2000" b="1" dirty="0">
                <a:solidFill>
                  <a:srgbClr val="000000"/>
                </a:solidFill>
                <a:latin typeface="Courier New" pitchFamily="1" charset="0"/>
              </a:rPr>
              <a:t> let callback = function() {</a:t>
            </a:r>
          </a:p>
          <a:p>
            <a:pPr>
              <a:lnSpc>
                <a:spcPct val="85000"/>
              </a:lnSpc>
            </a:pPr>
            <a:r>
              <a:rPr lang="en-US" sz="2000" b="1" dirty="0">
                <a:solidFill>
                  <a:srgbClr val="000000"/>
                </a:solidFill>
                <a:latin typeface="Courier New" pitchFamily="1" charset="0"/>
              </a:rPr>
              <a:t>   </a:t>
            </a:r>
            <a:r>
              <a:rPr lang="en-US" sz="2000" i="1" dirty="0">
                <a:solidFill>
                  <a:srgbClr val="000000"/>
                </a:solidFill>
                <a:latin typeface="Times New Roman" pitchFamily="1" charset="0"/>
              </a:rPr>
              <a:t>code that further manipulates the loaded image</a:t>
            </a:r>
            <a:endParaRPr lang="en-US" sz="2000" b="1" dirty="0">
              <a:solidFill>
                <a:srgbClr val="000000"/>
              </a:solidFill>
              <a:latin typeface="Courier New" pitchFamily="1" charset="0"/>
            </a:endParaRPr>
          </a:p>
          <a:p>
            <a:pPr>
              <a:lnSpc>
                <a:spcPct val="85000"/>
              </a:lnSpc>
            </a:pPr>
            <a:r>
              <a:rPr lang="en-US" sz="2000" b="1" dirty="0">
                <a:solidFill>
                  <a:srgbClr val="000000"/>
                </a:solidFill>
                <a:latin typeface="Courier New" pitchFamily="1" charset="0"/>
              </a:rPr>
              <a:t> };</a:t>
            </a:r>
          </a:p>
          <a:p>
            <a:pPr>
              <a:lnSpc>
                <a:spcPct val="85000"/>
              </a:lnSpc>
            </a:pPr>
            <a:r>
              <a:rPr lang="en-US" sz="2000" b="1" dirty="0">
                <a:solidFill>
                  <a:srgbClr val="000000"/>
                </a:solidFill>
                <a:latin typeface="Courier New" pitchFamily="1" charset="0"/>
              </a:rPr>
              <a:t> </a:t>
            </a:r>
            <a:r>
              <a:rPr lang="en-US" sz="2000" b="1" dirty="0" err="1">
                <a:solidFill>
                  <a:srgbClr val="000000"/>
                </a:solidFill>
                <a:latin typeface="Courier New" pitchFamily="1" charset="0"/>
              </a:rPr>
              <a:t>image.addEventListener</a:t>
            </a:r>
            <a:r>
              <a:rPr lang="en-US" sz="2000" b="1" dirty="0">
                <a:solidFill>
                  <a:srgbClr val="000000"/>
                </a:solidFill>
                <a:latin typeface="Courier New" pitchFamily="1" charset="0"/>
              </a:rPr>
              <a:t>("load", callback);</a:t>
            </a:r>
          </a:p>
          <a:p>
            <a:pPr>
              <a:lnSpc>
                <a:spcPct val="85000"/>
              </a:lnSpc>
            </a:pPr>
            <a:endParaRPr lang="en-US" sz="2000" b="1" dirty="0">
              <a:solidFill>
                <a:srgbClr val="000000"/>
              </a:solidFill>
              <a:latin typeface="Courier New"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27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9"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0" y="76200"/>
            <a:ext cx="9144000" cy="1143000"/>
          </a:xfrm>
          <a:noFill/>
        </p:spPr>
        <p:txBody>
          <a:bodyPr/>
          <a:lstStyle/>
          <a:p>
            <a:r>
              <a:rPr lang="en-US" sz="4000">
                <a:solidFill>
                  <a:srgbClr val="FF0000"/>
                </a:solidFill>
              </a:rPr>
              <a:t>Images and Copyrights</a:t>
            </a:r>
            <a:endParaRPr lang="en-US">
              <a:solidFill>
                <a:srgbClr val="FF0000"/>
              </a:solidFill>
            </a:endParaRPr>
          </a:p>
        </p:txBody>
      </p:sp>
      <p:sp>
        <p:nvSpPr>
          <p:cNvPr id="75779"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Most images that you find on the web are protected by copyright under international law.   </a:t>
            </a:r>
          </a:p>
        </p:txBody>
      </p:sp>
      <p:grpSp>
        <p:nvGrpSpPr>
          <p:cNvPr id="2" name="Group 4"/>
          <p:cNvGrpSpPr>
            <a:grpSpLocks/>
          </p:cNvGrpSpPr>
          <p:nvPr/>
        </p:nvGrpSpPr>
        <p:grpSpPr bwMode="auto">
          <a:xfrm>
            <a:off x="482600" y="1968500"/>
            <a:ext cx="8128000" cy="2541589"/>
            <a:chOff x="304" y="1240"/>
            <a:chExt cx="5120" cy="1601"/>
          </a:xfrm>
        </p:grpSpPr>
        <p:sp>
          <p:nvSpPr>
            <p:cNvPr id="75782" name="Rectangle 5"/>
            <p:cNvSpPr>
              <a:spLocks noChangeArrowheads="1"/>
            </p:cNvSpPr>
            <p:nvPr/>
          </p:nvSpPr>
          <p:spPr bwMode="auto">
            <a:xfrm>
              <a:off x="304" y="1240"/>
              <a:ext cx="5120" cy="1352"/>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Before you use a copyrighted image, you should make sure that you have the necessary permissions.  For images that appear of the web, the hosting site often specifies what rules apply for the use of that image.  For example, images from the </a:t>
              </a:r>
              <a:r>
                <a:rPr lang="en-US" sz="2000" b="1" dirty="0" err="1">
                  <a:solidFill>
                    <a:srgbClr val="000000"/>
                  </a:solidFill>
                  <a:latin typeface="Courier New" pitchFamily="1" charset="0"/>
                </a:rPr>
                <a:t>www.nasa.gov</a:t>
              </a:r>
              <a:r>
                <a:rPr lang="en-US" sz="2400" dirty="0">
                  <a:solidFill>
                    <a:srgbClr val="000000"/>
                  </a:solidFill>
                  <a:latin typeface="Times New Roman" pitchFamily="1" charset="0"/>
                </a:rPr>
                <a:t> site can be used freely as long as you include the following citation identifying the source:</a:t>
              </a:r>
            </a:p>
          </p:txBody>
        </p:sp>
        <p:sp>
          <p:nvSpPr>
            <p:cNvPr id="75783" name="Rectangle 6"/>
            <p:cNvSpPr>
              <a:spLocks noChangeArrowheads="1"/>
            </p:cNvSpPr>
            <p:nvPr/>
          </p:nvSpPr>
          <p:spPr bwMode="auto">
            <a:xfrm>
              <a:off x="2008" y="2629"/>
              <a:ext cx="1745" cy="212"/>
            </a:xfrm>
            <a:prstGeom prst="rect">
              <a:avLst/>
            </a:prstGeom>
            <a:noFill/>
            <a:ln w="9525">
              <a:noFill/>
              <a:miter lim="800000"/>
              <a:headEnd/>
              <a:tailEnd/>
            </a:ln>
          </p:spPr>
          <p:txBody>
            <a:bodyPr wrap="none">
              <a:prstTxWarp prst="textNoShape">
                <a:avLst/>
              </a:prstTxWarp>
              <a:spAutoFit/>
            </a:bodyPr>
            <a:lstStyle/>
            <a:p>
              <a:r>
                <a:rPr lang="en-US" sz="1600" dirty="0">
                  <a:solidFill>
                    <a:srgbClr val="000000"/>
                  </a:solidFill>
                  <a:latin typeface="Helvetica" pitchFamily="1" charset="0"/>
                </a:rPr>
                <a:t>Courtesy NASA/JPL-Caltech</a:t>
              </a:r>
            </a:p>
          </p:txBody>
        </p:sp>
      </p:grpSp>
      <p:sp>
        <p:nvSpPr>
          <p:cNvPr id="714759" name="Rectangle 7"/>
          <p:cNvSpPr>
            <a:spLocks noChangeArrowheads="1"/>
          </p:cNvSpPr>
          <p:nvPr/>
        </p:nvSpPr>
        <p:spPr bwMode="auto">
          <a:xfrm>
            <a:off x="482600" y="4648200"/>
            <a:ext cx="8128000" cy="18288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In some cases, noncommercial use of an image may fall under the "fair use" doctrine, which allows some uses of proprietary material.  Even in those cases, however, academic integrity and common courtesy both demand that you cite the source of any material that you have obtained from others.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475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9"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Example of the </a:t>
            </a:r>
            <a:r>
              <a:rPr lang="en-US" sz="3600" b="1">
                <a:solidFill>
                  <a:srgbClr val="FF0000"/>
                </a:solidFill>
                <a:latin typeface="Courier New" pitchFamily="1" charset="0"/>
              </a:rPr>
              <a:t>GImage</a:t>
            </a:r>
            <a:r>
              <a:rPr lang="en-US" sz="4000">
                <a:solidFill>
                  <a:srgbClr val="FF0000"/>
                </a:solidFill>
              </a:rPr>
              <a:t> Class</a:t>
            </a:r>
            <a:endParaRPr lang="en-US">
              <a:solidFill>
                <a:srgbClr val="FF0000"/>
              </a:solidFill>
            </a:endParaRPr>
          </a:p>
        </p:txBody>
      </p:sp>
      <p:grpSp>
        <p:nvGrpSpPr>
          <p:cNvPr id="2" name="Group 20"/>
          <p:cNvGrpSpPr/>
          <p:nvPr/>
        </p:nvGrpSpPr>
        <p:grpSpPr>
          <a:xfrm>
            <a:off x="533400" y="1104900"/>
            <a:ext cx="7996237" cy="1920196"/>
            <a:chOff x="533400" y="3789363"/>
            <a:chExt cx="7996237" cy="1920196"/>
          </a:xfrm>
        </p:grpSpPr>
        <p:sp>
          <p:nvSpPr>
            <p:cNvPr id="22" name="Rectangle 17"/>
            <p:cNvSpPr>
              <a:spLocks noChangeArrowheads="1"/>
            </p:cNvSpPr>
            <p:nvPr/>
          </p:nvSpPr>
          <p:spPr bwMode="auto">
            <a:xfrm>
              <a:off x="533400" y="3789363"/>
              <a:ext cx="7996237" cy="1920196"/>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solidFill>
                  <a:srgbClr val="000000"/>
                </a:solidFill>
                <a:latin typeface="Times New Roman" pitchFamily="1" charset="0"/>
              </a:endParaRPr>
            </a:p>
          </p:txBody>
        </p:sp>
        <p:sp>
          <p:nvSpPr>
            <p:cNvPr id="23" name="Text Box 18"/>
            <p:cNvSpPr txBox="1">
              <a:spLocks noChangeArrowheads="1"/>
            </p:cNvSpPr>
            <p:nvPr/>
          </p:nvSpPr>
          <p:spPr bwMode="auto">
            <a:xfrm>
              <a:off x="647700" y="3814763"/>
              <a:ext cx="7755937" cy="1815882"/>
            </a:xfrm>
            <a:prstGeom prst="rect">
              <a:avLst/>
            </a:prstGeom>
            <a:noFill/>
            <a:ln w="9525">
              <a:noFill/>
              <a:miter lim="800000"/>
              <a:headEnd/>
              <a:tailEnd/>
            </a:ln>
          </p:spPr>
          <p:txBody>
            <a:bodyPr wrap="square">
              <a:prstTxWarp prst="textNoShape">
                <a:avLst/>
              </a:prstTxWarp>
              <a:spAutoFit/>
            </a:bodyPr>
            <a:lstStyle/>
            <a:p>
              <a:r>
                <a:rPr lang="en-US" sz="1600" b="1" dirty="0">
                  <a:solidFill>
                    <a:srgbClr val="000000"/>
                  </a:solidFill>
                  <a:latin typeface="Courier New" pitchFamily="1" charset="0"/>
                </a:rPr>
                <a:t>function </a:t>
              </a:r>
              <a:r>
                <a:rPr lang="en-US" sz="1600" b="1" dirty="0" err="1">
                  <a:solidFill>
                    <a:srgbClr val="000000"/>
                  </a:solidFill>
                  <a:latin typeface="Courier New" pitchFamily="1" charset="0"/>
                </a:rPr>
                <a:t>EarthImage</a:t>
              </a:r>
              <a:r>
                <a:rPr lang="en-US" sz="1600" b="1" dirty="0">
                  <a:solidFill>
                    <a:srgbClr val="000000"/>
                  </a:solidFill>
                  <a:latin typeface="Courier New" pitchFamily="1" charset="0"/>
                </a:rPr>
                <a:t>() {</a:t>
              </a:r>
            </a:p>
            <a:p>
              <a:r>
                <a:rPr lang="en-US" sz="1600" b="1" dirty="0">
                  <a:solidFill>
                    <a:srgbClr val="000000"/>
                  </a:solidFill>
                  <a:latin typeface="Courier New" pitchFamily="1" charset="0"/>
                </a:rPr>
                <a:t>   </a:t>
              </a:r>
              <a:r>
                <a:rPr lang="en-US" sz="1600" b="1" dirty="0" err="1">
                  <a:solidFill>
                    <a:srgbClr val="000000"/>
                  </a:solidFill>
                  <a:latin typeface="Courier New" pitchFamily="1" charset="0"/>
                </a:rPr>
                <a:t>var</a:t>
              </a:r>
              <a:r>
                <a:rPr lang="en-US" sz="1600" b="1" dirty="0">
                  <a:solidFill>
                    <a:srgbClr val="000000"/>
                  </a:solidFill>
                  <a:latin typeface="Courier New" pitchFamily="1" charset="0"/>
                </a:rPr>
                <a:t> </a:t>
              </a:r>
              <a:r>
                <a:rPr lang="en-US" sz="1600" b="1" dirty="0" err="1">
                  <a:solidFill>
                    <a:srgbClr val="000000"/>
                  </a:solidFill>
                  <a:latin typeface="Courier New" pitchFamily="1" charset="0"/>
                </a:rPr>
                <a:t>gw</a:t>
              </a:r>
              <a:r>
                <a:rPr lang="en-US" sz="1600" b="1" dirty="0">
                  <a:solidFill>
                    <a:srgbClr val="000000"/>
                  </a:solidFill>
                  <a:latin typeface="Courier New" pitchFamily="1" charset="0"/>
                </a:rPr>
                <a:t> = </a:t>
              </a:r>
              <a:r>
                <a:rPr lang="en-US" sz="1600" b="1" dirty="0" err="1">
                  <a:solidFill>
                    <a:srgbClr val="000000"/>
                  </a:solidFill>
                  <a:latin typeface="Courier New" pitchFamily="1" charset="0"/>
                </a:rPr>
                <a:t>GWindow(GWINDOW_WIDTH</a:t>
              </a:r>
              <a:r>
                <a:rPr lang="en-US" sz="1600" b="1" dirty="0">
                  <a:solidFill>
                    <a:srgbClr val="000000"/>
                  </a:solidFill>
                  <a:latin typeface="Courier New" pitchFamily="1" charset="0"/>
                </a:rPr>
                <a:t>, GWINDOW_HEIGHT);</a:t>
              </a:r>
            </a:p>
            <a:p>
              <a:r>
                <a:rPr lang="en-US" sz="1600" b="1" dirty="0">
                  <a:solidFill>
                    <a:srgbClr val="000000"/>
                  </a:solidFill>
                  <a:latin typeface="Courier New" pitchFamily="1" charset="0"/>
                </a:rPr>
                <a:t>   </a:t>
              </a:r>
              <a:r>
                <a:rPr lang="en-US" sz="1600" b="1" dirty="0" err="1">
                  <a:solidFill>
                    <a:srgbClr val="000000"/>
                  </a:solidFill>
                  <a:latin typeface="Courier New" pitchFamily="1" charset="0"/>
                </a:rPr>
                <a:t>var</a:t>
              </a:r>
              <a:r>
                <a:rPr lang="en-US" sz="1600" b="1" dirty="0">
                  <a:solidFill>
                    <a:srgbClr val="000000"/>
                  </a:solidFill>
                  <a:latin typeface="Courier New" pitchFamily="1" charset="0"/>
                </a:rPr>
                <a:t> image = </a:t>
              </a:r>
              <a:r>
                <a:rPr lang="en-US" sz="1600" b="1" dirty="0" err="1">
                  <a:solidFill>
                    <a:srgbClr val="000000"/>
                  </a:solidFill>
                  <a:latin typeface="Courier New" pitchFamily="1" charset="0"/>
                </a:rPr>
                <a:t>GImage("EarthImage.png</a:t>
              </a:r>
              <a:r>
                <a:rPr lang="en-US" sz="1600" b="1" dirty="0">
                  <a:solidFill>
                    <a:srgbClr val="000000"/>
                  </a:solidFill>
                  <a:latin typeface="Courier New" pitchFamily="1" charset="0"/>
                </a:rPr>
                <a:t>");</a:t>
              </a:r>
            </a:p>
            <a:p>
              <a:r>
                <a:rPr lang="en-US" sz="1600" b="1" dirty="0">
                  <a:solidFill>
                    <a:srgbClr val="000000"/>
                  </a:solidFill>
                  <a:latin typeface="Courier New" pitchFamily="1" charset="0"/>
                </a:rPr>
                <a:t>   </a:t>
              </a:r>
              <a:r>
                <a:rPr lang="en-US" sz="1600" b="1" dirty="0" err="1">
                  <a:solidFill>
                    <a:srgbClr val="000000"/>
                  </a:solidFill>
                  <a:latin typeface="Courier New" pitchFamily="1" charset="0"/>
                </a:rPr>
                <a:t>image.scale(GWINDOW_WIDTH</a:t>
              </a:r>
              <a:r>
                <a:rPr lang="en-US" sz="1600" b="1" dirty="0">
                  <a:solidFill>
                    <a:srgbClr val="000000"/>
                  </a:solidFill>
                  <a:latin typeface="Courier New" pitchFamily="1" charset="0"/>
                </a:rPr>
                <a:t> / </a:t>
              </a:r>
              <a:r>
                <a:rPr lang="en-US" sz="1600" b="1" dirty="0" err="1">
                  <a:solidFill>
                    <a:srgbClr val="000000"/>
                  </a:solidFill>
                  <a:latin typeface="Courier New" pitchFamily="1" charset="0"/>
                </a:rPr>
                <a:t>image.getWidth</a:t>
              </a:r>
              <a:r>
                <a:rPr lang="en-US" sz="1600" b="1" dirty="0">
                  <a:solidFill>
                    <a:srgbClr val="000000"/>
                  </a:solidFill>
                  <a:latin typeface="Courier New" pitchFamily="1" charset="0"/>
                </a:rPr>
                <a:t>());</a:t>
              </a:r>
            </a:p>
            <a:p>
              <a:r>
                <a:rPr lang="en-US" sz="1600" b="1" dirty="0">
                  <a:solidFill>
                    <a:srgbClr val="000000"/>
                  </a:solidFill>
                  <a:latin typeface="Courier New" pitchFamily="1" charset="0"/>
                </a:rPr>
                <a:t>   </a:t>
              </a:r>
              <a:r>
                <a:rPr lang="en-US" sz="1600" b="1" dirty="0" err="1">
                  <a:solidFill>
                    <a:srgbClr val="000000"/>
                  </a:solidFill>
                  <a:latin typeface="Courier New" pitchFamily="1" charset="0"/>
                </a:rPr>
                <a:t>gw.add(image</a:t>
              </a:r>
              <a:r>
                <a:rPr lang="en-US" sz="1600" b="1" dirty="0">
                  <a:solidFill>
                    <a:srgbClr val="000000"/>
                  </a:solidFill>
                  <a:latin typeface="Courier New" pitchFamily="1" charset="0"/>
                </a:rPr>
                <a:t>, 0, 0);</a:t>
              </a:r>
            </a:p>
            <a:p>
              <a:r>
                <a:rPr lang="en-US" sz="1600" b="1" dirty="0">
                  <a:solidFill>
                    <a:srgbClr val="000000"/>
                  </a:solidFill>
                  <a:latin typeface="Courier New" pitchFamily="1" charset="0"/>
                </a:rPr>
                <a:t>   </a:t>
              </a:r>
              <a:r>
                <a:rPr lang="en-US" sz="1600" b="1" dirty="0" err="1">
                  <a:solidFill>
                    <a:srgbClr val="000000"/>
                  </a:solidFill>
                  <a:latin typeface="Courier New" pitchFamily="1" charset="0"/>
                </a:rPr>
                <a:t>addCitation(gw</a:t>
              </a:r>
              <a:r>
                <a:rPr lang="en-US" sz="1600" b="1" dirty="0">
                  <a:solidFill>
                    <a:srgbClr val="000000"/>
                  </a:solidFill>
                  <a:latin typeface="Courier New" pitchFamily="1" charset="0"/>
                </a:rPr>
                <a:t>, "Courtesy NASA/JPL-Caltech ");</a:t>
              </a:r>
            </a:p>
            <a:p>
              <a:r>
                <a:rPr lang="en-US" sz="1600" b="1" dirty="0">
                  <a:solidFill>
                    <a:srgbClr val="000000"/>
                  </a:solidFill>
                  <a:latin typeface="Courier New" pitchFamily="1" charset="0"/>
                </a:rPr>
                <a:t>}</a:t>
              </a:r>
            </a:p>
          </p:txBody>
        </p:sp>
      </p:grpSp>
      <p:pic>
        <p:nvPicPr>
          <p:cNvPr id="77830" name="Picture 8" descr="EarthImageFrame"/>
          <p:cNvPicPr>
            <a:picLocks noChangeAspect="1" noChangeArrowheads="1"/>
          </p:cNvPicPr>
          <p:nvPr/>
        </p:nvPicPr>
        <p:blipFill>
          <a:blip r:embed="rId3"/>
          <a:srcRect/>
          <a:stretch>
            <a:fillRect/>
          </a:stretch>
        </p:blipFill>
        <p:spPr bwMode="auto">
          <a:xfrm>
            <a:off x="3168650" y="3467100"/>
            <a:ext cx="2806700" cy="3157538"/>
          </a:xfrm>
          <a:prstGeom prst="rect">
            <a:avLst/>
          </a:prstGeom>
          <a:noFill/>
          <a:ln w="9525">
            <a:noFill/>
            <a:miter lim="800000"/>
            <a:headEnd/>
            <a:tailEnd/>
          </a:ln>
        </p:spPr>
      </p:pic>
      <p:pic>
        <p:nvPicPr>
          <p:cNvPr id="716809" name="Picture 9" descr="EarthImage"/>
          <p:cNvPicPr>
            <a:picLocks noChangeAspect="1" noChangeArrowheads="1"/>
          </p:cNvPicPr>
          <p:nvPr/>
        </p:nvPicPr>
        <p:blipFill>
          <a:blip r:embed="rId4"/>
          <a:srcRect/>
          <a:stretch>
            <a:fillRect/>
          </a:stretch>
        </p:blipFill>
        <p:spPr bwMode="auto">
          <a:xfrm>
            <a:off x="3168650" y="3467100"/>
            <a:ext cx="2806700" cy="3157538"/>
          </a:xfrm>
          <a:prstGeom prst="rect">
            <a:avLst/>
          </a:prstGeom>
          <a:noFill/>
          <a:ln w="9525">
            <a:noFill/>
            <a:miter lim="800000"/>
            <a:headEnd/>
            <a:tailEnd/>
          </a:ln>
        </p:spPr>
      </p:pic>
      <p:sp>
        <p:nvSpPr>
          <p:cNvPr id="77832" name="Text Box 10"/>
          <p:cNvSpPr txBox="1">
            <a:spLocks noChangeArrowheads="1"/>
          </p:cNvSpPr>
          <p:nvPr/>
        </p:nvSpPr>
        <p:spPr bwMode="auto">
          <a:xfrm>
            <a:off x="3168650" y="3441700"/>
            <a:ext cx="2794000" cy="244475"/>
          </a:xfrm>
          <a:prstGeom prst="rect">
            <a:avLst/>
          </a:prstGeom>
          <a:noFill/>
          <a:ln w="9525">
            <a:noFill/>
            <a:miter lim="800000"/>
            <a:headEnd/>
            <a:tailEnd/>
          </a:ln>
        </p:spPr>
        <p:txBody>
          <a:bodyPr>
            <a:prstTxWarp prst="textNoShape">
              <a:avLst/>
            </a:prstTxWarp>
            <a:spAutoFit/>
          </a:bodyPr>
          <a:lstStyle/>
          <a:p>
            <a:pPr algn="ctr"/>
            <a:r>
              <a:rPr lang="en-US" sz="1000" b="1" dirty="0" err="1">
                <a:solidFill>
                  <a:srgbClr val="333333"/>
                </a:solidFill>
                <a:latin typeface="Helvetica" pitchFamily="1" charset="0"/>
              </a:rPr>
              <a:t>EarthImage</a:t>
            </a:r>
            <a:endParaRPr lang="en-US" sz="1000" b="1" dirty="0">
              <a:solidFill>
                <a:srgbClr val="333333"/>
              </a:solidFill>
              <a:latin typeface="Helvetica" pitchFamily="1" charset="0"/>
            </a:endParaRPr>
          </a:p>
        </p:txBody>
      </p:sp>
      <p:sp>
        <p:nvSpPr>
          <p:cNvPr id="716811" name="Text Box 11"/>
          <p:cNvSpPr txBox="1">
            <a:spLocks noChangeArrowheads="1"/>
          </p:cNvSpPr>
          <p:nvPr/>
        </p:nvSpPr>
        <p:spPr bwMode="auto">
          <a:xfrm>
            <a:off x="3168650" y="6426200"/>
            <a:ext cx="2787650" cy="213520"/>
          </a:xfrm>
          <a:prstGeom prst="rect">
            <a:avLst/>
          </a:prstGeom>
          <a:noFill/>
          <a:ln w="9525">
            <a:noFill/>
            <a:miter lim="800000"/>
            <a:headEnd/>
            <a:tailEnd/>
          </a:ln>
        </p:spPr>
        <p:txBody>
          <a:bodyPr>
            <a:prstTxWarp prst="textNoShape">
              <a:avLst/>
            </a:prstTxWarp>
            <a:spAutoFit/>
          </a:bodyPr>
          <a:lstStyle/>
          <a:p>
            <a:pPr algn="r">
              <a:lnSpc>
                <a:spcPct val="85000"/>
              </a:lnSpc>
            </a:pPr>
            <a:r>
              <a:rPr lang="en-US" sz="900" dirty="0">
                <a:solidFill>
                  <a:srgbClr val="000000"/>
                </a:solidFill>
                <a:latin typeface="Helvetica" pitchFamily="1" charset="0"/>
              </a:rPr>
              <a:t>Courtesy NASA/JPL-Caltech</a:t>
            </a:r>
          </a:p>
        </p:txBody>
      </p:sp>
      <p:grpSp>
        <p:nvGrpSpPr>
          <p:cNvPr id="3" name="Group 12"/>
          <p:cNvGrpSpPr>
            <a:grpSpLocks/>
          </p:cNvGrpSpPr>
          <p:nvPr/>
        </p:nvGrpSpPr>
        <p:grpSpPr bwMode="auto">
          <a:xfrm>
            <a:off x="698500" y="1436688"/>
            <a:ext cx="8001000" cy="1887537"/>
            <a:chOff x="440" y="929"/>
            <a:chExt cx="5040" cy="1189"/>
          </a:xfrm>
        </p:grpSpPr>
        <p:sp>
          <p:nvSpPr>
            <p:cNvPr id="77839" name="Rectangle 13"/>
            <p:cNvSpPr>
              <a:spLocks noChangeArrowheads="1"/>
            </p:cNvSpPr>
            <p:nvPr/>
          </p:nvSpPr>
          <p:spPr bwMode="auto">
            <a:xfrm>
              <a:off x="440" y="929"/>
              <a:ext cx="5040" cy="1189"/>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77840" name="Text Box 14"/>
            <p:cNvSpPr txBox="1">
              <a:spLocks noChangeArrowheads="1"/>
            </p:cNvSpPr>
            <p:nvPr/>
          </p:nvSpPr>
          <p:spPr bwMode="auto">
            <a:xfrm>
              <a:off x="512" y="961"/>
              <a:ext cx="4960" cy="989"/>
            </a:xfrm>
            <a:prstGeom prst="rect">
              <a:avLst/>
            </a:prstGeom>
            <a:noFill/>
            <a:ln w="9525">
              <a:noFill/>
              <a:miter lim="800000"/>
              <a:headEnd/>
              <a:tailEnd/>
            </a:ln>
          </p:spPr>
          <p:txBody>
            <a:bodyPr>
              <a:prstTxWarp prst="textNoShape">
                <a:avLst/>
              </a:prstTxWarp>
              <a:spAutoFit/>
            </a:bodyPr>
            <a:lstStyle/>
            <a:p>
              <a:r>
                <a:rPr lang="en-US" sz="1600" b="1" noProof="1">
                  <a:solidFill>
                    <a:srgbClr val="000000"/>
                  </a:solidFill>
                  <a:latin typeface="Courier New" pitchFamily="1" charset="0"/>
                </a:rPr>
                <a:t>function addCitation(gw, text) {</a:t>
              </a:r>
            </a:p>
            <a:p>
              <a:r>
                <a:rPr lang="en-US" sz="1600" b="1" noProof="1">
                  <a:solidFill>
                    <a:srgbClr val="000000"/>
                  </a:solidFill>
                  <a:latin typeface="Courier New" pitchFamily="1" charset="0"/>
                </a:rPr>
                <a:t>   var label = GLabel(text);</a:t>
              </a:r>
            </a:p>
            <a:p>
              <a:r>
                <a:rPr lang="en-US" sz="1600" b="1" noProof="1">
                  <a:solidFill>
                    <a:srgbClr val="000000"/>
                  </a:solidFill>
                  <a:latin typeface="Courier New" pitchFamily="1" charset="0"/>
                </a:rPr>
                <a:t>   var x = gw.getWidth() - label.getWidth();</a:t>
              </a:r>
            </a:p>
            <a:p>
              <a:r>
                <a:rPr lang="en-US" sz="1600" b="1" noProof="1">
                  <a:solidFill>
                    <a:srgbClr val="000000"/>
                  </a:solidFill>
                  <a:latin typeface="Courier New" pitchFamily="1" charset="0"/>
                </a:rPr>
                <a:t>   var y = gw.getHeight() - CITATION_Y;</a:t>
              </a:r>
            </a:p>
            <a:p>
              <a:r>
                <a:rPr lang="en-US" sz="1600" b="1" noProof="1">
                  <a:solidFill>
                    <a:srgbClr val="000000"/>
                  </a:solidFill>
                  <a:latin typeface="Courier New" pitchFamily="1" charset="0"/>
                </a:rPr>
                <a:t>   gw.add(label, x, y);</a:t>
              </a:r>
            </a:p>
            <a:p>
              <a:r>
                <a:rPr lang="en-US" sz="1600" b="1" noProof="1">
                  <a:solidFill>
                    <a:srgbClr val="000000"/>
                  </a:solidFill>
                  <a:latin typeface="Courier New" pitchFamily="1" charset="0"/>
                </a:rPr>
                <a:t>}</a:t>
              </a:r>
            </a:p>
          </p:txBody>
        </p:sp>
      </p:grpSp>
      <p:sp>
        <p:nvSpPr>
          <p:cNvPr id="25" name="Rectangle 6"/>
          <p:cNvSpPr>
            <a:spLocks noChangeArrowheads="1"/>
          </p:cNvSpPr>
          <p:nvPr/>
        </p:nvSpPr>
        <p:spPr bwMode="auto">
          <a:xfrm>
            <a:off x="1039448" y="1438653"/>
            <a:ext cx="5969000"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6" name="Rectangle 6"/>
          <p:cNvSpPr>
            <a:spLocks noChangeArrowheads="1"/>
          </p:cNvSpPr>
          <p:nvPr/>
        </p:nvSpPr>
        <p:spPr bwMode="auto">
          <a:xfrm>
            <a:off x="1039448" y="1668583"/>
            <a:ext cx="4628661"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7" name="Rectangle 6"/>
          <p:cNvSpPr>
            <a:spLocks noChangeArrowheads="1"/>
          </p:cNvSpPr>
          <p:nvPr/>
        </p:nvSpPr>
        <p:spPr bwMode="auto">
          <a:xfrm>
            <a:off x="1039448" y="1937589"/>
            <a:ext cx="5748214"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8" name="Rectangle 6"/>
          <p:cNvSpPr>
            <a:spLocks noChangeArrowheads="1"/>
          </p:cNvSpPr>
          <p:nvPr/>
        </p:nvSpPr>
        <p:spPr bwMode="auto">
          <a:xfrm>
            <a:off x="1039448" y="2177288"/>
            <a:ext cx="2555629"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9" name="Rectangle 6"/>
          <p:cNvSpPr>
            <a:spLocks noChangeArrowheads="1"/>
          </p:cNvSpPr>
          <p:nvPr/>
        </p:nvSpPr>
        <p:spPr bwMode="auto">
          <a:xfrm>
            <a:off x="1039448" y="2413000"/>
            <a:ext cx="5748214"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30" name="Rectangle 6"/>
          <p:cNvSpPr>
            <a:spLocks noChangeArrowheads="1"/>
          </p:cNvSpPr>
          <p:nvPr/>
        </p:nvSpPr>
        <p:spPr bwMode="auto">
          <a:xfrm>
            <a:off x="1191848" y="1811214"/>
            <a:ext cx="3184767"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31" name="Rectangle 6"/>
          <p:cNvSpPr>
            <a:spLocks noChangeArrowheads="1"/>
          </p:cNvSpPr>
          <p:nvPr/>
        </p:nvSpPr>
        <p:spPr bwMode="auto">
          <a:xfrm>
            <a:off x="1191848" y="2050913"/>
            <a:ext cx="5138614"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32" name="Rectangle 6"/>
          <p:cNvSpPr>
            <a:spLocks noChangeArrowheads="1"/>
          </p:cNvSpPr>
          <p:nvPr/>
        </p:nvSpPr>
        <p:spPr bwMode="auto">
          <a:xfrm>
            <a:off x="1191848" y="2300381"/>
            <a:ext cx="4474306"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33" name="Rectangle 6"/>
          <p:cNvSpPr>
            <a:spLocks noChangeArrowheads="1"/>
          </p:cNvSpPr>
          <p:nvPr/>
        </p:nvSpPr>
        <p:spPr bwMode="auto">
          <a:xfrm>
            <a:off x="1191848" y="2536093"/>
            <a:ext cx="2579075"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grpSp>
        <p:nvGrpSpPr>
          <p:cNvPr id="4" name="Group 23"/>
          <p:cNvGrpSpPr/>
          <p:nvPr/>
        </p:nvGrpSpPr>
        <p:grpSpPr>
          <a:xfrm>
            <a:off x="0" y="1009939"/>
            <a:ext cx="9144000" cy="2419590"/>
            <a:chOff x="0" y="3703497"/>
            <a:chExt cx="9144000" cy="2419590"/>
          </a:xfrm>
        </p:grpSpPr>
        <p:sp useBgFill="1">
          <p:nvSpPr>
            <p:cNvPr id="19" name="PPRect#2"/>
            <p:cNvSpPr/>
            <p:nvPr/>
          </p:nvSpPr>
          <p:spPr bwMode="auto">
            <a:xfrm>
              <a:off x="0" y="3703497"/>
              <a:ext cx="9144000" cy="239680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5" name="Group 19"/>
            <p:cNvGrpSpPr/>
            <p:nvPr/>
          </p:nvGrpSpPr>
          <p:grpSpPr>
            <a:xfrm>
              <a:off x="533400" y="3789362"/>
              <a:ext cx="7996237" cy="2333725"/>
              <a:chOff x="533400" y="3789362"/>
              <a:chExt cx="7996237" cy="2333725"/>
            </a:xfrm>
          </p:grpSpPr>
          <p:sp>
            <p:nvSpPr>
              <p:cNvPr id="77837" name="Rectangle 17"/>
              <p:cNvSpPr>
                <a:spLocks noChangeArrowheads="1"/>
              </p:cNvSpPr>
              <p:nvPr/>
            </p:nvSpPr>
            <p:spPr bwMode="auto">
              <a:xfrm>
                <a:off x="533400" y="3789362"/>
                <a:ext cx="7996237" cy="2310937"/>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a:solidFill>
                    <a:srgbClr val="000000"/>
                  </a:solidFill>
                  <a:latin typeface="Times New Roman" pitchFamily="1" charset="0"/>
                </a:endParaRPr>
              </a:p>
            </p:txBody>
          </p:sp>
          <p:sp>
            <p:nvSpPr>
              <p:cNvPr id="77838" name="Text Box 18"/>
              <p:cNvSpPr txBox="1">
                <a:spLocks noChangeArrowheads="1"/>
              </p:cNvSpPr>
              <p:nvPr/>
            </p:nvSpPr>
            <p:spPr bwMode="auto">
              <a:xfrm>
                <a:off x="647700" y="3814763"/>
                <a:ext cx="7755937" cy="2308324"/>
              </a:xfrm>
              <a:prstGeom prst="rect">
                <a:avLst/>
              </a:prstGeom>
              <a:noFill/>
              <a:ln w="9525">
                <a:noFill/>
                <a:miter lim="800000"/>
                <a:headEnd/>
                <a:tailEnd/>
              </a:ln>
            </p:spPr>
            <p:txBody>
              <a:bodyPr wrap="square">
                <a:prstTxWarp prst="textNoShape">
                  <a:avLst/>
                </a:prstTxWarp>
                <a:spAutoFit/>
              </a:bodyPr>
              <a:lstStyle/>
              <a:p>
                <a:r>
                  <a:rPr lang="en-US" sz="1600" b="1" dirty="0">
                    <a:solidFill>
                      <a:srgbClr val="000000"/>
                    </a:solidFill>
                    <a:latin typeface="Courier New" pitchFamily="1" charset="0"/>
                  </a:rPr>
                  <a:t>function </a:t>
                </a:r>
                <a:r>
                  <a:rPr lang="en-US" sz="1600" b="1" dirty="0" err="1">
                    <a:solidFill>
                      <a:srgbClr val="000000"/>
                    </a:solidFill>
                    <a:latin typeface="Courier New" pitchFamily="1" charset="0"/>
                  </a:rPr>
                  <a:t>EarthImage</a:t>
                </a:r>
                <a:r>
                  <a:rPr lang="en-US" sz="1600" b="1" dirty="0">
                    <a:solidFill>
                      <a:srgbClr val="000000"/>
                    </a:solidFill>
                    <a:latin typeface="Courier New" pitchFamily="1" charset="0"/>
                  </a:rPr>
                  <a:t>() {</a:t>
                </a:r>
              </a:p>
              <a:p>
                <a:r>
                  <a:rPr lang="en-US" sz="1600" b="1" dirty="0">
                    <a:solidFill>
                      <a:srgbClr val="000000"/>
                    </a:solidFill>
                    <a:latin typeface="Courier New" pitchFamily="1" charset="0"/>
                  </a:rPr>
                  <a:t>   let </a:t>
                </a:r>
                <a:r>
                  <a:rPr lang="en-US" sz="1600" b="1" dirty="0" err="1">
                    <a:solidFill>
                      <a:srgbClr val="000000"/>
                    </a:solidFill>
                    <a:latin typeface="Courier New" pitchFamily="1" charset="0"/>
                  </a:rPr>
                  <a:t>gw</a:t>
                </a:r>
                <a:r>
                  <a:rPr lang="en-US" sz="1600" b="1" dirty="0">
                    <a:solidFill>
                      <a:srgbClr val="000000"/>
                    </a:solidFill>
                    <a:latin typeface="Courier New" pitchFamily="1" charset="0"/>
                  </a:rPr>
                  <a:t> = </a:t>
                </a:r>
                <a:r>
                  <a:rPr lang="en-US" sz="1600" b="1" dirty="0" err="1">
                    <a:solidFill>
                      <a:srgbClr val="000000"/>
                    </a:solidFill>
                    <a:latin typeface="Courier New" pitchFamily="1" charset="0"/>
                  </a:rPr>
                  <a:t>GWindow</a:t>
                </a:r>
                <a:r>
                  <a:rPr lang="en-US" sz="1600" b="1" dirty="0">
                    <a:solidFill>
                      <a:srgbClr val="000000"/>
                    </a:solidFill>
                    <a:latin typeface="Courier New" pitchFamily="1" charset="0"/>
                  </a:rPr>
                  <a:t>(GWINDOW_WIDTH, GWINDOW_HEIGHT);</a:t>
                </a:r>
              </a:p>
              <a:p>
                <a:r>
                  <a:rPr lang="en-US" sz="1600" b="1" dirty="0">
                    <a:solidFill>
                      <a:srgbClr val="000000"/>
                    </a:solidFill>
                    <a:latin typeface="Courier New" pitchFamily="1" charset="0"/>
                  </a:rPr>
                  <a:t>   let image = </a:t>
                </a:r>
                <a:r>
                  <a:rPr lang="en-US" sz="1600" b="1" dirty="0" err="1">
                    <a:solidFill>
                      <a:srgbClr val="000000"/>
                    </a:solidFill>
                    <a:latin typeface="Courier New" pitchFamily="1" charset="0"/>
                  </a:rPr>
                  <a:t>GImage</a:t>
                </a:r>
                <a:r>
                  <a:rPr lang="en-US" sz="1600" b="1" dirty="0">
                    <a:solidFill>
                      <a:srgbClr val="000000"/>
                    </a:solidFill>
                    <a:latin typeface="Courier New" pitchFamily="1" charset="0"/>
                  </a:rPr>
                  <a:t>("</a:t>
                </a:r>
                <a:r>
                  <a:rPr lang="en-US" sz="1600" b="1" dirty="0" err="1">
                    <a:solidFill>
                      <a:srgbClr val="000000"/>
                    </a:solidFill>
                    <a:latin typeface="Courier New" pitchFamily="1" charset="0"/>
                  </a:rPr>
                  <a:t>EarthImage.png</a:t>
                </a:r>
                <a:r>
                  <a:rPr lang="en-US" sz="1600" b="1" dirty="0">
                    <a:solidFill>
                      <a:srgbClr val="000000"/>
                    </a:solidFill>
                    <a:latin typeface="Courier New" pitchFamily="1" charset="0"/>
                  </a:rPr>
                  <a:t>");</a:t>
                </a:r>
              </a:p>
              <a:p>
                <a:r>
                  <a:rPr lang="en-US" sz="1600" b="1" dirty="0">
                    <a:solidFill>
                      <a:srgbClr val="000000"/>
                    </a:solidFill>
                    <a:latin typeface="Courier New" pitchFamily="1" charset="0"/>
                  </a:rPr>
                  <a:t>   </a:t>
                </a:r>
                <a:r>
                  <a:rPr lang="en-US" sz="1600" b="1" dirty="0" err="1">
                    <a:solidFill>
                      <a:srgbClr val="000000"/>
                    </a:solidFill>
                    <a:latin typeface="Courier New" pitchFamily="1" charset="0"/>
                  </a:rPr>
                  <a:t>image.addEventListener</a:t>
                </a:r>
                <a:r>
                  <a:rPr lang="en-US" sz="1600" b="1" dirty="0">
                    <a:solidFill>
                      <a:srgbClr val="000000"/>
                    </a:solidFill>
                    <a:latin typeface="Courier New" pitchFamily="1" charset="0"/>
                  </a:rPr>
                  <a:t>("load", function() {  </a:t>
                </a:r>
              </a:p>
              <a:p>
                <a:r>
                  <a:rPr lang="en-US" sz="1600" b="1" dirty="0">
                    <a:solidFill>
                      <a:srgbClr val="000000"/>
                    </a:solidFill>
                    <a:latin typeface="Courier New" pitchFamily="1" charset="0"/>
                  </a:rPr>
                  <a:t>      </a:t>
                </a:r>
                <a:r>
                  <a:rPr lang="en-US" sz="1600" b="1" dirty="0" err="1">
                    <a:solidFill>
                      <a:srgbClr val="000000"/>
                    </a:solidFill>
                    <a:latin typeface="Courier New" pitchFamily="1" charset="0"/>
                  </a:rPr>
                  <a:t>image.scale</a:t>
                </a:r>
                <a:r>
                  <a:rPr lang="en-US" sz="1600" b="1" dirty="0">
                    <a:solidFill>
                      <a:srgbClr val="000000"/>
                    </a:solidFill>
                    <a:latin typeface="Courier New" pitchFamily="1" charset="0"/>
                  </a:rPr>
                  <a:t>(GWINDOW_WIDTH / </a:t>
                </a:r>
                <a:r>
                  <a:rPr lang="en-US" sz="1600" b="1" dirty="0" err="1">
                    <a:solidFill>
                      <a:srgbClr val="000000"/>
                    </a:solidFill>
                    <a:latin typeface="Courier New" pitchFamily="1" charset="0"/>
                  </a:rPr>
                  <a:t>image.getWidth</a:t>
                </a:r>
                <a:r>
                  <a:rPr lang="en-US" sz="1600" b="1" dirty="0">
                    <a:solidFill>
                      <a:srgbClr val="000000"/>
                    </a:solidFill>
                    <a:latin typeface="Courier New" pitchFamily="1" charset="0"/>
                  </a:rPr>
                  <a:t>());</a:t>
                </a:r>
              </a:p>
              <a:p>
                <a:r>
                  <a:rPr lang="en-US" sz="1600" b="1" dirty="0">
                    <a:solidFill>
                      <a:srgbClr val="000000"/>
                    </a:solidFill>
                    <a:latin typeface="Courier New" pitchFamily="1" charset="0"/>
                  </a:rPr>
                  <a:t>      </a:t>
                </a:r>
                <a:r>
                  <a:rPr lang="en-US" sz="1600" b="1" dirty="0" err="1">
                    <a:solidFill>
                      <a:srgbClr val="000000"/>
                    </a:solidFill>
                    <a:latin typeface="Courier New" pitchFamily="1" charset="0"/>
                  </a:rPr>
                  <a:t>gw.add</a:t>
                </a:r>
                <a:r>
                  <a:rPr lang="en-US" sz="1600" b="1" dirty="0">
                    <a:solidFill>
                      <a:srgbClr val="000000"/>
                    </a:solidFill>
                    <a:latin typeface="Courier New" pitchFamily="1" charset="0"/>
                  </a:rPr>
                  <a:t>(image, 0, 0);</a:t>
                </a:r>
              </a:p>
              <a:p>
                <a:r>
                  <a:rPr lang="en-US" sz="1600" b="1" dirty="0">
                    <a:solidFill>
                      <a:srgbClr val="000000"/>
                    </a:solidFill>
                    <a:latin typeface="Courier New" pitchFamily="1" charset="0"/>
                  </a:rPr>
                  <a:t>      </a:t>
                </a:r>
                <a:r>
                  <a:rPr lang="en-US" sz="1600" b="1" dirty="0" err="1">
                    <a:solidFill>
                      <a:srgbClr val="000000"/>
                    </a:solidFill>
                    <a:latin typeface="Courier New" pitchFamily="1" charset="0"/>
                  </a:rPr>
                  <a:t>addCitation</a:t>
                </a:r>
                <a:r>
                  <a:rPr lang="en-US" sz="1600" b="1" dirty="0">
                    <a:solidFill>
                      <a:srgbClr val="000000"/>
                    </a:solidFill>
                    <a:latin typeface="Courier New" pitchFamily="1" charset="0"/>
                  </a:rPr>
                  <a:t>(</a:t>
                </a:r>
                <a:r>
                  <a:rPr lang="en-US" sz="1600" b="1" dirty="0" err="1">
                    <a:solidFill>
                      <a:srgbClr val="000000"/>
                    </a:solidFill>
                    <a:latin typeface="Courier New" pitchFamily="1" charset="0"/>
                  </a:rPr>
                  <a:t>gw</a:t>
                </a:r>
                <a:r>
                  <a:rPr lang="en-US" sz="1600" b="1" dirty="0">
                    <a:solidFill>
                      <a:srgbClr val="000000"/>
                    </a:solidFill>
                    <a:latin typeface="Courier New" pitchFamily="1" charset="0"/>
                  </a:rPr>
                  <a:t>, "Courtesy NASA/JPL-Caltech ");</a:t>
                </a:r>
              </a:p>
              <a:p>
                <a:r>
                  <a:rPr lang="en-US" sz="1600" b="1" dirty="0">
                    <a:solidFill>
                      <a:srgbClr val="000000"/>
                    </a:solidFill>
                    <a:latin typeface="Courier New" pitchFamily="1" charset="0"/>
                  </a:rPr>
                  <a:t>   });</a:t>
                </a:r>
              </a:p>
              <a:p>
                <a:r>
                  <a:rPr lang="en-US" sz="1600" b="1" dirty="0">
                    <a:solidFill>
                      <a:srgbClr val="000000"/>
                    </a:solidFill>
                    <a:latin typeface="Courier New" pitchFamily="1" charset="0"/>
                  </a:rPr>
                  <a:t>}</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78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Multidimensional Arrays and Images</a:t>
            </a:r>
            <a:endParaRPr lang="en-US">
              <a:solidFill>
                <a:srgbClr val="FF0000"/>
              </a:solidFill>
              <a:latin typeface="Times New Roman" pitchFamily="1" charset="0"/>
            </a:endParaRPr>
          </a:p>
        </p:txBody>
      </p:sp>
      <p:pic>
        <p:nvPicPr>
          <p:cNvPr id="28676" name="Picture 4" descr="JTFLogo"/>
          <p:cNvPicPr>
            <a:picLocks noChangeAspect="1" noChangeArrowheads="1"/>
          </p:cNvPicPr>
          <p:nvPr/>
        </p:nvPicPr>
        <p:blipFill>
          <a:blip r:embed="rId3"/>
          <a:srcRect/>
          <a:stretch>
            <a:fillRect/>
          </a:stretch>
        </p:blipFill>
        <p:spPr bwMode="auto">
          <a:xfrm>
            <a:off x="6870700" y="1295400"/>
            <a:ext cx="466725" cy="466725"/>
          </a:xfrm>
          <a:prstGeom prst="rect">
            <a:avLst/>
          </a:prstGeom>
          <a:noFill/>
          <a:ln w="9525">
            <a:noFill/>
            <a:miter lim="800000"/>
            <a:headEnd/>
            <a:tailEnd/>
          </a:ln>
        </p:spPr>
      </p:pic>
      <p:pic>
        <p:nvPicPr>
          <p:cNvPr id="144389" name="Picture 5" descr="JTFFatBits"/>
          <p:cNvPicPr>
            <a:picLocks noChangeAspect="1" noChangeArrowheads="1"/>
          </p:cNvPicPr>
          <p:nvPr/>
        </p:nvPicPr>
        <p:blipFill>
          <a:blip r:embed="rId4"/>
          <a:srcRect/>
          <a:stretch>
            <a:fillRect/>
          </a:stretch>
        </p:blipFill>
        <p:spPr bwMode="auto">
          <a:xfrm>
            <a:off x="5276850" y="2971800"/>
            <a:ext cx="3629025" cy="3629025"/>
          </a:xfrm>
          <a:prstGeom prst="rect">
            <a:avLst/>
          </a:prstGeom>
          <a:noFill/>
          <a:ln w="9525">
            <a:noFill/>
            <a:miter lim="800000"/>
            <a:headEnd/>
            <a:tailEnd/>
          </a:ln>
        </p:spPr>
      </p:pic>
      <p:sp>
        <p:nvSpPr>
          <p:cNvPr id="28678" name="Rectangle 6"/>
          <p:cNvSpPr>
            <a:spLocks noChangeArrowheads="1"/>
          </p:cNvSpPr>
          <p:nvPr/>
        </p:nvSpPr>
        <p:spPr bwMode="auto">
          <a:xfrm>
            <a:off x="482600" y="1155700"/>
            <a:ext cx="4657725" cy="13589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One of the best examples of multidimensional arrays is an image, which is logically a two-dimensional array of pixels.</a:t>
            </a:r>
          </a:p>
        </p:txBody>
      </p:sp>
      <p:sp>
        <p:nvSpPr>
          <p:cNvPr id="144391" name="Rectangle 7"/>
          <p:cNvSpPr>
            <a:spLocks noChangeArrowheads="1"/>
          </p:cNvSpPr>
          <p:nvPr/>
        </p:nvSpPr>
        <p:spPr bwMode="auto">
          <a:xfrm>
            <a:off x="482600" y="2578100"/>
            <a:ext cx="4652963" cy="20701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Consider, for example, the logo for the Java Task Force at the top right.  That logo is actually an array of pixels as shown in the expanded diagram at the bottom.</a:t>
            </a:r>
          </a:p>
        </p:txBody>
      </p:sp>
      <p:sp>
        <p:nvSpPr>
          <p:cNvPr id="144392" name="Rectangle 8"/>
          <p:cNvSpPr>
            <a:spLocks noChangeArrowheads="1"/>
          </p:cNvSpPr>
          <p:nvPr/>
        </p:nvSpPr>
        <p:spPr bwMode="auto">
          <a:xfrm>
            <a:off x="482600" y="4305300"/>
            <a:ext cx="4652963" cy="20701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The </a:t>
            </a:r>
            <a:r>
              <a:rPr lang="en-US" sz="2000" b="1" dirty="0" err="1">
                <a:solidFill>
                  <a:srgbClr val="000000"/>
                </a:solidFill>
                <a:latin typeface="Courier New" pitchFamily="1" charset="0"/>
              </a:rPr>
              <a:t>GImage</a:t>
            </a:r>
            <a:r>
              <a:rPr lang="en-US" sz="2000" dirty="0">
                <a:solidFill>
                  <a:srgbClr val="000000"/>
                </a:solidFill>
                <a:latin typeface="Times New Roman" pitchFamily="1" charset="0"/>
              </a:rPr>
              <a:t> </a:t>
            </a:r>
            <a:r>
              <a:rPr lang="en-US" sz="2400" dirty="0">
                <a:solidFill>
                  <a:srgbClr val="000000"/>
                </a:solidFill>
                <a:latin typeface="Times New Roman" pitchFamily="1" charset="0"/>
              </a:rPr>
              <a:t>class allows you to convert the data for the image into a two-dimensional array of pixel values.  Once you have this array, you can work with the data to change the image.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144389"/>
                                        </p:tgtEl>
                                        <p:attrNameLst>
                                          <p:attrName>style.visibility</p:attrName>
                                        </p:attrNameLst>
                                      </p:cBhvr>
                                      <p:to>
                                        <p:strVal val="visible"/>
                                      </p:to>
                                    </p:set>
                                    <p:anim calcmode="lin" valueType="num">
                                      <p:cBhvr>
                                        <p:cTn id="11" dur="1000" fill="hold"/>
                                        <p:tgtEl>
                                          <p:spTgt spid="144389"/>
                                        </p:tgtEl>
                                        <p:attrNameLst>
                                          <p:attrName>ppt_w</p:attrName>
                                        </p:attrNameLst>
                                      </p:cBhvr>
                                      <p:tavLst>
                                        <p:tav tm="0">
                                          <p:val>
                                            <p:fltVal val="0"/>
                                          </p:val>
                                        </p:tav>
                                        <p:tav tm="100000">
                                          <p:val>
                                            <p:strVal val="#ppt_w"/>
                                          </p:val>
                                        </p:tav>
                                      </p:tavLst>
                                    </p:anim>
                                    <p:anim calcmode="lin" valueType="num">
                                      <p:cBhvr>
                                        <p:cTn id="12" dur="1000" fill="hold"/>
                                        <p:tgtEl>
                                          <p:spTgt spid="144389"/>
                                        </p:tgtEl>
                                        <p:attrNameLst>
                                          <p:attrName>ppt_h</p:attrName>
                                        </p:attrNameLst>
                                      </p:cBhvr>
                                      <p:tavLst>
                                        <p:tav tm="0">
                                          <p:val>
                                            <p:fltVal val="0"/>
                                          </p:val>
                                        </p:tav>
                                        <p:tav tm="100000">
                                          <p:val>
                                            <p:strVal val="#ppt_h"/>
                                          </p:val>
                                        </p:tav>
                                      </p:tavLst>
                                    </p:anim>
                                  </p:childTnLst>
                                </p:cTn>
                              </p:par>
                              <p:par>
                                <p:cTn id="13" presetID="0" presetClass="path" presetSubtype="0" accel="50000" decel="50000" fill="hold" nodeType="withEffect">
                                  <p:stCondLst>
                                    <p:cond delay="0"/>
                                  </p:stCondLst>
                                  <p:childTnLst>
                                    <p:animMotion origin="layout" path="M -0.00017 -0.4838 L -8.33333E-7 3.33333E-6 " pathEditMode="relative" rAng="0" ptsTypes="AA">
                                      <p:cBhvr>
                                        <p:cTn id="14" dur="1000" fill="hold"/>
                                        <p:tgtEl>
                                          <p:spTgt spid="144389"/>
                                        </p:tgtEl>
                                        <p:attrNameLst>
                                          <p:attrName>ppt_x</p:attrName>
                                          <p:attrName>ppt_y</p:attrName>
                                        </p:attrNameLst>
                                      </p:cBhvr>
                                      <p:rCtr x="0" y="242"/>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1" grpId="0"/>
      <p:bldP spid="14439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Pixel Arrays</a:t>
            </a:r>
            <a:endParaRPr lang="en-US">
              <a:solidFill>
                <a:srgbClr val="FF0000"/>
              </a:solidFill>
              <a:latin typeface="Times New Roman" pitchFamily="1" charset="0"/>
            </a:endParaRPr>
          </a:p>
        </p:txBody>
      </p:sp>
      <p:sp>
        <p:nvSpPr>
          <p:cNvPr id="30723"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If you have a </a:t>
            </a:r>
            <a:r>
              <a:rPr lang="en-US" sz="2000" b="1" dirty="0" err="1">
                <a:solidFill>
                  <a:srgbClr val="000000"/>
                </a:solidFill>
                <a:latin typeface="Courier New" pitchFamily="1" charset="0"/>
              </a:rPr>
              <a:t>GImage</a:t>
            </a:r>
            <a:r>
              <a:rPr lang="en-US" sz="2400" dirty="0">
                <a:solidFill>
                  <a:srgbClr val="000000"/>
                </a:solidFill>
                <a:latin typeface="Times New Roman" pitchFamily="1" charset="0"/>
              </a:rPr>
              <a:t> object, you can obtain the underlying pixel array by calling the </a:t>
            </a:r>
            <a:r>
              <a:rPr lang="en-US" sz="2000" b="1" dirty="0" err="1">
                <a:solidFill>
                  <a:srgbClr val="000000"/>
                </a:solidFill>
                <a:latin typeface="Courier New" pitchFamily="1" charset="0"/>
              </a:rPr>
              <a:t>getPixelArray</a:t>
            </a:r>
            <a:r>
              <a:rPr lang="en-US" sz="2400" dirty="0">
                <a:solidFill>
                  <a:srgbClr val="000000"/>
                </a:solidFill>
                <a:latin typeface="Times New Roman" pitchFamily="1" charset="0"/>
              </a:rPr>
              <a:t> method, which returns a two-dimensional array of numbers.</a:t>
            </a:r>
          </a:p>
        </p:txBody>
      </p:sp>
      <p:grpSp>
        <p:nvGrpSpPr>
          <p:cNvPr id="2" name="Group 4"/>
          <p:cNvGrpSpPr>
            <a:grpSpLocks/>
          </p:cNvGrpSpPr>
          <p:nvPr/>
        </p:nvGrpSpPr>
        <p:grpSpPr bwMode="auto">
          <a:xfrm>
            <a:off x="482600" y="2273301"/>
            <a:ext cx="8128000" cy="2145488"/>
            <a:chOff x="304" y="1432"/>
            <a:chExt cx="5120" cy="1053"/>
          </a:xfrm>
        </p:grpSpPr>
        <p:sp>
          <p:nvSpPr>
            <p:cNvPr id="30727" name="Rectangle 5"/>
            <p:cNvSpPr>
              <a:spLocks noChangeArrowheads="1"/>
            </p:cNvSpPr>
            <p:nvPr/>
          </p:nvSpPr>
          <p:spPr bwMode="auto">
            <a:xfrm>
              <a:off x="304" y="1432"/>
              <a:ext cx="5120" cy="536"/>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For example, if you wanted to get the pixels from the image file </a:t>
              </a:r>
              <a:r>
                <a:rPr lang="en-US" sz="2000" b="1" dirty="0" err="1">
                  <a:solidFill>
                    <a:srgbClr val="000000"/>
                  </a:solidFill>
                  <a:latin typeface="Courier New" pitchFamily="1" charset="0"/>
                </a:rPr>
                <a:t>JTFLogo.png</a:t>
              </a:r>
              <a:r>
                <a:rPr lang="en-US" sz="2400" dirty="0">
                  <a:solidFill>
                    <a:srgbClr val="000000"/>
                  </a:solidFill>
                  <a:latin typeface="Times New Roman" pitchFamily="1" charset="0"/>
                </a:rPr>
                <a:t>, you could do so with the following code:</a:t>
              </a:r>
            </a:p>
          </p:txBody>
        </p:sp>
        <p:sp>
          <p:nvSpPr>
            <p:cNvPr id="30728" name="Rectangle 6"/>
            <p:cNvSpPr>
              <a:spLocks noChangeArrowheads="1"/>
            </p:cNvSpPr>
            <p:nvPr/>
          </p:nvSpPr>
          <p:spPr bwMode="auto">
            <a:xfrm>
              <a:off x="768" y="1812"/>
              <a:ext cx="4368" cy="67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5000"/>
                </a:lnSpc>
              </a:pPr>
              <a:endParaRPr lang="en-US" b="1" noProof="1">
                <a:solidFill>
                  <a:srgbClr val="000000"/>
                </a:solidFill>
                <a:latin typeface="Courier New" pitchFamily="1" charset="0"/>
              </a:endParaRPr>
            </a:p>
            <a:p>
              <a:pPr>
                <a:lnSpc>
                  <a:spcPct val="95000"/>
                </a:lnSpc>
              </a:pPr>
              <a:r>
                <a:rPr lang="en-US" b="1" noProof="1">
                  <a:solidFill>
                    <a:srgbClr val="000000"/>
                  </a:solidFill>
                  <a:latin typeface="Courier New" pitchFamily="1" charset="0"/>
                </a:rPr>
                <a:t>let </a:t>
              </a:r>
              <a:r>
                <a:rPr b="1" noProof="1">
                  <a:solidFill>
                    <a:srgbClr val="000000"/>
                  </a:solidFill>
                  <a:latin typeface="Courier New" pitchFamily="1" charset="0"/>
                </a:rPr>
                <a:t>logo = GImage("JTFLogo</a:t>
              </a:r>
              <a:r>
                <a:rPr lang="en-US" b="1" noProof="1">
                  <a:solidFill>
                    <a:srgbClr val="000000"/>
                  </a:solidFill>
                  <a:latin typeface="Courier New" pitchFamily="1" charset="0"/>
                </a:rPr>
                <a:t>.png</a:t>
              </a:r>
              <a:r>
                <a:rPr b="1" noProof="1">
                  <a:solidFill>
                    <a:srgbClr val="000000"/>
                  </a:solidFill>
                  <a:latin typeface="Courier New" pitchFamily="1" charset="0"/>
                </a:rPr>
                <a:t>");</a:t>
              </a:r>
            </a:p>
            <a:p>
              <a:pPr>
                <a:lnSpc>
                  <a:spcPct val="95000"/>
                </a:lnSpc>
              </a:pPr>
              <a:r>
                <a:rPr lang="en-US" b="1" noProof="1">
                  <a:solidFill>
                    <a:srgbClr val="000000"/>
                  </a:solidFill>
                  <a:latin typeface="Courier New" pitchFamily="1" charset="0"/>
                </a:rPr>
                <a:t>logo.addEventEventListener("load", function () {</a:t>
              </a:r>
            </a:p>
            <a:p>
              <a:pPr>
                <a:lnSpc>
                  <a:spcPct val="95000"/>
                </a:lnSpc>
              </a:pPr>
              <a:r>
                <a:rPr lang="en-US" b="1" noProof="1">
                  <a:solidFill>
                    <a:srgbClr val="000000"/>
                  </a:solidFill>
                  <a:latin typeface="Courier New" pitchFamily="1" charset="0"/>
                </a:rPr>
                <a:t>   let </a:t>
              </a:r>
              <a:r>
                <a:rPr b="1" noProof="1">
                  <a:solidFill>
                    <a:srgbClr val="000000"/>
                  </a:solidFill>
                  <a:latin typeface="Courier New" pitchFamily="1" charset="0"/>
                </a:rPr>
                <a:t>pixels = logo.getPixelArray();</a:t>
              </a:r>
              <a:endParaRPr lang="en-US" b="1" noProof="1">
                <a:solidFill>
                  <a:srgbClr val="000000"/>
                </a:solidFill>
                <a:latin typeface="Courier New" pitchFamily="1" charset="0"/>
              </a:endParaRPr>
            </a:p>
            <a:p>
              <a:pPr>
                <a:lnSpc>
                  <a:spcPct val="95000"/>
                </a:lnSpc>
              </a:pPr>
              <a:r>
                <a:rPr lang="en-US" b="1" noProof="1">
                  <a:solidFill>
                    <a:srgbClr val="000000"/>
                  </a:solidFill>
                  <a:latin typeface="Courier New" pitchFamily="1" charset="0"/>
                </a:rPr>
                <a:t>   </a:t>
              </a:r>
              <a:r>
                <a:rPr lang="en-US" i="1" dirty="0">
                  <a:solidFill>
                    <a:srgbClr val="000000"/>
                  </a:solidFill>
                  <a:latin typeface="Times New Roman" pitchFamily="1" charset="0"/>
                </a:rPr>
                <a:t>code that manipulates those pixels and constructs a new image</a:t>
              </a:r>
            </a:p>
            <a:p>
              <a:pPr>
                <a:lnSpc>
                  <a:spcPct val="95000"/>
                </a:lnSpc>
              </a:pPr>
              <a:r>
                <a:rPr lang="en-US" b="1" noProof="1">
                  <a:solidFill>
                    <a:srgbClr val="000000"/>
                  </a:solidFill>
                  <a:latin typeface="Courier New" pitchFamily="1" charset="0"/>
                </a:rPr>
                <a:t>});</a:t>
              </a:r>
            </a:p>
            <a:p>
              <a:pPr>
                <a:lnSpc>
                  <a:spcPct val="95000"/>
                </a:lnSpc>
              </a:pPr>
              <a:r>
                <a:rPr lang="en-US" b="1" noProof="1">
                  <a:solidFill>
                    <a:srgbClr val="000000"/>
                  </a:solidFill>
                  <a:latin typeface="Courier New" pitchFamily="1" charset="0"/>
                </a:rPr>
                <a:t>  </a:t>
              </a:r>
              <a:endParaRPr b="1" noProof="1">
                <a:solidFill>
                  <a:srgbClr val="000000"/>
                </a:solidFill>
                <a:latin typeface="Courier New" pitchFamily="1" charset="0"/>
              </a:endParaRPr>
            </a:p>
          </p:txBody>
        </p:sp>
      </p:grpSp>
      <p:sp>
        <p:nvSpPr>
          <p:cNvPr id="146439" name="Rectangle 7"/>
          <p:cNvSpPr>
            <a:spLocks noChangeArrowheads="1"/>
          </p:cNvSpPr>
          <p:nvPr/>
        </p:nvSpPr>
        <p:spPr bwMode="auto">
          <a:xfrm>
            <a:off x="482600" y="4419600"/>
            <a:ext cx="8128000" cy="1130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first index in a pixel array selects a row in the image, beginning at the top.  The height of the image is therefore given by the expression </a:t>
            </a:r>
            <a:r>
              <a:rPr lang="en-US" sz="2000" b="1" dirty="0" err="1">
                <a:solidFill>
                  <a:srgbClr val="000000"/>
                </a:solidFill>
                <a:latin typeface="Courier New" pitchFamily="1" charset="0"/>
              </a:rPr>
              <a:t>pixels.length</a:t>
            </a:r>
            <a:r>
              <a:rPr lang="en-US" sz="2400" dirty="0">
                <a:solidFill>
                  <a:srgbClr val="000000"/>
                </a:solidFill>
                <a:latin typeface="Times New Roman" pitchFamily="1" charset="0"/>
              </a:rPr>
              <a:t>.</a:t>
            </a:r>
          </a:p>
        </p:txBody>
      </p:sp>
      <p:sp>
        <p:nvSpPr>
          <p:cNvPr id="146440" name="Rectangle 8"/>
          <p:cNvSpPr>
            <a:spLocks noChangeArrowheads="1"/>
          </p:cNvSpPr>
          <p:nvPr/>
        </p:nvSpPr>
        <p:spPr bwMode="auto">
          <a:xfrm>
            <a:off x="482600" y="5537200"/>
            <a:ext cx="8128000" cy="13970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second index in a pixel array selects an individual pixel within a row, from left to right.  You can use the expression </a:t>
            </a:r>
            <a:r>
              <a:rPr lang="en-US" sz="2000" b="1" dirty="0">
                <a:solidFill>
                  <a:srgbClr val="000000"/>
                </a:solidFill>
                <a:latin typeface="Courier New" pitchFamily="1" charset="0"/>
              </a:rPr>
              <a:t>pixels[0].length</a:t>
            </a:r>
            <a:r>
              <a:rPr lang="en-US" sz="2400" dirty="0">
                <a:solidFill>
                  <a:srgbClr val="000000"/>
                </a:solidFill>
                <a:latin typeface="Times New Roman" pitchFamily="1" charset="0"/>
              </a:rPr>
              <a:t> to determine the width of the image.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643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644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9" grpId="0" build="p" autoUpdateAnimBg="0"/>
      <p:bldP spid="146440"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Pixel Values</a:t>
            </a:r>
            <a:endParaRPr lang="en-US">
              <a:solidFill>
                <a:srgbClr val="FF0000"/>
              </a:solidFill>
              <a:latin typeface="Times New Roman" pitchFamily="1" charset="0"/>
            </a:endParaRPr>
          </a:p>
        </p:txBody>
      </p:sp>
      <p:sp>
        <p:nvSpPr>
          <p:cNvPr id="32771" name="Rectangle 3"/>
          <p:cNvSpPr>
            <a:spLocks noChangeArrowheads="1"/>
          </p:cNvSpPr>
          <p:nvPr/>
        </p:nvSpPr>
        <p:spPr bwMode="auto">
          <a:xfrm>
            <a:off x="482600" y="1155700"/>
            <a:ext cx="8128000" cy="749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Each individual element in a pixel array is an integer in which the 32 bits are interpreted as follows:</a:t>
            </a:r>
          </a:p>
        </p:txBody>
      </p:sp>
      <p:sp>
        <p:nvSpPr>
          <p:cNvPr id="148484" name="Rectangle 4"/>
          <p:cNvSpPr>
            <a:spLocks noChangeArrowheads="1"/>
          </p:cNvSpPr>
          <p:nvPr/>
        </p:nvSpPr>
        <p:spPr bwMode="auto">
          <a:xfrm>
            <a:off x="482600" y="2984500"/>
            <a:ext cx="8128000" cy="7366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first byte of the pixel value specifies the </a:t>
            </a:r>
            <a:r>
              <a:rPr lang="en-US" sz="2400" b="1" i="1" dirty="0">
                <a:solidFill>
                  <a:srgbClr val="000000"/>
                </a:solidFill>
                <a:latin typeface="Times New Roman" pitchFamily="1" charset="0"/>
              </a:rPr>
              <a:t>transparency</a:t>
            </a:r>
            <a:r>
              <a:rPr lang="en-US" sz="2400" dirty="0">
                <a:solidFill>
                  <a:srgbClr val="000000"/>
                </a:solidFill>
                <a:latin typeface="Times New Roman" pitchFamily="1" charset="0"/>
              </a:rPr>
              <a:t> of the color, which is described in more detail on a later slide.</a:t>
            </a:r>
          </a:p>
        </p:txBody>
      </p:sp>
      <p:sp>
        <p:nvSpPr>
          <p:cNvPr id="32773" name="Rectangle 5"/>
          <p:cNvSpPr>
            <a:spLocks noChangeArrowheads="1"/>
          </p:cNvSpPr>
          <p:nvPr/>
        </p:nvSpPr>
        <p:spPr bwMode="auto">
          <a:xfrm>
            <a:off x="9318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74" name="Rectangle 6"/>
          <p:cNvSpPr>
            <a:spLocks noChangeArrowheads="1"/>
          </p:cNvSpPr>
          <p:nvPr/>
        </p:nvSpPr>
        <p:spPr bwMode="auto">
          <a:xfrm>
            <a:off x="892175"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75" name="Rectangle 7"/>
          <p:cNvSpPr>
            <a:spLocks noChangeArrowheads="1"/>
          </p:cNvSpPr>
          <p:nvPr/>
        </p:nvSpPr>
        <p:spPr bwMode="auto">
          <a:xfrm>
            <a:off x="11715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76" name="Rectangle 8"/>
          <p:cNvSpPr>
            <a:spLocks noChangeArrowheads="1"/>
          </p:cNvSpPr>
          <p:nvPr/>
        </p:nvSpPr>
        <p:spPr bwMode="auto">
          <a:xfrm>
            <a:off x="1131888"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77" name="Rectangle 9"/>
          <p:cNvSpPr>
            <a:spLocks noChangeArrowheads="1"/>
          </p:cNvSpPr>
          <p:nvPr/>
        </p:nvSpPr>
        <p:spPr bwMode="auto">
          <a:xfrm>
            <a:off x="14112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78" name="Rectangle 10"/>
          <p:cNvSpPr>
            <a:spLocks noChangeArrowheads="1"/>
          </p:cNvSpPr>
          <p:nvPr/>
        </p:nvSpPr>
        <p:spPr bwMode="auto">
          <a:xfrm>
            <a:off x="1371600"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79" name="Rectangle 11"/>
          <p:cNvSpPr>
            <a:spLocks noChangeArrowheads="1"/>
          </p:cNvSpPr>
          <p:nvPr/>
        </p:nvSpPr>
        <p:spPr bwMode="auto">
          <a:xfrm>
            <a:off x="16510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80" name="Rectangle 12"/>
          <p:cNvSpPr>
            <a:spLocks noChangeArrowheads="1"/>
          </p:cNvSpPr>
          <p:nvPr/>
        </p:nvSpPr>
        <p:spPr bwMode="auto">
          <a:xfrm>
            <a:off x="1611313"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81" name="Rectangle 13"/>
          <p:cNvSpPr>
            <a:spLocks noChangeArrowheads="1"/>
          </p:cNvSpPr>
          <p:nvPr/>
        </p:nvSpPr>
        <p:spPr bwMode="auto">
          <a:xfrm>
            <a:off x="18907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82" name="Rectangle 14"/>
          <p:cNvSpPr>
            <a:spLocks noChangeArrowheads="1"/>
          </p:cNvSpPr>
          <p:nvPr/>
        </p:nvSpPr>
        <p:spPr bwMode="auto">
          <a:xfrm>
            <a:off x="1851025"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83" name="Rectangle 15"/>
          <p:cNvSpPr>
            <a:spLocks noChangeArrowheads="1"/>
          </p:cNvSpPr>
          <p:nvPr/>
        </p:nvSpPr>
        <p:spPr bwMode="auto">
          <a:xfrm>
            <a:off x="21304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84" name="Rectangle 16"/>
          <p:cNvSpPr>
            <a:spLocks noChangeArrowheads="1"/>
          </p:cNvSpPr>
          <p:nvPr/>
        </p:nvSpPr>
        <p:spPr bwMode="auto">
          <a:xfrm>
            <a:off x="2090738"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85" name="Rectangle 17"/>
          <p:cNvSpPr>
            <a:spLocks noChangeArrowheads="1"/>
          </p:cNvSpPr>
          <p:nvPr/>
        </p:nvSpPr>
        <p:spPr bwMode="auto">
          <a:xfrm>
            <a:off x="23701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86" name="Rectangle 18"/>
          <p:cNvSpPr>
            <a:spLocks noChangeArrowheads="1"/>
          </p:cNvSpPr>
          <p:nvPr/>
        </p:nvSpPr>
        <p:spPr bwMode="auto">
          <a:xfrm>
            <a:off x="2330450"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87" name="Rectangle 19"/>
          <p:cNvSpPr>
            <a:spLocks noChangeArrowheads="1"/>
          </p:cNvSpPr>
          <p:nvPr/>
        </p:nvSpPr>
        <p:spPr bwMode="auto">
          <a:xfrm>
            <a:off x="260985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88" name="Rectangle 20"/>
          <p:cNvSpPr>
            <a:spLocks noChangeArrowheads="1"/>
          </p:cNvSpPr>
          <p:nvPr/>
        </p:nvSpPr>
        <p:spPr bwMode="auto">
          <a:xfrm>
            <a:off x="2570163"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89" name="Rectangle 21"/>
          <p:cNvSpPr>
            <a:spLocks noChangeArrowheads="1"/>
          </p:cNvSpPr>
          <p:nvPr/>
        </p:nvSpPr>
        <p:spPr bwMode="auto">
          <a:xfrm>
            <a:off x="28495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90" name="Rectangle 22"/>
          <p:cNvSpPr>
            <a:spLocks noChangeArrowheads="1"/>
          </p:cNvSpPr>
          <p:nvPr/>
        </p:nvSpPr>
        <p:spPr bwMode="auto">
          <a:xfrm>
            <a:off x="2809875"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91" name="Rectangle 23"/>
          <p:cNvSpPr>
            <a:spLocks noChangeArrowheads="1"/>
          </p:cNvSpPr>
          <p:nvPr/>
        </p:nvSpPr>
        <p:spPr bwMode="auto">
          <a:xfrm>
            <a:off x="30892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92" name="Rectangle 24"/>
          <p:cNvSpPr>
            <a:spLocks noChangeArrowheads="1"/>
          </p:cNvSpPr>
          <p:nvPr/>
        </p:nvSpPr>
        <p:spPr bwMode="auto">
          <a:xfrm>
            <a:off x="3049588"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793" name="Rectangle 25"/>
          <p:cNvSpPr>
            <a:spLocks noChangeArrowheads="1"/>
          </p:cNvSpPr>
          <p:nvPr/>
        </p:nvSpPr>
        <p:spPr bwMode="auto">
          <a:xfrm>
            <a:off x="33289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94" name="Rectangle 26"/>
          <p:cNvSpPr>
            <a:spLocks noChangeArrowheads="1"/>
          </p:cNvSpPr>
          <p:nvPr/>
        </p:nvSpPr>
        <p:spPr bwMode="auto">
          <a:xfrm>
            <a:off x="3289300"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795" name="Rectangle 27"/>
          <p:cNvSpPr>
            <a:spLocks noChangeArrowheads="1"/>
          </p:cNvSpPr>
          <p:nvPr/>
        </p:nvSpPr>
        <p:spPr bwMode="auto">
          <a:xfrm>
            <a:off x="35687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96" name="Rectangle 28"/>
          <p:cNvSpPr>
            <a:spLocks noChangeArrowheads="1"/>
          </p:cNvSpPr>
          <p:nvPr/>
        </p:nvSpPr>
        <p:spPr bwMode="auto">
          <a:xfrm>
            <a:off x="3529013"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97" name="Rectangle 29"/>
          <p:cNvSpPr>
            <a:spLocks noChangeArrowheads="1"/>
          </p:cNvSpPr>
          <p:nvPr/>
        </p:nvSpPr>
        <p:spPr bwMode="auto">
          <a:xfrm>
            <a:off x="38084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798" name="Rectangle 30"/>
          <p:cNvSpPr>
            <a:spLocks noChangeArrowheads="1"/>
          </p:cNvSpPr>
          <p:nvPr/>
        </p:nvSpPr>
        <p:spPr bwMode="auto">
          <a:xfrm>
            <a:off x="3768725"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799" name="Rectangle 31"/>
          <p:cNvSpPr>
            <a:spLocks noChangeArrowheads="1"/>
          </p:cNvSpPr>
          <p:nvPr/>
        </p:nvSpPr>
        <p:spPr bwMode="auto">
          <a:xfrm>
            <a:off x="40481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00" name="Rectangle 32"/>
          <p:cNvSpPr>
            <a:spLocks noChangeArrowheads="1"/>
          </p:cNvSpPr>
          <p:nvPr/>
        </p:nvSpPr>
        <p:spPr bwMode="auto">
          <a:xfrm>
            <a:off x="4008438"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801" name="Rectangle 33"/>
          <p:cNvSpPr>
            <a:spLocks noChangeArrowheads="1"/>
          </p:cNvSpPr>
          <p:nvPr/>
        </p:nvSpPr>
        <p:spPr bwMode="auto">
          <a:xfrm>
            <a:off x="42878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02" name="Rectangle 34"/>
          <p:cNvSpPr>
            <a:spLocks noChangeArrowheads="1"/>
          </p:cNvSpPr>
          <p:nvPr/>
        </p:nvSpPr>
        <p:spPr bwMode="auto">
          <a:xfrm>
            <a:off x="4248150"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803" name="Rectangle 35"/>
          <p:cNvSpPr>
            <a:spLocks noChangeArrowheads="1"/>
          </p:cNvSpPr>
          <p:nvPr/>
        </p:nvSpPr>
        <p:spPr bwMode="auto">
          <a:xfrm>
            <a:off x="452755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04" name="Rectangle 36"/>
          <p:cNvSpPr>
            <a:spLocks noChangeArrowheads="1"/>
          </p:cNvSpPr>
          <p:nvPr/>
        </p:nvSpPr>
        <p:spPr bwMode="auto">
          <a:xfrm>
            <a:off x="4487863"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805" name="Rectangle 37"/>
          <p:cNvSpPr>
            <a:spLocks noChangeArrowheads="1"/>
          </p:cNvSpPr>
          <p:nvPr/>
        </p:nvSpPr>
        <p:spPr bwMode="auto">
          <a:xfrm>
            <a:off x="47672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06" name="Rectangle 38"/>
          <p:cNvSpPr>
            <a:spLocks noChangeArrowheads="1"/>
          </p:cNvSpPr>
          <p:nvPr/>
        </p:nvSpPr>
        <p:spPr bwMode="auto">
          <a:xfrm>
            <a:off x="4727575"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807" name="Rectangle 39"/>
          <p:cNvSpPr>
            <a:spLocks noChangeArrowheads="1"/>
          </p:cNvSpPr>
          <p:nvPr/>
        </p:nvSpPr>
        <p:spPr bwMode="auto">
          <a:xfrm>
            <a:off x="50069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08" name="Rectangle 40"/>
          <p:cNvSpPr>
            <a:spLocks noChangeArrowheads="1"/>
          </p:cNvSpPr>
          <p:nvPr/>
        </p:nvSpPr>
        <p:spPr bwMode="auto">
          <a:xfrm>
            <a:off x="4967288"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809" name="Rectangle 41"/>
          <p:cNvSpPr>
            <a:spLocks noChangeArrowheads="1"/>
          </p:cNvSpPr>
          <p:nvPr/>
        </p:nvSpPr>
        <p:spPr bwMode="auto">
          <a:xfrm>
            <a:off x="52466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10" name="Rectangle 42"/>
          <p:cNvSpPr>
            <a:spLocks noChangeArrowheads="1"/>
          </p:cNvSpPr>
          <p:nvPr/>
        </p:nvSpPr>
        <p:spPr bwMode="auto">
          <a:xfrm>
            <a:off x="5207000"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811" name="Rectangle 43"/>
          <p:cNvSpPr>
            <a:spLocks noChangeArrowheads="1"/>
          </p:cNvSpPr>
          <p:nvPr/>
        </p:nvSpPr>
        <p:spPr bwMode="auto">
          <a:xfrm>
            <a:off x="54864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12" name="Rectangle 44"/>
          <p:cNvSpPr>
            <a:spLocks noChangeArrowheads="1"/>
          </p:cNvSpPr>
          <p:nvPr/>
        </p:nvSpPr>
        <p:spPr bwMode="auto">
          <a:xfrm>
            <a:off x="5446713"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813" name="Rectangle 45"/>
          <p:cNvSpPr>
            <a:spLocks noChangeArrowheads="1"/>
          </p:cNvSpPr>
          <p:nvPr/>
        </p:nvSpPr>
        <p:spPr bwMode="auto">
          <a:xfrm>
            <a:off x="57261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14" name="Rectangle 46"/>
          <p:cNvSpPr>
            <a:spLocks noChangeArrowheads="1"/>
          </p:cNvSpPr>
          <p:nvPr/>
        </p:nvSpPr>
        <p:spPr bwMode="auto">
          <a:xfrm>
            <a:off x="5686425"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815" name="Rectangle 47"/>
          <p:cNvSpPr>
            <a:spLocks noChangeArrowheads="1"/>
          </p:cNvSpPr>
          <p:nvPr/>
        </p:nvSpPr>
        <p:spPr bwMode="auto">
          <a:xfrm>
            <a:off x="59658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16" name="Rectangle 48"/>
          <p:cNvSpPr>
            <a:spLocks noChangeArrowheads="1"/>
          </p:cNvSpPr>
          <p:nvPr/>
        </p:nvSpPr>
        <p:spPr bwMode="auto">
          <a:xfrm>
            <a:off x="5926138"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817" name="Rectangle 49"/>
          <p:cNvSpPr>
            <a:spLocks noChangeArrowheads="1"/>
          </p:cNvSpPr>
          <p:nvPr/>
        </p:nvSpPr>
        <p:spPr bwMode="auto">
          <a:xfrm>
            <a:off x="62055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18" name="Rectangle 50"/>
          <p:cNvSpPr>
            <a:spLocks noChangeArrowheads="1"/>
          </p:cNvSpPr>
          <p:nvPr/>
        </p:nvSpPr>
        <p:spPr bwMode="auto">
          <a:xfrm>
            <a:off x="6165850"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819" name="Rectangle 51"/>
          <p:cNvSpPr>
            <a:spLocks noChangeArrowheads="1"/>
          </p:cNvSpPr>
          <p:nvPr/>
        </p:nvSpPr>
        <p:spPr bwMode="auto">
          <a:xfrm>
            <a:off x="644525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20" name="Rectangle 52"/>
          <p:cNvSpPr>
            <a:spLocks noChangeArrowheads="1"/>
          </p:cNvSpPr>
          <p:nvPr/>
        </p:nvSpPr>
        <p:spPr bwMode="auto">
          <a:xfrm>
            <a:off x="6405563"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821" name="Rectangle 53"/>
          <p:cNvSpPr>
            <a:spLocks noChangeArrowheads="1"/>
          </p:cNvSpPr>
          <p:nvPr/>
        </p:nvSpPr>
        <p:spPr bwMode="auto">
          <a:xfrm>
            <a:off x="66849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22" name="Rectangle 54"/>
          <p:cNvSpPr>
            <a:spLocks noChangeArrowheads="1"/>
          </p:cNvSpPr>
          <p:nvPr/>
        </p:nvSpPr>
        <p:spPr bwMode="auto">
          <a:xfrm>
            <a:off x="6645275"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823" name="Rectangle 55"/>
          <p:cNvSpPr>
            <a:spLocks noChangeArrowheads="1"/>
          </p:cNvSpPr>
          <p:nvPr/>
        </p:nvSpPr>
        <p:spPr bwMode="auto">
          <a:xfrm>
            <a:off x="69246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24" name="Rectangle 56"/>
          <p:cNvSpPr>
            <a:spLocks noChangeArrowheads="1"/>
          </p:cNvSpPr>
          <p:nvPr/>
        </p:nvSpPr>
        <p:spPr bwMode="auto">
          <a:xfrm>
            <a:off x="6884988"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825" name="Rectangle 57"/>
          <p:cNvSpPr>
            <a:spLocks noChangeArrowheads="1"/>
          </p:cNvSpPr>
          <p:nvPr/>
        </p:nvSpPr>
        <p:spPr bwMode="auto">
          <a:xfrm>
            <a:off x="71643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26" name="Rectangle 58"/>
          <p:cNvSpPr>
            <a:spLocks noChangeArrowheads="1"/>
          </p:cNvSpPr>
          <p:nvPr/>
        </p:nvSpPr>
        <p:spPr bwMode="auto">
          <a:xfrm>
            <a:off x="7124700"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827" name="Rectangle 59"/>
          <p:cNvSpPr>
            <a:spLocks noChangeArrowheads="1"/>
          </p:cNvSpPr>
          <p:nvPr/>
        </p:nvSpPr>
        <p:spPr bwMode="auto">
          <a:xfrm>
            <a:off x="74041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28" name="Rectangle 60"/>
          <p:cNvSpPr>
            <a:spLocks noChangeArrowheads="1"/>
          </p:cNvSpPr>
          <p:nvPr/>
        </p:nvSpPr>
        <p:spPr bwMode="auto">
          <a:xfrm>
            <a:off x="7364413"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829" name="Rectangle 61"/>
          <p:cNvSpPr>
            <a:spLocks noChangeArrowheads="1"/>
          </p:cNvSpPr>
          <p:nvPr/>
        </p:nvSpPr>
        <p:spPr bwMode="auto">
          <a:xfrm>
            <a:off x="76438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30" name="Rectangle 62"/>
          <p:cNvSpPr>
            <a:spLocks noChangeArrowheads="1"/>
          </p:cNvSpPr>
          <p:nvPr/>
        </p:nvSpPr>
        <p:spPr bwMode="auto">
          <a:xfrm>
            <a:off x="7604125"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831" name="Rectangle 63"/>
          <p:cNvSpPr>
            <a:spLocks noChangeArrowheads="1"/>
          </p:cNvSpPr>
          <p:nvPr/>
        </p:nvSpPr>
        <p:spPr bwMode="auto">
          <a:xfrm>
            <a:off x="78835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32" name="Rectangle 64"/>
          <p:cNvSpPr>
            <a:spLocks noChangeArrowheads="1"/>
          </p:cNvSpPr>
          <p:nvPr/>
        </p:nvSpPr>
        <p:spPr bwMode="auto">
          <a:xfrm>
            <a:off x="7843838"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0</a:t>
            </a:r>
          </a:p>
        </p:txBody>
      </p:sp>
      <p:sp>
        <p:nvSpPr>
          <p:cNvPr id="32833" name="Rectangle 65"/>
          <p:cNvSpPr>
            <a:spLocks noChangeArrowheads="1"/>
          </p:cNvSpPr>
          <p:nvPr/>
        </p:nvSpPr>
        <p:spPr bwMode="auto">
          <a:xfrm>
            <a:off x="81232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34" name="Rectangle 66"/>
          <p:cNvSpPr>
            <a:spLocks noChangeArrowheads="1"/>
          </p:cNvSpPr>
          <p:nvPr/>
        </p:nvSpPr>
        <p:spPr bwMode="auto">
          <a:xfrm>
            <a:off x="8083550" y="1995488"/>
            <a:ext cx="287338"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835" name="Rectangle 67"/>
          <p:cNvSpPr>
            <a:spLocks noChangeArrowheads="1"/>
          </p:cNvSpPr>
          <p:nvPr/>
        </p:nvSpPr>
        <p:spPr bwMode="auto">
          <a:xfrm>
            <a:off x="8362950" y="2006600"/>
            <a:ext cx="242888"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2836" name="Rectangle 68"/>
          <p:cNvSpPr>
            <a:spLocks noChangeArrowheads="1"/>
          </p:cNvSpPr>
          <p:nvPr/>
        </p:nvSpPr>
        <p:spPr bwMode="auto">
          <a:xfrm>
            <a:off x="8323263" y="1995488"/>
            <a:ext cx="287337" cy="366712"/>
          </a:xfrm>
          <a:prstGeom prst="rect">
            <a:avLst/>
          </a:prstGeom>
          <a:noFill/>
          <a:ln w="9525">
            <a:noFill/>
            <a:miter lim="800000"/>
            <a:headEnd/>
            <a:tailEnd/>
          </a:ln>
        </p:spPr>
        <p:txBody>
          <a:bodyPr>
            <a:prstTxWarp prst="textNoShape">
              <a:avLst/>
            </a:prstTxWarp>
            <a:spAutoFit/>
          </a:bodyPr>
          <a:lstStyle/>
          <a:p>
            <a:r>
              <a:rPr lang="en-US">
                <a:solidFill>
                  <a:srgbClr val="000000"/>
                </a:solidFill>
              </a:rPr>
              <a:t>1</a:t>
            </a:r>
          </a:p>
        </p:txBody>
      </p:sp>
      <p:sp>
        <p:nvSpPr>
          <p:cNvPr id="32837" name="Line 69"/>
          <p:cNvSpPr>
            <a:spLocks noChangeShapeType="1"/>
          </p:cNvSpPr>
          <p:nvPr/>
        </p:nvSpPr>
        <p:spPr bwMode="auto">
          <a:xfrm>
            <a:off x="2851150" y="2005013"/>
            <a:ext cx="0" cy="338137"/>
          </a:xfrm>
          <a:prstGeom prst="line">
            <a:avLst/>
          </a:prstGeom>
          <a:noFill/>
          <a:ln w="19050">
            <a:solidFill>
              <a:schemeClr val="tx1"/>
            </a:solidFill>
            <a:round/>
            <a:headEnd/>
            <a:tailEnd/>
          </a:ln>
        </p:spPr>
        <p:txBody>
          <a:bodyPr wrap="none" anchor="ctr">
            <a:prstTxWarp prst="textNoShape">
              <a:avLst/>
            </a:prstTxWarp>
          </a:bodyPr>
          <a:lstStyle/>
          <a:p>
            <a:endParaRPr lang="en-US">
              <a:solidFill>
                <a:srgbClr val="000000"/>
              </a:solidFill>
            </a:endParaRPr>
          </a:p>
        </p:txBody>
      </p:sp>
      <p:sp>
        <p:nvSpPr>
          <p:cNvPr id="32838" name="Line 70"/>
          <p:cNvSpPr>
            <a:spLocks noChangeShapeType="1"/>
          </p:cNvSpPr>
          <p:nvPr/>
        </p:nvSpPr>
        <p:spPr bwMode="auto">
          <a:xfrm>
            <a:off x="4770438" y="2006600"/>
            <a:ext cx="0" cy="338138"/>
          </a:xfrm>
          <a:prstGeom prst="line">
            <a:avLst/>
          </a:prstGeom>
          <a:noFill/>
          <a:ln w="19050">
            <a:solidFill>
              <a:schemeClr val="tx1"/>
            </a:solidFill>
            <a:round/>
            <a:headEnd/>
            <a:tailEnd/>
          </a:ln>
        </p:spPr>
        <p:txBody>
          <a:bodyPr wrap="none" anchor="ctr">
            <a:prstTxWarp prst="textNoShape">
              <a:avLst/>
            </a:prstTxWarp>
          </a:bodyPr>
          <a:lstStyle/>
          <a:p>
            <a:endParaRPr lang="en-US">
              <a:solidFill>
                <a:srgbClr val="000000"/>
              </a:solidFill>
            </a:endParaRPr>
          </a:p>
        </p:txBody>
      </p:sp>
      <p:sp>
        <p:nvSpPr>
          <p:cNvPr id="32839" name="Line 71"/>
          <p:cNvSpPr>
            <a:spLocks noChangeShapeType="1"/>
          </p:cNvSpPr>
          <p:nvPr/>
        </p:nvSpPr>
        <p:spPr bwMode="auto">
          <a:xfrm>
            <a:off x="6689725" y="2008188"/>
            <a:ext cx="0" cy="338137"/>
          </a:xfrm>
          <a:prstGeom prst="line">
            <a:avLst/>
          </a:prstGeom>
          <a:noFill/>
          <a:ln w="19050">
            <a:solidFill>
              <a:schemeClr val="tx1"/>
            </a:solidFill>
            <a:round/>
            <a:headEnd/>
            <a:tailEnd/>
          </a:ln>
        </p:spPr>
        <p:txBody>
          <a:bodyPr wrap="none" anchor="ctr">
            <a:prstTxWarp prst="textNoShape">
              <a:avLst/>
            </a:prstTxWarp>
          </a:bodyPr>
          <a:lstStyle/>
          <a:p>
            <a:endParaRPr lang="en-US">
              <a:solidFill>
                <a:srgbClr val="000000"/>
              </a:solidFill>
            </a:endParaRPr>
          </a:p>
        </p:txBody>
      </p:sp>
      <p:grpSp>
        <p:nvGrpSpPr>
          <p:cNvPr id="2" name="Group 72"/>
          <p:cNvGrpSpPr>
            <a:grpSpLocks/>
          </p:cNvGrpSpPr>
          <p:nvPr/>
        </p:nvGrpSpPr>
        <p:grpSpPr bwMode="auto">
          <a:xfrm>
            <a:off x="482600" y="3797300"/>
            <a:ext cx="8285165" cy="2857500"/>
            <a:chOff x="304" y="2352"/>
            <a:chExt cx="5219" cy="1800"/>
          </a:xfrm>
        </p:grpSpPr>
        <p:sp>
          <p:nvSpPr>
            <p:cNvPr id="32849" name="Rectangle 73"/>
            <p:cNvSpPr>
              <a:spLocks noChangeArrowheads="1"/>
            </p:cNvSpPr>
            <p:nvPr/>
          </p:nvSpPr>
          <p:spPr bwMode="auto">
            <a:xfrm>
              <a:off x="304" y="2352"/>
              <a:ext cx="5120" cy="1288"/>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next three bytes indicate the amount of red, green, and blue in the pixel, in which each value varies from 0 to 255. Together, these three bytes form the </a:t>
              </a:r>
              <a:r>
                <a:rPr lang="en-US" sz="2400" b="1" i="1" dirty="0">
                  <a:solidFill>
                    <a:srgbClr val="000000"/>
                  </a:solidFill>
                  <a:latin typeface="Times New Roman" pitchFamily="1" charset="0"/>
                </a:rPr>
                <a:t>RGB</a:t>
              </a:r>
              <a:r>
                <a:rPr lang="en-US" sz="2400" dirty="0">
                  <a:solidFill>
                    <a:srgbClr val="000000"/>
                  </a:solidFill>
                  <a:latin typeface="Times New Roman" pitchFamily="1" charset="0"/>
                </a:rPr>
                <a:t> value of the color, which is typically expressed using six hexadecimal digits, as in the following examples:</a:t>
              </a:r>
            </a:p>
          </p:txBody>
        </p:sp>
        <p:sp>
          <p:nvSpPr>
            <p:cNvPr id="32850" name="Rectangle 74"/>
            <p:cNvSpPr>
              <a:spLocks noChangeArrowheads="1"/>
            </p:cNvSpPr>
            <p:nvPr/>
          </p:nvSpPr>
          <p:spPr bwMode="auto">
            <a:xfrm>
              <a:off x="696" y="3512"/>
              <a:ext cx="624" cy="336"/>
            </a:xfrm>
            <a:prstGeom prst="rect">
              <a:avLst/>
            </a:prstGeom>
            <a:solidFill>
              <a:srgbClr val="FF0000"/>
            </a:solidFill>
            <a:ln w="9525">
              <a:noFill/>
              <a:miter lim="800000"/>
              <a:headEnd/>
              <a:tailEnd/>
            </a:ln>
          </p:spPr>
          <p:txBody>
            <a:bodyPr wrap="none" anchor="ctr">
              <a:prstTxWarp prst="textNoShape">
                <a:avLst/>
              </a:prstTxWarp>
            </a:bodyPr>
            <a:lstStyle/>
            <a:p>
              <a:endParaRPr lang="en-US">
                <a:solidFill>
                  <a:srgbClr val="000000"/>
                </a:solidFill>
              </a:endParaRPr>
            </a:p>
          </p:txBody>
        </p:sp>
        <p:sp>
          <p:nvSpPr>
            <p:cNvPr id="83" name="Rectangle 74"/>
            <p:cNvSpPr>
              <a:spLocks noChangeArrowheads="1"/>
            </p:cNvSpPr>
            <p:nvPr/>
          </p:nvSpPr>
          <p:spPr bwMode="auto">
            <a:xfrm>
              <a:off x="1681" y="3520"/>
              <a:ext cx="624" cy="336"/>
            </a:xfrm>
            <a:prstGeom prst="rect">
              <a:avLst/>
            </a:prstGeom>
            <a:solidFill>
              <a:srgbClr val="0000FF"/>
            </a:solidFill>
            <a:ln w="9525">
              <a:noFill/>
              <a:miter lim="800000"/>
              <a:headEnd/>
              <a:tailEnd/>
            </a:ln>
          </p:spPr>
          <p:txBody>
            <a:bodyPr wrap="none" anchor="ctr">
              <a:prstTxWarp prst="textNoShape">
                <a:avLst/>
              </a:prstTxWarp>
            </a:bodyPr>
            <a:lstStyle/>
            <a:p>
              <a:endParaRPr lang="en-US">
                <a:solidFill>
                  <a:srgbClr val="000000"/>
                </a:solidFill>
              </a:endParaRPr>
            </a:p>
          </p:txBody>
        </p:sp>
        <p:sp>
          <p:nvSpPr>
            <p:cNvPr id="84" name="Rectangle 74"/>
            <p:cNvSpPr>
              <a:spLocks noChangeArrowheads="1"/>
            </p:cNvSpPr>
            <p:nvPr/>
          </p:nvSpPr>
          <p:spPr bwMode="auto">
            <a:xfrm>
              <a:off x="2667" y="3528"/>
              <a:ext cx="624" cy="336"/>
            </a:xfrm>
            <a:prstGeom prst="rect">
              <a:avLst/>
            </a:prstGeom>
            <a:solidFill>
              <a:srgbClr val="FF00FF"/>
            </a:solidFill>
            <a:ln w="9525">
              <a:noFill/>
              <a:miter lim="800000"/>
              <a:headEnd/>
              <a:tailEnd/>
            </a:ln>
          </p:spPr>
          <p:txBody>
            <a:bodyPr wrap="none" anchor="ctr">
              <a:prstTxWarp prst="textNoShape">
                <a:avLst/>
              </a:prstTxWarp>
            </a:bodyPr>
            <a:lstStyle/>
            <a:p>
              <a:endParaRPr lang="en-US">
                <a:solidFill>
                  <a:srgbClr val="000000"/>
                </a:solidFill>
              </a:endParaRPr>
            </a:p>
          </p:txBody>
        </p:sp>
        <p:sp>
          <p:nvSpPr>
            <p:cNvPr id="85" name="Rectangle 74"/>
            <p:cNvSpPr>
              <a:spLocks noChangeArrowheads="1"/>
            </p:cNvSpPr>
            <p:nvPr/>
          </p:nvSpPr>
          <p:spPr bwMode="auto">
            <a:xfrm>
              <a:off x="3653" y="3536"/>
              <a:ext cx="624" cy="336"/>
            </a:xfrm>
            <a:prstGeom prst="rect">
              <a:avLst/>
            </a:prstGeom>
            <a:solidFill>
              <a:srgbClr val="FFC800"/>
            </a:solidFill>
            <a:ln w="9525">
              <a:noFill/>
              <a:miter lim="800000"/>
              <a:headEnd/>
              <a:tailEnd/>
            </a:ln>
          </p:spPr>
          <p:txBody>
            <a:bodyPr wrap="none" anchor="ctr">
              <a:prstTxWarp prst="textNoShape">
                <a:avLst/>
              </a:prstTxWarp>
            </a:bodyPr>
            <a:lstStyle/>
            <a:p>
              <a:endParaRPr lang="en-US">
                <a:solidFill>
                  <a:srgbClr val="000000"/>
                </a:solidFill>
              </a:endParaRPr>
            </a:p>
          </p:txBody>
        </p:sp>
        <p:sp>
          <p:nvSpPr>
            <p:cNvPr id="86" name="Rectangle 74"/>
            <p:cNvSpPr>
              <a:spLocks noChangeArrowheads="1"/>
            </p:cNvSpPr>
            <p:nvPr/>
          </p:nvSpPr>
          <p:spPr bwMode="auto">
            <a:xfrm>
              <a:off x="4639" y="3544"/>
              <a:ext cx="624" cy="336"/>
            </a:xfrm>
            <a:prstGeom prst="rect">
              <a:avLst/>
            </a:prstGeom>
            <a:solidFill>
              <a:srgbClr val="808080"/>
            </a:solidFill>
            <a:ln w="9525">
              <a:noFill/>
              <a:miter lim="800000"/>
              <a:headEnd/>
              <a:tailEnd/>
            </a:ln>
          </p:spPr>
          <p:txBody>
            <a:bodyPr wrap="none" anchor="ctr">
              <a:prstTxWarp prst="textNoShape">
                <a:avLst/>
              </a:prstTxWarp>
            </a:bodyPr>
            <a:lstStyle/>
            <a:p>
              <a:endParaRPr lang="en-US">
                <a:solidFill>
                  <a:srgbClr val="000000"/>
                </a:solidFill>
              </a:endParaRPr>
            </a:p>
          </p:txBody>
        </p:sp>
        <p:sp>
          <p:nvSpPr>
            <p:cNvPr id="87" name="Rectangle 73"/>
            <p:cNvSpPr>
              <a:spLocks noChangeArrowheads="1"/>
            </p:cNvSpPr>
            <p:nvPr/>
          </p:nvSpPr>
          <p:spPr bwMode="auto">
            <a:xfrm>
              <a:off x="439" y="3840"/>
              <a:ext cx="1152" cy="296"/>
            </a:xfrm>
            <a:prstGeom prst="rect">
              <a:avLst/>
            </a:prstGeom>
            <a:noFill/>
            <a:ln w="9525">
              <a:noFill/>
              <a:miter lim="800000"/>
              <a:headEnd/>
              <a:tailEnd/>
            </a:ln>
          </p:spPr>
          <p:txBody>
            <a:bodyPr>
              <a:prstTxWarp prst="textNoShape">
                <a:avLst/>
              </a:prstTxWarp>
            </a:bodyPr>
            <a:lstStyle/>
            <a:p>
              <a:pPr algn="ctr">
                <a:lnSpc>
                  <a:spcPct val="85000"/>
                </a:lnSpc>
                <a:spcAft>
                  <a:spcPts val="0"/>
                </a:spcAft>
              </a:pPr>
              <a:r>
                <a:rPr lang="en-US" sz="1400" b="1" dirty="0">
                  <a:solidFill>
                    <a:srgbClr val="000000"/>
                  </a:solidFill>
                  <a:latin typeface="Courier New"/>
                  <a:cs typeface="Courier New"/>
                </a:rPr>
                <a:t>0xFF0000</a:t>
              </a:r>
            </a:p>
            <a:p>
              <a:pPr algn="ctr">
                <a:lnSpc>
                  <a:spcPct val="85000"/>
                </a:lnSpc>
                <a:spcAft>
                  <a:spcPts val="0"/>
                </a:spcAft>
              </a:pPr>
              <a:r>
                <a:rPr lang="en-US" sz="1400" b="1" dirty="0">
                  <a:solidFill>
                    <a:srgbClr val="000000"/>
                  </a:solidFill>
                  <a:latin typeface="Courier New"/>
                  <a:cs typeface="Courier New"/>
                </a:rPr>
                <a:t>"Red"</a:t>
              </a:r>
            </a:p>
          </p:txBody>
        </p:sp>
        <p:sp>
          <p:nvSpPr>
            <p:cNvPr id="88" name="Rectangle 73"/>
            <p:cNvSpPr>
              <a:spLocks noChangeArrowheads="1"/>
            </p:cNvSpPr>
            <p:nvPr/>
          </p:nvSpPr>
          <p:spPr bwMode="auto">
            <a:xfrm>
              <a:off x="1423" y="3840"/>
              <a:ext cx="1152" cy="296"/>
            </a:xfrm>
            <a:prstGeom prst="rect">
              <a:avLst/>
            </a:prstGeom>
            <a:noFill/>
            <a:ln w="9525">
              <a:noFill/>
              <a:miter lim="800000"/>
              <a:headEnd/>
              <a:tailEnd/>
            </a:ln>
          </p:spPr>
          <p:txBody>
            <a:bodyPr>
              <a:prstTxWarp prst="textNoShape">
                <a:avLst/>
              </a:prstTxWarp>
            </a:bodyPr>
            <a:lstStyle/>
            <a:p>
              <a:pPr algn="ctr">
                <a:lnSpc>
                  <a:spcPct val="85000"/>
                </a:lnSpc>
                <a:spcAft>
                  <a:spcPts val="0"/>
                </a:spcAft>
              </a:pPr>
              <a:r>
                <a:rPr lang="en-US" sz="1400" b="1" dirty="0">
                  <a:solidFill>
                    <a:srgbClr val="000000"/>
                  </a:solidFill>
                  <a:latin typeface="Courier New"/>
                  <a:cs typeface="Courier New"/>
                </a:rPr>
                <a:t>0x0000FF</a:t>
              </a:r>
            </a:p>
            <a:p>
              <a:pPr algn="ctr">
                <a:lnSpc>
                  <a:spcPct val="85000"/>
                </a:lnSpc>
                <a:spcAft>
                  <a:spcPts val="0"/>
                </a:spcAft>
              </a:pPr>
              <a:r>
                <a:rPr lang="en-US" sz="1400" b="1" dirty="0">
                  <a:solidFill>
                    <a:srgbClr val="000000"/>
                  </a:solidFill>
                  <a:latin typeface="Courier New"/>
                  <a:cs typeface="Courier New"/>
                </a:rPr>
                <a:t>"Blue"</a:t>
              </a:r>
            </a:p>
          </p:txBody>
        </p:sp>
        <p:sp>
          <p:nvSpPr>
            <p:cNvPr id="89" name="Rectangle 73"/>
            <p:cNvSpPr>
              <a:spLocks noChangeArrowheads="1"/>
            </p:cNvSpPr>
            <p:nvPr/>
          </p:nvSpPr>
          <p:spPr bwMode="auto">
            <a:xfrm>
              <a:off x="2416" y="3840"/>
              <a:ext cx="1152" cy="296"/>
            </a:xfrm>
            <a:prstGeom prst="rect">
              <a:avLst/>
            </a:prstGeom>
            <a:noFill/>
            <a:ln w="9525">
              <a:noFill/>
              <a:miter lim="800000"/>
              <a:headEnd/>
              <a:tailEnd/>
            </a:ln>
          </p:spPr>
          <p:txBody>
            <a:bodyPr>
              <a:prstTxWarp prst="textNoShape">
                <a:avLst/>
              </a:prstTxWarp>
            </a:bodyPr>
            <a:lstStyle/>
            <a:p>
              <a:pPr algn="ctr">
                <a:lnSpc>
                  <a:spcPct val="85000"/>
                </a:lnSpc>
                <a:spcAft>
                  <a:spcPts val="0"/>
                </a:spcAft>
              </a:pPr>
              <a:r>
                <a:rPr lang="en-US" sz="1400" b="1" dirty="0">
                  <a:solidFill>
                    <a:srgbClr val="000000"/>
                  </a:solidFill>
                  <a:latin typeface="Courier New"/>
                  <a:cs typeface="Courier New"/>
                </a:rPr>
                <a:t>0xFF00FF</a:t>
              </a:r>
            </a:p>
            <a:p>
              <a:pPr algn="ctr">
                <a:lnSpc>
                  <a:spcPct val="85000"/>
                </a:lnSpc>
                <a:spcAft>
                  <a:spcPts val="0"/>
                </a:spcAft>
              </a:pPr>
              <a:r>
                <a:rPr lang="en-US" sz="1400" b="1" dirty="0">
                  <a:solidFill>
                    <a:srgbClr val="000000"/>
                  </a:solidFill>
                  <a:latin typeface="Courier New"/>
                  <a:cs typeface="Courier New"/>
                </a:rPr>
                <a:t>"Magenta"</a:t>
              </a:r>
            </a:p>
          </p:txBody>
        </p:sp>
        <p:sp>
          <p:nvSpPr>
            <p:cNvPr id="90" name="Rectangle 73"/>
            <p:cNvSpPr>
              <a:spLocks noChangeArrowheads="1"/>
            </p:cNvSpPr>
            <p:nvPr/>
          </p:nvSpPr>
          <p:spPr bwMode="auto">
            <a:xfrm>
              <a:off x="3401" y="3840"/>
              <a:ext cx="1152" cy="296"/>
            </a:xfrm>
            <a:prstGeom prst="rect">
              <a:avLst/>
            </a:prstGeom>
            <a:noFill/>
            <a:ln w="9525">
              <a:noFill/>
              <a:miter lim="800000"/>
              <a:headEnd/>
              <a:tailEnd/>
            </a:ln>
          </p:spPr>
          <p:txBody>
            <a:bodyPr>
              <a:prstTxWarp prst="textNoShape">
                <a:avLst/>
              </a:prstTxWarp>
            </a:bodyPr>
            <a:lstStyle/>
            <a:p>
              <a:pPr algn="ctr">
                <a:lnSpc>
                  <a:spcPct val="85000"/>
                </a:lnSpc>
                <a:spcAft>
                  <a:spcPts val="0"/>
                </a:spcAft>
              </a:pPr>
              <a:r>
                <a:rPr lang="en-US" sz="1400" b="1" dirty="0">
                  <a:solidFill>
                    <a:srgbClr val="000000"/>
                  </a:solidFill>
                  <a:latin typeface="Courier New"/>
                  <a:cs typeface="Courier New"/>
                </a:rPr>
                <a:t>0xFFA500</a:t>
              </a:r>
            </a:p>
            <a:p>
              <a:pPr algn="ctr">
                <a:lnSpc>
                  <a:spcPct val="85000"/>
                </a:lnSpc>
                <a:spcAft>
                  <a:spcPts val="0"/>
                </a:spcAft>
              </a:pPr>
              <a:r>
                <a:rPr lang="en-US" sz="1400" b="1" dirty="0">
                  <a:solidFill>
                    <a:srgbClr val="000000"/>
                  </a:solidFill>
                  <a:latin typeface="Courier New"/>
                  <a:cs typeface="Courier New"/>
                </a:rPr>
                <a:t>"Orange"</a:t>
              </a:r>
            </a:p>
          </p:txBody>
        </p:sp>
        <p:sp>
          <p:nvSpPr>
            <p:cNvPr id="91" name="Rectangle 73"/>
            <p:cNvSpPr>
              <a:spLocks noChangeArrowheads="1"/>
            </p:cNvSpPr>
            <p:nvPr/>
          </p:nvSpPr>
          <p:spPr bwMode="auto">
            <a:xfrm>
              <a:off x="4371" y="3856"/>
              <a:ext cx="1152" cy="296"/>
            </a:xfrm>
            <a:prstGeom prst="rect">
              <a:avLst/>
            </a:prstGeom>
            <a:noFill/>
            <a:ln w="9525">
              <a:noFill/>
              <a:miter lim="800000"/>
              <a:headEnd/>
              <a:tailEnd/>
            </a:ln>
          </p:spPr>
          <p:txBody>
            <a:bodyPr>
              <a:prstTxWarp prst="textNoShape">
                <a:avLst/>
              </a:prstTxWarp>
            </a:bodyPr>
            <a:lstStyle/>
            <a:p>
              <a:pPr algn="ctr">
                <a:lnSpc>
                  <a:spcPct val="85000"/>
                </a:lnSpc>
                <a:spcAft>
                  <a:spcPts val="0"/>
                </a:spcAft>
              </a:pPr>
              <a:r>
                <a:rPr lang="en-US" sz="1400" b="1" dirty="0">
                  <a:solidFill>
                    <a:srgbClr val="000000"/>
                  </a:solidFill>
                  <a:latin typeface="Courier New"/>
                  <a:cs typeface="Courier New"/>
                </a:rPr>
                <a:t>0x808080</a:t>
              </a:r>
            </a:p>
            <a:p>
              <a:pPr algn="ctr">
                <a:lnSpc>
                  <a:spcPct val="85000"/>
                </a:lnSpc>
                <a:spcAft>
                  <a:spcPts val="0"/>
                </a:spcAft>
              </a:pPr>
              <a:r>
                <a:rPr lang="en-US" sz="1400" b="1" dirty="0">
                  <a:solidFill>
                    <a:srgbClr val="000000"/>
                  </a:solidFill>
                  <a:latin typeface="Courier New"/>
                  <a:cs typeface="Courier New"/>
                </a:rPr>
                <a:t>"Gray"</a:t>
              </a:r>
            </a:p>
          </p:txBody>
        </p:sp>
      </p:grpSp>
      <p:sp>
        <p:nvSpPr>
          <p:cNvPr id="32841" name="AutoShape 75"/>
          <p:cNvSpPr>
            <a:spLocks/>
          </p:cNvSpPr>
          <p:nvPr/>
        </p:nvSpPr>
        <p:spPr bwMode="auto">
          <a:xfrm rot="-5400000">
            <a:off x="1816100" y="1536700"/>
            <a:ext cx="152400" cy="1905000"/>
          </a:xfrm>
          <a:prstGeom prst="leftBrace">
            <a:avLst>
              <a:gd name="adj1" fmla="val 104167"/>
              <a:gd name="adj2" fmla="val 50000"/>
            </a:avLst>
          </a:prstGeom>
          <a:noFill/>
          <a:ln w="9525">
            <a:solidFill>
              <a:schemeClr val="tx1"/>
            </a:solidFill>
            <a:round/>
            <a:headEnd/>
            <a:tailEnd/>
          </a:ln>
        </p:spPr>
        <p:txBody>
          <a:bodyPr wrap="none" anchor="ctr">
            <a:prstTxWarp prst="textNoShape">
              <a:avLst/>
            </a:prstTxWarp>
          </a:bodyPr>
          <a:lstStyle/>
          <a:p>
            <a:endParaRPr lang="en-US">
              <a:solidFill>
                <a:srgbClr val="000000"/>
              </a:solidFill>
            </a:endParaRPr>
          </a:p>
        </p:txBody>
      </p:sp>
      <p:sp>
        <p:nvSpPr>
          <p:cNvPr id="32842" name="Text Box 76"/>
          <p:cNvSpPr txBox="1">
            <a:spLocks noChangeArrowheads="1"/>
          </p:cNvSpPr>
          <p:nvPr/>
        </p:nvSpPr>
        <p:spPr bwMode="auto">
          <a:xfrm>
            <a:off x="990600" y="251460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solidFill>
                  <a:srgbClr val="000000"/>
                </a:solidFill>
                <a:latin typeface="Times New Roman" pitchFamily="1" charset="0"/>
              </a:rPr>
              <a:t>transparency </a:t>
            </a:r>
            <a:r>
              <a:rPr lang="en-US" sz="1600">
                <a:solidFill>
                  <a:srgbClr val="000000"/>
                </a:solidFill>
                <a:latin typeface="Times New Roman" pitchFamily="1" charset="0"/>
              </a:rPr>
              <a:t>(</a:t>
            </a:r>
            <a:r>
              <a:rPr lang="en-US" sz="1400" i="1">
                <a:solidFill>
                  <a:srgbClr val="000000"/>
                </a:solidFill>
                <a:latin typeface="Symbol" pitchFamily="1" charset="2"/>
                <a:sym typeface="Symbol" pitchFamily="1" charset="2"/>
              </a:rPr>
              <a:t></a:t>
            </a:r>
            <a:r>
              <a:rPr lang="en-US" sz="1600">
                <a:solidFill>
                  <a:srgbClr val="000000"/>
                </a:solidFill>
                <a:latin typeface="Times New Roman" pitchFamily="1" charset="0"/>
              </a:rPr>
              <a:t>)</a:t>
            </a:r>
            <a:endParaRPr lang="en-US" sz="1600" i="1">
              <a:solidFill>
                <a:srgbClr val="000000"/>
              </a:solidFill>
              <a:latin typeface="Times New Roman" pitchFamily="1" charset="0"/>
            </a:endParaRPr>
          </a:p>
        </p:txBody>
      </p:sp>
      <p:sp>
        <p:nvSpPr>
          <p:cNvPr id="32843" name="AutoShape 77"/>
          <p:cNvSpPr>
            <a:spLocks/>
          </p:cNvSpPr>
          <p:nvPr/>
        </p:nvSpPr>
        <p:spPr bwMode="auto">
          <a:xfrm rot="-5400000">
            <a:off x="3727450" y="1543050"/>
            <a:ext cx="152400" cy="1892300"/>
          </a:xfrm>
          <a:prstGeom prst="leftBrace">
            <a:avLst>
              <a:gd name="adj1" fmla="val 103472"/>
              <a:gd name="adj2" fmla="val 50000"/>
            </a:avLst>
          </a:prstGeom>
          <a:noFill/>
          <a:ln w="9525">
            <a:solidFill>
              <a:schemeClr val="tx1"/>
            </a:solidFill>
            <a:round/>
            <a:headEnd/>
            <a:tailEnd/>
          </a:ln>
        </p:spPr>
        <p:txBody>
          <a:bodyPr wrap="none" anchor="ctr">
            <a:prstTxWarp prst="textNoShape">
              <a:avLst/>
            </a:prstTxWarp>
          </a:bodyPr>
          <a:lstStyle/>
          <a:p>
            <a:endParaRPr lang="en-US">
              <a:solidFill>
                <a:srgbClr val="000000"/>
              </a:solidFill>
            </a:endParaRPr>
          </a:p>
        </p:txBody>
      </p:sp>
      <p:sp>
        <p:nvSpPr>
          <p:cNvPr id="32844" name="Text Box 78"/>
          <p:cNvSpPr txBox="1">
            <a:spLocks noChangeArrowheads="1"/>
          </p:cNvSpPr>
          <p:nvPr/>
        </p:nvSpPr>
        <p:spPr bwMode="auto">
          <a:xfrm>
            <a:off x="3149600" y="2514600"/>
            <a:ext cx="1295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solidFill>
                  <a:srgbClr val="000000"/>
                </a:solidFill>
                <a:latin typeface="Times New Roman" pitchFamily="1" charset="0"/>
              </a:rPr>
              <a:t>red</a:t>
            </a:r>
          </a:p>
        </p:txBody>
      </p:sp>
      <p:sp>
        <p:nvSpPr>
          <p:cNvPr id="32845" name="AutoShape 79"/>
          <p:cNvSpPr>
            <a:spLocks/>
          </p:cNvSpPr>
          <p:nvPr/>
        </p:nvSpPr>
        <p:spPr bwMode="auto">
          <a:xfrm rot="-5400000">
            <a:off x="5638800" y="1536700"/>
            <a:ext cx="152400" cy="1905000"/>
          </a:xfrm>
          <a:prstGeom prst="leftBrace">
            <a:avLst>
              <a:gd name="adj1" fmla="val 104167"/>
              <a:gd name="adj2" fmla="val 50000"/>
            </a:avLst>
          </a:prstGeom>
          <a:noFill/>
          <a:ln w="9525">
            <a:solidFill>
              <a:schemeClr val="tx1"/>
            </a:solidFill>
            <a:round/>
            <a:headEnd/>
            <a:tailEnd/>
          </a:ln>
        </p:spPr>
        <p:txBody>
          <a:bodyPr wrap="none" anchor="ctr">
            <a:prstTxWarp prst="textNoShape">
              <a:avLst/>
            </a:prstTxWarp>
          </a:bodyPr>
          <a:lstStyle/>
          <a:p>
            <a:endParaRPr lang="en-US">
              <a:solidFill>
                <a:srgbClr val="000000"/>
              </a:solidFill>
            </a:endParaRPr>
          </a:p>
        </p:txBody>
      </p:sp>
      <p:sp>
        <p:nvSpPr>
          <p:cNvPr id="32846" name="Text Box 80"/>
          <p:cNvSpPr txBox="1">
            <a:spLocks noChangeArrowheads="1"/>
          </p:cNvSpPr>
          <p:nvPr/>
        </p:nvSpPr>
        <p:spPr bwMode="auto">
          <a:xfrm>
            <a:off x="5067300" y="2514600"/>
            <a:ext cx="1295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solidFill>
                  <a:srgbClr val="000000"/>
                </a:solidFill>
                <a:latin typeface="Times New Roman" pitchFamily="1" charset="0"/>
              </a:rPr>
              <a:t>green</a:t>
            </a:r>
          </a:p>
        </p:txBody>
      </p:sp>
      <p:sp>
        <p:nvSpPr>
          <p:cNvPr id="32847" name="AutoShape 81"/>
          <p:cNvSpPr>
            <a:spLocks/>
          </p:cNvSpPr>
          <p:nvPr/>
        </p:nvSpPr>
        <p:spPr bwMode="auto">
          <a:xfrm rot="-5400000">
            <a:off x="7569200" y="1536700"/>
            <a:ext cx="152400" cy="1905000"/>
          </a:xfrm>
          <a:prstGeom prst="leftBrace">
            <a:avLst>
              <a:gd name="adj1" fmla="val 104167"/>
              <a:gd name="adj2" fmla="val 50000"/>
            </a:avLst>
          </a:prstGeom>
          <a:noFill/>
          <a:ln w="9525">
            <a:solidFill>
              <a:schemeClr val="tx1"/>
            </a:solidFill>
            <a:round/>
            <a:headEnd/>
            <a:tailEnd/>
          </a:ln>
        </p:spPr>
        <p:txBody>
          <a:bodyPr wrap="none" anchor="ctr">
            <a:prstTxWarp prst="textNoShape">
              <a:avLst/>
            </a:prstTxWarp>
          </a:bodyPr>
          <a:lstStyle/>
          <a:p>
            <a:endParaRPr lang="en-US">
              <a:solidFill>
                <a:srgbClr val="000000"/>
              </a:solidFill>
            </a:endParaRPr>
          </a:p>
        </p:txBody>
      </p:sp>
      <p:sp>
        <p:nvSpPr>
          <p:cNvPr id="32848" name="Text Box 82"/>
          <p:cNvSpPr txBox="1">
            <a:spLocks noChangeArrowheads="1"/>
          </p:cNvSpPr>
          <p:nvPr/>
        </p:nvSpPr>
        <p:spPr bwMode="auto">
          <a:xfrm>
            <a:off x="6997700" y="2514600"/>
            <a:ext cx="1295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solidFill>
                  <a:srgbClr val="000000"/>
                </a:solidFill>
                <a:latin typeface="Times New Roman" pitchFamily="1" charset="0"/>
              </a:rPr>
              <a:t>blue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8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4"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2057400" y="1371600"/>
            <a:ext cx="5029200" cy="4953000"/>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pitchFamily="84" charset="0"/>
            </a:endParaRPr>
          </a:p>
        </p:txBody>
      </p:sp>
      <p:sp>
        <p:nvSpPr>
          <p:cNvPr id="634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Combining Colors of Light</a:t>
            </a:r>
            <a:endParaRPr lang="en-US" dirty="0">
              <a:solidFill>
                <a:schemeClr val="tx1"/>
              </a:solidFill>
            </a:endParaRPr>
          </a:p>
        </p:txBody>
      </p:sp>
      <p:pic>
        <p:nvPicPr>
          <p:cNvPr id="10" name="Picture 9" descr="RedCircle.png"/>
          <p:cNvPicPr>
            <a:picLocks noChangeAspect="1"/>
          </p:cNvPicPr>
          <p:nvPr/>
        </p:nvPicPr>
        <p:blipFill>
          <a:blip r:embed="rId3"/>
          <a:stretch>
            <a:fillRect/>
          </a:stretch>
        </p:blipFill>
        <p:spPr>
          <a:xfrm>
            <a:off x="2075785" y="1282335"/>
            <a:ext cx="4998720" cy="4998720"/>
          </a:xfrm>
          <a:prstGeom prst="rect">
            <a:avLst/>
          </a:prstGeom>
        </p:spPr>
      </p:pic>
      <p:pic>
        <p:nvPicPr>
          <p:cNvPr id="11" name="Picture 10" descr="GreenCircle.png"/>
          <p:cNvPicPr>
            <a:picLocks noChangeAspect="1"/>
          </p:cNvPicPr>
          <p:nvPr/>
        </p:nvPicPr>
        <p:blipFill>
          <a:blip r:embed="rId4"/>
          <a:stretch>
            <a:fillRect/>
          </a:stretch>
        </p:blipFill>
        <p:spPr>
          <a:xfrm>
            <a:off x="2075785" y="1282335"/>
            <a:ext cx="4998720" cy="4998720"/>
          </a:xfrm>
          <a:prstGeom prst="rect">
            <a:avLst/>
          </a:prstGeom>
        </p:spPr>
      </p:pic>
      <p:pic>
        <p:nvPicPr>
          <p:cNvPr id="12" name="Picture 11" descr="BlueCircle.png"/>
          <p:cNvPicPr>
            <a:picLocks noChangeAspect="1"/>
          </p:cNvPicPr>
          <p:nvPr/>
        </p:nvPicPr>
        <p:blipFill>
          <a:blip r:embed="rId5"/>
          <a:stretch>
            <a:fillRect/>
          </a:stretch>
        </p:blipFill>
        <p:spPr>
          <a:xfrm>
            <a:off x="2075785" y="1282335"/>
            <a:ext cx="4998720" cy="4998720"/>
          </a:xfrm>
          <a:prstGeom prst="rect">
            <a:avLst/>
          </a:prstGeom>
        </p:spPr>
      </p:pic>
      <p:pic>
        <p:nvPicPr>
          <p:cNvPr id="13" name="Picture 12" descr="RedGreenCircle.png"/>
          <p:cNvPicPr>
            <a:picLocks noChangeAspect="1"/>
          </p:cNvPicPr>
          <p:nvPr/>
        </p:nvPicPr>
        <p:blipFill>
          <a:blip r:embed="rId6"/>
          <a:stretch>
            <a:fillRect/>
          </a:stretch>
        </p:blipFill>
        <p:spPr>
          <a:xfrm>
            <a:off x="2075785" y="1282335"/>
            <a:ext cx="4998720" cy="4998720"/>
          </a:xfrm>
          <a:prstGeom prst="rect">
            <a:avLst/>
          </a:prstGeom>
        </p:spPr>
      </p:pic>
      <p:pic>
        <p:nvPicPr>
          <p:cNvPr id="14" name="Picture 13" descr="LightCircles.png"/>
          <p:cNvPicPr>
            <a:picLocks noChangeAspect="1"/>
          </p:cNvPicPr>
          <p:nvPr/>
        </p:nvPicPr>
        <p:blipFill>
          <a:blip r:embed="rId7"/>
          <a:stretch>
            <a:fillRect/>
          </a:stretch>
        </p:blipFill>
        <p:spPr>
          <a:xfrm>
            <a:off x="2075785" y="1282335"/>
            <a:ext cx="4998720" cy="49987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Transparency</a:t>
            </a:r>
            <a:endParaRPr lang="en-US">
              <a:solidFill>
                <a:srgbClr val="FF0000"/>
              </a:solidFill>
              <a:latin typeface="Times New Roman" pitchFamily="1" charset="0"/>
            </a:endParaRPr>
          </a:p>
        </p:txBody>
      </p:sp>
      <p:sp>
        <p:nvSpPr>
          <p:cNvPr id="34819" name="Rectangle 3"/>
          <p:cNvSpPr>
            <a:spLocks noChangeArrowheads="1"/>
          </p:cNvSpPr>
          <p:nvPr/>
        </p:nvSpPr>
        <p:spPr bwMode="auto">
          <a:xfrm>
            <a:off x="482600" y="1143000"/>
            <a:ext cx="8128000" cy="11303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The first byte of the pixel value specifies the transparency of the color, which indicates how much of the background shows through.  This value is often denoted using the Greek letter alpha (</a:t>
            </a:r>
            <a:r>
              <a:rPr lang="en-US" sz="2200" i="1" dirty="0">
                <a:solidFill>
                  <a:srgbClr val="000000"/>
                </a:solidFill>
                <a:latin typeface="Symbol" pitchFamily="1" charset="2"/>
                <a:sym typeface="Symbol" pitchFamily="1" charset="2"/>
              </a:rPr>
              <a:t></a:t>
            </a:r>
            <a:r>
              <a:rPr lang="en-US" sz="2400" dirty="0">
                <a:solidFill>
                  <a:srgbClr val="000000"/>
                </a:solidFill>
                <a:latin typeface="Times New Roman" pitchFamily="1" charset="0"/>
              </a:rPr>
              <a:t>).</a:t>
            </a:r>
          </a:p>
        </p:txBody>
      </p:sp>
      <p:sp>
        <p:nvSpPr>
          <p:cNvPr id="150532" name="Rectangle 4"/>
          <p:cNvSpPr>
            <a:spLocks noChangeArrowheads="1"/>
          </p:cNvSpPr>
          <p:nvPr/>
        </p:nvSpPr>
        <p:spPr bwMode="auto">
          <a:xfrm>
            <a:off x="482600" y="2565400"/>
            <a:ext cx="8128000" cy="17780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Transparency values vary from 0 to 255.  The value 0 is used to indicate a completely transparent color in which only the background appears.  The value 255 indicates an opaque color that completely obscures the background.  The standard color constants all have alpha values of 255.</a:t>
            </a:r>
          </a:p>
        </p:txBody>
      </p:sp>
      <p:grpSp>
        <p:nvGrpSpPr>
          <p:cNvPr id="8" name="Group 7"/>
          <p:cNvGrpSpPr/>
          <p:nvPr/>
        </p:nvGrpSpPr>
        <p:grpSpPr>
          <a:xfrm>
            <a:off x="914400" y="4495800"/>
            <a:ext cx="1981200" cy="1981200"/>
            <a:chOff x="914400" y="4495800"/>
            <a:chExt cx="1981200" cy="1981200"/>
          </a:xfrm>
        </p:grpSpPr>
        <p:sp>
          <p:nvSpPr>
            <p:cNvPr id="9" name="Rectangle 8"/>
            <p:cNvSpPr/>
            <p:nvPr/>
          </p:nvSpPr>
          <p:spPr bwMode="auto">
            <a:xfrm>
              <a:off x="914400" y="4495800"/>
              <a:ext cx="1981200" cy="19812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pic>
          <p:nvPicPr>
            <p:cNvPr id="10" name="Picture 9" descr="BlockS.png"/>
            <p:cNvPicPr>
              <a:picLocks noChangeAspect="1"/>
            </p:cNvPicPr>
            <p:nvPr/>
          </p:nvPicPr>
          <p:blipFill>
            <a:blip r:embed="rId3"/>
            <a:stretch>
              <a:fillRect/>
            </a:stretch>
          </p:blipFill>
          <p:spPr>
            <a:xfrm>
              <a:off x="1308100" y="4584700"/>
              <a:ext cx="1193800" cy="1803400"/>
            </a:xfrm>
            <a:prstGeom prst="rect">
              <a:avLst/>
            </a:prstGeom>
          </p:spPr>
        </p:pic>
      </p:grpSp>
      <p:grpSp>
        <p:nvGrpSpPr>
          <p:cNvPr id="20" name="Group 19"/>
          <p:cNvGrpSpPr/>
          <p:nvPr/>
        </p:nvGrpSpPr>
        <p:grpSpPr>
          <a:xfrm>
            <a:off x="3009900" y="4495800"/>
            <a:ext cx="2552700" cy="1981200"/>
            <a:chOff x="3009900" y="4495800"/>
            <a:chExt cx="2552700" cy="1981200"/>
          </a:xfrm>
        </p:grpSpPr>
        <p:sp>
          <p:nvSpPr>
            <p:cNvPr id="17" name="Cross 16"/>
            <p:cNvSpPr/>
            <p:nvPr/>
          </p:nvSpPr>
          <p:spPr bwMode="auto">
            <a:xfrm>
              <a:off x="3009900" y="5257800"/>
              <a:ext cx="457200" cy="457200"/>
            </a:xfrm>
            <a:prstGeom prst="plus">
              <a:avLst>
                <a:gd name="adj" fmla="val 41666"/>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11" name="Group 10"/>
            <p:cNvGrpSpPr/>
            <p:nvPr/>
          </p:nvGrpSpPr>
          <p:grpSpPr>
            <a:xfrm>
              <a:off x="3581400" y="4495800"/>
              <a:ext cx="1981200" cy="1981200"/>
              <a:chOff x="3429000" y="4495800"/>
              <a:chExt cx="1981200" cy="1981200"/>
            </a:xfrm>
          </p:grpSpPr>
          <p:sp>
            <p:nvSpPr>
              <p:cNvPr id="12" name="Rectangle 11"/>
              <p:cNvSpPr/>
              <p:nvPr/>
            </p:nvSpPr>
            <p:spPr bwMode="auto">
              <a:xfrm>
                <a:off x="3429000" y="4495800"/>
                <a:ext cx="1981200" cy="198120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pic>
            <p:nvPicPr>
              <p:cNvPr id="13" name="Picture 12" descr="StanfordTree.png"/>
              <p:cNvPicPr>
                <a:picLocks noChangeAspect="1"/>
              </p:cNvPicPr>
              <p:nvPr/>
            </p:nvPicPr>
            <p:blipFill>
              <a:blip r:embed="rId4"/>
              <a:stretch>
                <a:fillRect/>
              </a:stretch>
            </p:blipFill>
            <p:spPr>
              <a:xfrm>
                <a:off x="3848100" y="4572000"/>
                <a:ext cx="1143000" cy="1811312"/>
              </a:xfrm>
              <a:prstGeom prst="rect">
                <a:avLst/>
              </a:prstGeom>
            </p:spPr>
          </p:pic>
        </p:grpSp>
      </p:grpSp>
      <p:grpSp>
        <p:nvGrpSpPr>
          <p:cNvPr id="21" name="Group 20"/>
          <p:cNvGrpSpPr/>
          <p:nvPr/>
        </p:nvGrpSpPr>
        <p:grpSpPr>
          <a:xfrm>
            <a:off x="5702300" y="4495800"/>
            <a:ext cx="2755900" cy="1981200"/>
            <a:chOff x="5702300" y="4495800"/>
            <a:chExt cx="2755900" cy="1981200"/>
          </a:xfrm>
        </p:grpSpPr>
        <p:grpSp>
          <p:nvGrpSpPr>
            <p:cNvPr id="14" name="Group 13"/>
            <p:cNvGrpSpPr/>
            <p:nvPr/>
          </p:nvGrpSpPr>
          <p:grpSpPr>
            <a:xfrm>
              <a:off x="6477000" y="4495800"/>
              <a:ext cx="1981200" cy="1981200"/>
              <a:chOff x="6477000" y="4503737"/>
              <a:chExt cx="1981200" cy="1981200"/>
            </a:xfrm>
          </p:grpSpPr>
          <p:sp>
            <p:nvSpPr>
              <p:cNvPr id="15" name="Rectangle 14"/>
              <p:cNvSpPr/>
              <p:nvPr/>
            </p:nvSpPr>
            <p:spPr bwMode="auto">
              <a:xfrm>
                <a:off x="6477000" y="4503737"/>
                <a:ext cx="1981200" cy="19812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pic>
            <p:nvPicPr>
              <p:cNvPr id="16" name="Picture 15" descr="BlockSWithTree.png"/>
              <p:cNvPicPr>
                <a:picLocks noChangeAspect="1"/>
              </p:cNvPicPr>
              <p:nvPr/>
            </p:nvPicPr>
            <p:blipFill>
              <a:blip r:embed="rId5"/>
              <a:stretch>
                <a:fillRect/>
              </a:stretch>
            </p:blipFill>
            <p:spPr>
              <a:xfrm>
                <a:off x="6881813" y="4610100"/>
                <a:ext cx="1171575" cy="1768475"/>
              </a:xfrm>
              <a:prstGeom prst="rect">
                <a:avLst/>
              </a:prstGeom>
            </p:spPr>
          </p:pic>
        </p:grpSp>
        <p:sp>
          <p:nvSpPr>
            <p:cNvPr id="18" name="Right Arrow 17"/>
            <p:cNvSpPr/>
            <p:nvPr/>
          </p:nvSpPr>
          <p:spPr bwMode="auto">
            <a:xfrm>
              <a:off x="5702300" y="5273040"/>
              <a:ext cx="609600" cy="426720"/>
            </a:xfrm>
            <a:prstGeom prst="rightArrow">
              <a:avLst>
                <a:gd name="adj1" fmla="val 21187"/>
                <a:gd name="adj2" fmla="val 50000"/>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05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Image Manipulation</a:t>
            </a:r>
            <a:endParaRPr lang="en-US">
              <a:solidFill>
                <a:srgbClr val="FF0000"/>
              </a:solidFill>
              <a:latin typeface="Times New Roman" pitchFamily="1" charset="0"/>
            </a:endParaRPr>
          </a:p>
        </p:txBody>
      </p:sp>
      <p:sp>
        <p:nvSpPr>
          <p:cNvPr id="36867" name="Rectangle 3"/>
          <p:cNvSpPr>
            <a:spLocks noChangeArrowheads="1"/>
          </p:cNvSpPr>
          <p:nvPr/>
        </p:nvSpPr>
        <p:spPr bwMode="auto">
          <a:xfrm>
            <a:off x="482600" y="1143000"/>
            <a:ext cx="8128000" cy="1130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You can use the facilities of the </a:t>
            </a:r>
            <a:r>
              <a:rPr lang="en-US" sz="2000" b="1" dirty="0" err="1">
                <a:solidFill>
                  <a:srgbClr val="000000"/>
                </a:solidFill>
                <a:latin typeface="Courier New" pitchFamily="1" charset="0"/>
              </a:rPr>
              <a:t>GImage</a:t>
            </a:r>
            <a:r>
              <a:rPr lang="en-US" sz="2400" dirty="0">
                <a:solidFill>
                  <a:srgbClr val="000000"/>
                </a:solidFill>
                <a:latin typeface="Times New Roman" pitchFamily="1" charset="0"/>
              </a:rPr>
              <a:t> class to manipulate images by executing the following steps: </a:t>
            </a:r>
          </a:p>
        </p:txBody>
      </p:sp>
      <p:sp>
        <p:nvSpPr>
          <p:cNvPr id="152580" name="Rectangle 4"/>
          <p:cNvSpPr>
            <a:spLocks noChangeArrowheads="1"/>
          </p:cNvSpPr>
          <p:nvPr/>
        </p:nvSpPr>
        <p:spPr bwMode="auto">
          <a:xfrm>
            <a:off x="482600" y="4343400"/>
            <a:ext cx="8128000" cy="17780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program on the next slide shows how you can apply this technique to flip an image vertically.  The general strategy for inverting the image is simply to reverse the elements of the pixel array.  </a:t>
            </a:r>
          </a:p>
        </p:txBody>
      </p:sp>
      <p:grpSp>
        <p:nvGrpSpPr>
          <p:cNvPr id="2" name="Group 5"/>
          <p:cNvGrpSpPr>
            <a:grpSpLocks/>
          </p:cNvGrpSpPr>
          <p:nvPr/>
        </p:nvGrpSpPr>
        <p:grpSpPr bwMode="auto">
          <a:xfrm>
            <a:off x="965200" y="1933587"/>
            <a:ext cx="7696200" cy="430214"/>
            <a:chOff x="576" y="2152"/>
            <a:chExt cx="4848" cy="271"/>
          </a:xfrm>
        </p:grpSpPr>
        <p:sp>
          <p:nvSpPr>
            <p:cNvPr id="36879" name="Text Box 6"/>
            <p:cNvSpPr txBox="1">
              <a:spLocks noChangeArrowheads="1"/>
            </p:cNvSpPr>
            <p:nvPr/>
          </p:nvSpPr>
          <p:spPr bwMode="auto">
            <a:xfrm>
              <a:off x="836" y="2152"/>
              <a:ext cx="4588" cy="271"/>
            </a:xfrm>
            <a:prstGeom prst="rect">
              <a:avLst/>
            </a:prstGeom>
            <a:noFill/>
            <a:ln w="9525">
              <a:noFill/>
              <a:miter lim="800000"/>
              <a:headEnd/>
              <a:tailEnd/>
            </a:ln>
          </p:spPr>
          <p:txBody>
            <a:bodyPr>
              <a:prstTxWarp prst="textNoShape">
                <a:avLst/>
              </a:prstTxWarp>
              <a:spAutoFit/>
            </a:bodyPr>
            <a:lstStyle/>
            <a:p>
              <a:pPr>
                <a:lnSpc>
                  <a:spcPct val="90000"/>
                </a:lnSpc>
              </a:pPr>
              <a:r>
                <a:rPr lang="en-US" sz="2400" dirty="0">
                  <a:solidFill>
                    <a:srgbClr val="000000"/>
                  </a:solidFill>
                  <a:latin typeface="Times New Roman" pitchFamily="1" charset="0"/>
                </a:rPr>
                <a:t>Read an existing image from a file into a </a:t>
              </a:r>
              <a:r>
                <a:rPr lang="en-US" sz="2000" b="1" dirty="0" err="1">
                  <a:solidFill>
                    <a:srgbClr val="000000"/>
                  </a:solidFill>
                  <a:latin typeface="Courier New" pitchFamily="1" charset="0"/>
                </a:rPr>
                <a:t>GImage</a:t>
              </a:r>
              <a:r>
                <a:rPr lang="en-US" sz="2400" dirty="0">
                  <a:solidFill>
                    <a:srgbClr val="000000"/>
                  </a:solidFill>
                  <a:latin typeface="Times New Roman" pitchFamily="1" charset="0"/>
                </a:rPr>
                <a:t> object.  </a:t>
              </a:r>
            </a:p>
          </p:txBody>
        </p:sp>
        <p:sp>
          <p:nvSpPr>
            <p:cNvPr id="36880" name="Text Box 7"/>
            <p:cNvSpPr txBox="1">
              <a:spLocks noChangeArrowheads="1"/>
            </p:cNvSpPr>
            <p:nvPr/>
          </p:nvSpPr>
          <p:spPr bwMode="auto">
            <a:xfrm>
              <a:off x="576" y="2152"/>
              <a:ext cx="288" cy="27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a:solidFill>
                    <a:srgbClr val="000000"/>
                  </a:solidFill>
                  <a:latin typeface="Times New Roman" pitchFamily="1" charset="0"/>
                </a:rPr>
                <a:t>1.</a:t>
              </a:r>
            </a:p>
          </p:txBody>
        </p:sp>
      </p:grpSp>
      <p:grpSp>
        <p:nvGrpSpPr>
          <p:cNvPr id="3" name="Group 8"/>
          <p:cNvGrpSpPr>
            <a:grpSpLocks/>
          </p:cNvGrpSpPr>
          <p:nvPr/>
        </p:nvGrpSpPr>
        <p:grpSpPr bwMode="auto">
          <a:xfrm>
            <a:off x="965200" y="2362212"/>
            <a:ext cx="7696200" cy="430214"/>
            <a:chOff x="576" y="2152"/>
            <a:chExt cx="4848" cy="271"/>
          </a:xfrm>
        </p:grpSpPr>
        <p:sp>
          <p:nvSpPr>
            <p:cNvPr id="36877" name="Text Box 9"/>
            <p:cNvSpPr txBox="1">
              <a:spLocks noChangeArrowheads="1"/>
            </p:cNvSpPr>
            <p:nvPr/>
          </p:nvSpPr>
          <p:spPr bwMode="auto">
            <a:xfrm>
              <a:off x="836" y="2152"/>
              <a:ext cx="4588" cy="27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dirty="0">
                  <a:solidFill>
                    <a:srgbClr val="000000"/>
                  </a:solidFill>
                  <a:latin typeface="Times New Roman" pitchFamily="1" charset="0"/>
                </a:rPr>
                <a:t>Call </a:t>
              </a:r>
              <a:r>
                <a:rPr lang="en-US" sz="2000" b="1" dirty="0" err="1">
                  <a:solidFill>
                    <a:srgbClr val="000000"/>
                  </a:solidFill>
                  <a:latin typeface="Courier New" pitchFamily="1" charset="0"/>
                </a:rPr>
                <a:t>getPixelArray</a:t>
              </a:r>
              <a:r>
                <a:rPr lang="en-US" sz="2400" dirty="0">
                  <a:solidFill>
                    <a:srgbClr val="000000"/>
                  </a:solidFill>
                  <a:latin typeface="Times New Roman" pitchFamily="1" charset="0"/>
                </a:rPr>
                <a:t> to get the pixels.</a:t>
              </a:r>
            </a:p>
          </p:txBody>
        </p:sp>
        <p:sp>
          <p:nvSpPr>
            <p:cNvPr id="36878" name="Text Box 10"/>
            <p:cNvSpPr txBox="1">
              <a:spLocks noChangeArrowheads="1"/>
            </p:cNvSpPr>
            <p:nvPr/>
          </p:nvSpPr>
          <p:spPr bwMode="auto">
            <a:xfrm>
              <a:off x="576" y="2152"/>
              <a:ext cx="288" cy="27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a:solidFill>
                    <a:srgbClr val="000000"/>
                  </a:solidFill>
                  <a:latin typeface="Times New Roman" pitchFamily="1" charset="0"/>
                </a:rPr>
                <a:t>2.</a:t>
              </a:r>
            </a:p>
          </p:txBody>
        </p:sp>
      </p:grpSp>
      <p:grpSp>
        <p:nvGrpSpPr>
          <p:cNvPr id="4" name="Group 11"/>
          <p:cNvGrpSpPr>
            <a:grpSpLocks/>
          </p:cNvGrpSpPr>
          <p:nvPr/>
        </p:nvGrpSpPr>
        <p:grpSpPr bwMode="auto">
          <a:xfrm>
            <a:off x="965200" y="2794012"/>
            <a:ext cx="7696200" cy="430214"/>
            <a:chOff x="576" y="2152"/>
            <a:chExt cx="4848" cy="271"/>
          </a:xfrm>
        </p:grpSpPr>
        <p:sp>
          <p:nvSpPr>
            <p:cNvPr id="36875" name="Text Box 12"/>
            <p:cNvSpPr txBox="1">
              <a:spLocks noChangeArrowheads="1"/>
            </p:cNvSpPr>
            <p:nvPr/>
          </p:nvSpPr>
          <p:spPr bwMode="auto">
            <a:xfrm>
              <a:off x="836" y="2152"/>
              <a:ext cx="4588" cy="271"/>
            </a:xfrm>
            <a:prstGeom prst="rect">
              <a:avLst/>
            </a:prstGeom>
            <a:noFill/>
            <a:ln w="9525">
              <a:noFill/>
              <a:miter lim="800000"/>
              <a:headEnd/>
              <a:tailEnd/>
            </a:ln>
          </p:spPr>
          <p:txBody>
            <a:bodyPr>
              <a:prstTxWarp prst="textNoShape">
                <a:avLst/>
              </a:prstTxWarp>
              <a:spAutoFit/>
            </a:bodyPr>
            <a:lstStyle/>
            <a:p>
              <a:pPr>
                <a:lnSpc>
                  <a:spcPct val="90000"/>
                </a:lnSpc>
              </a:pPr>
              <a:r>
                <a:rPr lang="en-US" sz="2400" dirty="0">
                  <a:solidFill>
                    <a:srgbClr val="000000"/>
                  </a:solidFill>
                  <a:latin typeface="Times New Roman" pitchFamily="1" charset="0"/>
                </a:rPr>
                <a:t>Write the code to manipulate the pixel values in the array.</a:t>
              </a:r>
            </a:p>
          </p:txBody>
        </p:sp>
        <p:sp>
          <p:nvSpPr>
            <p:cNvPr id="36876" name="Text Box 13"/>
            <p:cNvSpPr txBox="1">
              <a:spLocks noChangeArrowheads="1"/>
            </p:cNvSpPr>
            <p:nvPr/>
          </p:nvSpPr>
          <p:spPr bwMode="auto">
            <a:xfrm>
              <a:off x="576" y="2152"/>
              <a:ext cx="288" cy="27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a:solidFill>
                    <a:srgbClr val="000000"/>
                  </a:solidFill>
                  <a:latin typeface="Times New Roman" pitchFamily="1" charset="0"/>
                </a:rPr>
                <a:t>3.</a:t>
              </a:r>
            </a:p>
          </p:txBody>
        </p:sp>
      </p:grpSp>
      <p:grpSp>
        <p:nvGrpSpPr>
          <p:cNvPr id="5" name="Group 14"/>
          <p:cNvGrpSpPr>
            <a:grpSpLocks/>
          </p:cNvGrpSpPr>
          <p:nvPr/>
        </p:nvGrpSpPr>
        <p:grpSpPr bwMode="auto">
          <a:xfrm>
            <a:off x="965200" y="3225812"/>
            <a:ext cx="7696200" cy="1095379"/>
            <a:chOff x="576" y="2152"/>
            <a:chExt cx="4848" cy="690"/>
          </a:xfrm>
        </p:grpSpPr>
        <p:sp>
          <p:nvSpPr>
            <p:cNvPr id="36873" name="Text Box 15"/>
            <p:cNvSpPr txBox="1">
              <a:spLocks noChangeArrowheads="1"/>
            </p:cNvSpPr>
            <p:nvPr/>
          </p:nvSpPr>
          <p:spPr bwMode="auto">
            <a:xfrm>
              <a:off x="836" y="2152"/>
              <a:ext cx="4588" cy="690"/>
            </a:xfrm>
            <a:prstGeom prst="rect">
              <a:avLst/>
            </a:prstGeom>
            <a:noFill/>
            <a:ln w="9525">
              <a:noFill/>
              <a:miter lim="800000"/>
              <a:headEnd/>
              <a:tailEnd/>
            </a:ln>
          </p:spPr>
          <p:txBody>
            <a:bodyPr>
              <a:prstTxWarp prst="textNoShape">
                <a:avLst/>
              </a:prstTxWarp>
              <a:spAutoFit/>
            </a:bodyPr>
            <a:lstStyle/>
            <a:p>
              <a:pPr>
                <a:lnSpc>
                  <a:spcPct val="90000"/>
                </a:lnSpc>
              </a:pPr>
              <a:r>
                <a:rPr lang="en-US" sz="2400" dirty="0">
                  <a:solidFill>
                    <a:srgbClr val="000000"/>
                  </a:solidFill>
                  <a:latin typeface="Times New Roman" pitchFamily="1" charset="0"/>
                </a:rPr>
                <a:t>Call the </a:t>
              </a:r>
              <a:r>
                <a:rPr lang="en-US" sz="2000" b="1" dirty="0" err="1">
                  <a:solidFill>
                    <a:srgbClr val="000000"/>
                  </a:solidFill>
                  <a:latin typeface="Courier New" pitchFamily="1" charset="0"/>
                </a:rPr>
                <a:t>GImage</a:t>
              </a:r>
              <a:r>
                <a:rPr lang="en-US" sz="2400" dirty="0">
                  <a:solidFill>
                    <a:srgbClr val="000000"/>
                  </a:solidFill>
                  <a:latin typeface="Times New Roman" pitchFamily="1" charset="0"/>
                </a:rPr>
                <a:t> function to create a new image.  Instead of supplying a filename, pass in the transformed pixel array instead.</a:t>
              </a:r>
            </a:p>
          </p:txBody>
        </p:sp>
        <p:sp>
          <p:nvSpPr>
            <p:cNvPr id="36874" name="Text Box 16"/>
            <p:cNvSpPr txBox="1">
              <a:spLocks noChangeArrowheads="1"/>
            </p:cNvSpPr>
            <p:nvPr/>
          </p:nvSpPr>
          <p:spPr bwMode="auto">
            <a:xfrm>
              <a:off x="576" y="2152"/>
              <a:ext cx="288" cy="27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a:solidFill>
                    <a:srgbClr val="000000"/>
                  </a:solidFill>
                  <a:latin typeface="Times New Roman" pitchFamily="1" charset="0"/>
                </a:rPr>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258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0"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latin typeface="Times New Roman" pitchFamily="1" charset="0"/>
              </a:rPr>
              <a:t>The </a:t>
            </a:r>
            <a:r>
              <a:rPr lang="en-US" sz="3600" b="1" dirty="0" err="1">
                <a:solidFill>
                  <a:srgbClr val="FF0000"/>
                </a:solidFill>
                <a:latin typeface="Courier New" pitchFamily="1" charset="0"/>
              </a:rPr>
              <a:t>flipVertical</a:t>
            </a:r>
            <a:r>
              <a:rPr lang="en-US" sz="4000" dirty="0">
                <a:solidFill>
                  <a:srgbClr val="FF0000"/>
                </a:solidFill>
                <a:latin typeface="Times New Roman" pitchFamily="1" charset="0"/>
              </a:rPr>
              <a:t> Function</a:t>
            </a:r>
            <a:endParaRPr lang="en-US" dirty="0">
              <a:solidFill>
                <a:srgbClr val="FF0000"/>
              </a:solidFill>
              <a:latin typeface="Times New Roman" pitchFamily="1" charset="0"/>
            </a:endParaRPr>
          </a:p>
        </p:txBody>
      </p:sp>
      <p:sp>
        <p:nvSpPr>
          <p:cNvPr id="47107" name="Rectangle 3"/>
          <p:cNvSpPr>
            <a:spLocks noChangeArrowheads="1"/>
          </p:cNvSpPr>
          <p:nvPr/>
        </p:nvSpPr>
        <p:spPr bwMode="auto">
          <a:xfrm>
            <a:off x="457200" y="1358900"/>
            <a:ext cx="8229600" cy="5105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endParaRPr lang="en-US" sz="1600" b="1" dirty="0">
              <a:solidFill>
                <a:srgbClr val="000000"/>
              </a:solidFill>
              <a:latin typeface="Courier New" pitchFamily="1" charset="0"/>
            </a:endParaRPr>
          </a:p>
        </p:txBody>
      </p:sp>
      <p:sp>
        <p:nvSpPr>
          <p:cNvPr id="4" name="TextBox 3"/>
          <p:cNvSpPr txBox="1"/>
          <p:nvPr/>
        </p:nvSpPr>
        <p:spPr>
          <a:xfrm>
            <a:off x="533400" y="1524000"/>
            <a:ext cx="8077200" cy="2862323"/>
          </a:xfrm>
          <a:prstGeom prst="rect">
            <a:avLst/>
          </a:prstGeom>
          <a:noFill/>
        </p:spPr>
        <p:txBody>
          <a:bodyPr wrap="square" rtlCol="0">
            <a:spAutoFit/>
          </a:bodyPr>
          <a:lstStyle/>
          <a:p>
            <a:r>
              <a:rPr lang="en-US" b="1" dirty="0">
                <a:solidFill>
                  <a:srgbClr val="0000FF"/>
                </a:solidFill>
                <a:latin typeface="Courier New"/>
                <a:cs typeface="Courier New"/>
              </a:rPr>
              <a:t>/*</a:t>
            </a:r>
          </a:p>
          <a:p>
            <a:r>
              <a:rPr lang="en-US" b="1" dirty="0">
                <a:solidFill>
                  <a:srgbClr val="0000FF"/>
                </a:solidFill>
                <a:latin typeface="Courier New"/>
                <a:cs typeface="Courier New"/>
              </a:rPr>
              <a:t> * Creates a new image which consists of the bits in the</a:t>
            </a:r>
          </a:p>
          <a:p>
            <a:r>
              <a:rPr lang="en-US" b="1" dirty="0">
                <a:solidFill>
                  <a:srgbClr val="0000FF"/>
                </a:solidFill>
                <a:latin typeface="Courier New"/>
                <a:cs typeface="Courier New"/>
              </a:rPr>
              <a:t> * original flipped vertically around the center line.</a:t>
            </a:r>
          </a:p>
          <a:p>
            <a:r>
              <a:rPr lang="en-US" b="1" dirty="0">
                <a:solidFill>
                  <a:srgbClr val="0000FF"/>
                </a:solidFill>
                <a:latin typeface="Courier New"/>
                <a:cs typeface="Courier New"/>
              </a:rPr>
              <a:t> */</a:t>
            </a:r>
          </a:p>
          <a:p>
            <a:endParaRPr lang="en-US" b="1" dirty="0">
              <a:latin typeface="Courier New"/>
              <a:cs typeface="Courier New"/>
            </a:endParaRPr>
          </a:p>
          <a:p>
            <a:r>
              <a:rPr lang="en-US" b="1" dirty="0">
                <a:latin typeface="Courier New"/>
                <a:cs typeface="Courier New"/>
              </a:rPr>
              <a:t>function </a:t>
            </a:r>
            <a:r>
              <a:rPr lang="en-US" b="1" dirty="0" err="1">
                <a:latin typeface="Courier New"/>
                <a:cs typeface="Courier New"/>
              </a:rPr>
              <a:t>flipVertical(image</a:t>
            </a:r>
            <a:r>
              <a:rPr lang="en-US" b="1" dirty="0">
                <a:latin typeface="Courier New"/>
                <a:cs typeface="Courier New"/>
              </a:rPr>
              <a:t>) {</a:t>
            </a:r>
          </a:p>
          <a:p>
            <a:r>
              <a:rPr lang="en-US" b="1" dirty="0">
                <a:latin typeface="Courier New"/>
                <a:cs typeface="Courier New"/>
              </a:rPr>
              <a:t>   let array = </a:t>
            </a:r>
            <a:r>
              <a:rPr lang="en-US" b="1" dirty="0" err="1">
                <a:latin typeface="Courier New"/>
                <a:cs typeface="Courier New"/>
              </a:rPr>
              <a:t>image.getPixelArray</a:t>
            </a:r>
            <a:r>
              <a:rPr lang="en-US" b="1" dirty="0">
                <a:latin typeface="Courier New"/>
                <a:cs typeface="Courier New"/>
              </a:rPr>
              <a:t>();</a:t>
            </a:r>
          </a:p>
          <a:p>
            <a:r>
              <a:rPr lang="en-US" b="1" dirty="0">
                <a:latin typeface="Courier New"/>
                <a:cs typeface="Courier New"/>
              </a:rPr>
              <a:t>   </a:t>
            </a:r>
            <a:r>
              <a:rPr lang="en-US" b="1" dirty="0" err="1">
                <a:latin typeface="Courier New"/>
                <a:cs typeface="Courier New"/>
              </a:rPr>
              <a:t>array.reverse</a:t>
            </a:r>
            <a:r>
              <a:rPr lang="en-US" b="1" dirty="0">
                <a:latin typeface="Courier New"/>
                <a:cs typeface="Courier New"/>
              </a:rPr>
              <a:t>();</a:t>
            </a:r>
          </a:p>
          <a:p>
            <a:r>
              <a:rPr lang="en-US" b="1" dirty="0">
                <a:latin typeface="Courier New"/>
                <a:cs typeface="Courier New"/>
              </a:rPr>
              <a:t>   return </a:t>
            </a:r>
            <a:r>
              <a:rPr lang="en-US" b="1" dirty="0" err="1">
                <a:latin typeface="Courier New"/>
                <a:cs typeface="Courier New"/>
              </a:rPr>
              <a:t>GImage(array</a:t>
            </a:r>
            <a:r>
              <a:rPr lang="en-US" b="1" dirty="0">
                <a:latin typeface="Courier New"/>
                <a:cs typeface="Courier New"/>
              </a:rPr>
              <a:t>);</a:t>
            </a:r>
          </a:p>
          <a:p>
            <a:r>
              <a:rPr lang="en-US" b="1" dirty="0">
                <a:latin typeface="Courier New"/>
                <a:cs typeface="Courier New"/>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Creating a Grayscale Image</a:t>
            </a:r>
            <a:endParaRPr lang="en-US">
              <a:solidFill>
                <a:srgbClr val="FF0000"/>
              </a:solidFill>
              <a:latin typeface="Times New Roman" pitchFamily="1" charset="0"/>
            </a:endParaRPr>
          </a:p>
        </p:txBody>
      </p:sp>
      <p:sp>
        <p:nvSpPr>
          <p:cNvPr id="45059" name="Rectangle 3"/>
          <p:cNvSpPr>
            <a:spLocks noChangeArrowheads="1"/>
          </p:cNvSpPr>
          <p:nvPr/>
        </p:nvSpPr>
        <p:spPr bwMode="auto">
          <a:xfrm>
            <a:off x="482600" y="1155700"/>
            <a:ext cx="8128000" cy="17399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As an illustration of how to use the bitwise operators to manipulate colors in an image, the text implements a method called </a:t>
            </a:r>
            <a:r>
              <a:rPr lang="en-US" sz="2000" b="1" dirty="0" err="1">
                <a:solidFill>
                  <a:srgbClr val="000000"/>
                </a:solidFill>
                <a:latin typeface="Courier New" pitchFamily="1" charset="0"/>
              </a:rPr>
              <a:t>createGrayscaleImage</a:t>
            </a:r>
            <a:r>
              <a:rPr lang="en-US" sz="2400" dirty="0">
                <a:solidFill>
                  <a:srgbClr val="000000"/>
                </a:solidFill>
                <a:latin typeface="Times New Roman" pitchFamily="1" charset="0"/>
              </a:rPr>
              <a:t> that converts a color image into a black-and-white image, as shown in the sample run at the bottom of this slide.</a:t>
            </a:r>
          </a:p>
        </p:txBody>
      </p:sp>
      <p:pic>
        <p:nvPicPr>
          <p:cNvPr id="45060" name="Picture 4" descr="Graphics (9"/>
          <p:cNvPicPr>
            <a:picLocks noChangeAspect="1" noChangeArrowheads="1"/>
          </p:cNvPicPr>
          <p:nvPr/>
        </p:nvPicPr>
        <p:blipFill>
          <a:blip r:embed="rId3"/>
          <a:srcRect/>
          <a:stretch>
            <a:fillRect/>
          </a:stretch>
        </p:blipFill>
        <p:spPr bwMode="auto">
          <a:xfrm>
            <a:off x="1655763" y="3708400"/>
            <a:ext cx="5832475" cy="2916238"/>
          </a:xfrm>
          <a:prstGeom prst="rect">
            <a:avLst/>
          </a:prstGeom>
          <a:noFill/>
          <a:ln w="9525">
            <a:noFill/>
            <a:miter lim="800000"/>
            <a:headEnd/>
            <a:tailEnd/>
          </a:ln>
        </p:spPr>
      </p:pic>
      <p:pic>
        <p:nvPicPr>
          <p:cNvPr id="45061" name="Picture 5" descr="vermeer"/>
          <p:cNvPicPr>
            <a:picLocks noChangeAspect="1" noChangeArrowheads="1"/>
          </p:cNvPicPr>
          <p:nvPr/>
        </p:nvPicPr>
        <p:blipFill>
          <a:blip r:embed="rId4"/>
          <a:srcRect/>
          <a:stretch>
            <a:fillRect/>
          </a:stretch>
        </p:blipFill>
        <p:spPr bwMode="auto">
          <a:xfrm>
            <a:off x="2105025" y="4016375"/>
            <a:ext cx="2230438" cy="2470150"/>
          </a:xfrm>
          <a:prstGeom prst="rect">
            <a:avLst/>
          </a:prstGeom>
          <a:noFill/>
          <a:ln w="9525">
            <a:noFill/>
            <a:miter lim="800000"/>
            <a:headEnd/>
            <a:tailEnd/>
          </a:ln>
        </p:spPr>
      </p:pic>
      <p:pic>
        <p:nvPicPr>
          <p:cNvPr id="45062" name="Picture 6" descr="vermeer (bw)"/>
          <p:cNvPicPr>
            <a:picLocks noChangeAspect="1" noChangeArrowheads="1"/>
          </p:cNvPicPr>
          <p:nvPr/>
        </p:nvPicPr>
        <p:blipFill>
          <a:blip r:embed="rId5"/>
          <a:srcRect/>
          <a:stretch>
            <a:fillRect/>
          </a:stretch>
        </p:blipFill>
        <p:spPr bwMode="auto">
          <a:xfrm>
            <a:off x="4830763" y="4016375"/>
            <a:ext cx="2230437" cy="2470150"/>
          </a:xfrm>
          <a:prstGeom prst="rect">
            <a:avLst/>
          </a:prstGeom>
          <a:noFill/>
          <a:ln w="9525">
            <a:noFill/>
            <a:miter lim="800000"/>
            <a:headEnd/>
            <a:tailEnd/>
          </a:ln>
        </p:spPr>
      </p:pic>
      <p:sp>
        <p:nvSpPr>
          <p:cNvPr id="45063" name="Text Box 7"/>
          <p:cNvSpPr txBox="1">
            <a:spLocks noChangeArrowheads="1"/>
          </p:cNvSpPr>
          <p:nvPr/>
        </p:nvSpPr>
        <p:spPr bwMode="auto">
          <a:xfrm>
            <a:off x="1652588" y="3683000"/>
            <a:ext cx="5827712" cy="244475"/>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CreateGrayscale</a:t>
            </a:r>
          </a:p>
        </p:txBody>
      </p:sp>
      <p:sp>
        <p:nvSpPr>
          <p:cNvPr id="175112" name="Rectangle 8"/>
          <p:cNvSpPr>
            <a:spLocks noChangeArrowheads="1"/>
          </p:cNvSpPr>
          <p:nvPr/>
        </p:nvSpPr>
        <p:spPr bwMode="auto">
          <a:xfrm>
            <a:off x="482600" y="2882900"/>
            <a:ext cx="8128000" cy="5461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The code to implement this method appears on the next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51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2"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latin typeface="Times New Roman" pitchFamily="1" charset="0"/>
              </a:rPr>
              <a:t>The </a:t>
            </a:r>
            <a:r>
              <a:rPr lang="en-US" sz="3600" b="1" dirty="0" err="1">
                <a:solidFill>
                  <a:srgbClr val="FF0000"/>
                </a:solidFill>
                <a:latin typeface="Courier New" pitchFamily="1" charset="0"/>
              </a:rPr>
              <a:t>createGrayscaleImage</a:t>
            </a:r>
            <a:r>
              <a:rPr lang="en-US" sz="4000">
                <a:solidFill>
                  <a:srgbClr val="FF0000"/>
                </a:solidFill>
                <a:latin typeface="Times New Roman" pitchFamily="1" charset="0"/>
              </a:rPr>
              <a:t> Function</a:t>
            </a:r>
            <a:endParaRPr lang="en-US" dirty="0">
              <a:solidFill>
                <a:srgbClr val="FF0000"/>
              </a:solidFill>
              <a:latin typeface="Times New Roman" pitchFamily="1" charset="0"/>
            </a:endParaRPr>
          </a:p>
        </p:txBody>
      </p:sp>
      <p:sp>
        <p:nvSpPr>
          <p:cNvPr id="47107" name="Rectangle 3"/>
          <p:cNvSpPr>
            <a:spLocks noChangeArrowheads="1"/>
          </p:cNvSpPr>
          <p:nvPr/>
        </p:nvSpPr>
        <p:spPr bwMode="auto">
          <a:xfrm>
            <a:off x="457200" y="1358900"/>
            <a:ext cx="8229600" cy="5105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b="1" dirty="0">
                <a:solidFill>
                  <a:srgbClr val="0000FF"/>
                </a:solidFill>
                <a:latin typeface="Courier New" pitchFamily="1" charset="0"/>
              </a:rPr>
              <a:t>/* Creates a grayscale version of the original image */</a:t>
            </a:r>
          </a:p>
          <a:p>
            <a:pPr>
              <a:lnSpc>
                <a:spcPct val="90000"/>
              </a:lnSpc>
            </a:pPr>
            <a:endParaRPr lang="en-US" sz="1100" b="1" dirty="0">
              <a:solidFill>
                <a:srgbClr val="000000"/>
              </a:solidFill>
              <a:latin typeface="Courier New" pitchFamily="1" charset="0"/>
            </a:endParaRPr>
          </a:p>
          <a:p>
            <a:pPr>
              <a:lnSpc>
                <a:spcPct val="90000"/>
              </a:lnSpc>
            </a:pPr>
            <a:r>
              <a:rPr lang="en-US" sz="1600" b="1" dirty="0">
                <a:solidFill>
                  <a:srgbClr val="000000"/>
                </a:solidFill>
                <a:latin typeface="Courier New" pitchFamily="1" charset="0"/>
              </a:rPr>
              <a:t>function </a:t>
            </a:r>
            <a:r>
              <a:rPr lang="en-US" sz="1600" b="1" dirty="0" err="1">
                <a:solidFill>
                  <a:srgbClr val="000000"/>
                </a:solidFill>
                <a:latin typeface="Courier New" pitchFamily="1" charset="0"/>
              </a:rPr>
              <a:t>createGrayscaleImage(image</a:t>
            </a:r>
            <a:r>
              <a:rPr lang="en-US" sz="1600" b="1" dirty="0">
                <a:solidFill>
                  <a:srgbClr val="000000"/>
                </a:solidFill>
                <a:latin typeface="Courier New" pitchFamily="1" charset="0"/>
              </a:rPr>
              <a:t>) {</a:t>
            </a:r>
          </a:p>
          <a:p>
            <a:pPr>
              <a:lnSpc>
                <a:spcPct val="90000"/>
              </a:lnSpc>
            </a:pPr>
            <a:r>
              <a:rPr lang="en-US" sz="1600" b="1" dirty="0">
                <a:solidFill>
                  <a:srgbClr val="000000"/>
                </a:solidFill>
                <a:latin typeface="Courier New" pitchFamily="1" charset="0"/>
              </a:rPr>
              <a:t>   let array = </a:t>
            </a:r>
            <a:r>
              <a:rPr lang="en-US" sz="1600" b="1" dirty="0" err="1">
                <a:solidFill>
                  <a:srgbClr val="000000"/>
                </a:solidFill>
                <a:latin typeface="Courier New" pitchFamily="1" charset="0"/>
              </a:rPr>
              <a:t>image.getPixelArray</a:t>
            </a:r>
            <a:r>
              <a:rPr lang="en-US" sz="1600" b="1" dirty="0">
                <a:solidFill>
                  <a:srgbClr val="000000"/>
                </a:solidFill>
                <a:latin typeface="Courier New" pitchFamily="1" charset="0"/>
              </a:rPr>
              <a:t>();</a:t>
            </a:r>
          </a:p>
          <a:p>
            <a:pPr>
              <a:lnSpc>
                <a:spcPct val="90000"/>
              </a:lnSpc>
            </a:pPr>
            <a:r>
              <a:rPr lang="en-US" sz="1600" b="1" dirty="0">
                <a:solidFill>
                  <a:srgbClr val="000000"/>
                </a:solidFill>
                <a:latin typeface="Courier New" pitchFamily="1" charset="0"/>
              </a:rPr>
              <a:t>   let height = </a:t>
            </a:r>
            <a:r>
              <a:rPr lang="en-US" sz="1600" b="1" dirty="0" err="1">
                <a:solidFill>
                  <a:srgbClr val="000000"/>
                </a:solidFill>
                <a:latin typeface="Courier New" pitchFamily="1" charset="0"/>
              </a:rPr>
              <a:t>array.length</a:t>
            </a:r>
            <a:r>
              <a:rPr lang="en-US" sz="1600" b="1" dirty="0">
                <a:solidFill>
                  <a:srgbClr val="000000"/>
                </a:solidFill>
                <a:latin typeface="Courier New" pitchFamily="1" charset="0"/>
              </a:rPr>
              <a:t>;</a:t>
            </a:r>
          </a:p>
          <a:p>
            <a:pPr>
              <a:lnSpc>
                <a:spcPct val="90000"/>
              </a:lnSpc>
            </a:pPr>
            <a:r>
              <a:rPr lang="en-US" sz="1600" b="1" dirty="0">
                <a:solidFill>
                  <a:srgbClr val="000000"/>
                </a:solidFill>
                <a:latin typeface="Courier New" pitchFamily="1" charset="0"/>
              </a:rPr>
              <a:t>   let width = array[0].length;</a:t>
            </a:r>
          </a:p>
          <a:p>
            <a:pPr>
              <a:lnSpc>
                <a:spcPct val="90000"/>
              </a:lnSpc>
            </a:pPr>
            <a:r>
              <a:rPr lang="en-US" sz="1600" b="1" dirty="0">
                <a:solidFill>
                  <a:srgbClr val="000000"/>
                </a:solidFill>
                <a:latin typeface="Courier New" pitchFamily="1" charset="0"/>
              </a:rPr>
              <a:t>   for (let </a:t>
            </a:r>
            <a:r>
              <a:rPr lang="en-US" sz="1600" b="1" dirty="0" err="1">
                <a:solidFill>
                  <a:srgbClr val="000000"/>
                </a:solidFill>
                <a:latin typeface="Courier New" pitchFamily="1" charset="0"/>
              </a:rPr>
              <a:t>i</a:t>
            </a:r>
            <a:r>
              <a:rPr lang="en-US" sz="1600" b="1" dirty="0">
                <a:solidFill>
                  <a:srgbClr val="000000"/>
                </a:solidFill>
                <a:latin typeface="Courier New" pitchFamily="1" charset="0"/>
              </a:rPr>
              <a:t> = 0; </a:t>
            </a:r>
            <a:r>
              <a:rPr lang="en-US" sz="1600" b="1" dirty="0" err="1">
                <a:solidFill>
                  <a:srgbClr val="000000"/>
                </a:solidFill>
                <a:latin typeface="Courier New" pitchFamily="1" charset="0"/>
              </a:rPr>
              <a:t>i</a:t>
            </a:r>
            <a:r>
              <a:rPr lang="en-US" sz="1600" b="1" dirty="0">
                <a:solidFill>
                  <a:srgbClr val="000000"/>
                </a:solidFill>
                <a:latin typeface="Courier New" pitchFamily="1" charset="0"/>
              </a:rPr>
              <a:t> &lt; height; </a:t>
            </a:r>
            <a:r>
              <a:rPr lang="en-US" sz="1600" b="1" dirty="0" err="1">
                <a:solidFill>
                  <a:srgbClr val="000000"/>
                </a:solidFill>
                <a:latin typeface="Courier New" pitchFamily="1" charset="0"/>
              </a:rPr>
              <a:t>i</a:t>
            </a:r>
            <a:r>
              <a:rPr lang="en-US" sz="1600" b="1" dirty="0">
                <a:solidFill>
                  <a:srgbClr val="000000"/>
                </a:solidFill>
                <a:latin typeface="Courier New" pitchFamily="1" charset="0"/>
              </a:rPr>
              <a:t>++) {</a:t>
            </a:r>
          </a:p>
          <a:p>
            <a:pPr>
              <a:lnSpc>
                <a:spcPct val="90000"/>
              </a:lnSpc>
            </a:pPr>
            <a:r>
              <a:rPr lang="en-US" sz="1600" b="1" dirty="0">
                <a:solidFill>
                  <a:srgbClr val="000000"/>
                </a:solidFill>
                <a:latin typeface="Courier New" pitchFamily="1" charset="0"/>
              </a:rPr>
              <a:t>      for (let j = 0; j &lt; width; </a:t>
            </a:r>
            <a:r>
              <a:rPr lang="en-US" sz="1600" b="1" dirty="0" err="1">
                <a:solidFill>
                  <a:srgbClr val="000000"/>
                </a:solidFill>
                <a:latin typeface="Courier New" pitchFamily="1" charset="0"/>
              </a:rPr>
              <a:t>j++</a:t>
            </a:r>
            <a:r>
              <a:rPr lang="en-US" sz="1600" b="1" dirty="0">
                <a:solidFill>
                  <a:srgbClr val="000000"/>
                </a:solidFill>
                <a:latin typeface="Courier New" pitchFamily="1" charset="0"/>
              </a:rPr>
              <a:t>) {</a:t>
            </a:r>
          </a:p>
          <a:p>
            <a:pPr>
              <a:lnSpc>
                <a:spcPct val="90000"/>
              </a:lnSpc>
            </a:pPr>
            <a:r>
              <a:rPr lang="en-US" sz="1600" b="1" dirty="0">
                <a:solidFill>
                  <a:srgbClr val="000000"/>
                </a:solidFill>
                <a:latin typeface="Courier New" pitchFamily="1" charset="0"/>
              </a:rPr>
              <a:t>         let gray = luminance(array[</a:t>
            </a:r>
            <a:r>
              <a:rPr lang="en-US" sz="1600" b="1" dirty="0" err="1">
                <a:solidFill>
                  <a:srgbClr val="000000"/>
                </a:solidFill>
                <a:latin typeface="Courier New" pitchFamily="1" charset="0"/>
              </a:rPr>
              <a:t>i</a:t>
            </a:r>
            <a:r>
              <a:rPr lang="en-US" sz="1600" b="1" dirty="0">
                <a:solidFill>
                  <a:srgbClr val="000000"/>
                </a:solidFill>
                <a:latin typeface="Courier New" pitchFamily="1" charset="0"/>
              </a:rPr>
              <a:t>][j]);</a:t>
            </a:r>
          </a:p>
          <a:p>
            <a:pPr>
              <a:lnSpc>
                <a:spcPct val="90000"/>
              </a:lnSpc>
            </a:pPr>
            <a:r>
              <a:rPr lang="en-US" sz="1600" b="1" dirty="0">
                <a:solidFill>
                  <a:srgbClr val="000000"/>
                </a:solidFill>
                <a:latin typeface="Courier New" pitchFamily="1" charset="0"/>
              </a:rPr>
              <a:t>         </a:t>
            </a:r>
            <a:r>
              <a:rPr lang="en-US" sz="1600" b="1" dirty="0" err="1">
                <a:solidFill>
                  <a:srgbClr val="000000"/>
                </a:solidFill>
                <a:latin typeface="Courier New" pitchFamily="1" charset="0"/>
              </a:rPr>
              <a:t>array[i][j</a:t>
            </a:r>
            <a:r>
              <a:rPr lang="en-US" sz="1600" b="1" dirty="0">
                <a:solidFill>
                  <a:srgbClr val="000000"/>
                </a:solidFill>
                <a:latin typeface="Courier New" pitchFamily="1" charset="0"/>
              </a:rPr>
              <a:t>] = </a:t>
            </a:r>
            <a:r>
              <a:rPr lang="en-US" sz="1600" b="1" dirty="0" err="1">
                <a:solidFill>
                  <a:srgbClr val="000000"/>
                </a:solidFill>
                <a:latin typeface="Courier New" pitchFamily="1" charset="0"/>
              </a:rPr>
              <a:t>GImage.createRGBPixel(gray</a:t>
            </a:r>
            <a:r>
              <a:rPr lang="en-US" sz="1600" b="1" dirty="0">
                <a:solidFill>
                  <a:srgbClr val="000000"/>
                </a:solidFill>
                <a:latin typeface="Courier New" pitchFamily="1" charset="0"/>
              </a:rPr>
              <a:t>, gray, gray);</a:t>
            </a:r>
          </a:p>
          <a:p>
            <a:pPr>
              <a:lnSpc>
                <a:spcPct val="90000"/>
              </a:lnSpc>
            </a:pPr>
            <a:r>
              <a:rPr lang="en-US" sz="1600" b="1" dirty="0">
                <a:solidFill>
                  <a:srgbClr val="000000"/>
                </a:solidFill>
                <a:latin typeface="Courier New" pitchFamily="1" charset="0"/>
              </a:rPr>
              <a:t>      }</a:t>
            </a:r>
          </a:p>
          <a:p>
            <a:pPr>
              <a:lnSpc>
                <a:spcPct val="90000"/>
              </a:lnSpc>
            </a:pPr>
            <a:r>
              <a:rPr lang="en-US" sz="1600" b="1" dirty="0">
                <a:solidFill>
                  <a:srgbClr val="000000"/>
                </a:solidFill>
                <a:latin typeface="Courier New" pitchFamily="1" charset="0"/>
              </a:rPr>
              <a:t>   }</a:t>
            </a:r>
          </a:p>
          <a:p>
            <a:pPr>
              <a:lnSpc>
                <a:spcPct val="90000"/>
              </a:lnSpc>
            </a:pPr>
            <a:r>
              <a:rPr lang="en-US" sz="1600" b="1" dirty="0">
                <a:solidFill>
                  <a:srgbClr val="000000"/>
                </a:solidFill>
                <a:latin typeface="Courier New" pitchFamily="1" charset="0"/>
              </a:rPr>
              <a:t>   return </a:t>
            </a:r>
            <a:r>
              <a:rPr lang="en-US" sz="1600" b="1" dirty="0" err="1">
                <a:solidFill>
                  <a:srgbClr val="000000"/>
                </a:solidFill>
                <a:latin typeface="Courier New" pitchFamily="1" charset="0"/>
              </a:rPr>
              <a:t>GImage(array</a:t>
            </a:r>
            <a:r>
              <a:rPr lang="en-US" sz="1600" b="1" dirty="0">
                <a:solidFill>
                  <a:srgbClr val="000000"/>
                </a:solidFill>
                <a:latin typeface="Courier New" pitchFamily="1" charset="0"/>
              </a:rPr>
              <a:t>);</a:t>
            </a:r>
          </a:p>
          <a:p>
            <a:pPr>
              <a:lnSpc>
                <a:spcPct val="90000"/>
              </a:lnSpc>
            </a:pPr>
            <a:r>
              <a:rPr lang="en-US" sz="1600" b="1" dirty="0">
                <a:solidFill>
                  <a:srgbClr val="000000"/>
                </a:solidFill>
                <a:latin typeface="Courier New" pitchFamily="1" charset="0"/>
              </a:rPr>
              <a:t>}</a:t>
            </a:r>
          </a:p>
          <a:p>
            <a:pPr>
              <a:lnSpc>
                <a:spcPct val="90000"/>
              </a:lnSpc>
            </a:pPr>
            <a:endParaRPr lang="en-US" sz="1600" b="1" dirty="0">
              <a:solidFill>
                <a:srgbClr val="000000"/>
              </a:solidFill>
              <a:latin typeface="Courier New" pitchFamily="1" charset="0"/>
            </a:endParaRPr>
          </a:p>
          <a:p>
            <a:pPr>
              <a:lnSpc>
                <a:spcPct val="90000"/>
              </a:lnSpc>
            </a:pPr>
            <a:r>
              <a:rPr lang="en-US" sz="1600" b="1" dirty="0">
                <a:solidFill>
                  <a:srgbClr val="0000FF"/>
                </a:solidFill>
                <a:latin typeface="Courier New" pitchFamily="1" charset="0"/>
              </a:rPr>
              <a:t>/* Calculates the luminance of a pixel using the NTSC formula */</a:t>
            </a:r>
          </a:p>
          <a:p>
            <a:pPr>
              <a:lnSpc>
                <a:spcPct val="90000"/>
              </a:lnSpc>
            </a:pPr>
            <a:endParaRPr lang="en-US" sz="1100" b="1" dirty="0">
              <a:solidFill>
                <a:srgbClr val="000000"/>
              </a:solidFill>
              <a:latin typeface="Courier New" pitchFamily="1" charset="0"/>
            </a:endParaRPr>
          </a:p>
          <a:p>
            <a:pPr>
              <a:lnSpc>
                <a:spcPct val="90000"/>
              </a:lnSpc>
            </a:pPr>
            <a:r>
              <a:rPr lang="en-US" sz="1600" b="1" dirty="0">
                <a:solidFill>
                  <a:srgbClr val="000000"/>
                </a:solidFill>
                <a:latin typeface="Courier New" pitchFamily="1" charset="0"/>
              </a:rPr>
              <a:t>function </a:t>
            </a:r>
            <a:r>
              <a:rPr lang="en-US" sz="1600" b="1" dirty="0" err="1">
                <a:solidFill>
                  <a:srgbClr val="000000"/>
                </a:solidFill>
                <a:latin typeface="Courier New" pitchFamily="1" charset="0"/>
              </a:rPr>
              <a:t>luminance(pixel</a:t>
            </a:r>
            <a:r>
              <a:rPr lang="en-US" sz="1600" b="1" dirty="0">
                <a:solidFill>
                  <a:srgbClr val="000000"/>
                </a:solidFill>
                <a:latin typeface="Courier New" pitchFamily="1" charset="0"/>
              </a:rPr>
              <a:t>) {</a:t>
            </a:r>
          </a:p>
          <a:p>
            <a:pPr>
              <a:lnSpc>
                <a:spcPct val="90000"/>
              </a:lnSpc>
            </a:pPr>
            <a:r>
              <a:rPr lang="en-US" sz="1600" b="1" dirty="0">
                <a:solidFill>
                  <a:srgbClr val="000000"/>
                </a:solidFill>
                <a:latin typeface="Courier New" pitchFamily="1" charset="0"/>
              </a:rPr>
              <a:t>   let r = </a:t>
            </a:r>
            <a:r>
              <a:rPr lang="en-US" sz="1600" b="1" dirty="0" err="1">
                <a:solidFill>
                  <a:srgbClr val="000000"/>
                </a:solidFill>
                <a:latin typeface="Courier New" pitchFamily="1" charset="0"/>
              </a:rPr>
              <a:t>GImage.getRed</a:t>
            </a:r>
            <a:r>
              <a:rPr lang="en-US" sz="1600" b="1" dirty="0">
                <a:solidFill>
                  <a:srgbClr val="000000"/>
                </a:solidFill>
                <a:latin typeface="Courier New" pitchFamily="1" charset="0"/>
              </a:rPr>
              <a:t>(pixel);</a:t>
            </a:r>
          </a:p>
          <a:p>
            <a:pPr>
              <a:lnSpc>
                <a:spcPct val="90000"/>
              </a:lnSpc>
            </a:pPr>
            <a:r>
              <a:rPr lang="en-US" sz="1600" b="1" dirty="0">
                <a:solidFill>
                  <a:srgbClr val="000000"/>
                </a:solidFill>
                <a:latin typeface="Courier New" pitchFamily="1" charset="0"/>
              </a:rPr>
              <a:t>   let g = </a:t>
            </a:r>
            <a:r>
              <a:rPr lang="en-US" sz="1600" b="1" dirty="0" err="1">
                <a:solidFill>
                  <a:srgbClr val="000000"/>
                </a:solidFill>
                <a:latin typeface="Courier New" pitchFamily="1" charset="0"/>
              </a:rPr>
              <a:t>GImage.getGreen</a:t>
            </a:r>
            <a:r>
              <a:rPr lang="en-US" sz="1600" b="1" dirty="0">
                <a:solidFill>
                  <a:srgbClr val="000000"/>
                </a:solidFill>
                <a:latin typeface="Courier New" pitchFamily="1" charset="0"/>
              </a:rPr>
              <a:t>(pixel);</a:t>
            </a:r>
          </a:p>
          <a:p>
            <a:pPr>
              <a:lnSpc>
                <a:spcPct val="90000"/>
              </a:lnSpc>
            </a:pPr>
            <a:r>
              <a:rPr lang="en-US" sz="1600" b="1" dirty="0">
                <a:solidFill>
                  <a:srgbClr val="000000"/>
                </a:solidFill>
                <a:latin typeface="Courier New" pitchFamily="1" charset="0"/>
              </a:rPr>
              <a:t>   let b = </a:t>
            </a:r>
            <a:r>
              <a:rPr lang="en-US" sz="1600" b="1" dirty="0" err="1">
                <a:solidFill>
                  <a:srgbClr val="000000"/>
                </a:solidFill>
                <a:latin typeface="Courier New" pitchFamily="1" charset="0"/>
              </a:rPr>
              <a:t>GImage.getBlue</a:t>
            </a:r>
            <a:r>
              <a:rPr lang="en-US" sz="1600" b="1" dirty="0">
                <a:solidFill>
                  <a:srgbClr val="000000"/>
                </a:solidFill>
                <a:latin typeface="Courier New" pitchFamily="1" charset="0"/>
              </a:rPr>
              <a:t>(pixel);</a:t>
            </a:r>
          </a:p>
          <a:p>
            <a:pPr>
              <a:lnSpc>
                <a:spcPct val="90000"/>
              </a:lnSpc>
            </a:pPr>
            <a:r>
              <a:rPr lang="en-US" sz="1600" b="1" dirty="0">
                <a:solidFill>
                  <a:srgbClr val="000000"/>
                </a:solidFill>
                <a:latin typeface="Courier New" pitchFamily="1" charset="0"/>
              </a:rPr>
              <a:t>   return Math.round(0.299 * </a:t>
            </a:r>
            <a:r>
              <a:rPr lang="en-US" sz="1600" b="1" dirty="0" err="1">
                <a:solidFill>
                  <a:srgbClr val="000000"/>
                </a:solidFill>
                <a:latin typeface="Courier New" pitchFamily="1" charset="0"/>
              </a:rPr>
              <a:t>r</a:t>
            </a:r>
            <a:r>
              <a:rPr lang="en-US" sz="1600" b="1" dirty="0">
                <a:solidFill>
                  <a:srgbClr val="000000"/>
                </a:solidFill>
                <a:latin typeface="Courier New" pitchFamily="1" charset="0"/>
              </a:rPr>
              <a:t> + 0.587 * </a:t>
            </a:r>
            <a:r>
              <a:rPr lang="en-US" sz="1600" b="1" dirty="0" err="1">
                <a:solidFill>
                  <a:srgbClr val="000000"/>
                </a:solidFill>
                <a:latin typeface="Courier New" pitchFamily="1" charset="0"/>
              </a:rPr>
              <a:t>g</a:t>
            </a:r>
            <a:r>
              <a:rPr lang="en-US" sz="1600" b="1" dirty="0">
                <a:solidFill>
                  <a:srgbClr val="000000"/>
                </a:solidFill>
                <a:latin typeface="Courier New" pitchFamily="1" charset="0"/>
              </a:rPr>
              <a:t> + 0.114 * </a:t>
            </a:r>
            <a:r>
              <a:rPr lang="en-US" sz="1600" b="1" dirty="0" err="1">
                <a:solidFill>
                  <a:srgbClr val="000000"/>
                </a:solidFill>
                <a:latin typeface="Courier New" pitchFamily="1" charset="0"/>
              </a:rPr>
              <a:t>b</a:t>
            </a:r>
            <a:r>
              <a:rPr lang="en-US" sz="1600" b="1" dirty="0">
                <a:solidFill>
                  <a:srgbClr val="000000"/>
                </a:solidFill>
                <a:latin typeface="Courier New" pitchFamily="1" charset="0"/>
              </a:rPr>
              <a:t>);</a:t>
            </a:r>
          </a:p>
          <a:p>
            <a:pPr>
              <a:lnSpc>
                <a:spcPct val="90000"/>
              </a:lnSpc>
            </a:pPr>
            <a:r>
              <a:rPr lang="en-US" sz="1600" b="1" dirty="0">
                <a:solidFill>
                  <a:srgbClr val="000000"/>
                </a:solidFill>
                <a:latin typeface="Courier New" pitchFamily="1"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21003</TotalTime>
  <Words>2053</Words>
  <Application>Microsoft Macintosh PowerPoint</Application>
  <PresentationFormat>On-screen Show (4:3)</PresentationFormat>
  <Paragraphs>299</Paragraphs>
  <Slides>18</Slides>
  <Notes>18</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18</vt:i4>
      </vt:variant>
    </vt:vector>
  </HeadingPairs>
  <TitlesOfParts>
    <vt:vector size="29" baseType="lpstr">
      <vt:lpstr>ＭＳ Ｐゴシック</vt:lpstr>
      <vt:lpstr>Courier New</vt:lpstr>
      <vt:lpstr>Helvetica</vt:lpstr>
      <vt:lpstr>Helvetica Neue</vt:lpstr>
      <vt:lpstr>Symbol</vt:lpstr>
      <vt:lpstr>Times</vt:lpstr>
      <vt:lpstr>Times New Roman</vt:lpstr>
      <vt:lpstr>Blank Presentation</vt:lpstr>
      <vt:lpstr>1_Blank Presentation</vt:lpstr>
      <vt:lpstr>2_Blank Presentation</vt:lpstr>
      <vt:lpstr>4_Blank Presentation</vt:lpstr>
      <vt:lpstr>Multidimensional Arrays</vt:lpstr>
      <vt:lpstr>Multidimensional Arrays</vt:lpstr>
      <vt:lpstr>Example: Initialize a Multiplication Table</vt:lpstr>
      <vt:lpstr>Exercise: Initialize a Chess Board</vt:lpstr>
      <vt:lpstr>Exercise: Crossword Numbering</vt:lpstr>
      <vt:lpstr>The GImage Class</vt:lpstr>
      <vt:lpstr>Images and Copyrights</vt:lpstr>
      <vt:lpstr>Example of the GImage Class</vt:lpstr>
      <vt:lpstr>Multidimensional Arrays and Images</vt:lpstr>
      <vt:lpstr>Pixel Arrays</vt:lpstr>
      <vt:lpstr>Pixel Values</vt:lpstr>
      <vt:lpstr>Combining Colors of Light</vt:lpstr>
      <vt:lpstr>Transparency</vt:lpstr>
      <vt:lpstr>Image Manipulation</vt:lpstr>
      <vt:lpstr>The flipVertical Function</vt:lpstr>
      <vt:lpstr>Creating a Grayscale Image</vt:lpstr>
      <vt:lpstr>The createGrayscaleImage Function</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160</cp:revision>
  <cp:lastPrinted>2018-11-04T21:00:09Z</cp:lastPrinted>
  <dcterms:created xsi:type="dcterms:W3CDTF">2017-05-15T15:44:27Z</dcterms:created>
  <dcterms:modified xsi:type="dcterms:W3CDTF">2018-11-04T21:00:49Z</dcterms:modified>
</cp:coreProperties>
</file>