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0" r:id="rId2"/>
    <p:sldMasterId id="2147483662" r:id="rId3"/>
    <p:sldMasterId id="2147483664" r:id="rId4"/>
  </p:sldMasterIdLst>
  <p:notesMasterIdLst>
    <p:notesMasterId r:id="rId21"/>
  </p:notesMasterIdLst>
  <p:handoutMasterIdLst>
    <p:handoutMasterId r:id="rId22"/>
  </p:handoutMasterIdLst>
  <p:sldIdLst>
    <p:sldId id="441" r:id="rId5"/>
    <p:sldId id="466" r:id="rId6"/>
    <p:sldId id="472" r:id="rId7"/>
    <p:sldId id="473" r:id="rId8"/>
    <p:sldId id="474" r:id="rId9"/>
    <p:sldId id="476" r:id="rId10"/>
    <p:sldId id="477" r:id="rId11"/>
    <p:sldId id="475" r:id="rId12"/>
    <p:sldId id="478" r:id="rId13"/>
    <p:sldId id="479" r:id="rId14"/>
    <p:sldId id="467" r:id="rId15"/>
    <p:sldId id="468" r:id="rId16"/>
    <p:sldId id="469" r:id="rId17"/>
    <p:sldId id="470" r:id="rId18"/>
    <p:sldId id="471" r:id="rId19"/>
    <p:sldId id="369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Helvetica Neue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Helvetica Neue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Helvetica Neue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Helvetica Neue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Helvetica Neue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Helvetica Neue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Helvetica Neue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Helvetica Neue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Helvetica Neue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999999"/>
    <a:srgbClr val="0066CC"/>
    <a:srgbClr val="FF3300"/>
    <a:srgbClr val="999933"/>
    <a:srgbClr val="33FFFF"/>
    <a:srgbClr val="CCFFFF"/>
    <a:srgbClr val="0000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32787"/>
    <p:restoredTop sz="90929"/>
  </p:normalViewPr>
  <p:slideViewPr>
    <p:cSldViewPr showGuides="1">
      <p:cViewPr varScale="1">
        <p:scale>
          <a:sx n="132" d="100"/>
          <a:sy n="132" d="100"/>
        </p:scale>
        <p:origin x="132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19BD39A-C319-D94F-AD43-1DC6F152098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93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16AC73-E12B-BC4B-914A-701B308DBDF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5010" y="0"/>
            <a:ext cx="2971800" cy="4593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12E2F-F6DE-1C43-808F-367F01D72683}" type="datetimeFigureOut">
              <a:rPr lang="en-US" smtClean="0"/>
              <a:t>11/6/18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21D23E-6FF1-3941-BF38-82785EDD175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4685"/>
            <a:ext cx="2971800" cy="459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F0B2A4-D763-3540-8553-D65A1A0C245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5010" y="8684685"/>
            <a:ext cx="2971800" cy="459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83468B-673A-D24C-AF23-72890DE34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2499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3600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972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3600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fld id="{752B8929-F5BA-6A42-AE8D-11B33D75B6A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C2B28A-38EF-A84D-8CBB-6515C3C776FD}" type="slidenum">
              <a:rPr lang="en-US"/>
              <a:pPr/>
              <a:t>1</a:t>
            </a:fld>
            <a:endParaRPr lang="en-US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1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1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1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1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1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1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FA21AB-94E1-3A4B-BDD6-19A82F7D11A0}" type="slidenum">
              <a:rPr lang="en-US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78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178DC3-55A0-C148-91C2-B9E8594E38F3}" type="slidenum">
              <a:rPr lang="en-US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908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178DC3-55A0-C148-91C2-B9E8594E38F3}" type="slidenum">
              <a:rPr lang="en-US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908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Times" pitchFamily="1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Times" pitchFamily="1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Times" pitchFamily="1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Times" pitchFamily="1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Times" pitchFamily="1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DA7550-41C5-1649-8F1D-DAFF40C4F66E}" type="slidenum">
              <a:rPr lang="en-US"/>
              <a:pPr/>
              <a:t>16</a:t>
            </a:fld>
            <a:endParaRPr 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887C0F-0A9A-2D41-AFC4-5BCEF5FB14E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E51672-3129-B04A-AAD8-AE33C45203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571493-AB2E-624A-B87C-BDAD8FB0A32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B68B96-157B-0646-AC7C-821D08C6B0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F012B-A357-B94D-BC79-FEDE91B9EDD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E882ED-234A-494A-ADEA-D40E97ED568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87B777-6966-E249-B1C3-5344FF59A92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A77092-F735-914B-BC9C-20FD9ACF3AE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E2BDE4-6AF5-694C-969B-E6276B288BF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85DC38-1929-A048-9234-003D1A6E27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79F52E-EEBE-0C4B-9D9E-7E43962FBB4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903852-93D5-1541-91C5-E34E508A280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526AB-96F5-B344-A0C8-F0BB107B344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7DFFDD8-9BDB-D044-A738-0A0D983F76C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</a:defRPr>
            </a:lvl1pPr>
          </a:lstStyle>
          <a:p>
            <a:fld id="{58276C2E-7C49-F644-9525-29C4312CAF5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imes New Roman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 New Roman" charset="0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charset="0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charset="0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charset="0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0" smtClean="0">
                <a:latin typeface="+mn-lt"/>
              </a:defRPr>
            </a:lvl1pPr>
          </a:lstStyle>
          <a:p>
            <a:pPr>
              <a:defRPr/>
            </a:pPr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b="0" smtClean="0">
                <a:latin typeface="+mn-lt"/>
              </a:defRPr>
            </a:lvl1pPr>
          </a:lstStyle>
          <a:p>
            <a:pPr>
              <a:defRPr/>
            </a:pPr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Times" pitchFamily="1" charset="0"/>
              </a:defRPr>
            </a:lvl1pPr>
          </a:lstStyle>
          <a:p>
            <a:fld id="{235D3551-92D4-BB4C-A560-EFF94C573F11}" type="slidenum">
              <a:rPr lang="en-US" sz="1400">
                <a:solidFill>
                  <a:srgbClr val="000000"/>
                </a:solidFill>
              </a:rPr>
              <a:pPr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i="0">
                <a:latin typeface="Times New Roman" charset="0"/>
              </a:defRPr>
            </a:lvl1pPr>
          </a:lstStyle>
          <a:p>
            <a:pPr>
              <a:defRPr/>
            </a:pPr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i="0">
                <a:latin typeface="Times New Roman" charset="0"/>
              </a:defRPr>
            </a:lvl1pPr>
          </a:lstStyle>
          <a:p>
            <a:pPr>
              <a:defRPr/>
            </a:pPr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i="0">
                <a:latin typeface="Times New Roman" charset="0"/>
              </a:defRPr>
            </a:lvl1pPr>
          </a:lstStyle>
          <a:p>
            <a:pPr>
              <a:defRPr/>
            </a:pPr>
            <a:fld id="{660BB924-0A79-9C44-B421-55538CCE8254}" type="slidenum">
              <a:rPr lang="en-US" sz="140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0"/>
            </a:lvl1pPr>
          </a:lstStyle>
          <a:p>
            <a:endParaRPr lang="en-US" sz="14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b="0"/>
            </a:lvl1pPr>
          </a:lstStyle>
          <a:p>
            <a:endParaRPr lang="en-US" sz="14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b="0"/>
            </a:lvl1pPr>
          </a:lstStyle>
          <a:p>
            <a:fld id="{0F2877A8-33FF-2741-A50A-CC0D0CF4768A}" type="slidenum">
              <a:rPr lang="en-US" sz="1400">
                <a:solidFill>
                  <a:srgbClr val="000000"/>
                </a:solidFill>
                <a:latin typeface="Times New Roman" charset="0"/>
              </a:rPr>
              <a:pPr/>
              <a:t>‹#›</a:t>
            </a:fld>
            <a:endParaRPr lang="en-US" sz="1400">
              <a:solidFill>
                <a:srgbClr val="000000"/>
              </a:solidFill>
              <a:latin typeface="Times New Roman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143000"/>
            <a:ext cx="9144000" cy="1143000"/>
          </a:xfrm>
        </p:spPr>
        <p:txBody>
          <a:bodyPr/>
          <a:lstStyle/>
          <a:p>
            <a:r>
              <a:rPr lang="en-US" sz="6000" dirty="0">
                <a:solidFill>
                  <a:srgbClr val="FF0000"/>
                </a:solidFill>
              </a:rPr>
              <a:t>Objects as Aggregates</a:t>
            </a:r>
          </a:p>
        </p:txBody>
      </p:sp>
      <p:sp>
        <p:nvSpPr>
          <p:cNvPr id="2051" name="Text Box 40"/>
          <p:cNvSpPr txBox="1">
            <a:spLocks noChangeArrowheads="1"/>
          </p:cNvSpPr>
          <p:nvPr/>
        </p:nvSpPr>
        <p:spPr bwMode="auto">
          <a:xfrm>
            <a:off x="0" y="4114800"/>
            <a:ext cx="9144000" cy="176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dirty="0">
                <a:latin typeface="Times New Roman" charset="0"/>
              </a:rPr>
              <a:t>Jerry Cain</a:t>
            </a:r>
          </a:p>
          <a:p>
            <a:pPr algn="ctr">
              <a:lnSpc>
                <a:spcPct val="85000"/>
              </a:lnSpc>
            </a:pPr>
            <a:r>
              <a:rPr lang="en-US" sz="3200" dirty="0">
                <a:latin typeface="Times New Roman" charset="0"/>
              </a:rPr>
              <a:t>CS 106AJ</a:t>
            </a:r>
          </a:p>
          <a:p>
            <a:pPr algn="ctr">
              <a:lnSpc>
                <a:spcPct val="85000"/>
              </a:lnSpc>
            </a:pPr>
            <a:r>
              <a:rPr lang="en-US" sz="3200" dirty="0">
                <a:latin typeface="Times New Roman" charset="0"/>
              </a:rPr>
              <a:t>November 7, 2018</a:t>
            </a:r>
          </a:p>
          <a:p>
            <a:pPr algn="ctr">
              <a:lnSpc>
                <a:spcPct val="85000"/>
              </a:lnSpc>
            </a:pPr>
            <a:r>
              <a:rPr lang="en-US" sz="3200" i="1" dirty="0">
                <a:latin typeface="Times New Roman" charset="0"/>
              </a:rPr>
              <a:t>slides courtesy of Eric Roberts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Objects in JavaScript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90150" name="Rectangle 6"/>
          <p:cNvSpPr>
            <a:spLocks noChangeArrowheads="1"/>
          </p:cNvSpPr>
          <p:nvPr/>
        </p:nvSpPr>
        <p:spPr bwMode="auto">
          <a:xfrm>
            <a:off x="482600" y="1155700"/>
            <a:ext cx="81280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latin typeface="Times New Roman" charset="0"/>
              </a:rPr>
              <a:t>JavaScript uses the word "object" in a frustratingly imprecise way. 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latin typeface="Times New Roman" charset="0"/>
              </a:rPr>
              <a:t>Unsurprisingly, the word "object" is used for the encapsulated data collections one finds in the object-oriented programming paradigm, as we’ll will describe on Friday and next Monday.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latin typeface="Times New Roman" charset="0"/>
              </a:rPr>
              <a:t>Unfortunately, JavaScript uses the same word to refer to any collection of individual data items.  In other programming languages, this idea is often called a "structure," a "record," or an "aggregate."  We will use "aggregate" when we want to restrict consideration to objects of this more primitive form.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15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Objects as Aggregates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90150" name="Rectangle 6"/>
          <p:cNvSpPr>
            <a:spLocks noChangeArrowheads="1"/>
          </p:cNvSpPr>
          <p:nvPr/>
        </p:nvSpPr>
        <p:spPr bwMode="auto">
          <a:xfrm>
            <a:off x="482600" y="1162920"/>
            <a:ext cx="8128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latin typeface="Times New Roman" charset="0"/>
              </a:rPr>
              <a:t>Even though modern programming practice tends to favor the object-oriented model, it is still important to understand the more traditional view of objects as data aggregates.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latin typeface="Times New Roman" charset="0"/>
              </a:rPr>
              <a:t>Aggregates are used to represent situations in the real world in which several independent pieces of data are all part of a single unified structure.  In contrast to an array, the data elements in an aggregate are often of different types and are identified by name rather than by a sequence number.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latin typeface="Times New Roman" charset="0"/>
              </a:rPr>
              <a:t>The first example in the text imagines keeping track of the data for the employees of Scrooge and Marley, the company from Charles Dickens’s </a:t>
            </a:r>
            <a:r>
              <a:rPr lang="en-US" sz="2400" i="1" dirty="0">
                <a:latin typeface="Times New Roman" charset="0"/>
              </a:rPr>
              <a:t>A Christmas Carol.</a:t>
            </a:r>
            <a:r>
              <a:rPr lang="en-US" sz="2400" dirty="0">
                <a:latin typeface="Times New Roman" charset="0"/>
              </a:rPr>
              <a:t>  Each employee is identified by a name, a job title, and a salary.  A diagram of the two employees at the company appears on the next slide.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15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Employees at Scrooge and Marley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723900" y="1676400"/>
            <a:ext cx="3581400" cy="2667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8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852560" y="1705120"/>
            <a:ext cx="3262240" cy="750130"/>
            <a:chOff x="966860" y="1688270"/>
            <a:chExt cx="3262240" cy="750130"/>
          </a:xfrm>
        </p:grpSpPr>
        <p:sp>
          <p:nvSpPr>
            <p:cNvPr id="6" name="Rectangle 5"/>
            <p:cNvSpPr/>
            <p:nvPr/>
          </p:nvSpPr>
          <p:spPr bwMode="auto">
            <a:xfrm>
              <a:off x="1028700" y="2057400"/>
              <a:ext cx="3200400" cy="381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8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66860" y="1688270"/>
              <a:ext cx="2057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Courier New"/>
                  <a:cs typeface="Courier New"/>
                </a:rPr>
                <a:t>name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036170" y="2040348"/>
              <a:ext cx="3189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Times New Roman"/>
                  <a:cs typeface="Times New Roman"/>
                </a:rPr>
                <a:t>Ebenezer Scrooge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852560" y="2526470"/>
            <a:ext cx="3262240" cy="750130"/>
            <a:chOff x="966860" y="1688270"/>
            <a:chExt cx="3262240" cy="750130"/>
          </a:xfrm>
        </p:grpSpPr>
        <p:sp>
          <p:nvSpPr>
            <p:cNvPr id="11" name="Rectangle 10"/>
            <p:cNvSpPr/>
            <p:nvPr/>
          </p:nvSpPr>
          <p:spPr bwMode="auto">
            <a:xfrm>
              <a:off x="1028700" y="2057400"/>
              <a:ext cx="3200400" cy="381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8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66860" y="1688270"/>
              <a:ext cx="2057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Courier New"/>
                  <a:cs typeface="Courier New"/>
                </a:rPr>
                <a:t>title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036170" y="2040348"/>
              <a:ext cx="3189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Times New Roman"/>
                  <a:cs typeface="Times New Roman"/>
                </a:rPr>
                <a:t>CEO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52560" y="3347820"/>
            <a:ext cx="3262240" cy="750130"/>
            <a:chOff x="966860" y="1688270"/>
            <a:chExt cx="3262240" cy="750130"/>
          </a:xfrm>
        </p:grpSpPr>
        <p:sp>
          <p:nvSpPr>
            <p:cNvPr id="15" name="Rectangle 14"/>
            <p:cNvSpPr/>
            <p:nvPr/>
          </p:nvSpPr>
          <p:spPr bwMode="auto">
            <a:xfrm>
              <a:off x="1028700" y="2057400"/>
              <a:ext cx="3200400" cy="381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8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66860" y="1688270"/>
              <a:ext cx="2057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Courier New"/>
                  <a:cs typeface="Courier New"/>
                </a:rPr>
                <a:t>salary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36170" y="2040348"/>
              <a:ext cx="3189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Times New Roman"/>
                  <a:cs typeface="Times New Roman"/>
                </a:rPr>
                <a:t>£1000</a:t>
              </a:r>
            </a:p>
          </p:txBody>
        </p:sp>
      </p:grpSp>
      <p:sp>
        <p:nvSpPr>
          <p:cNvPr id="18" name="Rectangle 17"/>
          <p:cNvSpPr/>
          <p:nvPr/>
        </p:nvSpPr>
        <p:spPr bwMode="auto">
          <a:xfrm>
            <a:off x="4838700" y="1676400"/>
            <a:ext cx="3581400" cy="2667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8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967360" y="1705120"/>
            <a:ext cx="3262240" cy="750130"/>
            <a:chOff x="966860" y="1688270"/>
            <a:chExt cx="3262240" cy="750130"/>
          </a:xfrm>
        </p:grpSpPr>
        <p:sp>
          <p:nvSpPr>
            <p:cNvPr id="20" name="Rectangle 19"/>
            <p:cNvSpPr/>
            <p:nvPr/>
          </p:nvSpPr>
          <p:spPr bwMode="auto">
            <a:xfrm>
              <a:off x="1028700" y="2057400"/>
              <a:ext cx="3200400" cy="381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8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66860" y="1688270"/>
              <a:ext cx="2057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Courier New"/>
                  <a:cs typeface="Courier New"/>
                </a:rPr>
                <a:t>name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36170" y="2040348"/>
              <a:ext cx="3189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Times New Roman"/>
                  <a:cs typeface="Times New Roman"/>
                </a:rPr>
                <a:t>Bob </a:t>
              </a:r>
              <a:r>
                <a:rPr lang="en-US" dirty="0" err="1">
                  <a:latin typeface="Times New Roman"/>
                  <a:cs typeface="Times New Roman"/>
                </a:rPr>
                <a:t>Cratchit</a:t>
              </a:r>
              <a:endParaRPr lang="en-US" dirty="0">
                <a:latin typeface="Times New Roman"/>
                <a:cs typeface="Times New Roman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967360" y="2526470"/>
            <a:ext cx="3262240" cy="750130"/>
            <a:chOff x="966860" y="1688270"/>
            <a:chExt cx="3262240" cy="750130"/>
          </a:xfrm>
        </p:grpSpPr>
        <p:sp>
          <p:nvSpPr>
            <p:cNvPr id="24" name="Rectangle 23"/>
            <p:cNvSpPr/>
            <p:nvPr/>
          </p:nvSpPr>
          <p:spPr bwMode="auto">
            <a:xfrm>
              <a:off x="1028700" y="2057400"/>
              <a:ext cx="3200400" cy="381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8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66860" y="1688270"/>
              <a:ext cx="2057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Courier New"/>
                  <a:cs typeface="Courier New"/>
                </a:rPr>
                <a:t>title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036170" y="2040348"/>
              <a:ext cx="3189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Times New Roman"/>
                  <a:cs typeface="Times New Roman"/>
                </a:rPr>
                <a:t>clerk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4967360" y="3347820"/>
            <a:ext cx="3262240" cy="750130"/>
            <a:chOff x="966860" y="1688270"/>
            <a:chExt cx="3262240" cy="750130"/>
          </a:xfrm>
        </p:grpSpPr>
        <p:sp>
          <p:nvSpPr>
            <p:cNvPr id="28" name="Rectangle 27"/>
            <p:cNvSpPr/>
            <p:nvPr/>
          </p:nvSpPr>
          <p:spPr bwMode="auto">
            <a:xfrm>
              <a:off x="1028700" y="2057400"/>
              <a:ext cx="3200400" cy="381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8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66860" y="1688270"/>
              <a:ext cx="2057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Courier New"/>
                  <a:cs typeface="Courier New"/>
                </a:rPr>
                <a:t>salary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36170" y="2040348"/>
              <a:ext cx="3189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Times New Roman"/>
                  <a:cs typeface="Times New Roman"/>
                </a:rPr>
                <a:t>£25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Using JSON to Create Objects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90150" name="Rectangle 6"/>
          <p:cNvSpPr>
            <a:spLocks noChangeArrowheads="1"/>
          </p:cNvSpPr>
          <p:nvPr/>
        </p:nvSpPr>
        <p:spPr bwMode="auto">
          <a:xfrm>
            <a:off x="506340" y="1162920"/>
            <a:ext cx="8128000" cy="3256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latin typeface="Times New Roman" charset="0"/>
              </a:rPr>
              <a:t>The easiest way to create new aggregates in JavaScript is to use </a:t>
            </a:r>
            <a:r>
              <a:rPr lang="en-US" sz="2400" b="1" i="1" dirty="0">
                <a:latin typeface="Times New Roman" charset="0"/>
              </a:rPr>
              <a:t>JavaScript Object Notation</a:t>
            </a:r>
            <a:r>
              <a:rPr lang="en-US" sz="2400" dirty="0">
                <a:latin typeface="Times New Roman" charset="0"/>
              </a:rPr>
              <a:t> or </a:t>
            </a:r>
            <a:r>
              <a:rPr lang="en-US" sz="2400" b="1" i="1" dirty="0">
                <a:latin typeface="Times New Roman" charset="0"/>
              </a:rPr>
              <a:t>JSON</a:t>
            </a:r>
            <a:r>
              <a:rPr lang="en-US" sz="2400" i="1" dirty="0">
                <a:latin typeface="Times New Roman" charset="0"/>
              </a:rPr>
              <a:t>.</a:t>
            </a:r>
            <a:endParaRPr lang="en-US" sz="2400" dirty="0">
              <a:latin typeface="Times New Roman" charset="0"/>
            </a:endParaRP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latin typeface="Times New Roman" charset="0"/>
              </a:rPr>
              <a:t>In JSON, you specify an object simply by listing its contents as a sequence of name-value pairs.  The name and the value are separated by a colon, the name-value pairs are separated by commas, and the entire list is enclosed in curly braces.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latin typeface="Times New Roman" charset="0"/>
              </a:rPr>
              <a:t>The following declarations create variables named </a:t>
            </a:r>
            <a:r>
              <a:rPr lang="en-US" sz="2000" b="1" dirty="0" err="1">
                <a:latin typeface="Courier New"/>
                <a:cs typeface="Courier New"/>
              </a:rPr>
              <a:t>ceo</a:t>
            </a:r>
            <a:r>
              <a:rPr lang="en-US" sz="2400" dirty="0">
                <a:latin typeface="Times New Roman" charset="0"/>
              </a:rPr>
              <a:t> and </a:t>
            </a:r>
            <a:r>
              <a:rPr lang="en-US" sz="2000" b="1" dirty="0">
                <a:latin typeface="Courier New"/>
                <a:cs typeface="Courier New"/>
              </a:rPr>
              <a:t>clerk</a:t>
            </a:r>
            <a:r>
              <a:rPr lang="en-US" sz="2400" dirty="0">
                <a:latin typeface="Times New Roman" charset="0"/>
              </a:rPr>
              <a:t> for the employees diagrammed on the previous slide: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990600" y="4438360"/>
            <a:ext cx="7622050" cy="1615433"/>
            <a:chOff x="990600" y="4438360"/>
            <a:chExt cx="7622050" cy="1615433"/>
          </a:xfrm>
        </p:grpSpPr>
        <p:sp>
          <p:nvSpPr>
            <p:cNvPr id="4" name="Rectangle 3"/>
            <p:cNvSpPr/>
            <p:nvPr/>
          </p:nvSpPr>
          <p:spPr bwMode="auto">
            <a:xfrm>
              <a:off x="990600" y="4438360"/>
              <a:ext cx="3638522" cy="1615433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84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4973338" y="4438360"/>
              <a:ext cx="3639312" cy="1615433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8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997043" y="4514560"/>
              <a:ext cx="362929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Courier New"/>
                  <a:cs typeface="Courier New"/>
                </a:rPr>
                <a:t>let </a:t>
              </a:r>
              <a:r>
                <a:rPr lang="en-US" sz="1600" b="1" dirty="0" err="1">
                  <a:latin typeface="Courier New"/>
                  <a:cs typeface="Courier New"/>
                </a:rPr>
                <a:t>ceo</a:t>
              </a:r>
              <a:r>
                <a:rPr lang="en-US" sz="1600" b="1" dirty="0">
                  <a:latin typeface="Courier New"/>
                  <a:cs typeface="Courier New"/>
                </a:rPr>
                <a:t> = {</a:t>
              </a:r>
            </a:p>
            <a:p>
              <a:r>
                <a:rPr lang="en-US" sz="1600" b="1" dirty="0">
                  <a:latin typeface="Courier New"/>
                  <a:cs typeface="Courier New"/>
                </a:rPr>
                <a:t>   name: "Ebenezer Scrooge",</a:t>
              </a:r>
            </a:p>
            <a:p>
              <a:r>
                <a:rPr lang="en-US" sz="1600" b="1" dirty="0">
                  <a:latin typeface="Courier New"/>
                  <a:cs typeface="Courier New"/>
                </a:rPr>
                <a:t>   title: "CEO",</a:t>
              </a:r>
            </a:p>
            <a:p>
              <a:r>
                <a:rPr lang="en-US" sz="1600" b="1" dirty="0">
                  <a:latin typeface="Courier New"/>
                  <a:cs typeface="Courier New"/>
                </a:rPr>
                <a:t>   salary: 1000</a:t>
              </a:r>
            </a:p>
            <a:p>
              <a:r>
                <a:rPr lang="en-US" sz="1600" b="1" dirty="0">
                  <a:latin typeface="Courier New"/>
                  <a:cs typeface="Courier New"/>
                </a:rPr>
                <a:t>};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983358" y="4514560"/>
              <a:ext cx="362929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Courier New"/>
                  <a:cs typeface="Courier New"/>
                </a:rPr>
                <a:t>let clerk = {</a:t>
              </a:r>
            </a:p>
            <a:p>
              <a:r>
                <a:rPr lang="en-US" sz="1600" b="1" dirty="0">
                  <a:latin typeface="Courier New"/>
                  <a:cs typeface="Courier New"/>
                </a:rPr>
                <a:t>   name: "Bob </a:t>
              </a:r>
              <a:r>
                <a:rPr lang="en-US" sz="1600" b="1" dirty="0" err="1">
                  <a:latin typeface="Courier New"/>
                  <a:cs typeface="Courier New"/>
                </a:rPr>
                <a:t>Cratchit</a:t>
              </a:r>
              <a:r>
                <a:rPr lang="en-US" sz="1600" b="1" dirty="0">
                  <a:latin typeface="Courier New"/>
                  <a:cs typeface="Courier New"/>
                </a:rPr>
                <a:t>",</a:t>
              </a:r>
            </a:p>
            <a:p>
              <a:r>
                <a:rPr lang="en-US" sz="1600" b="1" dirty="0">
                  <a:latin typeface="Courier New"/>
                  <a:cs typeface="Courier New"/>
                </a:rPr>
                <a:t>   title: "clerk",</a:t>
              </a:r>
            </a:p>
            <a:p>
              <a:r>
                <a:rPr lang="en-US" sz="1600" b="1" dirty="0">
                  <a:latin typeface="Courier New"/>
                  <a:cs typeface="Courier New"/>
                </a:rPr>
                <a:t>   salary: 25</a:t>
              </a:r>
            </a:p>
            <a:p>
              <a:r>
                <a:rPr lang="en-US" sz="1600" b="1" dirty="0">
                  <a:latin typeface="Courier New"/>
                  <a:cs typeface="Courier New"/>
                </a:rPr>
                <a:t>};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15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Selecting Fields from an Object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90150" name="Rectangle 6"/>
          <p:cNvSpPr>
            <a:spLocks noChangeArrowheads="1"/>
          </p:cNvSpPr>
          <p:nvPr/>
        </p:nvSpPr>
        <p:spPr bwMode="auto">
          <a:xfrm>
            <a:off x="506340" y="1162920"/>
            <a:ext cx="8128000" cy="2494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latin typeface="Times New Roman" charset="0"/>
              </a:rPr>
              <a:t>Given an object, you can select an individual field by writing an expression denoting the object and then following it by a dot and the name of the field.  For example, the expression </a:t>
            </a:r>
            <a:r>
              <a:rPr lang="en-US" sz="2000" b="1" dirty="0" err="1">
                <a:latin typeface="Courier New"/>
                <a:cs typeface="Courier New"/>
              </a:rPr>
              <a:t>ceo.name</a:t>
            </a:r>
            <a:r>
              <a:rPr lang="en-US" sz="2400" dirty="0">
                <a:latin typeface="Times New Roman"/>
                <a:cs typeface="Times New Roman"/>
              </a:rPr>
              <a:t> returns the string </a:t>
            </a:r>
            <a:r>
              <a:rPr lang="en-US" sz="2000" b="1" dirty="0">
                <a:latin typeface="Courier New"/>
                <a:cs typeface="Courier New"/>
              </a:rPr>
              <a:t>"Ebenezer</a:t>
            </a:r>
            <a:r>
              <a:rPr lang="en-US" sz="2000" b="1" dirty="0">
                <a:latin typeface="Times New Roman"/>
                <a:cs typeface="Times New Roman"/>
              </a:rPr>
              <a:t> </a:t>
            </a:r>
            <a:r>
              <a:rPr lang="en-US" sz="2000" b="1" dirty="0">
                <a:latin typeface="Courier New"/>
                <a:cs typeface="Courier New"/>
              </a:rPr>
              <a:t>Scrooge"</a:t>
            </a:r>
            <a:r>
              <a:rPr lang="en-US" sz="2400" dirty="0">
                <a:latin typeface="Times New Roman"/>
                <a:cs typeface="Times New Roman"/>
              </a:rPr>
              <a:t>; similarly,  </a:t>
            </a:r>
            <a:r>
              <a:rPr lang="en-US" sz="2000" b="1" dirty="0" err="1">
                <a:latin typeface="Courier New"/>
                <a:cs typeface="Courier New"/>
              </a:rPr>
              <a:t>clerk.salary</a:t>
            </a:r>
            <a:r>
              <a:rPr lang="en-US" sz="2400" dirty="0">
                <a:latin typeface="Times New Roman"/>
                <a:cs typeface="Times New Roman"/>
              </a:rPr>
              <a:t> returns the number 25.</a:t>
            </a:r>
            <a:endParaRPr lang="en-US" sz="2400" b="1" dirty="0">
              <a:latin typeface="Courier New"/>
              <a:cs typeface="Courier New"/>
            </a:endParaRP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latin typeface="Times New Roman" charset="0"/>
              </a:rPr>
              <a:t>Fields are assignable.  For example, the statement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3505200"/>
            <a:ext cx="518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latin typeface="Courier New"/>
                <a:cs typeface="Courier New"/>
              </a:rPr>
              <a:t>clerk.salary</a:t>
            </a:r>
            <a:r>
              <a:rPr lang="en-US" sz="2000" b="1" dirty="0">
                <a:latin typeface="Courier New"/>
                <a:cs typeface="Courier New"/>
              </a:rPr>
              <a:t> *= 2;</a:t>
            </a: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506340" y="3982320"/>
            <a:ext cx="8128000" cy="58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>
              <a:lnSpc>
                <a:spcPct val="90000"/>
              </a:lnSpc>
              <a:spcAft>
                <a:spcPct val="50000"/>
              </a:spcAft>
            </a:pPr>
            <a:r>
              <a:rPr lang="en-US" sz="2400" dirty="0">
                <a:latin typeface="Times New Roman" charset="0"/>
              </a:rPr>
              <a:t>doubles poor Mr. </a:t>
            </a:r>
            <a:r>
              <a:rPr lang="en-US" sz="2400" dirty="0" err="1">
                <a:latin typeface="Times New Roman" charset="0"/>
              </a:rPr>
              <a:t>Cratchit’s</a:t>
            </a:r>
            <a:r>
              <a:rPr lang="en-US" sz="2400" dirty="0">
                <a:latin typeface="Times New Roman" charset="0"/>
              </a:rPr>
              <a:t> salary.</a:t>
            </a: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506340" y="4510740"/>
            <a:ext cx="8128000" cy="2118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latin typeface="Times New Roman" charset="0"/>
              </a:rPr>
              <a:t>Fields selection can also be expressed using square brackets enclosing the name of the field expressed as a string, as in </a:t>
            </a:r>
            <a:r>
              <a:rPr lang="en-US" sz="2000" b="1" dirty="0" err="1">
                <a:latin typeface="Courier New"/>
                <a:cs typeface="Courier New"/>
              </a:rPr>
              <a:t>ceo["name</a:t>
            </a:r>
            <a:r>
              <a:rPr lang="en-US" sz="2000" b="1" dirty="0">
                <a:latin typeface="Courier New"/>
                <a:cs typeface="Courier New"/>
              </a:rPr>
              <a:t>"]</a:t>
            </a:r>
            <a:r>
              <a:rPr lang="en-US" sz="2400" dirty="0">
                <a:latin typeface="Times New Roman"/>
                <a:cs typeface="Times New Roman"/>
              </a:rPr>
              <a:t>.  This style is necessary if the name of the field is not a simple identifier or, more likely, if the name is computed by the program.</a:t>
            </a:r>
            <a:endParaRPr lang="en-US" sz="2400" b="1" dirty="0">
              <a:latin typeface="Courier New"/>
              <a:cs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150" grpId="0" build="p"/>
      <p:bldP spid="9" grpId="0"/>
      <p:bldP spid="10" grpId="0" build="p"/>
      <p:bldP spid="1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Arrays of Objects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90150" name="Rectangle 6"/>
          <p:cNvSpPr>
            <a:spLocks noChangeArrowheads="1"/>
          </p:cNvSpPr>
          <p:nvPr/>
        </p:nvSpPr>
        <p:spPr bwMode="auto">
          <a:xfrm>
            <a:off x="506340" y="1162920"/>
            <a:ext cx="8128000" cy="1275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latin typeface="Times New Roman" charset="0"/>
              </a:rPr>
              <a:t>Since arrays can contain values of any type, the elements of an array can be JavaScript objects.  For example, the employees at Scrooge and Marley can be initialized like this:</a:t>
            </a:r>
            <a:endParaRPr lang="en-US" sz="2400" b="1" dirty="0">
              <a:latin typeface="Courier New"/>
              <a:cs typeface="Courier New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1052178" y="2383883"/>
            <a:ext cx="7387262" cy="1264917"/>
            <a:chOff x="1147138" y="2621283"/>
            <a:chExt cx="7387262" cy="1264917"/>
          </a:xfrm>
        </p:grpSpPr>
        <p:sp>
          <p:nvSpPr>
            <p:cNvPr id="8" name="Rectangle 7"/>
            <p:cNvSpPr/>
            <p:nvPr/>
          </p:nvSpPr>
          <p:spPr bwMode="auto">
            <a:xfrm>
              <a:off x="1147138" y="2621283"/>
              <a:ext cx="7387262" cy="1264917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8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151352" y="2683850"/>
              <a:ext cx="723064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Courier New"/>
                  <a:cs typeface="Courier New"/>
                </a:rPr>
                <a:t>let employees = [</a:t>
              </a:r>
            </a:p>
            <a:p>
              <a:r>
                <a:rPr lang="en-US" sz="1600" b="1" dirty="0">
                  <a:latin typeface="Courier New"/>
                  <a:cs typeface="Courier New"/>
                </a:rPr>
                <a:t>   {</a:t>
              </a:r>
              <a:r>
                <a:rPr lang="en-US" sz="1050" b="1" dirty="0">
                  <a:latin typeface="Courier New"/>
                  <a:cs typeface="Courier New"/>
                </a:rPr>
                <a:t> </a:t>
              </a:r>
              <a:r>
                <a:rPr lang="en-US" sz="1600" b="1" dirty="0">
                  <a:latin typeface="Courier New"/>
                  <a:cs typeface="Courier New"/>
                </a:rPr>
                <a:t>name:</a:t>
              </a:r>
              <a:r>
                <a:rPr lang="en-US" sz="1050" b="1" dirty="0">
                  <a:latin typeface="Courier New"/>
                  <a:cs typeface="Courier New"/>
                </a:rPr>
                <a:t> </a:t>
              </a:r>
              <a:r>
                <a:rPr lang="en-US" sz="1600" b="1" dirty="0">
                  <a:latin typeface="Courier New"/>
                  <a:cs typeface="Courier New"/>
                </a:rPr>
                <a:t>"Ebenezer</a:t>
              </a:r>
              <a:r>
                <a:rPr lang="en-US" sz="1100" b="1" dirty="0">
                  <a:latin typeface="Courier New"/>
                  <a:cs typeface="Courier New"/>
                </a:rPr>
                <a:t> </a:t>
              </a:r>
              <a:r>
                <a:rPr lang="en-US" sz="1600" b="1" dirty="0">
                  <a:latin typeface="Courier New"/>
                  <a:cs typeface="Courier New"/>
                </a:rPr>
                <a:t>Scrooge",</a:t>
              </a:r>
              <a:r>
                <a:rPr lang="en-US" sz="1050" b="1" dirty="0">
                  <a:latin typeface="Courier New"/>
                  <a:cs typeface="Courier New"/>
                </a:rPr>
                <a:t> </a:t>
              </a:r>
              <a:r>
                <a:rPr lang="en-US" sz="1600" b="1" dirty="0">
                  <a:latin typeface="Courier New"/>
                  <a:cs typeface="Courier New"/>
                </a:rPr>
                <a:t>title:</a:t>
              </a:r>
              <a:r>
                <a:rPr lang="en-US" sz="1050" b="1" dirty="0">
                  <a:latin typeface="Courier New"/>
                  <a:cs typeface="Courier New"/>
                </a:rPr>
                <a:t> </a:t>
              </a:r>
              <a:r>
                <a:rPr lang="en-US" sz="1600" b="1" dirty="0">
                  <a:latin typeface="Courier New"/>
                  <a:cs typeface="Courier New"/>
                </a:rPr>
                <a:t>"CEO",</a:t>
              </a:r>
              <a:r>
                <a:rPr lang="en-US" sz="1050" b="1" dirty="0">
                  <a:latin typeface="Courier New"/>
                  <a:cs typeface="Courier New"/>
                </a:rPr>
                <a:t> </a:t>
              </a:r>
              <a:r>
                <a:rPr lang="en-US" sz="1600" b="1" dirty="0">
                  <a:latin typeface="Courier New"/>
                  <a:cs typeface="Courier New"/>
                </a:rPr>
                <a:t>salary:</a:t>
              </a:r>
              <a:r>
                <a:rPr lang="en-US" sz="1050" b="1" dirty="0">
                  <a:latin typeface="Courier New"/>
                  <a:cs typeface="Courier New"/>
                </a:rPr>
                <a:t> </a:t>
              </a:r>
              <a:r>
                <a:rPr lang="en-US" sz="1600" b="1" dirty="0">
                  <a:latin typeface="Courier New"/>
                  <a:cs typeface="Courier New"/>
                </a:rPr>
                <a:t>1000</a:t>
              </a:r>
              <a:r>
                <a:rPr lang="en-US" sz="1050" b="1" dirty="0">
                  <a:latin typeface="Courier New"/>
                  <a:cs typeface="Courier New"/>
                </a:rPr>
                <a:t> </a:t>
              </a:r>
              <a:r>
                <a:rPr lang="en-US" sz="1600" b="1" dirty="0">
                  <a:latin typeface="Courier New"/>
                  <a:cs typeface="Courier New"/>
                </a:rPr>
                <a:t>},</a:t>
              </a:r>
            </a:p>
            <a:p>
              <a:r>
                <a:rPr lang="en-US" sz="1600" b="1" dirty="0">
                  <a:latin typeface="Courier New"/>
                  <a:cs typeface="Courier New"/>
                </a:rPr>
                <a:t>   {</a:t>
              </a:r>
              <a:r>
                <a:rPr lang="en-US" sz="1050" b="1" dirty="0">
                  <a:latin typeface="Courier New"/>
                  <a:cs typeface="Courier New"/>
                </a:rPr>
                <a:t> </a:t>
              </a:r>
              <a:r>
                <a:rPr lang="en-US" sz="1600" b="1" dirty="0">
                  <a:latin typeface="Courier New"/>
                  <a:cs typeface="Courier New"/>
                </a:rPr>
                <a:t>name:</a:t>
              </a:r>
              <a:r>
                <a:rPr lang="en-US" sz="1050" b="1" dirty="0">
                  <a:latin typeface="Courier New"/>
                  <a:cs typeface="Courier New"/>
                </a:rPr>
                <a:t> </a:t>
              </a:r>
              <a:r>
                <a:rPr lang="en-US" sz="1600" b="1" dirty="0">
                  <a:latin typeface="Courier New"/>
                  <a:cs typeface="Courier New"/>
                </a:rPr>
                <a:t>"Bob </a:t>
              </a:r>
              <a:r>
                <a:rPr lang="en-US" sz="1600" b="1" dirty="0" err="1">
                  <a:latin typeface="Courier New"/>
                  <a:cs typeface="Courier New"/>
                </a:rPr>
                <a:t>Cratchit</a:t>
              </a:r>
              <a:r>
                <a:rPr lang="en-US" sz="1600" b="1" dirty="0">
                  <a:latin typeface="Courier New"/>
                  <a:cs typeface="Courier New"/>
                </a:rPr>
                <a:t>",</a:t>
              </a:r>
              <a:r>
                <a:rPr lang="en-US" sz="1050" b="1" dirty="0">
                  <a:latin typeface="Courier New"/>
                  <a:cs typeface="Courier New"/>
                </a:rPr>
                <a:t> </a:t>
              </a:r>
              <a:r>
                <a:rPr lang="en-US" sz="1600" b="1" dirty="0">
                  <a:latin typeface="Courier New"/>
                  <a:cs typeface="Courier New"/>
                </a:rPr>
                <a:t>title:</a:t>
              </a:r>
              <a:r>
                <a:rPr lang="en-US" sz="1050" b="1" dirty="0">
                  <a:latin typeface="Courier New"/>
                  <a:cs typeface="Courier New"/>
                </a:rPr>
                <a:t> </a:t>
              </a:r>
              <a:r>
                <a:rPr lang="en-US" sz="1600" b="1" dirty="0">
                  <a:latin typeface="Courier New"/>
                  <a:cs typeface="Courier New"/>
                </a:rPr>
                <a:t>"clerk",</a:t>
              </a:r>
              <a:r>
                <a:rPr lang="en-US" sz="1050" b="1" dirty="0">
                  <a:latin typeface="Courier New"/>
                  <a:cs typeface="Courier New"/>
                </a:rPr>
                <a:t> </a:t>
              </a:r>
              <a:r>
                <a:rPr lang="en-US" sz="1600" b="1" dirty="0">
                  <a:latin typeface="Courier New"/>
                  <a:cs typeface="Courier New"/>
                </a:rPr>
                <a:t>salary:</a:t>
              </a:r>
              <a:r>
                <a:rPr lang="en-US" sz="1050" b="1" dirty="0">
                  <a:latin typeface="Courier New"/>
                  <a:cs typeface="Courier New"/>
                </a:rPr>
                <a:t> </a:t>
              </a:r>
              <a:r>
                <a:rPr lang="en-US" sz="1600" b="1" dirty="0">
                  <a:latin typeface="Courier New"/>
                  <a:cs typeface="Courier New"/>
                </a:rPr>
                <a:t>25} </a:t>
              </a:r>
            </a:p>
            <a:p>
              <a:r>
                <a:rPr lang="en-US" sz="1600" b="1" dirty="0">
                  <a:latin typeface="Courier New"/>
                  <a:cs typeface="Courier New"/>
                </a:rPr>
                <a:t>];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09660" y="3829920"/>
            <a:ext cx="8128000" cy="2799480"/>
            <a:chOff x="509660" y="3829920"/>
            <a:chExt cx="8128000" cy="2799480"/>
          </a:xfrm>
        </p:grpSpPr>
        <p:sp>
          <p:nvSpPr>
            <p:cNvPr id="16" name="Rectangle 6"/>
            <p:cNvSpPr>
              <a:spLocks noChangeArrowheads="1"/>
            </p:cNvSpPr>
            <p:nvPr/>
          </p:nvSpPr>
          <p:spPr bwMode="auto">
            <a:xfrm>
              <a:off x="509660" y="3829920"/>
              <a:ext cx="8128000" cy="1046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>
                <a:lnSpc>
                  <a:spcPct val="90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 dirty="0">
                  <a:latin typeface="Times New Roman" charset="0"/>
                </a:rPr>
                <a:t>The following function prints the payroll for the employee array supplied as an argument:</a:t>
              </a:r>
              <a:endParaRPr lang="en-US" sz="2400" b="1" dirty="0">
                <a:latin typeface="Courier New"/>
                <a:cs typeface="Courier New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1054930" y="4671940"/>
              <a:ext cx="7387262" cy="1957460"/>
              <a:chOff x="1147138" y="2621283"/>
              <a:chExt cx="7387262" cy="1957460"/>
            </a:xfrm>
          </p:grpSpPr>
          <p:sp>
            <p:nvSpPr>
              <p:cNvPr id="18" name="Rectangle 17"/>
              <p:cNvSpPr/>
              <p:nvPr/>
            </p:nvSpPr>
            <p:spPr bwMode="auto">
              <a:xfrm>
                <a:off x="1147138" y="2621283"/>
                <a:ext cx="7387262" cy="1957460"/>
              </a:xfrm>
              <a:prstGeom prst="rect">
                <a:avLst/>
              </a:prstGeom>
              <a:solidFill>
                <a:srgbClr val="FFFF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84" charset="0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1151352" y="2683850"/>
                <a:ext cx="7230648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latin typeface="Courier New"/>
                    <a:cs typeface="Courier New"/>
                  </a:rPr>
                  <a:t>function </a:t>
                </a:r>
                <a:r>
                  <a:rPr lang="en-US" sz="1600" b="1" dirty="0" err="1">
                    <a:latin typeface="Courier New"/>
                    <a:cs typeface="Courier New"/>
                  </a:rPr>
                  <a:t>printPayroll(employees</a:t>
                </a:r>
                <a:r>
                  <a:rPr lang="en-US" sz="1600" b="1" dirty="0">
                    <a:latin typeface="Courier New"/>
                    <a:cs typeface="Courier New"/>
                  </a:rPr>
                  <a:t>) {</a:t>
                </a:r>
              </a:p>
              <a:p>
                <a:r>
                  <a:rPr lang="en-US" sz="1600" b="1" dirty="0">
                    <a:latin typeface="Courier New"/>
                    <a:cs typeface="Courier New"/>
                  </a:rPr>
                  <a:t>   for (let </a:t>
                </a:r>
                <a:r>
                  <a:rPr lang="en-US" sz="1600" b="1" dirty="0" err="1">
                    <a:latin typeface="Courier New"/>
                    <a:cs typeface="Courier New"/>
                  </a:rPr>
                  <a:t>i</a:t>
                </a:r>
                <a:r>
                  <a:rPr lang="en-US" sz="1600" b="1" dirty="0">
                    <a:latin typeface="Courier New"/>
                    <a:cs typeface="Courier New"/>
                  </a:rPr>
                  <a:t> = 0; </a:t>
                </a:r>
                <a:r>
                  <a:rPr lang="en-US" sz="1600" b="1" dirty="0" err="1">
                    <a:latin typeface="Courier New"/>
                    <a:cs typeface="Courier New"/>
                  </a:rPr>
                  <a:t>i</a:t>
                </a:r>
                <a:r>
                  <a:rPr lang="en-US" sz="1600" b="1" dirty="0">
                    <a:latin typeface="Courier New"/>
                    <a:cs typeface="Courier New"/>
                  </a:rPr>
                  <a:t> &lt; </a:t>
                </a:r>
                <a:r>
                  <a:rPr lang="en-US" sz="1600" b="1" dirty="0" err="1">
                    <a:latin typeface="Courier New"/>
                    <a:cs typeface="Courier New"/>
                  </a:rPr>
                  <a:t>employees.length</a:t>
                </a:r>
                <a:r>
                  <a:rPr lang="en-US" sz="1600" b="1" dirty="0">
                    <a:latin typeface="Courier New"/>
                    <a:cs typeface="Courier New"/>
                  </a:rPr>
                  <a:t>; </a:t>
                </a:r>
                <a:r>
                  <a:rPr lang="en-US" sz="1600" b="1" dirty="0" err="1">
                    <a:latin typeface="Courier New"/>
                    <a:cs typeface="Courier New"/>
                  </a:rPr>
                  <a:t>i</a:t>
                </a:r>
                <a:r>
                  <a:rPr lang="en-US" sz="1600" b="1" dirty="0">
                    <a:latin typeface="Courier New"/>
                    <a:cs typeface="Courier New"/>
                  </a:rPr>
                  <a:t>++) {</a:t>
                </a:r>
              </a:p>
              <a:p>
                <a:r>
                  <a:rPr lang="en-US" sz="1600" b="1" dirty="0">
                    <a:latin typeface="Courier New"/>
                    <a:cs typeface="Courier New"/>
                  </a:rPr>
                  <a:t>      let </a:t>
                </a:r>
                <a:r>
                  <a:rPr lang="en-US" sz="1600" b="1" dirty="0" err="1">
                    <a:latin typeface="Courier New"/>
                    <a:cs typeface="Courier New"/>
                  </a:rPr>
                  <a:t>emp</a:t>
                </a:r>
                <a:r>
                  <a:rPr lang="en-US" sz="1600" b="1" dirty="0">
                    <a:latin typeface="Courier New"/>
                    <a:cs typeface="Courier New"/>
                  </a:rPr>
                  <a:t> = employees[</a:t>
                </a:r>
                <a:r>
                  <a:rPr lang="en-US" sz="1600" b="1" dirty="0" err="1">
                    <a:latin typeface="Courier New"/>
                    <a:cs typeface="Courier New"/>
                  </a:rPr>
                  <a:t>i</a:t>
                </a:r>
                <a:r>
                  <a:rPr lang="en-US" sz="1600" b="1" dirty="0">
                    <a:latin typeface="Courier New"/>
                    <a:cs typeface="Courier New"/>
                  </a:rPr>
                  <a:t>];</a:t>
                </a:r>
              </a:p>
              <a:p>
                <a:r>
                  <a:rPr lang="en-US" sz="1600" b="1" dirty="0">
                    <a:latin typeface="Courier New"/>
                    <a:cs typeface="Courier New"/>
                  </a:rPr>
                  <a:t>      </a:t>
                </a:r>
                <a:r>
                  <a:rPr lang="en-US" sz="1600" b="1" dirty="0" err="1">
                    <a:latin typeface="Courier New"/>
                    <a:cs typeface="Courier New"/>
                  </a:rPr>
                  <a:t>console.log(emp.name</a:t>
                </a:r>
                <a:r>
                  <a:rPr lang="en-US" sz="1600" b="1" dirty="0">
                    <a:latin typeface="Courier New"/>
                    <a:cs typeface="Courier New"/>
                  </a:rPr>
                  <a:t> + " (" + </a:t>
                </a:r>
                <a:r>
                  <a:rPr lang="en-US" sz="1600" b="1" dirty="0" err="1">
                    <a:latin typeface="Courier New"/>
                    <a:cs typeface="Courier New"/>
                  </a:rPr>
                  <a:t>emp.title</a:t>
                </a:r>
                <a:r>
                  <a:rPr lang="en-US" sz="1600" b="1" dirty="0">
                    <a:latin typeface="Courier New"/>
                    <a:cs typeface="Courier New"/>
                  </a:rPr>
                  <a:t> + ") £" +</a:t>
                </a:r>
              </a:p>
              <a:p>
                <a:r>
                  <a:rPr lang="en-US" sz="1600" b="1" dirty="0">
                    <a:latin typeface="Courier New"/>
                    <a:cs typeface="Courier New"/>
                  </a:rPr>
                  <a:t>                  </a:t>
                </a:r>
                <a:r>
                  <a:rPr lang="en-US" sz="1600" b="1" dirty="0" err="1">
                    <a:latin typeface="Courier New"/>
                    <a:cs typeface="Courier New"/>
                  </a:rPr>
                  <a:t>emp.salary</a:t>
                </a:r>
                <a:r>
                  <a:rPr lang="en-US" sz="1600" b="1" dirty="0">
                    <a:latin typeface="Courier New"/>
                    <a:cs typeface="Courier New"/>
                  </a:rPr>
                  <a:t>);</a:t>
                </a:r>
              </a:p>
              <a:p>
                <a:r>
                  <a:rPr lang="en-US" sz="1600" b="1" dirty="0">
                    <a:latin typeface="Courier New"/>
                    <a:cs typeface="Courier New"/>
                  </a:rPr>
                  <a:t>   }</a:t>
                </a:r>
              </a:p>
              <a:p>
                <a:r>
                  <a:rPr lang="en-US" sz="1600" b="1" dirty="0">
                    <a:latin typeface="Courier New"/>
                    <a:cs typeface="Courier New"/>
                  </a:rPr>
                  <a:t>}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Exercise: Hogwarts Student Data</a:t>
            </a:r>
            <a:endParaRPr lang="en-US" dirty="0">
              <a:solidFill>
                <a:srgbClr val="FF0000"/>
              </a:solidFill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242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200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pitchFamily="1" charset="0"/>
              </a:rPr>
              <a:t>How would you design an aggregate for keeping track of the following information about a student at Hogwarts:</a:t>
            </a:r>
          </a:p>
          <a:p>
            <a:pPr marL="742950" lvl="1" indent="-285750">
              <a:lnSpc>
                <a:spcPct val="90000"/>
              </a:lnSpc>
              <a:spcAft>
                <a:spcPct val="20000"/>
              </a:spcAft>
              <a:buFontTx/>
              <a:buChar char="–"/>
            </a:pPr>
            <a:r>
              <a:rPr lang="en-US" sz="2200" dirty="0">
                <a:solidFill>
                  <a:srgbClr val="000000"/>
                </a:solidFill>
                <a:latin typeface="Times New Roman" pitchFamily="1" charset="0"/>
                <a:ea typeface="ＭＳ Ｐゴシック" pitchFamily="1" charset="-128"/>
                <a:cs typeface="ＭＳ Ｐゴシック" pitchFamily="1" charset="-128"/>
              </a:rPr>
              <a:t>The name </a:t>
            </a:r>
            <a:r>
              <a:rPr sz="2200" noProof="1">
                <a:solidFill>
                  <a:srgbClr val="000000"/>
                </a:solidFill>
                <a:latin typeface="Times New Roman" pitchFamily="1" charset="0"/>
                <a:ea typeface="ＭＳ Ｐゴシック" pitchFamily="1" charset="-128"/>
                <a:cs typeface="ＭＳ Ｐゴシック" pitchFamily="1" charset="-128"/>
              </a:rPr>
              <a:t>of the student</a:t>
            </a:r>
          </a:p>
          <a:p>
            <a:pPr marL="742950" lvl="1" indent="-285750">
              <a:lnSpc>
                <a:spcPct val="90000"/>
              </a:lnSpc>
              <a:spcAft>
                <a:spcPct val="20000"/>
              </a:spcAft>
              <a:buFontTx/>
              <a:buChar char="–"/>
            </a:pPr>
            <a:r>
              <a:rPr sz="2200" noProof="1">
                <a:solidFill>
                  <a:srgbClr val="000000"/>
                </a:solidFill>
                <a:latin typeface="Times New Roman" pitchFamily="1" charset="0"/>
                <a:ea typeface="ＭＳ Ｐゴシック" pitchFamily="1" charset="-128"/>
                <a:cs typeface="ＭＳ Ｐゴシック" pitchFamily="1" charset="-128"/>
              </a:rPr>
              <a:t>The </a:t>
            </a:r>
            <a:r>
              <a:rPr lang="en-US" sz="2200" noProof="1">
                <a:solidFill>
                  <a:srgbClr val="000000"/>
                </a:solidFill>
                <a:latin typeface="Times New Roman" pitchFamily="1" charset="0"/>
                <a:ea typeface="ＭＳ Ｐゴシック" pitchFamily="1" charset="-128"/>
                <a:cs typeface="ＭＳ Ｐゴシック" pitchFamily="1" charset="-128"/>
              </a:rPr>
              <a:t>student’s house</a:t>
            </a:r>
            <a:endParaRPr sz="2200" noProof="1">
              <a:solidFill>
                <a:srgbClr val="000000"/>
              </a:solidFill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  <a:p>
            <a:pPr marL="742950" lvl="1" indent="-285750">
              <a:lnSpc>
                <a:spcPct val="90000"/>
              </a:lnSpc>
              <a:spcAft>
                <a:spcPct val="20000"/>
              </a:spcAft>
              <a:buFontTx/>
              <a:buChar char="–"/>
            </a:pPr>
            <a:r>
              <a:rPr sz="2200" noProof="1">
                <a:solidFill>
                  <a:srgbClr val="000000"/>
                </a:solidFill>
                <a:latin typeface="Times New Roman" pitchFamily="1" charset="0"/>
                <a:ea typeface="ＭＳ Ｐゴシック" pitchFamily="1" charset="-128"/>
                <a:cs typeface="ＭＳ Ｐゴシック" pitchFamily="1" charset="-128"/>
              </a:rPr>
              <a:t>The </a:t>
            </a:r>
            <a:r>
              <a:rPr lang="en-US" sz="2200" noProof="1">
                <a:solidFill>
                  <a:srgbClr val="000000"/>
                </a:solidFill>
                <a:latin typeface="Times New Roman" pitchFamily="1" charset="0"/>
                <a:ea typeface="ＭＳ Ｐゴシック" pitchFamily="1" charset="-128"/>
                <a:cs typeface="ＭＳ Ｐゴシック" pitchFamily="1" charset="-128"/>
              </a:rPr>
              <a:t>student’s year at Hogwarts</a:t>
            </a:r>
            <a:endParaRPr sz="2200" noProof="1">
              <a:solidFill>
                <a:srgbClr val="000000"/>
              </a:solidFill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  <a:p>
            <a:pPr marL="742950" lvl="1" indent="-285750">
              <a:lnSpc>
                <a:spcPct val="90000"/>
              </a:lnSpc>
              <a:spcAft>
                <a:spcPct val="20000"/>
              </a:spcAft>
              <a:buFontTx/>
              <a:buChar char="–"/>
            </a:pPr>
            <a:r>
              <a:rPr lang="en-US" sz="2200" dirty="0">
                <a:solidFill>
                  <a:srgbClr val="000000"/>
                </a:solidFill>
                <a:latin typeface="Times New Roman" pitchFamily="1" charset="0"/>
                <a:ea typeface="ＭＳ Ｐゴシック" pitchFamily="1" charset="-128"/>
                <a:cs typeface="ＭＳ Ｐゴシック" pitchFamily="1" charset="-128"/>
              </a:rPr>
              <a:t>A flag indicating if the student has passed the O.W.L. exam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82600" y="3517900"/>
            <a:ext cx="8128000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200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pitchFamily="1" charset="0"/>
              </a:rPr>
              <a:t>How would you code this data for the following students:</a:t>
            </a:r>
          </a:p>
          <a:p>
            <a:pPr marL="742950" lvl="1" indent="-285750">
              <a:lnSpc>
                <a:spcPct val="90000"/>
              </a:lnSpc>
              <a:spcAft>
                <a:spcPct val="20000"/>
              </a:spcAft>
              <a:buFontTx/>
              <a:buChar char="–"/>
            </a:pPr>
            <a:r>
              <a:rPr lang="en-US" sz="2200" dirty="0">
                <a:solidFill>
                  <a:srgbClr val="000000"/>
                </a:solidFill>
                <a:latin typeface="Times New Roman" pitchFamily="1" charset="0"/>
                <a:ea typeface="ＭＳ Ｐゴシック" pitchFamily="1" charset="-128"/>
                <a:cs typeface="ＭＳ Ｐゴシック" pitchFamily="1" charset="-128"/>
              </a:rPr>
              <a:t>Hermione Granger, Gryffindor, 5</a:t>
            </a:r>
            <a:r>
              <a:rPr lang="en-US" sz="2200" baseline="30000" dirty="0">
                <a:solidFill>
                  <a:srgbClr val="000000"/>
                </a:solidFill>
                <a:latin typeface="Times New Roman" pitchFamily="1" charset="0"/>
                <a:ea typeface="ＭＳ Ｐゴシック" pitchFamily="1" charset="-128"/>
                <a:cs typeface="ＭＳ Ｐゴシック" pitchFamily="1" charset="-128"/>
              </a:rPr>
              <a:t>th</a:t>
            </a:r>
            <a:r>
              <a:rPr lang="en-US" sz="2200" dirty="0">
                <a:solidFill>
                  <a:srgbClr val="000000"/>
                </a:solidFill>
                <a:latin typeface="Times New Roman" pitchFamily="1" charset="0"/>
                <a:ea typeface="ＭＳ Ｐゴシック" pitchFamily="1" charset="-128"/>
                <a:cs typeface="ＭＳ Ｐゴシック" pitchFamily="1" charset="-128"/>
              </a:rPr>
              <a:t> year, passed O.W.L. exam</a:t>
            </a:r>
            <a:endParaRPr sz="2200" noProof="1">
              <a:solidFill>
                <a:srgbClr val="000000"/>
              </a:solidFill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  <a:p>
            <a:pPr marL="742950" lvl="1" indent="-285750">
              <a:lnSpc>
                <a:spcPct val="90000"/>
              </a:lnSpc>
              <a:spcAft>
                <a:spcPct val="20000"/>
              </a:spcAft>
              <a:buFontTx/>
              <a:buChar char="–"/>
            </a:pPr>
            <a:r>
              <a:rPr lang="en-US" sz="2200" noProof="1">
                <a:solidFill>
                  <a:srgbClr val="000000"/>
                </a:solidFill>
                <a:latin typeface="Times New Roman" pitchFamily="1" charset="0"/>
                <a:ea typeface="ＭＳ Ｐゴシック" pitchFamily="1" charset="-128"/>
                <a:cs typeface="ＭＳ Ｐゴシック" pitchFamily="1" charset="-128"/>
              </a:rPr>
              <a:t>Luna Lovegood, Ravenclaw, 4</a:t>
            </a:r>
            <a:r>
              <a:rPr lang="en-US" sz="2200" baseline="30000" noProof="1">
                <a:solidFill>
                  <a:srgbClr val="000000"/>
                </a:solidFill>
                <a:latin typeface="Times New Roman" pitchFamily="1" charset="0"/>
                <a:ea typeface="ＭＳ Ｐゴシック" pitchFamily="1" charset="-128"/>
                <a:cs typeface="ＭＳ Ｐゴシック" pitchFamily="1" charset="-128"/>
              </a:rPr>
              <a:t>th</a:t>
            </a:r>
            <a:r>
              <a:rPr lang="en-US" sz="2200" noProof="1">
                <a:solidFill>
                  <a:srgbClr val="000000"/>
                </a:solidFill>
                <a:latin typeface="Times New Roman" pitchFamily="1" charset="0"/>
                <a:ea typeface="ＭＳ Ｐゴシック" pitchFamily="1" charset="-128"/>
                <a:cs typeface="ＭＳ Ｐゴシック" pitchFamily="1" charset="-128"/>
              </a:rPr>
              <a:t> year, not yet passed O.W.L.</a:t>
            </a:r>
            <a:endParaRPr sz="2200" noProof="1">
              <a:solidFill>
                <a:srgbClr val="000000"/>
              </a:solidFill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  <a:p>
            <a:pPr marL="742950" lvl="1" indent="-285750">
              <a:lnSpc>
                <a:spcPct val="90000"/>
              </a:lnSpc>
              <a:spcAft>
                <a:spcPct val="20000"/>
              </a:spcAft>
              <a:buFontTx/>
              <a:buChar char="–"/>
            </a:pPr>
            <a:r>
              <a:rPr lang="en-US" sz="2200" noProof="1">
                <a:solidFill>
                  <a:srgbClr val="000000"/>
                </a:solidFill>
                <a:latin typeface="Times New Roman" pitchFamily="1" charset="0"/>
                <a:ea typeface="ＭＳ Ｐゴシック" pitchFamily="1" charset="-128"/>
                <a:cs typeface="ＭＳ Ｐゴシック" pitchFamily="1" charset="-128"/>
              </a:rPr>
              <a:t>Vincent Crabbe, Slytherin, 5</a:t>
            </a:r>
            <a:r>
              <a:rPr lang="en-US" sz="2200" baseline="30000" noProof="1">
                <a:solidFill>
                  <a:srgbClr val="000000"/>
                </a:solidFill>
                <a:latin typeface="Times New Roman" pitchFamily="1" charset="0"/>
                <a:ea typeface="ＭＳ Ｐゴシック" pitchFamily="1" charset="-128"/>
                <a:cs typeface="ＭＳ Ｐゴシック" pitchFamily="1" charset="-128"/>
              </a:rPr>
              <a:t>th</a:t>
            </a:r>
            <a:r>
              <a:rPr lang="en-US" sz="2200" noProof="1">
                <a:solidFill>
                  <a:srgbClr val="000000"/>
                </a:solidFill>
                <a:latin typeface="Times New Roman" pitchFamily="1" charset="0"/>
                <a:ea typeface="ＭＳ Ｐゴシック" pitchFamily="1" charset="-128"/>
                <a:cs typeface="ＭＳ Ｐゴシック" pitchFamily="1" charset="-128"/>
              </a:rPr>
              <a:t> year, failed O.W.L exam</a:t>
            </a:r>
            <a:endParaRPr sz="2200" noProof="1">
              <a:solidFill>
                <a:srgbClr val="000000"/>
              </a:solidFill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74050" y="5194300"/>
            <a:ext cx="8128000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200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pitchFamily="1" charset="0"/>
              </a:rPr>
              <a:t>Just for fun, think about other data values that might be useful about a Hogwarts student and what types you would use to represent these values.</a:t>
            </a:r>
            <a:endParaRPr sz="2200" noProof="1">
              <a:solidFill>
                <a:srgbClr val="000000"/>
              </a:solidFill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 bldLvl="2"/>
      <p:bldP spid="5" grpId="0" build="p" bldLvl="2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8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Representing Points as Aggregates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89865" name="Rectangle 9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450850" y="1219200"/>
            <a:ext cx="8235950" cy="114300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sz="2400" dirty="0"/>
              <a:t>One data aggregate that comes in handy in graphics captures the abstract notion of a </a:t>
            </a:r>
            <a:r>
              <a:rPr lang="en-US" sz="2400" b="1" i="1" dirty="0"/>
              <a:t>point</a:t>
            </a:r>
            <a:r>
              <a:rPr lang="en-US" sz="2400" dirty="0"/>
              <a:t> in two-dimensional space, which is composed of an </a:t>
            </a:r>
            <a:r>
              <a:rPr lang="en-US" sz="2400" i="1" dirty="0" err="1"/>
              <a:t>x</a:t>
            </a:r>
            <a:r>
              <a:rPr lang="en-US" sz="2400" dirty="0"/>
              <a:t> and a </a:t>
            </a:r>
            <a:r>
              <a:rPr lang="en-US" sz="2400" i="1" dirty="0" err="1"/>
              <a:t>y</a:t>
            </a:r>
            <a:r>
              <a:rPr lang="en-US" sz="2400" dirty="0"/>
              <a:t> component.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sz="2400" dirty="0"/>
              <a:t>Points can be created in JavaScript simply by writing their JSON notation, as in the following examples, which are shown along with their positions in the graphics window.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4589781" y="3620412"/>
            <a:ext cx="4020819" cy="2023834"/>
            <a:chOff x="4589781" y="3620412"/>
            <a:chExt cx="4020819" cy="2023834"/>
          </a:xfrm>
        </p:grpSpPr>
        <p:pic>
          <p:nvPicPr>
            <p:cNvPr id="12" name="Picture 11" descr="CoordinateSystem.png"/>
            <p:cNvPicPr>
              <a:picLocks noChangeAspect="1"/>
            </p:cNvPicPr>
            <p:nvPr/>
          </p:nvPicPr>
          <p:blipFill>
            <a:blip r:embed="rId3"/>
            <a:srcRect r="32291" b="40000"/>
            <a:stretch>
              <a:fillRect/>
            </a:stretch>
          </p:blipFill>
          <p:spPr>
            <a:xfrm>
              <a:off x="4589781" y="3641910"/>
              <a:ext cx="3335019" cy="1371600"/>
            </a:xfrm>
            <a:prstGeom prst="rect">
              <a:avLst/>
            </a:prstGeom>
          </p:spPr>
        </p:pic>
        <p:pic>
          <p:nvPicPr>
            <p:cNvPr id="27" name="Picture 26" descr="CoordinateSystem.png"/>
            <p:cNvPicPr>
              <a:picLocks noChangeAspect="1"/>
            </p:cNvPicPr>
            <p:nvPr/>
          </p:nvPicPr>
          <p:blipFill>
            <a:blip r:embed="rId3"/>
            <a:srcRect l="59974" b="40188"/>
            <a:stretch>
              <a:fillRect/>
            </a:stretch>
          </p:blipFill>
          <p:spPr>
            <a:xfrm>
              <a:off x="6639114" y="3641910"/>
              <a:ext cx="1971486" cy="1367314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4629122" y="3620412"/>
              <a:ext cx="39458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0" dirty="0">
                  <a:latin typeface="Lucida Grande"/>
                  <a:cs typeface="Lucida Grande"/>
                </a:rPr>
                <a:t>Graphics Window</a:t>
              </a:r>
            </a:p>
          </p:txBody>
        </p:sp>
        <p:pic>
          <p:nvPicPr>
            <p:cNvPr id="34" name="Picture 33" descr="CoordinateSystem.png"/>
            <p:cNvPicPr>
              <a:picLocks noChangeAspect="1"/>
            </p:cNvPicPr>
            <p:nvPr/>
          </p:nvPicPr>
          <p:blipFill>
            <a:blip r:embed="rId3"/>
            <a:srcRect t="53146" r="32291"/>
            <a:stretch>
              <a:fillRect/>
            </a:stretch>
          </p:blipFill>
          <p:spPr>
            <a:xfrm>
              <a:off x="4589781" y="4573160"/>
              <a:ext cx="3335019" cy="1071086"/>
            </a:xfrm>
            <a:prstGeom prst="rect">
              <a:avLst/>
            </a:prstGeom>
          </p:spPr>
        </p:pic>
        <p:pic>
          <p:nvPicPr>
            <p:cNvPr id="35" name="Picture 34" descr="CoordinateSystem.png"/>
            <p:cNvPicPr>
              <a:picLocks noChangeAspect="1"/>
            </p:cNvPicPr>
            <p:nvPr/>
          </p:nvPicPr>
          <p:blipFill>
            <a:blip r:embed="rId3"/>
            <a:srcRect l="59974" t="55223"/>
            <a:stretch>
              <a:fillRect/>
            </a:stretch>
          </p:blipFill>
          <p:spPr>
            <a:xfrm>
              <a:off x="6532439" y="4565254"/>
              <a:ext cx="2078161" cy="1078992"/>
            </a:xfrm>
            <a:prstGeom prst="rect">
              <a:avLst/>
            </a:prstGeom>
          </p:spPr>
        </p:pic>
        <p:sp>
          <p:nvSpPr>
            <p:cNvPr id="28" name="Rectangle 27"/>
            <p:cNvSpPr/>
            <p:nvPr/>
          </p:nvSpPr>
          <p:spPr bwMode="auto">
            <a:xfrm>
              <a:off x="5867400" y="4175310"/>
              <a:ext cx="1676400" cy="13716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sp>
        <p:nvSpPr>
          <p:cNvPr id="36" name="Rectangle 9"/>
          <p:cNvSpPr txBox="1">
            <a:spLocks noChangeAspect="1" noChangeArrowheads="1"/>
          </p:cNvSpPr>
          <p:nvPr/>
        </p:nvSpPr>
        <p:spPr bwMode="auto">
          <a:xfrm>
            <a:off x="450850" y="5791200"/>
            <a:ext cx="82359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</a:t>
            </a:r>
            <a:r>
              <a:rPr lang="en-US" sz="2400" i="1" kern="0" dirty="0" err="1">
                <a:latin typeface="+mn-lt"/>
              </a:rPr>
              <a:t>x</a:t>
            </a:r>
            <a:r>
              <a:rPr lang="en-US" sz="2400" kern="0" dirty="0">
                <a:latin typeface="+mn-lt"/>
              </a:rPr>
              <a:t> and </a:t>
            </a:r>
            <a:r>
              <a:rPr lang="en-US" sz="2400" i="1" kern="0" dirty="0" err="1">
                <a:latin typeface="+mn-lt"/>
              </a:rPr>
              <a:t>y</a:t>
            </a:r>
            <a:r>
              <a:rPr lang="en-US" sz="2400" kern="0" dirty="0">
                <a:latin typeface="+mn-lt"/>
              </a:rPr>
              <a:t> components of </a:t>
            </a:r>
            <a:r>
              <a:rPr lang="en-US" sz="2000" b="1" kern="0" dirty="0">
                <a:latin typeface="Courier New"/>
                <a:cs typeface="Courier New"/>
              </a:rPr>
              <a:t>p1</a:t>
            </a:r>
            <a:r>
              <a:rPr lang="en-US" sz="2400" kern="0" dirty="0">
                <a:latin typeface="+mn-lt"/>
              </a:rPr>
              <a:t> can be selected as </a:t>
            </a:r>
            <a:r>
              <a:rPr lang="en-US" sz="2000" b="1" kern="0" dirty="0">
                <a:latin typeface="Courier New"/>
                <a:cs typeface="Courier New"/>
              </a:rPr>
              <a:t>p1.x</a:t>
            </a:r>
            <a:r>
              <a:rPr lang="en-US" sz="2400" kern="0" dirty="0">
                <a:latin typeface="+mn-lt"/>
              </a:rPr>
              <a:t> and </a:t>
            </a:r>
            <a:r>
              <a:rPr lang="en-US" sz="2000" b="1" kern="0" dirty="0">
                <a:latin typeface="Courier New"/>
                <a:cs typeface="Courier New"/>
              </a:rPr>
              <a:t>p1.y</a:t>
            </a:r>
            <a:r>
              <a:rPr lang="en-US" sz="2400" kern="0" dirty="0">
                <a:latin typeface="+mn-lt"/>
              </a:rPr>
              <a:t>, respectively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902530" y="4263178"/>
            <a:ext cx="4583870" cy="369332"/>
            <a:chOff x="902530" y="4263178"/>
            <a:chExt cx="4583870" cy="369332"/>
          </a:xfrm>
        </p:grpSpPr>
        <p:sp>
          <p:nvSpPr>
            <p:cNvPr id="32" name="TextBox 31"/>
            <p:cNvSpPr txBox="1"/>
            <p:nvPr/>
          </p:nvSpPr>
          <p:spPr>
            <a:xfrm>
              <a:off x="902530" y="4263178"/>
              <a:ext cx="35170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Courier New"/>
                  <a:cs typeface="Courier New"/>
                </a:rPr>
                <a:t>let p2</a:t>
              </a:r>
              <a:r>
                <a:rPr lang="en-US" sz="1400" b="1" dirty="0">
                  <a:latin typeface="Courier New"/>
                  <a:cs typeface="Courier New"/>
                </a:rPr>
                <a:t> </a:t>
              </a:r>
              <a:r>
                <a:rPr lang="en-US" b="1" dirty="0">
                  <a:latin typeface="Courier New"/>
                  <a:cs typeface="Courier New"/>
                </a:rPr>
                <a:t>=</a:t>
              </a:r>
              <a:r>
                <a:rPr lang="en-US" sz="1400" b="1" dirty="0">
                  <a:latin typeface="Courier New"/>
                  <a:cs typeface="Courier New"/>
                </a:rPr>
                <a:t> </a:t>
              </a:r>
              <a:r>
                <a:rPr lang="en-US" b="1" dirty="0">
                  <a:latin typeface="Courier New"/>
                  <a:cs typeface="Courier New"/>
                </a:rPr>
                <a:t>{</a:t>
              </a:r>
              <a:r>
                <a:rPr lang="en-US" sz="1200" b="1" dirty="0">
                  <a:latin typeface="Courier New"/>
                  <a:cs typeface="Courier New"/>
                </a:rPr>
                <a:t> </a:t>
              </a:r>
              <a:r>
                <a:rPr lang="en-US" b="1" dirty="0">
                  <a:latin typeface="Courier New"/>
                  <a:cs typeface="Courier New"/>
                </a:rPr>
                <a:t>x:</a:t>
              </a:r>
              <a:r>
                <a:rPr lang="en-US" sz="1100" b="1" dirty="0">
                  <a:latin typeface="Courier New"/>
                  <a:cs typeface="Courier New"/>
                </a:rPr>
                <a:t> </a:t>
              </a:r>
              <a:r>
                <a:rPr lang="en-US" b="1" dirty="0">
                  <a:latin typeface="Courier New"/>
                  <a:cs typeface="Courier New"/>
                </a:rPr>
                <a:t>90,</a:t>
              </a:r>
              <a:r>
                <a:rPr lang="en-US" sz="1100" b="1" dirty="0">
                  <a:latin typeface="Courier New"/>
                  <a:cs typeface="Courier New"/>
                </a:rPr>
                <a:t> </a:t>
              </a:r>
              <a:r>
                <a:rPr lang="en-US" b="1" dirty="0">
                  <a:latin typeface="Courier New"/>
                  <a:cs typeface="Courier New"/>
                </a:rPr>
                <a:t>y:</a:t>
              </a:r>
              <a:r>
                <a:rPr lang="en-US" sz="1100" b="1" dirty="0">
                  <a:latin typeface="Courier New"/>
                  <a:cs typeface="Courier New"/>
                </a:rPr>
                <a:t> </a:t>
              </a:r>
              <a:r>
                <a:rPr lang="en-US" b="1" dirty="0">
                  <a:latin typeface="Courier New"/>
                  <a:cs typeface="Courier New"/>
                </a:rPr>
                <a:t>70</a:t>
              </a:r>
              <a:r>
                <a:rPr lang="en-US" sz="1100" b="1" dirty="0">
                  <a:latin typeface="Courier New"/>
                  <a:cs typeface="Courier New"/>
                </a:rPr>
                <a:t> </a:t>
              </a:r>
              <a:r>
                <a:rPr lang="en-US" b="1" dirty="0">
                  <a:latin typeface="Courier New"/>
                  <a:cs typeface="Courier New"/>
                </a:rPr>
                <a:t>};</a:t>
              </a:r>
            </a:p>
          </p:txBody>
        </p:sp>
        <p:sp>
          <p:nvSpPr>
            <p:cNvPr id="31" name="Oval 30"/>
            <p:cNvSpPr/>
            <p:nvPr/>
          </p:nvSpPr>
          <p:spPr bwMode="auto">
            <a:xfrm>
              <a:off x="5410200" y="4439520"/>
              <a:ext cx="76200" cy="76200"/>
            </a:xfrm>
            <a:prstGeom prst="ellipse">
              <a:avLst/>
            </a:prstGeom>
            <a:solidFill>
              <a:srgbClr val="0000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914400" y="3653780"/>
            <a:ext cx="3745670" cy="369332"/>
            <a:chOff x="914400" y="3653780"/>
            <a:chExt cx="3745670" cy="369332"/>
          </a:xfrm>
        </p:grpSpPr>
        <p:sp>
          <p:nvSpPr>
            <p:cNvPr id="30" name="TextBox 29"/>
            <p:cNvSpPr txBox="1"/>
            <p:nvPr/>
          </p:nvSpPr>
          <p:spPr>
            <a:xfrm>
              <a:off x="914400" y="3653780"/>
              <a:ext cx="3505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Courier New"/>
                  <a:cs typeface="Courier New"/>
                </a:rPr>
                <a:t>let p1</a:t>
              </a:r>
              <a:r>
                <a:rPr lang="en-US" sz="1400" b="1" dirty="0">
                  <a:latin typeface="Courier New"/>
                  <a:cs typeface="Courier New"/>
                </a:rPr>
                <a:t> </a:t>
              </a:r>
              <a:r>
                <a:rPr lang="en-US" b="1" dirty="0">
                  <a:latin typeface="Courier New"/>
                  <a:cs typeface="Courier New"/>
                </a:rPr>
                <a:t>=</a:t>
              </a:r>
              <a:r>
                <a:rPr lang="en-US" sz="1400" b="1" dirty="0">
                  <a:latin typeface="Courier New"/>
                  <a:cs typeface="Courier New"/>
                </a:rPr>
                <a:t> </a:t>
              </a:r>
              <a:r>
                <a:rPr lang="en-US" b="1" dirty="0">
                  <a:latin typeface="Courier New"/>
                  <a:cs typeface="Courier New"/>
                </a:rPr>
                <a:t>{</a:t>
              </a:r>
              <a:r>
                <a:rPr lang="en-US" sz="1200" b="1" dirty="0">
                  <a:latin typeface="Courier New"/>
                  <a:cs typeface="Courier New"/>
                </a:rPr>
                <a:t> </a:t>
              </a:r>
              <a:r>
                <a:rPr lang="en-US" b="1" dirty="0">
                  <a:latin typeface="Courier New"/>
                  <a:cs typeface="Courier New"/>
                </a:rPr>
                <a:t>x:</a:t>
              </a:r>
              <a:r>
                <a:rPr lang="en-US" sz="1100" b="1" dirty="0">
                  <a:latin typeface="Courier New"/>
                  <a:cs typeface="Courier New"/>
                </a:rPr>
                <a:t> </a:t>
              </a:r>
              <a:r>
                <a:rPr lang="en-US" b="1" dirty="0">
                  <a:latin typeface="Courier New"/>
                  <a:cs typeface="Courier New"/>
                </a:rPr>
                <a:t>0,</a:t>
              </a:r>
              <a:r>
                <a:rPr lang="en-US" sz="1100" b="1" dirty="0">
                  <a:latin typeface="Courier New"/>
                  <a:cs typeface="Courier New"/>
                </a:rPr>
                <a:t> </a:t>
              </a:r>
              <a:r>
                <a:rPr lang="en-US" b="1" dirty="0">
                  <a:latin typeface="Courier New"/>
                  <a:cs typeface="Courier New"/>
                </a:rPr>
                <a:t>y:</a:t>
              </a:r>
              <a:r>
                <a:rPr lang="en-US" sz="1100" b="1" dirty="0">
                  <a:latin typeface="Courier New"/>
                  <a:cs typeface="Courier New"/>
                </a:rPr>
                <a:t> </a:t>
              </a:r>
              <a:r>
                <a:rPr lang="en-US" b="1" dirty="0">
                  <a:latin typeface="Courier New"/>
                  <a:cs typeface="Courier New"/>
                </a:rPr>
                <a:t>0</a:t>
              </a:r>
              <a:r>
                <a:rPr lang="en-US" sz="1100" b="1" dirty="0">
                  <a:latin typeface="Courier New"/>
                  <a:cs typeface="Courier New"/>
                </a:rPr>
                <a:t> </a:t>
              </a:r>
              <a:r>
                <a:rPr lang="en-US" b="1" dirty="0">
                  <a:latin typeface="Courier New"/>
                  <a:cs typeface="Courier New"/>
                </a:rPr>
                <a:t>};</a:t>
              </a:r>
            </a:p>
          </p:txBody>
        </p:sp>
        <p:sp>
          <p:nvSpPr>
            <p:cNvPr id="33" name="Oval 32"/>
            <p:cNvSpPr/>
            <p:nvPr/>
          </p:nvSpPr>
          <p:spPr bwMode="auto">
            <a:xfrm>
              <a:off x="4583870" y="3834150"/>
              <a:ext cx="76200" cy="76200"/>
            </a:xfrm>
            <a:prstGeom prst="ellipse">
              <a:avLst/>
            </a:prstGeom>
            <a:solidFill>
              <a:srgbClr val="0000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8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9865" grpId="0" uiExpand="1" build="p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8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Factory Functions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89865" name="Rectangle 9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450850" y="1219200"/>
            <a:ext cx="8235950" cy="236220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sz="2400" dirty="0"/>
              <a:t>Although JSON notation is compact and easy to read, it is often useful to define a function that creates a JavaScript object.  Such functions are called </a:t>
            </a:r>
            <a:r>
              <a:rPr lang="en-US" sz="2400" b="1" i="1" dirty="0"/>
              <a:t>factories</a:t>
            </a:r>
            <a:r>
              <a:rPr lang="en-US" sz="2400" dirty="0"/>
              <a:t> and are written in the book using an uppercase initial letter.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sz="2400" dirty="0"/>
              <a:t>The following function creates a point-valued object for which the coordinate values default to the (0, 0) point at the origin: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1981200" y="3656714"/>
            <a:ext cx="5376500" cy="2147807"/>
            <a:chOff x="1981200" y="3656714"/>
            <a:chExt cx="5376500" cy="2147807"/>
          </a:xfrm>
        </p:grpSpPr>
        <p:sp>
          <p:nvSpPr>
            <p:cNvPr id="16" name="Rectangle 15"/>
            <p:cNvSpPr/>
            <p:nvPr/>
          </p:nvSpPr>
          <p:spPr bwMode="auto">
            <a:xfrm>
              <a:off x="1981200" y="3656714"/>
              <a:ext cx="5334000" cy="2147807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023700" y="3678545"/>
              <a:ext cx="5334000" cy="20364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000" b="1" noProof="1">
                  <a:solidFill>
                    <a:srgbClr val="000000"/>
                  </a:solidFill>
                  <a:latin typeface="Courier New" pitchFamily="1" charset="0"/>
                </a:rPr>
                <a:t>function Point(x, y) {</a:t>
              </a:r>
            </a:p>
            <a:p>
              <a:pPr>
                <a:lnSpc>
                  <a:spcPct val="90000"/>
                </a:lnSpc>
              </a:pPr>
              <a:r>
                <a:rPr lang="en-US" sz="2000" b="1" noProof="1">
                  <a:solidFill>
                    <a:srgbClr val="000000"/>
                  </a:solidFill>
                  <a:latin typeface="Courier New" pitchFamily="1" charset="0"/>
                </a:rPr>
                <a:t>   if (x === undefined) {</a:t>
              </a:r>
            </a:p>
            <a:p>
              <a:pPr>
                <a:lnSpc>
                  <a:spcPct val="90000"/>
                </a:lnSpc>
              </a:pPr>
              <a:r>
                <a:rPr lang="en-US" sz="2000" b="1" noProof="1">
                  <a:solidFill>
                    <a:srgbClr val="000000"/>
                  </a:solidFill>
                  <a:latin typeface="Courier New" pitchFamily="1" charset="0"/>
                </a:rPr>
                <a:t>      x = 0;</a:t>
              </a:r>
            </a:p>
            <a:p>
              <a:pPr>
                <a:lnSpc>
                  <a:spcPct val="90000"/>
                </a:lnSpc>
              </a:pPr>
              <a:r>
                <a:rPr lang="en-US" sz="2000" b="1" noProof="1">
                  <a:solidFill>
                    <a:srgbClr val="000000"/>
                  </a:solidFill>
                  <a:latin typeface="Courier New" pitchFamily="1" charset="0"/>
                </a:rPr>
                <a:t>      y = 0;</a:t>
              </a:r>
            </a:p>
            <a:p>
              <a:pPr>
                <a:lnSpc>
                  <a:spcPct val="90000"/>
                </a:lnSpc>
              </a:pPr>
              <a:r>
                <a:rPr lang="en-US" sz="2000" b="1" noProof="1">
                  <a:solidFill>
                    <a:srgbClr val="000000"/>
                  </a:solidFill>
                  <a:latin typeface="Courier New" pitchFamily="1" charset="0"/>
                </a:rPr>
                <a:t>   }</a:t>
              </a:r>
            </a:p>
            <a:p>
              <a:pPr>
                <a:lnSpc>
                  <a:spcPct val="90000"/>
                </a:lnSpc>
              </a:pPr>
              <a:r>
                <a:rPr lang="en-US" sz="2000" b="1" noProof="1">
                  <a:solidFill>
                    <a:srgbClr val="000000"/>
                  </a:solidFill>
                  <a:latin typeface="Courier New" pitchFamily="1" charset="0"/>
                </a:rPr>
                <a:t>   return { x: x, y: y };</a:t>
              </a:r>
            </a:p>
            <a:p>
              <a:pPr>
                <a:lnSpc>
                  <a:spcPct val="90000"/>
                </a:lnSpc>
              </a:pPr>
              <a:r>
                <a:rPr lang="en-US" sz="2000" b="1" noProof="1">
                  <a:solidFill>
                    <a:srgbClr val="000000"/>
                  </a:solidFill>
                  <a:latin typeface="Courier New" pitchFamily="1" charset="0"/>
                </a:rPr>
                <a:t>}</a:t>
              </a:r>
            </a:p>
          </p:txBody>
        </p:sp>
      </p:grpSp>
      <p:cxnSp>
        <p:nvCxnSpPr>
          <p:cNvPr id="18" name="Straight Arrow Connector 17"/>
          <p:cNvCxnSpPr/>
          <p:nvPr/>
        </p:nvCxnSpPr>
        <p:spPr bwMode="auto">
          <a:xfrm rot="5400000" flipH="1" flipV="1">
            <a:off x="3305147" y="5412981"/>
            <a:ext cx="730674" cy="63536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2243500" y="6012910"/>
            <a:ext cx="205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This </a:t>
            </a:r>
            <a:r>
              <a:rPr lang="en-US" b="1" dirty="0" err="1">
                <a:solidFill>
                  <a:srgbClr val="FF0000"/>
                </a:solidFill>
                <a:latin typeface="Courier New"/>
                <a:cs typeface="Courier New"/>
              </a:rPr>
              <a:t>x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is a name.</a:t>
            </a:r>
          </a:p>
        </p:txBody>
      </p:sp>
      <p:cxnSp>
        <p:nvCxnSpPr>
          <p:cNvPr id="22" name="Straight Arrow Connector 21"/>
          <p:cNvCxnSpPr/>
          <p:nvPr/>
        </p:nvCxnSpPr>
        <p:spPr bwMode="auto">
          <a:xfrm rot="16200000" flipV="1">
            <a:off x="4456946" y="5405395"/>
            <a:ext cx="730674" cy="63536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4326550" y="6005324"/>
            <a:ext cx="205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This </a:t>
            </a:r>
            <a:r>
              <a:rPr lang="en-US" b="1" dirty="0" err="1">
                <a:solidFill>
                  <a:srgbClr val="FF0000"/>
                </a:solidFill>
                <a:latin typeface="Courier New"/>
                <a:cs typeface="Courier New"/>
              </a:rPr>
              <a:t>x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is a value.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8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9865" grpId="0" uiExpand="1" build="p"/>
      <p:bldP spid="20" grpId="0"/>
      <p:bldP spid="20" grpId="1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latin typeface="Times New Roman" pitchFamily="1" charset="0"/>
              </a:rPr>
              <a:t>Points and Graphics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7827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1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pitchFamily="1" charset="0"/>
              </a:rPr>
              <a:t>Points turn up often in graphical applications, particularly when you need to store the points in an array or an object.</a:t>
            </a:r>
          </a:p>
        </p:txBody>
      </p:sp>
      <p:sp>
        <p:nvSpPr>
          <p:cNvPr id="77828" name="Rectangle 4"/>
          <p:cNvSpPr>
            <a:spLocks noChangeArrowheads="1"/>
          </p:cNvSpPr>
          <p:nvPr/>
        </p:nvSpPr>
        <p:spPr bwMode="auto">
          <a:xfrm>
            <a:off x="482600" y="1952810"/>
            <a:ext cx="8280400" cy="260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200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 pitchFamily="1" charset="0"/>
              </a:rPr>
              <a:t>As an aesthetically pleasing illustration of the use of points and the possibility of creating dynamic pictures using nothing but straight lines, the text presents the program </a:t>
            </a:r>
            <a:r>
              <a:rPr lang="en-US" sz="2000" b="1" dirty="0" err="1">
                <a:solidFill>
                  <a:srgbClr val="000000"/>
                </a:solidFill>
                <a:latin typeface="Courier New" pitchFamily="1" charset="0"/>
              </a:rPr>
              <a:t>YarnPattern.js</a:t>
            </a:r>
            <a:r>
              <a:rPr lang="en-US" sz="2400" dirty="0">
                <a:solidFill>
                  <a:srgbClr val="000000"/>
                </a:solidFill>
                <a:latin typeface="Times New Roman" pitchFamily="1" charset="0"/>
              </a:rPr>
              <a:t>, which simulates the following process:</a:t>
            </a:r>
          </a:p>
          <a:p>
            <a:pPr marL="742950" lvl="1" indent="-285750">
              <a:lnSpc>
                <a:spcPct val="90000"/>
              </a:lnSpc>
              <a:spcAft>
                <a:spcPct val="20000"/>
              </a:spcAft>
              <a:buFontTx/>
              <a:buChar char="–"/>
            </a:pPr>
            <a:r>
              <a:rPr lang="en-US" sz="2000" dirty="0">
                <a:solidFill>
                  <a:srgbClr val="000000"/>
                </a:solidFill>
                <a:latin typeface="Times New Roman" pitchFamily="1" charset="0"/>
                <a:ea typeface="ＭＳ Ｐゴシック" pitchFamily="1" charset="-128"/>
              </a:rPr>
              <a:t>Place a set of pegs at regular intervals around a rectangular border.</a:t>
            </a:r>
          </a:p>
          <a:p>
            <a:pPr marL="742950" lvl="1" indent="-285750">
              <a:lnSpc>
                <a:spcPct val="90000"/>
              </a:lnSpc>
              <a:spcAft>
                <a:spcPct val="20000"/>
              </a:spcAft>
              <a:buFontTx/>
              <a:buChar char="–"/>
            </a:pPr>
            <a:r>
              <a:rPr lang="en-US" sz="2000" dirty="0">
                <a:solidFill>
                  <a:srgbClr val="000000"/>
                </a:solidFill>
                <a:latin typeface="Times New Roman" pitchFamily="1" charset="0"/>
                <a:ea typeface="ＭＳ Ｐゴシック" pitchFamily="1" charset="-128"/>
              </a:rPr>
              <a:t>Tie a piece of colored yarn around the peg in the upper left corner.</a:t>
            </a:r>
          </a:p>
          <a:p>
            <a:pPr marL="742950" lvl="1" indent="-285750">
              <a:lnSpc>
                <a:spcPct val="90000"/>
              </a:lnSpc>
              <a:spcAft>
                <a:spcPct val="20000"/>
              </a:spcAft>
              <a:buFontTx/>
              <a:buChar char="–"/>
            </a:pPr>
            <a:r>
              <a:rPr lang="en-US" sz="2000" dirty="0">
                <a:solidFill>
                  <a:srgbClr val="000000"/>
                </a:solidFill>
                <a:latin typeface="Times New Roman" pitchFamily="1" charset="0"/>
                <a:ea typeface="ＭＳ Ｐゴシック" pitchFamily="1" charset="-128"/>
              </a:rPr>
              <a:t>Loop that yarn around the peg a certain distance </a:t>
            </a:r>
            <a:r>
              <a:rPr lang="en-US" b="1" dirty="0">
                <a:solidFill>
                  <a:srgbClr val="000000"/>
                </a:solidFill>
                <a:latin typeface="Courier New" pitchFamily="1" charset="0"/>
                <a:ea typeface="ＭＳ Ｐゴシック" pitchFamily="1" charset="-128"/>
              </a:rPr>
              <a:t>DELTA</a:t>
            </a:r>
            <a:r>
              <a:rPr lang="en-US" sz="2000" dirty="0">
                <a:solidFill>
                  <a:srgbClr val="000000"/>
                </a:solidFill>
                <a:latin typeface="Times New Roman" pitchFamily="1" charset="0"/>
                <a:ea typeface="ＭＳ Ｐゴシック" pitchFamily="1" charset="-128"/>
              </a:rPr>
              <a:t> ahead.</a:t>
            </a:r>
          </a:p>
          <a:p>
            <a:pPr marL="742950" lvl="1" indent="-285750">
              <a:lnSpc>
                <a:spcPct val="90000"/>
              </a:lnSpc>
              <a:spcAft>
                <a:spcPct val="20000"/>
              </a:spcAft>
              <a:buFontTx/>
              <a:buChar char="–"/>
            </a:pPr>
            <a:r>
              <a:rPr lang="en-US" sz="2000" dirty="0">
                <a:solidFill>
                  <a:srgbClr val="000000"/>
                </a:solidFill>
                <a:latin typeface="Times New Roman" pitchFamily="1" charset="0"/>
                <a:ea typeface="ＭＳ Ｐゴシック" pitchFamily="1" charset="-128"/>
              </a:rPr>
              <a:t>Continue moving forward </a:t>
            </a:r>
            <a:r>
              <a:rPr lang="en-US" b="1" dirty="0">
                <a:solidFill>
                  <a:srgbClr val="000000"/>
                </a:solidFill>
                <a:latin typeface="Courier New" pitchFamily="1" charset="0"/>
                <a:ea typeface="ＭＳ Ｐゴシック" pitchFamily="1" charset="-128"/>
              </a:rPr>
              <a:t>DELTA</a:t>
            </a:r>
            <a:r>
              <a:rPr lang="en-US" sz="2000" dirty="0">
                <a:solidFill>
                  <a:srgbClr val="000000"/>
                </a:solidFill>
                <a:latin typeface="Times New Roman" pitchFamily="1" charset="0"/>
                <a:ea typeface="ＭＳ Ｐゴシック" pitchFamily="1" charset="-128"/>
              </a:rPr>
              <a:t> pegs until you close the loop.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endParaRPr lang="en-US" sz="2400" dirty="0">
              <a:solidFill>
                <a:srgbClr val="000000"/>
              </a:solidFill>
              <a:latin typeface="Times New Roman" pitchFamily="1" charset="0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3427413" y="4842600"/>
            <a:ext cx="2300287" cy="13890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400">
              <a:solidFill>
                <a:srgbClr val="000000"/>
              </a:solidFill>
              <a:latin typeface="Helvetica Neue" pitchFamily="1" charset="0"/>
            </a:endParaRPr>
          </a:p>
        </p:txBody>
      </p:sp>
      <p:cxnSp>
        <p:nvCxnSpPr>
          <p:cNvPr id="77830" name="AutoShape 6"/>
          <p:cNvCxnSpPr>
            <a:cxnSpLocks noChangeShapeType="1"/>
          </p:cNvCxnSpPr>
          <p:nvPr/>
        </p:nvCxnSpPr>
        <p:spPr bwMode="auto">
          <a:xfrm>
            <a:off x="3429000" y="4880700"/>
            <a:ext cx="2284413" cy="314325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7831" name="AutoShape 7"/>
          <p:cNvCxnSpPr>
            <a:cxnSpLocks noChangeShapeType="1"/>
          </p:cNvCxnSpPr>
          <p:nvPr/>
        </p:nvCxnSpPr>
        <p:spPr bwMode="auto">
          <a:xfrm flipV="1">
            <a:off x="4191000" y="5195025"/>
            <a:ext cx="1522413" cy="1057275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7832" name="AutoShape 8"/>
          <p:cNvCxnSpPr>
            <a:cxnSpLocks noChangeShapeType="1"/>
          </p:cNvCxnSpPr>
          <p:nvPr/>
        </p:nvCxnSpPr>
        <p:spPr bwMode="auto">
          <a:xfrm flipH="1" flipV="1">
            <a:off x="3810000" y="4868000"/>
            <a:ext cx="381000" cy="1371600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7833" name="AutoShape 9"/>
          <p:cNvCxnSpPr>
            <a:cxnSpLocks noChangeShapeType="1"/>
          </p:cNvCxnSpPr>
          <p:nvPr/>
        </p:nvCxnSpPr>
        <p:spPr bwMode="auto">
          <a:xfrm flipH="1" flipV="1">
            <a:off x="3810000" y="4868000"/>
            <a:ext cx="1905000" cy="684213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7834" name="AutoShape 10"/>
          <p:cNvCxnSpPr>
            <a:cxnSpLocks noChangeShapeType="1"/>
          </p:cNvCxnSpPr>
          <p:nvPr/>
        </p:nvCxnSpPr>
        <p:spPr bwMode="auto">
          <a:xfrm flipH="1">
            <a:off x="3810000" y="5552213"/>
            <a:ext cx="1905000" cy="687387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7835" name="AutoShape 11"/>
          <p:cNvCxnSpPr>
            <a:cxnSpLocks noChangeShapeType="1"/>
          </p:cNvCxnSpPr>
          <p:nvPr/>
        </p:nvCxnSpPr>
        <p:spPr bwMode="auto">
          <a:xfrm flipH="1">
            <a:off x="3810000" y="4868000"/>
            <a:ext cx="381000" cy="1371600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7836" name="AutoShape 12"/>
          <p:cNvCxnSpPr>
            <a:cxnSpLocks noChangeShapeType="1"/>
          </p:cNvCxnSpPr>
          <p:nvPr/>
        </p:nvCxnSpPr>
        <p:spPr bwMode="auto">
          <a:xfrm>
            <a:off x="4191000" y="4855300"/>
            <a:ext cx="1522413" cy="1050925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7837" name="AutoShape 13"/>
          <p:cNvCxnSpPr>
            <a:cxnSpLocks noChangeShapeType="1"/>
          </p:cNvCxnSpPr>
          <p:nvPr/>
        </p:nvCxnSpPr>
        <p:spPr bwMode="auto">
          <a:xfrm flipV="1">
            <a:off x="3427413" y="5906225"/>
            <a:ext cx="2286000" cy="319088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7838" name="AutoShape 14"/>
          <p:cNvCxnSpPr>
            <a:cxnSpLocks noChangeShapeType="1"/>
          </p:cNvCxnSpPr>
          <p:nvPr/>
        </p:nvCxnSpPr>
        <p:spPr bwMode="auto">
          <a:xfrm flipV="1">
            <a:off x="3427413" y="4868000"/>
            <a:ext cx="1144587" cy="1370013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7839" name="AutoShape 15"/>
          <p:cNvCxnSpPr>
            <a:cxnSpLocks noChangeShapeType="1"/>
          </p:cNvCxnSpPr>
          <p:nvPr/>
        </p:nvCxnSpPr>
        <p:spPr bwMode="auto">
          <a:xfrm>
            <a:off x="4572000" y="4868000"/>
            <a:ext cx="1143000" cy="1371600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7840" name="AutoShape 16"/>
          <p:cNvCxnSpPr>
            <a:cxnSpLocks noChangeShapeType="1"/>
          </p:cNvCxnSpPr>
          <p:nvPr/>
        </p:nvCxnSpPr>
        <p:spPr bwMode="auto">
          <a:xfrm>
            <a:off x="3427413" y="5907813"/>
            <a:ext cx="2287587" cy="319087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7841" name="AutoShape 17"/>
          <p:cNvCxnSpPr>
            <a:cxnSpLocks noChangeShapeType="1"/>
          </p:cNvCxnSpPr>
          <p:nvPr/>
        </p:nvCxnSpPr>
        <p:spPr bwMode="auto">
          <a:xfrm flipV="1">
            <a:off x="3427413" y="4855300"/>
            <a:ext cx="1525587" cy="1052513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7842" name="AutoShape 18"/>
          <p:cNvCxnSpPr>
            <a:cxnSpLocks noChangeShapeType="1"/>
          </p:cNvCxnSpPr>
          <p:nvPr/>
        </p:nvCxnSpPr>
        <p:spPr bwMode="auto">
          <a:xfrm flipH="1" flipV="1">
            <a:off x="4953000" y="4868000"/>
            <a:ext cx="381000" cy="1371600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7843" name="AutoShape 19"/>
          <p:cNvCxnSpPr>
            <a:cxnSpLocks noChangeShapeType="1"/>
          </p:cNvCxnSpPr>
          <p:nvPr/>
        </p:nvCxnSpPr>
        <p:spPr bwMode="auto">
          <a:xfrm flipH="1" flipV="1">
            <a:off x="3429000" y="5553800"/>
            <a:ext cx="1905000" cy="685800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7844" name="AutoShape 20"/>
          <p:cNvCxnSpPr>
            <a:cxnSpLocks noChangeShapeType="1"/>
          </p:cNvCxnSpPr>
          <p:nvPr/>
        </p:nvCxnSpPr>
        <p:spPr bwMode="auto">
          <a:xfrm flipH="1">
            <a:off x="3429000" y="4868000"/>
            <a:ext cx="1905000" cy="685800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7845" name="AutoShape 21"/>
          <p:cNvCxnSpPr>
            <a:cxnSpLocks noChangeShapeType="1"/>
          </p:cNvCxnSpPr>
          <p:nvPr/>
        </p:nvCxnSpPr>
        <p:spPr bwMode="auto">
          <a:xfrm flipH="1">
            <a:off x="4953000" y="4868000"/>
            <a:ext cx="381000" cy="1371600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7846" name="AutoShape 22"/>
          <p:cNvCxnSpPr>
            <a:cxnSpLocks noChangeShapeType="1"/>
          </p:cNvCxnSpPr>
          <p:nvPr/>
        </p:nvCxnSpPr>
        <p:spPr bwMode="auto">
          <a:xfrm>
            <a:off x="3427413" y="5196613"/>
            <a:ext cx="1525587" cy="1055687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7847" name="AutoShape 23"/>
          <p:cNvCxnSpPr>
            <a:cxnSpLocks noChangeShapeType="1"/>
          </p:cNvCxnSpPr>
          <p:nvPr/>
        </p:nvCxnSpPr>
        <p:spPr bwMode="auto">
          <a:xfrm flipV="1">
            <a:off x="3427413" y="4880700"/>
            <a:ext cx="2289175" cy="315913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7848" name="AutoShape 24"/>
          <p:cNvCxnSpPr>
            <a:cxnSpLocks noChangeShapeType="1"/>
          </p:cNvCxnSpPr>
          <p:nvPr/>
        </p:nvCxnSpPr>
        <p:spPr bwMode="auto">
          <a:xfrm flipV="1">
            <a:off x="4572000" y="4868000"/>
            <a:ext cx="1144588" cy="1371600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7849" name="AutoShape 25"/>
          <p:cNvCxnSpPr>
            <a:cxnSpLocks noChangeShapeType="1"/>
          </p:cNvCxnSpPr>
          <p:nvPr/>
        </p:nvCxnSpPr>
        <p:spPr bwMode="auto">
          <a:xfrm flipH="1" flipV="1">
            <a:off x="3429000" y="4868000"/>
            <a:ext cx="1143000" cy="1371600"/>
          </a:xfrm>
          <a:prstGeom prst="straightConnector1">
            <a:avLst/>
          </a:prstGeom>
          <a:noFill/>
          <a:ln w="19050">
            <a:solidFill>
              <a:srgbClr val="B800FF"/>
            </a:solidFill>
            <a:round/>
            <a:headEnd/>
            <a:tailEnd/>
          </a:ln>
          <a:effectLst/>
        </p:spPr>
      </p:cxn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3403600" y="4817200"/>
            <a:ext cx="2370138" cy="1460500"/>
            <a:chOff x="2144" y="3176"/>
            <a:chExt cx="1493" cy="920"/>
          </a:xfrm>
        </p:grpSpPr>
        <p:sp>
          <p:nvSpPr>
            <p:cNvPr id="77851" name="Rectangle 27"/>
            <p:cNvSpPr>
              <a:spLocks noChangeArrowheads="1"/>
            </p:cNvSpPr>
            <p:nvPr/>
          </p:nvSpPr>
          <p:spPr bwMode="auto">
            <a:xfrm>
              <a:off x="2159" y="3192"/>
              <a:ext cx="1449" cy="87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52" name="Oval 28"/>
            <p:cNvSpPr>
              <a:spLocks noChangeArrowheads="1"/>
            </p:cNvSpPr>
            <p:nvPr/>
          </p:nvSpPr>
          <p:spPr bwMode="auto">
            <a:xfrm>
              <a:off x="2144" y="3176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53" name="Oval 29"/>
            <p:cNvSpPr>
              <a:spLocks noChangeArrowheads="1"/>
            </p:cNvSpPr>
            <p:nvPr/>
          </p:nvSpPr>
          <p:spPr bwMode="auto">
            <a:xfrm>
              <a:off x="2385" y="3176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54" name="Oval 30"/>
            <p:cNvSpPr>
              <a:spLocks noChangeArrowheads="1"/>
            </p:cNvSpPr>
            <p:nvPr/>
          </p:nvSpPr>
          <p:spPr bwMode="auto">
            <a:xfrm>
              <a:off x="2626" y="3176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55" name="Oval 31"/>
            <p:cNvSpPr>
              <a:spLocks noChangeArrowheads="1"/>
            </p:cNvSpPr>
            <p:nvPr/>
          </p:nvSpPr>
          <p:spPr bwMode="auto">
            <a:xfrm>
              <a:off x="2867" y="3176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56" name="Oval 32"/>
            <p:cNvSpPr>
              <a:spLocks noChangeArrowheads="1"/>
            </p:cNvSpPr>
            <p:nvPr/>
          </p:nvSpPr>
          <p:spPr bwMode="auto">
            <a:xfrm>
              <a:off x="3108" y="3176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57" name="Oval 33"/>
            <p:cNvSpPr>
              <a:spLocks noChangeArrowheads="1"/>
            </p:cNvSpPr>
            <p:nvPr/>
          </p:nvSpPr>
          <p:spPr bwMode="auto">
            <a:xfrm>
              <a:off x="3349" y="3176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58" name="Oval 34"/>
            <p:cNvSpPr>
              <a:spLocks noChangeArrowheads="1"/>
            </p:cNvSpPr>
            <p:nvPr/>
          </p:nvSpPr>
          <p:spPr bwMode="auto">
            <a:xfrm>
              <a:off x="3590" y="3176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59" name="Oval 35"/>
            <p:cNvSpPr>
              <a:spLocks noChangeArrowheads="1"/>
            </p:cNvSpPr>
            <p:nvPr/>
          </p:nvSpPr>
          <p:spPr bwMode="auto">
            <a:xfrm>
              <a:off x="2144" y="4049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60" name="Oval 36"/>
            <p:cNvSpPr>
              <a:spLocks noChangeArrowheads="1"/>
            </p:cNvSpPr>
            <p:nvPr/>
          </p:nvSpPr>
          <p:spPr bwMode="auto">
            <a:xfrm>
              <a:off x="2385" y="4049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61" name="Oval 37"/>
            <p:cNvSpPr>
              <a:spLocks noChangeArrowheads="1"/>
            </p:cNvSpPr>
            <p:nvPr/>
          </p:nvSpPr>
          <p:spPr bwMode="auto">
            <a:xfrm>
              <a:off x="2626" y="4049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62" name="Oval 38"/>
            <p:cNvSpPr>
              <a:spLocks noChangeArrowheads="1"/>
            </p:cNvSpPr>
            <p:nvPr/>
          </p:nvSpPr>
          <p:spPr bwMode="auto">
            <a:xfrm>
              <a:off x="2867" y="4049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63" name="Oval 39"/>
            <p:cNvSpPr>
              <a:spLocks noChangeArrowheads="1"/>
            </p:cNvSpPr>
            <p:nvPr/>
          </p:nvSpPr>
          <p:spPr bwMode="auto">
            <a:xfrm>
              <a:off x="3108" y="4049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64" name="Oval 40"/>
            <p:cNvSpPr>
              <a:spLocks noChangeArrowheads="1"/>
            </p:cNvSpPr>
            <p:nvPr/>
          </p:nvSpPr>
          <p:spPr bwMode="auto">
            <a:xfrm>
              <a:off x="3349" y="4049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65" name="Oval 41"/>
            <p:cNvSpPr>
              <a:spLocks noChangeArrowheads="1"/>
            </p:cNvSpPr>
            <p:nvPr/>
          </p:nvSpPr>
          <p:spPr bwMode="auto">
            <a:xfrm>
              <a:off x="3590" y="4049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66" name="Oval 42"/>
            <p:cNvSpPr>
              <a:spLocks noChangeArrowheads="1"/>
            </p:cNvSpPr>
            <p:nvPr/>
          </p:nvSpPr>
          <p:spPr bwMode="auto">
            <a:xfrm>
              <a:off x="3588" y="3384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67" name="Oval 43"/>
            <p:cNvSpPr>
              <a:spLocks noChangeArrowheads="1"/>
            </p:cNvSpPr>
            <p:nvPr/>
          </p:nvSpPr>
          <p:spPr bwMode="auto">
            <a:xfrm>
              <a:off x="3588" y="3616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68" name="Oval 44"/>
            <p:cNvSpPr>
              <a:spLocks noChangeArrowheads="1"/>
            </p:cNvSpPr>
            <p:nvPr/>
          </p:nvSpPr>
          <p:spPr bwMode="auto">
            <a:xfrm>
              <a:off x="3588" y="3840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69" name="Oval 45"/>
            <p:cNvSpPr>
              <a:spLocks noChangeArrowheads="1"/>
            </p:cNvSpPr>
            <p:nvPr/>
          </p:nvSpPr>
          <p:spPr bwMode="auto">
            <a:xfrm>
              <a:off x="2144" y="3392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70" name="Oval 46"/>
            <p:cNvSpPr>
              <a:spLocks noChangeArrowheads="1"/>
            </p:cNvSpPr>
            <p:nvPr/>
          </p:nvSpPr>
          <p:spPr bwMode="auto">
            <a:xfrm>
              <a:off x="2144" y="3624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77871" name="Oval 47"/>
            <p:cNvSpPr>
              <a:spLocks noChangeArrowheads="1"/>
            </p:cNvSpPr>
            <p:nvPr/>
          </p:nvSpPr>
          <p:spPr bwMode="auto">
            <a:xfrm>
              <a:off x="2144" y="3848"/>
              <a:ext cx="47" cy="4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</p:grpSp>
      <p:sp>
        <p:nvSpPr>
          <p:cNvPr id="77872" name="Oval 48"/>
          <p:cNvSpPr>
            <a:spLocks noChangeArrowheads="1"/>
          </p:cNvSpPr>
          <p:nvPr/>
        </p:nvSpPr>
        <p:spPr bwMode="auto">
          <a:xfrm>
            <a:off x="3403600" y="4817200"/>
            <a:ext cx="76200" cy="76200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400">
              <a:solidFill>
                <a:srgbClr val="000000"/>
              </a:solidFill>
              <a:latin typeface="Helvetica Neue" pitchFamily="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" fill="hold"/>
                                        <p:tgtEl>
                                          <p:spTgt spid="778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FF"/>
                                      </p:to>
                                    </p:animClr>
                                    <p:set>
                                      <p:cBhvr>
                                        <p:cTn id="23" dur="50" fill="hold"/>
                                        <p:tgtEl>
                                          <p:spTgt spid="778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" fill="hold"/>
                                        <p:tgtEl>
                                          <p:spTgt spid="778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" fill="hold"/>
                                        <p:tgtEl>
                                          <p:spTgt spid="7787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FF"/>
                                      </p:to>
                                    </p:animClr>
                                    <p:set>
                                      <p:cBhvr>
                                        <p:cTn id="27" dur="50" fill="hold"/>
                                        <p:tgtEl>
                                          <p:spTgt spid="7787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"/>
                            </p:stCondLst>
                            <p:childTnLst>
                              <p:par>
                                <p:cTn id="66" presetID="1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"/>
                            </p:stCondLst>
                            <p:childTnLst>
                              <p:par>
                                <p:cTn id="69" presetID="1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"/>
                            </p:stCondLst>
                            <p:childTnLst>
                              <p:par>
                                <p:cTn id="75" presetID="1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"/>
                            </p:stCondLst>
                            <p:childTnLst>
                              <p:par>
                                <p:cTn id="78" presetID="1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"/>
                            </p:stCondLst>
                            <p:childTnLst>
                              <p:par>
                                <p:cTn id="81" presetID="1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"/>
                            </p:stCondLst>
                            <p:childTnLst>
                              <p:par>
                                <p:cTn id="84" presetID="1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"/>
                            </p:stCondLst>
                            <p:childTnLst>
                              <p:par>
                                <p:cTn id="87" presetID="1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00"/>
                            </p:stCondLst>
                            <p:childTnLst>
                              <p:par>
                                <p:cTn id="90" presetID="1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"/>
                            </p:stCondLst>
                            <p:childTnLst>
                              <p:par>
                                <p:cTn id="93" presetID="1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00"/>
                            </p:stCondLst>
                            <p:childTnLst>
                              <p:par>
                                <p:cTn id="96" presetID="1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"/>
                            </p:stCondLst>
                            <p:childTnLst>
                              <p:par>
                                <p:cTn id="99" presetID="1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8" grpId="0" build="p" bldLvl="2"/>
      <p:bldP spid="77829" grpId="0" animBg="1"/>
      <p:bldP spid="77872" grpId="0" animBg="1"/>
      <p:bldP spid="77872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  <a:latin typeface="Times New Roman" pitchFamily="1" charset="0"/>
              </a:rPr>
              <a:t>A Larger Sample Run</a:t>
            </a:r>
            <a:endParaRPr lang="en-US">
              <a:solidFill>
                <a:schemeClr val="tx1"/>
              </a:solidFill>
            </a:endParaRPr>
          </a:p>
        </p:txBody>
      </p:sp>
      <p:pic>
        <p:nvPicPr>
          <p:cNvPr id="79875" name="Picture 3" descr="YarnPatter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7525" y="1473200"/>
            <a:ext cx="8108950" cy="5000625"/>
          </a:xfrm>
          <a:prstGeom prst="rect">
            <a:avLst/>
          </a:prstGeom>
          <a:noFill/>
        </p:spPr>
      </p:pic>
      <p:cxnSp>
        <p:nvCxnSpPr>
          <p:cNvPr id="79876" name="AutoShape 4"/>
          <p:cNvCxnSpPr>
            <a:cxnSpLocks noChangeShapeType="1"/>
          </p:cNvCxnSpPr>
          <p:nvPr/>
        </p:nvCxnSpPr>
        <p:spPr bwMode="auto">
          <a:xfrm>
            <a:off x="520700" y="1663700"/>
            <a:ext cx="8099425" cy="16510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77" name="AutoShape 5"/>
          <p:cNvCxnSpPr>
            <a:cxnSpLocks noChangeShapeType="1"/>
          </p:cNvCxnSpPr>
          <p:nvPr/>
        </p:nvCxnSpPr>
        <p:spPr bwMode="auto">
          <a:xfrm flipV="1">
            <a:off x="2006600" y="3314700"/>
            <a:ext cx="6613525" cy="3149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78" name="AutoShape 6"/>
          <p:cNvCxnSpPr>
            <a:cxnSpLocks noChangeShapeType="1"/>
          </p:cNvCxnSpPr>
          <p:nvPr/>
        </p:nvCxnSpPr>
        <p:spPr bwMode="auto">
          <a:xfrm flipV="1">
            <a:off x="2006600" y="1663700"/>
            <a:ext cx="19812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79" name="AutoShape 7"/>
          <p:cNvCxnSpPr>
            <a:cxnSpLocks noChangeShapeType="1"/>
          </p:cNvCxnSpPr>
          <p:nvPr/>
        </p:nvCxnSpPr>
        <p:spPr bwMode="auto">
          <a:xfrm flipH="1" flipV="1">
            <a:off x="3987800" y="1663700"/>
            <a:ext cx="42926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80" name="AutoShape 8"/>
          <p:cNvCxnSpPr>
            <a:cxnSpLocks noChangeShapeType="1"/>
          </p:cNvCxnSpPr>
          <p:nvPr/>
        </p:nvCxnSpPr>
        <p:spPr bwMode="auto">
          <a:xfrm flipH="1" flipV="1">
            <a:off x="504825" y="4467225"/>
            <a:ext cx="7775575" cy="199707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81" name="AutoShape 9"/>
          <p:cNvCxnSpPr>
            <a:cxnSpLocks noChangeShapeType="1"/>
          </p:cNvCxnSpPr>
          <p:nvPr/>
        </p:nvCxnSpPr>
        <p:spPr bwMode="auto">
          <a:xfrm flipH="1">
            <a:off x="504825" y="1663700"/>
            <a:ext cx="6950075" cy="280352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82" name="AutoShape 10"/>
          <p:cNvCxnSpPr>
            <a:cxnSpLocks noChangeShapeType="1"/>
          </p:cNvCxnSpPr>
          <p:nvPr/>
        </p:nvCxnSpPr>
        <p:spPr bwMode="auto">
          <a:xfrm flipH="1">
            <a:off x="4813300" y="1663700"/>
            <a:ext cx="26416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83" name="AutoShape 11"/>
          <p:cNvCxnSpPr>
            <a:cxnSpLocks noChangeShapeType="1"/>
          </p:cNvCxnSpPr>
          <p:nvPr/>
        </p:nvCxnSpPr>
        <p:spPr bwMode="auto">
          <a:xfrm>
            <a:off x="1181100" y="1663700"/>
            <a:ext cx="36322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84" name="AutoShape 12"/>
          <p:cNvCxnSpPr>
            <a:cxnSpLocks noChangeShapeType="1"/>
            <a:endCxn id="0" idx="3"/>
          </p:cNvCxnSpPr>
          <p:nvPr/>
        </p:nvCxnSpPr>
        <p:spPr bwMode="auto">
          <a:xfrm>
            <a:off x="1181100" y="1663700"/>
            <a:ext cx="7445375" cy="23098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85" name="AutoShape 13"/>
          <p:cNvCxnSpPr>
            <a:cxnSpLocks noChangeShapeType="1"/>
          </p:cNvCxnSpPr>
          <p:nvPr/>
        </p:nvCxnSpPr>
        <p:spPr bwMode="auto">
          <a:xfrm flipV="1">
            <a:off x="1346200" y="3973513"/>
            <a:ext cx="7275513" cy="24907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86" name="AutoShape 14"/>
          <p:cNvCxnSpPr>
            <a:cxnSpLocks noChangeShapeType="1"/>
          </p:cNvCxnSpPr>
          <p:nvPr/>
        </p:nvCxnSpPr>
        <p:spPr bwMode="auto">
          <a:xfrm flipV="1">
            <a:off x="1346200" y="1663700"/>
            <a:ext cx="33020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87" name="AutoShape 15"/>
          <p:cNvCxnSpPr>
            <a:cxnSpLocks noChangeShapeType="1"/>
          </p:cNvCxnSpPr>
          <p:nvPr/>
        </p:nvCxnSpPr>
        <p:spPr bwMode="auto">
          <a:xfrm flipH="1" flipV="1">
            <a:off x="4648200" y="1663700"/>
            <a:ext cx="29718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88" name="AutoShape 16"/>
          <p:cNvCxnSpPr>
            <a:cxnSpLocks noChangeShapeType="1"/>
          </p:cNvCxnSpPr>
          <p:nvPr/>
        </p:nvCxnSpPr>
        <p:spPr bwMode="auto">
          <a:xfrm flipH="1" flipV="1">
            <a:off x="504825" y="3806825"/>
            <a:ext cx="7115175" cy="265747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89" name="AutoShape 17"/>
          <p:cNvCxnSpPr>
            <a:cxnSpLocks noChangeShapeType="1"/>
          </p:cNvCxnSpPr>
          <p:nvPr/>
        </p:nvCxnSpPr>
        <p:spPr bwMode="auto">
          <a:xfrm flipH="1">
            <a:off x="504825" y="1663700"/>
            <a:ext cx="7610475" cy="214312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90" name="AutoShape 18"/>
          <p:cNvCxnSpPr>
            <a:cxnSpLocks noChangeShapeType="1"/>
          </p:cNvCxnSpPr>
          <p:nvPr/>
        </p:nvCxnSpPr>
        <p:spPr bwMode="auto">
          <a:xfrm flipH="1">
            <a:off x="4152900" y="1663700"/>
            <a:ext cx="39624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91" name="AutoShape 19"/>
          <p:cNvCxnSpPr>
            <a:cxnSpLocks noChangeShapeType="1"/>
          </p:cNvCxnSpPr>
          <p:nvPr/>
        </p:nvCxnSpPr>
        <p:spPr bwMode="auto">
          <a:xfrm>
            <a:off x="1841500" y="1663700"/>
            <a:ext cx="23114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92" name="AutoShape 20"/>
          <p:cNvCxnSpPr>
            <a:cxnSpLocks noChangeShapeType="1"/>
          </p:cNvCxnSpPr>
          <p:nvPr/>
        </p:nvCxnSpPr>
        <p:spPr bwMode="auto">
          <a:xfrm>
            <a:off x="1841500" y="1663700"/>
            <a:ext cx="6780213" cy="29702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93" name="AutoShape 21"/>
          <p:cNvCxnSpPr>
            <a:cxnSpLocks noChangeShapeType="1"/>
          </p:cNvCxnSpPr>
          <p:nvPr/>
        </p:nvCxnSpPr>
        <p:spPr bwMode="auto">
          <a:xfrm flipV="1">
            <a:off x="685800" y="4633913"/>
            <a:ext cx="7935913" cy="18303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94" name="AutoShape 22"/>
          <p:cNvCxnSpPr>
            <a:cxnSpLocks noChangeShapeType="1"/>
          </p:cNvCxnSpPr>
          <p:nvPr/>
        </p:nvCxnSpPr>
        <p:spPr bwMode="auto">
          <a:xfrm flipV="1">
            <a:off x="685800" y="1663700"/>
            <a:ext cx="46228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95" name="AutoShape 23"/>
          <p:cNvCxnSpPr>
            <a:cxnSpLocks noChangeShapeType="1"/>
          </p:cNvCxnSpPr>
          <p:nvPr/>
        </p:nvCxnSpPr>
        <p:spPr bwMode="auto">
          <a:xfrm flipH="1" flipV="1">
            <a:off x="5308600" y="1663700"/>
            <a:ext cx="16510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96" name="AutoShape 24"/>
          <p:cNvCxnSpPr>
            <a:cxnSpLocks noChangeShapeType="1"/>
          </p:cNvCxnSpPr>
          <p:nvPr/>
        </p:nvCxnSpPr>
        <p:spPr bwMode="auto">
          <a:xfrm flipH="1" flipV="1">
            <a:off x="503238" y="3148013"/>
            <a:ext cx="6456362" cy="33162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97" name="AutoShape 25"/>
          <p:cNvCxnSpPr>
            <a:cxnSpLocks noChangeShapeType="1"/>
          </p:cNvCxnSpPr>
          <p:nvPr/>
        </p:nvCxnSpPr>
        <p:spPr bwMode="auto">
          <a:xfrm flipH="1">
            <a:off x="503238" y="1828800"/>
            <a:ext cx="8116887" cy="13192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98" name="AutoShape 26"/>
          <p:cNvCxnSpPr>
            <a:cxnSpLocks noChangeShapeType="1"/>
          </p:cNvCxnSpPr>
          <p:nvPr/>
        </p:nvCxnSpPr>
        <p:spPr bwMode="auto">
          <a:xfrm flipH="1">
            <a:off x="3492500" y="1828800"/>
            <a:ext cx="5127625" cy="46355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899" name="AutoShape 27"/>
          <p:cNvCxnSpPr>
            <a:cxnSpLocks noChangeShapeType="1"/>
          </p:cNvCxnSpPr>
          <p:nvPr/>
        </p:nvCxnSpPr>
        <p:spPr bwMode="auto">
          <a:xfrm>
            <a:off x="2501900" y="1663700"/>
            <a:ext cx="9906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00" name="AutoShape 28"/>
          <p:cNvCxnSpPr>
            <a:cxnSpLocks noChangeShapeType="1"/>
          </p:cNvCxnSpPr>
          <p:nvPr/>
        </p:nvCxnSpPr>
        <p:spPr bwMode="auto">
          <a:xfrm>
            <a:off x="2501900" y="1663700"/>
            <a:ext cx="6119813" cy="36306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01" name="AutoShape 29"/>
          <p:cNvCxnSpPr>
            <a:cxnSpLocks noChangeShapeType="1"/>
          </p:cNvCxnSpPr>
          <p:nvPr/>
        </p:nvCxnSpPr>
        <p:spPr bwMode="auto">
          <a:xfrm flipV="1">
            <a:off x="504825" y="5294313"/>
            <a:ext cx="8116888" cy="658812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02" name="AutoShape 30"/>
          <p:cNvCxnSpPr>
            <a:cxnSpLocks noChangeShapeType="1"/>
          </p:cNvCxnSpPr>
          <p:nvPr/>
        </p:nvCxnSpPr>
        <p:spPr bwMode="auto">
          <a:xfrm flipV="1">
            <a:off x="504825" y="1663700"/>
            <a:ext cx="5464175" cy="428942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03" name="AutoShape 31"/>
          <p:cNvCxnSpPr>
            <a:cxnSpLocks noChangeShapeType="1"/>
          </p:cNvCxnSpPr>
          <p:nvPr/>
        </p:nvCxnSpPr>
        <p:spPr bwMode="auto">
          <a:xfrm flipH="1" flipV="1">
            <a:off x="5969000" y="1663700"/>
            <a:ext cx="3302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04" name="AutoShape 32"/>
          <p:cNvCxnSpPr>
            <a:cxnSpLocks noChangeShapeType="1"/>
          </p:cNvCxnSpPr>
          <p:nvPr/>
        </p:nvCxnSpPr>
        <p:spPr bwMode="auto">
          <a:xfrm flipH="1" flipV="1">
            <a:off x="503238" y="2487613"/>
            <a:ext cx="5795962" cy="39766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05" name="AutoShape 33"/>
          <p:cNvCxnSpPr>
            <a:cxnSpLocks noChangeShapeType="1"/>
          </p:cNvCxnSpPr>
          <p:nvPr/>
        </p:nvCxnSpPr>
        <p:spPr bwMode="auto">
          <a:xfrm flipH="1" flipV="1">
            <a:off x="503238" y="2487613"/>
            <a:ext cx="8116887" cy="15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06" name="AutoShape 34"/>
          <p:cNvCxnSpPr>
            <a:cxnSpLocks noChangeShapeType="1"/>
          </p:cNvCxnSpPr>
          <p:nvPr/>
        </p:nvCxnSpPr>
        <p:spPr bwMode="auto">
          <a:xfrm flipH="1">
            <a:off x="2819400" y="2514600"/>
            <a:ext cx="5788025" cy="39751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07" name="AutoShape 35"/>
          <p:cNvCxnSpPr>
            <a:cxnSpLocks noChangeShapeType="1"/>
          </p:cNvCxnSpPr>
          <p:nvPr/>
        </p:nvCxnSpPr>
        <p:spPr bwMode="auto">
          <a:xfrm flipH="1">
            <a:off x="2832100" y="1663700"/>
            <a:ext cx="3302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08" name="AutoShape 36"/>
          <p:cNvCxnSpPr>
            <a:cxnSpLocks noChangeShapeType="1"/>
          </p:cNvCxnSpPr>
          <p:nvPr/>
        </p:nvCxnSpPr>
        <p:spPr bwMode="auto">
          <a:xfrm>
            <a:off x="3162300" y="1663700"/>
            <a:ext cx="5459413" cy="42910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09" name="AutoShape 37"/>
          <p:cNvCxnSpPr>
            <a:cxnSpLocks noChangeShapeType="1"/>
          </p:cNvCxnSpPr>
          <p:nvPr/>
        </p:nvCxnSpPr>
        <p:spPr bwMode="auto">
          <a:xfrm>
            <a:off x="504825" y="5292725"/>
            <a:ext cx="8116888" cy="661988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10" name="AutoShape 38"/>
          <p:cNvCxnSpPr>
            <a:cxnSpLocks noChangeShapeType="1"/>
          </p:cNvCxnSpPr>
          <p:nvPr/>
        </p:nvCxnSpPr>
        <p:spPr bwMode="auto">
          <a:xfrm flipV="1">
            <a:off x="504825" y="1663700"/>
            <a:ext cx="6124575" cy="362902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11" name="AutoShape 39"/>
          <p:cNvCxnSpPr>
            <a:cxnSpLocks noChangeShapeType="1"/>
          </p:cNvCxnSpPr>
          <p:nvPr/>
        </p:nvCxnSpPr>
        <p:spPr bwMode="auto">
          <a:xfrm flipV="1">
            <a:off x="5638800" y="1663700"/>
            <a:ext cx="9906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12" name="AutoShape 40"/>
          <p:cNvCxnSpPr>
            <a:cxnSpLocks noChangeShapeType="1"/>
          </p:cNvCxnSpPr>
          <p:nvPr/>
        </p:nvCxnSpPr>
        <p:spPr bwMode="auto">
          <a:xfrm flipH="1" flipV="1">
            <a:off x="503238" y="1827213"/>
            <a:ext cx="5135562" cy="46370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13" name="AutoShape 41"/>
          <p:cNvCxnSpPr>
            <a:cxnSpLocks noChangeShapeType="1"/>
          </p:cNvCxnSpPr>
          <p:nvPr/>
        </p:nvCxnSpPr>
        <p:spPr bwMode="auto">
          <a:xfrm flipH="1" flipV="1">
            <a:off x="503238" y="1827213"/>
            <a:ext cx="8116887" cy="13223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14" name="AutoShape 42"/>
          <p:cNvCxnSpPr>
            <a:cxnSpLocks noChangeShapeType="1"/>
          </p:cNvCxnSpPr>
          <p:nvPr/>
        </p:nvCxnSpPr>
        <p:spPr bwMode="auto">
          <a:xfrm flipH="1">
            <a:off x="2171700" y="3149600"/>
            <a:ext cx="6448425" cy="33147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15" name="AutoShape 43"/>
          <p:cNvCxnSpPr>
            <a:cxnSpLocks noChangeShapeType="1"/>
          </p:cNvCxnSpPr>
          <p:nvPr/>
        </p:nvCxnSpPr>
        <p:spPr bwMode="auto">
          <a:xfrm flipH="1">
            <a:off x="2171700" y="1663700"/>
            <a:ext cx="16510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16" name="AutoShape 44"/>
          <p:cNvCxnSpPr>
            <a:cxnSpLocks noChangeShapeType="1"/>
          </p:cNvCxnSpPr>
          <p:nvPr/>
        </p:nvCxnSpPr>
        <p:spPr bwMode="auto">
          <a:xfrm>
            <a:off x="3822700" y="1663700"/>
            <a:ext cx="46228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17" name="AutoShape 45"/>
          <p:cNvCxnSpPr>
            <a:cxnSpLocks noChangeShapeType="1"/>
          </p:cNvCxnSpPr>
          <p:nvPr/>
        </p:nvCxnSpPr>
        <p:spPr bwMode="auto">
          <a:xfrm>
            <a:off x="504825" y="4632325"/>
            <a:ext cx="7940675" cy="183197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18" name="AutoShape 46"/>
          <p:cNvCxnSpPr>
            <a:cxnSpLocks noChangeShapeType="1"/>
          </p:cNvCxnSpPr>
          <p:nvPr/>
        </p:nvCxnSpPr>
        <p:spPr bwMode="auto">
          <a:xfrm flipV="1">
            <a:off x="504825" y="1663700"/>
            <a:ext cx="6784975" cy="296862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19" name="AutoShape 47"/>
          <p:cNvCxnSpPr>
            <a:cxnSpLocks noChangeShapeType="1"/>
          </p:cNvCxnSpPr>
          <p:nvPr/>
        </p:nvCxnSpPr>
        <p:spPr bwMode="auto">
          <a:xfrm flipV="1">
            <a:off x="4978400" y="1663700"/>
            <a:ext cx="23114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20" name="AutoShape 48"/>
          <p:cNvCxnSpPr>
            <a:cxnSpLocks noChangeShapeType="1"/>
          </p:cNvCxnSpPr>
          <p:nvPr/>
        </p:nvCxnSpPr>
        <p:spPr bwMode="auto">
          <a:xfrm flipH="1" flipV="1">
            <a:off x="1016000" y="1663700"/>
            <a:ext cx="39624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21" name="AutoShape 49"/>
          <p:cNvCxnSpPr>
            <a:cxnSpLocks noChangeShapeType="1"/>
          </p:cNvCxnSpPr>
          <p:nvPr/>
        </p:nvCxnSpPr>
        <p:spPr bwMode="auto">
          <a:xfrm flipH="1" flipV="1">
            <a:off x="1016000" y="1663700"/>
            <a:ext cx="7605713" cy="21447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22" name="AutoShape 50"/>
          <p:cNvCxnSpPr>
            <a:cxnSpLocks noChangeShapeType="1"/>
          </p:cNvCxnSpPr>
          <p:nvPr/>
        </p:nvCxnSpPr>
        <p:spPr bwMode="auto">
          <a:xfrm flipH="1">
            <a:off x="1511300" y="3808413"/>
            <a:ext cx="7110413" cy="26558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23" name="AutoShape 51"/>
          <p:cNvCxnSpPr>
            <a:cxnSpLocks noChangeShapeType="1"/>
          </p:cNvCxnSpPr>
          <p:nvPr/>
        </p:nvCxnSpPr>
        <p:spPr bwMode="auto">
          <a:xfrm flipH="1">
            <a:off x="1511300" y="1663700"/>
            <a:ext cx="29718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24" name="AutoShape 52"/>
          <p:cNvCxnSpPr>
            <a:cxnSpLocks noChangeShapeType="1"/>
          </p:cNvCxnSpPr>
          <p:nvPr/>
        </p:nvCxnSpPr>
        <p:spPr bwMode="auto">
          <a:xfrm>
            <a:off x="4483100" y="1663700"/>
            <a:ext cx="33020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25" name="AutoShape 53"/>
          <p:cNvCxnSpPr>
            <a:cxnSpLocks noChangeShapeType="1"/>
            <a:stCxn id="0" idx="1"/>
          </p:cNvCxnSpPr>
          <p:nvPr/>
        </p:nvCxnSpPr>
        <p:spPr bwMode="auto">
          <a:xfrm>
            <a:off x="517525" y="3973513"/>
            <a:ext cx="7267575" cy="24907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26" name="AutoShape 54"/>
          <p:cNvCxnSpPr>
            <a:cxnSpLocks noChangeShapeType="1"/>
          </p:cNvCxnSpPr>
          <p:nvPr/>
        </p:nvCxnSpPr>
        <p:spPr bwMode="auto">
          <a:xfrm flipV="1">
            <a:off x="504825" y="1663700"/>
            <a:ext cx="7445375" cy="230822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27" name="AutoShape 55"/>
          <p:cNvCxnSpPr>
            <a:cxnSpLocks noChangeShapeType="1"/>
          </p:cNvCxnSpPr>
          <p:nvPr/>
        </p:nvCxnSpPr>
        <p:spPr bwMode="auto">
          <a:xfrm flipV="1">
            <a:off x="4318000" y="1663700"/>
            <a:ext cx="36322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28" name="AutoShape 56"/>
          <p:cNvCxnSpPr>
            <a:cxnSpLocks noChangeShapeType="1"/>
          </p:cNvCxnSpPr>
          <p:nvPr/>
        </p:nvCxnSpPr>
        <p:spPr bwMode="auto">
          <a:xfrm flipH="1" flipV="1">
            <a:off x="1676400" y="1663700"/>
            <a:ext cx="26416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29" name="AutoShape 57"/>
          <p:cNvCxnSpPr>
            <a:cxnSpLocks noChangeShapeType="1"/>
          </p:cNvCxnSpPr>
          <p:nvPr/>
        </p:nvCxnSpPr>
        <p:spPr bwMode="auto">
          <a:xfrm flipH="1" flipV="1">
            <a:off x="1676400" y="1663700"/>
            <a:ext cx="6945313" cy="28051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30" name="AutoShape 58"/>
          <p:cNvCxnSpPr>
            <a:cxnSpLocks noChangeShapeType="1"/>
          </p:cNvCxnSpPr>
          <p:nvPr/>
        </p:nvCxnSpPr>
        <p:spPr bwMode="auto">
          <a:xfrm flipH="1">
            <a:off x="850900" y="4468813"/>
            <a:ext cx="7770813" cy="19954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31" name="AutoShape 59"/>
          <p:cNvCxnSpPr>
            <a:cxnSpLocks noChangeShapeType="1"/>
          </p:cNvCxnSpPr>
          <p:nvPr/>
        </p:nvCxnSpPr>
        <p:spPr bwMode="auto">
          <a:xfrm flipH="1">
            <a:off x="850900" y="1663700"/>
            <a:ext cx="42926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32" name="AutoShape 60"/>
          <p:cNvCxnSpPr>
            <a:cxnSpLocks noChangeShapeType="1"/>
          </p:cNvCxnSpPr>
          <p:nvPr/>
        </p:nvCxnSpPr>
        <p:spPr bwMode="auto">
          <a:xfrm>
            <a:off x="5143500" y="1663700"/>
            <a:ext cx="19812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33" name="AutoShape 61"/>
          <p:cNvCxnSpPr>
            <a:cxnSpLocks noChangeShapeType="1"/>
          </p:cNvCxnSpPr>
          <p:nvPr/>
        </p:nvCxnSpPr>
        <p:spPr bwMode="auto">
          <a:xfrm>
            <a:off x="503238" y="3313113"/>
            <a:ext cx="6621462" cy="31511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34" name="AutoShape 62"/>
          <p:cNvCxnSpPr>
            <a:cxnSpLocks noChangeShapeType="1"/>
          </p:cNvCxnSpPr>
          <p:nvPr/>
        </p:nvCxnSpPr>
        <p:spPr bwMode="auto">
          <a:xfrm flipV="1">
            <a:off x="503238" y="1663700"/>
            <a:ext cx="8107362" cy="16494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35" name="AutoShape 63"/>
          <p:cNvCxnSpPr>
            <a:cxnSpLocks noChangeShapeType="1"/>
          </p:cNvCxnSpPr>
          <p:nvPr/>
        </p:nvCxnSpPr>
        <p:spPr bwMode="auto">
          <a:xfrm flipV="1">
            <a:off x="3657600" y="1663700"/>
            <a:ext cx="49530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36" name="AutoShape 64"/>
          <p:cNvCxnSpPr>
            <a:cxnSpLocks noChangeShapeType="1"/>
          </p:cNvCxnSpPr>
          <p:nvPr/>
        </p:nvCxnSpPr>
        <p:spPr bwMode="auto">
          <a:xfrm flipH="1" flipV="1">
            <a:off x="2336800" y="1663700"/>
            <a:ext cx="13208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37" name="AutoShape 65"/>
          <p:cNvCxnSpPr>
            <a:cxnSpLocks noChangeShapeType="1"/>
          </p:cNvCxnSpPr>
          <p:nvPr/>
        </p:nvCxnSpPr>
        <p:spPr bwMode="auto">
          <a:xfrm flipH="1" flipV="1">
            <a:off x="2336800" y="1663700"/>
            <a:ext cx="6284913" cy="34655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38" name="AutoShape 66"/>
          <p:cNvCxnSpPr>
            <a:cxnSpLocks noChangeShapeType="1"/>
          </p:cNvCxnSpPr>
          <p:nvPr/>
        </p:nvCxnSpPr>
        <p:spPr bwMode="auto">
          <a:xfrm flipH="1">
            <a:off x="504825" y="5129213"/>
            <a:ext cx="8116888" cy="989012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39" name="AutoShape 67"/>
          <p:cNvCxnSpPr>
            <a:cxnSpLocks noChangeShapeType="1"/>
          </p:cNvCxnSpPr>
          <p:nvPr/>
        </p:nvCxnSpPr>
        <p:spPr bwMode="auto">
          <a:xfrm flipH="1">
            <a:off x="504825" y="1663700"/>
            <a:ext cx="5299075" cy="445452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40" name="AutoShape 68"/>
          <p:cNvCxnSpPr>
            <a:cxnSpLocks noChangeShapeType="1"/>
          </p:cNvCxnSpPr>
          <p:nvPr/>
        </p:nvCxnSpPr>
        <p:spPr bwMode="auto">
          <a:xfrm>
            <a:off x="5803900" y="1663700"/>
            <a:ext cx="6604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41" name="AutoShape 69"/>
          <p:cNvCxnSpPr>
            <a:cxnSpLocks noChangeShapeType="1"/>
          </p:cNvCxnSpPr>
          <p:nvPr/>
        </p:nvCxnSpPr>
        <p:spPr bwMode="auto">
          <a:xfrm>
            <a:off x="533400" y="2667000"/>
            <a:ext cx="5961063" cy="3811588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42" name="AutoShape 70"/>
          <p:cNvCxnSpPr>
            <a:cxnSpLocks noChangeShapeType="1"/>
          </p:cNvCxnSpPr>
          <p:nvPr/>
        </p:nvCxnSpPr>
        <p:spPr bwMode="auto">
          <a:xfrm flipV="1">
            <a:off x="503238" y="2324100"/>
            <a:ext cx="8116887" cy="3286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43" name="AutoShape 71"/>
          <p:cNvCxnSpPr>
            <a:cxnSpLocks noChangeShapeType="1"/>
          </p:cNvCxnSpPr>
          <p:nvPr/>
        </p:nvCxnSpPr>
        <p:spPr bwMode="auto">
          <a:xfrm flipV="1">
            <a:off x="2997200" y="2324100"/>
            <a:ext cx="5622925" cy="41402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44" name="AutoShape 72"/>
          <p:cNvCxnSpPr>
            <a:cxnSpLocks noChangeShapeType="1"/>
          </p:cNvCxnSpPr>
          <p:nvPr/>
        </p:nvCxnSpPr>
        <p:spPr bwMode="auto">
          <a:xfrm flipV="1">
            <a:off x="2997200" y="1663700"/>
            <a:ext cx="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45" name="AutoShape 73"/>
          <p:cNvCxnSpPr>
            <a:cxnSpLocks noChangeShapeType="1"/>
          </p:cNvCxnSpPr>
          <p:nvPr/>
        </p:nvCxnSpPr>
        <p:spPr bwMode="auto">
          <a:xfrm flipH="1" flipV="1">
            <a:off x="2997200" y="1663700"/>
            <a:ext cx="5624513" cy="41259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46" name="AutoShape 74"/>
          <p:cNvCxnSpPr>
            <a:cxnSpLocks noChangeShapeType="1"/>
          </p:cNvCxnSpPr>
          <p:nvPr/>
        </p:nvCxnSpPr>
        <p:spPr bwMode="auto">
          <a:xfrm flipH="1" flipV="1">
            <a:off x="504825" y="5457825"/>
            <a:ext cx="8116888" cy="331788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47" name="AutoShape 75"/>
          <p:cNvCxnSpPr>
            <a:cxnSpLocks noChangeShapeType="1"/>
          </p:cNvCxnSpPr>
          <p:nvPr/>
        </p:nvCxnSpPr>
        <p:spPr bwMode="auto">
          <a:xfrm flipH="1">
            <a:off x="504825" y="1663700"/>
            <a:ext cx="5959475" cy="379412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48" name="AutoShape 76"/>
          <p:cNvCxnSpPr>
            <a:cxnSpLocks noChangeShapeType="1"/>
          </p:cNvCxnSpPr>
          <p:nvPr/>
        </p:nvCxnSpPr>
        <p:spPr bwMode="auto">
          <a:xfrm flipH="1">
            <a:off x="5803900" y="1663700"/>
            <a:ext cx="6604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49" name="AutoShape 77"/>
          <p:cNvCxnSpPr>
            <a:cxnSpLocks noChangeShapeType="1"/>
          </p:cNvCxnSpPr>
          <p:nvPr/>
        </p:nvCxnSpPr>
        <p:spPr bwMode="auto">
          <a:xfrm>
            <a:off x="503238" y="1992313"/>
            <a:ext cx="5300662" cy="44719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50" name="AutoShape 78"/>
          <p:cNvCxnSpPr>
            <a:cxnSpLocks noChangeShapeType="1"/>
          </p:cNvCxnSpPr>
          <p:nvPr/>
        </p:nvCxnSpPr>
        <p:spPr bwMode="auto">
          <a:xfrm>
            <a:off x="503238" y="1992313"/>
            <a:ext cx="8116887" cy="9921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51" name="AutoShape 79"/>
          <p:cNvCxnSpPr>
            <a:cxnSpLocks noChangeShapeType="1"/>
          </p:cNvCxnSpPr>
          <p:nvPr/>
        </p:nvCxnSpPr>
        <p:spPr bwMode="auto">
          <a:xfrm flipV="1">
            <a:off x="2336800" y="2984500"/>
            <a:ext cx="6283325" cy="34798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52" name="AutoShape 80"/>
          <p:cNvCxnSpPr>
            <a:cxnSpLocks noChangeShapeType="1"/>
          </p:cNvCxnSpPr>
          <p:nvPr/>
        </p:nvCxnSpPr>
        <p:spPr bwMode="auto">
          <a:xfrm flipV="1">
            <a:off x="2336800" y="1663700"/>
            <a:ext cx="13208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53" name="AutoShape 81"/>
          <p:cNvCxnSpPr>
            <a:cxnSpLocks noChangeShapeType="1"/>
          </p:cNvCxnSpPr>
          <p:nvPr/>
        </p:nvCxnSpPr>
        <p:spPr bwMode="auto">
          <a:xfrm flipH="1" flipV="1">
            <a:off x="3657600" y="1663700"/>
            <a:ext cx="49530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54" name="AutoShape 82"/>
          <p:cNvCxnSpPr>
            <a:cxnSpLocks noChangeShapeType="1"/>
          </p:cNvCxnSpPr>
          <p:nvPr/>
        </p:nvCxnSpPr>
        <p:spPr bwMode="auto">
          <a:xfrm flipH="1" flipV="1">
            <a:off x="3810000" y="1816100"/>
            <a:ext cx="4800600" cy="46482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55" name="AutoShape 83"/>
          <p:cNvCxnSpPr>
            <a:cxnSpLocks noChangeShapeType="1"/>
          </p:cNvCxnSpPr>
          <p:nvPr/>
        </p:nvCxnSpPr>
        <p:spPr bwMode="auto">
          <a:xfrm flipH="1" flipV="1">
            <a:off x="504825" y="4797425"/>
            <a:ext cx="8105775" cy="166687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56" name="AutoShape 84"/>
          <p:cNvCxnSpPr>
            <a:cxnSpLocks noChangeShapeType="1"/>
          </p:cNvCxnSpPr>
          <p:nvPr/>
        </p:nvCxnSpPr>
        <p:spPr bwMode="auto">
          <a:xfrm flipH="1">
            <a:off x="504825" y="1663700"/>
            <a:ext cx="6619875" cy="313372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57" name="AutoShape 85"/>
          <p:cNvCxnSpPr>
            <a:cxnSpLocks noChangeShapeType="1"/>
          </p:cNvCxnSpPr>
          <p:nvPr/>
        </p:nvCxnSpPr>
        <p:spPr bwMode="auto">
          <a:xfrm flipH="1">
            <a:off x="5143500" y="1663700"/>
            <a:ext cx="19812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58" name="AutoShape 86"/>
          <p:cNvCxnSpPr>
            <a:cxnSpLocks noChangeShapeType="1"/>
          </p:cNvCxnSpPr>
          <p:nvPr/>
        </p:nvCxnSpPr>
        <p:spPr bwMode="auto">
          <a:xfrm>
            <a:off x="850900" y="1663700"/>
            <a:ext cx="42926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59" name="AutoShape 87"/>
          <p:cNvCxnSpPr>
            <a:cxnSpLocks noChangeShapeType="1"/>
          </p:cNvCxnSpPr>
          <p:nvPr/>
        </p:nvCxnSpPr>
        <p:spPr bwMode="auto">
          <a:xfrm>
            <a:off x="850900" y="1663700"/>
            <a:ext cx="7770813" cy="19796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60" name="AutoShape 88"/>
          <p:cNvCxnSpPr>
            <a:cxnSpLocks noChangeShapeType="1"/>
          </p:cNvCxnSpPr>
          <p:nvPr/>
        </p:nvCxnSpPr>
        <p:spPr bwMode="auto">
          <a:xfrm flipV="1">
            <a:off x="1676400" y="3643313"/>
            <a:ext cx="6945313" cy="28209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61" name="AutoShape 89"/>
          <p:cNvCxnSpPr>
            <a:cxnSpLocks noChangeShapeType="1"/>
          </p:cNvCxnSpPr>
          <p:nvPr/>
        </p:nvCxnSpPr>
        <p:spPr bwMode="auto">
          <a:xfrm flipV="1">
            <a:off x="1676400" y="1663700"/>
            <a:ext cx="26416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62" name="AutoShape 90"/>
          <p:cNvCxnSpPr>
            <a:cxnSpLocks noChangeShapeType="1"/>
          </p:cNvCxnSpPr>
          <p:nvPr/>
        </p:nvCxnSpPr>
        <p:spPr bwMode="auto">
          <a:xfrm flipH="1" flipV="1">
            <a:off x="4318000" y="1663700"/>
            <a:ext cx="36322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63" name="AutoShape 91"/>
          <p:cNvCxnSpPr>
            <a:cxnSpLocks noChangeShapeType="1"/>
          </p:cNvCxnSpPr>
          <p:nvPr/>
        </p:nvCxnSpPr>
        <p:spPr bwMode="auto">
          <a:xfrm flipH="1" flipV="1">
            <a:off x="504825" y="4137025"/>
            <a:ext cx="7445375" cy="232727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64" name="AutoShape 92"/>
          <p:cNvCxnSpPr>
            <a:cxnSpLocks noChangeShapeType="1"/>
          </p:cNvCxnSpPr>
          <p:nvPr/>
        </p:nvCxnSpPr>
        <p:spPr bwMode="auto">
          <a:xfrm flipH="1">
            <a:off x="504825" y="1663700"/>
            <a:ext cx="7280275" cy="247332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65" name="AutoShape 93"/>
          <p:cNvCxnSpPr>
            <a:cxnSpLocks noChangeShapeType="1"/>
          </p:cNvCxnSpPr>
          <p:nvPr/>
        </p:nvCxnSpPr>
        <p:spPr bwMode="auto">
          <a:xfrm flipH="1">
            <a:off x="4483100" y="1663700"/>
            <a:ext cx="33020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66" name="AutoShape 94"/>
          <p:cNvCxnSpPr>
            <a:cxnSpLocks noChangeShapeType="1"/>
          </p:cNvCxnSpPr>
          <p:nvPr/>
        </p:nvCxnSpPr>
        <p:spPr bwMode="auto">
          <a:xfrm>
            <a:off x="1511300" y="1663700"/>
            <a:ext cx="29718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67" name="AutoShape 95"/>
          <p:cNvCxnSpPr>
            <a:cxnSpLocks noChangeShapeType="1"/>
          </p:cNvCxnSpPr>
          <p:nvPr/>
        </p:nvCxnSpPr>
        <p:spPr bwMode="auto">
          <a:xfrm>
            <a:off x="1511300" y="1663700"/>
            <a:ext cx="7110413" cy="26400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68" name="AutoShape 96"/>
          <p:cNvCxnSpPr>
            <a:cxnSpLocks noChangeShapeType="1"/>
          </p:cNvCxnSpPr>
          <p:nvPr/>
        </p:nvCxnSpPr>
        <p:spPr bwMode="auto">
          <a:xfrm flipV="1">
            <a:off x="1016000" y="4303713"/>
            <a:ext cx="7605713" cy="21605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69" name="AutoShape 97"/>
          <p:cNvCxnSpPr>
            <a:cxnSpLocks noChangeShapeType="1"/>
          </p:cNvCxnSpPr>
          <p:nvPr/>
        </p:nvCxnSpPr>
        <p:spPr bwMode="auto">
          <a:xfrm flipV="1">
            <a:off x="1016000" y="1663700"/>
            <a:ext cx="39624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70" name="AutoShape 98"/>
          <p:cNvCxnSpPr>
            <a:cxnSpLocks noChangeShapeType="1"/>
          </p:cNvCxnSpPr>
          <p:nvPr/>
        </p:nvCxnSpPr>
        <p:spPr bwMode="auto">
          <a:xfrm flipH="1" flipV="1">
            <a:off x="4978400" y="1663700"/>
            <a:ext cx="23114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71" name="AutoShape 99"/>
          <p:cNvCxnSpPr>
            <a:cxnSpLocks noChangeShapeType="1"/>
          </p:cNvCxnSpPr>
          <p:nvPr/>
        </p:nvCxnSpPr>
        <p:spPr bwMode="auto">
          <a:xfrm flipH="1" flipV="1">
            <a:off x="503238" y="3478213"/>
            <a:ext cx="6786562" cy="29860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72" name="AutoShape 100"/>
          <p:cNvCxnSpPr>
            <a:cxnSpLocks noChangeShapeType="1"/>
          </p:cNvCxnSpPr>
          <p:nvPr/>
        </p:nvCxnSpPr>
        <p:spPr bwMode="auto">
          <a:xfrm flipH="1">
            <a:off x="503238" y="1663700"/>
            <a:ext cx="7942262" cy="18145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73" name="AutoShape 101"/>
          <p:cNvCxnSpPr>
            <a:cxnSpLocks noChangeShapeType="1"/>
          </p:cNvCxnSpPr>
          <p:nvPr/>
        </p:nvCxnSpPr>
        <p:spPr bwMode="auto">
          <a:xfrm flipH="1">
            <a:off x="3822700" y="1663700"/>
            <a:ext cx="46228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74" name="AutoShape 102"/>
          <p:cNvCxnSpPr>
            <a:cxnSpLocks noChangeShapeType="1"/>
          </p:cNvCxnSpPr>
          <p:nvPr/>
        </p:nvCxnSpPr>
        <p:spPr bwMode="auto">
          <a:xfrm>
            <a:off x="2171700" y="1663700"/>
            <a:ext cx="16510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75" name="AutoShape 103"/>
          <p:cNvCxnSpPr>
            <a:cxnSpLocks noChangeShapeType="1"/>
          </p:cNvCxnSpPr>
          <p:nvPr/>
        </p:nvCxnSpPr>
        <p:spPr bwMode="auto">
          <a:xfrm>
            <a:off x="2171700" y="1663700"/>
            <a:ext cx="6450013" cy="33004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76" name="AutoShape 104"/>
          <p:cNvCxnSpPr>
            <a:cxnSpLocks noChangeShapeType="1"/>
          </p:cNvCxnSpPr>
          <p:nvPr/>
        </p:nvCxnSpPr>
        <p:spPr bwMode="auto">
          <a:xfrm flipV="1">
            <a:off x="504825" y="4964113"/>
            <a:ext cx="8116888" cy="1319212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77" name="AutoShape 105"/>
          <p:cNvCxnSpPr>
            <a:cxnSpLocks noChangeShapeType="1"/>
          </p:cNvCxnSpPr>
          <p:nvPr/>
        </p:nvCxnSpPr>
        <p:spPr bwMode="auto">
          <a:xfrm flipV="1">
            <a:off x="504825" y="1663700"/>
            <a:ext cx="5133975" cy="461962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78" name="AutoShape 106"/>
          <p:cNvCxnSpPr>
            <a:cxnSpLocks noChangeShapeType="1"/>
          </p:cNvCxnSpPr>
          <p:nvPr/>
        </p:nvCxnSpPr>
        <p:spPr bwMode="auto">
          <a:xfrm flipH="1" flipV="1">
            <a:off x="5638800" y="1663700"/>
            <a:ext cx="9906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79" name="AutoShape 107"/>
          <p:cNvCxnSpPr>
            <a:cxnSpLocks noChangeShapeType="1"/>
          </p:cNvCxnSpPr>
          <p:nvPr/>
        </p:nvCxnSpPr>
        <p:spPr bwMode="auto">
          <a:xfrm flipH="1" flipV="1">
            <a:off x="503238" y="2817813"/>
            <a:ext cx="6126162" cy="36464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80" name="AutoShape 108"/>
          <p:cNvCxnSpPr>
            <a:cxnSpLocks noChangeShapeType="1"/>
          </p:cNvCxnSpPr>
          <p:nvPr/>
        </p:nvCxnSpPr>
        <p:spPr bwMode="auto">
          <a:xfrm flipH="1">
            <a:off x="503238" y="2159000"/>
            <a:ext cx="8116887" cy="6588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81" name="AutoShape 109"/>
          <p:cNvCxnSpPr>
            <a:cxnSpLocks noChangeShapeType="1"/>
          </p:cNvCxnSpPr>
          <p:nvPr/>
        </p:nvCxnSpPr>
        <p:spPr bwMode="auto">
          <a:xfrm flipH="1">
            <a:off x="3162300" y="2159000"/>
            <a:ext cx="5457825" cy="43053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82" name="AutoShape 110"/>
          <p:cNvCxnSpPr>
            <a:cxnSpLocks noChangeShapeType="1"/>
          </p:cNvCxnSpPr>
          <p:nvPr/>
        </p:nvCxnSpPr>
        <p:spPr bwMode="auto">
          <a:xfrm>
            <a:off x="2832100" y="1663700"/>
            <a:ext cx="3302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83" name="AutoShape 111"/>
          <p:cNvCxnSpPr>
            <a:cxnSpLocks noChangeShapeType="1"/>
          </p:cNvCxnSpPr>
          <p:nvPr/>
        </p:nvCxnSpPr>
        <p:spPr bwMode="auto">
          <a:xfrm>
            <a:off x="2832100" y="1663700"/>
            <a:ext cx="5789613" cy="39608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84" name="AutoShape 112"/>
          <p:cNvCxnSpPr>
            <a:cxnSpLocks noChangeShapeType="1"/>
          </p:cNvCxnSpPr>
          <p:nvPr/>
        </p:nvCxnSpPr>
        <p:spPr bwMode="auto">
          <a:xfrm>
            <a:off x="504825" y="5622925"/>
            <a:ext cx="8116888" cy="1588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85" name="AutoShape 113"/>
          <p:cNvCxnSpPr>
            <a:cxnSpLocks noChangeShapeType="1"/>
          </p:cNvCxnSpPr>
          <p:nvPr/>
        </p:nvCxnSpPr>
        <p:spPr bwMode="auto">
          <a:xfrm flipV="1">
            <a:off x="504825" y="1663700"/>
            <a:ext cx="5794375" cy="395922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86" name="AutoShape 114"/>
          <p:cNvCxnSpPr>
            <a:cxnSpLocks noChangeShapeType="1"/>
          </p:cNvCxnSpPr>
          <p:nvPr/>
        </p:nvCxnSpPr>
        <p:spPr bwMode="auto">
          <a:xfrm flipV="1">
            <a:off x="5969000" y="1663700"/>
            <a:ext cx="3302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87" name="AutoShape 115"/>
          <p:cNvCxnSpPr>
            <a:cxnSpLocks noChangeShapeType="1"/>
          </p:cNvCxnSpPr>
          <p:nvPr/>
        </p:nvCxnSpPr>
        <p:spPr bwMode="auto">
          <a:xfrm flipH="1" flipV="1">
            <a:off x="503238" y="2157413"/>
            <a:ext cx="5465762" cy="43068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88" name="AutoShape 116"/>
          <p:cNvCxnSpPr>
            <a:cxnSpLocks noChangeShapeType="1"/>
          </p:cNvCxnSpPr>
          <p:nvPr/>
        </p:nvCxnSpPr>
        <p:spPr bwMode="auto">
          <a:xfrm flipH="1" flipV="1">
            <a:off x="503238" y="2157413"/>
            <a:ext cx="8116887" cy="6619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89" name="AutoShape 117"/>
          <p:cNvCxnSpPr>
            <a:cxnSpLocks noChangeShapeType="1"/>
          </p:cNvCxnSpPr>
          <p:nvPr/>
        </p:nvCxnSpPr>
        <p:spPr bwMode="auto">
          <a:xfrm flipH="1">
            <a:off x="2501900" y="2819400"/>
            <a:ext cx="6118225" cy="36449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90" name="AutoShape 118"/>
          <p:cNvCxnSpPr>
            <a:cxnSpLocks noChangeShapeType="1"/>
          </p:cNvCxnSpPr>
          <p:nvPr/>
        </p:nvCxnSpPr>
        <p:spPr bwMode="auto">
          <a:xfrm flipH="1">
            <a:off x="2501900" y="1663700"/>
            <a:ext cx="9906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91" name="AutoShape 119"/>
          <p:cNvCxnSpPr>
            <a:cxnSpLocks noChangeShapeType="1"/>
          </p:cNvCxnSpPr>
          <p:nvPr/>
        </p:nvCxnSpPr>
        <p:spPr bwMode="auto">
          <a:xfrm>
            <a:off x="504825" y="4962525"/>
            <a:ext cx="8116888" cy="1322388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92" name="AutoShape 120"/>
          <p:cNvCxnSpPr>
            <a:cxnSpLocks noChangeShapeType="1"/>
          </p:cNvCxnSpPr>
          <p:nvPr/>
        </p:nvCxnSpPr>
        <p:spPr bwMode="auto">
          <a:xfrm>
            <a:off x="3492500" y="1663700"/>
            <a:ext cx="5129213" cy="46212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93" name="AutoShape 121"/>
          <p:cNvCxnSpPr>
            <a:cxnSpLocks noChangeShapeType="1"/>
          </p:cNvCxnSpPr>
          <p:nvPr/>
        </p:nvCxnSpPr>
        <p:spPr bwMode="auto">
          <a:xfrm flipV="1">
            <a:off x="504825" y="1663700"/>
            <a:ext cx="6454775" cy="329882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94" name="AutoShape 122"/>
          <p:cNvCxnSpPr>
            <a:cxnSpLocks noChangeShapeType="1"/>
          </p:cNvCxnSpPr>
          <p:nvPr/>
        </p:nvCxnSpPr>
        <p:spPr bwMode="auto">
          <a:xfrm flipV="1">
            <a:off x="5308600" y="1663700"/>
            <a:ext cx="16510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95" name="AutoShape 123"/>
          <p:cNvCxnSpPr>
            <a:cxnSpLocks noChangeShapeType="1"/>
          </p:cNvCxnSpPr>
          <p:nvPr/>
        </p:nvCxnSpPr>
        <p:spPr bwMode="auto">
          <a:xfrm flipH="1" flipV="1">
            <a:off x="685800" y="1663700"/>
            <a:ext cx="46228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96" name="AutoShape 124"/>
          <p:cNvCxnSpPr>
            <a:cxnSpLocks noChangeShapeType="1"/>
          </p:cNvCxnSpPr>
          <p:nvPr/>
        </p:nvCxnSpPr>
        <p:spPr bwMode="auto">
          <a:xfrm flipH="1" flipV="1">
            <a:off x="685800" y="1663700"/>
            <a:ext cx="7934325" cy="18161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97" name="AutoShape 125"/>
          <p:cNvCxnSpPr>
            <a:cxnSpLocks noChangeShapeType="1"/>
          </p:cNvCxnSpPr>
          <p:nvPr/>
        </p:nvCxnSpPr>
        <p:spPr bwMode="auto">
          <a:xfrm flipH="1">
            <a:off x="1841500" y="3479800"/>
            <a:ext cx="6778625" cy="29845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98" name="AutoShape 126"/>
          <p:cNvCxnSpPr>
            <a:cxnSpLocks noChangeShapeType="1"/>
          </p:cNvCxnSpPr>
          <p:nvPr/>
        </p:nvCxnSpPr>
        <p:spPr bwMode="auto">
          <a:xfrm flipH="1">
            <a:off x="1841500" y="1663700"/>
            <a:ext cx="23114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79999" name="AutoShape 127"/>
          <p:cNvCxnSpPr>
            <a:cxnSpLocks noChangeShapeType="1"/>
          </p:cNvCxnSpPr>
          <p:nvPr/>
        </p:nvCxnSpPr>
        <p:spPr bwMode="auto">
          <a:xfrm>
            <a:off x="4152900" y="1663700"/>
            <a:ext cx="39624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00" name="AutoShape 128"/>
          <p:cNvCxnSpPr>
            <a:cxnSpLocks noChangeShapeType="1"/>
          </p:cNvCxnSpPr>
          <p:nvPr/>
        </p:nvCxnSpPr>
        <p:spPr bwMode="auto">
          <a:xfrm>
            <a:off x="504825" y="4302125"/>
            <a:ext cx="7610475" cy="216217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01" name="AutoShape 129"/>
          <p:cNvCxnSpPr>
            <a:cxnSpLocks noChangeShapeType="1"/>
          </p:cNvCxnSpPr>
          <p:nvPr/>
        </p:nvCxnSpPr>
        <p:spPr bwMode="auto">
          <a:xfrm flipV="1">
            <a:off x="504825" y="1663700"/>
            <a:ext cx="7115175" cy="263842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02" name="AutoShape 130"/>
          <p:cNvCxnSpPr>
            <a:cxnSpLocks noChangeShapeType="1"/>
          </p:cNvCxnSpPr>
          <p:nvPr/>
        </p:nvCxnSpPr>
        <p:spPr bwMode="auto">
          <a:xfrm flipV="1">
            <a:off x="4648200" y="1663700"/>
            <a:ext cx="29718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03" name="AutoShape 131"/>
          <p:cNvCxnSpPr>
            <a:cxnSpLocks noChangeShapeType="1"/>
          </p:cNvCxnSpPr>
          <p:nvPr/>
        </p:nvCxnSpPr>
        <p:spPr bwMode="auto">
          <a:xfrm flipH="1" flipV="1">
            <a:off x="1346200" y="1663700"/>
            <a:ext cx="33020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04" name="AutoShape 132"/>
          <p:cNvCxnSpPr>
            <a:cxnSpLocks noChangeShapeType="1"/>
          </p:cNvCxnSpPr>
          <p:nvPr/>
        </p:nvCxnSpPr>
        <p:spPr bwMode="auto">
          <a:xfrm flipH="1" flipV="1">
            <a:off x="1346200" y="1663700"/>
            <a:ext cx="7275513" cy="24749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05" name="AutoShape 133"/>
          <p:cNvCxnSpPr>
            <a:cxnSpLocks noChangeShapeType="1"/>
          </p:cNvCxnSpPr>
          <p:nvPr/>
        </p:nvCxnSpPr>
        <p:spPr bwMode="auto">
          <a:xfrm flipH="1">
            <a:off x="1181100" y="4138613"/>
            <a:ext cx="7440613" cy="23256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06" name="AutoShape 134"/>
          <p:cNvCxnSpPr>
            <a:cxnSpLocks noChangeShapeType="1"/>
          </p:cNvCxnSpPr>
          <p:nvPr/>
        </p:nvCxnSpPr>
        <p:spPr bwMode="auto">
          <a:xfrm flipH="1">
            <a:off x="1181100" y="1663700"/>
            <a:ext cx="36322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07" name="AutoShape 135"/>
          <p:cNvCxnSpPr>
            <a:cxnSpLocks noChangeShapeType="1"/>
          </p:cNvCxnSpPr>
          <p:nvPr/>
        </p:nvCxnSpPr>
        <p:spPr bwMode="auto">
          <a:xfrm>
            <a:off x="4813300" y="1663700"/>
            <a:ext cx="26416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08" name="AutoShape 136"/>
          <p:cNvCxnSpPr>
            <a:cxnSpLocks noChangeShapeType="1"/>
          </p:cNvCxnSpPr>
          <p:nvPr/>
        </p:nvCxnSpPr>
        <p:spPr bwMode="auto">
          <a:xfrm>
            <a:off x="504825" y="3641725"/>
            <a:ext cx="6950075" cy="282257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09" name="AutoShape 137"/>
          <p:cNvCxnSpPr>
            <a:cxnSpLocks noChangeShapeType="1"/>
          </p:cNvCxnSpPr>
          <p:nvPr/>
        </p:nvCxnSpPr>
        <p:spPr bwMode="auto">
          <a:xfrm flipV="1">
            <a:off x="504825" y="1663700"/>
            <a:ext cx="7775575" cy="197802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10" name="AutoShape 138"/>
          <p:cNvCxnSpPr>
            <a:cxnSpLocks noChangeShapeType="1"/>
          </p:cNvCxnSpPr>
          <p:nvPr/>
        </p:nvCxnSpPr>
        <p:spPr bwMode="auto">
          <a:xfrm flipV="1">
            <a:off x="3987800" y="1663700"/>
            <a:ext cx="42926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11" name="AutoShape 139"/>
          <p:cNvCxnSpPr>
            <a:cxnSpLocks noChangeShapeType="1"/>
          </p:cNvCxnSpPr>
          <p:nvPr/>
        </p:nvCxnSpPr>
        <p:spPr bwMode="auto">
          <a:xfrm flipH="1" flipV="1">
            <a:off x="2006600" y="1663700"/>
            <a:ext cx="19812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12" name="AutoShape 140"/>
          <p:cNvCxnSpPr>
            <a:cxnSpLocks noChangeShapeType="1"/>
          </p:cNvCxnSpPr>
          <p:nvPr/>
        </p:nvCxnSpPr>
        <p:spPr bwMode="auto">
          <a:xfrm flipH="1" flipV="1">
            <a:off x="2006600" y="1663700"/>
            <a:ext cx="6615113" cy="31353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13" name="AutoShape 141"/>
          <p:cNvCxnSpPr>
            <a:cxnSpLocks noChangeShapeType="1"/>
          </p:cNvCxnSpPr>
          <p:nvPr/>
        </p:nvCxnSpPr>
        <p:spPr bwMode="auto">
          <a:xfrm flipH="1">
            <a:off x="520700" y="4799013"/>
            <a:ext cx="8101013" cy="16652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14" name="AutoShape 142"/>
          <p:cNvCxnSpPr>
            <a:cxnSpLocks noChangeShapeType="1"/>
          </p:cNvCxnSpPr>
          <p:nvPr/>
        </p:nvCxnSpPr>
        <p:spPr bwMode="auto">
          <a:xfrm flipH="1">
            <a:off x="520700" y="1663700"/>
            <a:ext cx="49530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15" name="AutoShape 143"/>
          <p:cNvCxnSpPr>
            <a:cxnSpLocks noChangeShapeType="1"/>
          </p:cNvCxnSpPr>
          <p:nvPr/>
        </p:nvCxnSpPr>
        <p:spPr bwMode="auto">
          <a:xfrm>
            <a:off x="5473700" y="1663700"/>
            <a:ext cx="13208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16" name="AutoShape 144"/>
          <p:cNvCxnSpPr>
            <a:cxnSpLocks noChangeShapeType="1"/>
          </p:cNvCxnSpPr>
          <p:nvPr/>
        </p:nvCxnSpPr>
        <p:spPr bwMode="auto">
          <a:xfrm>
            <a:off x="503238" y="2982913"/>
            <a:ext cx="6291262" cy="34813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17" name="AutoShape 145"/>
          <p:cNvCxnSpPr>
            <a:cxnSpLocks noChangeShapeType="1"/>
          </p:cNvCxnSpPr>
          <p:nvPr/>
        </p:nvCxnSpPr>
        <p:spPr bwMode="auto">
          <a:xfrm flipV="1">
            <a:off x="503238" y="1993900"/>
            <a:ext cx="8116887" cy="9890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18" name="AutoShape 146"/>
          <p:cNvCxnSpPr>
            <a:cxnSpLocks noChangeShapeType="1"/>
          </p:cNvCxnSpPr>
          <p:nvPr/>
        </p:nvCxnSpPr>
        <p:spPr bwMode="auto">
          <a:xfrm flipV="1">
            <a:off x="3327400" y="1993900"/>
            <a:ext cx="5292725" cy="44704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19" name="AutoShape 147"/>
          <p:cNvCxnSpPr>
            <a:cxnSpLocks noChangeShapeType="1"/>
          </p:cNvCxnSpPr>
          <p:nvPr/>
        </p:nvCxnSpPr>
        <p:spPr bwMode="auto">
          <a:xfrm flipH="1" flipV="1">
            <a:off x="2667000" y="1663700"/>
            <a:ext cx="6604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20" name="AutoShape 148"/>
          <p:cNvCxnSpPr>
            <a:cxnSpLocks noChangeShapeType="1"/>
          </p:cNvCxnSpPr>
          <p:nvPr/>
        </p:nvCxnSpPr>
        <p:spPr bwMode="auto">
          <a:xfrm flipH="1" flipV="1">
            <a:off x="2667000" y="1663700"/>
            <a:ext cx="5954713" cy="37957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21" name="AutoShape 149"/>
          <p:cNvCxnSpPr>
            <a:cxnSpLocks noChangeShapeType="1"/>
          </p:cNvCxnSpPr>
          <p:nvPr/>
        </p:nvCxnSpPr>
        <p:spPr bwMode="auto">
          <a:xfrm flipH="1">
            <a:off x="504825" y="5459413"/>
            <a:ext cx="8116888" cy="328612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22" name="AutoShape 150"/>
          <p:cNvCxnSpPr>
            <a:cxnSpLocks noChangeShapeType="1"/>
          </p:cNvCxnSpPr>
          <p:nvPr/>
        </p:nvCxnSpPr>
        <p:spPr bwMode="auto">
          <a:xfrm flipH="1">
            <a:off x="504825" y="1663700"/>
            <a:ext cx="5629275" cy="412432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23" name="AutoShape 151"/>
          <p:cNvCxnSpPr>
            <a:cxnSpLocks noChangeShapeType="1"/>
          </p:cNvCxnSpPr>
          <p:nvPr/>
        </p:nvCxnSpPr>
        <p:spPr bwMode="auto">
          <a:xfrm flipV="1">
            <a:off x="6134100" y="1663700"/>
            <a:ext cx="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24" name="AutoShape 152"/>
          <p:cNvCxnSpPr>
            <a:cxnSpLocks noChangeShapeType="1"/>
          </p:cNvCxnSpPr>
          <p:nvPr/>
        </p:nvCxnSpPr>
        <p:spPr bwMode="auto">
          <a:xfrm flipH="1" flipV="1">
            <a:off x="503238" y="2322513"/>
            <a:ext cx="5630862" cy="41417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25" name="AutoShape 153"/>
          <p:cNvCxnSpPr>
            <a:cxnSpLocks noChangeShapeType="1"/>
          </p:cNvCxnSpPr>
          <p:nvPr/>
        </p:nvCxnSpPr>
        <p:spPr bwMode="auto">
          <a:xfrm flipH="1" flipV="1">
            <a:off x="503238" y="2322513"/>
            <a:ext cx="8116887" cy="331787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26" name="AutoShape 154"/>
          <p:cNvCxnSpPr>
            <a:cxnSpLocks noChangeShapeType="1"/>
          </p:cNvCxnSpPr>
          <p:nvPr/>
        </p:nvCxnSpPr>
        <p:spPr bwMode="auto">
          <a:xfrm flipH="1">
            <a:off x="2667000" y="2654300"/>
            <a:ext cx="5953125" cy="38100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27" name="AutoShape 155"/>
          <p:cNvCxnSpPr>
            <a:cxnSpLocks noChangeShapeType="1"/>
          </p:cNvCxnSpPr>
          <p:nvPr/>
        </p:nvCxnSpPr>
        <p:spPr bwMode="auto">
          <a:xfrm flipH="1">
            <a:off x="2667000" y="1663700"/>
            <a:ext cx="6604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28" name="AutoShape 156"/>
          <p:cNvCxnSpPr>
            <a:cxnSpLocks noChangeShapeType="1"/>
          </p:cNvCxnSpPr>
          <p:nvPr/>
        </p:nvCxnSpPr>
        <p:spPr bwMode="auto">
          <a:xfrm>
            <a:off x="3327400" y="1663700"/>
            <a:ext cx="5294313" cy="4456113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29" name="AutoShape 157"/>
          <p:cNvCxnSpPr>
            <a:cxnSpLocks noChangeShapeType="1"/>
          </p:cNvCxnSpPr>
          <p:nvPr/>
        </p:nvCxnSpPr>
        <p:spPr bwMode="auto">
          <a:xfrm>
            <a:off x="504825" y="5127625"/>
            <a:ext cx="8116888" cy="992188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30" name="AutoShape 158"/>
          <p:cNvCxnSpPr>
            <a:cxnSpLocks noChangeShapeType="1"/>
          </p:cNvCxnSpPr>
          <p:nvPr/>
        </p:nvCxnSpPr>
        <p:spPr bwMode="auto">
          <a:xfrm flipV="1">
            <a:off x="504825" y="1663700"/>
            <a:ext cx="6289675" cy="3463925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31" name="AutoShape 159"/>
          <p:cNvCxnSpPr>
            <a:cxnSpLocks noChangeShapeType="1"/>
          </p:cNvCxnSpPr>
          <p:nvPr/>
        </p:nvCxnSpPr>
        <p:spPr bwMode="auto">
          <a:xfrm flipV="1">
            <a:off x="5473700" y="1663700"/>
            <a:ext cx="13208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cxnSp>
        <p:nvCxnSpPr>
          <p:cNvPr id="80032" name="AutoShape 160"/>
          <p:cNvCxnSpPr>
            <a:cxnSpLocks noChangeShapeType="1"/>
          </p:cNvCxnSpPr>
          <p:nvPr/>
        </p:nvCxnSpPr>
        <p:spPr bwMode="auto">
          <a:xfrm flipH="1" flipV="1">
            <a:off x="520700" y="1663700"/>
            <a:ext cx="4953000" cy="4800600"/>
          </a:xfrm>
          <a:prstGeom prst="straightConnector1">
            <a:avLst/>
          </a:prstGeom>
          <a:noFill/>
          <a:ln w="9525">
            <a:solidFill>
              <a:srgbClr val="B800FF"/>
            </a:solidFill>
            <a:round/>
            <a:headEnd/>
            <a:tailEnd/>
          </a:ln>
          <a:effectLst/>
        </p:spPr>
      </p:cxnSp>
      <p:sp>
        <p:nvSpPr>
          <p:cNvPr id="80033" name="Rectangle 161"/>
          <p:cNvSpPr>
            <a:spLocks noChangeArrowheads="1"/>
          </p:cNvSpPr>
          <p:nvPr/>
        </p:nvSpPr>
        <p:spPr bwMode="auto">
          <a:xfrm>
            <a:off x="8623300" y="1524000"/>
            <a:ext cx="304800" cy="4953000"/>
          </a:xfrm>
          <a:prstGeom prst="rect">
            <a:avLst/>
          </a:prstGeom>
          <a:solidFill>
            <a:srgbClr val="CCFFFF"/>
          </a:solidFill>
          <a:ln w="9525">
            <a:solidFill>
              <a:srgbClr val="CCFF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40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80034" name="Rectangle 162"/>
          <p:cNvSpPr>
            <a:spLocks noChangeArrowheads="1"/>
          </p:cNvSpPr>
          <p:nvPr/>
        </p:nvSpPr>
        <p:spPr bwMode="auto">
          <a:xfrm>
            <a:off x="203200" y="1651000"/>
            <a:ext cx="304800" cy="4953000"/>
          </a:xfrm>
          <a:prstGeom prst="rect">
            <a:avLst/>
          </a:prstGeom>
          <a:solidFill>
            <a:srgbClr val="CCFFFF"/>
          </a:solidFill>
          <a:ln w="9525">
            <a:solidFill>
              <a:srgbClr val="CCFF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40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80035" name="Rectangle 163"/>
          <p:cNvSpPr>
            <a:spLocks noChangeArrowheads="1"/>
          </p:cNvSpPr>
          <p:nvPr/>
        </p:nvSpPr>
        <p:spPr bwMode="auto">
          <a:xfrm rot="5400000">
            <a:off x="4495800" y="2425700"/>
            <a:ext cx="304800" cy="8382000"/>
          </a:xfrm>
          <a:prstGeom prst="rect">
            <a:avLst/>
          </a:prstGeom>
          <a:solidFill>
            <a:srgbClr val="CCFFFF"/>
          </a:solidFill>
          <a:ln w="9525">
            <a:solidFill>
              <a:srgbClr val="CCFF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40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80036" name="Rectangle 164"/>
          <p:cNvSpPr>
            <a:spLocks noChangeArrowheads="1"/>
          </p:cNvSpPr>
          <p:nvPr/>
        </p:nvSpPr>
        <p:spPr bwMode="auto">
          <a:xfrm>
            <a:off x="515938" y="1665288"/>
            <a:ext cx="8097837" cy="4792662"/>
          </a:xfrm>
          <a:prstGeom prst="rect">
            <a:avLst/>
          </a:prstGeom>
          <a:noFill/>
          <a:ln w="9525">
            <a:solidFill>
              <a:srgbClr val="666666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40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80037" name="Text Box 165"/>
          <p:cNvSpPr txBox="1">
            <a:spLocks noChangeArrowheads="1"/>
          </p:cNvSpPr>
          <p:nvPr/>
        </p:nvSpPr>
        <p:spPr bwMode="auto">
          <a:xfrm>
            <a:off x="514350" y="1447800"/>
            <a:ext cx="80978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>
                <a:solidFill>
                  <a:srgbClr val="333333"/>
                </a:solidFill>
                <a:latin typeface="Helvetica" pitchFamily="1" charset="0"/>
              </a:rPr>
              <a:t>YarnPattern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>
              <a:solidFill>
                <a:srgbClr val="000000"/>
              </a:solidFill>
              <a:latin typeface="Times New Roman" pitchFamily="1" charset="0"/>
            </a:endParaRPr>
          </a:p>
        </p:txBody>
      </p:sp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398463" y="1181100"/>
            <a:ext cx="8440737" cy="526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 b="1" noProof="1">
                <a:solidFill>
                  <a:srgbClr val="0000FF"/>
                </a:solidFill>
                <a:latin typeface="Courier New" pitchFamily="1" charset="0"/>
              </a:rPr>
              <a:t>/*</a:t>
            </a:r>
          </a:p>
          <a:p>
            <a:r>
              <a:rPr lang="en-US" sz="1600" b="1" noProof="1">
                <a:solidFill>
                  <a:srgbClr val="0000FF"/>
                </a:solidFill>
                <a:latin typeface="Courier New" pitchFamily="1" charset="0"/>
              </a:rPr>
              <a:t> * Creates a pattern that simulates winding a piece of yarn</a:t>
            </a:r>
          </a:p>
          <a:p>
            <a:r>
              <a:rPr lang="en-US" sz="1600" b="1" noProof="1">
                <a:solidFill>
                  <a:srgbClr val="0000FF"/>
                </a:solidFill>
                <a:latin typeface="Courier New" pitchFamily="1" charset="0"/>
              </a:rPr>
              <a:t> * around an array of pegs at the edges of the graphics window.</a:t>
            </a:r>
          </a:p>
          <a:p>
            <a:r>
              <a:rPr lang="en-US" sz="1600" b="1" noProof="1">
                <a:solidFill>
                  <a:srgbClr val="0000FF"/>
                </a:solidFill>
                <a:latin typeface="Courier New" pitchFamily="1" charset="0"/>
              </a:rPr>
              <a:t> */</a:t>
            </a:r>
          </a:p>
          <a:p>
            <a:endParaRPr lang="en-US" sz="1600" b="1" noProof="1">
              <a:solidFill>
                <a:srgbClr val="000000"/>
              </a:solidFill>
              <a:latin typeface="Courier New" pitchFamily="1" charset="0"/>
            </a:endParaRPr>
          </a:p>
          <a:p>
            <a:r>
              <a:rPr lang="en-US" sz="1600" b="1" noProof="1">
                <a:solidFill>
                  <a:srgbClr val="000000"/>
                </a:solidFill>
                <a:latin typeface="Courier New" pitchFamily="1" charset="0"/>
              </a:rPr>
              <a:t>function YarnPattern() {</a:t>
            </a:r>
          </a:p>
          <a:p>
            <a:r>
              <a:rPr lang="en-US" sz="1600" b="1" noProof="1">
                <a:solidFill>
                  <a:srgbClr val="000000"/>
                </a:solidFill>
                <a:latin typeface="Courier New" pitchFamily="1" charset="0"/>
              </a:rPr>
              <a:t>   let gw = GWindow(GWINDOW_WIDTH, GWINDOW_HEIGHT);</a:t>
            </a:r>
          </a:p>
          <a:p>
            <a:r>
              <a:rPr lang="en-US" sz="1600" b="1" noProof="1">
                <a:solidFill>
                  <a:srgbClr val="000000"/>
                </a:solidFill>
                <a:latin typeface="Courier New" pitchFamily="1" charset="0"/>
              </a:rPr>
              <a:t>   let pegs = createPegArray(GWINDOW_WIDTH, GWINDOW_HEIGHT,</a:t>
            </a:r>
          </a:p>
          <a:p>
            <a:r>
              <a:rPr lang="en-US" sz="1600" b="1" noProof="1">
                <a:solidFill>
                  <a:srgbClr val="000000"/>
                </a:solidFill>
                <a:latin typeface="Courier New" pitchFamily="1" charset="0"/>
              </a:rPr>
              <a:t>                             N_ACROSS, N_DOWN);</a:t>
            </a:r>
          </a:p>
          <a:p>
            <a:r>
              <a:rPr lang="en-US" sz="1600" b="1" noProof="1">
                <a:solidFill>
                  <a:srgbClr val="000000"/>
                </a:solidFill>
                <a:latin typeface="Courier New" pitchFamily="1" charset="0"/>
              </a:rPr>
              <a:t>   let thisPeg = 0;</a:t>
            </a:r>
          </a:p>
          <a:p>
            <a:r>
              <a:rPr lang="en-US" sz="1600" b="1" noProof="1">
                <a:solidFill>
                  <a:srgbClr val="000000"/>
                </a:solidFill>
                <a:latin typeface="Courier New" pitchFamily="1" charset="0"/>
              </a:rPr>
              <a:t>   let nextPeg = -1;</a:t>
            </a:r>
          </a:p>
          <a:p>
            <a:r>
              <a:rPr lang="en-US" sz="1600" b="1" noProof="1">
                <a:solidFill>
                  <a:srgbClr val="000000"/>
                </a:solidFill>
                <a:latin typeface="Courier New" pitchFamily="1" charset="0"/>
              </a:rPr>
              <a:t>   while (thisPeg !== 0 || nextPeg === -1) {</a:t>
            </a:r>
          </a:p>
          <a:p>
            <a:r>
              <a:rPr lang="en-US" sz="1600" b="1" noProof="1">
                <a:solidFill>
                  <a:srgbClr val="000000"/>
                </a:solidFill>
                <a:latin typeface="Courier New" pitchFamily="1" charset="0"/>
              </a:rPr>
              <a:t>      nextPeg = (thisPeg + DELTA) % pegs.length;</a:t>
            </a:r>
          </a:p>
          <a:p>
            <a:r>
              <a:rPr lang="en-US" sz="1600" b="1" noProof="1">
                <a:solidFill>
                  <a:srgbClr val="000000"/>
                </a:solidFill>
                <a:latin typeface="Courier New" pitchFamily="1" charset="0"/>
              </a:rPr>
              <a:t>      let p0 = pegs[thisPeg];</a:t>
            </a:r>
          </a:p>
          <a:p>
            <a:r>
              <a:rPr lang="en-US" sz="1600" b="1" noProof="1">
                <a:solidFill>
                  <a:srgbClr val="000000"/>
                </a:solidFill>
                <a:latin typeface="Courier New" pitchFamily="1" charset="0"/>
              </a:rPr>
              <a:t>      let p1 = pegs[nextPeg];</a:t>
            </a:r>
          </a:p>
          <a:p>
            <a:r>
              <a:rPr lang="en-US" sz="1600" b="1" noProof="1">
                <a:solidFill>
                  <a:srgbClr val="000000"/>
                </a:solidFill>
                <a:latin typeface="Courier New" pitchFamily="1" charset="0"/>
              </a:rPr>
              <a:t>      let line = GLine(p0.x, p0.y, p1.x, p1.y);</a:t>
            </a:r>
          </a:p>
          <a:p>
            <a:r>
              <a:rPr lang="en-US" sz="1600" b="1" noProof="1">
                <a:solidFill>
                  <a:srgbClr val="000000"/>
                </a:solidFill>
                <a:latin typeface="Courier New" pitchFamily="1" charset="0"/>
              </a:rPr>
              <a:t>      line.setColor("Magenta");</a:t>
            </a:r>
          </a:p>
          <a:p>
            <a:r>
              <a:rPr lang="en-US" sz="1600" b="1" noProof="1">
                <a:solidFill>
                  <a:srgbClr val="000000"/>
                </a:solidFill>
                <a:latin typeface="Courier New" pitchFamily="1" charset="0"/>
              </a:rPr>
              <a:t>      gw.add(line);</a:t>
            </a:r>
          </a:p>
          <a:p>
            <a:r>
              <a:rPr lang="en-US" sz="1600" b="1" noProof="1">
                <a:solidFill>
                  <a:srgbClr val="000000"/>
                </a:solidFill>
                <a:latin typeface="Courier New" pitchFamily="1" charset="0"/>
              </a:rPr>
              <a:t>      thisPeg = nextPeg;</a:t>
            </a:r>
          </a:p>
          <a:p>
            <a:r>
              <a:rPr lang="en-US" sz="1600" b="1" noProof="1">
                <a:solidFill>
                  <a:srgbClr val="000000"/>
                </a:solidFill>
                <a:latin typeface="Courier New" pitchFamily="1" charset="0"/>
              </a:rPr>
              <a:t>   }</a:t>
            </a:r>
          </a:p>
          <a:p>
            <a:r>
              <a:rPr lang="en-US" sz="1600" b="1" noProof="1">
                <a:solidFill>
                  <a:srgbClr val="000000"/>
                </a:solidFill>
                <a:latin typeface="Courier New" pitchFamily="1" charset="0"/>
              </a:rPr>
              <a:t>}</a:t>
            </a:r>
          </a:p>
        </p:txBody>
      </p:sp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0" y="0"/>
            <a:ext cx="9131300" cy="1087438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40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81925" name="Rectangle 5"/>
          <p:cNvSpPr>
            <a:spLocks noChangeArrowheads="1"/>
          </p:cNvSpPr>
          <p:nvPr/>
        </p:nvSpPr>
        <p:spPr bwMode="auto">
          <a:xfrm>
            <a:off x="0" y="6567488"/>
            <a:ext cx="9131300" cy="29051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40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  <a:latin typeface="Times New Roman" pitchFamily="1" charset="0"/>
              </a:rPr>
              <a:t>The </a:t>
            </a:r>
            <a:r>
              <a:rPr lang="en-US" sz="3600" b="1">
                <a:solidFill>
                  <a:srgbClr val="FF0000"/>
                </a:solidFill>
                <a:latin typeface="Courier New" pitchFamily="1" charset="0"/>
              </a:rPr>
              <a:t>YarnPattern</a:t>
            </a:r>
            <a:r>
              <a:rPr lang="en-US" sz="4000">
                <a:solidFill>
                  <a:srgbClr val="FF0000"/>
                </a:solidFill>
                <a:latin typeface="Times New Roman" pitchFamily="1" charset="0"/>
              </a:rPr>
              <a:t> Program</a:t>
            </a:r>
            <a:endParaRPr lang="en-US">
              <a:solidFill>
                <a:srgbClr val="FF0000"/>
              </a:solidFill>
              <a:latin typeface="Times New Roman" pitchFamily="1" charset="0"/>
            </a:endParaRPr>
          </a:p>
        </p:txBody>
      </p:sp>
      <p:sp>
        <p:nvSpPr>
          <p:cNvPr id="81927" name="Rectangle 7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>
              <a:solidFill>
                <a:srgbClr val="000000"/>
              </a:solidFill>
              <a:latin typeface="Times New Roman" pitchFamily="1" charset="0"/>
            </a:endParaRPr>
          </a:p>
        </p:txBody>
      </p:sp>
      <p:sp>
        <p:nvSpPr>
          <p:cNvPr id="81929" name="Text Box 9"/>
          <p:cNvSpPr txBox="1">
            <a:spLocks noChangeArrowheads="1"/>
          </p:cNvSpPr>
          <p:nvPr/>
        </p:nvSpPr>
        <p:spPr bwMode="auto">
          <a:xfrm>
            <a:off x="304800" y="6550025"/>
            <a:ext cx="914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i="1" dirty="0">
                <a:solidFill>
                  <a:srgbClr val="000000"/>
                </a:solidFill>
                <a:latin typeface="Times New Roman" pitchFamily="1" charset="0"/>
              </a:rPr>
              <a:t>page 1 of 3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>
              <a:solidFill>
                <a:srgbClr val="000000"/>
              </a:solidFill>
              <a:latin typeface="Times New Roman" pitchFamily="1" charset="0"/>
            </a:endParaRPr>
          </a:p>
        </p:txBody>
      </p:sp>
      <p:sp>
        <p:nvSpPr>
          <p:cNvPr id="83971" name="Text Box 3"/>
          <p:cNvSpPr txBox="1">
            <a:spLocks noChangeArrowheads="1"/>
          </p:cNvSpPr>
          <p:nvPr/>
        </p:nvSpPr>
        <p:spPr bwMode="auto">
          <a:xfrm>
            <a:off x="398463" y="1181100"/>
            <a:ext cx="8440737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 b="1" noProof="1">
                <a:solidFill>
                  <a:srgbClr val="0000FF"/>
                </a:solidFill>
                <a:latin typeface="Courier New" pitchFamily="1" charset="0"/>
              </a:rPr>
              <a:t>/*</a:t>
            </a:r>
          </a:p>
          <a:p>
            <a:r>
              <a:rPr lang="en-US" sz="1400" b="1" noProof="1">
                <a:solidFill>
                  <a:srgbClr val="0000FF"/>
                </a:solidFill>
                <a:latin typeface="Courier New" pitchFamily="1" charset="0"/>
              </a:rPr>
              <a:t> * Creates a pattern that simulates winding a piece of yarn</a:t>
            </a:r>
          </a:p>
          <a:p>
            <a:r>
              <a:rPr lang="en-US" sz="1400" b="1" noProof="1">
                <a:solidFill>
                  <a:srgbClr val="0000FF"/>
                </a:solidFill>
                <a:latin typeface="Courier New" pitchFamily="1" charset="0"/>
              </a:rPr>
              <a:t> * around an array of pegs at the edges of the graphics window.</a:t>
            </a:r>
          </a:p>
          <a:p>
            <a:r>
              <a:rPr lang="en-US" sz="1400" b="1" noProof="1">
                <a:solidFill>
                  <a:srgbClr val="0000FF"/>
                </a:solidFill>
                <a:latin typeface="Courier New" pitchFamily="1" charset="0"/>
              </a:rPr>
              <a:t> */</a:t>
            </a:r>
          </a:p>
          <a:p>
            <a:endParaRPr lang="en-US" sz="1400" b="1" noProof="1">
              <a:solidFill>
                <a:srgbClr val="000000"/>
              </a:solidFill>
              <a:latin typeface="Courier New" pitchFamily="1" charset="0"/>
            </a:endParaRPr>
          </a:p>
          <a:p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function YarnPattern() {</a:t>
            </a:r>
          </a:p>
          <a:p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let gw = GWindow(GWINDOW_WIDTH, GWINDOW_HEIGHT);</a:t>
            </a:r>
          </a:p>
          <a:p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let pegs = createPegArray(GWINDOW_WIDTH, GWINDOW_HEIGHT,</a:t>
            </a:r>
          </a:p>
          <a:p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                          N_ACROSS, N_DOWN);</a:t>
            </a:r>
          </a:p>
          <a:p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let thisPeg = 0;</a:t>
            </a:r>
          </a:p>
          <a:p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let nextPeg = -1;</a:t>
            </a:r>
          </a:p>
          <a:p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while (thisPeg !== 0 || nextPeg === -1) {</a:t>
            </a:r>
          </a:p>
          <a:p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   nextPeg = (thisPeg + DELTA) % pegs.length;</a:t>
            </a:r>
          </a:p>
          <a:p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   let p0 = pegs[thisPeg];</a:t>
            </a:r>
          </a:p>
          <a:p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   let p1 = pegs[nextPeg];</a:t>
            </a:r>
          </a:p>
          <a:p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   let line = GLine(p0.x, p0.y, p1.x, p1.y);</a:t>
            </a:r>
          </a:p>
          <a:p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   line.setColor("Magenta");</a:t>
            </a:r>
          </a:p>
          <a:p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   gw.add(line);</a:t>
            </a:r>
          </a:p>
          <a:p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   thisPeg = nextPeg;</a:t>
            </a:r>
          </a:p>
          <a:p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}</a:t>
            </a:r>
          </a:p>
          <a:p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}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55600" y="1143000"/>
            <a:ext cx="8483600" cy="5465763"/>
            <a:chOff x="240" y="720"/>
            <a:chExt cx="5280" cy="3443"/>
          </a:xfrm>
        </p:grpSpPr>
        <p:sp>
          <p:nvSpPr>
            <p:cNvPr id="83973" name="Rectangle 5"/>
            <p:cNvSpPr>
              <a:spLocks noChangeArrowheads="1"/>
            </p:cNvSpPr>
            <p:nvPr/>
          </p:nvSpPr>
          <p:spPr bwMode="auto">
            <a:xfrm>
              <a:off x="240" y="720"/>
              <a:ext cx="5280" cy="331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83974" name="Text Box 6"/>
            <p:cNvSpPr txBox="1">
              <a:spLocks noChangeArrowheads="1"/>
            </p:cNvSpPr>
            <p:nvPr/>
          </p:nvSpPr>
          <p:spPr bwMode="auto">
            <a:xfrm>
              <a:off x="251" y="752"/>
              <a:ext cx="5261" cy="34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FF"/>
                  </a:solidFill>
                  <a:latin typeface="Courier New" pitchFamily="1" charset="0"/>
                </a:rPr>
                <a:t>/*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FF"/>
                  </a:solidFill>
                  <a:latin typeface="Courier New" pitchFamily="1" charset="0"/>
                </a:rPr>
                <a:t> * Creates an array of pegs around the perimeter of a rectangle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FF"/>
                  </a:solidFill>
                  <a:latin typeface="Courier New" pitchFamily="1" charset="0"/>
                </a:rPr>
                <a:t> * with the specified width and height.  The number of pegs in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FF"/>
                  </a:solidFill>
                  <a:latin typeface="Courier New" pitchFamily="1" charset="0"/>
                </a:rPr>
                <a:t> * each dimension is specified by nAcross and nDown.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FF"/>
                  </a:solidFill>
                  <a:latin typeface="Courier New" pitchFamily="1" charset="0"/>
                </a:rPr>
                <a:t> */</a:t>
              </a:r>
            </a:p>
            <a:p>
              <a:pPr>
                <a:lnSpc>
                  <a:spcPct val="90000"/>
                </a:lnSpc>
              </a:pPr>
              <a:endParaRPr lang="en-US" sz="1050" b="1" noProof="1">
                <a:solidFill>
                  <a:srgbClr val="0000FF"/>
                </a:solidFill>
                <a:latin typeface="Courier New" pitchFamily="1" charset="0"/>
              </a:endParaRP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function createPegArray(width, height, nAcross, nDown) {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let dx = width / nAcross;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let dy = height / nDown;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let pegs = [ ];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for (let i = 0; i &lt; nAcross; i++) {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   pegs.push(Point(i * dx, 0));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}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for (let i = 0; i &lt; nDown; i++) {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   pegs.push(Point(nAcross * dx, i * dy));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}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for (let i = nAcross; i &gt; 0; i--) {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   pegs.push(Point(i * dx, nDown * dy));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}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for (let i = nDown; i &gt; 0; i--) {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   pegs.push(Point(0, i * dy));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}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return pegs;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}</a:t>
              </a:r>
            </a:p>
          </p:txBody>
        </p:sp>
      </p:grpSp>
      <p:sp>
        <p:nvSpPr>
          <p:cNvPr id="83975" name="Rectangle 7"/>
          <p:cNvSpPr>
            <a:spLocks noChangeArrowheads="1"/>
          </p:cNvSpPr>
          <p:nvPr/>
        </p:nvSpPr>
        <p:spPr bwMode="auto">
          <a:xfrm>
            <a:off x="0" y="0"/>
            <a:ext cx="9131300" cy="108902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40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83976" name="Rectangle 8"/>
          <p:cNvSpPr>
            <a:spLocks noChangeArrowheads="1"/>
          </p:cNvSpPr>
          <p:nvPr/>
        </p:nvSpPr>
        <p:spPr bwMode="auto">
          <a:xfrm>
            <a:off x="0" y="6567488"/>
            <a:ext cx="9131300" cy="29051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40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83977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  <a:latin typeface="Times New Roman" pitchFamily="1" charset="0"/>
              </a:rPr>
              <a:t>The </a:t>
            </a:r>
            <a:r>
              <a:rPr lang="en-US" sz="3600" b="1">
                <a:solidFill>
                  <a:srgbClr val="FF0000"/>
                </a:solidFill>
                <a:latin typeface="Courier New" pitchFamily="1" charset="0"/>
              </a:rPr>
              <a:t>YarnPattern</a:t>
            </a:r>
            <a:r>
              <a:rPr lang="en-US" sz="4000">
                <a:solidFill>
                  <a:srgbClr val="FF0000"/>
                </a:solidFill>
                <a:latin typeface="Times New Roman" pitchFamily="1" charset="0"/>
              </a:rPr>
              <a:t> Program</a:t>
            </a:r>
            <a:endParaRPr lang="en-US">
              <a:solidFill>
                <a:srgbClr val="FF0000"/>
              </a:solidFill>
              <a:latin typeface="Times New Roman" pitchFamily="1" charset="0"/>
            </a:endParaRPr>
          </a:p>
        </p:txBody>
      </p:sp>
      <p:sp>
        <p:nvSpPr>
          <p:cNvPr id="83978" name="Rectangle 10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>
              <a:solidFill>
                <a:srgbClr val="000000"/>
              </a:solidFill>
              <a:latin typeface="Times New Roman" pitchFamily="1" charset="0"/>
            </a:endParaRPr>
          </a:p>
        </p:txBody>
      </p:sp>
      <p:sp>
        <p:nvSpPr>
          <p:cNvPr id="83979" name="Text Box 11"/>
          <p:cNvSpPr txBox="1">
            <a:spLocks noChangeArrowheads="1"/>
          </p:cNvSpPr>
          <p:nvPr/>
        </p:nvSpPr>
        <p:spPr bwMode="auto">
          <a:xfrm>
            <a:off x="304800" y="6550025"/>
            <a:ext cx="914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i="1" dirty="0">
                <a:solidFill>
                  <a:srgbClr val="000000"/>
                </a:solidFill>
                <a:latin typeface="Times New Roman" pitchFamily="1" charset="0"/>
              </a:rPr>
              <a:t>page 2 of 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839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3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>
              <a:solidFill>
                <a:srgbClr val="000000"/>
              </a:solidFill>
              <a:latin typeface="Times New Roman" pitchFamily="1" charset="0"/>
            </a:endParaRPr>
          </a:p>
        </p:txBody>
      </p:sp>
      <p:sp>
        <p:nvSpPr>
          <p:cNvPr id="83971" name="Text Box 3"/>
          <p:cNvSpPr txBox="1">
            <a:spLocks noChangeArrowheads="1"/>
          </p:cNvSpPr>
          <p:nvPr/>
        </p:nvSpPr>
        <p:spPr bwMode="auto">
          <a:xfrm>
            <a:off x="398463" y="1181100"/>
            <a:ext cx="8440737" cy="4694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FF"/>
                </a:solidFill>
                <a:latin typeface="Courier New" pitchFamily="1" charset="0"/>
              </a:rPr>
              <a:t>/*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FF"/>
                </a:solidFill>
                <a:latin typeface="Courier New" pitchFamily="1" charset="0"/>
              </a:rPr>
              <a:t> * Creates an array of pegs around the perimeter of a rectangle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FF"/>
                </a:solidFill>
                <a:latin typeface="Courier New" pitchFamily="1" charset="0"/>
              </a:rPr>
              <a:t> * with the specified width and height.  The number of pegs in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FF"/>
                </a:solidFill>
                <a:latin typeface="Courier New" pitchFamily="1" charset="0"/>
              </a:rPr>
              <a:t> * each dimension is specified by nAcross and nDown.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FF"/>
                </a:solidFill>
                <a:latin typeface="Courier New" pitchFamily="1" charset="0"/>
              </a:rPr>
              <a:t> */</a:t>
            </a:r>
          </a:p>
          <a:p>
            <a:pPr>
              <a:lnSpc>
                <a:spcPct val="90000"/>
              </a:lnSpc>
            </a:pPr>
            <a:endParaRPr lang="en-US" sz="1000" b="1" noProof="1">
              <a:solidFill>
                <a:srgbClr val="0000FF"/>
              </a:solidFill>
              <a:latin typeface="Courier New" pitchFamily="1" charset="0"/>
            </a:endParaRP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function createPegArray(width, height, nAcross, nDown) {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let dx = width / nAcross;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let dy = height / nDown;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let pegs = [ ];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for (let i = 0; i &lt; nAcross; i++) {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   pegs.push(Point(i * dx, 0));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}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for (let i = 0; i &lt; nDown; i++) {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   pegs.push(Point(nAcross * dx, i * dy));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}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for (let i = nAcross; i &gt; 0; i--) {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   pegs.push(Point(i * dx, nDown * dy));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}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for (let i = nDown; i &gt; 0; i--) {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   pegs.push(Point(0, i * dy));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}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   return pegs;</a:t>
            </a:r>
          </a:p>
          <a:p>
            <a:pPr>
              <a:lnSpc>
                <a:spcPct val="90000"/>
              </a:lnSpc>
            </a:pPr>
            <a:r>
              <a:rPr lang="en-US" sz="1400" b="1" noProof="1">
                <a:solidFill>
                  <a:srgbClr val="000000"/>
                </a:solidFill>
                <a:latin typeface="Courier New" pitchFamily="1" charset="0"/>
              </a:rPr>
              <a:t>}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55600" y="1143000"/>
            <a:ext cx="8483600" cy="5257800"/>
            <a:chOff x="240" y="720"/>
            <a:chExt cx="5280" cy="3312"/>
          </a:xfrm>
        </p:grpSpPr>
        <p:sp>
          <p:nvSpPr>
            <p:cNvPr id="83973" name="Rectangle 5"/>
            <p:cNvSpPr>
              <a:spLocks noChangeArrowheads="1"/>
            </p:cNvSpPr>
            <p:nvPr/>
          </p:nvSpPr>
          <p:spPr bwMode="auto">
            <a:xfrm>
              <a:off x="240" y="720"/>
              <a:ext cx="5280" cy="331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83974" name="Text Box 6"/>
            <p:cNvSpPr txBox="1">
              <a:spLocks noChangeArrowheads="1"/>
            </p:cNvSpPr>
            <p:nvPr/>
          </p:nvSpPr>
          <p:spPr bwMode="auto">
            <a:xfrm>
              <a:off x="251" y="752"/>
              <a:ext cx="5261" cy="2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FF"/>
                  </a:solidFill>
                  <a:latin typeface="Courier New" pitchFamily="1" charset="0"/>
                </a:rPr>
                <a:t>/*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FF"/>
                  </a:solidFill>
                  <a:latin typeface="Courier New" pitchFamily="1" charset="0"/>
                </a:rPr>
                <a:t> * Creates a new Point object.  If this function is called with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FF"/>
                  </a:solidFill>
                  <a:latin typeface="Courier New" pitchFamily="1" charset="0"/>
                </a:rPr>
                <a:t> * no arguments, it creates a Point object at the origin.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FF"/>
                  </a:solidFill>
                  <a:latin typeface="Courier New" pitchFamily="1" charset="0"/>
                </a:rPr>
                <a:t> */</a:t>
              </a:r>
            </a:p>
            <a:p>
              <a:pPr>
                <a:lnSpc>
                  <a:spcPct val="90000"/>
                </a:lnSpc>
              </a:pPr>
              <a:endParaRPr lang="en-US" sz="1600" b="1" noProof="1">
                <a:solidFill>
                  <a:srgbClr val="000000"/>
                </a:solidFill>
                <a:latin typeface="Courier New" pitchFamily="1" charset="0"/>
              </a:endParaRP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function Point(x, y) {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if (x === undefined) {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   x = 0;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   y = 0;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}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   return { x: x, y: y };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}</a:t>
              </a:r>
            </a:p>
            <a:p>
              <a:pPr>
                <a:lnSpc>
                  <a:spcPct val="90000"/>
                </a:lnSpc>
              </a:pPr>
              <a:endParaRPr lang="en-US" sz="1600" b="1" noProof="1">
                <a:solidFill>
                  <a:srgbClr val="000000"/>
                </a:solidFill>
                <a:latin typeface="Courier New" pitchFamily="1" charset="0"/>
              </a:endParaRP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FF"/>
                  </a:solidFill>
                  <a:latin typeface="Courier New" pitchFamily="1" charset="0"/>
                </a:rPr>
                <a:t>/* Constants */</a:t>
              </a:r>
            </a:p>
            <a:p>
              <a:pPr>
                <a:lnSpc>
                  <a:spcPct val="90000"/>
                </a:lnSpc>
              </a:pPr>
              <a:endParaRPr lang="en-US" sz="1600" b="1" noProof="1">
                <a:solidFill>
                  <a:srgbClr val="0000FF"/>
                </a:solidFill>
                <a:latin typeface="Courier New" pitchFamily="1" charset="0"/>
              </a:endParaRP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const GWINDOW_WIDTH = 1000;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const GWINDOW_HEIGHT = 625;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const N_ACROSS = 80;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const N_DOWN = 50;</a:t>
              </a:r>
            </a:p>
            <a:p>
              <a:pPr>
                <a:lnSpc>
                  <a:spcPct val="90000"/>
                </a:lnSpc>
              </a:pPr>
              <a:r>
                <a:rPr lang="en-US" sz="1600" b="1" noProof="1">
                  <a:solidFill>
                    <a:srgbClr val="000000"/>
                  </a:solidFill>
                  <a:latin typeface="Courier New" pitchFamily="1" charset="0"/>
                </a:rPr>
                <a:t>const DELTA = 113;</a:t>
              </a:r>
            </a:p>
            <a:p>
              <a:pPr>
                <a:lnSpc>
                  <a:spcPct val="90000"/>
                </a:lnSpc>
              </a:pPr>
              <a:endParaRPr lang="en-US" sz="1600" b="1" noProof="1">
                <a:solidFill>
                  <a:srgbClr val="000000"/>
                </a:solidFill>
                <a:latin typeface="Courier New" pitchFamily="1" charset="0"/>
              </a:endParaRPr>
            </a:p>
          </p:txBody>
        </p:sp>
      </p:grpSp>
      <p:sp>
        <p:nvSpPr>
          <p:cNvPr id="83975" name="Rectangle 7"/>
          <p:cNvSpPr>
            <a:spLocks noChangeArrowheads="1"/>
          </p:cNvSpPr>
          <p:nvPr/>
        </p:nvSpPr>
        <p:spPr bwMode="auto">
          <a:xfrm>
            <a:off x="0" y="0"/>
            <a:ext cx="9131300" cy="108902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40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83976" name="Rectangle 8"/>
          <p:cNvSpPr>
            <a:spLocks noChangeArrowheads="1"/>
          </p:cNvSpPr>
          <p:nvPr/>
        </p:nvSpPr>
        <p:spPr bwMode="auto">
          <a:xfrm>
            <a:off x="0" y="6567488"/>
            <a:ext cx="9131300" cy="29051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40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83977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  <a:latin typeface="Times New Roman" pitchFamily="1" charset="0"/>
              </a:rPr>
              <a:t>The </a:t>
            </a:r>
            <a:r>
              <a:rPr lang="en-US" sz="3600" b="1">
                <a:solidFill>
                  <a:srgbClr val="FF0000"/>
                </a:solidFill>
                <a:latin typeface="Courier New" pitchFamily="1" charset="0"/>
              </a:rPr>
              <a:t>YarnPattern</a:t>
            </a:r>
            <a:r>
              <a:rPr lang="en-US" sz="4000">
                <a:solidFill>
                  <a:srgbClr val="FF0000"/>
                </a:solidFill>
                <a:latin typeface="Times New Roman" pitchFamily="1" charset="0"/>
              </a:rPr>
              <a:t> Program</a:t>
            </a:r>
            <a:endParaRPr lang="en-US">
              <a:solidFill>
                <a:srgbClr val="FF0000"/>
              </a:solidFill>
              <a:latin typeface="Times New Roman" pitchFamily="1" charset="0"/>
            </a:endParaRPr>
          </a:p>
        </p:txBody>
      </p:sp>
      <p:sp>
        <p:nvSpPr>
          <p:cNvPr id="83978" name="Rectangle 10"/>
          <p:cNvSpPr>
            <a:spLocks noChangeArrowheads="1"/>
          </p:cNvSpPr>
          <p:nvPr/>
        </p:nvSpPr>
        <p:spPr bwMode="auto">
          <a:xfrm>
            <a:off x="304800" y="1076325"/>
            <a:ext cx="8534400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>
              <a:solidFill>
                <a:srgbClr val="000000"/>
              </a:solidFill>
              <a:latin typeface="Times New Roman" pitchFamily="1" charset="0"/>
            </a:endParaRPr>
          </a:p>
        </p:txBody>
      </p:sp>
      <p:sp>
        <p:nvSpPr>
          <p:cNvPr id="83979" name="Text Box 11"/>
          <p:cNvSpPr txBox="1">
            <a:spLocks noChangeArrowheads="1"/>
          </p:cNvSpPr>
          <p:nvPr/>
        </p:nvSpPr>
        <p:spPr bwMode="auto">
          <a:xfrm>
            <a:off x="304800" y="6550025"/>
            <a:ext cx="914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i="1" dirty="0">
                <a:solidFill>
                  <a:srgbClr val="000000"/>
                </a:solidFill>
                <a:latin typeface="Times New Roman" pitchFamily="1" charset="0"/>
              </a:rPr>
              <a:t>page 3 of 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839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3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667000"/>
            <a:ext cx="9144000" cy="1143000"/>
          </a:xfrm>
          <a:noFill/>
        </p:spPr>
        <p:txBody>
          <a:bodyPr/>
          <a:lstStyle/>
          <a:p>
            <a:r>
              <a:rPr lang="en-US" sz="3600">
                <a:solidFill>
                  <a:srgbClr val="FF0000"/>
                </a:solidFill>
              </a:rPr>
              <a:t>The End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1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1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21325</TotalTime>
  <Words>2087</Words>
  <Application>Microsoft Macintosh PowerPoint</Application>
  <PresentationFormat>On-screen Show (4:3)</PresentationFormat>
  <Paragraphs>221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Courier New</vt:lpstr>
      <vt:lpstr>Helvetica</vt:lpstr>
      <vt:lpstr>Helvetica Neue</vt:lpstr>
      <vt:lpstr>Lucida Grande</vt:lpstr>
      <vt:lpstr>Times</vt:lpstr>
      <vt:lpstr>Times New Roman</vt:lpstr>
      <vt:lpstr>Blank Presentation</vt:lpstr>
      <vt:lpstr>1_Blank Presentation</vt:lpstr>
      <vt:lpstr>2_Blank Presentation</vt:lpstr>
      <vt:lpstr>3_Blank Presentation</vt:lpstr>
      <vt:lpstr>Objects as Aggregates</vt:lpstr>
      <vt:lpstr>Objects in JavaScript</vt:lpstr>
      <vt:lpstr>Objects as Aggregates</vt:lpstr>
      <vt:lpstr>Employees at Scrooge and Marley</vt:lpstr>
      <vt:lpstr>Using JSON to Create Objects</vt:lpstr>
      <vt:lpstr>Selecting Fields from an Object</vt:lpstr>
      <vt:lpstr>Arrays of Objects</vt:lpstr>
      <vt:lpstr>Exercise: Hogwarts Student Data</vt:lpstr>
      <vt:lpstr>Representing Points as Aggregates</vt:lpstr>
      <vt:lpstr>Factory Functions</vt:lpstr>
      <vt:lpstr>Points and Graphics</vt:lpstr>
      <vt:lpstr>A Larger Sample Run</vt:lpstr>
      <vt:lpstr>The YarnPattern Program</vt:lpstr>
      <vt:lpstr>The YarnPattern Program</vt:lpstr>
      <vt:lpstr>The YarnPattern Program</vt:lpstr>
      <vt:lpstr>The End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3—Expressions</dc:title>
  <cp:lastModifiedBy>Jerry Cain</cp:lastModifiedBy>
  <cp:revision>178</cp:revision>
  <cp:lastPrinted>2018-11-06T18:22:38Z</cp:lastPrinted>
  <dcterms:created xsi:type="dcterms:W3CDTF">2017-05-16T22:29:09Z</dcterms:created>
  <dcterms:modified xsi:type="dcterms:W3CDTF">2018-11-06T20:01:53Z</dcterms:modified>
</cp:coreProperties>
</file>