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77" r:id="rId2"/>
    <p:sldMasterId id="2147483679" r:id="rId3"/>
  </p:sldMasterIdLst>
  <p:notesMasterIdLst>
    <p:notesMasterId r:id="rId17"/>
  </p:notesMasterIdLst>
  <p:sldIdLst>
    <p:sldId id="441" r:id="rId4"/>
    <p:sldId id="528" r:id="rId5"/>
    <p:sldId id="524" r:id="rId6"/>
    <p:sldId id="532" r:id="rId7"/>
    <p:sldId id="530" r:id="rId8"/>
    <p:sldId id="531" r:id="rId9"/>
    <p:sldId id="526" r:id="rId10"/>
    <p:sldId id="527" r:id="rId11"/>
    <p:sldId id="520" r:id="rId12"/>
    <p:sldId id="522" r:id="rId13"/>
    <p:sldId id="534" r:id="rId14"/>
    <p:sldId id="533" r:id="rId15"/>
    <p:sldId id="369" r:id="rId16"/>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999999"/>
    <a:srgbClr val="0066CC"/>
    <a:srgbClr val="FF3300"/>
    <a:srgbClr val="999933"/>
    <a:srgbClr val="33FFFF"/>
    <a:srgbClr val="CC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9" d="100"/>
          <a:sy n="129" d="100"/>
        </p:scale>
        <p:origin x="144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752B8929-F5BA-6A42-AE8D-11B33D75B6A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76C2B28A-38EF-A84D-8CBB-6515C3C776FD}"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AC057D-E11E-BB42-860D-6CA0ADB84AB0}" type="slidenum">
              <a:rPr lang="en-US">
                <a:solidFill>
                  <a:prstClr val="black"/>
                </a:solidFill>
              </a:rPr>
              <a:pPr/>
              <a:t>2</a:t>
            </a:fld>
            <a:endParaRPr lang="en-US">
              <a:solidFill>
                <a:prstClr val="black"/>
              </a:solidFill>
            </a:endParaRPr>
          </a:p>
        </p:txBody>
      </p:sp>
      <p:sp>
        <p:nvSpPr>
          <p:cNvPr id="62771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771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3</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4</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5</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6761E-281D-804B-80C9-DACADB011A9C}" type="slidenum">
              <a:rPr lang="en-US">
                <a:solidFill>
                  <a:prstClr val="black"/>
                </a:solidFill>
              </a:rPr>
              <a:pPr/>
              <a:t>6</a:t>
            </a:fld>
            <a:endParaRPr lang="en-US">
              <a:solidFill>
                <a:prstClr val="black"/>
              </a:solidFill>
            </a:endParaRPr>
          </a:p>
        </p:txBody>
      </p:sp>
      <p:sp>
        <p:nvSpPr>
          <p:cNvPr id="63181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3EB26E-5176-2C4B-9B04-B99F7A2E25D3}" type="slidenum">
              <a:rPr lang="en-US">
                <a:solidFill>
                  <a:prstClr val="black"/>
                </a:solidFill>
              </a:rPr>
              <a:pPr/>
              <a:t>7</a:t>
            </a:fld>
            <a:endParaRPr lang="en-US">
              <a:solidFill>
                <a:prstClr val="black"/>
              </a:solidFill>
            </a:endParaRPr>
          </a:p>
        </p:txBody>
      </p:sp>
      <p:sp>
        <p:nvSpPr>
          <p:cNvPr id="62566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566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8</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812504A-2149-B741-B5A7-EF929CA8312D}" type="slidenum">
              <a:rPr lang="en-US">
                <a:solidFill>
                  <a:prstClr val="black"/>
                </a:solidFill>
              </a:rPr>
              <a:pPr/>
              <a:t>9</a:t>
            </a:fld>
            <a:endParaRPr lang="en-US">
              <a:solidFill>
                <a:prstClr val="black"/>
              </a:solidFill>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417B4AB-16F1-A44C-A842-22F4F34EF8EF}" type="slidenum">
              <a:rPr lang="en-US">
                <a:solidFill>
                  <a:prstClr val="black"/>
                </a:solidFill>
              </a:rPr>
              <a:pPr/>
              <a:t>10</a:t>
            </a:fld>
            <a:endParaRPr lang="en-US">
              <a:solidFill>
                <a:prstClr val="black"/>
              </a:solidFill>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417B4AB-16F1-A44C-A842-22F4F34EF8EF}" type="slidenum">
              <a:rPr lang="en-US">
                <a:solidFill>
                  <a:prstClr val="black"/>
                </a:solidFill>
              </a:rPr>
              <a:pPr/>
              <a:t>11</a:t>
            </a:fld>
            <a:endParaRPr lang="en-US">
              <a:solidFill>
                <a:prstClr val="black"/>
              </a:solidFill>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587374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01BF5-FBB5-6F42-B9E2-15CBD2672AD5}" type="slidenum">
              <a:rPr lang="en-US">
                <a:solidFill>
                  <a:prstClr val="black"/>
                </a:solidFill>
              </a:rPr>
              <a:pPr/>
              <a:t>12</a:t>
            </a:fld>
            <a:endParaRPr lang="en-US">
              <a:solidFill>
                <a:prstClr val="black"/>
              </a:solidFill>
            </a:endParaRPr>
          </a:p>
        </p:txBody>
      </p:sp>
      <p:sp>
        <p:nvSpPr>
          <p:cNvPr id="63795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3795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E3DA7550-41C5-1649-8F1D-DAFF40C4F66E}" type="slidenum">
              <a:rPr lang="en-US"/>
              <a:pPr/>
              <a:t>13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6887C0F-0A9A-2D41-AFC4-5BCEF5FB14E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FE51672-3129-B04A-AAD8-AE33C45203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0571493-AB2E-624A-B87C-BDAD8FB0A32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8B68B96-157B-0646-AC7C-821D08C6B08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09F012B-A357-B94D-BC79-FEDE91B9EDD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E2E882ED-234A-494A-ADEA-D40E97ED568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587B777-6966-E249-B1C3-5344FF59A9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DA77092-F735-914B-BC9C-20FD9ACF3AE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FE2BDE4-6AF5-694C-969B-E6276B288BF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385DC38-1929-A048-9234-003D1A6E27B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79F52E-EEBE-0C4B-9D9E-7E43962FBB4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E526AB-96F5-B344-A0C8-F0BB107B344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3624F0BD-624A-8B4F-8AD3-86AC7CB4E566}"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58276C2E-7C49-F644-9525-29C4312CAF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i="0">
                <a:latin typeface="Times New Roman" charset="0"/>
              </a:defRPr>
            </a:lvl1pPr>
          </a:lstStyle>
          <a:p>
            <a:pPr>
              <a:defRPr/>
            </a:pPr>
            <a:endParaRPr lang="en-US" sz="140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i="0">
                <a:latin typeface="Times New Roman" charset="0"/>
              </a:defRPr>
            </a:lvl1pPr>
          </a:lstStyle>
          <a:p>
            <a:pPr>
              <a:defRPr/>
            </a:pPr>
            <a:endParaRPr lang="en-US" sz="140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i="0">
                <a:latin typeface="Times New Roman" charset="0"/>
              </a:defRPr>
            </a:lvl1pPr>
          </a:lstStyle>
          <a:p>
            <a:pPr>
              <a:defRPr/>
            </a:pPr>
            <a:fld id="{660BB924-0A79-9C44-B421-55538CCE8254}" type="slidenum">
              <a:rPr lang="en-US" sz="1400">
                <a:solidFill>
                  <a:srgbClr val="000000"/>
                </a:solidFill>
              </a:rPr>
              <a:pPr>
                <a:defRPr/>
              </a:pPr>
              <a:t>‹#›</a:t>
            </a:fld>
            <a:endParaRPr lang="en-US"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78"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sz="1400">
              <a:solidFill>
                <a:srgbClr val="000000"/>
              </a:solidFill>
              <a:latin typeface="Times New Roman"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sz="1400">
              <a:solidFill>
                <a:srgbClr val="000000"/>
              </a:solidFill>
              <a:latin typeface="Times New Roman"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0788654A-F1DE-3C42-B055-3BD571764DBA}" type="slidenum">
              <a:rPr lang="en-US" sz="1400">
                <a:solidFill>
                  <a:srgbClr val="000000"/>
                </a:solidFill>
                <a:latin typeface="Times New Roman" charset="0"/>
              </a:rPr>
              <a:pPr/>
              <a:t>‹#›</a:t>
            </a:fld>
            <a:endParaRPr lang="en-US" sz="1400">
              <a:solidFill>
                <a:srgbClr val="000000"/>
              </a:solidFill>
              <a:latin typeface="Times New Roman" charset="0"/>
            </a:endParaRPr>
          </a:p>
        </p:txBody>
      </p:sp>
    </p:spTree>
  </p:cSld>
  <p:clrMap bg1="lt1" tx1="dk1" bg2="lt2" tx2="dk2" accent1="accent1" accent2="accent2" accent3="accent3" accent4="accent4" accent5="accent5" accent6="accent6" hlink="hlink" folHlink="folHlink"/>
  <p:sldLayoutIdLst>
    <p:sldLayoutId id="2147483680"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Objects as Maps</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106AJ</a:t>
            </a:r>
          </a:p>
          <a:p>
            <a:pPr algn="ctr">
              <a:lnSpc>
                <a:spcPct val="85000"/>
              </a:lnSpc>
            </a:pPr>
            <a:r>
              <a:rPr lang="en-US" sz="3200" dirty="0">
                <a:latin typeface="Times New Roman" charset="0"/>
              </a:rPr>
              <a:t>November 9, 2018</a:t>
            </a:r>
          </a:p>
          <a:p>
            <a:pPr algn="ctr">
              <a:lnSpc>
                <a:spcPct val="85000"/>
              </a:lnSpc>
            </a:pPr>
            <a:r>
              <a:rPr lang="en-US" sz="3200" i="1" dirty="0">
                <a:latin typeface="Times New Roman" charset="0"/>
              </a:rPr>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0" y="76200"/>
            <a:ext cx="9144000" cy="1143000"/>
          </a:xfrm>
          <a:ln/>
        </p:spPr>
        <p:txBody>
          <a:bodyPr/>
          <a:lstStyle/>
          <a:p>
            <a:r>
              <a:rPr lang="en-US" sz="4000" dirty="0">
                <a:solidFill>
                  <a:srgbClr val="FF0000"/>
                </a:solidFill>
              </a:rPr>
              <a:t>The Concept of a Map </a:t>
            </a:r>
            <a:endParaRPr lang="en-US" sz="4200" dirty="0">
              <a:solidFill>
                <a:srgbClr val="FF0000"/>
              </a:solidFill>
            </a:endParaRPr>
          </a:p>
        </p:txBody>
      </p:sp>
      <p:sp>
        <p:nvSpPr>
          <p:cNvPr id="24" name="Rectangle 7"/>
          <p:cNvSpPr>
            <a:spLocks noChangeArrowheads="1"/>
          </p:cNvSpPr>
          <p:nvPr/>
        </p:nvSpPr>
        <p:spPr bwMode="auto">
          <a:xfrm>
            <a:off x="482600" y="1155700"/>
            <a:ext cx="8204200" cy="4787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One of the most important applications of JavaScript objects uses them to associate pairs of data values.  In computer science, the resulting data structure is called a </a:t>
            </a:r>
            <a:r>
              <a:rPr lang="en-US" sz="2400" b="1" i="1" dirty="0">
                <a:solidFill>
                  <a:srgbClr val="000000"/>
                </a:solidFill>
                <a:latin typeface="Times New Roman" charset="0"/>
              </a:rPr>
              <a:t>map</a:t>
            </a:r>
            <a:r>
              <a:rPr lang="en-US" sz="2400" i="1" dirty="0">
                <a:solidFill>
                  <a:srgbClr val="000000"/>
                </a:solidFill>
                <a:latin typeface="Times New Roman" charset="0"/>
              </a:rPr>
              <a:t>.</a:t>
            </a:r>
            <a:endParaRPr lang="en-US" sz="2400" dirty="0">
              <a:solidFill>
                <a:srgbClr val="000000"/>
              </a:solidFill>
              <a:latin typeface="Times New Roman" charset="0"/>
            </a:endParaRPr>
          </a:p>
          <a:p>
            <a:pPr marL="342900" indent="-342900">
              <a:lnSpc>
                <a:spcPct val="90000"/>
              </a:lnSpc>
              <a:spcAft>
                <a:spcPct val="50000"/>
              </a:spcAft>
              <a:buFontTx/>
              <a:buChar char="•"/>
            </a:pPr>
            <a:r>
              <a:rPr lang="en-US" sz="2400" dirty="0">
                <a:solidFill>
                  <a:srgbClr val="000000"/>
                </a:solidFill>
                <a:latin typeface="Times New Roman" charset="0"/>
              </a:rPr>
              <a:t>Maps associate a simple data value called a </a:t>
            </a:r>
            <a:r>
              <a:rPr lang="en-US" sz="2400" b="1" i="1" dirty="0">
                <a:solidFill>
                  <a:srgbClr val="000000"/>
                </a:solidFill>
                <a:latin typeface="Times New Roman" charset="0"/>
              </a:rPr>
              <a:t>key</a:t>
            </a:r>
            <a:r>
              <a:rPr lang="en-US" sz="2400" dirty="0">
                <a:solidFill>
                  <a:srgbClr val="000000"/>
                </a:solidFill>
                <a:latin typeface="Times New Roman" charset="0"/>
              </a:rPr>
              <a:t> (most often a string)</a:t>
            </a:r>
            <a:r>
              <a:rPr lang="en-US" sz="2000" dirty="0">
                <a:solidFill>
                  <a:srgbClr val="000000"/>
                </a:solidFill>
                <a:latin typeface="Times New Roman" charset="0"/>
              </a:rPr>
              <a:t> </a:t>
            </a:r>
            <a:r>
              <a:rPr lang="en-US" sz="2400" dirty="0">
                <a:solidFill>
                  <a:srgbClr val="000000"/>
                </a:solidFill>
                <a:latin typeface="Times New Roman" charset="0"/>
              </a:rPr>
              <a:t>with</a:t>
            </a:r>
            <a:r>
              <a:rPr lang="en-US" sz="2000" dirty="0">
                <a:solidFill>
                  <a:srgbClr val="000000"/>
                </a:solidFill>
                <a:latin typeface="Times New Roman" charset="0"/>
              </a:rPr>
              <a:t> </a:t>
            </a:r>
            <a:r>
              <a:rPr lang="en-US" sz="2400" dirty="0">
                <a:solidFill>
                  <a:srgbClr val="000000"/>
                </a:solidFill>
                <a:latin typeface="Times New Roman" charset="0"/>
              </a:rPr>
              <a:t>a</a:t>
            </a:r>
            <a:r>
              <a:rPr lang="en-US" sz="2000" dirty="0">
                <a:solidFill>
                  <a:srgbClr val="000000"/>
                </a:solidFill>
                <a:latin typeface="Times New Roman" charset="0"/>
              </a:rPr>
              <a:t> </a:t>
            </a:r>
            <a:r>
              <a:rPr lang="en-US" sz="2400" b="1" i="1" dirty="0">
                <a:solidFill>
                  <a:srgbClr val="000000"/>
                </a:solidFill>
                <a:latin typeface="Times New Roman" charset="0"/>
              </a:rPr>
              <a:t>value</a:t>
            </a:r>
            <a:r>
              <a:rPr lang="en-US" sz="2400" i="1" dirty="0">
                <a:solidFill>
                  <a:srgbClr val="000000"/>
                </a:solidFill>
                <a:latin typeface="Times New Roman" charset="0"/>
              </a:rPr>
              <a:t>,</a:t>
            </a:r>
            <a:r>
              <a:rPr lang="en-US" sz="2000" dirty="0">
                <a:solidFill>
                  <a:srgbClr val="000000"/>
                </a:solidFill>
                <a:latin typeface="Times New Roman" charset="0"/>
              </a:rPr>
              <a:t> </a:t>
            </a:r>
            <a:r>
              <a:rPr lang="en-US" sz="2400" dirty="0">
                <a:solidFill>
                  <a:srgbClr val="000000"/>
                </a:solidFill>
                <a:latin typeface="Times New Roman" charset="0"/>
              </a:rPr>
              <a:t>which</a:t>
            </a:r>
            <a:r>
              <a:rPr lang="en-US" sz="2000" dirty="0">
                <a:solidFill>
                  <a:srgbClr val="000000"/>
                </a:solidFill>
                <a:latin typeface="Times New Roman" charset="0"/>
              </a:rPr>
              <a:t> </a:t>
            </a:r>
            <a:r>
              <a:rPr lang="en-US" sz="2400" dirty="0">
                <a:solidFill>
                  <a:srgbClr val="000000"/>
                </a:solidFill>
                <a:latin typeface="Times New Roman" charset="0"/>
              </a:rPr>
              <a:t>is</a:t>
            </a:r>
            <a:r>
              <a:rPr lang="en-US" sz="2000" dirty="0">
                <a:solidFill>
                  <a:srgbClr val="000000"/>
                </a:solidFill>
                <a:latin typeface="Times New Roman" charset="0"/>
              </a:rPr>
              <a:t> </a:t>
            </a:r>
            <a:r>
              <a:rPr lang="en-US" sz="2400" dirty="0">
                <a:solidFill>
                  <a:srgbClr val="000000"/>
                </a:solidFill>
                <a:latin typeface="Times New Roman" charset="0"/>
              </a:rPr>
              <a:t>often</a:t>
            </a:r>
            <a:r>
              <a:rPr lang="en-US" sz="2000" dirty="0">
                <a:solidFill>
                  <a:srgbClr val="000000"/>
                </a:solidFill>
                <a:latin typeface="Times New Roman" charset="0"/>
              </a:rPr>
              <a:t> </a:t>
            </a:r>
            <a:r>
              <a:rPr lang="en-US" sz="2400" dirty="0">
                <a:solidFill>
                  <a:srgbClr val="000000"/>
                </a:solidFill>
                <a:latin typeface="Times New Roman" charset="0"/>
              </a:rPr>
              <a:t>larger</a:t>
            </a:r>
            <a:r>
              <a:rPr lang="en-US" sz="2000" dirty="0">
                <a:solidFill>
                  <a:srgbClr val="000000"/>
                </a:solidFill>
                <a:latin typeface="Times New Roman" charset="0"/>
              </a:rPr>
              <a:t> </a:t>
            </a:r>
            <a:r>
              <a:rPr lang="en-US" sz="2400" dirty="0">
                <a:solidFill>
                  <a:srgbClr val="000000"/>
                </a:solidFill>
                <a:latin typeface="Times New Roman" charset="0"/>
              </a:rPr>
              <a:t>and</a:t>
            </a:r>
            <a:r>
              <a:rPr lang="en-US" sz="2000" dirty="0">
                <a:solidFill>
                  <a:srgbClr val="000000"/>
                </a:solidFill>
                <a:latin typeface="Times New Roman" charset="0"/>
              </a:rPr>
              <a:t> </a:t>
            </a:r>
            <a:r>
              <a:rPr lang="en-US" sz="2400" dirty="0">
                <a:solidFill>
                  <a:srgbClr val="000000"/>
                </a:solidFill>
                <a:latin typeface="Times New Roman" charset="0"/>
              </a:rPr>
              <a:t>more</a:t>
            </a:r>
            <a:r>
              <a:rPr lang="en-US" sz="2000" dirty="0">
                <a:solidFill>
                  <a:srgbClr val="000000"/>
                </a:solidFill>
                <a:latin typeface="Times New Roman" charset="0"/>
              </a:rPr>
              <a:t> </a:t>
            </a:r>
            <a:r>
              <a:rPr lang="en-US" sz="2400" dirty="0">
                <a:solidFill>
                  <a:srgbClr val="000000"/>
                </a:solidFill>
                <a:latin typeface="Times New Roman" charset="0"/>
              </a:rPr>
              <a:t>complex.</a:t>
            </a:r>
          </a:p>
          <a:p>
            <a:pPr marL="342900" indent="-342900">
              <a:lnSpc>
                <a:spcPct val="90000"/>
              </a:lnSpc>
              <a:spcAft>
                <a:spcPct val="50000"/>
              </a:spcAft>
              <a:buFontTx/>
              <a:buChar char="•"/>
            </a:pPr>
            <a:r>
              <a:rPr lang="en-US" sz="2400" dirty="0">
                <a:solidFill>
                  <a:srgbClr val="000000"/>
                </a:solidFill>
                <a:latin typeface="Times New Roman" charset="0"/>
              </a:rPr>
              <a:t>Examples of maps exist everywhere in the real world.  A classic example is a dictionary.  The keys are the words, and the values are the corresponding definitions.</a:t>
            </a:r>
          </a:p>
          <a:p>
            <a:pPr marL="342900" indent="-342900">
              <a:lnSpc>
                <a:spcPct val="90000"/>
              </a:lnSpc>
              <a:spcAft>
                <a:spcPct val="50000"/>
              </a:spcAft>
              <a:buFontTx/>
              <a:buChar char="•"/>
            </a:pPr>
            <a:r>
              <a:rPr lang="en-US" sz="2400" dirty="0">
                <a:solidFill>
                  <a:srgbClr val="000000"/>
                </a:solidFill>
                <a:latin typeface="Times New Roman" charset="0"/>
              </a:rPr>
              <a:t>A more contemporary example is the World-Wide Web.  In this example, the keys are the URLs, and the values are the contents of the corresponding pages.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Maps and JavaScript Objects</a:t>
            </a:r>
            <a:endParaRPr lang="en-US" sz="4000" dirty="0">
              <a:solidFill>
                <a:schemeClr val="tx1"/>
              </a:solidFill>
            </a:endParaRPr>
          </a:p>
        </p:txBody>
      </p:sp>
      <p:sp>
        <p:nvSpPr>
          <p:cNvPr id="630791" name="Rectangle 7"/>
          <p:cNvSpPr>
            <a:spLocks noChangeArrowheads="1"/>
          </p:cNvSpPr>
          <p:nvPr/>
        </p:nvSpPr>
        <p:spPr bwMode="auto">
          <a:xfrm>
            <a:off x="482600" y="1155700"/>
            <a:ext cx="8128000" cy="151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In the context of CS 106AJ, the most obvious example of a map is the JavaScript object, which precisely implements the map concept.  The keys are strings, and the values are arbitrary JavaScript values.</a:t>
            </a:r>
          </a:p>
        </p:txBody>
      </p:sp>
      <p:grpSp>
        <p:nvGrpSpPr>
          <p:cNvPr id="15" name="Group 14"/>
          <p:cNvGrpSpPr/>
          <p:nvPr/>
        </p:nvGrpSpPr>
        <p:grpSpPr>
          <a:xfrm>
            <a:off x="482600" y="2655130"/>
            <a:ext cx="8128000" cy="2602670"/>
            <a:chOff x="482600" y="2655130"/>
            <a:chExt cx="8128000" cy="2602670"/>
          </a:xfrm>
        </p:grpSpPr>
        <p:sp>
          <p:nvSpPr>
            <p:cNvPr id="12" name="Text Box 45"/>
            <p:cNvSpPr txBox="1">
              <a:spLocks noChangeArrowheads="1"/>
            </p:cNvSpPr>
            <p:nvPr/>
          </p:nvSpPr>
          <p:spPr bwMode="auto">
            <a:xfrm>
              <a:off x="1600200" y="348932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a:solidFill>
                    <a:srgbClr val="000000"/>
                  </a:solidFill>
                  <a:latin typeface="Courier New" charset="0"/>
                </a:rPr>
                <a:t>map[key</a:t>
              </a:r>
              <a:r>
                <a:rPr lang="en-US" sz="2000" b="1" dirty="0">
                  <a:solidFill>
                    <a:srgbClr val="000000"/>
                  </a:solidFill>
                  <a:latin typeface="Courier New" charset="0"/>
                </a:rPr>
                <a:t>]</a:t>
              </a:r>
            </a:p>
          </p:txBody>
        </p:sp>
        <p:sp>
          <p:nvSpPr>
            <p:cNvPr id="13" name="Rectangle 7"/>
            <p:cNvSpPr>
              <a:spLocks noChangeArrowheads="1"/>
            </p:cNvSpPr>
            <p:nvPr/>
          </p:nvSpPr>
          <p:spPr bwMode="auto">
            <a:xfrm>
              <a:off x="482600" y="3975100"/>
              <a:ext cx="8128000" cy="12827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dirty="0">
                  <a:solidFill>
                    <a:srgbClr val="000000"/>
                  </a:solidFill>
                  <a:latin typeface="Times New Roman" charset="0"/>
                </a:rPr>
                <a:t>If the key is defined in the map, this selection returns the value.  If no definition has been supplied, the selection returns the constant </a:t>
              </a:r>
              <a:r>
                <a:rPr lang="en-US" sz="2000" b="1" dirty="0">
                  <a:solidFill>
                    <a:srgbClr val="000000"/>
                  </a:solidFill>
                  <a:latin typeface="Courier New"/>
                  <a:cs typeface="Courier New"/>
                </a:rPr>
                <a:t>undefined</a:t>
              </a:r>
              <a:r>
                <a:rPr lang="en-US" sz="2400" dirty="0">
                  <a:solidFill>
                    <a:srgbClr val="000000"/>
                  </a:solidFill>
                  <a:latin typeface="Times New Roman" charset="0"/>
                </a:rPr>
                <a:t>.</a:t>
              </a:r>
            </a:p>
          </p:txBody>
        </p:sp>
        <p:sp>
          <p:nvSpPr>
            <p:cNvPr id="14" name="Rectangle 7"/>
            <p:cNvSpPr>
              <a:spLocks noChangeArrowheads="1"/>
            </p:cNvSpPr>
            <p:nvPr/>
          </p:nvSpPr>
          <p:spPr bwMode="auto">
            <a:xfrm>
              <a:off x="482600" y="265513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When you use an object as a map, you supply the key as a string expression using the square-bracket notation, as in</a:t>
              </a:r>
            </a:p>
          </p:txBody>
        </p:sp>
      </p:grpSp>
      <p:grpSp>
        <p:nvGrpSpPr>
          <p:cNvPr id="16" name="Group 15"/>
          <p:cNvGrpSpPr/>
          <p:nvPr/>
        </p:nvGrpSpPr>
        <p:grpSpPr>
          <a:xfrm>
            <a:off x="482600" y="5129140"/>
            <a:ext cx="8128000" cy="1231070"/>
            <a:chOff x="482600" y="2655130"/>
            <a:chExt cx="8128000" cy="1231070"/>
          </a:xfrm>
        </p:grpSpPr>
        <p:sp>
          <p:nvSpPr>
            <p:cNvPr id="17" name="Text Box 45"/>
            <p:cNvSpPr txBox="1">
              <a:spLocks noChangeArrowheads="1"/>
            </p:cNvSpPr>
            <p:nvPr/>
          </p:nvSpPr>
          <p:spPr bwMode="auto">
            <a:xfrm>
              <a:off x="1600200" y="348932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a:solidFill>
                    <a:srgbClr val="000000"/>
                  </a:solidFill>
                  <a:latin typeface="Courier New" charset="0"/>
                </a:rPr>
                <a:t>map[key</a:t>
              </a:r>
              <a:r>
                <a:rPr lang="en-US" sz="2000" b="1" dirty="0">
                  <a:solidFill>
                    <a:srgbClr val="000000"/>
                  </a:solidFill>
                  <a:latin typeface="Courier New" charset="0"/>
                </a:rPr>
                <a:t>] = value;</a:t>
              </a:r>
            </a:p>
          </p:txBody>
        </p:sp>
        <p:sp>
          <p:nvSpPr>
            <p:cNvPr id="19" name="Rectangle 7"/>
            <p:cNvSpPr>
              <a:spLocks noChangeArrowheads="1"/>
            </p:cNvSpPr>
            <p:nvPr/>
          </p:nvSpPr>
          <p:spPr bwMode="auto">
            <a:xfrm>
              <a:off x="482600" y="265513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Map selections are assignable, so that you can set the value associated with a key by executing an assignment statement: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Iterating Through Keys in an Object</a:t>
            </a:r>
            <a:endParaRPr lang="en-US" sz="4000" dirty="0">
              <a:solidFill>
                <a:schemeClr val="tx1"/>
              </a:solidFill>
            </a:endParaRPr>
          </a:p>
        </p:txBody>
      </p:sp>
      <p:sp>
        <p:nvSpPr>
          <p:cNvPr id="636931" name="Rectangle 3"/>
          <p:cNvSpPr>
            <a:spLocks noChangeArrowheads="1"/>
          </p:cNvSpPr>
          <p:nvPr/>
        </p:nvSpPr>
        <p:spPr bwMode="auto">
          <a:xfrm>
            <a:off x="482600" y="1155700"/>
            <a:ext cx="8128000" cy="1816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One of the common operations that clients need to perform when using a map is to iterate through the keys.</a:t>
            </a:r>
          </a:p>
          <a:p>
            <a:pPr marL="342900" indent="-342900">
              <a:lnSpc>
                <a:spcPct val="90000"/>
              </a:lnSpc>
              <a:spcAft>
                <a:spcPts val="1400"/>
              </a:spcAft>
              <a:buFontTx/>
              <a:buChar char="•"/>
            </a:pPr>
            <a:r>
              <a:rPr lang="en-US" sz="2400" dirty="0">
                <a:solidFill>
                  <a:srgbClr val="000000"/>
                </a:solidFill>
                <a:latin typeface="Times New Roman" charset="0"/>
              </a:rPr>
              <a:t>JavaScript supports this operation using an extended form of the </a:t>
            </a:r>
            <a:r>
              <a:rPr lang="en-US" sz="2000" b="1" dirty="0">
                <a:solidFill>
                  <a:srgbClr val="000000"/>
                </a:solidFill>
                <a:latin typeface="Courier New"/>
                <a:cs typeface="Courier New"/>
              </a:rPr>
              <a:t>for</a:t>
            </a:r>
            <a:r>
              <a:rPr lang="en-US" sz="2400" dirty="0">
                <a:solidFill>
                  <a:srgbClr val="000000"/>
                </a:solidFill>
                <a:latin typeface="Times New Roman" charset="0"/>
              </a:rPr>
              <a:t> statement, which has the following form:</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grpSp>
        <p:nvGrpSpPr>
          <p:cNvPr id="2" name="Group 9"/>
          <p:cNvGrpSpPr/>
          <p:nvPr/>
        </p:nvGrpSpPr>
        <p:grpSpPr>
          <a:xfrm>
            <a:off x="1524000" y="2819400"/>
            <a:ext cx="6400800" cy="1290439"/>
            <a:chOff x="1524000" y="5297715"/>
            <a:chExt cx="6400800" cy="1290439"/>
          </a:xfrm>
        </p:grpSpPr>
        <p:sp>
          <p:nvSpPr>
            <p:cNvPr id="636942" name="Rectangle 14"/>
            <p:cNvSpPr>
              <a:spLocks noChangeArrowheads="1"/>
            </p:cNvSpPr>
            <p:nvPr/>
          </p:nvSpPr>
          <p:spPr bwMode="auto">
            <a:xfrm>
              <a:off x="1524000" y="5343675"/>
              <a:ext cx="6400800" cy="1244479"/>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636943" name="Text Box 15"/>
            <p:cNvSpPr txBox="1">
              <a:spLocks noChangeArrowheads="1"/>
            </p:cNvSpPr>
            <p:nvPr/>
          </p:nvSpPr>
          <p:spPr bwMode="auto">
            <a:xfrm>
              <a:off x="1600200" y="5297715"/>
              <a:ext cx="6248400" cy="1200329"/>
            </a:xfrm>
            <a:prstGeom prst="rect">
              <a:avLst/>
            </a:prstGeom>
            <a:noFill/>
            <a:ln w="9525">
              <a:noFill/>
              <a:miter lim="800000"/>
              <a:headEnd/>
              <a:tailEnd/>
            </a:ln>
            <a:effectLst/>
          </p:spPr>
          <p:txBody>
            <a:bodyPr>
              <a:prstTxWarp prst="textNoShape">
                <a:avLst/>
              </a:prstTxWarp>
              <a:spAutoFit/>
            </a:bodyPr>
            <a:lstStyle/>
            <a:p>
              <a:r>
                <a:rPr lang="en-US" b="1" dirty="0">
                  <a:solidFill>
                    <a:srgbClr val="000000"/>
                  </a:solidFill>
                  <a:latin typeface="Courier New" charset="0"/>
                </a:rPr>
                <a:t>for (let key in map) {</a:t>
              </a:r>
            </a:p>
            <a:p>
              <a:r>
                <a:rPr lang="en-US" b="1" dirty="0">
                  <a:solidFill>
                    <a:srgbClr val="000000"/>
                  </a:solidFill>
                  <a:latin typeface="Courier New" charset="0"/>
                </a:rPr>
                <a:t>   let value = map[key];</a:t>
              </a:r>
            </a:p>
            <a:p>
              <a:r>
                <a:rPr lang="en-US" b="1" dirty="0">
                  <a:solidFill>
                    <a:srgbClr val="000000"/>
                  </a:solidFill>
                  <a:latin typeface="Courier New" charset="0"/>
                </a:rPr>
                <a:t>   </a:t>
              </a:r>
              <a:r>
                <a:rPr lang="en-US" dirty="0">
                  <a:solidFill>
                    <a:srgbClr val="000000"/>
                  </a:solidFill>
                  <a:latin typeface="Times New Roman" charset="0"/>
                </a:rPr>
                <a:t>. . . </a:t>
              </a:r>
              <a:r>
                <a:rPr lang="en-US" i="1" dirty="0">
                  <a:solidFill>
                    <a:srgbClr val="000000"/>
                  </a:solidFill>
                  <a:latin typeface="Times New Roman" charset="0"/>
                </a:rPr>
                <a:t>code to work with the individual key and value . . .</a:t>
              </a:r>
              <a:endParaRPr lang="en-US" b="1" dirty="0">
                <a:solidFill>
                  <a:srgbClr val="000000"/>
                </a:solidFill>
                <a:latin typeface="Courier New" charset="0"/>
              </a:endParaRPr>
            </a:p>
            <a:p>
              <a:r>
                <a:rPr lang="en-US" b="1" dirty="0">
                  <a:solidFill>
                    <a:srgbClr val="000000"/>
                  </a:solidFill>
                  <a:latin typeface="Courier New" charset="0"/>
                </a:rPr>
                <a:t>}</a:t>
              </a:r>
            </a:p>
          </p:txBody>
        </p:sp>
      </p:grpSp>
      <p:sp>
        <p:nvSpPr>
          <p:cNvPr id="8" name="Rectangle 3"/>
          <p:cNvSpPr>
            <a:spLocks noChangeArrowheads="1"/>
          </p:cNvSpPr>
          <p:nvPr/>
        </p:nvSpPr>
        <p:spPr bwMode="auto">
          <a:xfrm>
            <a:off x="482600" y="427990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In JavaScript, this extended form of the </a:t>
            </a:r>
            <a:r>
              <a:rPr lang="en-US" sz="2000" b="1" dirty="0">
                <a:solidFill>
                  <a:srgbClr val="000000"/>
                </a:solidFill>
                <a:latin typeface="Courier New"/>
                <a:cs typeface="Courier New"/>
              </a:rPr>
              <a:t>for</a:t>
            </a:r>
            <a:r>
              <a:rPr lang="en-US" sz="2400" dirty="0">
                <a:solidFill>
                  <a:srgbClr val="000000"/>
                </a:solidFill>
                <a:latin typeface="Times New Roman" charset="0"/>
              </a:rPr>
              <a:t> loop can process the keys in any order.</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69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uiExpand="1"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Maps in an Application</a:t>
            </a:r>
            <a:endParaRPr lang="en-US" sz="4000" dirty="0">
              <a:solidFill>
                <a:schemeClr val="tx1"/>
              </a:solidFill>
            </a:endParaRPr>
          </a:p>
        </p:txBody>
      </p:sp>
      <p:sp>
        <p:nvSpPr>
          <p:cNvPr id="630791" name="Rectangle 7"/>
          <p:cNvSpPr>
            <a:spLocks noChangeArrowheads="1"/>
          </p:cNvSpPr>
          <p:nvPr/>
        </p:nvSpPr>
        <p:spPr bwMode="auto">
          <a:xfrm>
            <a:off x="482600" y="1155700"/>
            <a:ext cx="8128000" cy="1130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Before going on to create new applications of maps, it seems worth going through the example from the text, which uses a map to associate three-letter airport codes with their locations. </a:t>
            </a:r>
          </a:p>
        </p:txBody>
      </p:sp>
      <p:grpSp>
        <p:nvGrpSpPr>
          <p:cNvPr id="2" name="Group 10"/>
          <p:cNvGrpSpPr/>
          <p:nvPr/>
        </p:nvGrpSpPr>
        <p:grpSpPr>
          <a:xfrm>
            <a:off x="482600" y="2273300"/>
            <a:ext cx="8128000" cy="3136900"/>
            <a:chOff x="482600" y="2273300"/>
            <a:chExt cx="8128000" cy="3136900"/>
          </a:xfrm>
        </p:grpSpPr>
        <p:sp>
          <p:nvSpPr>
            <p:cNvPr id="630792" name="Rectangle 8"/>
            <p:cNvSpPr>
              <a:spLocks noChangeArrowheads="1"/>
            </p:cNvSpPr>
            <p:nvPr/>
          </p:nvSpPr>
          <p:spPr bwMode="auto">
            <a:xfrm>
              <a:off x="482600" y="2273300"/>
              <a:ext cx="8128000" cy="546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The association list is stored in a text file that looks like this:</a:t>
              </a:r>
            </a:p>
          </p:txBody>
        </p:sp>
        <p:sp>
          <p:nvSpPr>
            <p:cNvPr id="630793" name="Rectangle 9"/>
            <p:cNvSpPr>
              <a:spLocks noChangeArrowheads="1"/>
            </p:cNvSpPr>
            <p:nvPr/>
          </p:nvSpPr>
          <p:spPr bwMode="auto">
            <a:xfrm>
              <a:off x="1143000" y="2895600"/>
              <a:ext cx="7010400" cy="25146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1">
                <a:solidFill>
                  <a:srgbClr val="000000"/>
                </a:solidFill>
                <a:latin typeface="Times New Roman" charset="0"/>
              </a:endParaRPr>
            </a:p>
          </p:txBody>
        </p:sp>
        <p:sp>
          <p:nvSpPr>
            <p:cNvPr id="630794" name="Text Box 10"/>
            <p:cNvSpPr txBox="1">
              <a:spLocks noChangeArrowheads="1"/>
            </p:cNvSpPr>
            <p:nvPr/>
          </p:nvSpPr>
          <p:spPr bwMode="auto">
            <a:xfrm>
              <a:off x="1155700" y="2895600"/>
              <a:ext cx="6629400" cy="2289175"/>
            </a:xfrm>
            <a:prstGeom prst="rect">
              <a:avLst/>
            </a:prstGeom>
            <a:noFill/>
            <a:ln w="9525">
              <a:noFill/>
              <a:miter lim="800000"/>
              <a:headEnd/>
              <a:tailEnd/>
            </a:ln>
            <a:effectLst/>
          </p:spPr>
          <p:txBody>
            <a:bodyPr>
              <a:prstTxWarp prst="textNoShape">
                <a:avLst/>
              </a:prstTxWarp>
              <a:spAutoFit/>
            </a:bodyPr>
            <a:lstStyle/>
            <a:p>
              <a:pPr algn="just"/>
              <a:r>
                <a:rPr lang="en-US" b="1">
                  <a:solidFill>
                    <a:srgbClr val="000000"/>
                  </a:solidFill>
                  <a:latin typeface="Courier New" charset="0"/>
                </a:rPr>
                <a:t>ATL=Atlanta, GA, USA</a:t>
              </a:r>
            </a:p>
            <a:p>
              <a:pPr algn="just"/>
              <a:r>
                <a:rPr lang="en-US" b="1">
                  <a:solidFill>
                    <a:srgbClr val="000000"/>
                  </a:solidFill>
                  <a:latin typeface="Courier New" charset="0"/>
                </a:rPr>
                <a:t>ORD=Chicago, IL, USA</a:t>
              </a:r>
            </a:p>
            <a:p>
              <a:pPr algn="just"/>
              <a:r>
                <a:rPr lang="en-US" b="1">
                  <a:solidFill>
                    <a:srgbClr val="000000"/>
                  </a:solidFill>
                  <a:latin typeface="Courier New" charset="0"/>
                </a:rPr>
                <a:t>LHR=London, England, United Kingdom</a:t>
              </a:r>
            </a:p>
            <a:p>
              <a:pPr algn="just"/>
              <a:r>
                <a:rPr lang="en-US" b="1">
                  <a:solidFill>
                    <a:srgbClr val="000000"/>
                  </a:solidFill>
                  <a:latin typeface="Courier New" charset="0"/>
                </a:rPr>
                <a:t>HND=Tokyo, Japan</a:t>
              </a:r>
            </a:p>
            <a:p>
              <a:pPr algn="just"/>
              <a:r>
                <a:rPr lang="en-US" b="1">
                  <a:solidFill>
                    <a:srgbClr val="000000"/>
                  </a:solidFill>
                  <a:latin typeface="Courier New" charset="0"/>
                </a:rPr>
                <a:t>LAX=Los Angeles, CA, USA</a:t>
              </a:r>
            </a:p>
            <a:p>
              <a:pPr algn="just"/>
              <a:r>
                <a:rPr lang="en-US" b="1">
                  <a:solidFill>
                    <a:srgbClr val="000000"/>
                  </a:solidFill>
                  <a:latin typeface="Courier New" charset="0"/>
                </a:rPr>
                <a:t>CDG=Paris, France</a:t>
              </a:r>
            </a:p>
            <a:p>
              <a:pPr algn="just"/>
              <a:r>
                <a:rPr lang="en-US" b="1">
                  <a:solidFill>
                    <a:srgbClr val="000000"/>
                  </a:solidFill>
                  <a:latin typeface="Courier New" charset="0"/>
                </a:rPr>
                <a:t>DFW=Dallas/Ft Worth, TX, USA</a:t>
              </a:r>
            </a:p>
            <a:p>
              <a:pPr algn="just"/>
              <a:r>
                <a:rPr lang="en-US" b="1">
                  <a:solidFill>
                    <a:srgbClr val="000000"/>
                  </a:solidFill>
                  <a:latin typeface="Courier New" charset="0"/>
                </a:rPr>
                <a:t>FRA=Frankfurt, Germany</a:t>
              </a:r>
            </a:p>
          </p:txBody>
        </p:sp>
        <p:sp>
          <p:nvSpPr>
            <p:cNvPr id="630795" name="Text Box 11"/>
            <p:cNvSpPr txBox="1">
              <a:spLocks noChangeArrowheads="1"/>
            </p:cNvSpPr>
            <p:nvPr/>
          </p:nvSpPr>
          <p:spPr bwMode="auto">
            <a:xfrm>
              <a:off x="1600200" y="49530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sp>
          <p:nvSpPr>
            <p:cNvPr id="630796" name="Text Box 12"/>
            <p:cNvSpPr txBox="1">
              <a:spLocks noChangeArrowheads="1"/>
            </p:cNvSpPr>
            <p:nvPr/>
          </p:nvSpPr>
          <p:spPr bwMode="auto">
            <a:xfrm>
              <a:off x="1600200" y="50292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sp>
          <p:nvSpPr>
            <p:cNvPr id="630797" name="Text Box 13"/>
            <p:cNvSpPr txBox="1">
              <a:spLocks noChangeArrowheads="1"/>
            </p:cNvSpPr>
            <p:nvPr/>
          </p:nvSpPr>
          <p:spPr bwMode="auto">
            <a:xfrm>
              <a:off x="1600200" y="5105400"/>
              <a:ext cx="304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b="1">
                  <a:solidFill>
                    <a:srgbClr val="000000"/>
                  </a:solidFill>
                  <a:latin typeface="Times New Roman" charset="0"/>
                </a:rPr>
                <a:t>.</a:t>
              </a:r>
            </a:p>
          </p:txBody>
        </p:sp>
      </p:grpSp>
      <p:sp>
        <p:nvSpPr>
          <p:cNvPr id="630798" name="Rectangle 14"/>
          <p:cNvSpPr>
            <a:spLocks noChangeArrowheads="1"/>
          </p:cNvSpPr>
          <p:nvPr/>
        </p:nvSpPr>
        <p:spPr bwMode="auto">
          <a:xfrm>
            <a:off x="482600" y="5562600"/>
            <a:ext cx="8128000" cy="7620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The </a:t>
            </a:r>
            <a:r>
              <a:rPr lang="en-US" sz="2000" b="1" dirty="0" err="1">
                <a:solidFill>
                  <a:srgbClr val="000000"/>
                </a:solidFill>
                <a:latin typeface="Courier New" charset="0"/>
              </a:rPr>
              <a:t>AirportsCodes.js</a:t>
            </a:r>
            <a:r>
              <a:rPr lang="en-US" sz="2400" dirty="0">
                <a:solidFill>
                  <a:srgbClr val="000000"/>
                </a:solidFill>
                <a:latin typeface="Times New Roman" charset="0"/>
              </a:rPr>
              <a:t> program shows how to read this file into a JavaScript object and publish its content to the console.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0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Symbol Tables</a:t>
            </a:r>
            <a:endParaRPr lang="en-US" sz="4000" dirty="0">
              <a:solidFill>
                <a:schemeClr val="tx1"/>
              </a:solidFill>
            </a:endParaRPr>
          </a:p>
        </p:txBody>
      </p:sp>
      <p:sp>
        <p:nvSpPr>
          <p:cNvPr id="630791" name="Rectangle 7"/>
          <p:cNvSpPr>
            <a:spLocks noChangeArrowheads="1"/>
          </p:cNvSpPr>
          <p:nvPr/>
        </p:nvSpPr>
        <p:spPr bwMode="auto">
          <a:xfrm>
            <a:off x="482600" y="1155700"/>
            <a:ext cx="8128000" cy="5702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dirty="0">
                <a:solidFill>
                  <a:srgbClr val="000000"/>
                </a:solidFill>
                <a:latin typeface="Times New Roman" charset="0"/>
              </a:rPr>
              <a:t>Programming languages make internal use of maps in several contexts, of which one of the easiest to recognize is a </a:t>
            </a:r>
            <a:r>
              <a:rPr lang="en-US" sz="2400" b="1" i="1" dirty="0">
                <a:solidFill>
                  <a:srgbClr val="000000"/>
                </a:solidFill>
                <a:latin typeface="Times New Roman" charset="0"/>
              </a:rPr>
              <a:t>symbol table</a:t>
            </a:r>
            <a:r>
              <a:rPr lang="en-US" sz="2400" i="1" dirty="0">
                <a:solidFill>
                  <a:srgbClr val="000000"/>
                </a:solidFill>
                <a:latin typeface="Times New Roman" charset="0"/>
              </a:rPr>
              <a:t>,</a:t>
            </a:r>
            <a:r>
              <a:rPr lang="en-US" sz="2400" dirty="0">
                <a:solidFill>
                  <a:srgbClr val="000000"/>
                </a:solidFill>
                <a:latin typeface="Times New Roman" charset="0"/>
              </a:rPr>
              <a:t> which keeps track of the correspondence between variable names and their values.</a:t>
            </a:r>
          </a:p>
          <a:p>
            <a:pPr marL="342900" indent="-342900">
              <a:lnSpc>
                <a:spcPct val="90000"/>
              </a:lnSpc>
              <a:spcAft>
                <a:spcPts val="700"/>
              </a:spcAft>
              <a:buFontTx/>
              <a:buChar char="•"/>
            </a:pPr>
            <a:r>
              <a:rPr lang="en-US" sz="2400" dirty="0">
                <a:solidFill>
                  <a:srgbClr val="000000"/>
                </a:solidFill>
                <a:latin typeface="Times New Roman" charset="0"/>
              </a:rPr>
              <a:t>The </a:t>
            </a:r>
            <a:r>
              <a:rPr lang="en-US" sz="2000" b="1" dirty="0" err="1">
                <a:solidFill>
                  <a:srgbClr val="000000"/>
                </a:solidFill>
                <a:latin typeface="Courier New"/>
                <a:cs typeface="Courier New"/>
              </a:rPr>
              <a:t>SymbolTable.js</a:t>
            </a:r>
            <a:r>
              <a:rPr lang="en-US" sz="2400" dirty="0">
                <a:solidFill>
                  <a:srgbClr val="000000"/>
                </a:solidFill>
                <a:latin typeface="Times New Roman" charset="0"/>
              </a:rPr>
              <a:t> application included in the example programs for this lecture implements a simple test of a symbol table that reads lines from the console, each of which is one of the following commands:</a:t>
            </a:r>
          </a:p>
          <a:p>
            <a:pPr marL="800100" lvl="1" indent="-342900" algn="just">
              <a:lnSpc>
                <a:spcPct val="90000"/>
              </a:lnSpc>
              <a:spcAft>
                <a:spcPts val="700"/>
              </a:spcAft>
              <a:buFont typeface="Lucida Grande"/>
              <a:buChar char="–"/>
            </a:pPr>
            <a:r>
              <a:rPr lang="en-US" sz="2200" dirty="0">
                <a:solidFill>
                  <a:srgbClr val="000000"/>
                </a:solidFill>
                <a:latin typeface="Times New Roman" charset="0"/>
              </a:rPr>
              <a:t>A simple assignment statement of the form </a:t>
            </a:r>
            <a:r>
              <a:rPr lang="en-US" sz="2200" i="1" dirty="0" err="1">
                <a:solidFill>
                  <a:srgbClr val="000000"/>
                </a:solidFill>
                <a:latin typeface="Times New Roman" charset="0"/>
              </a:rPr>
              <a:t>var</a:t>
            </a:r>
            <a:r>
              <a:rPr lang="en-US" sz="2200" b="1" dirty="0">
                <a:solidFill>
                  <a:srgbClr val="000000"/>
                </a:solidFill>
                <a:latin typeface="Courier New" charset="0"/>
              </a:rPr>
              <a:t> = </a:t>
            </a:r>
            <a:r>
              <a:rPr lang="en-US" sz="2200" i="1" dirty="0">
                <a:solidFill>
                  <a:srgbClr val="000000"/>
                </a:solidFill>
                <a:latin typeface="Times New Roman" charset="0"/>
              </a:rPr>
              <a:t>number</a:t>
            </a:r>
            <a:r>
              <a:rPr lang="en-US" sz="2200" dirty="0">
                <a:solidFill>
                  <a:srgbClr val="000000"/>
                </a:solidFill>
                <a:latin typeface="Times New Roman" charset="0"/>
              </a:rPr>
              <a:t>.</a:t>
            </a:r>
          </a:p>
          <a:p>
            <a:pPr marL="800100" lvl="1" indent="-342900" algn="just">
              <a:lnSpc>
                <a:spcPct val="90000"/>
              </a:lnSpc>
              <a:spcAft>
                <a:spcPts val="700"/>
              </a:spcAft>
              <a:buFont typeface="Lucida Grande"/>
              <a:buChar char="–"/>
            </a:pPr>
            <a:r>
              <a:rPr lang="en-US" sz="2200" dirty="0">
                <a:solidFill>
                  <a:srgbClr val="000000"/>
                </a:solidFill>
                <a:latin typeface="Times New Roman" charset="0"/>
              </a:rPr>
              <a:t>A variable alone on a line, which displays the variable’s value.</a:t>
            </a:r>
          </a:p>
          <a:p>
            <a:pPr marL="800100" lvl="1" indent="-342900" algn="just">
              <a:lnSpc>
                <a:spcPct val="90000"/>
              </a:lnSpc>
              <a:spcAft>
                <a:spcPts val="700"/>
              </a:spcAft>
              <a:buFont typeface="Lucida Grande"/>
              <a:buChar char="–"/>
            </a:pPr>
            <a:r>
              <a:rPr lang="en-US" sz="2200" dirty="0">
                <a:solidFill>
                  <a:srgbClr val="000000"/>
                </a:solidFill>
                <a:latin typeface="Times New Roman" charset="0"/>
              </a:rPr>
              <a:t>The command </a:t>
            </a:r>
            <a:r>
              <a:rPr lang="en-US" sz="2000" b="1" dirty="0">
                <a:solidFill>
                  <a:srgbClr val="000000"/>
                </a:solidFill>
                <a:latin typeface="Courier New" charset="0"/>
              </a:rPr>
              <a:t>list</a:t>
            </a:r>
            <a:r>
              <a:rPr lang="en-US" sz="2200" dirty="0">
                <a:solidFill>
                  <a:srgbClr val="000000"/>
                </a:solidFill>
                <a:latin typeface="Times New Roman" charset="0"/>
              </a:rPr>
              <a:t>, which lists all the variables.</a:t>
            </a:r>
          </a:p>
          <a:p>
            <a:pPr marL="800100" lvl="1" indent="-342900" algn="just">
              <a:lnSpc>
                <a:spcPct val="90000"/>
              </a:lnSpc>
              <a:spcAft>
                <a:spcPts val="1400"/>
              </a:spcAft>
              <a:buFont typeface="Lucida Grande"/>
              <a:buChar char="–"/>
            </a:pPr>
            <a:r>
              <a:rPr lang="en-US" sz="2200" dirty="0">
                <a:solidFill>
                  <a:srgbClr val="000000"/>
                </a:solidFill>
                <a:latin typeface="Times New Roman" charset="0"/>
              </a:rPr>
              <a:t>The command </a:t>
            </a:r>
            <a:r>
              <a:rPr lang="en-US" sz="2000" b="1" dirty="0">
                <a:solidFill>
                  <a:srgbClr val="000000"/>
                </a:solidFill>
                <a:latin typeface="Courier New" charset="0"/>
              </a:rPr>
              <a:t>quit</a:t>
            </a:r>
            <a:r>
              <a:rPr lang="en-US" sz="2200" dirty="0">
                <a:solidFill>
                  <a:srgbClr val="000000"/>
                </a:solidFill>
                <a:latin typeface="Times New Roman" charset="0"/>
              </a:rPr>
              <a:t>, which exits from the program.</a:t>
            </a:r>
          </a:p>
          <a:p>
            <a:pPr marL="342900" indent="-342900" algn="just">
              <a:lnSpc>
                <a:spcPct val="90000"/>
              </a:lnSpc>
              <a:spcAft>
                <a:spcPct val="20000"/>
              </a:spcAft>
              <a:buFont typeface="Arial"/>
              <a:buChar char="•"/>
            </a:pPr>
            <a:r>
              <a:rPr lang="en-US" sz="2400" dirty="0">
                <a:solidFill>
                  <a:srgbClr val="000000"/>
                </a:solidFill>
                <a:latin typeface="Times New Roman" charset="0"/>
              </a:rPr>
              <a:t>The sample run on the next slide illustrates the operation of the</a:t>
            </a:r>
            <a:r>
              <a:rPr lang="en-US" sz="2000" dirty="0">
                <a:solidFill>
                  <a:srgbClr val="000000"/>
                </a:solidFill>
                <a:latin typeface="Times New Roman" charset="0"/>
              </a:rPr>
              <a:t> </a:t>
            </a:r>
            <a:r>
              <a:rPr lang="en-US" sz="2000" b="1" dirty="0" err="1">
                <a:solidFill>
                  <a:srgbClr val="000000"/>
                </a:solidFill>
                <a:latin typeface="Courier New"/>
                <a:cs typeface="Courier New"/>
              </a:rPr>
              <a:t>SymbolTable.js</a:t>
            </a:r>
            <a:r>
              <a:rPr lang="en-US" sz="2400" dirty="0">
                <a:solidFill>
                  <a:srgbClr val="000000"/>
                </a:solidFill>
                <a:latin typeface="Times New Roman" charset="0"/>
              </a:rPr>
              <a:t> program.</a:t>
            </a:r>
          </a:p>
          <a:p>
            <a:pPr marL="342900" indent="-342900" algn="just">
              <a:lnSpc>
                <a:spcPct val="90000"/>
              </a:lnSpc>
              <a:spcAft>
                <a:spcPct val="50000"/>
              </a:spcAft>
              <a:buFontTx/>
              <a:buChar char="•"/>
            </a:pPr>
            <a:endParaRPr lang="en-US" sz="2400" dirty="0">
              <a:solidFill>
                <a:srgbClr val="000000"/>
              </a:solidFill>
              <a:latin typeface="Times New Roman" charset="0"/>
            </a:endParaRPr>
          </a:p>
          <a:p>
            <a:pPr marL="800100" lvl="1" indent="-342900" algn="just">
              <a:lnSpc>
                <a:spcPct val="90000"/>
              </a:lnSpc>
              <a:spcAft>
                <a:spcPct val="50000"/>
              </a:spcAft>
              <a:buFont typeface="Lucida Grande"/>
              <a:buChar char="–"/>
            </a:pPr>
            <a:endParaRPr lang="en-US" sz="22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079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3079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30791">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30791">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30791">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307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91"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Sample Run of </a:t>
            </a:r>
            <a:r>
              <a:rPr lang="en-US" sz="3600" b="1" dirty="0" err="1">
                <a:solidFill>
                  <a:srgbClr val="FF0000"/>
                </a:solidFill>
                <a:latin typeface="Courier New"/>
                <a:cs typeface="Courier New"/>
              </a:rPr>
              <a:t>SymbolTable.js</a:t>
            </a:r>
            <a:endParaRPr lang="en-US" sz="4000" b="1" dirty="0">
              <a:solidFill>
                <a:schemeClr val="tx1"/>
              </a:solidFill>
              <a:latin typeface="Courier New"/>
              <a:cs typeface="Courier New"/>
            </a:endParaRPr>
          </a:p>
        </p:txBody>
      </p:sp>
      <p:pic>
        <p:nvPicPr>
          <p:cNvPr id="624666" name="Picture 26" descr="Console-7"/>
          <p:cNvPicPr>
            <a:picLocks noChangeAspect="1" noChangeArrowheads="1"/>
          </p:cNvPicPr>
          <p:nvPr/>
        </p:nvPicPr>
        <p:blipFill>
          <a:blip r:embed="rId3"/>
          <a:srcRect/>
          <a:stretch>
            <a:fillRect/>
          </a:stretch>
        </p:blipFill>
        <p:spPr bwMode="auto">
          <a:xfrm>
            <a:off x="1524000" y="1279525"/>
            <a:ext cx="6096000" cy="5121275"/>
          </a:xfrm>
          <a:prstGeom prst="rect">
            <a:avLst/>
          </a:prstGeom>
          <a:noFill/>
        </p:spPr>
      </p:pic>
      <p:sp>
        <p:nvSpPr>
          <p:cNvPr id="624646" name="Text Box 6"/>
          <p:cNvSpPr txBox="1">
            <a:spLocks noChangeArrowheads="1"/>
          </p:cNvSpPr>
          <p:nvPr/>
        </p:nvSpPr>
        <p:spPr bwMode="auto">
          <a:xfrm>
            <a:off x="1524000" y="1273175"/>
            <a:ext cx="6096000" cy="244475"/>
          </a:xfrm>
          <a:prstGeom prst="rect">
            <a:avLst/>
          </a:prstGeom>
          <a:noFill/>
          <a:ln w="9525">
            <a:noFill/>
            <a:miter lim="800000"/>
            <a:headEnd/>
            <a:tailEnd/>
          </a:ln>
          <a:effectLst/>
        </p:spPr>
        <p:txBody>
          <a:bodyPr>
            <a:prstTxWarp prst="textNoShape">
              <a:avLst/>
            </a:prstTxWarp>
            <a:spAutoFit/>
          </a:bodyPr>
          <a:lstStyle/>
          <a:p>
            <a:pPr algn="ctr"/>
            <a:r>
              <a:rPr lang="en-US" sz="1000" b="1" dirty="0">
                <a:solidFill>
                  <a:srgbClr val="333333"/>
                </a:solidFill>
                <a:latin typeface="Lucida Grande"/>
                <a:cs typeface="Lucida Grande"/>
              </a:rPr>
              <a:t>JavaScript Console</a:t>
            </a:r>
            <a:endParaRPr lang="en-US" sz="1000" dirty="0">
              <a:solidFill>
                <a:srgbClr val="333333"/>
              </a:solidFill>
              <a:latin typeface="Lucida Grande"/>
              <a:cs typeface="Lucida Grande"/>
            </a:endParaRPr>
          </a:p>
        </p:txBody>
      </p:sp>
      <p:sp>
        <p:nvSpPr>
          <p:cNvPr id="624647" name="Text Box 7"/>
          <p:cNvSpPr txBox="1">
            <a:spLocks noChangeArrowheads="1"/>
          </p:cNvSpPr>
          <p:nvPr/>
        </p:nvSpPr>
        <p:spPr bwMode="auto">
          <a:xfrm>
            <a:off x="1536700" y="15351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48" name="Text Box 8"/>
          <p:cNvSpPr txBox="1">
            <a:spLocks noChangeArrowheads="1"/>
          </p:cNvSpPr>
          <p:nvPr/>
        </p:nvSpPr>
        <p:spPr bwMode="auto">
          <a:xfrm>
            <a:off x="1536700" y="15351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pi = 3.14159</a:t>
            </a:r>
          </a:p>
        </p:txBody>
      </p:sp>
      <p:sp>
        <p:nvSpPr>
          <p:cNvPr id="624667" name="Text Box 27"/>
          <p:cNvSpPr txBox="1">
            <a:spLocks noChangeArrowheads="1"/>
          </p:cNvSpPr>
          <p:nvPr/>
        </p:nvSpPr>
        <p:spPr bwMode="auto">
          <a:xfrm>
            <a:off x="1536700" y="1763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68" name="Text Box 28"/>
          <p:cNvSpPr txBox="1">
            <a:spLocks noChangeArrowheads="1"/>
          </p:cNvSpPr>
          <p:nvPr/>
        </p:nvSpPr>
        <p:spPr bwMode="auto">
          <a:xfrm>
            <a:off x="1536700" y="17637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e = 2.71828</a:t>
            </a:r>
          </a:p>
        </p:txBody>
      </p:sp>
      <p:sp>
        <p:nvSpPr>
          <p:cNvPr id="624669" name="Text Box 29"/>
          <p:cNvSpPr txBox="1">
            <a:spLocks noChangeArrowheads="1"/>
          </p:cNvSpPr>
          <p:nvPr/>
        </p:nvSpPr>
        <p:spPr bwMode="auto">
          <a:xfrm>
            <a:off x="1536700" y="1992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0" name="Text Box 30"/>
          <p:cNvSpPr txBox="1">
            <a:spLocks noChangeArrowheads="1"/>
          </p:cNvSpPr>
          <p:nvPr/>
        </p:nvSpPr>
        <p:spPr bwMode="auto">
          <a:xfrm>
            <a:off x="1536700" y="1992313"/>
            <a:ext cx="5854700" cy="304800"/>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FF"/>
                </a:solidFill>
                <a:latin typeface="Courier New" charset="0"/>
              </a:rPr>
              <a:t>  </a:t>
            </a:r>
            <a:r>
              <a:rPr lang="en-US" sz="1400" b="1" dirty="0" err="1">
                <a:solidFill>
                  <a:srgbClr val="0000FF"/>
                </a:solidFill>
                <a:latin typeface="Courier New" charset="0"/>
              </a:rPr>
              <a:t>x</a:t>
            </a:r>
            <a:r>
              <a:rPr lang="en-US" sz="1400" b="1" dirty="0">
                <a:solidFill>
                  <a:srgbClr val="0000FF"/>
                </a:solidFill>
                <a:latin typeface="Courier New" charset="0"/>
              </a:rPr>
              <a:t> = 2</a:t>
            </a:r>
          </a:p>
        </p:txBody>
      </p:sp>
      <p:sp>
        <p:nvSpPr>
          <p:cNvPr id="624671" name="Text Box 31"/>
          <p:cNvSpPr txBox="1">
            <a:spLocks noChangeArrowheads="1"/>
          </p:cNvSpPr>
          <p:nvPr/>
        </p:nvSpPr>
        <p:spPr bwMode="auto">
          <a:xfrm>
            <a:off x="1536700" y="2220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2" name="Text Box 32"/>
          <p:cNvSpPr txBox="1">
            <a:spLocks noChangeArrowheads="1"/>
          </p:cNvSpPr>
          <p:nvPr/>
        </p:nvSpPr>
        <p:spPr bwMode="auto">
          <a:xfrm>
            <a:off x="1536700" y="2220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pi</a:t>
            </a:r>
          </a:p>
        </p:txBody>
      </p:sp>
      <p:sp>
        <p:nvSpPr>
          <p:cNvPr id="624673" name="Text Box 33"/>
          <p:cNvSpPr txBox="1">
            <a:spLocks noChangeArrowheads="1"/>
          </p:cNvSpPr>
          <p:nvPr/>
        </p:nvSpPr>
        <p:spPr bwMode="auto">
          <a:xfrm>
            <a:off x="1536700" y="24495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3.14159</a:t>
            </a:r>
          </a:p>
        </p:txBody>
      </p:sp>
      <p:sp>
        <p:nvSpPr>
          <p:cNvPr id="624675" name="Text Box 35"/>
          <p:cNvSpPr txBox="1">
            <a:spLocks noChangeArrowheads="1"/>
          </p:cNvSpPr>
          <p:nvPr/>
        </p:nvSpPr>
        <p:spPr bwMode="auto">
          <a:xfrm>
            <a:off x="1536700" y="26781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76" name="Text Box 36"/>
          <p:cNvSpPr txBox="1">
            <a:spLocks noChangeArrowheads="1"/>
          </p:cNvSpPr>
          <p:nvPr/>
        </p:nvSpPr>
        <p:spPr bwMode="auto">
          <a:xfrm>
            <a:off x="1536700" y="26781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x</a:t>
            </a:r>
          </a:p>
        </p:txBody>
      </p:sp>
      <p:sp>
        <p:nvSpPr>
          <p:cNvPr id="624677" name="Text Box 37"/>
          <p:cNvSpPr txBox="1">
            <a:spLocks noChangeArrowheads="1"/>
          </p:cNvSpPr>
          <p:nvPr/>
        </p:nvSpPr>
        <p:spPr bwMode="auto">
          <a:xfrm>
            <a:off x="1536700" y="2906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2</a:t>
            </a:r>
          </a:p>
        </p:txBody>
      </p:sp>
      <p:sp>
        <p:nvSpPr>
          <p:cNvPr id="624679" name="Text Box 39"/>
          <p:cNvSpPr txBox="1">
            <a:spLocks noChangeArrowheads="1"/>
          </p:cNvSpPr>
          <p:nvPr/>
        </p:nvSpPr>
        <p:spPr bwMode="auto">
          <a:xfrm>
            <a:off x="1536700" y="3135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80" name="Text Box 40"/>
          <p:cNvSpPr txBox="1">
            <a:spLocks noChangeArrowheads="1"/>
          </p:cNvSpPr>
          <p:nvPr/>
        </p:nvSpPr>
        <p:spPr bwMode="auto">
          <a:xfrm>
            <a:off x="1536700" y="31353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list</a:t>
            </a:r>
          </a:p>
        </p:txBody>
      </p:sp>
      <p:sp>
        <p:nvSpPr>
          <p:cNvPr id="624681" name="Text Box 41"/>
          <p:cNvSpPr txBox="1">
            <a:spLocks noChangeArrowheads="1"/>
          </p:cNvSpPr>
          <p:nvPr/>
        </p:nvSpPr>
        <p:spPr bwMode="auto">
          <a:xfrm>
            <a:off x="1536700" y="3363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e = 2.71828</a:t>
            </a:r>
          </a:p>
        </p:txBody>
      </p:sp>
      <p:sp>
        <p:nvSpPr>
          <p:cNvPr id="624683" name="Text Box 43"/>
          <p:cNvSpPr txBox="1">
            <a:spLocks noChangeArrowheads="1"/>
          </p:cNvSpPr>
          <p:nvPr/>
        </p:nvSpPr>
        <p:spPr bwMode="auto">
          <a:xfrm>
            <a:off x="1536700" y="3592513"/>
            <a:ext cx="5118100" cy="307777"/>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00"/>
                </a:solidFill>
                <a:latin typeface="Courier New" charset="0"/>
              </a:rPr>
              <a:t>pi = 3.14159</a:t>
            </a:r>
          </a:p>
        </p:txBody>
      </p:sp>
      <p:sp>
        <p:nvSpPr>
          <p:cNvPr id="624685" name="Text Box 45"/>
          <p:cNvSpPr txBox="1">
            <a:spLocks noChangeArrowheads="1"/>
          </p:cNvSpPr>
          <p:nvPr/>
        </p:nvSpPr>
        <p:spPr bwMode="auto">
          <a:xfrm>
            <a:off x="1536700" y="38211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a:solidFill>
                  <a:srgbClr val="000000"/>
                </a:solidFill>
                <a:latin typeface="Courier New" charset="0"/>
              </a:rPr>
              <a:t>x</a:t>
            </a:r>
            <a:r>
              <a:rPr lang="en-US" sz="1400" b="1" dirty="0">
                <a:solidFill>
                  <a:srgbClr val="000000"/>
                </a:solidFill>
                <a:latin typeface="Courier New" charset="0"/>
              </a:rPr>
              <a:t> = 2</a:t>
            </a:r>
          </a:p>
        </p:txBody>
      </p:sp>
      <p:sp>
        <p:nvSpPr>
          <p:cNvPr id="624687" name="Text Box 47"/>
          <p:cNvSpPr txBox="1">
            <a:spLocks noChangeArrowheads="1"/>
          </p:cNvSpPr>
          <p:nvPr/>
        </p:nvSpPr>
        <p:spPr bwMode="auto">
          <a:xfrm>
            <a:off x="1536700" y="4049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88" name="Text Box 48"/>
          <p:cNvSpPr txBox="1">
            <a:spLocks noChangeArrowheads="1"/>
          </p:cNvSpPr>
          <p:nvPr/>
        </p:nvSpPr>
        <p:spPr bwMode="auto">
          <a:xfrm>
            <a:off x="1536700" y="40497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x = 42</a:t>
            </a:r>
          </a:p>
        </p:txBody>
      </p:sp>
      <p:sp>
        <p:nvSpPr>
          <p:cNvPr id="624689" name="Text Box 49"/>
          <p:cNvSpPr txBox="1">
            <a:spLocks noChangeArrowheads="1"/>
          </p:cNvSpPr>
          <p:nvPr/>
        </p:nvSpPr>
        <p:spPr bwMode="auto">
          <a:xfrm>
            <a:off x="1536700" y="42783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90" name="Text Box 50"/>
          <p:cNvSpPr txBox="1">
            <a:spLocks noChangeArrowheads="1"/>
          </p:cNvSpPr>
          <p:nvPr/>
        </p:nvSpPr>
        <p:spPr bwMode="auto">
          <a:xfrm>
            <a:off x="1536700" y="42783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a = 1.5</a:t>
            </a:r>
          </a:p>
        </p:txBody>
      </p:sp>
      <p:sp>
        <p:nvSpPr>
          <p:cNvPr id="624691" name="Text Box 51"/>
          <p:cNvSpPr txBox="1">
            <a:spLocks noChangeArrowheads="1"/>
          </p:cNvSpPr>
          <p:nvPr/>
        </p:nvSpPr>
        <p:spPr bwMode="auto">
          <a:xfrm>
            <a:off x="1536700" y="4506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692" name="Text Box 52"/>
          <p:cNvSpPr txBox="1">
            <a:spLocks noChangeArrowheads="1"/>
          </p:cNvSpPr>
          <p:nvPr/>
        </p:nvSpPr>
        <p:spPr bwMode="auto">
          <a:xfrm>
            <a:off x="1536700" y="4506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list</a:t>
            </a:r>
          </a:p>
        </p:txBody>
      </p:sp>
      <p:sp>
        <p:nvSpPr>
          <p:cNvPr id="624693" name="Text Box 53"/>
          <p:cNvSpPr txBox="1">
            <a:spLocks noChangeArrowheads="1"/>
          </p:cNvSpPr>
          <p:nvPr/>
        </p:nvSpPr>
        <p:spPr bwMode="auto">
          <a:xfrm>
            <a:off x="1536700" y="47355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a:solidFill>
                  <a:srgbClr val="000000"/>
                </a:solidFill>
                <a:latin typeface="Courier New" charset="0"/>
              </a:rPr>
              <a:t>a = 1.5</a:t>
            </a:r>
          </a:p>
        </p:txBody>
      </p:sp>
      <p:sp>
        <p:nvSpPr>
          <p:cNvPr id="624695" name="Text Box 55"/>
          <p:cNvSpPr txBox="1">
            <a:spLocks noChangeArrowheads="1"/>
          </p:cNvSpPr>
          <p:nvPr/>
        </p:nvSpPr>
        <p:spPr bwMode="auto">
          <a:xfrm>
            <a:off x="1536700" y="49641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a:solidFill>
                  <a:srgbClr val="000000"/>
                </a:solidFill>
                <a:latin typeface="Courier New" charset="0"/>
              </a:rPr>
              <a:t>e</a:t>
            </a:r>
            <a:r>
              <a:rPr lang="en-US" sz="1400" b="1" dirty="0">
                <a:solidFill>
                  <a:srgbClr val="000000"/>
                </a:solidFill>
                <a:latin typeface="Courier New" charset="0"/>
              </a:rPr>
              <a:t> = 2.71828</a:t>
            </a:r>
          </a:p>
        </p:txBody>
      </p:sp>
      <p:sp>
        <p:nvSpPr>
          <p:cNvPr id="624697" name="Text Box 57"/>
          <p:cNvSpPr txBox="1">
            <a:spLocks noChangeArrowheads="1"/>
          </p:cNvSpPr>
          <p:nvPr/>
        </p:nvSpPr>
        <p:spPr bwMode="auto">
          <a:xfrm>
            <a:off x="1536700" y="51927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pi = 3.14159</a:t>
            </a:r>
          </a:p>
        </p:txBody>
      </p:sp>
      <p:sp>
        <p:nvSpPr>
          <p:cNvPr id="624699" name="Text Box 59"/>
          <p:cNvSpPr txBox="1">
            <a:spLocks noChangeArrowheads="1"/>
          </p:cNvSpPr>
          <p:nvPr/>
        </p:nvSpPr>
        <p:spPr bwMode="auto">
          <a:xfrm>
            <a:off x="1536700" y="5421313"/>
            <a:ext cx="5118100" cy="304800"/>
          </a:xfrm>
          <a:prstGeom prst="rect">
            <a:avLst/>
          </a:prstGeom>
          <a:noFill/>
          <a:ln w="9525">
            <a:noFill/>
            <a:miter lim="800000"/>
            <a:headEnd/>
            <a:tailEnd/>
          </a:ln>
          <a:effectLst/>
        </p:spPr>
        <p:txBody>
          <a:bodyPr>
            <a:prstTxWarp prst="textNoShape">
              <a:avLst/>
            </a:prstTxWarp>
            <a:spAutoFit/>
          </a:bodyPr>
          <a:lstStyle/>
          <a:p>
            <a:r>
              <a:rPr lang="en-US" sz="1400" b="1" dirty="0" err="1">
                <a:solidFill>
                  <a:srgbClr val="000000"/>
                </a:solidFill>
                <a:latin typeface="Courier New" charset="0"/>
              </a:rPr>
              <a:t>x</a:t>
            </a:r>
            <a:r>
              <a:rPr lang="en-US" sz="1400" b="1" dirty="0">
                <a:solidFill>
                  <a:srgbClr val="000000"/>
                </a:solidFill>
                <a:latin typeface="Courier New" charset="0"/>
              </a:rPr>
              <a:t> = 42</a:t>
            </a:r>
          </a:p>
        </p:txBody>
      </p:sp>
      <p:sp>
        <p:nvSpPr>
          <p:cNvPr id="624701" name="Text Box 61"/>
          <p:cNvSpPr txBox="1">
            <a:spLocks noChangeArrowheads="1"/>
          </p:cNvSpPr>
          <p:nvPr/>
        </p:nvSpPr>
        <p:spPr bwMode="auto">
          <a:xfrm>
            <a:off x="1536700" y="5649913"/>
            <a:ext cx="51181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00"/>
                </a:solidFill>
                <a:latin typeface="Courier New" charset="0"/>
              </a:rPr>
              <a:t>&gt;</a:t>
            </a:r>
          </a:p>
        </p:txBody>
      </p:sp>
      <p:sp>
        <p:nvSpPr>
          <p:cNvPr id="624702" name="Text Box 62"/>
          <p:cNvSpPr txBox="1">
            <a:spLocks noChangeArrowheads="1"/>
          </p:cNvSpPr>
          <p:nvPr/>
        </p:nvSpPr>
        <p:spPr bwMode="auto">
          <a:xfrm>
            <a:off x="1536700" y="5649913"/>
            <a:ext cx="5854700" cy="304800"/>
          </a:xfrm>
          <a:prstGeom prst="rect">
            <a:avLst/>
          </a:prstGeom>
          <a:noFill/>
          <a:ln w="9525">
            <a:noFill/>
            <a:miter lim="800000"/>
            <a:headEnd/>
            <a:tailEnd/>
          </a:ln>
          <a:effectLst/>
        </p:spPr>
        <p:txBody>
          <a:bodyPr>
            <a:prstTxWarp prst="textNoShape">
              <a:avLst/>
            </a:prstTxWarp>
            <a:spAutoFit/>
          </a:bodyPr>
          <a:lstStyle/>
          <a:p>
            <a:r>
              <a:rPr lang="en-US" sz="1400" b="1">
                <a:solidFill>
                  <a:srgbClr val="0000FF"/>
                </a:solidFill>
                <a:latin typeface="Courier New" charset="0"/>
              </a:rPr>
              <a:t>  quit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6246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4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2466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2466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2466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70">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624671">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24672">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624673">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2467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624676">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24677">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624679">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24680">
                                            <p:txEl>
                                              <p:pRg st="0" end="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624681">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624683">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499"/>
                                          </p:stCondLst>
                                        </p:cTn>
                                        <p:tgtEl>
                                          <p:spTgt spid="624685">
                                            <p:txEl>
                                              <p:pRg st="0" end="0"/>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499"/>
                                          </p:stCondLst>
                                        </p:cTn>
                                        <p:tgtEl>
                                          <p:spTgt spid="624687">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624688">
                                            <p:txEl>
                                              <p:pRg st="0" end="0"/>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499"/>
                                          </p:stCondLst>
                                        </p:cTn>
                                        <p:tgtEl>
                                          <p:spTgt spid="62468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624690">
                                            <p:txEl>
                                              <p:pRg st="0" end="0"/>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499"/>
                                          </p:stCondLst>
                                        </p:cTn>
                                        <p:tgtEl>
                                          <p:spTgt spid="624691">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499"/>
                                          </p:stCondLst>
                                        </p:cTn>
                                        <p:tgtEl>
                                          <p:spTgt spid="624692">
                                            <p:txEl>
                                              <p:pRg st="0" end="0"/>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499"/>
                                          </p:stCondLst>
                                        </p:cTn>
                                        <p:tgtEl>
                                          <p:spTgt spid="624693">
                                            <p:txEl>
                                              <p:pRg st="0" end="0"/>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499"/>
                                          </p:stCondLst>
                                        </p:cTn>
                                        <p:tgtEl>
                                          <p:spTgt spid="624695">
                                            <p:txEl>
                                              <p:pRg st="0" end="0"/>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499"/>
                                          </p:stCondLst>
                                        </p:cTn>
                                        <p:tgtEl>
                                          <p:spTgt spid="624697">
                                            <p:txEl>
                                              <p:pRg st="0" end="0"/>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499"/>
                                          </p:stCondLst>
                                        </p:cTn>
                                        <p:tgtEl>
                                          <p:spTgt spid="624699">
                                            <p:txEl>
                                              <p:pRg st="0" end="0"/>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499"/>
                                          </p:stCondLst>
                                        </p:cTn>
                                        <p:tgtEl>
                                          <p:spTgt spid="624701">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6247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7" grpId="0" build="p" autoUpdateAnimBg="0"/>
      <p:bldP spid="624648" grpId="0" build="p" autoUpdateAnimBg="0"/>
      <p:bldP spid="624667" grpId="0" build="p" autoUpdateAnimBg="0"/>
      <p:bldP spid="624668" grpId="0" build="p" autoUpdateAnimBg="0"/>
      <p:bldP spid="624669" grpId="0" build="p" autoUpdateAnimBg="0"/>
      <p:bldP spid="624670" grpId="0" build="p" autoUpdateAnimBg="0"/>
      <p:bldP spid="624671" grpId="0" build="p" autoUpdateAnimBg="0"/>
      <p:bldP spid="624672" grpId="0" build="p" autoUpdateAnimBg="0"/>
      <p:bldP spid="624673" grpId="0" build="p" autoUpdateAnimBg="0"/>
      <p:bldP spid="624675" grpId="0" build="p" autoUpdateAnimBg="0"/>
      <p:bldP spid="624676" grpId="0" build="p" autoUpdateAnimBg="0"/>
      <p:bldP spid="624677" grpId="0" build="p" autoUpdateAnimBg="0"/>
      <p:bldP spid="624679" grpId="0" build="p" autoUpdateAnimBg="0"/>
      <p:bldP spid="624680" grpId="0" build="p" autoUpdateAnimBg="0"/>
      <p:bldP spid="624681" grpId="0" build="p" autoUpdateAnimBg="0"/>
      <p:bldP spid="624683" grpId="0" build="p" autoUpdateAnimBg="0"/>
      <p:bldP spid="624685" grpId="0" build="p" autoUpdateAnimBg="0"/>
      <p:bldP spid="624687" grpId="0" build="p" autoUpdateAnimBg="0"/>
      <p:bldP spid="624688" grpId="0" build="p" autoUpdateAnimBg="0"/>
      <p:bldP spid="624689" grpId="0" build="p" autoUpdateAnimBg="0"/>
      <p:bldP spid="624690" grpId="0" build="p" autoUpdateAnimBg="0"/>
      <p:bldP spid="624691" grpId="0" build="p" autoUpdateAnimBg="0"/>
      <p:bldP spid="624692" grpId="0" build="p" autoUpdateAnimBg="0"/>
      <p:bldP spid="624693" grpId="0" build="p" autoUpdateAnimBg="0"/>
      <p:bldP spid="624695" grpId="0" build="p" autoUpdateAnimBg="0"/>
      <p:bldP spid="624697" grpId="0" build="p" autoUpdateAnimBg="0"/>
      <p:bldP spid="624699" grpId="0" build="p" autoUpdateAnimBg="0"/>
      <p:bldP spid="624701" grpId="0" build="p" autoUpdateAnimBg="0"/>
      <p:bldP spid="62470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Reading from the Console</a:t>
            </a:r>
            <a:endParaRPr lang="en-US" sz="4000" dirty="0">
              <a:solidFill>
                <a:schemeClr val="tx1"/>
              </a:solidFill>
            </a:endParaRPr>
          </a:p>
        </p:txBody>
      </p:sp>
      <p:sp>
        <p:nvSpPr>
          <p:cNvPr id="636931" name="Rectangle 3"/>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Implementing the </a:t>
            </a:r>
            <a:r>
              <a:rPr lang="en-US" sz="2000" b="1" dirty="0" err="1">
                <a:solidFill>
                  <a:srgbClr val="000000"/>
                </a:solidFill>
                <a:latin typeface="Courier New"/>
                <a:cs typeface="Courier New"/>
              </a:rPr>
              <a:t>SymbolTable</a:t>
            </a:r>
            <a:r>
              <a:rPr lang="en-US" sz="2400" dirty="0">
                <a:solidFill>
                  <a:srgbClr val="000000"/>
                </a:solidFill>
                <a:latin typeface="Times New Roman" charset="0"/>
              </a:rPr>
              <a:t> application requires two new features that you have not yet seen:</a:t>
            </a:r>
          </a:p>
        </p:txBody>
      </p:sp>
      <p:sp>
        <p:nvSpPr>
          <p:cNvPr id="8" name="Rectangle 3"/>
          <p:cNvSpPr>
            <a:spLocks noChangeArrowheads="1"/>
          </p:cNvSpPr>
          <p:nvPr/>
        </p:nvSpPr>
        <p:spPr bwMode="auto">
          <a:xfrm>
            <a:off x="482600" y="2743200"/>
            <a:ext cx="8128000" cy="25908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Reading a line from the console is more difficult in JavaScript than it is in most languages, simply because JavaScript depends on an interaction model based on events and callback functions.</a:t>
            </a:r>
          </a:p>
          <a:p>
            <a:pPr marL="342900" indent="-342900">
              <a:lnSpc>
                <a:spcPct val="90000"/>
              </a:lnSpc>
              <a:spcAft>
                <a:spcPts val="1400"/>
              </a:spcAft>
              <a:buFontTx/>
              <a:buChar char="•"/>
            </a:pPr>
            <a:r>
              <a:rPr lang="en-US" sz="2400" dirty="0">
                <a:solidFill>
                  <a:srgbClr val="000000"/>
                </a:solidFill>
                <a:latin typeface="Times New Roman" charset="0"/>
              </a:rPr>
              <a:t>The best strategy for reading a line of user input uses the </a:t>
            </a:r>
            <a:r>
              <a:rPr lang="en-US" sz="2000" b="1" dirty="0" err="1">
                <a:solidFill>
                  <a:srgbClr val="000000"/>
                </a:solidFill>
                <a:latin typeface="Courier New"/>
                <a:cs typeface="Courier New"/>
              </a:rPr>
              <a:t>console.requestInput</a:t>
            </a:r>
            <a:r>
              <a:rPr lang="en-US" sz="2400" dirty="0">
                <a:solidFill>
                  <a:srgbClr val="000000"/>
                </a:solidFill>
                <a:latin typeface="Times New Roman" charset="0"/>
              </a:rPr>
              <a:t> method in the following form:</a:t>
            </a:r>
          </a:p>
          <a:p>
            <a:pPr marL="342900" indent="-342900" algn="just">
              <a:lnSpc>
                <a:spcPct val="90000"/>
              </a:lnSpc>
              <a:spcAft>
                <a:spcPts val="1400"/>
              </a:spcAft>
              <a:buFontTx/>
              <a:buChar char="•"/>
            </a:pPr>
            <a:endParaRPr lang="en-US" sz="2400" dirty="0">
              <a:solidFill>
                <a:srgbClr val="000000"/>
              </a:solidFill>
              <a:latin typeface="Times New Roman" charset="0"/>
            </a:endParaRPr>
          </a:p>
        </p:txBody>
      </p:sp>
      <p:grpSp>
        <p:nvGrpSpPr>
          <p:cNvPr id="13" name="Group 12"/>
          <p:cNvGrpSpPr/>
          <p:nvPr/>
        </p:nvGrpSpPr>
        <p:grpSpPr>
          <a:xfrm>
            <a:off x="855050" y="1893960"/>
            <a:ext cx="7730150" cy="520700"/>
            <a:chOff x="855050" y="1893960"/>
            <a:chExt cx="7730150" cy="520700"/>
          </a:xfrm>
        </p:grpSpPr>
        <p:sp>
          <p:nvSpPr>
            <p:cNvPr id="9" name="Rectangle 3"/>
            <p:cNvSpPr>
              <a:spLocks noChangeArrowheads="1"/>
            </p:cNvSpPr>
            <p:nvPr/>
          </p:nvSpPr>
          <p:spPr bwMode="auto">
            <a:xfrm>
              <a:off x="1219200" y="1893960"/>
              <a:ext cx="73660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a:solidFill>
                    <a:srgbClr val="000000"/>
                  </a:solidFill>
                  <a:latin typeface="Times New Roman" charset="0"/>
                </a:rPr>
                <a:t>Reading a line from the console.</a:t>
              </a:r>
            </a:p>
          </p:txBody>
        </p:sp>
        <p:sp>
          <p:nvSpPr>
            <p:cNvPr id="11" name="Rectangle 3"/>
            <p:cNvSpPr>
              <a:spLocks noChangeArrowheads="1"/>
            </p:cNvSpPr>
            <p:nvPr/>
          </p:nvSpPr>
          <p:spPr bwMode="auto">
            <a:xfrm>
              <a:off x="855050" y="1893960"/>
              <a:ext cx="6096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a:solidFill>
                    <a:srgbClr val="000000"/>
                  </a:solidFill>
                  <a:latin typeface="Times New Roman" charset="0"/>
                </a:rPr>
                <a:t>1.</a:t>
              </a:r>
            </a:p>
          </p:txBody>
        </p:sp>
      </p:grpSp>
      <p:grpSp>
        <p:nvGrpSpPr>
          <p:cNvPr id="14" name="Group 13"/>
          <p:cNvGrpSpPr/>
          <p:nvPr/>
        </p:nvGrpSpPr>
        <p:grpSpPr>
          <a:xfrm>
            <a:off x="855050" y="2245410"/>
            <a:ext cx="7730150" cy="520700"/>
            <a:chOff x="855050" y="2245410"/>
            <a:chExt cx="7730150" cy="520700"/>
          </a:xfrm>
        </p:grpSpPr>
        <p:sp>
          <p:nvSpPr>
            <p:cNvPr id="10" name="Rectangle 3"/>
            <p:cNvSpPr>
              <a:spLocks noChangeArrowheads="1"/>
            </p:cNvSpPr>
            <p:nvPr/>
          </p:nvSpPr>
          <p:spPr bwMode="auto">
            <a:xfrm>
              <a:off x="1219200" y="2245410"/>
              <a:ext cx="73660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a:solidFill>
                    <a:srgbClr val="000000"/>
                  </a:solidFill>
                  <a:latin typeface="Times New Roman" charset="0"/>
                </a:rPr>
                <a:t>Iterating through all the keys in the map to implement </a:t>
              </a:r>
              <a:r>
                <a:rPr lang="en-US" sz="2000" b="1" dirty="0">
                  <a:solidFill>
                    <a:srgbClr val="000000"/>
                  </a:solidFill>
                  <a:latin typeface="Courier New"/>
                  <a:cs typeface="Courier New"/>
                </a:rPr>
                <a:t>list</a:t>
              </a:r>
              <a:r>
                <a:rPr lang="en-US" sz="2200" dirty="0">
                  <a:solidFill>
                    <a:srgbClr val="000000"/>
                  </a:solidFill>
                  <a:latin typeface="Times New Roman" charset="0"/>
                </a:rPr>
                <a:t>.</a:t>
              </a:r>
            </a:p>
          </p:txBody>
        </p:sp>
        <p:sp>
          <p:nvSpPr>
            <p:cNvPr id="12" name="Rectangle 3"/>
            <p:cNvSpPr>
              <a:spLocks noChangeArrowheads="1"/>
            </p:cNvSpPr>
            <p:nvPr/>
          </p:nvSpPr>
          <p:spPr bwMode="auto">
            <a:xfrm>
              <a:off x="855050" y="2245410"/>
              <a:ext cx="609600" cy="520700"/>
            </a:xfrm>
            <a:prstGeom prst="rect">
              <a:avLst/>
            </a:prstGeom>
            <a:noFill/>
            <a:ln w="9525">
              <a:noFill/>
              <a:miter lim="800000"/>
              <a:headEnd/>
              <a:tailEnd/>
            </a:ln>
            <a:effectLst/>
          </p:spPr>
          <p:txBody>
            <a:bodyPr>
              <a:prstTxWarp prst="textNoShape">
                <a:avLst/>
              </a:prstTxWarp>
            </a:bodyPr>
            <a:lstStyle/>
            <a:p>
              <a:pPr algn="just">
                <a:lnSpc>
                  <a:spcPct val="90000"/>
                </a:lnSpc>
                <a:spcAft>
                  <a:spcPts val="1400"/>
                </a:spcAft>
              </a:pPr>
              <a:r>
                <a:rPr lang="en-US" sz="2200" dirty="0">
                  <a:solidFill>
                    <a:srgbClr val="000000"/>
                  </a:solidFill>
                  <a:latin typeface="Times New Roman" charset="0"/>
                </a:rPr>
                <a:t>2.</a:t>
              </a:r>
            </a:p>
          </p:txBody>
        </p:sp>
      </p:grpSp>
      <p:sp>
        <p:nvSpPr>
          <p:cNvPr id="16" name="Text Box 45"/>
          <p:cNvSpPr txBox="1">
            <a:spLocks noChangeArrowheads="1"/>
          </p:cNvSpPr>
          <p:nvPr/>
        </p:nvSpPr>
        <p:spPr bwMode="auto">
          <a:xfrm>
            <a:off x="1600200" y="4985765"/>
            <a:ext cx="6324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dirty="0" err="1">
                <a:solidFill>
                  <a:srgbClr val="000000"/>
                </a:solidFill>
                <a:latin typeface="Courier New" charset="0"/>
              </a:rPr>
              <a:t>console.requestInput(</a:t>
            </a:r>
            <a:r>
              <a:rPr lang="en-US" sz="2000" i="1" dirty="0" err="1">
                <a:solidFill>
                  <a:srgbClr val="000000"/>
                </a:solidFill>
                <a:latin typeface="Times New Roman"/>
                <a:cs typeface="Times New Roman"/>
              </a:rPr>
              <a:t>prompt</a:t>
            </a:r>
            <a:r>
              <a:rPr lang="en-US" sz="2000" b="1" dirty="0">
                <a:solidFill>
                  <a:srgbClr val="000000"/>
                </a:solidFill>
                <a:latin typeface="Courier New" charset="0"/>
              </a:rPr>
              <a:t>, </a:t>
            </a:r>
            <a:r>
              <a:rPr lang="en-US" sz="2000" i="1" dirty="0">
                <a:solidFill>
                  <a:srgbClr val="000000"/>
                </a:solidFill>
                <a:latin typeface="Times New Roman"/>
                <a:cs typeface="Times New Roman"/>
              </a:rPr>
              <a:t>callback</a:t>
            </a:r>
            <a:r>
              <a:rPr lang="en-US" sz="2000" b="1" dirty="0">
                <a:solidFill>
                  <a:srgbClr val="000000"/>
                </a:solidFill>
                <a:latin typeface="Courier New" charset="0"/>
              </a:rPr>
              <a:t>);</a:t>
            </a:r>
          </a:p>
        </p:txBody>
      </p:sp>
      <p:sp>
        <p:nvSpPr>
          <p:cNvPr id="19" name="Rectangle 3"/>
          <p:cNvSpPr>
            <a:spLocks noChangeArrowheads="1"/>
          </p:cNvSpPr>
          <p:nvPr/>
        </p:nvSpPr>
        <p:spPr bwMode="auto">
          <a:xfrm>
            <a:off x="482600" y="5482580"/>
            <a:ext cx="8128000" cy="914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If you need to read lines in a loop, the easiest way is to include another </a:t>
            </a:r>
            <a:r>
              <a:rPr lang="en-US" sz="2000" b="1" dirty="0" err="1">
                <a:solidFill>
                  <a:srgbClr val="000000"/>
                </a:solidFill>
                <a:latin typeface="Courier New"/>
                <a:cs typeface="Courier New"/>
              </a:rPr>
              <a:t>requestInput</a:t>
            </a:r>
            <a:r>
              <a:rPr lang="en-US" sz="2400" dirty="0">
                <a:solidFill>
                  <a:srgbClr val="000000"/>
                </a:solidFill>
                <a:latin typeface="Times New Roman" charset="0"/>
              </a:rPr>
              <a:t> call in the callback function.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6"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55299" name="Text Box 3"/>
          <p:cNvSpPr txBox="1">
            <a:spLocks noChangeArrowheads="1"/>
          </p:cNvSpPr>
          <p:nvPr/>
        </p:nvSpPr>
        <p:spPr bwMode="auto">
          <a:xfrm>
            <a:off x="304800" y="1087438"/>
            <a:ext cx="8351837" cy="3046988"/>
          </a:xfrm>
          <a:prstGeom prst="rect">
            <a:avLst/>
          </a:prstGeom>
          <a:noFill/>
          <a:ln w="9525">
            <a:noFill/>
            <a:miter lim="800000"/>
            <a:headEnd/>
            <a:tailEnd/>
          </a:ln>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Reads state codes from the user and reports the corresponding </a:t>
            </a:r>
          </a:p>
          <a:p>
            <a:r>
              <a:rPr lang="en-US" sz="1600" b="1" noProof="1">
                <a:solidFill>
                  <a:srgbClr val="0000FF"/>
                </a:solidFill>
                <a:latin typeface="Courier New" pitchFamily="1" charset="0"/>
              </a:rPr>
              <a:t> * state name. Entering a blank line terminates the program.</a:t>
            </a:r>
          </a:p>
          <a:p>
            <a:r>
              <a:rPr lang="en-US" sz="1600" b="1" noProof="1">
                <a:solidFill>
                  <a:srgbClr val="0000FF"/>
                </a:solidFill>
                <a:latin typeface="Courier New" pitchFamily="1" charset="0"/>
              </a:rPr>
              <a:t> */</a:t>
            </a:r>
          </a:p>
          <a:p>
            <a:r>
              <a:rPr lang="en-US" sz="1600" b="1" noProof="1">
                <a:solidFill>
                  <a:srgbClr val="000000"/>
                </a:solidFill>
                <a:latin typeface="Courier New" pitchFamily="1" charset="0"/>
              </a:rPr>
              <a:t>function StateCodes() {</a:t>
            </a:r>
          </a:p>
          <a:p>
            <a:r>
              <a:rPr lang="en-US" sz="1600" b="1" noProof="1">
                <a:solidFill>
                  <a:srgbClr val="000000"/>
                </a:solidFill>
                <a:latin typeface="Courier New" pitchFamily="1" charset="0"/>
              </a:rPr>
              <a:t>   let callback = function(text) {</a:t>
            </a:r>
          </a:p>
          <a:p>
            <a:r>
              <a:rPr lang="en-US" sz="1600" b="1" noProof="1">
                <a:solidFill>
                  <a:srgbClr val="000000"/>
                </a:solidFill>
                <a:latin typeface="Courier New" pitchFamily="1" charset="0"/>
              </a:rPr>
              <a:t>      let lines = JSFileChooser.convertToLineArray(text);</a:t>
            </a:r>
          </a:p>
          <a:p>
            <a:r>
              <a:rPr lang="en-US" sz="1600" b="1" noProof="1">
                <a:solidFill>
                  <a:srgbClr val="000000"/>
                </a:solidFill>
                <a:latin typeface="Courier New" pitchFamily="1" charset="0"/>
              </a:rPr>
              <a:t>      let stateCodes = parseStateCodes(lines);</a:t>
            </a:r>
          </a:p>
          <a:p>
            <a:r>
              <a:rPr lang="en-US" sz="1600" b="1" noProof="1">
                <a:solidFill>
                  <a:srgbClr val="000000"/>
                </a:solidFill>
                <a:latin typeface="Courier New" pitchFamily="1" charset="0"/>
              </a:rPr>
              <a:t>      requestInputFromUser(stateCodes);   </a:t>
            </a:r>
          </a:p>
          <a:p>
            <a:r>
              <a:rPr lang="en-US" sz="1600" b="1" noProof="1">
                <a:solidFill>
                  <a:srgbClr val="000000"/>
                </a:solidFill>
                <a:latin typeface="Courier New" pitchFamily="1" charset="0"/>
              </a:rPr>
              <a:t>   };   </a:t>
            </a:r>
          </a:p>
          <a:p>
            <a:r>
              <a:rPr lang="en-US" sz="1600" b="1" noProof="1">
                <a:solidFill>
                  <a:srgbClr val="000000"/>
                </a:solidFill>
                <a:latin typeface="Courier New" pitchFamily="1" charset="0"/>
              </a:rPr>
              <a:t>   JSFileChooser.chooseTextFile(callback);</a:t>
            </a:r>
          </a:p>
          <a:p>
            <a:r>
              <a:rPr lang="en-US" sz="1600" b="1" noProof="1">
                <a:solidFill>
                  <a:srgbClr val="000000"/>
                </a:solidFill>
                <a:latin typeface="Courier New" pitchFamily="1" charset="0"/>
              </a:rPr>
              <a:t>}</a:t>
            </a:r>
          </a:p>
        </p:txBody>
      </p:sp>
      <p:sp>
        <p:nvSpPr>
          <p:cNvPr id="55300" name="Rectangle 4"/>
          <p:cNvSpPr>
            <a:spLocks noChangeArrowheads="1"/>
          </p:cNvSpPr>
          <p:nvPr/>
        </p:nvSpPr>
        <p:spPr bwMode="auto">
          <a:xfrm>
            <a:off x="0" y="0"/>
            <a:ext cx="9131300" cy="1087438"/>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5301"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5302" name="Rectangle 6"/>
          <p:cNvSpPr>
            <a:spLocks noGrp="1" noChangeArrowheads="1"/>
          </p:cNvSpPr>
          <p:nvPr>
            <p:ph type="title"/>
          </p:nvPr>
        </p:nvSpPr>
        <p:spPr>
          <a:xfrm>
            <a:off x="0" y="76200"/>
            <a:ext cx="9144000" cy="1143000"/>
          </a:xfrm>
          <a:noFill/>
        </p:spPr>
        <p:txBody>
          <a:bodyPr/>
          <a:lstStyle/>
          <a:p>
            <a:r>
              <a:rPr lang="en-US" sz="4000" dirty="0">
                <a:solidFill>
                  <a:srgbClr val="FF0000"/>
                </a:solidFill>
                <a:latin typeface="Times New Roman"/>
                <a:ea typeface="ＭＳ Ｐゴシック" pitchFamily="1" charset="-128"/>
                <a:cs typeface="Times New Roman"/>
              </a:rPr>
              <a:t>The </a:t>
            </a:r>
            <a:r>
              <a:rPr lang="en-US" sz="3600" b="1" dirty="0" err="1">
                <a:solidFill>
                  <a:srgbClr val="FF0000"/>
                </a:solidFill>
                <a:latin typeface="Courier New"/>
                <a:ea typeface="ＭＳ Ｐゴシック" pitchFamily="1" charset="-128"/>
                <a:cs typeface="Courier New"/>
              </a:rPr>
              <a:t>StateCodes.js</a:t>
            </a:r>
            <a:r>
              <a:rPr lang="en-US" sz="4000" dirty="0">
                <a:solidFill>
                  <a:srgbClr val="FF0000"/>
                </a:solidFill>
                <a:latin typeface="Times New Roman"/>
                <a:ea typeface="ＭＳ Ｐゴシック" pitchFamily="1" charset="-128"/>
                <a:cs typeface="Times New Roman"/>
              </a:rPr>
              <a:t> Program</a:t>
            </a:r>
            <a:endParaRPr lang="en-US" dirty="0">
              <a:solidFill>
                <a:srgbClr val="FF0000"/>
              </a:solidFill>
              <a:latin typeface="Times New Roman"/>
              <a:ea typeface="ＭＳ Ｐゴシック" pitchFamily="1" charset="-128"/>
              <a:cs typeface="Times New Roman"/>
            </a:endParaRPr>
          </a:p>
        </p:txBody>
      </p:sp>
      <p:sp>
        <p:nvSpPr>
          <p:cNvPr id="55303"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722947" name="Text Box 3"/>
          <p:cNvSpPr txBox="1">
            <a:spLocks noChangeArrowheads="1"/>
          </p:cNvSpPr>
          <p:nvPr/>
        </p:nvSpPr>
        <p:spPr bwMode="auto">
          <a:xfrm>
            <a:off x="304800" y="1082833"/>
            <a:ext cx="8351837" cy="3046988"/>
          </a:xfrm>
          <a:prstGeom prst="rect">
            <a:avLst/>
          </a:prstGeom>
          <a:noFill/>
          <a:ln w="9525">
            <a:noFill/>
            <a:miter lim="800000"/>
            <a:headEnd/>
            <a:tailEnd/>
          </a:ln>
        </p:spPr>
        <p:txBody>
          <a:bodyPr>
            <a:prstTxWarp prst="textNoShape">
              <a:avLst/>
            </a:prstTxWarp>
            <a:spAutoFit/>
          </a:bodyPr>
          <a:lstStyle/>
          <a:p>
            <a:r>
              <a:rPr lang="en-US" sz="1600" b="1" noProof="1">
                <a:solidFill>
                  <a:srgbClr val="0000FF"/>
                </a:solidFill>
                <a:latin typeface="Courier New" pitchFamily="1" charset="0"/>
              </a:rPr>
              <a:t>/**</a:t>
            </a:r>
          </a:p>
          <a:p>
            <a:r>
              <a:rPr lang="en-US" sz="1600" b="1" noProof="1">
                <a:solidFill>
                  <a:srgbClr val="0000FF"/>
                </a:solidFill>
                <a:latin typeface="Courier New" pitchFamily="1" charset="0"/>
              </a:rPr>
              <a:t> * Reads state codes from the user and reports the corresponding </a:t>
            </a:r>
          </a:p>
          <a:p>
            <a:r>
              <a:rPr lang="en-US" sz="1600" b="1" noProof="1">
                <a:solidFill>
                  <a:srgbClr val="0000FF"/>
                </a:solidFill>
                <a:latin typeface="Courier New" pitchFamily="1" charset="0"/>
              </a:rPr>
              <a:t> * state name. Entering a blank line terminates the program.</a:t>
            </a:r>
          </a:p>
          <a:p>
            <a:r>
              <a:rPr lang="en-US" sz="1600" b="1" noProof="1">
                <a:solidFill>
                  <a:srgbClr val="0000FF"/>
                </a:solidFill>
                <a:latin typeface="Courier New" pitchFamily="1" charset="0"/>
              </a:rPr>
              <a:t> */</a:t>
            </a:r>
          </a:p>
          <a:p>
            <a:r>
              <a:rPr lang="en-US" sz="1600" b="1" noProof="1">
                <a:solidFill>
                  <a:srgbClr val="000000"/>
                </a:solidFill>
                <a:latin typeface="Courier New" pitchFamily="1" charset="0"/>
              </a:rPr>
              <a:t>function StateCodes() {</a:t>
            </a:r>
          </a:p>
          <a:p>
            <a:r>
              <a:rPr lang="en-US" sz="1600" b="1" noProof="1">
                <a:solidFill>
                  <a:srgbClr val="000000"/>
                </a:solidFill>
                <a:latin typeface="Courier New" pitchFamily="1" charset="0"/>
              </a:rPr>
              <a:t>   let callback = function(text) {</a:t>
            </a:r>
          </a:p>
          <a:p>
            <a:r>
              <a:rPr lang="en-US" sz="1600" b="1" noProof="1">
                <a:solidFill>
                  <a:srgbClr val="000000"/>
                </a:solidFill>
                <a:latin typeface="Courier New" pitchFamily="1" charset="0"/>
              </a:rPr>
              <a:t>      let lines = JSFileChooser.convertToLineArray(text);</a:t>
            </a:r>
          </a:p>
          <a:p>
            <a:r>
              <a:rPr lang="en-US" sz="1600" b="1" noProof="1">
                <a:solidFill>
                  <a:srgbClr val="000000"/>
                </a:solidFill>
                <a:latin typeface="Courier New" pitchFamily="1" charset="0"/>
              </a:rPr>
              <a:t>      let stateCodes = parseStateCodes(lines);</a:t>
            </a:r>
          </a:p>
          <a:p>
            <a:r>
              <a:rPr lang="en-US" sz="1600" b="1" noProof="1">
                <a:solidFill>
                  <a:srgbClr val="000000"/>
                </a:solidFill>
                <a:latin typeface="Courier New" pitchFamily="1" charset="0"/>
              </a:rPr>
              <a:t>      requestInputFromUser(stateCodes);   </a:t>
            </a:r>
          </a:p>
          <a:p>
            <a:r>
              <a:rPr lang="en-US" sz="1600" b="1" noProof="1">
                <a:solidFill>
                  <a:srgbClr val="000000"/>
                </a:solidFill>
                <a:latin typeface="Courier New" pitchFamily="1" charset="0"/>
              </a:rPr>
              <a:t>   };   </a:t>
            </a:r>
          </a:p>
          <a:p>
            <a:r>
              <a:rPr lang="en-US" sz="1600" b="1" noProof="1">
                <a:solidFill>
                  <a:srgbClr val="000000"/>
                </a:solidFill>
                <a:latin typeface="Courier New" pitchFamily="1" charset="0"/>
              </a:rPr>
              <a:t>   JSFileChooser.chooseTextFile(callback);</a:t>
            </a:r>
          </a:p>
          <a:p>
            <a:r>
              <a:rPr lang="en-US" sz="1600" b="1" noProof="1">
                <a:solidFill>
                  <a:srgbClr val="000000"/>
                </a:solidFill>
                <a:latin typeface="Courier New" pitchFamily="1" charset="0"/>
              </a:rPr>
              <a:t>}</a:t>
            </a:r>
          </a:p>
        </p:txBody>
      </p:sp>
      <p:grpSp>
        <p:nvGrpSpPr>
          <p:cNvPr id="2" name="Group 4"/>
          <p:cNvGrpSpPr>
            <a:grpSpLocks/>
          </p:cNvGrpSpPr>
          <p:nvPr/>
        </p:nvGrpSpPr>
        <p:grpSpPr bwMode="auto">
          <a:xfrm>
            <a:off x="292693" y="1066800"/>
            <a:ext cx="8394700" cy="5264150"/>
            <a:chOff x="254" y="716"/>
            <a:chExt cx="5288" cy="3316"/>
          </a:xfrm>
        </p:grpSpPr>
        <p:sp>
          <p:nvSpPr>
            <p:cNvPr id="59407" name="Rectangle 5"/>
            <p:cNvSpPr>
              <a:spLocks noChangeArrowheads="1"/>
            </p:cNvSpPr>
            <p:nvPr/>
          </p:nvSpPr>
          <p:spPr bwMode="auto">
            <a:xfrm>
              <a:off x="262" y="72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408" name="Text Box 6"/>
            <p:cNvSpPr txBox="1">
              <a:spLocks noChangeArrowheads="1"/>
            </p:cNvSpPr>
            <p:nvPr/>
          </p:nvSpPr>
          <p:spPr bwMode="auto">
            <a:xfrm>
              <a:off x="254" y="716"/>
              <a:ext cx="5261" cy="3198"/>
            </a:xfrm>
            <a:prstGeom prst="rect">
              <a:avLst/>
            </a:prstGeom>
            <a:noFill/>
            <a:ln w="9525">
              <a:noFill/>
              <a:miter lim="800000"/>
              <a:headEnd/>
              <a:tailEnd/>
            </a:ln>
          </p:spPr>
          <p:txBody>
            <a:bodyPr>
              <a:prstTxWarp prst="textNoShape">
                <a:avLst/>
              </a:prstTxWarp>
              <a:spAutoFit/>
            </a:bodyPr>
            <a:lstStyle/>
            <a:p>
              <a:pPr>
                <a:lnSpc>
                  <a:spcPct val="92000"/>
                </a:lnSpc>
              </a:pPr>
              <a:r>
                <a:rPr lang="en-US" sz="1600" b="1" noProof="1">
                  <a:solidFill>
                    <a:srgbClr val="0000FF"/>
                  </a:solidFill>
                  <a:latin typeface="Courier New" pitchFamily="1" charset="0"/>
                </a:rPr>
                <a:t>/** </a:t>
              </a:r>
            </a:p>
            <a:p>
              <a:pPr>
                <a:lnSpc>
                  <a:spcPct val="92000"/>
                </a:lnSpc>
              </a:pPr>
              <a:r>
                <a:rPr lang="en-US" sz="1600" b="1" noProof="1">
                  <a:solidFill>
                    <a:srgbClr val="0000FF"/>
                  </a:solidFill>
                  <a:latin typeface="Courier New" pitchFamily="1" charset="0"/>
                </a:rPr>
                <a:t> * Reads the specified file and returns a map between keys</a:t>
              </a:r>
            </a:p>
            <a:p>
              <a:pPr>
                <a:lnSpc>
                  <a:spcPct val="92000"/>
                </a:lnSpc>
              </a:pPr>
              <a:r>
                <a:rPr lang="en-US" sz="1600" b="1" noProof="1">
                  <a:solidFill>
                    <a:srgbClr val="0000FF"/>
                  </a:solidFill>
                  <a:latin typeface="Courier New" pitchFamily="1" charset="0"/>
                </a:rPr>
                <a:t> * and values. The format of the data file is a series of</a:t>
              </a:r>
            </a:p>
            <a:p>
              <a:pPr>
                <a:lnSpc>
                  <a:spcPct val="92000"/>
                </a:lnSpc>
              </a:pPr>
              <a:r>
                <a:rPr lang="en-US" sz="1600" b="1" noProof="1">
                  <a:solidFill>
                    <a:srgbClr val="0000FF"/>
                  </a:solidFill>
                  <a:latin typeface="Courier New" pitchFamily="1" charset="0"/>
                </a:rPr>
                <a:t> * lines that look like this: </a:t>
              </a:r>
            </a:p>
            <a:p>
              <a:pPr>
                <a:lnSpc>
                  <a:spcPct val="92000"/>
                </a:lnSpc>
              </a:pPr>
              <a:r>
                <a:rPr lang="en-US" sz="1600" b="1" noProof="1">
                  <a:solidFill>
                    <a:srgbClr val="0000FF"/>
                  </a:solidFill>
                  <a:latin typeface="Courier New" pitchFamily="1" charset="0"/>
                </a:rPr>
                <a:t> * </a:t>
              </a:r>
            </a:p>
            <a:p>
              <a:pPr>
                <a:lnSpc>
                  <a:spcPct val="92000"/>
                </a:lnSpc>
              </a:pPr>
              <a:r>
                <a:rPr lang="en-US" sz="1600" b="1" noProof="1">
                  <a:solidFill>
                    <a:srgbClr val="0000FF"/>
                  </a:solidFill>
                  <a:latin typeface="Courier New" pitchFamily="1" charset="0"/>
                </a:rPr>
                <a:t> *     code=state </a:t>
              </a:r>
            </a:p>
            <a:p>
              <a:pPr>
                <a:lnSpc>
                  <a:spcPct val="92000"/>
                </a:lnSpc>
              </a:pPr>
              <a:r>
                <a:rPr lang="en-US" sz="1600" b="1" noProof="1">
                  <a:solidFill>
                    <a:srgbClr val="0000FF"/>
                  </a:solidFill>
                  <a:latin typeface="Courier New" pitchFamily="1" charset="0"/>
                </a:rPr>
                <a:t> * </a:t>
              </a:r>
            </a:p>
            <a:p>
              <a:pPr>
                <a:lnSpc>
                  <a:spcPct val="92000"/>
                </a:lnSpc>
              </a:pPr>
              <a:r>
                <a:rPr lang="en-US" sz="1600" b="1" noProof="1">
                  <a:solidFill>
                    <a:srgbClr val="0000FF"/>
                  </a:solidFill>
                  <a:latin typeface="Courier New" pitchFamily="1" charset="0"/>
                </a:rPr>
                <a:t> * Once the map has been created, clients can lookup a key by</a:t>
              </a:r>
            </a:p>
            <a:p>
              <a:pPr>
                <a:lnSpc>
                  <a:spcPct val="92000"/>
                </a:lnSpc>
              </a:pPr>
              <a:r>
                <a:rPr lang="en-US" sz="1600" b="1" noProof="1">
                  <a:solidFill>
                    <a:srgbClr val="0000FF"/>
                  </a:solidFill>
                  <a:latin typeface="Courier New" pitchFamily="1" charset="0"/>
                </a:rPr>
                <a:t> * writing stateCodes[code].</a:t>
              </a:r>
            </a:p>
            <a:p>
              <a:pPr>
                <a:lnSpc>
                  <a:spcPct val="92000"/>
                </a:lnSpc>
              </a:pPr>
              <a:r>
                <a:rPr lang="en-US" sz="1600" b="1" noProof="1">
                  <a:solidFill>
                    <a:srgbClr val="0000FF"/>
                  </a:solidFill>
                  <a:latin typeface="Courier New" pitchFamily="1" charset="0"/>
                </a:rPr>
                <a:t> */</a:t>
              </a:r>
            </a:p>
            <a:p>
              <a:pPr>
                <a:lnSpc>
                  <a:spcPct val="92000"/>
                </a:lnSpc>
              </a:pPr>
              <a:r>
                <a:rPr lang="en-US" sz="1600" b="1" noProof="1">
                  <a:latin typeface="Courier New" pitchFamily="1" charset="0"/>
                </a:rPr>
                <a:t>function parseStateCodes(lines) {</a:t>
              </a:r>
            </a:p>
            <a:p>
              <a:pPr>
                <a:lnSpc>
                  <a:spcPct val="92000"/>
                </a:lnSpc>
              </a:pPr>
              <a:r>
                <a:rPr lang="en-US" sz="1600" b="1" noProof="1">
                  <a:latin typeface="Courier New" pitchFamily="1" charset="0"/>
                </a:rPr>
                <a:t>   let stateCodes = {};</a:t>
              </a:r>
            </a:p>
            <a:p>
              <a:pPr>
                <a:lnSpc>
                  <a:spcPct val="92000"/>
                </a:lnSpc>
              </a:pPr>
              <a:r>
                <a:rPr lang="en-US" sz="1600" b="1" noProof="1">
                  <a:latin typeface="Courier New" pitchFamily="1" charset="0"/>
                </a:rPr>
                <a:t>   let line = lines.shift();</a:t>
              </a:r>
            </a:p>
            <a:p>
              <a:pPr>
                <a:lnSpc>
                  <a:spcPct val="92000"/>
                </a:lnSpc>
              </a:pPr>
              <a:r>
                <a:rPr lang="en-US" sz="1600" b="1" noProof="1">
                  <a:latin typeface="Courier New" pitchFamily="1" charset="0"/>
                </a:rPr>
                <a:t>   while (line !== undefined) {</a:t>
              </a:r>
            </a:p>
            <a:p>
              <a:pPr>
                <a:lnSpc>
                  <a:spcPct val="92000"/>
                </a:lnSpc>
              </a:pPr>
              <a:r>
                <a:rPr lang="en-US" sz="1600" b="1" noProof="1">
                  <a:latin typeface="Courier New" pitchFamily="1" charset="0"/>
                </a:rPr>
                <a:t>      let ep = line.indexOf("=");</a:t>
              </a:r>
            </a:p>
            <a:p>
              <a:pPr>
                <a:lnSpc>
                  <a:spcPct val="92000"/>
                </a:lnSpc>
              </a:pPr>
              <a:r>
                <a:rPr lang="en-US" sz="1600" b="1" noProof="1">
                  <a:latin typeface="Courier New" pitchFamily="1" charset="0"/>
                </a:rPr>
                <a:t>      let code = line.substring(0, ep).trim();</a:t>
              </a:r>
            </a:p>
            <a:p>
              <a:pPr>
                <a:lnSpc>
                  <a:spcPct val="92000"/>
                </a:lnSpc>
              </a:pPr>
              <a:r>
                <a:rPr lang="en-US" sz="1600" b="1" noProof="1">
                  <a:latin typeface="Courier New" pitchFamily="1" charset="0"/>
                </a:rPr>
                <a:t>      let state = line.substring(ep + 1).trim();</a:t>
              </a:r>
            </a:p>
            <a:p>
              <a:pPr>
                <a:lnSpc>
                  <a:spcPct val="92000"/>
                </a:lnSpc>
              </a:pPr>
              <a:r>
                <a:rPr lang="en-US" sz="1600" b="1" noProof="1">
                  <a:latin typeface="Courier New" pitchFamily="1" charset="0"/>
                </a:rPr>
                <a:t>      stateCodes[code] = state;</a:t>
              </a:r>
            </a:p>
            <a:p>
              <a:pPr>
                <a:lnSpc>
                  <a:spcPct val="92000"/>
                </a:lnSpc>
              </a:pPr>
              <a:r>
                <a:rPr lang="en-US" sz="1600" b="1" noProof="1">
                  <a:latin typeface="Courier New" pitchFamily="1" charset="0"/>
                </a:rPr>
                <a:t>      line = lines.shift();</a:t>
              </a:r>
            </a:p>
            <a:p>
              <a:pPr>
                <a:lnSpc>
                  <a:spcPct val="92000"/>
                </a:lnSpc>
              </a:pPr>
              <a:r>
                <a:rPr lang="en-US" sz="1600" b="1" noProof="1">
                  <a:latin typeface="Courier New" pitchFamily="1" charset="0"/>
                </a:rPr>
                <a:t>   }</a:t>
              </a:r>
            </a:p>
            <a:p>
              <a:pPr>
                <a:lnSpc>
                  <a:spcPct val="92000"/>
                </a:lnSpc>
              </a:pPr>
              <a:r>
                <a:rPr lang="en-US" sz="1600" b="1" noProof="1">
                  <a:latin typeface="Courier New" pitchFamily="1" charset="0"/>
                </a:rPr>
                <a:t>   return stateCodes;</a:t>
              </a:r>
            </a:p>
            <a:p>
              <a:pPr>
                <a:lnSpc>
                  <a:spcPct val="92000"/>
                </a:lnSpc>
              </a:pPr>
              <a:r>
                <a:rPr lang="en-US" sz="1600" b="1" noProof="1">
                  <a:latin typeface="Courier New" pitchFamily="1" charset="0"/>
                </a:rPr>
                <a:t>}</a:t>
              </a:r>
            </a:p>
          </p:txBody>
        </p:sp>
      </p:grpSp>
      <p:sp>
        <p:nvSpPr>
          <p:cNvPr id="59397"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9" name="Rectangle 9"/>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Times New Roman"/>
              </a:rPr>
              <a:t>The </a:t>
            </a:r>
            <a:r>
              <a:rPr lang="en-US" sz="3600" b="1" dirty="0" err="1">
                <a:solidFill>
                  <a:srgbClr val="FF0000"/>
                </a:solidFill>
                <a:latin typeface="Courier New"/>
                <a:ea typeface="ＭＳ Ｐゴシック" pitchFamily="1" charset="-128"/>
                <a:cs typeface="Courier New"/>
              </a:rPr>
              <a:t>parseStateCodes</a:t>
            </a:r>
            <a:r>
              <a:rPr lang="en-US" sz="4000" dirty="0">
                <a:solidFill>
                  <a:srgbClr val="FF0000"/>
                </a:solidFill>
                <a:ea typeface="ＭＳ Ｐゴシック" pitchFamily="1" charset="-128"/>
                <a:cs typeface="Times New Roman"/>
              </a:rPr>
              <a:t> Function</a:t>
            </a:r>
            <a:endParaRPr lang="en-US" dirty="0">
              <a:solidFill>
                <a:srgbClr val="FF0000"/>
              </a:solidFill>
              <a:ea typeface="ＭＳ Ｐゴシック" pitchFamily="1" charset="-128"/>
              <a:cs typeface="ＭＳ Ｐゴシック" pitchFamily="1" charset="-128"/>
            </a:endParaRPr>
          </a:p>
        </p:txBody>
      </p:sp>
      <p:sp>
        <p:nvSpPr>
          <p:cNvPr id="5940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22947"/>
                                        </p:tgtEl>
                                        <p:attrNameLst>
                                          <p:attrName>ppt_x</p:attrName>
                                        </p:attrNameLst>
                                      </p:cBhvr>
                                      <p:tavLst>
                                        <p:tav tm="0">
                                          <p:val>
                                            <p:strVal val="ppt_x"/>
                                          </p:val>
                                        </p:tav>
                                        <p:tav tm="100000">
                                          <p:val>
                                            <p:strVal val="ppt_x"/>
                                          </p:val>
                                        </p:tav>
                                      </p:tavLst>
                                    </p:anim>
                                    <p:anim calcmode="lin" valueType="num">
                                      <p:cBhvr additive="base">
                                        <p:cTn id="7" dur="1000"/>
                                        <p:tgtEl>
                                          <p:spTgt spid="722947"/>
                                        </p:tgtEl>
                                        <p:attrNameLst>
                                          <p:attrName>ppt_y</p:attrName>
                                        </p:attrNameLst>
                                      </p:cBhvr>
                                      <p:tavLst>
                                        <p:tav tm="0">
                                          <p:val>
                                            <p:strVal val="ppt_y"/>
                                          </p:val>
                                        </p:tav>
                                        <p:tav tm="100000">
                                          <p:val>
                                            <p:strVal val="0-ppt_h/2"/>
                                          </p:val>
                                        </p:tav>
                                      </p:tavLst>
                                    </p:anim>
                                    <p:set>
                                      <p:cBhvr>
                                        <p:cTn id="8" dur="1" fill="hold">
                                          <p:stCondLst>
                                            <p:cond delay="999"/>
                                          </p:stCondLst>
                                        </p:cTn>
                                        <p:tgtEl>
                                          <p:spTgt spid="72294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
        <p:nvSpPr>
          <p:cNvPr id="722947" name="Text Box 3"/>
          <p:cNvSpPr txBox="1">
            <a:spLocks noChangeArrowheads="1"/>
          </p:cNvSpPr>
          <p:nvPr/>
        </p:nvSpPr>
        <p:spPr bwMode="auto">
          <a:xfrm>
            <a:off x="304800" y="1086045"/>
            <a:ext cx="8351837" cy="5081006"/>
          </a:xfrm>
          <a:prstGeom prst="rect">
            <a:avLst/>
          </a:prstGeom>
          <a:noFill/>
          <a:ln w="9525">
            <a:noFill/>
            <a:miter lim="800000"/>
            <a:headEnd/>
            <a:tailEnd/>
          </a:ln>
        </p:spPr>
        <p:txBody>
          <a:bodyPr>
            <a:prstTxWarp prst="textNoShape">
              <a:avLst/>
            </a:prstTxWarp>
            <a:spAutoFit/>
          </a:bodyPr>
          <a:lstStyle/>
          <a:p>
            <a:pPr>
              <a:lnSpc>
                <a:spcPct val="92000"/>
              </a:lnSpc>
            </a:pPr>
            <a:r>
              <a:rPr lang="en-US" sz="1600" b="1" noProof="1">
                <a:solidFill>
                  <a:srgbClr val="0000FF"/>
                </a:solidFill>
                <a:latin typeface="Courier New" pitchFamily="1" charset="0"/>
              </a:rPr>
              <a:t>/** </a:t>
            </a:r>
          </a:p>
          <a:p>
            <a:pPr>
              <a:lnSpc>
                <a:spcPct val="92000"/>
              </a:lnSpc>
            </a:pPr>
            <a:r>
              <a:rPr lang="en-US" sz="1600" b="1" noProof="1">
                <a:solidFill>
                  <a:srgbClr val="0000FF"/>
                </a:solidFill>
                <a:latin typeface="Courier New" pitchFamily="1" charset="0"/>
              </a:rPr>
              <a:t> * Reads the specified file and returns a map between keys</a:t>
            </a:r>
          </a:p>
          <a:p>
            <a:pPr>
              <a:lnSpc>
                <a:spcPct val="92000"/>
              </a:lnSpc>
            </a:pPr>
            <a:r>
              <a:rPr lang="en-US" sz="1600" b="1" noProof="1">
                <a:solidFill>
                  <a:srgbClr val="0000FF"/>
                </a:solidFill>
                <a:latin typeface="Courier New" pitchFamily="1" charset="0"/>
              </a:rPr>
              <a:t> * and values. The format of the data file is a series of</a:t>
            </a:r>
          </a:p>
          <a:p>
            <a:pPr>
              <a:lnSpc>
                <a:spcPct val="92000"/>
              </a:lnSpc>
            </a:pPr>
            <a:r>
              <a:rPr lang="en-US" sz="1600" b="1" noProof="1">
                <a:solidFill>
                  <a:srgbClr val="0000FF"/>
                </a:solidFill>
                <a:latin typeface="Courier New" pitchFamily="1" charset="0"/>
              </a:rPr>
              <a:t> * lines that look like this: </a:t>
            </a:r>
          </a:p>
          <a:p>
            <a:pPr>
              <a:lnSpc>
                <a:spcPct val="92000"/>
              </a:lnSpc>
            </a:pPr>
            <a:r>
              <a:rPr lang="en-US" sz="1600" b="1" noProof="1">
                <a:solidFill>
                  <a:srgbClr val="0000FF"/>
                </a:solidFill>
                <a:latin typeface="Courier New" pitchFamily="1" charset="0"/>
              </a:rPr>
              <a:t> * </a:t>
            </a:r>
          </a:p>
          <a:p>
            <a:pPr>
              <a:lnSpc>
                <a:spcPct val="92000"/>
              </a:lnSpc>
            </a:pPr>
            <a:r>
              <a:rPr lang="en-US" sz="1600" b="1" noProof="1">
                <a:solidFill>
                  <a:srgbClr val="0000FF"/>
                </a:solidFill>
                <a:latin typeface="Courier New" pitchFamily="1" charset="0"/>
              </a:rPr>
              <a:t> *     code=state </a:t>
            </a:r>
          </a:p>
          <a:p>
            <a:pPr>
              <a:lnSpc>
                <a:spcPct val="92000"/>
              </a:lnSpc>
            </a:pPr>
            <a:r>
              <a:rPr lang="en-US" sz="1600" b="1" noProof="1">
                <a:solidFill>
                  <a:srgbClr val="0000FF"/>
                </a:solidFill>
                <a:latin typeface="Courier New" pitchFamily="1" charset="0"/>
              </a:rPr>
              <a:t> * </a:t>
            </a:r>
          </a:p>
          <a:p>
            <a:pPr>
              <a:lnSpc>
                <a:spcPct val="92000"/>
              </a:lnSpc>
            </a:pPr>
            <a:r>
              <a:rPr lang="en-US" sz="1600" b="1" noProof="1">
                <a:solidFill>
                  <a:srgbClr val="0000FF"/>
                </a:solidFill>
                <a:latin typeface="Courier New" pitchFamily="1" charset="0"/>
              </a:rPr>
              <a:t> * Once the map has been created, clients can lookup a key by</a:t>
            </a:r>
          </a:p>
          <a:p>
            <a:pPr>
              <a:lnSpc>
                <a:spcPct val="92000"/>
              </a:lnSpc>
            </a:pPr>
            <a:r>
              <a:rPr lang="en-US" sz="1600" b="1" noProof="1">
                <a:solidFill>
                  <a:srgbClr val="0000FF"/>
                </a:solidFill>
                <a:latin typeface="Courier New" pitchFamily="1" charset="0"/>
              </a:rPr>
              <a:t> * writing stateCodes[code].</a:t>
            </a:r>
          </a:p>
          <a:p>
            <a:pPr>
              <a:lnSpc>
                <a:spcPct val="92000"/>
              </a:lnSpc>
            </a:pPr>
            <a:r>
              <a:rPr lang="en-US" sz="1600" b="1" noProof="1">
                <a:solidFill>
                  <a:srgbClr val="0000FF"/>
                </a:solidFill>
                <a:latin typeface="Courier New" pitchFamily="1" charset="0"/>
              </a:rPr>
              <a:t> */</a:t>
            </a:r>
          </a:p>
          <a:p>
            <a:pPr>
              <a:lnSpc>
                <a:spcPct val="92000"/>
              </a:lnSpc>
            </a:pPr>
            <a:r>
              <a:rPr lang="en-US" sz="1600" b="1" noProof="1">
                <a:latin typeface="Courier New" pitchFamily="1" charset="0"/>
              </a:rPr>
              <a:t>function parseStateCodes(lines) {</a:t>
            </a:r>
          </a:p>
          <a:p>
            <a:pPr>
              <a:lnSpc>
                <a:spcPct val="92000"/>
              </a:lnSpc>
            </a:pPr>
            <a:r>
              <a:rPr lang="en-US" sz="1600" b="1" noProof="1">
                <a:latin typeface="Courier New" pitchFamily="1" charset="0"/>
              </a:rPr>
              <a:t>   let stateCodes = {};</a:t>
            </a:r>
          </a:p>
          <a:p>
            <a:pPr>
              <a:lnSpc>
                <a:spcPct val="92000"/>
              </a:lnSpc>
            </a:pPr>
            <a:r>
              <a:rPr lang="en-US" sz="1600" b="1" noProof="1">
                <a:latin typeface="Courier New" pitchFamily="1" charset="0"/>
              </a:rPr>
              <a:t>   let line = lines.shift();</a:t>
            </a:r>
          </a:p>
          <a:p>
            <a:pPr>
              <a:lnSpc>
                <a:spcPct val="92000"/>
              </a:lnSpc>
            </a:pPr>
            <a:r>
              <a:rPr lang="en-US" sz="1600" b="1" noProof="1">
                <a:latin typeface="Courier New" pitchFamily="1" charset="0"/>
              </a:rPr>
              <a:t>   while (line !== undefined) {</a:t>
            </a:r>
          </a:p>
          <a:p>
            <a:pPr>
              <a:lnSpc>
                <a:spcPct val="92000"/>
              </a:lnSpc>
            </a:pPr>
            <a:r>
              <a:rPr lang="en-US" sz="1600" b="1" noProof="1">
                <a:latin typeface="Courier New" pitchFamily="1" charset="0"/>
              </a:rPr>
              <a:t>      let ep = line.indexOf("=");</a:t>
            </a:r>
          </a:p>
          <a:p>
            <a:pPr>
              <a:lnSpc>
                <a:spcPct val="92000"/>
              </a:lnSpc>
            </a:pPr>
            <a:r>
              <a:rPr lang="en-US" sz="1600" b="1" noProof="1">
                <a:latin typeface="Courier New" pitchFamily="1" charset="0"/>
              </a:rPr>
              <a:t>      let code = line.substring(0, ep).trim();</a:t>
            </a:r>
          </a:p>
          <a:p>
            <a:pPr>
              <a:lnSpc>
                <a:spcPct val="92000"/>
              </a:lnSpc>
            </a:pPr>
            <a:r>
              <a:rPr lang="en-US" sz="1600" b="1" noProof="1">
                <a:latin typeface="Courier New" pitchFamily="1" charset="0"/>
              </a:rPr>
              <a:t>      let state = line.substring(ep + 1).trim();</a:t>
            </a:r>
          </a:p>
          <a:p>
            <a:pPr>
              <a:lnSpc>
                <a:spcPct val="92000"/>
              </a:lnSpc>
            </a:pPr>
            <a:r>
              <a:rPr lang="en-US" sz="1600" b="1" noProof="1">
                <a:latin typeface="Courier New" pitchFamily="1" charset="0"/>
              </a:rPr>
              <a:t>      stateCodes[code] = state;</a:t>
            </a:r>
          </a:p>
          <a:p>
            <a:pPr>
              <a:lnSpc>
                <a:spcPct val="92000"/>
              </a:lnSpc>
            </a:pPr>
            <a:r>
              <a:rPr lang="en-US" sz="1600" b="1" noProof="1">
                <a:latin typeface="Courier New" pitchFamily="1" charset="0"/>
              </a:rPr>
              <a:t>      line = lines.shift();</a:t>
            </a:r>
          </a:p>
          <a:p>
            <a:pPr>
              <a:lnSpc>
                <a:spcPct val="92000"/>
              </a:lnSpc>
            </a:pPr>
            <a:r>
              <a:rPr lang="en-US" sz="1600" b="1" noProof="1">
                <a:latin typeface="Courier New" pitchFamily="1" charset="0"/>
              </a:rPr>
              <a:t>   }</a:t>
            </a:r>
          </a:p>
          <a:p>
            <a:pPr>
              <a:lnSpc>
                <a:spcPct val="92000"/>
              </a:lnSpc>
            </a:pPr>
            <a:r>
              <a:rPr lang="en-US" sz="1600" b="1" noProof="1">
                <a:latin typeface="Courier New" pitchFamily="1" charset="0"/>
              </a:rPr>
              <a:t>   return stateCodes;</a:t>
            </a:r>
          </a:p>
          <a:p>
            <a:pPr>
              <a:lnSpc>
                <a:spcPct val="92000"/>
              </a:lnSpc>
            </a:pPr>
            <a:r>
              <a:rPr lang="en-US" sz="1600" b="1" noProof="1">
                <a:latin typeface="Courier New" pitchFamily="1" charset="0"/>
              </a:rPr>
              <a:t>}</a:t>
            </a:r>
          </a:p>
        </p:txBody>
      </p:sp>
      <p:grpSp>
        <p:nvGrpSpPr>
          <p:cNvPr id="2" name="Group 4"/>
          <p:cNvGrpSpPr>
            <a:grpSpLocks/>
          </p:cNvGrpSpPr>
          <p:nvPr/>
        </p:nvGrpSpPr>
        <p:grpSpPr bwMode="auto">
          <a:xfrm>
            <a:off x="298659" y="1066800"/>
            <a:ext cx="8389938" cy="5257800"/>
            <a:chOff x="-2799" y="150"/>
            <a:chExt cx="5285" cy="3312"/>
          </a:xfrm>
        </p:grpSpPr>
        <p:sp>
          <p:nvSpPr>
            <p:cNvPr id="59407" name="Rectangle 5"/>
            <p:cNvSpPr>
              <a:spLocks noChangeArrowheads="1"/>
            </p:cNvSpPr>
            <p:nvPr/>
          </p:nvSpPr>
          <p:spPr bwMode="auto">
            <a:xfrm>
              <a:off x="-2794" y="150"/>
              <a:ext cx="5280" cy="3312"/>
            </a:xfrm>
            <a:prstGeom prst="rect">
              <a:avLst/>
            </a:prstGeom>
            <a:solidFill>
              <a:schemeClr val="bg1"/>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408" name="Text Box 6"/>
            <p:cNvSpPr txBox="1">
              <a:spLocks noChangeArrowheads="1"/>
            </p:cNvSpPr>
            <p:nvPr/>
          </p:nvSpPr>
          <p:spPr bwMode="auto">
            <a:xfrm>
              <a:off x="-2799" y="159"/>
              <a:ext cx="5261" cy="3198"/>
            </a:xfrm>
            <a:prstGeom prst="rect">
              <a:avLst/>
            </a:prstGeom>
            <a:noFill/>
            <a:ln w="9525">
              <a:noFill/>
              <a:miter lim="800000"/>
              <a:headEnd/>
              <a:tailEnd/>
            </a:ln>
          </p:spPr>
          <p:txBody>
            <a:bodyPr>
              <a:prstTxWarp prst="textNoShape">
                <a:avLst/>
              </a:prstTxWarp>
              <a:spAutoFit/>
            </a:bodyPr>
            <a:lstStyle/>
            <a:p>
              <a:pPr>
                <a:lnSpc>
                  <a:spcPct val="92000"/>
                </a:lnSpc>
              </a:pPr>
              <a:r>
                <a:rPr lang="en-US" sz="1600" b="1" noProof="1">
                  <a:solidFill>
                    <a:srgbClr val="0000FF"/>
                  </a:solidFill>
                  <a:latin typeface="Courier New" pitchFamily="1" charset="0"/>
                </a:rPr>
                <a:t>/** </a:t>
              </a:r>
            </a:p>
            <a:p>
              <a:pPr>
                <a:lnSpc>
                  <a:spcPct val="92000"/>
                </a:lnSpc>
              </a:pPr>
              <a:r>
                <a:rPr lang="en-US" sz="1600" b="1" noProof="1">
                  <a:solidFill>
                    <a:srgbClr val="0000FF"/>
                  </a:solidFill>
                  <a:latin typeface="Courier New" pitchFamily="1" charset="0"/>
                </a:rPr>
                <a:t> * Repeatedly prompts the user for state codes, printing</a:t>
              </a:r>
            </a:p>
            <a:p>
              <a:pPr>
                <a:lnSpc>
                  <a:spcPct val="92000"/>
                </a:lnSpc>
              </a:pPr>
              <a:r>
                <a:rPr lang="en-US" sz="1600" b="1" noProof="1">
                  <a:solidFill>
                    <a:srgbClr val="0000FF"/>
                  </a:solidFill>
                  <a:latin typeface="Courier New" pitchFamily="1" charset="0"/>
                </a:rPr>
                <a:t> * the corresponding state for each one.  The function returns</a:t>
              </a:r>
            </a:p>
            <a:p>
              <a:pPr>
                <a:lnSpc>
                  <a:spcPct val="92000"/>
                </a:lnSpc>
              </a:pPr>
              <a:r>
                <a:rPr lang="en-US" sz="1600" b="1" noProof="1">
                  <a:solidFill>
                    <a:srgbClr val="0000FF"/>
                  </a:solidFill>
                  <a:latin typeface="Courier New" pitchFamily="1" charset="0"/>
                </a:rPr>
                <a:t> * when the user types in the empty string. </a:t>
              </a:r>
            </a:p>
            <a:p>
              <a:pPr>
                <a:lnSpc>
                  <a:spcPct val="92000"/>
                </a:lnSpc>
              </a:pPr>
              <a:r>
                <a:rPr lang="en-US" sz="1600" b="1" noProof="1">
                  <a:solidFill>
                    <a:srgbClr val="0000FF"/>
                  </a:solidFill>
                  <a:latin typeface="Courier New" pitchFamily="1" charset="0"/>
                </a:rPr>
                <a:t> */</a:t>
              </a:r>
            </a:p>
            <a:p>
              <a:pPr>
                <a:lnSpc>
                  <a:spcPct val="92000"/>
                </a:lnSpc>
              </a:pPr>
              <a:r>
                <a:rPr lang="en-US" sz="1600" b="1" noProof="1">
                  <a:latin typeface="Courier New" pitchFamily="1" charset="0"/>
                </a:rPr>
                <a:t>function requestInputFromUser(stateCodes) {</a:t>
              </a:r>
            </a:p>
            <a:p>
              <a:pPr>
                <a:lnSpc>
                  <a:spcPct val="92000"/>
                </a:lnSpc>
              </a:pPr>
              <a:r>
                <a:rPr lang="en-US" sz="1600" b="1" noProof="1">
                  <a:latin typeface="Courier New" pitchFamily="1" charset="0"/>
                </a:rPr>
                <a:t>   let processResponse = function(response) {</a:t>
              </a:r>
            </a:p>
            <a:p>
              <a:pPr>
                <a:lnSpc>
                  <a:spcPct val="92000"/>
                </a:lnSpc>
              </a:pPr>
              <a:r>
                <a:rPr lang="en-US" sz="1600" b="1" noProof="1">
                  <a:latin typeface="Courier New" pitchFamily="1" charset="0"/>
                </a:rPr>
                <a:t>      let code = response.trim();</a:t>
              </a:r>
            </a:p>
            <a:p>
              <a:pPr>
                <a:lnSpc>
                  <a:spcPct val="92000"/>
                </a:lnSpc>
              </a:pPr>
              <a:r>
                <a:rPr lang="en-US" sz="1600" b="1" noProof="1">
                  <a:latin typeface="Courier New" pitchFamily="1" charset="0"/>
                </a:rPr>
                <a:t>      if (response !== "") {</a:t>
              </a:r>
            </a:p>
            <a:p>
              <a:pPr>
                <a:lnSpc>
                  <a:spcPct val="92000"/>
                </a:lnSpc>
              </a:pPr>
              <a:r>
                <a:rPr lang="en-US" sz="1600" b="1" noProof="1">
                  <a:latin typeface="Courier New" pitchFamily="1" charset="0"/>
                </a:rPr>
                <a:t>         let state = stateCodes[code];</a:t>
              </a:r>
            </a:p>
            <a:p>
              <a:pPr>
                <a:lnSpc>
                  <a:spcPct val="92000"/>
                </a:lnSpc>
              </a:pPr>
              <a:r>
                <a:rPr lang="en-US" sz="1600" b="1" noProof="1">
                  <a:latin typeface="Courier New" pitchFamily="1" charset="0"/>
                </a:rPr>
                <a:t>         if (state === undefined) {</a:t>
              </a:r>
            </a:p>
            <a:p>
              <a:pPr>
                <a:lnSpc>
                  <a:spcPct val="92000"/>
                </a:lnSpc>
              </a:pPr>
              <a:r>
                <a:rPr lang="en-US" sz="1600" b="1" noProof="1">
                  <a:latin typeface="Courier New" pitchFamily="1" charset="0"/>
                </a:rPr>
                <a:t>            console.log("There is no state with code " + code);</a:t>
              </a:r>
            </a:p>
            <a:p>
              <a:pPr>
                <a:lnSpc>
                  <a:spcPct val="92000"/>
                </a:lnSpc>
              </a:pPr>
              <a:r>
                <a:rPr lang="en-US" sz="1600" b="1" noProof="1">
                  <a:latin typeface="Courier New" pitchFamily="1" charset="0"/>
                </a:rPr>
                <a:t>         } else {</a:t>
              </a:r>
            </a:p>
            <a:p>
              <a:pPr>
                <a:lnSpc>
                  <a:spcPct val="92000"/>
                </a:lnSpc>
              </a:pPr>
              <a:r>
                <a:rPr lang="en-US" sz="1600" b="1" noProof="1">
                  <a:latin typeface="Courier New" pitchFamily="1" charset="0"/>
                </a:rPr>
                <a:t>            console.log(state);</a:t>
              </a:r>
            </a:p>
            <a:p>
              <a:pPr>
                <a:lnSpc>
                  <a:spcPct val="92000"/>
                </a:lnSpc>
              </a:pPr>
              <a:r>
                <a:rPr lang="en-US" sz="1600" b="1" noProof="1">
                  <a:latin typeface="Courier New" pitchFamily="1" charset="0"/>
                </a:rPr>
                <a:t>         }</a:t>
              </a:r>
            </a:p>
            <a:p>
              <a:pPr>
                <a:lnSpc>
                  <a:spcPct val="92000"/>
                </a:lnSpc>
              </a:pPr>
              <a:r>
                <a:rPr lang="en-US" sz="1600" b="1" noProof="1">
                  <a:latin typeface="Courier New" pitchFamily="1" charset="0"/>
                </a:rPr>
                <a:t>         console.requestInput("State code: ", processResponse);</a:t>
              </a:r>
            </a:p>
            <a:p>
              <a:pPr>
                <a:lnSpc>
                  <a:spcPct val="92000"/>
                </a:lnSpc>
              </a:pPr>
              <a:r>
                <a:rPr lang="en-US" sz="1600" b="1" noProof="1">
                  <a:latin typeface="Courier New" pitchFamily="1" charset="0"/>
                </a:rPr>
                <a:t>      } else {</a:t>
              </a:r>
            </a:p>
            <a:p>
              <a:pPr>
                <a:lnSpc>
                  <a:spcPct val="92000"/>
                </a:lnSpc>
              </a:pPr>
              <a:r>
                <a:rPr lang="en-US" sz="1600" b="1" noProof="1">
                  <a:latin typeface="Courier New" pitchFamily="1" charset="0"/>
                </a:rPr>
                <a:t>         console.log("All done!");</a:t>
              </a:r>
            </a:p>
            <a:p>
              <a:pPr>
                <a:lnSpc>
                  <a:spcPct val="92000"/>
                </a:lnSpc>
              </a:pPr>
              <a:r>
                <a:rPr lang="en-US" sz="1600" b="1" noProof="1">
                  <a:latin typeface="Courier New" pitchFamily="1" charset="0"/>
                </a:rPr>
                <a:t>      }</a:t>
              </a:r>
            </a:p>
            <a:p>
              <a:pPr>
                <a:lnSpc>
                  <a:spcPct val="92000"/>
                </a:lnSpc>
              </a:pPr>
              <a:r>
                <a:rPr lang="en-US" sz="1600" b="1" noProof="1">
                  <a:latin typeface="Courier New" pitchFamily="1" charset="0"/>
                </a:rPr>
                <a:t>   };</a:t>
              </a:r>
            </a:p>
            <a:p>
              <a:pPr>
                <a:lnSpc>
                  <a:spcPct val="92000"/>
                </a:lnSpc>
              </a:pPr>
              <a:r>
                <a:rPr lang="en-US" sz="1600" b="1" noProof="1">
                  <a:latin typeface="Courier New" pitchFamily="1" charset="0"/>
                </a:rPr>
                <a:t>   console.requestInput("State code: ", processResponse);</a:t>
              </a:r>
            </a:p>
            <a:p>
              <a:pPr>
                <a:lnSpc>
                  <a:spcPct val="92000"/>
                </a:lnSpc>
              </a:pPr>
              <a:r>
                <a:rPr lang="en-US" sz="1600" b="1" noProof="1">
                  <a:latin typeface="Courier New" pitchFamily="1" charset="0"/>
                </a:rPr>
                <a:t>}</a:t>
              </a:r>
            </a:p>
          </p:txBody>
        </p:sp>
      </p:grpSp>
      <p:sp>
        <p:nvSpPr>
          <p:cNvPr id="59397" name="Rectangle 7"/>
          <p:cNvSpPr>
            <a:spLocks noChangeArrowheads="1"/>
          </p:cNvSpPr>
          <p:nvPr/>
        </p:nvSpPr>
        <p:spPr bwMode="auto">
          <a:xfrm>
            <a:off x="0" y="0"/>
            <a:ext cx="9131300" cy="1089025"/>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p:spPr>
        <p:txBody>
          <a:bodyPr wrap="none" anchor="ctr">
            <a:prstTxWarp prst="textNoShape">
              <a:avLst/>
            </a:prstTxWarp>
          </a:bodyPr>
          <a:lstStyle/>
          <a:p>
            <a:endParaRPr lang="en-US" sz="1400" i="1">
              <a:solidFill>
                <a:srgbClr val="000000"/>
              </a:solidFill>
              <a:latin typeface="Times New Roman" pitchFamily="1" charset="0"/>
            </a:endParaRPr>
          </a:p>
        </p:txBody>
      </p:sp>
      <p:sp>
        <p:nvSpPr>
          <p:cNvPr id="59399" name="Rectangle 9"/>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Times New Roman"/>
              </a:rPr>
              <a:t>The </a:t>
            </a:r>
            <a:r>
              <a:rPr lang="en-US" sz="3600" b="1" dirty="0" err="1">
                <a:solidFill>
                  <a:srgbClr val="FF0000"/>
                </a:solidFill>
                <a:latin typeface="Courier New"/>
                <a:ea typeface="ＭＳ Ｐゴシック" pitchFamily="1" charset="-128"/>
                <a:cs typeface="Courier New"/>
              </a:rPr>
              <a:t>requestInputFromUser</a:t>
            </a:r>
            <a:r>
              <a:rPr lang="en-US" sz="4000" dirty="0">
                <a:solidFill>
                  <a:srgbClr val="FF0000"/>
                </a:solidFill>
                <a:ea typeface="ＭＳ Ｐゴシック" pitchFamily="1" charset="-128"/>
                <a:cs typeface="Times New Roman"/>
              </a:rPr>
              <a:t> Function</a:t>
            </a:r>
            <a:endParaRPr lang="en-US" dirty="0">
              <a:solidFill>
                <a:srgbClr val="FF0000"/>
              </a:solidFill>
              <a:ea typeface="ＭＳ Ｐゴシック" pitchFamily="1" charset="-128"/>
              <a:cs typeface="ＭＳ Ｐゴシック" pitchFamily="1" charset="-128"/>
            </a:endParaRPr>
          </a:p>
        </p:txBody>
      </p:sp>
      <p:sp>
        <p:nvSpPr>
          <p:cNvPr id="5940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p:spPr>
        <p:txBody>
          <a:bodyPr wrap="none" anchor="ctr">
            <a:prstTxWarp prst="textNoShape">
              <a:avLst/>
            </a:prstTxWarp>
          </a:bodyPr>
          <a:lstStyle/>
          <a:p>
            <a:pPr algn="ctr"/>
            <a:endParaRPr lang="en-US" sz="2400">
              <a:solidFill>
                <a:srgbClr val="000000"/>
              </a:solidFill>
              <a:latin typeface="Times New Roman" pitchFamily="1" charset="0"/>
            </a:endParaRPr>
          </a:p>
        </p:txBody>
      </p:sp>
    </p:spTree>
    <p:extLst>
      <p:ext uri="{BB962C8B-B14F-4D97-AF65-F5344CB8AC3E}">
        <p14:creationId xmlns:p14="http://schemas.microsoft.com/office/powerpoint/2010/main" val="1945057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22947"/>
                                        </p:tgtEl>
                                        <p:attrNameLst>
                                          <p:attrName>ppt_x</p:attrName>
                                        </p:attrNameLst>
                                      </p:cBhvr>
                                      <p:tavLst>
                                        <p:tav tm="0">
                                          <p:val>
                                            <p:strVal val="ppt_x"/>
                                          </p:val>
                                        </p:tav>
                                        <p:tav tm="100000">
                                          <p:val>
                                            <p:strVal val="ppt_x"/>
                                          </p:val>
                                        </p:tav>
                                      </p:tavLst>
                                    </p:anim>
                                    <p:anim calcmode="lin" valueType="num">
                                      <p:cBhvr additive="base">
                                        <p:cTn id="7" dur="1000"/>
                                        <p:tgtEl>
                                          <p:spTgt spid="722947"/>
                                        </p:tgtEl>
                                        <p:attrNameLst>
                                          <p:attrName>ppt_y</p:attrName>
                                        </p:attrNameLst>
                                      </p:cBhvr>
                                      <p:tavLst>
                                        <p:tav tm="0">
                                          <p:val>
                                            <p:strVal val="ppt_y"/>
                                          </p:val>
                                        </p:tav>
                                        <p:tav tm="100000">
                                          <p:val>
                                            <p:strVal val="0-ppt_h/2"/>
                                          </p:val>
                                        </p:tav>
                                      </p:tavLst>
                                    </p:anim>
                                    <p:set>
                                      <p:cBhvr>
                                        <p:cTn id="8" dur="1" fill="hold">
                                          <p:stCondLst>
                                            <p:cond delay="999"/>
                                          </p:stCondLst>
                                        </p:cTn>
                                        <p:tgtEl>
                                          <p:spTgt spid="72294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a:cs typeface="Times New Roman"/>
              </a:rPr>
              <a:t>Maps Can Be </a:t>
            </a:r>
            <a:r>
              <a:rPr lang="en-US" sz="4000" dirty="0">
                <a:solidFill>
                  <a:srgbClr val="CCFFFF"/>
                </a:solidFill>
                <a:latin typeface="Times New Roman"/>
                <a:cs typeface="Times New Roman"/>
              </a:rPr>
              <a:t>Fast</a:t>
            </a:r>
          </a:p>
        </p:txBody>
      </p:sp>
      <p:sp>
        <p:nvSpPr>
          <p:cNvPr id="636931" name="Rectangle 3"/>
          <p:cNvSpPr>
            <a:spLocks noChangeArrowheads="1"/>
          </p:cNvSpPr>
          <p:nvPr/>
        </p:nvSpPr>
        <p:spPr bwMode="auto">
          <a:xfrm>
            <a:off x="482600" y="1155700"/>
            <a:ext cx="8128000" cy="5245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If you think about the underlying implementation of maps, your first thought is likely to be that JavaScript looks through a list of keys to find the key in question and returns the corresponding value.  That approach takes time proportional to the number of keys.</a:t>
            </a:r>
          </a:p>
          <a:p>
            <a:pPr marL="342900" indent="-342900">
              <a:lnSpc>
                <a:spcPct val="90000"/>
              </a:lnSpc>
              <a:spcAft>
                <a:spcPts val="1400"/>
              </a:spcAft>
              <a:buFontTx/>
              <a:buChar char="•"/>
            </a:pPr>
            <a:r>
              <a:rPr lang="en-US" sz="2400" dirty="0">
                <a:solidFill>
                  <a:srgbClr val="000000"/>
                </a:solidFill>
                <a:latin typeface="Times New Roman" charset="0"/>
              </a:rPr>
              <a:t>Maps, however, can be implemented much more efficiently than that.  As you will learn if you go on to CS 106B, maps can be implemented so that the result is delivered almost instantly or, more accurately, so that the time required is constant no matter how many keys there are.</a:t>
            </a:r>
          </a:p>
          <a:p>
            <a:pPr marL="342900" indent="-342900">
              <a:lnSpc>
                <a:spcPct val="90000"/>
              </a:lnSpc>
              <a:spcAft>
                <a:spcPts val="1400"/>
              </a:spcAft>
              <a:buFontTx/>
              <a:buChar char="•"/>
            </a:pPr>
            <a:r>
              <a:rPr lang="en-US" sz="2400" dirty="0">
                <a:solidFill>
                  <a:srgbClr val="000000"/>
                </a:solidFill>
                <a:latin typeface="Times New Roman" charset="0"/>
              </a:rPr>
              <a:t>To show that this result might in fact be possible, consider the state code example.  If the state names are stored in an</a:t>
            </a:r>
            <a:r>
              <a:rPr lang="en-US" sz="2400" dirty="0">
                <a:solidFill>
                  <a:srgbClr val="000000"/>
                </a:solidFill>
                <a:latin typeface="Times New Roman"/>
                <a:cs typeface="Times New Roman"/>
              </a:rPr>
              <a:t> </a:t>
            </a:r>
            <a:r>
              <a:rPr lang="en-US" sz="2400" dirty="0">
                <a:latin typeface="Times New Roman"/>
                <a:cs typeface="Times New Roman"/>
              </a:rPr>
              <a:t>26</a:t>
            </a:r>
            <a:r>
              <a:rPr lang="en-US" sz="2400" baseline="5000" dirty="0">
                <a:latin typeface="Helvetica"/>
                <a:cs typeface="Helvetica"/>
              </a:rPr>
              <a:t>x</a:t>
            </a:r>
            <a:r>
              <a:rPr lang="en-US" sz="2400" dirty="0">
                <a:latin typeface="Times New Roman"/>
                <a:cs typeface="Times New Roman"/>
              </a:rPr>
              <a:t>26 array in which the indices correspond to the first and second letters in the code, finding the name is simply an array access.</a:t>
            </a:r>
            <a:endParaRPr lang="en-US" sz="2400" dirty="0">
              <a:solidFill>
                <a:srgbClr val="000000"/>
              </a:solidFill>
              <a:latin typeface="Times New Roman"/>
              <a:cs typeface="Times New Roman"/>
            </a:endParaRPr>
          </a:p>
        </p:txBody>
      </p:sp>
      <p:sp>
        <p:nvSpPr>
          <p:cNvPr id="13" name="TextBox 12"/>
          <p:cNvSpPr txBox="1"/>
          <p:nvPr/>
        </p:nvSpPr>
        <p:spPr>
          <a:xfrm>
            <a:off x="5513210" y="301752"/>
            <a:ext cx="1116190" cy="707886"/>
          </a:xfrm>
          <a:prstGeom prst="rect">
            <a:avLst/>
          </a:prstGeom>
          <a:noFill/>
        </p:spPr>
        <p:txBody>
          <a:bodyPr wrap="square" rtlCol="0">
            <a:spAutoFit/>
          </a:bodyPr>
          <a:lstStyle/>
          <a:p>
            <a:r>
              <a:rPr lang="en-US" sz="4000" dirty="0">
                <a:solidFill>
                  <a:srgbClr val="FF3300"/>
                </a:solidFill>
                <a:latin typeface="Times New Roman"/>
                <a:cs typeface="Times New Roman"/>
              </a:rPr>
              <a:t>Fast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63693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3693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69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22621</TotalTime>
  <Words>1630</Words>
  <Application>Microsoft Macintosh PowerPoint</Application>
  <PresentationFormat>On-screen Show (4:3)</PresentationFormat>
  <Paragraphs>201</Paragraphs>
  <Slides>13</Slides>
  <Notes>13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13</vt:i4>
      </vt:variant>
    </vt:vector>
  </HeadingPairs>
  <TitlesOfParts>
    <vt:vector size="23" baseType="lpstr">
      <vt:lpstr>Arial</vt:lpstr>
      <vt:lpstr>Courier New</vt:lpstr>
      <vt:lpstr>Helvetica</vt:lpstr>
      <vt:lpstr>Helvetica Neue</vt:lpstr>
      <vt:lpstr>Lucida Grande</vt:lpstr>
      <vt:lpstr>Times</vt:lpstr>
      <vt:lpstr>Times New Roman</vt:lpstr>
      <vt:lpstr>Blank Presentation</vt:lpstr>
      <vt:lpstr>9_Blank Presentation</vt:lpstr>
      <vt:lpstr>1_Blank Presentation</vt:lpstr>
      <vt:lpstr>Objects as Maps</vt:lpstr>
      <vt:lpstr>The Concept of a Map </vt:lpstr>
      <vt:lpstr>Maps and JavaScript Objects</vt:lpstr>
      <vt:lpstr>Iterating Through Keys in an Object</vt:lpstr>
      <vt:lpstr>Using Maps in an Application</vt:lpstr>
      <vt:lpstr>Symbol Tables</vt:lpstr>
      <vt:lpstr>Sample Run of SymbolTable.js</vt:lpstr>
      <vt:lpstr>Reading from the Console</vt:lpstr>
      <vt:lpstr>The StateCodes.js Program</vt:lpstr>
      <vt:lpstr>The parseStateCodes Function</vt:lpstr>
      <vt:lpstr>The requestInputFromUser Function</vt:lpstr>
      <vt:lpstr>Maps Can Be Fast</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192</cp:revision>
  <cp:lastPrinted>2018-11-09T15:55:23Z</cp:lastPrinted>
  <dcterms:created xsi:type="dcterms:W3CDTF">2017-05-20T16:16:35Z</dcterms:created>
  <dcterms:modified xsi:type="dcterms:W3CDTF">2018-11-09T15:55:52Z</dcterms:modified>
</cp:coreProperties>
</file>