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handoutMasterIdLst>
    <p:handoutMasterId r:id="rId26"/>
  </p:handoutMasterIdLst>
  <p:sldIdLst>
    <p:sldId id="441" r:id="rId2"/>
    <p:sldId id="442" r:id="rId3"/>
    <p:sldId id="477" r:id="rId4"/>
    <p:sldId id="481" r:id="rId5"/>
    <p:sldId id="443" r:id="rId6"/>
    <p:sldId id="510" r:id="rId7"/>
    <p:sldId id="486" r:id="rId8"/>
    <p:sldId id="516" r:id="rId9"/>
    <p:sldId id="517" r:id="rId10"/>
    <p:sldId id="521" r:id="rId11"/>
    <p:sldId id="518" r:id="rId12"/>
    <p:sldId id="519" r:id="rId13"/>
    <p:sldId id="520" r:id="rId14"/>
    <p:sldId id="485" r:id="rId15"/>
    <p:sldId id="508" r:id="rId16"/>
    <p:sldId id="488" r:id="rId17"/>
    <p:sldId id="495" r:id="rId18"/>
    <p:sldId id="500" r:id="rId19"/>
    <p:sldId id="501" r:id="rId20"/>
    <p:sldId id="512" r:id="rId21"/>
    <p:sldId id="513" r:id="rId22"/>
    <p:sldId id="515" r:id="rId23"/>
    <p:sldId id="369" r:id="rId24"/>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Helvetica Neue" charset="0"/>
        <a:ea typeface="+mn-ea"/>
        <a:cs typeface="+mn-cs"/>
      </a:defRPr>
    </a:lvl1pPr>
    <a:lvl2pPr marL="457200" algn="l" rtl="0" eaLnBrk="0" fontAlgn="base" hangingPunct="0">
      <a:spcBef>
        <a:spcPct val="0"/>
      </a:spcBef>
      <a:spcAft>
        <a:spcPct val="0"/>
      </a:spcAft>
      <a:defRPr kern="1200">
        <a:solidFill>
          <a:schemeClr val="tx1"/>
        </a:solidFill>
        <a:latin typeface="Helvetica Neue" charset="0"/>
        <a:ea typeface="+mn-ea"/>
        <a:cs typeface="+mn-cs"/>
      </a:defRPr>
    </a:lvl2pPr>
    <a:lvl3pPr marL="914400" algn="l" rtl="0" eaLnBrk="0" fontAlgn="base" hangingPunct="0">
      <a:spcBef>
        <a:spcPct val="0"/>
      </a:spcBef>
      <a:spcAft>
        <a:spcPct val="0"/>
      </a:spcAft>
      <a:defRPr kern="1200">
        <a:solidFill>
          <a:schemeClr val="tx1"/>
        </a:solidFill>
        <a:latin typeface="Helvetica Neue" charset="0"/>
        <a:ea typeface="+mn-ea"/>
        <a:cs typeface="+mn-cs"/>
      </a:defRPr>
    </a:lvl3pPr>
    <a:lvl4pPr marL="1371600" algn="l" rtl="0" eaLnBrk="0" fontAlgn="base" hangingPunct="0">
      <a:spcBef>
        <a:spcPct val="0"/>
      </a:spcBef>
      <a:spcAft>
        <a:spcPct val="0"/>
      </a:spcAft>
      <a:defRPr kern="1200">
        <a:solidFill>
          <a:schemeClr val="tx1"/>
        </a:solidFill>
        <a:latin typeface="Helvetica Neue" charset="0"/>
        <a:ea typeface="+mn-ea"/>
        <a:cs typeface="+mn-cs"/>
      </a:defRPr>
    </a:lvl4pPr>
    <a:lvl5pPr marL="1828800" algn="l" rtl="0" eaLnBrk="0" fontAlgn="base" hangingPunct="0">
      <a:spcBef>
        <a:spcPct val="0"/>
      </a:spcBef>
      <a:spcAft>
        <a:spcPct val="0"/>
      </a:spcAft>
      <a:defRPr kern="1200">
        <a:solidFill>
          <a:schemeClr val="tx1"/>
        </a:solidFill>
        <a:latin typeface="Helvetica Neue" charset="0"/>
        <a:ea typeface="+mn-ea"/>
        <a:cs typeface="+mn-cs"/>
      </a:defRPr>
    </a:lvl5pPr>
    <a:lvl6pPr marL="2286000" algn="l" defTabSz="457200" rtl="0" eaLnBrk="1" latinLnBrk="0" hangingPunct="1">
      <a:defRPr kern="1200">
        <a:solidFill>
          <a:schemeClr val="tx1"/>
        </a:solidFill>
        <a:latin typeface="Helvetica Neue" charset="0"/>
        <a:ea typeface="+mn-ea"/>
        <a:cs typeface="+mn-cs"/>
      </a:defRPr>
    </a:lvl6pPr>
    <a:lvl7pPr marL="2743200" algn="l" defTabSz="457200" rtl="0" eaLnBrk="1" latinLnBrk="0" hangingPunct="1">
      <a:defRPr kern="1200">
        <a:solidFill>
          <a:schemeClr val="tx1"/>
        </a:solidFill>
        <a:latin typeface="Helvetica Neue" charset="0"/>
        <a:ea typeface="+mn-ea"/>
        <a:cs typeface="+mn-cs"/>
      </a:defRPr>
    </a:lvl7pPr>
    <a:lvl8pPr marL="3200400" algn="l" defTabSz="457200" rtl="0" eaLnBrk="1" latinLnBrk="0" hangingPunct="1">
      <a:defRPr kern="1200">
        <a:solidFill>
          <a:schemeClr val="tx1"/>
        </a:solidFill>
        <a:latin typeface="Helvetica Neue" charset="0"/>
        <a:ea typeface="+mn-ea"/>
        <a:cs typeface="+mn-cs"/>
      </a:defRPr>
    </a:lvl8pPr>
    <a:lvl9pPr marL="3657600" algn="l" defTabSz="457200" rtl="0" eaLnBrk="1" latinLnBrk="0" hangingPunct="1">
      <a:defRPr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CCCCCC"/>
    <a:srgbClr val="000000"/>
    <a:srgbClr val="DDDDDD"/>
    <a:srgbClr val="EEEEEE"/>
    <a:srgbClr val="999999"/>
    <a:srgbClr val="0066CC"/>
    <a:srgbClr val="FF3300"/>
    <a:srgbClr val="999933"/>
    <a:srgbClr val="33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29" d="100"/>
          <a:sy n="129" d="100"/>
        </p:scale>
        <p:origin x="144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BE952C-BCA7-0941-BCC0-1E170EB22958}"/>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6EE5DD4-2443-D74E-A528-D24F81787016}"/>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3F3A95D7-7AF0-3E4E-908A-0AAECC1E28A9}" type="datetimeFigureOut">
              <a:rPr lang="en-US" smtClean="0"/>
              <a:t>11/22/18</a:t>
            </a:fld>
            <a:endParaRPr lang="en-US"/>
          </a:p>
        </p:txBody>
      </p:sp>
      <p:sp>
        <p:nvSpPr>
          <p:cNvPr id="4" name="Footer Placeholder 3">
            <a:extLst>
              <a:ext uri="{FF2B5EF4-FFF2-40B4-BE49-F238E27FC236}">
                <a16:creationId xmlns:a16="http://schemas.microsoft.com/office/drawing/2014/main" id="{AD596200-D09E-A548-9DA0-43509A3A144F}"/>
              </a:ext>
            </a:extLst>
          </p:cNvPr>
          <p:cNvSpPr>
            <a:spLocks noGrp="1"/>
          </p:cNvSpPr>
          <p:nvPr>
            <p:ph type="ftr" sz="quarter" idx="2"/>
          </p:nvPr>
        </p:nvSpPr>
        <p:spPr>
          <a:xfrm>
            <a:off x="0" y="6513514"/>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EDDC2EA-2333-F047-96E5-A8024AE16549}"/>
              </a:ext>
            </a:extLst>
          </p:cNvPr>
          <p:cNvSpPr>
            <a:spLocks noGrp="1"/>
          </p:cNvSpPr>
          <p:nvPr>
            <p:ph type="sldNum" sz="quarter" idx="3"/>
          </p:nvPr>
        </p:nvSpPr>
        <p:spPr>
          <a:xfrm>
            <a:off x="5180013" y="6513514"/>
            <a:ext cx="3962400" cy="344487"/>
          </a:xfrm>
          <a:prstGeom prst="rect">
            <a:avLst/>
          </a:prstGeom>
        </p:spPr>
        <p:txBody>
          <a:bodyPr vert="horz" lIns="91440" tIns="45720" rIns="91440" bIns="45720" rtlCol="0" anchor="b"/>
          <a:lstStyle>
            <a:lvl1pPr algn="r">
              <a:defRPr sz="1200"/>
            </a:lvl1pPr>
          </a:lstStyle>
          <a:p>
            <a:fld id="{8443B71F-319A-D247-BF44-773150BD4A23}" type="slidenum">
              <a:rPr lang="en-US" smtClean="0"/>
              <a:t>‹#›</a:t>
            </a:fld>
            <a:endParaRPr lang="en-US"/>
          </a:p>
        </p:txBody>
      </p:sp>
    </p:spTree>
    <p:extLst>
      <p:ext uri="{BB962C8B-B14F-4D97-AF65-F5344CB8AC3E}">
        <p14:creationId xmlns:p14="http://schemas.microsoft.com/office/powerpoint/2010/main" val="733700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pitchFamily="84"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pitchFamily="84"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3CB2C09D-45CF-5344-9575-253182AB507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8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8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9C35923C-2D47-474E-9097-3EF4FB0BC4EA}" type="slidenum">
              <a:rPr lang="en-US"/>
              <a:pPr/>
              <a:t>1</a:t>
            </a:fld>
            <a:endParaRPr 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C0281FBC-3946-3A46-B5A2-CC71FB84E93F}" type="slidenum">
              <a:rPr lang="en-US" sz="1200">
                <a:latin typeface="Times" charset="0"/>
              </a:rPr>
              <a:pPr algn="r"/>
              <a:t>2</a:t>
            </a:fld>
            <a:endParaRPr lang="en-US" sz="1200">
              <a:latin typeface="Times" charset="0"/>
            </a:endParaRPr>
          </a:p>
        </p:txBody>
      </p:sp>
      <p:sp>
        <p:nvSpPr>
          <p:cNvPr id="281603"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1604"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136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218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DC56B7F2-96A3-0E49-83BA-81010BF7D501}" type="slidenum">
              <a:rPr lang="en-US" sz="1200">
                <a:latin typeface="Times" charset="0"/>
              </a:rPr>
              <a:pPr algn="r"/>
              <a:t>5</a:t>
            </a:fld>
            <a:endParaRPr lang="en-US" sz="1200">
              <a:latin typeface="Times" charset="0"/>
            </a:endParaRPr>
          </a:p>
        </p:txBody>
      </p:sp>
      <p:sp>
        <p:nvSpPr>
          <p:cNvPr id="283651"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283652"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213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536940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4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2379566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4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897676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760702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417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362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5465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4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6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48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6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4669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AA2566D5-1C9D-7E49-98F3-65DE8C0B7F16}" type="slidenum">
              <a:rPr lang="en-US"/>
              <a:pPr/>
              <a:t>23</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endParaRPr lang="en-US">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3FAA4E9-0A73-BA46-ABD0-E6DC1BE1D8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813FC51-0BE3-7348-AC56-5E44BFADB8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26D60B3-0B92-7740-A04E-0824966A3AF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39ACDD-438B-EE4D-BA5D-88E1215019B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B211AEF-699D-EB41-9B7B-C4138CF490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01F4BE58-7A00-4545-9792-9CD16E33EB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F2C4472-9AA4-154D-90AE-56C23B00362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6F6B53-1BBC-1344-B449-E1DDFEE2269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4BE300-83FC-F44D-9BC4-0502637AEC6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5CAFF7F-14B0-7346-91E8-30BF0902E7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585CFD8-8DB5-4044-8960-750B996B73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5744EB7F-D4BD-7B49-B9A3-0885C03427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84" charset="0"/>
        </a:defRPr>
      </a:lvl2pPr>
      <a:lvl3pPr algn="ctr" rtl="0" eaLnBrk="0" fontAlgn="base" hangingPunct="0">
        <a:spcBef>
          <a:spcPct val="0"/>
        </a:spcBef>
        <a:spcAft>
          <a:spcPct val="0"/>
        </a:spcAft>
        <a:defRPr sz="4400">
          <a:solidFill>
            <a:schemeClr val="tx2"/>
          </a:solidFill>
          <a:latin typeface="Times" pitchFamily="84" charset="0"/>
        </a:defRPr>
      </a:lvl3pPr>
      <a:lvl4pPr algn="ctr" rtl="0" eaLnBrk="0" fontAlgn="base" hangingPunct="0">
        <a:spcBef>
          <a:spcPct val="0"/>
        </a:spcBef>
        <a:spcAft>
          <a:spcPct val="0"/>
        </a:spcAft>
        <a:defRPr sz="4400">
          <a:solidFill>
            <a:schemeClr val="tx2"/>
          </a:solidFill>
          <a:latin typeface="Times" pitchFamily="84" charset="0"/>
        </a:defRPr>
      </a:lvl4pPr>
      <a:lvl5pPr algn="ctr" rtl="0" eaLnBrk="0" fontAlgn="base" hangingPunct="0">
        <a:spcBef>
          <a:spcPct val="0"/>
        </a:spcBef>
        <a:spcAft>
          <a:spcPct val="0"/>
        </a:spcAft>
        <a:defRPr sz="4400">
          <a:solidFill>
            <a:schemeClr val="tx2"/>
          </a:solidFill>
          <a:latin typeface="Times" pitchFamily="84"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143000"/>
            <a:ext cx="9144000" cy="1143000"/>
          </a:xfrm>
        </p:spPr>
        <p:txBody>
          <a:bodyPr/>
          <a:lstStyle/>
          <a:p>
            <a:r>
              <a:rPr lang="en-US" sz="6000">
                <a:solidFill>
                  <a:srgbClr val="FF0000"/>
                </a:solidFill>
                <a:latin typeface="Times New Roman" charset="0"/>
              </a:rPr>
              <a:t>Data-Driven Programs</a:t>
            </a:r>
          </a:p>
        </p:txBody>
      </p:sp>
      <p:sp>
        <p:nvSpPr>
          <p:cNvPr id="2051"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dirty="0">
                <a:latin typeface="Times New Roman" charset="0"/>
              </a:rPr>
              <a:t>Jerry Cain</a:t>
            </a:r>
          </a:p>
          <a:p>
            <a:pPr algn="ctr">
              <a:lnSpc>
                <a:spcPct val="85000"/>
              </a:lnSpc>
            </a:pPr>
            <a:r>
              <a:rPr lang="en-US" sz="3200" dirty="0">
                <a:latin typeface="Times New Roman" charset="0"/>
              </a:rPr>
              <a:t>CS 106AJ</a:t>
            </a:r>
          </a:p>
          <a:p>
            <a:pPr algn="ctr">
              <a:lnSpc>
                <a:spcPct val="85000"/>
              </a:lnSpc>
            </a:pPr>
            <a:r>
              <a:rPr lang="en-US" sz="3200" dirty="0">
                <a:latin typeface="Times New Roman" charset="0"/>
              </a:rPr>
              <a:t>November 16, 2018</a:t>
            </a:r>
          </a:p>
          <a:p>
            <a:pPr algn="ctr">
              <a:lnSpc>
                <a:spcPct val="85000"/>
              </a:lnSpc>
            </a:pPr>
            <a:r>
              <a:rPr lang="en-US" sz="3200" i="1" dirty="0">
                <a:latin typeface="Times New Roman" charset="0"/>
              </a:rPr>
              <a:t>slides courtesy of Eric Roberts, with edits by 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ctrTitle" idx="4294967295"/>
          </p:nvPr>
        </p:nvSpPr>
        <p:spPr>
          <a:xfrm>
            <a:off x="0" y="2514600"/>
            <a:ext cx="9144000" cy="1143000"/>
          </a:xfrm>
        </p:spPr>
        <p:txBody>
          <a:bodyPr/>
          <a:lstStyle/>
          <a:p>
            <a:r>
              <a:rPr lang="en-US" sz="6000">
                <a:solidFill>
                  <a:schemeClr val="tx1"/>
                </a:solidFill>
                <a:latin typeface="Monotype Corsiva" charset="0"/>
              </a:rPr>
              <a:t>Once upon a time . . .</a:t>
            </a:r>
            <a:endParaRPr lang="en-US" sz="6000">
              <a:solidFill>
                <a:srgbClr val="FF0000"/>
              </a:solidFill>
              <a:latin typeface="Monotype Corsiva"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0" y="76200"/>
            <a:ext cx="9144000" cy="1143000"/>
          </a:xfrm>
          <a:noFill/>
          <a:ln/>
        </p:spPr>
        <p:txBody>
          <a:bodyPr/>
          <a:lstStyle/>
          <a:p>
            <a:r>
              <a:rPr lang="en-US">
                <a:solidFill>
                  <a:srgbClr val="FF0000"/>
                </a:solidFill>
                <a:latin typeface="Times New Roman" charset="0"/>
              </a:rPr>
              <a:t>Computing and the Counterculture</a:t>
            </a:r>
            <a:endParaRPr lang="en-US">
              <a:solidFill>
                <a:schemeClr val="tx1"/>
              </a:solidFill>
            </a:endParaRPr>
          </a:p>
        </p:txBody>
      </p:sp>
      <p:pic>
        <p:nvPicPr>
          <p:cNvPr id="412686" name="Picture 14" descr="MarkoffCover"/>
          <p:cNvPicPr>
            <a:picLocks noChangeAspect="1" noChangeArrowheads="1"/>
          </p:cNvPicPr>
          <p:nvPr/>
        </p:nvPicPr>
        <p:blipFill>
          <a:blip r:embed="rId3"/>
          <a:srcRect/>
          <a:stretch>
            <a:fillRect/>
          </a:stretch>
        </p:blipFill>
        <p:spPr bwMode="auto">
          <a:xfrm>
            <a:off x="1090540" y="2369090"/>
            <a:ext cx="2921834" cy="4114800"/>
          </a:xfrm>
          <a:prstGeom prst="rect">
            <a:avLst/>
          </a:prstGeom>
          <a:noFill/>
        </p:spPr>
      </p:pic>
      <p:pic>
        <p:nvPicPr>
          <p:cNvPr id="412687" name="Picture 15" descr="TurnerCover"/>
          <p:cNvPicPr>
            <a:picLocks noChangeAspect="1" noChangeArrowheads="1"/>
          </p:cNvPicPr>
          <p:nvPr/>
        </p:nvPicPr>
        <p:blipFill>
          <a:blip r:embed="rId4"/>
          <a:srcRect/>
          <a:stretch>
            <a:fillRect/>
          </a:stretch>
        </p:blipFill>
        <p:spPr bwMode="auto">
          <a:xfrm>
            <a:off x="5129140" y="2369090"/>
            <a:ext cx="2921834" cy="4114800"/>
          </a:xfrm>
          <a:prstGeom prst="rect">
            <a:avLst/>
          </a:prstGeom>
          <a:noFill/>
        </p:spPr>
      </p:pic>
      <p:sp>
        <p:nvSpPr>
          <p:cNvPr id="412688" name="Text Box 16"/>
          <p:cNvSpPr txBox="1">
            <a:spLocks noChangeArrowheads="1"/>
          </p:cNvSpPr>
          <p:nvPr/>
        </p:nvSpPr>
        <p:spPr bwMode="auto">
          <a:xfrm>
            <a:off x="352425" y="1174750"/>
            <a:ext cx="8474075" cy="1095685"/>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dirty="0">
                <a:solidFill>
                  <a:srgbClr val="000000"/>
                </a:solidFill>
                <a:latin typeface="Times New Roman" charset="0"/>
              </a:rPr>
              <a:t>Two recent books argue that the personal computing revolution owes as much to the counterculture of the 1960s as it does to the technological strength and entrepreneurial spirit of Silicon Valley.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a:xfrm>
            <a:off x="0" y="76200"/>
            <a:ext cx="9144000" cy="1143000"/>
          </a:xfrm>
          <a:noFill/>
          <a:ln/>
        </p:spPr>
        <p:txBody>
          <a:bodyPr/>
          <a:lstStyle/>
          <a:p>
            <a:r>
              <a:rPr lang="en-US">
                <a:solidFill>
                  <a:srgbClr val="FF0000"/>
                </a:solidFill>
                <a:latin typeface="Times New Roman" charset="0"/>
              </a:rPr>
              <a:t>Ted Nelson’s Cyberspace Dreams</a:t>
            </a:r>
            <a:endParaRPr lang="en-US">
              <a:solidFill>
                <a:schemeClr val="tx1"/>
              </a:solidFill>
            </a:endParaRPr>
          </a:p>
        </p:txBody>
      </p:sp>
      <p:sp>
        <p:nvSpPr>
          <p:cNvPr id="420869" name="Text Box 5"/>
          <p:cNvSpPr txBox="1">
            <a:spLocks noChangeArrowheads="1"/>
          </p:cNvSpPr>
          <p:nvPr/>
        </p:nvSpPr>
        <p:spPr bwMode="auto">
          <a:xfrm>
            <a:off x="352425" y="1174750"/>
            <a:ext cx="8474075" cy="1095685"/>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dirty="0">
                <a:solidFill>
                  <a:srgbClr val="000000"/>
                </a:solidFill>
                <a:latin typeface="Times New Roman" charset="0"/>
              </a:rPr>
              <a:t>The countercultural vision comes across particularly clearly in the two-sided book </a:t>
            </a:r>
            <a:r>
              <a:rPr lang="en-US" sz="2400" i="1" dirty="0">
                <a:solidFill>
                  <a:srgbClr val="000000"/>
                </a:solidFill>
                <a:latin typeface="Times New Roman" charset="0"/>
              </a:rPr>
              <a:t>Computer Lib/Dream Machines</a:t>
            </a:r>
            <a:r>
              <a:rPr lang="en-US" sz="2400" dirty="0">
                <a:solidFill>
                  <a:srgbClr val="000000"/>
                </a:solidFill>
                <a:latin typeface="Times New Roman" charset="0"/>
              </a:rPr>
              <a:t> which was written by cyberspace visionary Ted Nelson in 1974.</a:t>
            </a:r>
          </a:p>
        </p:txBody>
      </p:sp>
      <p:pic>
        <p:nvPicPr>
          <p:cNvPr id="420870" name="Picture 6" descr="ComputerLibFront"/>
          <p:cNvPicPr>
            <a:picLocks noChangeAspect="1" noChangeArrowheads="1"/>
          </p:cNvPicPr>
          <p:nvPr/>
        </p:nvPicPr>
        <p:blipFill>
          <a:blip r:embed="rId3"/>
          <a:srcRect/>
          <a:stretch>
            <a:fillRect/>
          </a:stretch>
        </p:blipFill>
        <p:spPr bwMode="auto">
          <a:xfrm>
            <a:off x="492810" y="2375513"/>
            <a:ext cx="2990098" cy="4069079"/>
          </a:xfrm>
          <a:prstGeom prst="rect">
            <a:avLst/>
          </a:prstGeom>
          <a:noFill/>
        </p:spPr>
      </p:pic>
      <p:pic>
        <p:nvPicPr>
          <p:cNvPr id="420871" name="Picture 7" descr="ComputerLibBack"/>
          <p:cNvPicPr>
            <a:picLocks noChangeAspect="1" noChangeArrowheads="1"/>
          </p:cNvPicPr>
          <p:nvPr/>
        </p:nvPicPr>
        <p:blipFill>
          <a:blip r:embed="rId4"/>
          <a:srcRect/>
          <a:stretch>
            <a:fillRect/>
          </a:stretch>
        </p:blipFill>
        <p:spPr bwMode="auto">
          <a:xfrm>
            <a:off x="5664885" y="2375513"/>
            <a:ext cx="2990098" cy="4069079"/>
          </a:xfrm>
          <a:prstGeom prst="rect">
            <a:avLst/>
          </a:prstGeom>
          <a:noFill/>
        </p:spPr>
      </p:pic>
      <p:pic>
        <p:nvPicPr>
          <p:cNvPr id="420872" name="Picture 8" descr="TedNelson"/>
          <p:cNvPicPr>
            <a:picLocks noChangeAspect="1" noChangeArrowheads="1"/>
          </p:cNvPicPr>
          <p:nvPr/>
        </p:nvPicPr>
        <p:blipFill>
          <a:blip r:embed="rId5"/>
          <a:srcRect/>
          <a:stretch>
            <a:fillRect/>
          </a:stretch>
        </p:blipFill>
        <p:spPr bwMode="auto">
          <a:xfrm>
            <a:off x="3616325" y="3059870"/>
            <a:ext cx="1911350" cy="2438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ctrTitle" idx="4294967295"/>
          </p:nvPr>
        </p:nvSpPr>
        <p:spPr>
          <a:xfrm>
            <a:off x="0" y="2616200"/>
            <a:ext cx="9144000" cy="1143000"/>
          </a:xfrm>
        </p:spPr>
        <p:txBody>
          <a:bodyPr/>
          <a:lstStyle/>
          <a:p>
            <a:r>
              <a:rPr lang="en-US" sz="6000">
                <a:solidFill>
                  <a:srgbClr val="FF0000"/>
                </a:solidFill>
                <a:latin typeface="Times New Roman" charset="0"/>
              </a:rPr>
              <a:t>Data-Driven Programs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a:solidFill>
                  <a:srgbClr val="FF0000"/>
                </a:solidFill>
                <a:latin typeface="Times New Roman" charset="0"/>
              </a:rPr>
              <a:t>Data-Driven Programs  </a:t>
            </a:r>
            <a:endParaRPr lang="en-US">
              <a:solidFill>
                <a:srgbClr val="FF0000"/>
              </a:solidFill>
              <a:latin typeface="Times New Roman" charset="0"/>
            </a:endParaRPr>
          </a:p>
        </p:txBody>
      </p:sp>
      <p:sp>
        <p:nvSpPr>
          <p:cNvPr id="429059" name="Rectangle 3"/>
          <p:cNvSpPr>
            <a:spLocks noChangeArrowheads="1"/>
          </p:cNvSpPr>
          <p:nvPr/>
        </p:nvSpPr>
        <p:spPr bwMode="auto">
          <a:xfrm>
            <a:off x="508000" y="1231900"/>
            <a:ext cx="8128000" cy="18161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In most programming languages, data structures are easier to manipulate than code.  As a result, it is often useful to design applications so that as much of their behavior as possible is represented as data rather than in the form of methods. Programs that work this way are said to be </a:t>
            </a:r>
            <a:r>
              <a:rPr lang="en-US" sz="2400" b="1" i="1" dirty="0">
                <a:solidFill>
                  <a:srgbClr val="000000"/>
                </a:solidFill>
                <a:latin typeface="Times New Roman" charset="0"/>
              </a:rPr>
              <a:t>data driven</a:t>
            </a:r>
            <a:r>
              <a:rPr lang="en-US" sz="2400" i="1" dirty="0">
                <a:solidFill>
                  <a:srgbClr val="000000"/>
                </a:solidFill>
                <a:latin typeface="Times New Roman" charset="0"/>
              </a:rPr>
              <a:t>.</a:t>
            </a:r>
            <a:endParaRPr lang="en-US" sz="2400" dirty="0">
              <a:solidFill>
                <a:srgbClr val="000000"/>
              </a:solidFill>
              <a:latin typeface="Times New Roman" charset="0"/>
            </a:endParaRPr>
          </a:p>
        </p:txBody>
      </p:sp>
      <p:sp>
        <p:nvSpPr>
          <p:cNvPr id="429060" name="Rectangle 4"/>
          <p:cNvSpPr>
            <a:spLocks noChangeArrowheads="1"/>
          </p:cNvSpPr>
          <p:nvPr/>
        </p:nvSpPr>
        <p:spPr bwMode="auto">
          <a:xfrm>
            <a:off x="508000" y="2959100"/>
            <a:ext cx="8128000" cy="12319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In a data-driven system, the actual program (which is called a </a:t>
            </a:r>
            <a:r>
              <a:rPr lang="en-US" sz="2400" b="1" i="1" dirty="0">
                <a:solidFill>
                  <a:srgbClr val="000000"/>
                </a:solidFill>
                <a:latin typeface="Times New Roman" charset="0"/>
              </a:rPr>
              <a:t>driver</a:t>
            </a:r>
            <a:r>
              <a:rPr lang="en-US" sz="2400" dirty="0">
                <a:solidFill>
                  <a:srgbClr val="000000"/>
                </a:solidFill>
                <a:latin typeface="Times New Roman" charset="0"/>
              </a:rPr>
              <a:t>) is usually very small.  Such driver programs operate in two phases:</a:t>
            </a:r>
          </a:p>
        </p:txBody>
      </p:sp>
      <p:grpSp>
        <p:nvGrpSpPr>
          <p:cNvPr id="2" name="Group 5"/>
          <p:cNvGrpSpPr>
            <a:grpSpLocks/>
          </p:cNvGrpSpPr>
          <p:nvPr/>
        </p:nvGrpSpPr>
        <p:grpSpPr bwMode="auto">
          <a:xfrm>
            <a:off x="1026210" y="4051295"/>
            <a:ext cx="7162800" cy="403225"/>
            <a:chOff x="624" y="2552"/>
            <a:chExt cx="4512" cy="254"/>
          </a:xfrm>
        </p:grpSpPr>
        <p:sp>
          <p:nvSpPr>
            <p:cNvPr id="429062" name="Text Box 6"/>
            <p:cNvSpPr txBox="1">
              <a:spLocks noChangeArrowheads="1"/>
            </p:cNvSpPr>
            <p:nvPr/>
          </p:nvSpPr>
          <p:spPr bwMode="auto">
            <a:xfrm>
              <a:off x="864" y="2552"/>
              <a:ext cx="4272"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dirty="0">
                  <a:latin typeface="Times New Roman" charset="0"/>
                </a:rPr>
                <a:t>Read data from a file into a suitable internal data structure.</a:t>
              </a:r>
            </a:p>
          </p:txBody>
        </p:sp>
        <p:sp>
          <p:nvSpPr>
            <p:cNvPr id="429063" name="Text Box 7"/>
            <p:cNvSpPr txBox="1">
              <a:spLocks noChangeArrowheads="1"/>
            </p:cNvSpPr>
            <p:nvPr/>
          </p:nvSpPr>
          <p:spPr bwMode="auto">
            <a:xfrm>
              <a:off x="624" y="2552"/>
              <a:ext cx="288"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a:latin typeface="Times New Roman" charset="0"/>
                </a:rPr>
                <a:t>1.</a:t>
              </a:r>
            </a:p>
          </p:txBody>
        </p:sp>
      </p:grpSp>
      <p:grpSp>
        <p:nvGrpSpPr>
          <p:cNvPr id="3" name="Group 8"/>
          <p:cNvGrpSpPr>
            <a:grpSpLocks/>
          </p:cNvGrpSpPr>
          <p:nvPr/>
        </p:nvGrpSpPr>
        <p:grpSpPr bwMode="auto">
          <a:xfrm>
            <a:off x="1026210" y="4449769"/>
            <a:ext cx="7543800" cy="403225"/>
            <a:chOff x="624" y="2803"/>
            <a:chExt cx="4752" cy="254"/>
          </a:xfrm>
        </p:grpSpPr>
        <p:sp>
          <p:nvSpPr>
            <p:cNvPr id="429065" name="Text Box 9"/>
            <p:cNvSpPr txBox="1">
              <a:spLocks noChangeArrowheads="1"/>
            </p:cNvSpPr>
            <p:nvPr/>
          </p:nvSpPr>
          <p:spPr bwMode="auto">
            <a:xfrm>
              <a:off x="864" y="2803"/>
              <a:ext cx="4512"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dirty="0">
                  <a:latin typeface="Times New Roman" charset="0"/>
                </a:rPr>
                <a:t>Use the data structure to control the flow of the program.</a:t>
              </a:r>
            </a:p>
          </p:txBody>
        </p:sp>
        <p:sp>
          <p:nvSpPr>
            <p:cNvPr id="429066" name="Text Box 10"/>
            <p:cNvSpPr txBox="1">
              <a:spLocks noChangeArrowheads="1"/>
            </p:cNvSpPr>
            <p:nvPr/>
          </p:nvSpPr>
          <p:spPr bwMode="auto">
            <a:xfrm>
              <a:off x="624" y="2803"/>
              <a:ext cx="288" cy="254"/>
            </a:xfrm>
            <a:prstGeom prst="rect">
              <a:avLst/>
            </a:prstGeom>
            <a:noFill/>
            <a:ln w="9525">
              <a:noFill/>
              <a:miter lim="800000"/>
              <a:headEnd/>
              <a:tailEnd/>
            </a:ln>
            <a:effectLst/>
          </p:spPr>
          <p:txBody>
            <a:bodyPr>
              <a:prstTxWarp prst="textNoShape">
                <a:avLst/>
              </a:prstTxWarp>
              <a:spAutoFit/>
            </a:bodyPr>
            <a:lstStyle/>
            <a:p>
              <a:pPr>
                <a:lnSpc>
                  <a:spcPct val="90000"/>
                </a:lnSpc>
                <a:spcBef>
                  <a:spcPct val="50000"/>
                </a:spcBef>
              </a:pPr>
              <a:r>
                <a:rPr lang="en-US" sz="2200">
                  <a:latin typeface="Times New Roman" charset="0"/>
                </a:rPr>
                <a:t>2.</a:t>
              </a:r>
            </a:p>
          </p:txBody>
        </p:sp>
      </p:grpSp>
      <p:sp>
        <p:nvSpPr>
          <p:cNvPr id="429067" name="Rectangle 11"/>
          <p:cNvSpPr>
            <a:spLocks noChangeArrowheads="1"/>
          </p:cNvSpPr>
          <p:nvPr/>
        </p:nvSpPr>
        <p:spPr bwMode="auto">
          <a:xfrm>
            <a:off x="508000" y="4940300"/>
            <a:ext cx="8128000" cy="1231900"/>
          </a:xfrm>
          <a:prstGeom prst="rect">
            <a:avLst/>
          </a:prstGeom>
          <a:noFill/>
          <a:ln w="9525">
            <a:noFill/>
            <a:miter lim="800000"/>
            <a:headEnd/>
            <a:tailEnd/>
          </a:ln>
          <a:effectLst/>
        </p:spPr>
        <p:txBody>
          <a:bodyPr>
            <a:prstTxWarp prst="textNoShape">
              <a:avLst/>
            </a:prstTxWarp>
          </a:bodyPr>
          <a:lstStyle/>
          <a:p>
            <a:pPr marL="342900" indent="-342900">
              <a:lnSpc>
                <a:spcPct val="90000"/>
              </a:lnSpc>
              <a:buFontTx/>
              <a:buChar char="•"/>
            </a:pPr>
            <a:r>
              <a:rPr lang="en-US" sz="2400" dirty="0">
                <a:solidFill>
                  <a:srgbClr val="000000"/>
                </a:solidFill>
                <a:latin typeface="Times New Roman" charset="0"/>
              </a:rPr>
              <a:t>To illustrate the idea of a data-driven system, we’re going to spend most of this lecture building a programmed-instruction "teaching machine" of the sort that Ted Nelson discusses (mostly critically) in </a:t>
            </a:r>
            <a:r>
              <a:rPr lang="en-US" sz="2400" i="1" dirty="0">
                <a:solidFill>
                  <a:srgbClr val="000000"/>
                </a:solidFill>
                <a:latin typeface="Times New Roman" charset="0"/>
              </a:rPr>
              <a:t>Dream Machines.</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290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290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0" grpId="0" build="p" autoUpdateAnimBg="0"/>
      <p:bldP spid="42906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A New Approach to Files</a:t>
            </a:r>
            <a:endParaRPr lang="en-US" dirty="0">
              <a:solidFill>
                <a:srgbClr val="FF0000"/>
              </a:solidFill>
              <a:latin typeface="Times New Roman" charset="0"/>
            </a:endParaRPr>
          </a:p>
        </p:txBody>
      </p:sp>
      <p:sp>
        <p:nvSpPr>
          <p:cNvPr id="6"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Older versions of the teaching machine program in the textbook read the series of course questions from a plain text file chosen by the user.</a:t>
            </a:r>
          </a:p>
          <a:p>
            <a:pPr marL="342900" indent="-342900">
              <a:lnSpc>
                <a:spcPct val="90000"/>
              </a:lnSpc>
              <a:spcAft>
                <a:spcPts val="1400"/>
              </a:spcAft>
              <a:buFontTx/>
              <a:buChar char="•"/>
            </a:pPr>
            <a:r>
              <a:rPr lang="en-US" sz="2400" dirty="0">
                <a:solidFill>
                  <a:srgbClr val="000000"/>
                </a:solidFill>
                <a:latin typeface="Times New Roman" charset="0"/>
              </a:rPr>
              <a:t>Although the file-based model is standard practice in most other programming languages, it doesn’t make sense for </a:t>
            </a:r>
            <a:br>
              <a:rPr lang="en-US" sz="2400" dirty="0">
                <a:solidFill>
                  <a:srgbClr val="000000"/>
                </a:solidFill>
                <a:latin typeface="Times New Roman" charset="0"/>
              </a:rPr>
            </a:br>
            <a:r>
              <a:rPr lang="en-US" sz="2400" dirty="0">
                <a:solidFill>
                  <a:srgbClr val="000000"/>
                </a:solidFill>
                <a:latin typeface="Times New Roman" charset="0"/>
              </a:rPr>
              <a:t>CS 106AJ. Security considerations make traditional file reading in JavaScript too cumbersome to use.</a:t>
            </a:r>
          </a:p>
          <a:p>
            <a:pPr marL="342900" indent="-342900">
              <a:lnSpc>
                <a:spcPct val="90000"/>
              </a:lnSpc>
              <a:spcAft>
                <a:spcPts val="1400"/>
              </a:spcAft>
              <a:buFontTx/>
              <a:buChar char="•"/>
            </a:pPr>
            <a:r>
              <a:rPr lang="en-US" sz="2400" dirty="0">
                <a:solidFill>
                  <a:srgbClr val="000000"/>
                </a:solidFill>
                <a:latin typeface="Times New Roman" charset="0"/>
              </a:rPr>
              <a:t>Fortunately, JavaScript offers an elegant solution to the problem.  All you need to do is store the necessary data in the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which JavaScript programs can always read.</a:t>
            </a:r>
          </a:p>
          <a:p>
            <a:pPr marL="342900" indent="-342900">
              <a:lnSpc>
                <a:spcPct val="90000"/>
              </a:lnSpc>
              <a:spcAft>
                <a:spcPts val="1400"/>
              </a:spcAft>
              <a:buFontTx/>
              <a:buChar char="•"/>
            </a:pPr>
            <a:r>
              <a:rPr lang="en-US" sz="2400" dirty="0">
                <a:solidFill>
                  <a:srgbClr val="000000"/>
                </a:solidFill>
                <a:latin typeface="Times New Roman" charset="0"/>
              </a:rPr>
              <a:t>CS106AJ uses this strategy for both the teaching machine example and the Adventure assignment, which should make your lives much easier after the Thanksgiving holidays.</a:t>
            </a:r>
          </a:p>
          <a:p>
            <a:pPr marL="342900" indent="-342900" algn="just">
              <a:lnSpc>
                <a:spcPct val="90000"/>
              </a:lnSpc>
            </a:pP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XML and the DOM</a:t>
            </a:r>
            <a:endParaRPr lang="en-US" dirty="0">
              <a:solidFill>
                <a:srgbClr val="FF0000"/>
              </a:solidFill>
              <a:latin typeface="Times New Roman" charset="0"/>
            </a:endParaRPr>
          </a:p>
        </p:txBody>
      </p:sp>
      <p:sp>
        <p:nvSpPr>
          <p:cNvPr id="6"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The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is written in the </a:t>
            </a:r>
            <a:r>
              <a:rPr lang="en-US" sz="2400" b="1" i="1" dirty="0">
                <a:solidFill>
                  <a:srgbClr val="000000"/>
                </a:solidFill>
                <a:latin typeface="Times New Roman" charset="0"/>
              </a:rPr>
              <a:t>Hypertext Markup Language </a:t>
            </a:r>
            <a:r>
              <a:rPr lang="en-US" sz="2400" dirty="0">
                <a:solidFill>
                  <a:srgbClr val="000000"/>
                </a:solidFill>
                <a:latin typeface="Times New Roman" charset="0"/>
              </a:rPr>
              <a:t>(HTML), which is a subset of the </a:t>
            </a:r>
            <a:r>
              <a:rPr lang="en-US" sz="2400" b="1" i="1" dirty="0">
                <a:solidFill>
                  <a:srgbClr val="000000"/>
                </a:solidFill>
                <a:latin typeface="Times New Roman" charset="0"/>
              </a:rPr>
              <a:t>Extensible Markup Language </a:t>
            </a:r>
            <a:r>
              <a:rPr lang="en-US" sz="2400" dirty="0">
                <a:solidFill>
                  <a:srgbClr val="000000"/>
                </a:solidFill>
                <a:latin typeface="Times New Roman" charset="0"/>
              </a:rPr>
              <a:t>(XML). In recent years, XML has become the industry standard for representing hierarchical data.</a:t>
            </a:r>
          </a:p>
          <a:p>
            <a:pPr marL="342900" indent="-342900">
              <a:lnSpc>
                <a:spcPct val="90000"/>
              </a:lnSpc>
              <a:spcAft>
                <a:spcPts val="1400"/>
              </a:spcAft>
              <a:buFontTx/>
              <a:buChar char="•"/>
            </a:pPr>
            <a:r>
              <a:rPr lang="en-US" sz="2400" dirty="0">
                <a:solidFill>
                  <a:srgbClr val="000000"/>
                </a:solidFill>
                <a:latin typeface="Times New Roman" charset="0"/>
              </a:rPr>
              <a:t>Modern browsers parse all the XML data in the </a:t>
            </a:r>
            <a:r>
              <a:rPr lang="en-US" sz="2000" b="1" dirty="0" err="1">
                <a:solidFill>
                  <a:srgbClr val="000000"/>
                </a:solidFill>
                <a:latin typeface="Courier New"/>
                <a:cs typeface="Courier New"/>
              </a:rPr>
              <a:t>index.html</a:t>
            </a:r>
            <a:r>
              <a:rPr lang="en-US" sz="2400" dirty="0">
                <a:solidFill>
                  <a:srgbClr val="000000"/>
                </a:solidFill>
                <a:latin typeface="Times New Roman" charset="0"/>
              </a:rPr>
              <a:t> file and store that information in an internal form called the </a:t>
            </a:r>
            <a:r>
              <a:rPr lang="en-US" sz="2400" b="1" i="1" dirty="0">
                <a:solidFill>
                  <a:srgbClr val="000000"/>
                </a:solidFill>
                <a:latin typeface="Times New Roman" charset="0"/>
              </a:rPr>
              <a:t>Document Object Model </a:t>
            </a:r>
            <a:r>
              <a:rPr lang="en-US" sz="2400" dirty="0">
                <a:solidFill>
                  <a:srgbClr val="000000"/>
                </a:solidFill>
                <a:latin typeface="Times New Roman" charset="0"/>
              </a:rPr>
              <a:t>(DOM).</a:t>
            </a:r>
          </a:p>
          <a:p>
            <a:pPr marL="342900" indent="-342900">
              <a:lnSpc>
                <a:spcPct val="90000"/>
              </a:lnSpc>
              <a:spcAft>
                <a:spcPts val="1400"/>
              </a:spcAft>
              <a:buFontTx/>
              <a:buChar char="•"/>
            </a:pPr>
            <a:r>
              <a:rPr lang="en-US" sz="2400" dirty="0">
                <a:solidFill>
                  <a:srgbClr val="000000"/>
                </a:solidFill>
                <a:latin typeface="Times New Roman" charset="0"/>
              </a:rPr>
              <a:t>Much of JavaScript’s undeserved negative reputation comes from the fact that the DOM is a complete mess.</a:t>
            </a:r>
          </a:p>
          <a:p>
            <a:pPr marL="342900" indent="-342900">
              <a:lnSpc>
                <a:spcPct val="90000"/>
              </a:lnSpc>
              <a:spcAft>
                <a:spcPts val="1400"/>
              </a:spcAft>
              <a:buFontTx/>
              <a:buChar char="•"/>
            </a:pPr>
            <a:r>
              <a:rPr lang="en-US" sz="2400" dirty="0">
                <a:solidFill>
                  <a:srgbClr val="000000"/>
                </a:solidFill>
                <a:latin typeface="Times New Roman" charset="0"/>
              </a:rPr>
              <a:t>In general, the best strategy is to use as little of the DOM as possible. The three methods and one property outlined on the next page are all you need.</a:t>
            </a:r>
          </a:p>
          <a:p>
            <a:pPr marL="342900" indent="-342900">
              <a:lnSpc>
                <a:spcPct val="90000"/>
              </a:lnSpc>
              <a:spcAft>
                <a:spcPts val="1400"/>
              </a:spcAft>
              <a:buFontTx/>
              <a:buChar char="•"/>
            </a:pPr>
            <a:r>
              <a:rPr lang="en-US" sz="2400" dirty="0">
                <a:solidFill>
                  <a:srgbClr val="000000"/>
                </a:solidFill>
                <a:latin typeface="Times New Roman" charset="0"/>
              </a:rPr>
              <a:t>To keep the user data from appearing on the page, you need to embed its XML in a </a:t>
            </a:r>
            <a:r>
              <a:rPr lang="en-US" sz="2000" b="1" dirty="0">
                <a:solidFill>
                  <a:srgbClr val="000000"/>
                </a:solidFill>
                <a:latin typeface="Courier New"/>
                <a:cs typeface="Courier New"/>
              </a:rPr>
              <a:t>&lt;div style="</a:t>
            </a:r>
            <a:r>
              <a:rPr lang="en-US" sz="2000" b="1" dirty="0" err="1">
                <a:solidFill>
                  <a:srgbClr val="000000"/>
                </a:solidFill>
                <a:latin typeface="Courier New"/>
                <a:cs typeface="Courier New"/>
              </a:rPr>
              <a:t>display:none</a:t>
            </a:r>
            <a:r>
              <a:rPr lang="en-US" sz="2000" b="1" dirty="0">
                <a:solidFill>
                  <a:srgbClr val="000000"/>
                </a:solidFill>
                <a:latin typeface="Courier New"/>
                <a:cs typeface="Courier New"/>
              </a:rPr>
              <a:t>;"&gt;</a:t>
            </a:r>
            <a:r>
              <a:rPr lang="en-US" sz="2400" dirty="0">
                <a:solidFill>
                  <a:srgbClr val="000000"/>
                </a:solidFill>
                <a:latin typeface="Times New Roman"/>
                <a:cs typeface="Times New Roman"/>
              </a:rPr>
              <a:t> block.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26055BE-5BDC-1F40-B35D-7E0F6D9C70D0}"/>
              </a:ext>
            </a:extLst>
          </p:cNvPr>
          <p:cNvSpPr/>
          <p:nvPr/>
        </p:nvSpPr>
        <p:spPr bwMode="auto">
          <a:xfrm>
            <a:off x="533400" y="221546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19" name="Group 18">
            <a:extLst>
              <a:ext uri="{FF2B5EF4-FFF2-40B4-BE49-F238E27FC236}">
                <a16:creationId xmlns:a16="http://schemas.microsoft.com/office/drawing/2014/main" id="{A84BD174-9124-F244-A300-C67116F8DA2F}"/>
              </a:ext>
            </a:extLst>
          </p:cNvPr>
          <p:cNvGrpSpPr/>
          <p:nvPr/>
        </p:nvGrpSpPr>
        <p:grpSpPr>
          <a:xfrm>
            <a:off x="551875" y="3785050"/>
            <a:ext cx="7989455" cy="646331"/>
            <a:chOff x="551875" y="1447800"/>
            <a:chExt cx="7989455" cy="646331"/>
          </a:xfrm>
        </p:grpSpPr>
        <p:sp>
          <p:nvSpPr>
            <p:cNvPr id="20" name="TextBox 19">
              <a:extLst>
                <a:ext uri="{FF2B5EF4-FFF2-40B4-BE49-F238E27FC236}">
                  <a16:creationId xmlns:a16="http://schemas.microsoft.com/office/drawing/2014/main" id="{A90B56AC-63B3-1C4A-AF65-902DF238FFCE}"/>
                </a:ext>
              </a:extLst>
            </p:cNvPr>
            <p:cNvSpPr txBox="1"/>
            <p:nvPr/>
          </p:nvSpPr>
          <p:spPr>
            <a:xfrm>
              <a:off x="551875" y="1547213"/>
              <a:ext cx="4572000" cy="369332"/>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.innerHTML</a:t>
              </a:r>
              <a:endParaRPr lang="en-US" b="1" dirty="0">
                <a:latin typeface="Courier New"/>
                <a:cs typeface="Courier New"/>
              </a:endParaRPr>
            </a:p>
          </p:txBody>
        </p:sp>
        <p:sp>
          <p:nvSpPr>
            <p:cNvPr id="22" name="TextBox 21">
              <a:extLst>
                <a:ext uri="{FF2B5EF4-FFF2-40B4-BE49-F238E27FC236}">
                  <a16:creationId xmlns:a16="http://schemas.microsoft.com/office/drawing/2014/main" id="{FA696EC3-38C5-C948-8B04-20B103365DA0}"/>
                </a:ext>
              </a:extLst>
            </p:cNvPr>
            <p:cNvSpPr txBox="1"/>
            <p:nvPr/>
          </p:nvSpPr>
          <p:spPr>
            <a:xfrm>
              <a:off x="5030034" y="1447800"/>
              <a:ext cx="3511296" cy="646331"/>
            </a:xfrm>
            <a:prstGeom prst="rect">
              <a:avLst/>
            </a:prstGeom>
            <a:noFill/>
          </p:spPr>
          <p:txBody>
            <a:bodyPr wrap="square" rtlCol="0">
              <a:spAutoFit/>
            </a:bodyPr>
            <a:lstStyle/>
            <a:p>
              <a:pPr>
                <a:lnSpc>
                  <a:spcPct val="90000"/>
                </a:lnSpc>
              </a:pPr>
              <a:r>
                <a:rPr lang="en-US" sz="2000" dirty="0">
                  <a:latin typeface="Times New Roman"/>
                  <a:cs typeface="Times New Roman"/>
                </a:rPr>
                <a:t>Returns the HTML under the jurisdiction of an element.</a:t>
              </a:r>
            </a:p>
          </p:txBody>
        </p:sp>
      </p:grpSp>
      <p:sp>
        <p:nvSpPr>
          <p:cNvPr id="4311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Four Handy DOM Directives</a:t>
            </a:r>
            <a:endParaRPr lang="en-US" dirty="0">
              <a:solidFill>
                <a:srgbClr val="FF0000"/>
              </a:solidFill>
              <a:latin typeface="Times New Roman" charset="0"/>
            </a:endParaRPr>
          </a:p>
        </p:txBody>
      </p:sp>
      <p:sp>
        <p:nvSpPr>
          <p:cNvPr id="4" name="Rectangle 3"/>
          <p:cNvSpPr/>
          <p:nvPr/>
        </p:nvSpPr>
        <p:spPr bwMode="auto">
          <a:xfrm>
            <a:off x="533400" y="1447800"/>
            <a:ext cx="8077200" cy="229292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8" name="Group 7"/>
          <p:cNvGrpSpPr/>
          <p:nvPr/>
        </p:nvGrpSpPr>
        <p:grpSpPr>
          <a:xfrm>
            <a:off x="551875" y="1470890"/>
            <a:ext cx="7990906" cy="651460"/>
            <a:chOff x="551875" y="1447800"/>
            <a:chExt cx="7990906" cy="651460"/>
          </a:xfrm>
        </p:grpSpPr>
        <p:sp>
          <p:nvSpPr>
            <p:cNvPr id="5" name="TextBox 4"/>
            <p:cNvSpPr txBox="1"/>
            <p:nvPr/>
          </p:nvSpPr>
          <p:spPr>
            <a:xfrm>
              <a:off x="551875" y="1547213"/>
              <a:ext cx="4572000" cy="369332"/>
            </a:xfrm>
            <a:prstGeom prst="rect">
              <a:avLst/>
            </a:prstGeom>
            <a:noFill/>
          </p:spPr>
          <p:txBody>
            <a:bodyPr wrap="square" rtlCol="0">
              <a:spAutoFit/>
            </a:bodyPr>
            <a:lstStyle/>
            <a:p>
              <a:r>
                <a:rPr lang="en-US" b="1" dirty="0" err="1">
                  <a:latin typeface="Courier New"/>
                  <a:cs typeface="Courier New"/>
                </a:rPr>
                <a:t>document.getElementById(</a:t>
              </a:r>
              <a:r>
                <a:rPr lang="en-US" i="1" dirty="0" err="1">
                  <a:latin typeface="Times New Roman"/>
                  <a:cs typeface="Times New Roman"/>
                </a:rPr>
                <a:t>id</a:t>
              </a:r>
              <a:r>
                <a:rPr lang="en-US" b="1" dirty="0">
                  <a:latin typeface="Courier New"/>
                  <a:cs typeface="Courier New"/>
                </a:rPr>
                <a:t>)</a:t>
              </a:r>
            </a:p>
          </p:txBody>
        </p:sp>
        <p:sp>
          <p:nvSpPr>
            <p:cNvPr id="7" name="TextBox 6"/>
            <p:cNvSpPr txBox="1"/>
            <p:nvPr/>
          </p:nvSpPr>
          <p:spPr>
            <a:xfrm>
              <a:off x="5031485" y="1447800"/>
              <a:ext cx="3511296" cy="651460"/>
            </a:xfrm>
            <a:prstGeom prst="rect">
              <a:avLst/>
            </a:prstGeom>
            <a:noFill/>
          </p:spPr>
          <p:txBody>
            <a:bodyPr wrap="square" rtlCol="0">
              <a:spAutoFit/>
            </a:bodyPr>
            <a:lstStyle/>
            <a:p>
              <a:pPr>
                <a:lnSpc>
                  <a:spcPct val="90000"/>
                </a:lnSpc>
              </a:pPr>
              <a:r>
                <a:rPr lang="en-US" sz="2000" dirty="0">
                  <a:latin typeface="Times New Roman"/>
                  <a:cs typeface="Times New Roman"/>
                </a:rPr>
                <a:t>Returns the element with the specified id attribute.</a:t>
              </a:r>
            </a:p>
          </p:txBody>
        </p:sp>
      </p:grpSp>
      <p:grpSp>
        <p:nvGrpSpPr>
          <p:cNvPr id="9" name="Group 8"/>
          <p:cNvGrpSpPr/>
          <p:nvPr/>
        </p:nvGrpSpPr>
        <p:grpSpPr>
          <a:xfrm>
            <a:off x="551875" y="2244140"/>
            <a:ext cx="7982525" cy="745744"/>
            <a:chOff x="551875" y="1447800"/>
            <a:chExt cx="7982525" cy="745744"/>
          </a:xfrm>
        </p:grpSpPr>
        <p:sp>
          <p:nvSpPr>
            <p:cNvPr id="10" name="TextBox 9"/>
            <p:cNvSpPr txBox="1"/>
            <p:nvPr/>
          </p:nvSpPr>
          <p:spPr>
            <a:xfrm>
              <a:off x="551875" y="1547213"/>
              <a:ext cx="4572000" cy="646331"/>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.getElementsByTagName(</a:t>
              </a:r>
              <a:r>
                <a:rPr lang="en-US" i="1" dirty="0" err="1">
                  <a:latin typeface="Times New Roman"/>
                  <a:cs typeface="Times New Roman"/>
                </a:rPr>
                <a:t>name</a:t>
              </a:r>
              <a:r>
                <a:rPr lang="en-US" b="1" dirty="0">
                  <a:latin typeface="Courier New"/>
                  <a:cs typeface="Courier New"/>
                </a:rPr>
                <a:t>)</a:t>
              </a:r>
            </a:p>
          </p:txBody>
        </p:sp>
        <p:sp>
          <p:nvSpPr>
            <p:cNvPr id="11" name="TextBox 10"/>
            <p:cNvSpPr txBox="1"/>
            <p:nvPr/>
          </p:nvSpPr>
          <p:spPr>
            <a:xfrm>
              <a:off x="5029200" y="1447800"/>
              <a:ext cx="3505200" cy="651460"/>
            </a:xfrm>
            <a:prstGeom prst="rect">
              <a:avLst/>
            </a:prstGeom>
            <a:noFill/>
          </p:spPr>
          <p:txBody>
            <a:bodyPr wrap="square" rtlCol="0">
              <a:spAutoFit/>
            </a:bodyPr>
            <a:lstStyle/>
            <a:p>
              <a:pPr>
                <a:lnSpc>
                  <a:spcPct val="90000"/>
                </a:lnSpc>
              </a:pPr>
              <a:r>
                <a:rPr lang="en-US" sz="2000" dirty="0">
                  <a:latin typeface="Times New Roman"/>
                  <a:cs typeface="Times New Roman"/>
                </a:rPr>
                <a:t>Returns an array of the elements with the specified tag name.</a:t>
              </a:r>
            </a:p>
          </p:txBody>
        </p:sp>
      </p:grpSp>
      <p:grpSp>
        <p:nvGrpSpPr>
          <p:cNvPr id="12" name="Group 11"/>
          <p:cNvGrpSpPr/>
          <p:nvPr/>
        </p:nvGrpSpPr>
        <p:grpSpPr>
          <a:xfrm>
            <a:off x="551875" y="3017390"/>
            <a:ext cx="7989455" cy="651460"/>
            <a:chOff x="551875" y="1447800"/>
            <a:chExt cx="7989455" cy="651460"/>
          </a:xfrm>
        </p:grpSpPr>
        <p:sp>
          <p:nvSpPr>
            <p:cNvPr id="13" name="TextBox 12"/>
            <p:cNvSpPr txBox="1"/>
            <p:nvPr/>
          </p:nvSpPr>
          <p:spPr>
            <a:xfrm>
              <a:off x="551875" y="1547213"/>
              <a:ext cx="4572000" cy="369332"/>
            </a:xfrm>
            <a:prstGeom prst="rect">
              <a:avLst/>
            </a:prstGeom>
            <a:noFill/>
          </p:spPr>
          <p:txBody>
            <a:bodyPr wrap="square" rtlCol="0">
              <a:spAutoFit/>
            </a:bodyPr>
            <a:lstStyle/>
            <a:p>
              <a:r>
                <a:rPr lang="en-US" i="1" dirty="0" err="1">
                  <a:latin typeface="Times New Roman"/>
                  <a:cs typeface="Times New Roman"/>
                </a:rPr>
                <a:t>element</a:t>
              </a:r>
              <a:r>
                <a:rPr lang="en-US" b="1" dirty="0" err="1">
                  <a:latin typeface="Courier New"/>
                  <a:cs typeface="Courier New"/>
                </a:rPr>
                <a:t>.getAttribute(</a:t>
              </a:r>
              <a:r>
                <a:rPr lang="en-US" i="1" dirty="0" err="1">
                  <a:latin typeface="Times New Roman"/>
                  <a:cs typeface="Times New Roman"/>
                </a:rPr>
                <a:t>name</a:t>
              </a:r>
              <a:r>
                <a:rPr lang="en-US" b="1" dirty="0">
                  <a:latin typeface="Courier New"/>
                  <a:cs typeface="Courier New"/>
                </a:rPr>
                <a:t>)</a:t>
              </a:r>
            </a:p>
          </p:txBody>
        </p:sp>
        <p:sp>
          <p:nvSpPr>
            <p:cNvPr id="14" name="TextBox 13"/>
            <p:cNvSpPr txBox="1"/>
            <p:nvPr/>
          </p:nvSpPr>
          <p:spPr>
            <a:xfrm>
              <a:off x="5030034" y="1447800"/>
              <a:ext cx="3511296" cy="651460"/>
            </a:xfrm>
            <a:prstGeom prst="rect">
              <a:avLst/>
            </a:prstGeom>
            <a:noFill/>
          </p:spPr>
          <p:txBody>
            <a:bodyPr wrap="square" rtlCol="0">
              <a:spAutoFit/>
            </a:bodyPr>
            <a:lstStyle/>
            <a:p>
              <a:pPr>
                <a:lnSpc>
                  <a:spcPct val="90000"/>
                </a:lnSpc>
              </a:pPr>
              <a:r>
                <a:rPr lang="en-US" sz="2000" dirty="0">
                  <a:latin typeface="Times New Roman"/>
                  <a:cs typeface="Times New Roman"/>
                </a:rPr>
                <a:t>Returns the value of the named attribute.</a:t>
              </a:r>
            </a:p>
          </p:txBody>
        </p:sp>
      </p:grpSp>
      <p:cxnSp>
        <p:nvCxnSpPr>
          <p:cNvPr id="17" name="Straight Connector 16"/>
          <p:cNvCxnSpPr/>
          <p:nvPr/>
        </p:nvCxnSpPr>
        <p:spPr bwMode="auto">
          <a:xfrm rot="10800000" flipH="1">
            <a:off x="533400" y="2211579"/>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533400" y="2975358"/>
            <a:ext cx="8077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a:cxnSpLocks/>
          </p:cNvCxnSpPr>
          <p:nvPr/>
        </p:nvCxnSpPr>
        <p:spPr bwMode="auto">
          <a:xfrm flipV="1">
            <a:off x="5029200" y="1448595"/>
            <a:ext cx="3027" cy="3059792"/>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21322E0-58C8-7043-A3C4-2A40A900EC42}"/>
              </a:ext>
            </a:extLst>
          </p:cNvPr>
          <p:cNvSpPr>
            <a:spLocks noChangeArrowheads="1"/>
          </p:cNvSpPr>
          <p:nvPr/>
        </p:nvSpPr>
        <p:spPr bwMode="auto">
          <a:xfrm>
            <a:off x="304800" y="1076079"/>
            <a:ext cx="8534400" cy="326732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Sample DOM Method Calls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a:lnSpc>
                <a:spcPct val="90000"/>
              </a:lnSpc>
              <a:spcAft>
                <a:spcPts val="1400"/>
              </a:spcAft>
            </a:pPr>
            <a:endParaRPr lang="en-US" sz="2200" dirty="0">
              <a:solidFill>
                <a:srgbClr val="000000"/>
              </a:solidFill>
              <a:latin typeface="Times New Roman" charset="0"/>
            </a:endParaRPr>
          </a:p>
        </p:txBody>
      </p:sp>
      <p:sp>
        <p:nvSpPr>
          <p:cNvPr id="4" name="Text Box 3">
            <a:extLst>
              <a:ext uri="{FF2B5EF4-FFF2-40B4-BE49-F238E27FC236}">
                <a16:creationId xmlns:a16="http://schemas.microsoft.com/office/drawing/2014/main" id="{CCCDE172-B3C8-9640-BD9F-2010E69C97E6}"/>
              </a:ext>
            </a:extLst>
          </p:cNvPr>
          <p:cNvSpPr txBox="1">
            <a:spLocks noChangeArrowheads="1"/>
          </p:cNvSpPr>
          <p:nvPr/>
        </p:nvSpPr>
        <p:spPr bwMode="auto">
          <a:xfrm>
            <a:off x="398463" y="1193800"/>
            <a:ext cx="8593137" cy="3076996"/>
          </a:xfrm>
          <a:prstGeom prst="rect">
            <a:avLst/>
          </a:prstGeom>
          <a:noFill/>
          <a:ln w="9525">
            <a:noFill/>
            <a:miter lim="800000"/>
            <a:headEnd/>
            <a:tailEnd/>
          </a:ln>
          <a:effectLst/>
        </p:spPr>
        <p:txBody>
          <a:bodyPr wrap="square">
            <a:prstTxWarp prst="textNoShape">
              <a:avLst/>
            </a:prstTxWarp>
            <a:spAutoFit/>
          </a:bodyPr>
          <a:lstStyle/>
          <a:p>
            <a:pPr>
              <a:lnSpc>
                <a:spcPct val="95000"/>
              </a:lnSpc>
            </a:pPr>
            <a:r>
              <a:rPr lang="en-US" sz="1200" b="1" dirty="0">
                <a:latin typeface="Courier New" charset="0"/>
              </a:rPr>
              <a:t>&lt;div style="</a:t>
            </a:r>
            <a:r>
              <a:rPr lang="en-US" sz="1200" b="1" dirty="0" err="1">
                <a:latin typeface="Courier New" charset="0"/>
              </a:rPr>
              <a:t>display:none</a:t>
            </a:r>
            <a:r>
              <a:rPr lang="en-US" sz="1200" b="1" dirty="0">
                <a:latin typeface="Courier New" charset="0"/>
              </a:rPr>
              <a:t>;"&gt;</a:t>
            </a:r>
          </a:p>
          <a:p>
            <a:pPr>
              <a:lnSpc>
                <a:spcPct val="95000"/>
              </a:lnSpc>
            </a:pPr>
            <a:r>
              <a:rPr lang="en-US" sz="1200" b="1" dirty="0">
                <a:latin typeface="Courier New" charset="0"/>
              </a:rPr>
              <a:t>  &lt;question id="Numbers1"&gt;</a:t>
            </a:r>
          </a:p>
          <a:p>
            <a:pPr>
              <a:lnSpc>
                <a:spcPct val="95000"/>
              </a:lnSpc>
            </a:pPr>
            <a:r>
              <a:rPr lang="en-US" sz="1200" b="1" dirty="0">
                <a:latin typeface="Courier New" charset="0"/>
              </a:rPr>
              <a:t>    True or false: Numbers in JavaScript may contain a decimal point.</a:t>
            </a:r>
          </a:p>
          <a:p>
            <a:pPr>
              <a:lnSpc>
                <a:spcPct val="95000"/>
              </a:lnSpc>
            </a:pPr>
            <a:r>
              <a:rPr lang="en-US" sz="1200" b="1" dirty="0">
                <a:latin typeface="Courier New" charset="0"/>
              </a:rPr>
              <a:t>    &lt;answer response="true" </a:t>
            </a:r>
            <a:r>
              <a:rPr lang="en-US" sz="1200" b="1" dirty="0" err="1">
                <a:latin typeface="Courier New" charset="0"/>
              </a:rPr>
              <a:t>nextQuestion</a:t>
            </a:r>
            <a:r>
              <a:rPr lang="en-US" sz="1200" b="1" dirty="0">
                <a:latin typeface="Courier New" charset="0"/>
              </a:rPr>
              <a:t>="Finish" /&gt;</a:t>
            </a:r>
          </a:p>
          <a:p>
            <a:pPr>
              <a:lnSpc>
                <a:spcPct val="95000"/>
              </a:lnSpc>
            </a:pPr>
            <a:r>
              <a:rPr lang="en-US" sz="1200" b="1" dirty="0">
                <a:latin typeface="Courier New" charset="0"/>
              </a:rPr>
              <a:t>    &lt;answer response="false" </a:t>
            </a:r>
            <a:r>
              <a:rPr lang="en-US" sz="1200" b="1" dirty="0" err="1">
                <a:latin typeface="Courier New" charset="0"/>
              </a:rPr>
              <a:t>nextQuestion</a:t>
            </a:r>
            <a:r>
              <a:rPr lang="en-US" sz="1200" b="1" dirty="0">
                <a:latin typeface="Courier New" charset="0"/>
              </a:rPr>
              <a:t>="Numbers2" /&gt;</a:t>
            </a:r>
          </a:p>
          <a:p>
            <a:pPr>
              <a:lnSpc>
                <a:spcPct val="95000"/>
              </a:lnSpc>
            </a:pPr>
            <a:r>
              <a:rPr lang="en-US" sz="1200" b="1" dirty="0">
                <a:latin typeface="Courier New" charset="0"/>
              </a:rPr>
              <a:t>  &lt;/question&gt;</a:t>
            </a:r>
          </a:p>
          <a:p>
            <a:pPr>
              <a:lnSpc>
                <a:spcPct val="95000"/>
              </a:lnSpc>
            </a:pPr>
            <a:r>
              <a:rPr lang="en-US" sz="1200" b="1" dirty="0">
                <a:solidFill>
                  <a:schemeClr val="accent1">
                    <a:lumMod val="75000"/>
                  </a:schemeClr>
                </a:solidFill>
                <a:latin typeface="Courier New" charset="0"/>
              </a:rPr>
              <a:t>  &lt;question id="Numbers2"&gt;</a:t>
            </a:r>
          </a:p>
          <a:p>
            <a:pPr>
              <a:lnSpc>
                <a:spcPct val="95000"/>
              </a:lnSpc>
            </a:pPr>
            <a:r>
              <a:rPr lang="en-US" sz="1200" b="1" dirty="0">
                <a:solidFill>
                  <a:schemeClr val="accent1">
                    <a:lumMod val="75000"/>
                  </a:schemeClr>
                </a:solidFill>
                <a:latin typeface="Courier New" charset="0"/>
              </a:rPr>
              <a:t>    True or false: Numbers can be negative.</a:t>
            </a:r>
          </a:p>
          <a:p>
            <a:pPr>
              <a:lnSpc>
                <a:spcPct val="95000"/>
              </a:lnSpc>
            </a:pPr>
            <a:r>
              <a:rPr lang="en-US" sz="1200" b="1" dirty="0">
                <a:solidFill>
                  <a:schemeClr val="accent1">
                    <a:lumMod val="75000"/>
                  </a:schemeClr>
                </a:solidFill>
                <a:latin typeface="Courier New" charset="0"/>
              </a:rPr>
              <a:t>    </a:t>
            </a:r>
            <a:r>
              <a:rPr lang="en-US" sz="1200" b="1" i="1" dirty="0">
                <a:solidFill>
                  <a:schemeClr val="accent1">
                    <a:lumMod val="75000"/>
                  </a:schemeClr>
                </a:solidFill>
                <a:latin typeface="Courier New" charset="0"/>
              </a:rPr>
              <a:t>&lt;answer response="true" </a:t>
            </a:r>
            <a:r>
              <a:rPr lang="en-US" sz="1200" b="1" i="1" dirty="0" err="1">
                <a:solidFill>
                  <a:schemeClr val="accent1">
                    <a:lumMod val="75000"/>
                  </a:schemeClr>
                </a:solidFill>
                <a:latin typeface="Courier New" charset="0"/>
              </a:rPr>
              <a:t>nextQuestion</a:t>
            </a:r>
            <a:r>
              <a:rPr lang="en-US" sz="1200" b="1" i="1" dirty="0">
                <a:solidFill>
                  <a:schemeClr val="accent1">
                    <a:lumMod val="75000"/>
                  </a:schemeClr>
                </a:solidFill>
                <a:latin typeface="Courier New" charset="0"/>
              </a:rPr>
              <a:t>=”</a:t>
            </a:r>
            <a:r>
              <a:rPr lang="en-US" sz="1200" b="1" i="1" u="sng" dirty="0">
                <a:solidFill>
                  <a:schemeClr val="accent1">
                    <a:lumMod val="75000"/>
                  </a:schemeClr>
                </a:solidFill>
                <a:latin typeface="Courier New" charset="0"/>
              </a:rPr>
              <a:t>Finish</a:t>
            </a:r>
            <a:r>
              <a:rPr lang="en-US" sz="1200" b="1" i="1" dirty="0">
                <a:solidFill>
                  <a:schemeClr val="accent1">
                    <a:lumMod val="75000"/>
                  </a:schemeClr>
                </a:solidFill>
                <a:latin typeface="Courier New" charset="0"/>
              </a:rPr>
              <a:t>" /&gt;</a:t>
            </a:r>
          </a:p>
          <a:p>
            <a:pPr>
              <a:lnSpc>
                <a:spcPct val="95000"/>
              </a:lnSpc>
            </a:pPr>
            <a:r>
              <a:rPr lang="en-US" sz="1200" b="1" i="1" dirty="0">
                <a:solidFill>
                  <a:schemeClr val="accent1">
                    <a:lumMod val="75000"/>
                  </a:schemeClr>
                </a:solidFill>
                <a:latin typeface="Courier New" charset="0"/>
              </a:rPr>
              <a:t>    &lt;answer response="false" </a:t>
            </a:r>
            <a:r>
              <a:rPr lang="en-US" sz="1200" b="1" i="1" dirty="0" err="1">
                <a:solidFill>
                  <a:schemeClr val="accent1">
                    <a:lumMod val="75000"/>
                  </a:schemeClr>
                </a:solidFill>
                <a:latin typeface="Courier New" charset="0"/>
              </a:rPr>
              <a:t>nextQuestion</a:t>
            </a:r>
            <a:r>
              <a:rPr lang="en-US" sz="1200" b="1" i="1" dirty="0">
                <a:solidFill>
                  <a:schemeClr val="accent1">
                    <a:lumMod val="75000"/>
                  </a:schemeClr>
                </a:solidFill>
                <a:latin typeface="Courier New" charset="0"/>
              </a:rPr>
              <a:t>="Numbers1" /&gt;</a:t>
            </a:r>
          </a:p>
          <a:p>
            <a:pPr>
              <a:lnSpc>
                <a:spcPct val="95000"/>
              </a:lnSpc>
            </a:pPr>
            <a:r>
              <a:rPr lang="en-US" sz="1200" b="1" dirty="0">
                <a:solidFill>
                  <a:schemeClr val="accent1">
                    <a:lumMod val="75000"/>
                  </a:schemeClr>
                </a:solidFill>
                <a:latin typeface="Courier New" charset="0"/>
              </a:rPr>
              <a:t>  &lt;/question&gt;</a:t>
            </a:r>
          </a:p>
          <a:p>
            <a:pPr>
              <a:lnSpc>
                <a:spcPct val="95000"/>
              </a:lnSpc>
            </a:pPr>
            <a:r>
              <a:rPr lang="en-US" sz="1200" b="1" dirty="0">
                <a:latin typeface="Courier New" charset="0"/>
              </a:rPr>
              <a:t>  &lt;question id="Finish"&gt;</a:t>
            </a:r>
          </a:p>
          <a:p>
            <a:pPr>
              <a:lnSpc>
                <a:spcPct val="95000"/>
              </a:lnSpc>
            </a:pPr>
            <a:r>
              <a:rPr lang="en-US" sz="1200" b="1" dirty="0">
                <a:latin typeface="Courier New" charset="0"/>
              </a:rPr>
              <a:t>    You seem to have mastered JavaScript. Start over?</a:t>
            </a:r>
          </a:p>
          <a:p>
            <a:pPr>
              <a:lnSpc>
                <a:spcPct val="95000"/>
              </a:lnSpc>
            </a:pPr>
            <a:r>
              <a:rPr lang="en-US" sz="1200" b="1" dirty="0">
                <a:latin typeface="Courier New" charset="0"/>
              </a:rPr>
              <a:t>    &lt;answer response="yes" </a:t>
            </a:r>
            <a:r>
              <a:rPr lang="en-US" sz="1200" b="1" dirty="0" err="1">
                <a:latin typeface="Courier New" charset="0"/>
              </a:rPr>
              <a:t>nextQuestion</a:t>
            </a:r>
            <a:r>
              <a:rPr lang="en-US" sz="1200" b="1" dirty="0">
                <a:latin typeface="Courier New" charset="0"/>
              </a:rPr>
              <a:t>="Numbers1" /&gt;</a:t>
            </a:r>
          </a:p>
          <a:p>
            <a:pPr>
              <a:lnSpc>
                <a:spcPct val="95000"/>
              </a:lnSpc>
            </a:pPr>
            <a:r>
              <a:rPr lang="en-US" sz="1200" b="1" dirty="0">
                <a:latin typeface="Courier New" charset="0"/>
              </a:rPr>
              <a:t>    &lt;answer response="no" </a:t>
            </a:r>
            <a:r>
              <a:rPr lang="en-US" sz="1200" b="1" dirty="0" err="1">
                <a:latin typeface="Courier New" charset="0"/>
              </a:rPr>
              <a:t>nextQuestion</a:t>
            </a:r>
            <a:r>
              <a:rPr lang="en-US" sz="1200" b="1" dirty="0">
                <a:latin typeface="Courier New" charset="0"/>
              </a:rPr>
              <a:t>="EXIT" /&gt;</a:t>
            </a:r>
          </a:p>
          <a:p>
            <a:pPr>
              <a:lnSpc>
                <a:spcPct val="95000"/>
              </a:lnSpc>
            </a:pPr>
            <a:r>
              <a:rPr lang="en-US" sz="1200" b="1" dirty="0">
                <a:latin typeface="Courier New" charset="0"/>
              </a:rPr>
              <a:t>  &lt;/question&gt;</a:t>
            </a:r>
          </a:p>
          <a:p>
            <a:pPr>
              <a:lnSpc>
                <a:spcPct val="95000"/>
              </a:lnSpc>
            </a:pPr>
            <a:r>
              <a:rPr lang="en-US" sz="1200" b="1" dirty="0">
                <a:latin typeface="Courier New" charset="0"/>
              </a:rPr>
              <a:t>&lt;/div&gt;</a:t>
            </a:r>
          </a:p>
        </p:txBody>
      </p:sp>
      <p:sp>
        <p:nvSpPr>
          <p:cNvPr id="5" name="Rectangle 7">
            <a:extLst>
              <a:ext uri="{FF2B5EF4-FFF2-40B4-BE49-F238E27FC236}">
                <a16:creationId xmlns:a16="http://schemas.microsoft.com/office/drawing/2014/main" id="{69C3952C-704B-C54B-A56C-CA15E1BCB000}"/>
              </a:ext>
            </a:extLst>
          </p:cNvPr>
          <p:cNvSpPr>
            <a:spLocks noChangeArrowheads="1"/>
          </p:cNvSpPr>
          <p:nvPr/>
        </p:nvSpPr>
        <p:spPr bwMode="auto">
          <a:xfrm>
            <a:off x="304800" y="1076325"/>
            <a:ext cx="8534400" cy="32670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2" name="Rectangle 1">
            <a:extLst>
              <a:ext uri="{FF2B5EF4-FFF2-40B4-BE49-F238E27FC236}">
                <a16:creationId xmlns:a16="http://schemas.microsoft.com/office/drawing/2014/main" id="{4CE43C4B-916D-6A4B-9A08-1FA5AA4BDBE6}"/>
              </a:ext>
            </a:extLst>
          </p:cNvPr>
          <p:cNvSpPr/>
          <p:nvPr/>
        </p:nvSpPr>
        <p:spPr>
          <a:xfrm>
            <a:off x="123030" y="4460875"/>
            <a:ext cx="9020970" cy="2381421"/>
          </a:xfrm>
          <a:prstGeom prst="rect">
            <a:avLst/>
          </a:prstGeom>
        </p:spPr>
        <p:txBody>
          <a:bodyPr wrap="square">
            <a:spAutoFit/>
          </a:bodyPr>
          <a:lstStyle/>
          <a:p>
            <a:pPr marL="342900" indent="-342900">
              <a:lnSpc>
                <a:spcPct val="90000"/>
              </a:lnSpc>
              <a:spcAft>
                <a:spcPts val="1400"/>
              </a:spcAft>
              <a:buFontTx/>
              <a:buChar char="•"/>
            </a:pPr>
            <a:r>
              <a:rPr lang="en-US" sz="1400" b="1" dirty="0">
                <a:solidFill>
                  <a:srgbClr val="000000"/>
                </a:solidFill>
                <a:latin typeface="Courier New" panose="02070309020205020404" pitchFamily="49" charset="0"/>
                <a:cs typeface="Courier New" panose="02070309020205020404" pitchFamily="49" charset="0"/>
              </a:rPr>
              <a:t>let question = </a:t>
            </a:r>
            <a:r>
              <a:rPr lang="en-US" sz="1400" b="1" dirty="0" err="1">
                <a:solidFill>
                  <a:srgbClr val="000000"/>
                </a:solidFill>
                <a:latin typeface="Courier New" panose="02070309020205020404" pitchFamily="49" charset="0"/>
                <a:cs typeface="Courier New" panose="02070309020205020404" pitchFamily="49" charset="0"/>
              </a:rPr>
              <a:t>document.getElementById</a:t>
            </a:r>
            <a:r>
              <a:rPr lang="en-US" sz="1400" b="1" dirty="0">
                <a:solidFill>
                  <a:srgbClr val="000000"/>
                </a:solidFill>
                <a:latin typeface="Courier New" panose="02070309020205020404" pitchFamily="49" charset="0"/>
                <a:cs typeface="Courier New" panose="02070309020205020404" pitchFamily="49" charset="0"/>
              </a:rPr>
              <a:t>("Numbers2")</a:t>
            </a:r>
            <a:r>
              <a:rPr lang="en-US" sz="1400" dirty="0">
                <a:solidFill>
                  <a:srgbClr val="000000"/>
                </a:solidFill>
                <a:latin typeface="Times New Roman" charset="0"/>
              </a:rPr>
              <a:t> would return an object representing the second question element, and everything descending from it.  I highlight what's modeled by </a:t>
            </a:r>
            <a:r>
              <a:rPr lang="en-US" sz="1400" b="1" dirty="0">
                <a:solidFill>
                  <a:srgbClr val="000000"/>
                </a:solidFill>
                <a:latin typeface="Courier" pitchFamily="2" charset="0"/>
              </a:rPr>
              <a:t>question</a:t>
            </a:r>
            <a:r>
              <a:rPr lang="en-US" sz="1400" dirty="0">
                <a:solidFill>
                  <a:srgbClr val="000000"/>
                </a:solidFill>
                <a:latin typeface="Times New Roman" charset="0"/>
              </a:rPr>
              <a:t> in </a:t>
            </a:r>
            <a:r>
              <a:rPr lang="en-US" sz="1400" b="1" dirty="0">
                <a:solidFill>
                  <a:schemeClr val="accent1">
                    <a:lumMod val="75000"/>
                  </a:schemeClr>
                </a:solidFill>
                <a:latin typeface="Times New Roman" charset="0"/>
              </a:rPr>
              <a:t>green</a:t>
            </a:r>
            <a:r>
              <a:rPr lang="en-US" sz="1400" b="1" dirty="0">
                <a:solidFill>
                  <a:srgbClr val="000000"/>
                </a:solidFill>
                <a:latin typeface="Times New Roman" charset="0"/>
              </a:rPr>
              <a:t>.</a:t>
            </a:r>
          </a:p>
          <a:p>
            <a:pPr marL="342900" indent="-342900">
              <a:lnSpc>
                <a:spcPct val="90000"/>
              </a:lnSpc>
              <a:spcAft>
                <a:spcPts val="1400"/>
              </a:spcAft>
              <a:buFontTx/>
              <a:buChar char="•"/>
            </a:pPr>
            <a:r>
              <a:rPr lang="en-US" sz="1400" b="1" dirty="0">
                <a:solidFill>
                  <a:srgbClr val="000000"/>
                </a:solidFill>
                <a:latin typeface="Courier New" panose="02070309020205020404" pitchFamily="49" charset="0"/>
                <a:cs typeface="Courier New" panose="02070309020205020404" pitchFamily="49" charset="0"/>
              </a:rPr>
              <a:t>let answers = </a:t>
            </a:r>
            <a:r>
              <a:rPr lang="en-US" sz="1400" b="1" dirty="0" err="1">
                <a:solidFill>
                  <a:srgbClr val="000000"/>
                </a:solidFill>
                <a:latin typeface="Courier New" panose="02070309020205020404" pitchFamily="49" charset="0"/>
                <a:cs typeface="Courier New" panose="02070309020205020404" pitchFamily="49" charset="0"/>
              </a:rPr>
              <a:t>question.getElementsByTagName</a:t>
            </a:r>
            <a:r>
              <a:rPr lang="en-US" sz="1400" b="1" dirty="0">
                <a:solidFill>
                  <a:srgbClr val="000000"/>
                </a:solidFill>
                <a:latin typeface="Courier New" panose="02070309020205020404" pitchFamily="49" charset="0"/>
                <a:cs typeface="Courier New" panose="02070309020205020404" pitchFamily="49" charset="0"/>
              </a:rPr>
              <a:t>("answer")</a:t>
            </a:r>
            <a:r>
              <a:rPr lang="en-US" sz="1400" dirty="0">
                <a:solidFill>
                  <a:srgbClr val="000000"/>
                </a:solidFill>
                <a:latin typeface="Times New Roman" charset="0"/>
              </a:rPr>
              <a:t> would return an length-2 array of two objects—the 0</a:t>
            </a:r>
            <a:r>
              <a:rPr lang="en-US" sz="1400" baseline="30000" dirty="0">
                <a:solidFill>
                  <a:srgbClr val="000000"/>
                </a:solidFill>
                <a:latin typeface="Times New Roman" charset="0"/>
              </a:rPr>
              <a:t>th</a:t>
            </a:r>
            <a:r>
              <a:rPr lang="en-US" sz="1400" dirty="0">
                <a:solidFill>
                  <a:srgbClr val="000000"/>
                </a:solidFill>
                <a:latin typeface="Times New Roman" charset="0"/>
              </a:rPr>
              <a:t> object models the second question's response to </a:t>
            </a:r>
            <a:r>
              <a:rPr lang="en-US" sz="1400" b="1" dirty="0">
                <a:solidFill>
                  <a:srgbClr val="000000"/>
                </a:solidFill>
                <a:latin typeface="Courier New" panose="02070309020205020404" pitchFamily="49" charset="0"/>
                <a:cs typeface="Courier New" panose="02070309020205020404" pitchFamily="49" charset="0"/>
              </a:rPr>
              <a:t>"true"</a:t>
            </a:r>
            <a:r>
              <a:rPr lang="en-US" sz="1400" dirty="0">
                <a:solidFill>
                  <a:srgbClr val="000000"/>
                </a:solidFill>
                <a:latin typeface="Times New Roman" charset="0"/>
              </a:rPr>
              <a:t>, and the 1</a:t>
            </a:r>
            <a:r>
              <a:rPr lang="en-US" sz="1400" baseline="30000" dirty="0">
                <a:solidFill>
                  <a:srgbClr val="000000"/>
                </a:solidFill>
                <a:latin typeface="Times New Roman" charset="0"/>
              </a:rPr>
              <a:t>th</a:t>
            </a:r>
            <a:r>
              <a:rPr lang="en-US" sz="1400" dirty="0">
                <a:solidFill>
                  <a:srgbClr val="000000"/>
                </a:solidFill>
                <a:latin typeface="Times New Roman" charset="0"/>
              </a:rPr>
              <a:t> object models the second question's response to </a:t>
            </a:r>
            <a:r>
              <a:rPr lang="en-US" sz="1400" b="1" dirty="0">
                <a:solidFill>
                  <a:srgbClr val="000000"/>
                </a:solidFill>
                <a:latin typeface="Courier New" panose="02070309020205020404" pitchFamily="49" charset="0"/>
                <a:cs typeface="Courier New" panose="02070309020205020404" pitchFamily="49" charset="0"/>
              </a:rPr>
              <a:t>"false"</a:t>
            </a:r>
            <a:r>
              <a:rPr lang="en-US" sz="1400" dirty="0">
                <a:solidFill>
                  <a:srgbClr val="000000"/>
                </a:solidFill>
                <a:latin typeface="Times New Roman" charset="0"/>
              </a:rPr>
              <a:t>.  The HTML elements modeled by these two objects are </a:t>
            </a:r>
            <a:r>
              <a:rPr lang="en-US" sz="1400" i="1" dirty="0">
                <a:solidFill>
                  <a:srgbClr val="000000"/>
                </a:solidFill>
                <a:latin typeface="Times New Roman" charset="0"/>
              </a:rPr>
              <a:t>italicized</a:t>
            </a:r>
            <a:r>
              <a:rPr lang="en-US" sz="1400" dirty="0">
                <a:solidFill>
                  <a:srgbClr val="000000"/>
                </a:solidFill>
                <a:latin typeface="Times New Roman" charset="0"/>
              </a:rPr>
              <a:t>.</a:t>
            </a:r>
          </a:p>
          <a:p>
            <a:pPr marL="342900" indent="-342900">
              <a:lnSpc>
                <a:spcPct val="90000"/>
              </a:lnSpc>
              <a:spcAft>
                <a:spcPts val="1400"/>
              </a:spcAft>
              <a:buFontTx/>
              <a:buChar char="•"/>
            </a:pPr>
            <a:r>
              <a:rPr lang="en-US" sz="1400" b="1" dirty="0">
                <a:solidFill>
                  <a:srgbClr val="000000"/>
                </a:solidFill>
                <a:latin typeface="Courier New" panose="02070309020205020404" pitchFamily="49" charset="0"/>
                <a:cs typeface="Courier New" panose="02070309020205020404" pitchFamily="49" charset="0"/>
              </a:rPr>
              <a:t>let next = answers[0].</a:t>
            </a:r>
            <a:r>
              <a:rPr lang="en-US" sz="1400" b="1" dirty="0" err="1">
                <a:solidFill>
                  <a:srgbClr val="000000"/>
                </a:solidFill>
                <a:latin typeface="Courier New" panose="02070309020205020404" pitchFamily="49" charset="0"/>
                <a:cs typeface="Courier New" panose="02070309020205020404" pitchFamily="49" charset="0"/>
              </a:rPr>
              <a:t>getAttribute</a:t>
            </a:r>
            <a:r>
              <a:rPr lang="en-US" sz="1400" b="1" dirty="0">
                <a:solidFill>
                  <a:srgbClr val="000000"/>
                </a:solidFill>
                <a:latin typeface="Courier New" panose="02070309020205020404" pitchFamily="49" charset="0"/>
                <a:cs typeface="Courier New" panose="02070309020205020404" pitchFamily="49" charset="0"/>
              </a:rPr>
              <a:t>("</a:t>
            </a:r>
            <a:r>
              <a:rPr lang="en-US" sz="1400" b="1" dirty="0" err="1">
                <a:solidFill>
                  <a:srgbClr val="000000"/>
                </a:solidFill>
                <a:latin typeface="Courier New" panose="02070309020205020404" pitchFamily="49" charset="0"/>
                <a:cs typeface="Courier New" panose="02070309020205020404" pitchFamily="49" charset="0"/>
              </a:rPr>
              <a:t>nextQuestion</a:t>
            </a:r>
            <a:r>
              <a:rPr lang="en-US" sz="1400" b="1" dirty="0">
                <a:solidFill>
                  <a:srgbClr val="000000"/>
                </a:solidFill>
                <a:latin typeface="Courier New" panose="02070309020205020404" pitchFamily="49" charset="0"/>
                <a:cs typeface="Courier New" panose="02070309020205020404" pitchFamily="49" charset="0"/>
              </a:rPr>
              <a:t>")</a:t>
            </a:r>
            <a:r>
              <a:rPr lang="en-US" sz="1400" dirty="0">
                <a:solidFill>
                  <a:srgbClr val="000000"/>
                </a:solidFill>
                <a:latin typeface="Times New Roman" charset="0"/>
              </a:rPr>
              <a:t> would return the </a:t>
            </a:r>
            <a:r>
              <a:rPr lang="en-US" sz="1400" b="1" dirty="0">
                <a:solidFill>
                  <a:srgbClr val="000000"/>
                </a:solidFill>
                <a:latin typeface="Courier" pitchFamily="2" charset="0"/>
              </a:rPr>
              <a:t>"Finish"</a:t>
            </a:r>
            <a:r>
              <a:rPr lang="en-US" sz="1400" dirty="0">
                <a:solidFill>
                  <a:srgbClr val="000000"/>
                </a:solidFill>
                <a:latin typeface="Times New Roman" charset="0"/>
              </a:rPr>
              <a:t>, since that’s the string value attached to </a:t>
            </a:r>
            <a:r>
              <a:rPr lang="en-US" sz="1400" b="1" dirty="0">
                <a:solidFill>
                  <a:srgbClr val="000000"/>
                </a:solidFill>
                <a:latin typeface="Courier New" panose="02070309020205020404" pitchFamily="49" charset="0"/>
                <a:cs typeface="Courier New" panose="02070309020205020404" pitchFamily="49" charset="0"/>
              </a:rPr>
              <a:t>answers[0]</a:t>
            </a:r>
            <a:r>
              <a:rPr lang="en-US" sz="1400" dirty="0">
                <a:solidFill>
                  <a:srgbClr val="000000"/>
                </a:solidFill>
                <a:latin typeface="Times New Roman" charset="0"/>
              </a:rPr>
              <a:t>'s. </a:t>
            </a:r>
            <a:r>
              <a:rPr lang="en-US" sz="1400" b="1" dirty="0" err="1">
                <a:solidFill>
                  <a:srgbClr val="000000"/>
                </a:solidFill>
                <a:latin typeface="Courier New" panose="02070309020205020404" pitchFamily="49" charset="0"/>
                <a:cs typeface="Courier New" panose="02070309020205020404" pitchFamily="49" charset="0"/>
              </a:rPr>
              <a:t>nextQuestion</a:t>
            </a:r>
            <a:r>
              <a:rPr lang="en-US" sz="1400" dirty="0">
                <a:solidFill>
                  <a:srgbClr val="000000"/>
                </a:solidFill>
                <a:latin typeface="Times New Roman" charset="0"/>
              </a:rPr>
              <a:t> attribute.  The relevant </a:t>
            </a:r>
            <a:r>
              <a:rPr lang="en-US" sz="1400" b="1" dirty="0">
                <a:solidFill>
                  <a:srgbClr val="000000"/>
                </a:solidFill>
                <a:latin typeface="Courier" pitchFamily="2" charset="0"/>
              </a:rPr>
              <a:t>"Finish"</a:t>
            </a:r>
            <a:r>
              <a:rPr lang="en-US" sz="1400" dirty="0">
                <a:solidFill>
                  <a:srgbClr val="000000"/>
                </a:solidFill>
                <a:latin typeface="Times New Roman" charset="0"/>
              </a:rPr>
              <a:t> is </a:t>
            </a:r>
            <a:r>
              <a:rPr lang="en-US" sz="1400" u="sng" dirty="0">
                <a:solidFill>
                  <a:srgbClr val="000000"/>
                </a:solidFill>
                <a:latin typeface="Times New Roman" charset="0"/>
              </a:rPr>
              <a:t>underlined</a:t>
            </a:r>
            <a:r>
              <a:rPr lang="en-US" sz="1400" dirty="0">
                <a:solidFill>
                  <a:srgbClr val="000000"/>
                </a:solidFill>
                <a:latin typeface="Times New Roman" charset="0"/>
              </a:rPr>
              <a:t>.</a:t>
            </a:r>
          </a:p>
          <a:p>
            <a:pPr marL="342900" indent="-342900">
              <a:lnSpc>
                <a:spcPct val="90000"/>
              </a:lnSpc>
              <a:spcAft>
                <a:spcPts val="1400"/>
              </a:spcAft>
              <a:buFontTx/>
              <a:buChar char="•"/>
            </a:pPr>
            <a:r>
              <a:rPr lang="en-US" sz="1400" b="1" dirty="0" err="1">
                <a:solidFill>
                  <a:srgbClr val="000000"/>
                </a:solidFill>
                <a:latin typeface="Courier New" panose="02070309020205020404" pitchFamily="49" charset="0"/>
                <a:cs typeface="Courier New" panose="02070309020205020404" pitchFamily="49" charset="0"/>
              </a:rPr>
              <a:t>console.write</a:t>
            </a:r>
            <a:r>
              <a:rPr lang="en-US" sz="1400" b="1" dirty="0">
                <a:solidFill>
                  <a:srgbClr val="000000"/>
                </a:solidFill>
                <a:latin typeface="Courier New" panose="02070309020205020404" pitchFamily="49" charset="0"/>
                <a:cs typeface="Courier New" panose="02070309020205020404" pitchFamily="49" charset="0"/>
              </a:rPr>
              <a:t>(</a:t>
            </a:r>
            <a:r>
              <a:rPr lang="en-US" sz="1400" b="1" dirty="0" err="1">
                <a:solidFill>
                  <a:srgbClr val="000000"/>
                </a:solidFill>
                <a:latin typeface="Courier New" panose="02070309020205020404" pitchFamily="49" charset="0"/>
                <a:cs typeface="Courier New" panose="02070309020205020404" pitchFamily="49" charset="0"/>
              </a:rPr>
              <a:t>question.innerHTML</a:t>
            </a:r>
            <a:r>
              <a:rPr lang="en-US" sz="1400" b="1" dirty="0">
                <a:solidFill>
                  <a:srgbClr val="000000"/>
                </a:solidFill>
                <a:latin typeface="Courier New" panose="02070309020205020404" pitchFamily="49" charset="0"/>
                <a:cs typeface="Courier New" panose="02070309020205020404" pitchFamily="49" charset="0"/>
              </a:rPr>
              <a:t> + "&lt;</a:t>
            </a:r>
            <a:r>
              <a:rPr lang="en-US" sz="1400" b="1" dirty="0" err="1">
                <a:solidFill>
                  <a:srgbClr val="000000"/>
                </a:solidFill>
                <a:latin typeface="Courier New" panose="02070309020205020404" pitchFamily="49" charset="0"/>
                <a:cs typeface="Courier New" panose="02070309020205020404" pitchFamily="49" charset="0"/>
              </a:rPr>
              <a:t>br</a:t>
            </a:r>
            <a:r>
              <a:rPr lang="en-US" sz="1400" b="1" dirty="0">
                <a:solidFill>
                  <a:srgbClr val="000000"/>
                </a:solidFill>
                <a:latin typeface="Courier New" panose="02070309020205020404" pitchFamily="49" charset="0"/>
                <a:cs typeface="Courier New" panose="02070309020205020404" pitchFamily="49" charset="0"/>
              </a:rPr>
              <a:t>/&gt;")</a:t>
            </a:r>
            <a:r>
              <a:rPr lang="en-US" sz="1400" dirty="0">
                <a:solidFill>
                  <a:srgbClr val="000000"/>
                </a:solidFill>
                <a:latin typeface="Times New Roman" charset="0"/>
              </a:rPr>
              <a:t> would print </a:t>
            </a:r>
            <a:r>
              <a:rPr lang="en-US" sz="1400" b="1" dirty="0">
                <a:solidFill>
                  <a:srgbClr val="000000"/>
                </a:solidFill>
                <a:latin typeface="Courier New" panose="02070309020205020404" pitchFamily="49" charset="0"/>
                <a:cs typeface="Courier New" panose="02070309020205020404" pitchFamily="49" charset="0"/>
              </a:rPr>
              <a:t>"True or false: Numbers can be negative."</a:t>
            </a:r>
          </a:p>
        </p:txBody>
      </p:sp>
    </p:spTree>
    <p:extLst>
      <p:ext uri="{BB962C8B-B14F-4D97-AF65-F5344CB8AC3E}">
        <p14:creationId xmlns:p14="http://schemas.microsoft.com/office/powerpoint/2010/main" val="275005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3635" name="Text Box 3"/>
          <p:cNvSpPr txBox="1">
            <a:spLocks noChangeArrowheads="1"/>
          </p:cNvSpPr>
          <p:nvPr/>
        </p:nvSpPr>
        <p:spPr bwMode="auto">
          <a:xfrm>
            <a:off x="398463" y="1193800"/>
            <a:ext cx="8593137" cy="5241435"/>
          </a:xfrm>
          <a:prstGeom prst="rect">
            <a:avLst/>
          </a:prstGeom>
          <a:noFill/>
          <a:ln w="9525">
            <a:noFill/>
            <a:miter lim="800000"/>
            <a:headEnd/>
            <a:tailEnd/>
          </a:ln>
          <a:effectLst/>
        </p:spPr>
        <p:txBody>
          <a:bodyPr wrap="square">
            <a:prstTxWarp prst="textNoShape">
              <a:avLst/>
            </a:prstTxWarp>
            <a:spAutoFit/>
          </a:bodyPr>
          <a:lstStyle/>
          <a:p>
            <a:pPr>
              <a:lnSpc>
                <a:spcPct val="95000"/>
              </a:lnSpc>
            </a:pPr>
            <a:r>
              <a:rPr lang="en-US" sz="1600" b="1" dirty="0">
                <a:solidFill>
                  <a:srgbClr val="0000FF"/>
                </a:solidFill>
                <a:latin typeface="Courier New" charset="0"/>
              </a:rPr>
              <a:t>/**</a:t>
            </a:r>
          </a:p>
          <a:p>
            <a:pPr>
              <a:lnSpc>
                <a:spcPct val="95000"/>
              </a:lnSpc>
            </a:pPr>
            <a:r>
              <a:rPr lang="en-US" sz="1600" b="1" dirty="0">
                <a:solidFill>
                  <a:srgbClr val="0000FF"/>
                </a:solidFill>
                <a:latin typeface="Courier New" charset="0"/>
              </a:rPr>
              <a:t> * This program executes a programmed instruction course</a:t>
            </a:r>
          </a:p>
          <a:p>
            <a:pPr>
              <a:lnSpc>
                <a:spcPct val="95000"/>
              </a:lnSpc>
            </a:pPr>
            <a:r>
              <a:rPr lang="en-US" sz="1600" b="1" dirty="0">
                <a:solidFill>
                  <a:srgbClr val="0000FF"/>
                </a:solidFill>
                <a:latin typeface="Courier New" charset="0"/>
              </a:rPr>
              <a:t> * as discussed in Section 12.5 of the course reader.</a:t>
            </a:r>
          </a:p>
          <a:p>
            <a:pPr>
              <a:lnSpc>
                <a:spcPct val="95000"/>
              </a:lnSpc>
            </a:pPr>
            <a:r>
              <a:rPr lang="en-US" sz="1600" b="1" dirty="0">
                <a:solidFill>
                  <a:srgbClr val="0000FF"/>
                </a:solidFill>
                <a:latin typeface="Courier New" charset="0"/>
              </a:rPr>
              <a:t> */</a:t>
            </a:r>
          </a:p>
          <a:p>
            <a:pPr>
              <a:lnSpc>
                <a:spcPct val="95000"/>
              </a:lnSpc>
            </a:pPr>
            <a:r>
              <a:rPr lang="en-US" sz="1600" b="1" dirty="0">
                <a:latin typeface="Courier New" charset="0"/>
              </a:rPr>
              <a:t>function </a:t>
            </a:r>
            <a:r>
              <a:rPr lang="en-US" sz="1600" b="1" dirty="0" err="1">
                <a:latin typeface="Courier New" charset="0"/>
              </a:rPr>
              <a:t>TeachingMachine</a:t>
            </a:r>
            <a:r>
              <a:rPr lang="en-US" sz="1600" b="1" dirty="0">
                <a:latin typeface="Courier New" charset="0"/>
              </a:rPr>
              <a:t>() {</a:t>
            </a:r>
          </a:p>
          <a:p>
            <a:pPr>
              <a:lnSpc>
                <a:spcPct val="95000"/>
              </a:lnSpc>
            </a:pPr>
            <a:r>
              <a:rPr lang="en-US" sz="1600" b="1" dirty="0">
                <a:latin typeface="Courier New" charset="0"/>
              </a:rPr>
              <a:t>   </a:t>
            </a:r>
          </a:p>
          <a:p>
            <a:pPr>
              <a:lnSpc>
                <a:spcPct val="95000"/>
              </a:lnSpc>
            </a:pPr>
            <a:r>
              <a:rPr lang="en-US" sz="1600" b="1" dirty="0">
                <a:latin typeface="Courier New" charset="0"/>
              </a:rPr>
              <a:t>   let </a:t>
            </a:r>
            <a:r>
              <a:rPr lang="en-US" sz="1600" b="1" dirty="0" err="1">
                <a:latin typeface="Courier New" charset="0"/>
              </a:rPr>
              <a:t>askQuestion</a:t>
            </a:r>
            <a:r>
              <a:rPr lang="en-US" sz="1600" b="1" dirty="0">
                <a:latin typeface="Courier New" charset="0"/>
              </a:rPr>
              <a:t> = function() {</a:t>
            </a:r>
          </a:p>
          <a:p>
            <a:pPr>
              <a:lnSpc>
                <a:spcPct val="95000"/>
              </a:lnSpc>
            </a:pPr>
            <a:r>
              <a:rPr lang="en-US" sz="1600" b="1" dirty="0">
                <a:latin typeface="Courier New" charset="0"/>
              </a:rPr>
              <a:t>      </a:t>
            </a:r>
            <a:r>
              <a:rPr lang="en-US" sz="1600" b="1" dirty="0" err="1">
                <a:latin typeface="Courier New" charset="0"/>
              </a:rPr>
              <a:t>console.write</a:t>
            </a:r>
            <a:r>
              <a:rPr lang="en-US" sz="1600" b="1" dirty="0">
                <a:latin typeface="Courier New" charset="0"/>
              </a:rPr>
              <a:t>(</a:t>
            </a:r>
            <a:r>
              <a:rPr lang="en-US" sz="1600" b="1" dirty="0" err="1">
                <a:latin typeface="Courier New" charset="0"/>
              </a:rPr>
              <a:t>questionXML.innerHTML</a:t>
            </a:r>
            <a:r>
              <a:rPr lang="en-US" sz="1600" b="1" dirty="0">
                <a:latin typeface="Courier New" charset="0"/>
              </a:rPr>
              <a:t> + "&lt;</a:t>
            </a:r>
            <a:r>
              <a:rPr lang="en-US" sz="1600" b="1" dirty="0" err="1">
                <a:latin typeface="Courier New" charset="0"/>
              </a:rPr>
              <a:t>br</a:t>
            </a:r>
            <a:r>
              <a:rPr lang="en-US" sz="1600" b="1" dirty="0">
                <a:latin typeface="Courier New" charset="0"/>
              </a:rPr>
              <a:t>/&gt;");</a:t>
            </a:r>
          </a:p>
          <a:p>
            <a:pPr>
              <a:lnSpc>
                <a:spcPct val="95000"/>
              </a:lnSpc>
            </a:pPr>
            <a:r>
              <a:rPr lang="en-US" sz="1600" b="1" dirty="0">
                <a:latin typeface="Courier New" charset="0"/>
              </a:rPr>
              <a:t>      </a:t>
            </a:r>
            <a:r>
              <a:rPr lang="en-US" sz="1600" b="1" dirty="0" err="1">
                <a:latin typeface="Courier New" charset="0"/>
              </a:rPr>
              <a:t>console.requestInput</a:t>
            </a:r>
            <a:r>
              <a:rPr lang="en-US" sz="1600" b="1" dirty="0">
                <a:latin typeface="Courier New" charset="0"/>
              </a:rPr>
              <a:t>("&gt; ", </a:t>
            </a:r>
            <a:r>
              <a:rPr lang="en-US" sz="1600" b="1" dirty="0" err="1">
                <a:latin typeface="Courier New" charset="0"/>
              </a:rPr>
              <a:t>checkAnswer</a:t>
            </a:r>
            <a:r>
              <a:rPr lang="en-US" sz="1600" b="1" dirty="0">
                <a:latin typeface="Courier New" charset="0"/>
              </a:rPr>
              <a:t>);</a:t>
            </a:r>
          </a:p>
          <a:p>
            <a:pPr>
              <a:lnSpc>
                <a:spcPct val="95000"/>
              </a:lnSpc>
            </a:pPr>
            <a:r>
              <a:rPr lang="en-US" sz="1600" b="1" dirty="0">
                <a:latin typeface="Courier New" charset="0"/>
              </a:rPr>
              <a:t>   };</a:t>
            </a:r>
          </a:p>
          <a:p>
            <a:pPr>
              <a:lnSpc>
                <a:spcPct val="95000"/>
              </a:lnSpc>
            </a:pPr>
            <a:endParaRPr lang="en-US" sz="1600" b="1" dirty="0">
              <a:latin typeface="Courier New" charset="0"/>
            </a:endParaRPr>
          </a:p>
          <a:p>
            <a:pPr>
              <a:lnSpc>
                <a:spcPct val="95000"/>
              </a:lnSpc>
            </a:pPr>
            <a:r>
              <a:rPr lang="en-US" sz="1600" b="1" dirty="0">
                <a:latin typeface="Courier New" charset="0"/>
              </a:rPr>
              <a:t>   let </a:t>
            </a:r>
            <a:r>
              <a:rPr lang="en-US" sz="1600" b="1" dirty="0" err="1">
                <a:latin typeface="Courier New" charset="0"/>
              </a:rPr>
              <a:t>checkAnswer</a:t>
            </a:r>
            <a:r>
              <a:rPr lang="en-US" sz="1600" b="1" dirty="0">
                <a:latin typeface="Courier New" charset="0"/>
              </a:rPr>
              <a:t> = function(response) {</a:t>
            </a:r>
          </a:p>
          <a:p>
            <a:pPr>
              <a:lnSpc>
                <a:spcPct val="95000"/>
              </a:lnSpc>
            </a:pPr>
            <a:r>
              <a:rPr lang="en-US" sz="1600" b="1" dirty="0">
                <a:latin typeface="Courier New" charset="0"/>
              </a:rPr>
              <a:t>      let </a:t>
            </a:r>
            <a:r>
              <a:rPr lang="en-US" sz="1600" b="1" dirty="0" err="1">
                <a:latin typeface="Courier New" charset="0"/>
              </a:rPr>
              <a:t>answerXML</a:t>
            </a:r>
            <a:r>
              <a:rPr lang="en-US" sz="1600" b="1" dirty="0">
                <a:latin typeface="Courier New" charset="0"/>
              </a:rPr>
              <a:t> = </a:t>
            </a:r>
            <a:r>
              <a:rPr lang="en-US" sz="1600" b="1" dirty="0" err="1">
                <a:latin typeface="Courier New" charset="0"/>
              </a:rPr>
              <a:t>getAnswerXML</a:t>
            </a:r>
            <a:r>
              <a:rPr lang="en-US" sz="1600" b="1" dirty="0">
                <a:latin typeface="Courier New" charset="0"/>
              </a:rPr>
              <a:t>(</a:t>
            </a:r>
            <a:r>
              <a:rPr lang="en-US" sz="1600" b="1" dirty="0" err="1">
                <a:latin typeface="Courier New" charset="0"/>
              </a:rPr>
              <a:t>response.toLowerCase</a:t>
            </a:r>
            <a:r>
              <a:rPr lang="en-US" sz="1600" b="1" dirty="0">
                <a:latin typeface="Courier New" charset="0"/>
              </a:rPr>
              <a:t>());</a:t>
            </a:r>
          </a:p>
          <a:p>
            <a:pPr>
              <a:lnSpc>
                <a:spcPct val="95000"/>
              </a:lnSpc>
            </a:pPr>
            <a:r>
              <a:rPr lang="en-US" sz="1600" b="1" dirty="0">
                <a:latin typeface="Courier New" charset="0"/>
              </a:rPr>
              <a:t>      if (</a:t>
            </a:r>
            <a:r>
              <a:rPr lang="en-US" sz="1600" b="1" dirty="0" err="1">
                <a:latin typeface="Courier New" charset="0"/>
              </a:rPr>
              <a:t>answerXML</a:t>
            </a:r>
            <a:r>
              <a:rPr lang="en-US" sz="1600" b="1" dirty="0">
                <a:latin typeface="Courier New" charset="0"/>
              </a:rPr>
              <a:t> === null) {</a:t>
            </a:r>
          </a:p>
          <a:p>
            <a:pPr>
              <a:lnSpc>
                <a:spcPct val="95000"/>
              </a:lnSpc>
            </a:pPr>
            <a:r>
              <a:rPr lang="en-US" sz="1600" b="1" dirty="0">
                <a:latin typeface="Courier New" charset="0"/>
              </a:rPr>
              <a:t>         </a:t>
            </a:r>
            <a:r>
              <a:rPr lang="en-US" sz="1600" b="1" dirty="0" err="1">
                <a:latin typeface="Courier New" charset="0"/>
              </a:rPr>
              <a:t>console.log</a:t>
            </a:r>
            <a:r>
              <a:rPr lang="en-US" sz="1600" b="1" dirty="0">
                <a:latin typeface="Courier New" charset="0"/>
              </a:rPr>
              <a:t>("I don't understand that answer.");</a:t>
            </a:r>
          </a:p>
          <a:p>
            <a:pPr>
              <a:lnSpc>
                <a:spcPct val="95000"/>
              </a:lnSpc>
            </a:pPr>
            <a:r>
              <a:rPr lang="en-US" sz="1600" b="1" dirty="0">
                <a:latin typeface="Courier New" charset="0"/>
              </a:rPr>
              <a:t>      } else {</a:t>
            </a:r>
          </a:p>
          <a:p>
            <a:pPr>
              <a:lnSpc>
                <a:spcPct val="95000"/>
              </a:lnSpc>
            </a:pPr>
            <a:r>
              <a:rPr lang="en-US" sz="1600" b="1" dirty="0">
                <a:latin typeface="Courier New" charset="0"/>
              </a:rPr>
              <a:t>         let </a:t>
            </a:r>
            <a:r>
              <a:rPr lang="en-US" sz="1600" b="1" dirty="0" err="1">
                <a:latin typeface="Courier New" charset="0"/>
              </a:rPr>
              <a:t>questionID</a:t>
            </a:r>
            <a:r>
              <a:rPr lang="en-US" sz="1600" b="1" dirty="0">
                <a:latin typeface="Courier New" charset="0"/>
              </a:rPr>
              <a:t> = </a:t>
            </a:r>
            <a:r>
              <a:rPr lang="en-US" sz="1600" b="1" dirty="0" err="1">
                <a:latin typeface="Courier New" charset="0"/>
              </a:rPr>
              <a:t>answerXML.getAttribute</a:t>
            </a:r>
            <a:r>
              <a:rPr lang="en-US" sz="1600" b="1" dirty="0">
                <a:latin typeface="Courier New" charset="0"/>
              </a:rPr>
              <a:t>("</a:t>
            </a:r>
            <a:r>
              <a:rPr lang="en-US" sz="1600" b="1" dirty="0" err="1">
                <a:latin typeface="Courier New" charset="0"/>
              </a:rPr>
              <a:t>nextQuestion</a:t>
            </a:r>
            <a:r>
              <a:rPr lang="en-US" sz="1600" b="1" dirty="0">
                <a:latin typeface="Courier New" charset="0"/>
              </a:rPr>
              <a:t>");</a:t>
            </a:r>
          </a:p>
          <a:p>
            <a:pPr>
              <a:lnSpc>
                <a:spcPct val="95000"/>
              </a:lnSpc>
            </a:pPr>
            <a:r>
              <a:rPr lang="en-US" sz="1600" b="1" dirty="0">
                <a:latin typeface="Courier New" charset="0"/>
              </a:rPr>
              <a:t>         if (</a:t>
            </a:r>
            <a:r>
              <a:rPr lang="en-US" sz="1600" b="1" dirty="0" err="1">
                <a:latin typeface="Courier New" charset="0"/>
              </a:rPr>
              <a:t>questionID</a:t>
            </a:r>
            <a:r>
              <a:rPr lang="en-US" sz="1600" b="1" dirty="0">
                <a:latin typeface="Courier New" charset="0"/>
              </a:rPr>
              <a:t> === "EXIT") return;</a:t>
            </a:r>
          </a:p>
          <a:p>
            <a:pPr>
              <a:lnSpc>
                <a:spcPct val="95000"/>
              </a:lnSpc>
            </a:pPr>
            <a:r>
              <a:rPr lang="en-US" sz="1600" b="1" dirty="0">
                <a:latin typeface="Courier New" charset="0"/>
              </a:rPr>
              <a:t>         </a:t>
            </a:r>
            <a:r>
              <a:rPr lang="en-US" sz="1600" b="1" dirty="0" err="1">
                <a:latin typeface="Courier New" charset="0"/>
              </a:rPr>
              <a:t>questionXML</a:t>
            </a:r>
            <a:r>
              <a:rPr lang="en-US" sz="1600" b="1" dirty="0">
                <a:latin typeface="Courier New" charset="0"/>
              </a:rPr>
              <a:t> = </a:t>
            </a:r>
            <a:r>
              <a:rPr lang="en-US" sz="1600" b="1" dirty="0" err="1">
                <a:latin typeface="Courier New" charset="0"/>
              </a:rPr>
              <a:t>document.getElementById</a:t>
            </a:r>
            <a:r>
              <a:rPr lang="en-US" sz="1600" b="1" dirty="0">
                <a:latin typeface="Courier New" charset="0"/>
              </a:rPr>
              <a:t>(</a:t>
            </a:r>
            <a:r>
              <a:rPr lang="en-US" sz="1600" b="1" dirty="0" err="1">
                <a:latin typeface="Courier New" charset="0"/>
              </a:rPr>
              <a:t>questionID</a:t>
            </a:r>
            <a:r>
              <a:rPr lang="en-US" sz="1600" b="1" dirty="0">
                <a:latin typeface="Courier New" charset="0"/>
              </a:rPr>
              <a:t>);</a:t>
            </a:r>
          </a:p>
          <a:p>
            <a:pPr>
              <a:lnSpc>
                <a:spcPct val="95000"/>
              </a:lnSpc>
            </a:pPr>
            <a:r>
              <a:rPr lang="en-US" sz="1600" b="1" dirty="0">
                <a:latin typeface="Courier New" charset="0"/>
              </a:rPr>
              <a:t>      }</a:t>
            </a:r>
          </a:p>
          <a:p>
            <a:pPr>
              <a:lnSpc>
                <a:spcPct val="95000"/>
              </a:lnSpc>
            </a:pPr>
            <a:r>
              <a:rPr lang="en-US" sz="1600" b="1" dirty="0">
                <a:latin typeface="Courier New" charset="0"/>
              </a:rPr>
              <a:t>      </a:t>
            </a:r>
            <a:r>
              <a:rPr lang="en-US" sz="1600" b="1" dirty="0" err="1">
                <a:latin typeface="Courier New" charset="0"/>
              </a:rPr>
              <a:t>askQuestion</a:t>
            </a:r>
            <a:r>
              <a:rPr lang="en-US" sz="1600" b="1" dirty="0">
                <a:latin typeface="Courier New" charset="0"/>
              </a:rPr>
              <a:t>();</a:t>
            </a:r>
          </a:p>
          <a:p>
            <a:pPr>
              <a:lnSpc>
                <a:spcPct val="95000"/>
              </a:lnSpc>
            </a:pPr>
            <a:r>
              <a:rPr lang="en-US" sz="1600" b="1" dirty="0">
                <a:latin typeface="Courier New" charset="0"/>
              </a:rPr>
              <a:t>   };</a:t>
            </a:r>
          </a:p>
        </p:txBody>
      </p:sp>
      <p:sp>
        <p:nvSpPr>
          <p:cNvPr id="45363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Reader code for the </a:t>
            </a:r>
            <a:r>
              <a:rPr lang="en-US" sz="3600" b="1" dirty="0" err="1">
                <a:solidFill>
                  <a:srgbClr val="FF0000"/>
                </a:solidFill>
                <a:latin typeface="Courier New" charset="0"/>
              </a:rPr>
              <a:t>TeachingMachine</a:t>
            </a:r>
            <a:endParaRPr lang="en-US" sz="4000" dirty="0">
              <a:solidFill>
                <a:srgbClr val="FF0000"/>
              </a:solidFill>
              <a:latin typeface="Times New Roman" charset="0"/>
            </a:endParaRPr>
          </a:p>
        </p:txBody>
      </p:sp>
      <p:sp>
        <p:nvSpPr>
          <p:cNvPr id="45363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extLst>
      <p:ext uri="{BB962C8B-B14F-4D97-AF65-F5344CB8AC3E}">
        <p14:creationId xmlns:p14="http://schemas.microsoft.com/office/powerpoint/2010/main" val="164176428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3635" name="Text Box 3"/>
          <p:cNvSpPr txBox="1">
            <a:spLocks noChangeArrowheads="1"/>
          </p:cNvSpPr>
          <p:nvPr/>
        </p:nvSpPr>
        <p:spPr bwMode="auto">
          <a:xfrm>
            <a:off x="398463" y="1193800"/>
            <a:ext cx="8745537" cy="4539704"/>
          </a:xfrm>
          <a:prstGeom prst="rect">
            <a:avLst/>
          </a:prstGeom>
          <a:noFill/>
          <a:ln w="9525">
            <a:noFill/>
            <a:miter lim="800000"/>
            <a:headEnd/>
            <a:tailEnd/>
          </a:ln>
          <a:effectLst/>
        </p:spPr>
        <p:txBody>
          <a:bodyPr wrap="square">
            <a:prstTxWarp prst="textNoShape">
              <a:avLst/>
            </a:prstTxWarp>
            <a:spAutoFit/>
          </a:bodyPr>
          <a:lstStyle/>
          <a:p>
            <a:pPr>
              <a:lnSpc>
                <a:spcPct val="95000"/>
              </a:lnSpc>
            </a:pPr>
            <a:r>
              <a:rPr lang="en-US" sz="1600" b="1" dirty="0">
                <a:latin typeface="Courier New" charset="0"/>
              </a:rPr>
              <a:t>   </a:t>
            </a:r>
          </a:p>
          <a:p>
            <a:pPr>
              <a:lnSpc>
                <a:spcPct val="95000"/>
              </a:lnSpc>
            </a:pPr>
            <a:r>
              <a:rPr lang="en-US" sz="1600" b="1" dirty="0">
                <a:latin typeface="Courier New" charset="0"/>
              </a:rPr>
              <a:t>   let </a:t>
            </a:r>
            <a:r>
              <a:rPr lang="en-US" sz="1600" b="1" dirty="0" err="1">
                <a:latin typeface="Courier New" charset="0"/>
              </a:rPr>
              <a:t>getAnswerXML</a:t>
            </a:r>
            <a:r>
              <a:rPr lang="en-US" sz="1600" b="1" dirty="0">
                <a:latin typeface="Courier New" charset="0"/>
              </a:rPr>
              <a:t> = function(response) {</a:t>
            </a:r>
          </a:p>
          <a:p>
            <a:pPr>
              <a:lnSpc>
                <a:spcPct val="95000"/>
              </a:lnSpc>
            </a:pPr>
            <a:r>
              <a:rPr lang="en-US" sz="1600" b="1" dirty="0">
                <a:latin typeface="Courier New" charset="0"/>
              </a:rPr>
              <a:t>      let answers = </a:t>
            </a:r>
            <a:r>
              <a:rPr lang="en-US" sz="1600" b="1" dirty="0" err="1">
                <a:latin typeface="Courier New" charset="0"/>
              </a:rPr>
              <a:t>questionXML.getElementsByTagName</a:t>
            </a:r>
            <a:r>
              <a:rPr lang="en-US" sz="1600" b="1" dirty="0">
                <a:latin typeface="Courier New" charset="0"/>
              </a:rPr>
              <a:t>("answer");</a:t>
            </a:r>
          </a:p>
          <a:p>
            <a:pPr>
              <a:lnSpc>
                <a:spcPct val="95000"/>
              </a:lnSpc>
            </a:pPr>
            <a:endParaRPr lang="en-US" sz="1600" b="1" dirty="0">
              <a:latin typeface="Courier New" charset="0"/>
            </a:endParaRPr>
          </a:p>
          <a:p>
            <a:pPr>
              <a:lnSpc>
                <a:spcPct val="95000"/>
              </a:lnSpc>
            </a:pPr>
            <a:r>
              <a:rPr lang="en-US" sz="1600" b="1" dirty="0">
                <a:latin typeface="Courier New" charset="0"/>
              </a:rPr>
              <a:t>      for (let </a:t>
            </a:r>
            <a:r>
              <a:rPr lang="en-US" sz="1600" b="1" dirty="0" err="1">
                <a:latin typeface="Courier New" charset="0"/>
              </a:rPr>
              <a:t>i</a:t>
            </a:r>
            <a:r>
              <a:rPr lang="en-US" sz="1600" b="1" dirty="0">
                <a:latin typeface="Courier New" charset="0"/>
              </a:rPr>
              <a:t> = 0; </a:t>
            </a:r>
            <a:r>
              <a:rPr lang="en-US" sz="1600" b="1" dirty="0" err="1">
                <a:latin typeface="Courier New" charset="0"/>
              </a:rPr>
              <a:t>i</a:t>
            </a:r>
            <a:r>
              <a:rPr lang="en-US" sz="1600" b="1" dirty="0">
                <a:latin typeface="Courier New" charset="0"/>
              </a:rPr>
              <a:t> &lt; </a:t>
            </a:r>
            <a:r>
              <a:rPr lang="en-US" sz="1600" b="1" dirty="0" err="1">
                <a:latin typeface="Courier New" charset="0"/>
              </a:rPr>
              <a:t>answers.length</a:t>
            </a:r>
            <a:r>
              <a:rPr lang="en-US" sz="1600" b="1" dirty="0">
                <a:latin typeface="Courier New" charset="0"/>
              </a:rPr>
              <a:t>; </a:t>
            </a:r>
            <a:r>
              <a:rPr lang="en-US" sz="1600" b="1" dirty="0" err="1">
                <a:latin typeface="Courier New" charset="0"/>
              </a:rPr>
              <a:t>i</a:t>
            </a:r>
            <a:r>
              <a:rPr lang="en-US" sz="1600" b="1" dirty="0">
                <a:latin typeface="Courier New" charset="0"/>
              </a:rPr>
              <a:t>++) {</a:t>
            </a:r>
          </a:p>
          <a:p>
            <a:pPr>
              <a:lnSpc>
                <a:spcPct val="95000"/>
              </a:lnSpc>
            </a:pPr>
            <a:r>
              <a:rPr lang="en-US" sz="1600" b="1" dirty="0">
                <a:latin typeface="Courier New" charset="0"/>
              </a:rPr>
              <a:t>         let </a:t>
            </a:r>
            <a:r>
              <a:rPr lang="en-US" sz="1600" b="1" dirty="0" err="1">
                <a:latin typeface="Courier New" charset="0"/>
              </a:rPr>
              <a:t>answerXML</a:t>
            </a:r>
            <a:r>
              <a:rPr lang="en-US" sz="1600" b="1" dirty="0">
                <a:latin typeface="Courier New" charset="0"/>
              </a:rPr>
              <a:t> = answers[</a:t>
            </a:r>
            <a:r>
              <a:rPr lang="en-US" sz="1600" b="1" dirty="0" err="1">
                <a:latin typeface="Courier New" charset="0"/>
              </a:rPr>
              <a:t>i</a:t>
            </a:r>
            <a:r>
              <a:rPr lang="en-US" sz="1600" b="1" dirty="0">
                <a:latin typeface="Courier New" charset="0"/>
              </a:rPr>
              <a:t>];</a:t>
            </a:r>
          </a:p>
          <a:p>
            <a:pPr>
              <a:lnSpc>
                <a:spcPct val="95000"/>
              </a:lnSpc>
            </a:pPr>
            <a:r>
              <a:rPr lang="en-US" sz="1600" b="1" dirty="0">
                <a:latin typeface="Courier New" charset="0"/>
              </a:rPr>
              <a:t>         let possibility = answers[</a:t>
            </a:r>
            <a:r>
              <a:rPr lang="en-US" sz="1600" b="1" dirty="0" err="1">
                <a:latin typeface="Courier New" charset="0"/>
              </a:rPr>
              <a:t>i</a:t>
            </a:r>
            <a:r>
              <a:rPr lang="en-US" sz="1600" b="1" dirty="0">
                <a:latin typeface="Courier New" charset="0"/>
              </a:rPr>
              <a:t>].</a:t>
            </a:r>
            <a:r>
              <a:rPr lang="en-US" sz="1600" b="1" dirty="0" err="1">
                <a:latin typeface="Courier New" charset="0"/>
              </a:rPr>
              <a:t>getAttribute</a:t>
            </a:r>
            <a:r>
              <a:rPr lang="en-US" sz="1600" b="1" dirty="0">
                <a:latin typeface="Courier New" charset="0"/>
              </a:rPr>
              <a:t>("response");</a:t>
            </a:r>
          </a:p>
          <a:p>
            <a:pPr>
              <a:lnSpc>
                <a:spcPct val="95000"/>
              </a:lnSpc>
            </a:pPr>
            <a:r>
              <a:rPr lang="en-US" sz="1600" b="1" dirty="0">
                <a:latin typeface="Courier New" charset="0"/>
              </a:rPr>
              <a:t>         possibility = </a:t>
            </a:r>
            <a:r>
              <a:rPr lang="en-US" sz="1600" b="1" dirty="0" err="1">
                <a:latin typeface="Courier New" charset="0"/>
              </a:rPr>
              <a:t>possibility.toLowerCase</a:t>
            </a:r>
            <a:r>
              <a:rPr lang="en-US" sz="1600" b="1" dirty="0">
                <a:latin typeface="Courier New" charset="0"/>
              </a:rPr>
              <a:t>();</a:t>
            </a:r>
          </a:p>
          <a:p>
            <a:pPr>
              <a:lnSpc>
                <a:spcPct val="95000"/>
              </a:lnSpc>
            </a:pPr>
            <a:r>
              <a:rPr lang="en-US" sz="1600" b="1" dirty="0">
                <a:latin typeface="Courier New" charset="0"/>
              </a:rPr>
              <a:t>         if (possibility === response || possibility === "*") {</a:t>
            </a:r>
          </a:p>
          <a:p>
            <a:pPr>
              <a:lnSpc>
                <a:spcPct val="95000"/>
              </a:lnSpc>
            </a:pPr>
            <a:r>
              <a:rPr lang="en-US" sz="1600" b="1" dirty="0">
                <a:latin typeface="Courier New" charset="0"/>
              </a:rPr>
              <a:t>            return </a:t>
            </a:r>
            <a:r>
              <a:rPr lang="en-US" sz="1600" b="1" dirty="0" err="1">
                <a:latin typeface="Courier New" charset="0"/>
              </a:rPr>
              <a:t>answerXML</a:t>
            </a:r>
            <a:r>
              <a:rPr lang="en-US" sz="1600" b="1" dirty="0">
                <a:latin typeface="Courier New" charset="0"/>
              </a:rPr>
              <a:t>;</a:t>
            </a:r>
          </a:p>
          <a:p>
            <a:pPr>
              <a:lnSpc>
                <a:spcPct val="95000"/>
              </a:lnSpc>
            </a:pPr>
            <a:r>
              <a:rPr lang="en-US" sz="1600" b="1" dirty="0">
                <a:latin typeface="Courier New" charset="0"/>
              </a:rPr>
              <a:t>         }</a:t>
            </a:r>
          </a:p>
          <a:p>
            <a:pPr>
              <a:lnSpc>
                <a:spcPct val="95000"/>
              </a:lnSpc>
            </a:pPr>
            <a:r>
              <a:rPr lang="en-US" sz="1600" b="1" dirty="0">
                <a:latin typeface="Courier New" charset="0"/>
              </a:rPr>
              <a:t>      }</a:t>
            </a:r>
          </a:p>
          <a:p>
            <a:pPr>
              <a:lnSpc>
                <a:spcPct val="95000"/>
              </a:lnSpc>
            </a:pPr>
            <a:endParaRPr lang="en-US" sz="1600" b="1" dirty="0">
              <a:latin typeface="Courier New" charset="0"/>
            </a:endParaRPr>
          </a:p>
          <a:p>
            <a:pPr>
              <a:lnSpc>
                <a:spcPct val="95000"/>
              </a:lnSpc>
            </a:pPr>
            <a:r>
              <a:rPr lang="en-US" sz="1600" b="1" dirty="0">
                <a:latin typeface="Courier New" charset="0"/>
              </a:rPr>
              <a:t>      return null;</a:t>
            </a:r>
          </a:p>
          <a:p>
            <a:pPr>
              <a:lnSpc>
                <a:spcPct val="95000"/>
              </a:lnSpc>
            </a:pPr>
            <a:r>
              <a:rPr lang="en-US" sz="1600" b="1" dirty="0">
                <a:latin typeface="Courier New" charset="0"/>
              </a:rPr>
              <a:t>   };</a:t>
            </a:r>
          </a:p>
          <a:p>
            <a:pPr>
              <a:lnSpc>
                <a:spcPct val="95000"/>
              </a:lnSpc>
            </a:pPr>
            <a:r>
              <a:rPr lang="en-US" sz="1600" b="1" dirty="0">
                <a:latin typeface="Courier New" charset="0"/>
              </a:rPr>
              <a:t>   </a:t>
            </a:r>
          </a:p>
          <a:p>
            <a:pPr>
              <a:lnSpc>
                <a:spcPct val="95000"/>
              </a:lnSpc>
            </a:pPr>
            <a:r>
              <a:rPr lang="en-US" sz="1600" b="1" dirty="0">
                <a:latin typeface="Courier New" charset="0"/>
              </a:rPr>
              <a:t>   let </a:t>
            </a:r>
            <a:r>
              <a:rPr lang="en-US" sz="1600" b="1" dirty="0" err="1">
                <a:latin typeface="Courier New" charset="0"/>
              </a:rPr>
              <a:t>questionXML</a:t>
            </a:r>
            <a:r>
              <a:rPr lang="en-US" sz="1600" b="1" dirty="0">
                <a:latin typeface="Courier New" charset="0"/>
              </a:rPr>
              <a:t> = </a:t>
            </a:r>
            <a:r>
              <a:rPr lang="en-US" sz="1600" b="1" dirty="0" err="1">
                <a:latin typeface="Courier New" charset="0"/>
              </a:rPr>
              <a:t>document.getElementsByTagName</a:t>
            </a:r>
            <a:r>
              <a:rPr lang="en-US" sz="1600" b="1" dirty="0">
                <a:latin typeface="Courier New" charset="0"/>
              </a:rPr>
              <a:t>("question")[0];</a:t>
            </a:r>
          </a:p>
          <a:p>
            <a:pPr>
              <a:lnSpc>
                <a:spcPct val="95000"/>
              </a:lnSpc>
            </a:pPr>
            <a:r>
              <a:rPr lang="en-US" sz="1600" b="1" dirty="0">
                <a:latin typeface="Courier New" charset="0"/>
              </a:rPr>
              <a:t>   </a:t>
            </a:r>
            <a:r>
              <a:rPr lang="en-US" sz="1600" b="1" dirty="0" err="1">
                <a:latin typeface="Courier New" charset="0"/>
              </a:rPr>
              <a:t>askQuestion</a:t>
            </a:r>
            <a:r>
              <a:rPr lang="en-US" sz="1600" b="1" dirty="0">
                <a:latin typeface="Courier New" charset="0"/>
              </a:rPr>
              <a:t>();</a:t>
            </a:r>
          </a:p>
          <a:p>
            <a:pPr>
              <a:lnSpc>
                <a:spcPct val="95000"/>
              </a:lnSpc>
            </a:pPr>
            <a:r>
              <a:rPr lang="en-US" sz="1600" b="1" dirty="0">
                <a:latin typeface="Courier New" charset="0"/>
              </a:rPr>
              <a:t>}</a:t>
            </a:r>
          </a:p>
        </p:txBody>
      </p:sp>
      <p:sp>
        <p:nvSpPr>
          <p:cNvPr id="45363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Reader code for the </a:t>
            </a:r>
            <a:r>
              <a:rPr lang="en-US" sz="3600" b="1" dirty="0" err="1">
                <a:solidFill>
                  <a:srgbClr val="FF0000"/>
                </a:solidFill>
                <a:latin typeface="Courier New" charset="0"/>
              </a:rPr>
              <a:t>TeachingMachine</a:t>
            </a:r>
            <a:endParaRPr lang="en-US" sz="4000" dirty="0">
              <a:solidFill>
                <a:srgbClr val="FF0000"/>
              </a:solidFill>
              <a:latin typeface="Times New Roman" charset="0"/>
            </a:endParaRPr>
          </a:p>
        </p:txBody>
      </p:sp>
      <p:sp>
        <p:nvSpPr>
          <p:cNvPr id="45363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extLst>
      <p:ext uri="{BB962C8B-B14F-4D97-AF65-F5344CB8AC3E}">
        <p14:creationId xmlns:p14="http://schemas.microsoft.com/office/powerpoint/2010/main" val="147322484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Redesigning </a:t>
            </a:r>
            <a:r>
              <a:rPr lang="en-US" sz="4000" b="1" dirty="0" err="1">
                <a:solidFill>
                  <a:srgbClr val="FF0000"/>
                </a:solidFill>
                <a:latin typeface="Courier New" charset="0"/>
              </a:rPr>
              <a:t>TeachingMachine</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As presented in the reader, the </a:t>
            </a:r>
            <a:r>
              <a:rPr lang="en-US" sz="2000" b="1" dirty="0" err="1">
                <a:solidFill>
                  <a:srgbClr val="000000"/>
                </a:solidFill>
                <a:latin typeface="Courier New" panose="02070309020205020404" pitchFamily="49" charset="0"/>
                <a:cs typeface="Courier New" panose="02070309020205020404" pitchFamily="49" charset="0"/>
              </a:rPr>
              <a:t>TeachingMachine</a:t>
            </a:r>
            <a:r>
              <a:rPr lang="en-US" sz="2400" dirty="0">
                <a:solidFill>
                  <a:srgbClr val="000000"/>
                </a:solidFill>
                <a:latin typeface="Times New Roman" charset="0"/>
              </a:rPr>
              <a:t> is a lovely example that uses data—in particularly, data embedded as XML within the </a:t>
            </a:r>
            <a:r>
              <a:rPr lang="en-US" sz="2000" b="1" dirty="0" err="1">
                <a:solidFill>
                  <a:srgbClr val="000000"/>
                </a:solidFill>
                <a:latin typeface="Courier New" panose="02070309020205020404" pitchFamily="49" charset="0"/>
                <a:cs typeface="Courier New" panose="02070309020205020404" pitchFamily="49" charset="0"/>
              </a:rPr>
              <a:t>index.html</a:t>
            </a:r>
            <a:r>
              <a:rPr lang="en-US" sz="2400" dirty="0">
                <a:solidFill>
                  <a:srgbClr val="000000"/>
                </a:solidFill>
                <a:latin typeface="Times New Roman" charset="0"/>
              </a:rPr>
              <a:t> file—to drive an executable.</a:t>
            </a:r>
          </a:p>
          <a:p>
            <a:pPr marL="342900" indent="-342900">
              <a:lnSpc>
                <a:spcPct val="90000"/>
              </a:lnSpc>
              <a:spcAft>
                <a:spcPts val="1400"/>
              </a:spcAft>
              <a:buFontTx/>
              <a:buChar char="•"/>
            </a:pPr>
            <a:r>
              <a:rPr lang="en-US" sz="2400" dirty="0">
                <a:solidFill>
                  <a:srgbClr val="000000"/>
                </a:solidFill>
                <a:latin typeface="Times New Roman" charset="0"/>
              </a:rPr>
              <a:t>There are benefits, however, to ingesting all of the XML into JavaScript data structures so they are more quickly and easily manipulated.</a:t>
            </a:r>
          </a:p>
          <a:p>
            <a:pPr marL="342900" indent="-342900">
              <a:lnSpc>
                <a:spcPct val="90000"/>
              </a:lnSpc>
              <a:spcAft>
                <a:spcPts val="1400"/>
              </a:spcAft>
              <a:buFontTx/>
              <a:buChar char="•"/>
            </a:pPr>
            <a:r>
              <a:rPr lang="en-US" sz="2400" dirty="0">
                <a:solidFill>
                  <a:srgbClr val="000000"/>
                </a:solidFill>
                <a:latin typeface="Times New Roman" charset="0"/>
              </a:rPr>
              <a:t>The teaching machine teaches a single course composed of questions, where each question is composed of a statement and a collection of correct and incorrect answers.</a:t>
            </a:r>
          </a:p>
          <a:p>
            <a:pPr marL="342900" indent="-342900">
              <a:lnSpc>
                <a:spcPct val="90000"/>
              </a:lnSpc>
              <a:spcAft>
                <a:spcPts val="1400"/>
              </a:spcAft>
              <a:buFontTx/>
              <a:buChar char="•"/>
            </a:pPr>
            <a:r>
              <a:rPr lang="en-US" sz="2400" dirty="0">
                <a:solidFill>
                  <a:srgbClr val="000000"/>
                </a:solidFill>
                <a:latin typeface="Times New Roman" charset="0"/>
              </a:rPr>
              <a:t>The next several slides provide a defense for an object-oriented approach to building the </a:t>
            </a:r>
            <a:r>
              <a:rPr lang="en-US" sz="2000" b="1" dirty="0" err="1">
                <a:solidFill>
                  <a:srgbClr val="000000"/>
                </a:solidFill>
                <a:latin typeface="Courier New" panose="02070309020205020404" pitchFamily="49" charset="0"/>
                <a:cs typeface="Courier New" panose="02070309020205020404" pitchFamily="49" charset="0"/>
              </a:rPr>
              <a:t>TeachingMachine</a:t>
            </a:r>
            <a:r>
              <a:rPr lang="en-US" sz="2400" dirty="0">
                <a:solidFill>
                  <a:srgbClr val="000000"/>
                </a:solidFill>
                <a:latin typeface="Times New Roman" charset="0"/>
              </a:rPr>
              <a:t> and speak to the design and implementation of several classes to model courses, questions, and answers.</a:t>
            </a:r>
          </a:p>
          <a:p>
            <a:pPr marL="342900" indent="-342900">
              <a:lnSpc>
                <a:spcPct val="90000"/>
              </a:lnSpc>
              <a:spcAft>
                <a:spcPts val="1400"/>
              </a:spcAft>
              <a:buFontTx/>
              <a:buChar char="•"/>
            </a:pPr>
            <a:endParaRPr lang="en-US" sz="2200" dirty="0">
              <a:solidFill>
                <a:srgbClr val="000000"/>
              </a:solidFill>
              <a:latin typeface="Times New Roman" charset="0"/>
            </a:endParaRPr>
          </a:p>
        </p:txBody>
      </p:sp>
    </p:spTree>
    <p:extLst>
      <p:ext uri="{BB962C8B-B14F-4D97-AF65-F5344CB8AC3E}">
        <p14:creationId xmlns:p14="http://schemas.microsoft.com/office/powerpoint/2010/main" val="334543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Designing Data Structures</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dirty="0">
                <a:solidFill>
                  <a:srgbClr val="000000"/>
                </a:solidFill>
                <a:latin typeface="Times New Roman" charset="0"/>
              </a:rPr>
              <a:t>When you design data structures for a large program, one of the first tasks you need to undertake is understanding how the underlying data structures fit together and how each level of the data hierarchy can best be represented.</a:t>
            </a:r>
          </a:p>
          <a:p>
            <a:pPr marL="342900" indent="-342900">
              <a:lnSpc>
                <a:spcPct val="90000"/>
              </a:lnSpc>
              <a:spcAft>
                <a:spcPts val="1400"/>
              </a:spcAft>
              <a:buFontTx/>
              <a:buChar char="•"/>
            </a:pPr>
            <a:r>
              <a:rPr lang="en-US" sz="2400" dirty="0">
                <a:solidFill>
                  <a:srgbClr val="000000"/>
                </a:solidFill>
                <a:latin typeface="Times New Roman" charset="0"/>
              </a:rPr>
              <a:t>This process is similar to that of decomposing a large problem into a set of successively simpler sub-problems.  In the data domain, the information your program needs to process must be decomposed into successively simpler data structures until everything can be represented using a built-in JavaScript value, such as a number or a string.</a:t>
            </a:r>
          </a:p>
          <a:p>
            <a:pPr marL="342900" indent="-342900">
              <a:lnSpc>
                <a:spcPct val="90000"/>
              </a:lnSpc>
              <a:spcAft>
                <a:spcPts val="700"/>
              </a:spcAft>
              <a:buFontTx/>
              <a:buChar char="•"/>
            </a:pPr>
            <a:r>
              <a:rPr lang="en-US" sz="2400" dirty="0">
                <a:solidFill>
                  <a:srgbClr val="000000"/>
                </a:solidFill>
                <a:latin typeface="Times New Roman" charset="0"/>
              </a:rPr>
              <a:t>The tools for data decomposition you have seen so far include</a:t>
            </a:r>
          </a:p>
          <a:p>
            <a:pPr marL="800100" lvl="1" indent="-342900">
              <a:lnSpc>
                <a:spcPct val="90000"/>
              </a:lnSpc>
              <a:spcAft>
                <a:spcPts val="500"/>
              </a:spcAft>
              <a:buFont typeface="Lucida Grande"/>
              <a:buChar char="–"/>
            </a:pPr>
            <a:r>
              <a:rPr lang="en-US" sz="2200" i="1" dirty="0">
                <a:solidFill>
                  <a:srgbClr val="000000"/>
                </a:solidFill>
                <a:latin typeface="Times New Roman" charset="0"/>
              </a:rPr>
              <a:t>Arrays, </a:t>
            </a:r>
            <a:r>
              <a:rPr lang="en-US" sz="2200" dirty="0">
                <a:solidFill>
                  <a:srgbClr val="000000"/>
                </a:solidFill>
                <a:latin typeface="Times New Roman" charset="0"/>
              </a:rPr>
              <a:t>which implement sequences of values</a:t>
            </a:r>
          </a:p>
          <a:p>
            <a:pPr marL="800100" lvl="1" indent="-342900">
              <a:lnSpc>
                <a:spcPct val="90000"/>
              </a:lnSpc>
              <a:spcAft>
                <a:spcPts val="500"/>
              </a:spcAft>
              <a:buFont typeface="Lucida Grande"/>
              <a:buChar char="–"/>
            </a:pPr>
            <a:r>
              <a:rPr lang="en-US" sz="2200" i="1" dirty="0">
                <a:solidFill>
                  <a:srgbClr val="000000"/>
                </a:solidFill>
                <a:latin typeface="Times New Roman" charset="0"/>
              </a:rPr>
              <a:t>Aggregates,</a:t>
            </a:r>
            <a:r>
              <a:rPr lang="en-US" sz="2200" dirty="0">
                <a:solidFill>
                  <a:srgbClr val="000000"/>
                </a:solidFill>
                <a:latin typeface="Times New Roman" charset="0"/>
              </a:rPr>
              <a:t> which represent collections of related values</a:t>
            </a:r>
            <a:endParaRPr lang="en-US" sz="2400" i="1" dirty="0">
              <a:solidFill>
                <a:srgbClr val="000000"/>
              </a:solidFill>
              <a:latin typeface="Times New Roman" charset="0"/>
            </a:endParaRPr>
          </a:p>
          <a:p>
            <a:pPr marL="800100" lvl="1" indent="-342900">
              <a:lnSpc>
                <a:spcPct val="90000"/>
              </a:lnSpc>
              <a:spcAft>
                <a:spcPts val="500"/>
              </a:spcAft>
              <a:buFont typeface="Lucida Grande"/>
              <a:buChar char="–"/>
            </a:pPr>
            <a:r>
              <a:rPr lang="en-US" sz="2200" i="1" dirty="0">
                <a:solidFill>
                  <a:srgbClr val="000000"/>
                </a:solidFill>
                <a:latin typeface="Times New Roman" charset="0"/>
              </a:rPr>
              <a:t>Maps,</a:t>
            </a:r>
            <a:r>
              <a:rPr lang="en-US" sz="2200" dirty="0">
                <a:solidFill>
                  <a:srgbClr val="000000"/>
                </a:solidFill>
                <a:latin typeface="Times New Roman" charset="0"/>
              </a:rPr>
              <a:t> which establish a relationship between keys and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29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Group 116"/>
          <p:cNvGrpSpPr/>
          <p:nvPr/>
        </p:nvGrpSpPr>
        <p:grpSpPr>
          <a:xfrm>
            <a:off x="1652660" y="2919790"/>
            <a:ext cx="862390" cy="514045"/>
            <a:chOff x="533400" y="2919790"/>
            <a:chExt cx="862390" cy="514045"/>
          </a:xfrm>
        </p:grpSpPr>
        <p:sp>
          <p:nvSpPr>
            <p:cNvPr id="5" name="Rectangle 4"/>
            <p:cNvSpPr/>
            <p:nvPr/>
          </p:nvSpPr>
          <p:spPr bwMode="auto">
            <a:xfrm>
              <a:off x="633790" y="3205235"/>
              <a:ext cx="762000"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TextBox 5"/>
            <p:cNvSpPr txBox="1"/>
            <p:nvPr/>
          </p:nvSpPr>
          <p:spPr>
            <a:xfrm>
              <a:off x="533400" y="2919790"/>
              <a:ext cx="838200" cy="307777"/>
            </a:xfrm>
            <a:prstGeom prst="rect">
              <a:avLst/>
            </a:prstGeom>
            <a:noFill/>
          </p:spPr>
          <p:txBody>
            <a:bodyPr wrap="square" rtlCol="0">
              <a:spAutoFit/>
            </a:bodyPr>
            <a:lstStyle/>
            <a:p>
              <a:r>
                <a:rPr lang="en-US" sz="1400" b="1" dirty="0">
                  <a:latin typeface="Courier New"/>
                  <a:cs typeface="Courier New"/>
                </a:rPr>
                <a:t>course</a:t>
              </a:r>
            </a:p>
          </p:txBody>
        </p:sp>
      </p:grpSp>
      <p:sp>
        <p:nvSpPr>
          <p:cNvPr id="4331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Choosing an Internal Representation  </a:t>
            </a:r>
            <a:endParaRPr lang="en-US" dirty="0">
              <a:solidFill>
                <a:srgbClr val="FF0000"/>
              </a:solidFill>
              <a:latin typeface="Times New Roman" charset="0"/>
            </a:endParaRPr>
          </a:p>
        </p:txBody>
      </p:sp>
      <p:sp>
        <p:nvSpPr>
          <p:cNvPr id="433157" name="Text Box 5"/>
          <p:cNvSpPr txBox="1">
            <a:spLocks noChangeArrowheads="1"/>
          </p:cNvSpPr>
          <p:nvPr/>
        </p:nvSpPr>
        <p:spPr bwMode="auto">
          <a:xfrm>
            <a:off x="381000" y="1243013"/>
            <a:ext cx="8382000" cy="1428083"/>
          </a:xfrm>
          <a:prstGeom prst="rect">
            <a:avLst/>
          </a:prstGeom>
          <a:noFill/>
          <a:ln w="9525">
            <a:noFill/>
            <a:miter lim="800000"/>
            <a:headEnd/>
            <a:tailEnd/>
          </a:ln>
          <a:effectLst/>
        </p:spPr>
        <p:txBody>
          <a:bodyPr>
            <a:prstTxWarp prst="textNoShape">
              <a:avLst/>
            </a:prstTxWarp>
            <a:spAutoFit/>
          </a:bodyPr>
          <a:lstStyle/>
          <a:p>
            <a:pPr>
              <a:lnSpc>
                <a:spcPct val="90000"/>
              </a:lnSpc>
              <a:spcAft>
                <a:spcPct val="50000"/>
              </a:spcAft>
            </a:pPr>
            <a:r>
              <a:rPr lang="en-US" sz="2400" dirty="0">
                <a:latin typeface="Times New Roman" charset="0"/>
              </a:rPr>
              <a:t>The first step in building an OO teaching machine is to design a set of classes that can represent the data and their relationships.  All the relevant data should be accessible from a single structure that stores the information in a nested series of classes.</a:t>
            </a:r>
          </a:p>
        </p:txBody>
      </p:sp>
      <p:grpSp>
        <p:nvGrpSpPr>
          <p:cNvPr id="114" name="Group 113"/>
          <p:cNvGrpSpPr/>
          <p:nvPr/>
        </p:nvGrpSpPr>
        <p:grpSpPr>
          <a:xfrm>
            <a:off x="2095950" y="2919790"/>
            <a:ext cx="2833310" cy="1347410"/>
            <a:chOff x="976690" y="2919790"/>
            <a:chExt cx="2833310" cy="1347410"/>
          </a:xfrm>
        </p:grpSpPr>
        <p:sp>
          <p:nvSpPr>
            <p:cNvPr id="7" name="Rectangle 6"/>
            <p:cNvSpPr/>
            <p:nvPr/>
          </p:nvSpPr>
          <p:spPr bwMode="auto">
            <a:xfrm>
              <a:off x="2234382" y="3200400"/>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TextBox 7"/>
            <p:cNvSpPr txBox="1"/>
            <p:nvPr/>
          </p:nvSpPr>
          <p:spPr>
            <a:xfrm>
              <a:off x="2234382" y="2919790"/>
              <a:ext cx="1575618" cy="307777"/>
            </a:xfrm>
            <a:prstGeom prst="rect">
              <a:avLst/>
            </a:prstGeom>
            <a:noFill/>
          </p:spPr>
          <p:txBody>
            <a:bodyPr wrap="square" rtlCol="0">
              <a:spAutoFit/>
            </a:bodyPr>
            <a:lstStyle/>
            <a:p>
              <a:pPr algn="ctr"/>
              <a:r>
                <a:rPr lang="en-US" sz="1400" b="1" dirty="0" err="1">
                  <a:latin typeface="Courier New"/>
                  <a:cs typeface="Courier New"/>
                </a:rPr>
                <a:t>TMCourse</a:t>
              </a:r>
              <a:endParaRPr lang="en-US" sz="1400" b="1" dirty="0">
                <a:latin typeface="Courier New"/>
                <a:cs typeface="Courier New"/>
              </a:endParaRPr>
            </a:p>
          </p:txBody>
        </p:sp>
        <p:sp>
          <p:nvSpPr>
            <p:cNvPr id="20" name="Oval 19"/>
            <p:cNvSpPr/>
            <p:nvPr/>
          </p:nvSpPr>
          <p:spPr bwMode="auto">
            <a:xfrm>
              <a:off x="976690" y="3281435"/>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5" name="Straight Arrow Connector 24"/>
            <p:cNvCxnSpPr>
              <a:cxnSpLocks/>
              <a:stCxn id="20" idx="6"/>
            </p:cNvCxnSpPr>
            <p:nvPr/>
          </p:nvCxnSpPr>
          <p:spPr bwMode="auto">
            <a:xfrm>
              <a:off x="1052890" y="3319535"/>
              <a:ext cx="1173690" cy="693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118" name="Group 117"/>
          <p:cNvGrpSpPr/>
          <p:nvPr/>
        </p:nvGrpSpPr>
        <p:grpSpPr>
          <a:xfrm>
            <a:off x="3345840" y="3674501"/>
            <a:ext cx="1499422" cy="514045"/>
            <a:chOff x="2226580" y="3674501"/>
            <a:chExt cx="1499422" cy="514045"/>
          </a:xfrm>
        </p:grpSpPr>
        <p:sp>
          <p:nvSpPr>
            <p:cNvPr id="12" name="TextBox 11"/>
            <p:cNvSpPr txBox="1"/>
            <p:nvPr/>
          </p:nvSpPr>
          <p:spPr>
            <a:xfrm>
              <a:off x="2226580" y="3674501"/>
              <a:ext cx="1195010" cy="307777"/>
            </a:xfrm>
            <a:prstGeom prst="rect">
              <a:avLst/>
            </a:prstGeom>
            <a:noFill/>
          </p:spPr>
          <p:txBody>
            <a:bodyPr wrap="square" rtlCol="0">
              <a:spAutoFit/>
            </a:bodyPr>
            <a:lstStyle/>
            <a:p>
              <a:r>
                <a:rPr lang="en-US" sz="1400" b="1" dirty="0">
                  <a:latin typeface="Courier New"/>
                  <a:cs typeface="Courier New"/>
                </a:rPr>
                <a:t>questions</a:t>
              </a:r>
            </a:p>
          </p:txBody>
        </p:sp>
        <p:sp>
          <p:nvSpPr>
            <p:cNvPr id="11" name="Rectangle 10"/>
            <p:cNvSpPr/>
            <p:nvPr/>
          </p:nvSpPr>
          <p:spPr bwMode="auto">
            <a:xfrm>
              <a:off x="2326970" y="3959946"/>
              <a:ext cx="139903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16" name="Group 115"/>
          <p:cNvGrpSpPr/>
          <p:nvPr/>
        </p:nvGrpSpPr>
        <p:grpSpPr>
          <a:xfrm>
            <a:off x="3105440" y="4036146"/>
            <a:ext cx="2057400" cy="1831254"/>
            <a:chOff x="1986180" y="4036146"/>
            <a:chExt cx="2057400" cy="1831254"/>
          </a:xfrm>
        </p:grpSpPr>
        <p:sp>
          <p:nvSpPr>
            <p:cNvPr id="28" name="Rectangle 27"/>
            <p:cNvSpPr/>
            <p:nvPr/>
          </p:nvSpPr>
          <p:spPr bwMode="auto">
            <a:xfrm>
              <a:off x="2234382" y="4800600"/>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TextBox 28"/>
            <p:cNvSpPr txBox="1"/>
            <p:nvPr/>
          </p:nvSpPr>
          <p:spPr>
            <a:xfrm>
              <a:off x="1986180" y="4517667"/>
              <a:ext cx="2057400" cy="289823"/>
            </a:xfrm>
            <a:prstGeom prst="rect">
              <a:avLst/>
            </a:prstGeom>
            <a:noFill/>
          </p:spPr>
          <p:txBody>
            <a:bodyPr wrap="square" rtlCol="0">
              <a:spAutoFit/>
            </a:bodyPr>
            <a:lstStyle/>
            <a:p>
              <a:pPr algn="ctr">
                <a:lnSpc>
                  <a:spcPct val="90000"/>
                </a:lnSpc>
              </a:pPr>
              <a:r>
                <a:rPr lang="en-US" sz="1400" i="1" dirty="0">
                  <a:latin typeface="Times New Roman"/>
                  <a:cs typeface="Times New Roman"/>
                </a:rPr>
                <a:t>map id </a:t>
              </a:r>
              <a:r>
                <a:rPr lang="en-US" sz="1400" dirty="0">
                  <a:sym typeface="Symbol"/>
                </a:rPr>
                <a:t></a:t>
              </a:r>
              <a:r>
                <a:rPr lang="en-US" sz="1400" i="1" dirty="0">
                  <a:latin typeface="Times New Roman"/>
                  <a:cs typeface="Times New Roman"/>
                  <a:sym typeface="Symbol"/>
                </a:rPr>
                <a:t> question</a:t>
              </a:r>
              <a:endParaRPr lang="en-US" sz="1200" i="1" dirty="0">
                <a:latin typeface="Times New Roman"/>
                <a:cs typeface="Times New Roman"/>
              </a:endParaRPr>
            </a:p>
          </p:txBody>
        </p:sp>
        <p:sp>
          <p:nvSpPr>
            <p:cNvPr id="31" name="Rectangle 30"/>
            <p:cNvSpPr/>
            <p:nvPr/>
          </p:nvSpPr>
          <p:spPr bwMode="auto">
            <a:xfrm>
              <a:off x="2322267" y="4884994"/>
              <a:ext cx="1396999" cy="906206"/>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3" name="Straight Connector 32"/>
            <p:cNvCxnSpPr>
              <a:stCxn id="31" idx="0"/>
              <a:endCxn id="31" idx="2"/>
            </p:cNvCxnSpPr>
            <p:nvPr/>
          </p:nvCxnSpPr>
          <p:spPr bwMode="auto">
            <a:xfrm rot="16200000" flipH="1">
              <a:off x="2567664" y="5338097"/>
              <a:ext cx="906206"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Connector 34"/>
            <p:cNvCxnSpPr>
              <a:stCxn id="31" idx="1"/>
              <a:endCxn id="31" idx="3"/>
            </p:cNvCxnSpPr>
            <p:nvPr/>
          </p:nvCxnSpPr>
          <p:spPr bwMode="auto">
            <a:xfrm rot="10800000" flipH="1">
              <a:off x="2322266" y="5337302"/>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rot="10800000" flipH="1">
              <a:off x="2322268" y="5563456"/>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rot="10800000" flipH="1">
              <a:off x="2322268" y="5111148"/>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66" name="Group 65"/>
            <p:cNvGrpSpPr/>
            <p:nvPr/>
          </p:nvGrpSpPr>
          <p:grpSpPr>
            <a:xfrm>
              <a:off x="2027909" y="4036146"/>
              <a:ext cx="1036677" cy="884078"/>
              <a:chOff x="2408909" y="4036146"/>
              <a:chExt cx="1036677" cy="884078"/>
            </a:xfrm>
          </p:grpSpPr>
          <p:sp>
            <p:nvSpPr>
              <p:cNvPr id="44" name="Oval 43"/>
              <p:cNvSpPr/>
              <p:nvPr/>
            </p:nvSpPr>
            <p:spPr bwMode="auto">
              <a:xfrm>
                <a:off x="3369386" y="4036146"/>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Arc 49"/>
              <p:cNvSpPr/>
              <p:nvPr/>
            </p:nvSpPr>
            <p:spPr bwMode="auto">
              <a:xfrm rot="5400000">
                <a:off x="3184012" y="416037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2" name="Straight Connector 51"/>
              <p:cNvCxnSpPr>
                <a:stCxn id="44" idx="4"/>
                <a:endCxn id="50" idx="0"/>
              </p:cNvCxnSpPr>
              <p:nvPr/>
            </p:nvCxnSpPr>
            <p:spPr bwMode="auto">
              <a:xfrm rot="16200000" flipH="1">
                <a:off x="3328887" y="4190945"/>
                <a:ext cx="162324" cy="512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6" name="Arc 55"/>
              <p:cNvSpPr/>
              <p:nvPr/>
            </p:nvSpPr>
            <p:spPr bwMode="auto">
              <a:xfrm rot="16200000">
                <a:off x="2408910" y="439201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7" name="Arc 56"/>
              <p:cNvSpPr/>
              <p:nvPr/>
            </p:nvSpPr>
            <p:spPr bwMode="auto">
              <a:xfrm rot="10800000">
                <a:off x="2408911" y="469162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9" name="Straight Connector 58"/>
              <p:cNvCxnSpPr>
                <a:stCxn id="50" idx="2"/>
                <a:endCxn id="56" idx="2"/>
              </p:cNvCxnSpPr>
              <p:nvPr/>
            </p:nvCxnSpPr>
            <p:spPr bwMode="auto">
              <a:xfrm rot="10800000" flipV="1">
                <a:off x="2523210" y="4388970"/>
                <a:ext cx="775102" cy="3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a:stCxn id="56" idx="0"/>
                <a:endCxn id="57" idx="2"/>
              </p:cNvCxnSpPr>
              <p:nvPr/>
            </p:nvCxnSpPr>
            <p:spPr bwMode="auto">
              <a:xfrm rot="16200000" flipH="1">
                <a:off x="2259107" y="4656120"/>
                <a:ext cx="299606"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3" name="Straight Arrow Connector 62"/>
              <p:cNvCxnSpPr>
                <a:stCxn id="57" idx="0"/>
              </p:cNvCxnSpPr>
              <p:nvPr/>
            </p:nvCxnSpPr>
            <p:spPr bwMode="auto">
              <a:xfrm flipV="1">
                <a:off x="2523211" y="4918736"/>
                <a:ext cx="9144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pSp>
        <p:nvGrpSpPr>
          <p:cNvPr id="120" name="Group 119"/>
          <p:cNvGrpSpPr/>
          <p:nvPr/>
        </p:nvGrpSpPr>
        <p:grpSpPr>
          <a:xfrm>
            <a:off x="4461411" y="2919790"/>
            <a:ext cx="2774041" cy="2120258"/>
            <a:chOff x="3342151" y="2919790"/>
            <a:chExt cx="2774041" cy="2120258"/>
          </a:xfrm>
        </p:grpSpPr>
        <p:grpSp>
          <p:nvGrpSpPr>
            <p:cNvPr id="119" name="Group 118"/>
            <p:cNvGrpSpPr/>
            <p:nvPr/>
          </p:nvGrpSpPr>
          <p:grpSpPr>
            <a:xfrm>
              <a:off x="4451984" y="2919790"/>
              <a:ext cx="1664208" cy="1353477"/>
              <a:chOff x="4451984" y="2919790"/>
              <a:chExt cx="1664208" cy="1353477"/>
            </a:xfrm>
          </p:grpSpPr>
          <p:sp>
            <p:nvSpPr>
              <p:cNvPr id="13" name="Rectangle 12"/>
              <p:cNvSpPr/>
              <p:nvPr/>
            </p:nvSpPr>
            <p:spPr bwMode="auto">
              <a:xfrm>
                <a:off x="4451984" y="3200400"/>
                <a:ext cx="1664208" cy="1072867"/>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TextBox 13"/>
              <p:cNvSpPr txBox="1"/>
              <p:nvPr/>
            </p:nvSpPr>
            <p:spPr>
              <a:xfrm>
                <a:off x="4451984" y="2919790"/>
                <a:ext cx="1567816" cy="307777"/>
              </a:xfrm>
              <a:prstGeom prst="rect">
                <a:avLst/>
              </a:prstGeom>
              <a:noFill/>
            </p:spPr>
            <p:txBody>
              <a:bodyPr wrap="square" rtlCol="0">
                <a:spAutoFit/>
              </a:bodyPr>
              <a:lstStyle/>
              <a:p>
                <a:pPr algn="ctr"/>
                <a:r>
                  <a:rPr lang="en-US" sz="1400" b="1" dirty="0" err="1">
                    <a:latin typeface="Courier New"/>
                    <a:cs typeface="Courier New"/>
                  </a:rPr>
                  <a:t>TMQuestion</a:t>
                </a:r>
                <a:endParaRPr lang="en-US" sz="1400" b="1" dirty="0">
                  <a:latin typeface="Courier New"/>
                  <a:cs typeface="Courier New"/>
                </a:endParaRPr>
              </a:p>
            </p:txBody>
          </p:sp>
        </p:grpSp>
        <p:grpSp>
          <p:nvGrpSpPr>
            <p:cNvPr id="104" name="Group 103"/>
            <p:cNvGrpSpPr/>
            <p:nvPr/>
          </p:nvGrpSpPr>
          <p:grpSpPr>
            <a:xfrm>
              <a:off x="3342151" y="3312689"/>
              <a:ext cx="1112121" cy="1727359"/>
              <a:chOff x="3723151" y="3312689"/>
              <a:chExt cx="1112121" cy="1727359"/>
            </a:xfrm>
          </p:grpSpPr>
          <p:sp>
            <p:nvSpPr>
              <p:cNvPr id="87" name="Oval 86"/>
              <p:cNvSpPr/>
              <p:nvPr/>
            </p:nvSpPr>
            <p:spPr bwMode="auto">
              <a:xfrm rot="16200000" flipH="1">
                <a:off x="3723151" y="4963848"/>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8" name="Arc 87"/>
              <p:cNvSpPr/>
              <p:nvPr/>
            </p:nvSpPr>
            <p:spPr bwMode="auto">
              <a:xfrm rot="10800000" flipH="1">
                <a:off x="4171565" y="477847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9" name="Straight Connector 88"/>
              <p:cNvCxnSpPr>
                <a:stCxn id="87" idx="4"/>
                <a:endCxn id="88" idx="0"/>
              </p:cNvCxnSpPr>
              <p:nvPr/>
            </p:nvCxnSpPr>
            <p:spPr bwMode="auto">
              <a:xfrm>
                <a:off x="3799351" y="5001948"/>
                <a:ext cx="486514" cy="512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0" name="Arc 89"/>
              <p:cNvSpPr/>
              <p:nvPr/>
            </p:nvSpPr>
            <p:spPr bwMode="auto">
              <a:xfrm flipH="1">
                <a:off x="4403212" y="331634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2" name="Straight Connector 91"/>
              <p:cNvCxnSpPr>
                <a:stCxn id="88" idx="2"/>
                <a:endCxn id="90" idx="2"/>
              </p:cNvCxnSpPr>
              <p:nvPr/>
            </p:nvCxnSpPr>
            <p:spPr bwMode="auto">
              <a:xfrm rot="5400000" flipH="1" flipV="1">
                <a:off x="3670625" y="4160188"/>
                <a:ext cx="1462126" cy="304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5" name="Straight Arrow Connector 94"/>
              <p:cNvCxnSpPr>
                <a:stCxn id="90" idx="0"/>
              </p:cNvCxnSpPr>
              <p:nvPr/>
            </p:nvCxnSpPr>
            <p:spPr bwMode="auto">
              <a:xfrm flipV="1">
                <a:off x="4517512" y="3312689"/>
                <a:ext cx="317760" cy="365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grpSp>
        <p:nvGrpSpPr>
          <p:cNvPr id="121" name="Group 120"/>
          <p:cNvGrpSpPr/>
          <p:nvPr/>
        </p:nvGrpSpPr>
        <p:grpSpPr>
          <a:xfrm>
            <a:off x="5563443" y="3188530"/>
            <a:ext cx="1612760" cy="953770"/>
            <a:chOff x="4444183" y="3220060"/>
            <a:chExt cx="1592006" cy="953770"/>
          </a:xfrm>
        </p:grpSpPr>
        <p:sp>
          <p:nvSpPr>
            <p:cNvPr id="15" name="Rectangle 14"/>
            <p:cNvSpPr/>
            <p:nvPr/>
          </p:nvSpPr>
          <p:spPr bwMode="auto">
            <a:xfrm>
              <a:off x="4544572" y="3505505"/>
              <a:ext cx="147129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TextBox 15"/>
            <p:cNvSpPr txBox="1"/>
            <p:nvPr/>
          </p:nvSpPr>
          <p:spPr>
            <a:xfrm>
              <a:off x="4444183" y="3220060"/>
              <a:ext cx="1592006" cy="307777"/>
            </a:xfrm>
            <a:prstGeom prst="rect">
              <a:avLst/>
            </a:prstGeom>
            <a:noFill/>
          </p:spPr>
          <p:txBody>
            <a:bodyPr wrap="square" rtlCol="0">
              <a:spAutoFit/>
            </a:bodyPr>
            <a:lstStyle/>
            <a:p>
              <a:r>
                <a:rPr lang="en-US" sz="1400" b="1" dirty="0">
                  <a:latin typeface="Courier New"/>
                  <a:cs typeface="Courier New"/>
                </a:rPr>
                <a:t>html</a:t>
              </a:r>
            </a:p>
          </p:txBody>
        </p:sp>
        <p:sp>
          <p:nvSpPr>
            <p:cNvPr id="17" name="Rectangle 16"/>
            <p:cNvSpPr/>
            <p:nvPr/>
          </p:nvSpPr>
          <p:spPr bwMode="auto">
            <a:xfrm>
              <a:off x="4544572" y="3945230"/>
              <a:ext cx="1471292" cy="228600"/>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TextBox 17"/>
            <p:cNvSpPr txBox="1"/>
            <p:nvPr/>
          </p:nvSpPr>
          <p:spPr>
            <a:xfrm>
              <a:off x="4444183" y="3659785"/>
              <a:ext cx="1195011" cy="307777"/>
            </a:xfrm>
            <a:prstGeom prst="rect">
              <a:avLst/>
            </a:prstGeom>
            <a:noFill/>
          </p:spPr>
          <p:txBody>
            <a:bodyPr wrap="square" rtlCol="0">
              <a:spAutoFit/>
            </a:bodyPr>
            <a:lstStyle/>
            <a:p>
              <a:r>
                <a:rPr lang="en-US" sz="1400" b="1" dirty="0">
                  <a:latin typeface="Courier New"/>
                  <a:cs typeface="Courier New"/>
                </a:rPr>
                <a:t>answers</a:t>
              </a:r>
            </a:p>
          </p:txBody>
        </p:sp>
      </p:grpSp>
      <p:grpSp>
        <p:nvGrpSpPr>
          <p:cNvPr id="123" name="Group 122"/>
          <p:cNvGrpSpPr/>
          <p:nvPr/>
        </p:nvGrpSpPr>
        <p:grpSpPr>
          <a:xfrm>
            <a:off x="5334000" y="4002990"/>
            <a:ext cx="2057400" cy="1866864"/>
            <a:chOff x="4214740" y="4026730"/>
            <a:chExt cx="2057400" cy="1866864"/>
          </a:xfrm>
        </p:grpSpPr>
        <p:sp>
          <p:nvSpPr>
            <p:cNvPr id="68" name="Rectangle 67"/>
            <p:cNvSpPr/>
            <p:nvPr/>
          </p:nvSpPr>
          <p:spPr bwMode="auto">
            <a:xfrm>
              <a:off x="4454830" y="4826794"/>
              <a:ext cx="1572768" cy="1066800"/>
            </a:xfrm>
            <a:prstGeom prst="rect">
              <a:avLst/>
            </a:prstGeom>
            <a:solidFill>
              <a:srgbClr val="DDDDDD"/>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0" name="Rectangle 69"/>
            <p:cNvSpPr/>
            <p:nvPr/>
          </p:nvSpPr>
          <p:spPr bwMode="auto">
            <a:xfrm>
              <a:off x="4542715" y="4911188"/>
              <a:ext cx="1396999" cy="906206"/>
            </a:xfrm>
            <a:prstGeom prst="rect">
              <a:avLst/>
            </a:prstGeom>
            <a:solidFill>
              <a:srgbClr val="FFFFFF"/>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1" name="Straight Connector 70"/>
            <p:cNvCxnSpPr>
              <a:stCxn id="70" idx="0"/>
              <a:endCxn id="70" idx="2"/>
            </p:cNvCxnSpPr>
            <p:nvPr/>
          </p:nvCxnSpPr>
          <p:spPr bwMode="auto">
            <a:xfrm rot="16200000" flipH="1">
              <a:off x="4788112" y="5364291"/>
              <a:ext cx="906206"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2" name="Straight Connector 71"/>
            <p:cNvCxnSpPr>
              <a:stCxn id="70" idx="1"/>
              <a:endCxn id="70" idx="3"/>
            </p:cNvCxnSpPr>
            <p:nvPr/>
          </p:nvCxnSpPr>
          <p:spPr bwMode="auto">
            <a:xfrm rot="10800000" flipH="1">
              <a:off x="4542714" y="5363496"/>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3" name="Straight Connector 72"/>
            <p:cNvCxnSpPr/>
            <p:nvPr/>
          </p:nvCxnSpPr>
          <p:spPr bwMode="auto">
            <a:xfrm rot="10800000" flipH="1">
              <a:off x="4542716" y="5589650"/>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rot="10800000" flipH="1">
              <a:off x="4542716" y="5137342"/>
              <a:ext cx="1396999"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5" name="TextBox 114"/>
            <p:cNvSpPr txBox="1"/>
            <p:nvPr/>
          </p:nvSpPr>
          <p:spPr>
            <a:xfrm>
              <a:off x="4214740" y="4535677"/>
              <a:ext cx="2057400" cy="289823"/>
            </a:xfrm>
            <a:prstGeom prst="rect">
              <a:avLst/>
            </a:prstGeom>
            <a:noFill/>
          </p:spPr>
          <p:txBody>
            <a:bodyPr wrap="square" rtlCol="0">
              <a:spAutoFit/>
            </a:bodyPr>
            <a:lstStyle/>
            <a:p>
              <a:pPr algn="ctr">
                <a:lnSpc>
                  <a:spcPct val="90000"/>
                </a:lnSpc>
              </a:pPr>
              <a:r>
                <a:rPr lang="en-US" sz="1400" i="1" dirty="0">
                  <a:latin typeface="Times New Roman"/>
                  <a:cs typeface="Times New Roman"/>
                </a:rPr>
                <a:t>map string </a:t>
              </a:r>
              <a:r>
                <a:rPr lang="en-US" sz="1400" dirty="0">
                  <a:sym typeface="Symbol"/>
                </a:rPr>
                <a:t></a:t>
              </a:r>
              <a:r>
                <a:rPr lang="en-US" sz="1400" i="1" dirty="0">
                  <a:latin typeface="Times New Roman"/>
                  <a:cs typeface="Times New Roman"/>
                  <a:sym typeface="Symbol"/>
                </a:rPr>
                <a:t> id</a:t>
              </a:r>
              <a:endParaRPr lang="en-US" sz="1200" i="1" dirty="0">
                <a:latin typeface="Times New Roman"/>
                <a:cs typeface="Times New Roman"/>
              </a:endParaRPr>
            </a:p>
          </p:txBody>
        </p:sp>
        <p:grpSp>
          <p:nvGrpSpPr>
            <p:cNvPr id="75" name="Group 74"/>
            <p:cNvGrpSpPr/>
            <p:nvPr/>
          </p:nvGrpSpPr>
          <p:grpSpPr>
            <a:xfrm>
              <a:off x="4248357" y="4026730"/>
              <a:ext cx="1036677" cy="895948"/>
              <a:chOff x="2408909" y="4024276"/>
              <a:chExt cx="1036677" cy="895948"/>
            </a:xfrm>
          </p:grpSpPr>
          <p:sp>
            <p:nvSpPr>
              <p:cNvPr id="76" name="Oval 75"/>
              <p:cNvSpPr/>
              <p:nvPr/>
            </p:nvSpPr>
            <p:spPr bwMode="auto">
              <a:xfrm>
                <a:off x="3369386" y="4024276"/>
                <a:ext cx="76200" cy="76200"/>
              </a:xfrm>
              <a:prstGeom prst="ellipse">
                <a:avLst/>
              </a:prstGeom>
              <a:solidFill>
                <a:srgbClr val="000000"/>
              </a:solidFill>
              <a:ln w="9525" cap="flat" cmpd="sng" algn="ctr">
                <a:solidFill>
                  <a:srgbClr val="3333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7" name="Arc 76"/>
              <p:cNvSpPr/>
              <p:nvPr/>
            </p:nvSpPr>
            <p:spPr bwMode="auto">
              <a:xfrm rot="5400000">
                <a:off x="3184012" y="416037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8" name="Straight Connector 77"/>
              <p:cNvCxnSpPr>
                <a:stCxn id="76" idx="4"/>
                <a:endCxn id="77" idx="0"/>
              </p:cNvCxnSpPr>
              <p:nvPr/>
            </p:nvCxnSpPr>
            <p:spPr bwMode="auto">
              <a:xfrm rot="16200000" flipH="1">
                <a:off x="3322952" y="4185010"/>
                <a:ext cx="174194" cy="512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9" name="Arc 78"/>
              <p:cNvSpPr/>
              <p:nvPr/>
            </p:nvSpPr>
            <p:spPr bwMode="auto">
              <a:xfrm rot="16200000">
                <a:off x="2408910" y="4392018"/>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0" name="Arc 79"/>
              <p:cNvSpPr/>
              <p:nvPr/>
            </p:nvSpPr>
            <p:spPr bwMode="auto">
              <a:xfrm rot="10800000">
                <a:off x="2408911" y="4691624"/>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1" name="Straight Connector 80"/>
              <p:cNvCxnSpPr>
                <a:stCxn id="77" idx="2"/>
                <a:endCxn id="79" idx="2"/>
              </p:cNvCxnSpPr>
              <p:nvPr/>
            </p:nvCxnSpPr>
            <p:spPr bwMode="auto">
              <a:xfrm rot="10800000" flipV="1">
                <a:off x="2523210" y="4388970"/>
                <a:ext cx="775102" cy="30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2" name="Straight Connector 81"/>
              <p:cNvCxnSpPr>
                <a:stCxn id="79" idx="0"/>
                <a:endCxn id="80" idx="2"/>
              </p:cNvCxnSpPr>
              <p:nvPr/>
            </p:nvCxnSpPr>
            <p:spPr bwMode="auto">
              <a:xfrm rot="16200000" flipH="1">
                <a:off x="2259107" y="4656120"/>
                <a:ext cx="299606"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3" name="Straight Arrow Connector 82"/>
              <p:cNvCxnSpPr>
                <a:stCxn id="80" idx="0"/>
              </p:cNvCxnSpPr>
              <p:nvPr/>
            </p:nvCxnSpPr>
            <p:spPr bwMode="auto">
              <a:xfrm>
                <a:off x="2523211" y="4920224"/>
                <a:ext cx="9144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Converting XML to Internal Form  </a:t>
            </a:r>
            <a:endParaRPr lang="en-US" dirty="0">
              <a:solidFill>
                <a:srgbClr val="FF0000"/>
              </a:solidFill>
              <a:latin typeface="Times New Roman" charset="0"/>
            </a:endParaRPr>
          </a:p>
        </p:txBody>
      </p:sp>
      <p:sp>
        <p:nvSpPr>
          <p:cNvPr id="435206" name="AutoShape 6"/>
          <p:cNvSpPr>
            <a:spLocks noChangeArrowheads="1"/>
          </p:cNvSpPr>
          <p:nvPr/>
        </p:nvSpPr>
        <p:spPr bwMode="auto">
          <a:xfrm>
            <a:off x="4024602" y="3733800"/>
            <a:ext cx="457200" cy="304800"/>
          </a:xfrm>
          <a:prstGeom prst="rightArrow">
            <a:avLst>
              <a:gd name="adj1" fmla="val 50000"/>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173" name="Group 172"/>
          <p:cNvGrpSpPr/>
          <p:nvPr/>
        </p:nvGrpSpPr>
        <p:grpSpPr>
          <a:xfrm>
            <a:off x="1676400" y="1271303"/>
            <a:ext cx="6025959" cy="4748497"/>
            <a:chOff x="1676400" y="1271303"/>
            <a:chExt cx="6025959" cy="4748497"/>
          </a:xfrm>
        </p:grpSpPr>
        <p:sp>
          <p:nvSpPr>
            <p:cNvPr id="10" name="Rectangle 9"/>
            <p:cNvSpPr/>
            <p:nvPr/>
          </p:nvSpPr>
          <p:spPr bwMode="auto">
            <a:xfrm>
              <a:off x="1986752" y="1528623"/>
              <a:ext cx="668787" cy="18339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TextBox 10"/>
            <p:cNvSpPr txBox="1"/>
            <p:nvPr/>
          </p:nvSpPr>
          <p:spPr>
            <a:xfrm>
              <a:off x="1871135" y="1271303"/>
              <a:ext cx="838200" cy="276999"/>
            </a:xfrm>
            <a:prstGeom prst="rect">
              <a:avLst/>
            </a:prstGeom>
            <a:noFill/>
          </p:spPr>
          <p:txBody>
            <a:bodyPr wrap="square" rtlCol="0">
              <a:spAutoFit/>
            </a:bodyPr>
            <a:lstStyle/>
            <a:p>
              <a:r>
                <a:rPr lang="en-US" sz="1200" b="1" dirty="0">
                  <a:latin typeface="Courier New"/>
                  <a:cs typeface="Courier New"/>
                </a:rPr>
                <a:t>course</a:t>
              </a:r>
            </a:p>
          </p:txBody>
        </p:sp>
        <p:grpSp>
          <p:nvGrpSpPr>
            <p:cNvPr id="12" name="Group 11"/>
            <p:cNvGrpSpPr/>
            <p:nvPr/>
          </p:nvGrpSpPr>
          <p:grpSpPr>
            <a:xfrm>
              <a:off x="1981199" y="1943491"/>
              <a:ext cx="1329268" cy="965199"/>
              <a:chOff x="2133599" y="1786468"/>
              <a:chExt cx="1329268" cy="965199"/>
            </a:xfrm>
          </p:grpSpPr>
          <p:sp>
            <p:nvSpPr>
              <p:cNvPr id="13" name="Rectangle 12"/>
              <p:cNvSpPr/>
              <p:nvPr/>
            </p:nvSpPr>
            <p:spPr bwMode="auto">
              <a:xfrm>
                <a:off x="2133599" y="1786468"/>
                <a:ext cx="1329267" cy="965199"/>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7" name="TextBox 16"/>
              <p:cNvSpPr txBox="1"/>
              <p:nvPr/>
            </p:nvSpPr>
            <p:spPr>
              <a:xfrm>
                <a:off x="2133600" y="2186802"/>
                <a:ext cx="1329267" cy="276999"/>
              </a:xfrm>
              <a:prstGeom prst="rect">
                <a:avLst/>
              </a:prstGeom>
              <a:noFill/>
            </p:spPr>
            <p:txBody>
              <a:bodyPr wrap="square" rtlCol="0">
                <a:spAutoFit/>
              </a:bodyPr>
              <a:lstStyle/>
              <a:p>
                <a:r>
                  <a:rPr lang="en-US" sz="1200" b="1" dirty="0">
                    <a:latin typeface="Courier New"/>
                    <a:cs typeface="Courier New"/>
                  </a:rPr>
                  <a:t>questions</a:t>
                </a:r>
              </a:p>
            </p:txBody>
          </p:sp>
          <p:sp>
            <p:nvSpPr>
              <p:cNvPr id="18" name="Rectangle 17"/>
              <p:cNvSpPr/>
              <p:nvPr/>
            </p:nvSpPr>
            <p:spPr bwMode="auto">
              <a:xfrm>
                <a:off x="2209801" y="2446422"/>
                <a:ext cx="1168399" cy="219456"/>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9" name="Group 18"/>
            <p:cNvGrpSpPr/>
            <p:nvPr/>
          </p:nvGrpSpPr>
          <p:grpSpPr>
            <a:xfrm>
              <a:off x="1676400" y="1588316"/>
              <a:ext cx="674419" cy="427990"/>
              <a:chOff x="1828800" y="1431293"/>
              <a:chExt cx="674419" cy="427990"/>
            </a:xfrm>
          </p:grpSpPr>
          <p:sp>
            <p:nvSpPr>
              <p:cNvPr id="20" name="Oval 19"/>
              <p:cNvSpPr/>
              <p:nvPr/>
            </p:nvSpPr>
            <p:spPr bwMode="auto">
              <a:xfrm>
                <a:off x="2443871" y="1431293"/>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Arc 20"/>
              <p:cNvSpPr/>
              <p:nvPr/>
            </p:nvSpPr>
            <p:spPr bwMode="auto">
              <a:xfrm rot="5400000">
                <a:off x="2243665" y="144780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2" name="Arc 21"/>
              <p:cNvSpPr/>
              <p:nvPr/>
            </p:nvSpPr>
            <p:spPr bwMode="auto">
              <a:xfrm flipH="1">
                <a:off x="1828800" y="1676403"/>
                <a:ext cx="182880" cy="182880"/>
              </a:xfrm>
              <a:prstGeom prst="arc">
                <a:avLst>
                  <a:gd name="adj1" fmla="val 16200000"/>
                  <a:gd name="adj2" fmla="val 5522714"/>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23" name="Straight Arrow Connector 22"/>
              <p:cNvCxnSpPr>
                <a:cxnSpLocks/>
                <a:stCxn id="22" idx="2"/>
              </p:cNvCxnSpPr>
              <p:nvPr/>
            </p:nvCxnSpPr>
            <p:spPr bwMode="auto">
              <a:xfrm>
                <a:off x="1923503" y="1859225"/>
                <a:ext cx="210096"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24" name="Straight Connector 23"/>
              <p:cNvCxnSpPr>
                <a:stCxn id="21" idx="2"/>
                <a:endCxn id="22" idx="0"/>
              </p:cNvCxnSpPr>
              <p:nvPr/>
            </p:nvCxnSpPr>
            <p:spPr bwMode="auto">
              <a:xfrm rot="10800000" flipV="1">
                <a:off x="1920241" y="1676399"/>
                <a:ext cx="437725" cy="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a:stCxn id="21" idx="0"/>
                <a:endCxn id="20" idx="0"/>
              </p:cNvCxnSpPr>
              <p:nvPr/>
            </p:nvCxnSpPr>
            <p:spPr bwMode="auto">
              <a:xfrm rot="5400000" flipH="1" flipV="1">
                <a:off x="2408142" y="1496697"/>
                <a:ext cx="1308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26" name="Group 25"/>
            <p:cNvGrpSpPr/>
            <p:nvPr/>
          </p:nvGrpSpPr>
          <p:grpSpPr>
            <a:xfrm>
              <a:off x="3843867" y="1553260"/>
              <a:ext cx="880533" cy="922865"/>
              <a:chOff x="4114800" y="1769537"/>
              <a:chExt cx="880533" cy="922865"/>
            </a:xfrm>
          </p:grpSpPr>
          <p:sp>
            <p:nvSpPr>
              <p:cNvPr id="27" name="Rectangle 26"/>
              <p:cNvSpPr/>
              <p:nvPr/>
            </p:nvSpPr>
            <p:spPr bwMode="auto">
              <a:xfrm>
                <a:off x="4114800" y="1811870"/>
                <a:ext cx="880533" cy="880532"/>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8" name="Rectangle 27"/>
              <p:cNvSpPr/>
              <p:nvPr/>
            </p:nvSpPr>
            <p:spPr bwMode="auto">
              <a:xfrm>
                <a:off x="4184038" y="1998137"/>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TextBox 28"/>
              <p:cNvSpPr txBox="1"/>
              <p:nvPr/>
            </p:nvSpPr>
            <p:spPr>
              <a:xfrm>
                <a:off x="4114800" y="1769537"/>
                <a:ext cx="838200" cy="276999"/>
              </a:xfrm>
              <a:prstGeom prst="rect">
                <a:avLst/>
              </a:prstGeom>
              <a:noFill/>
            </p:spPr>
            <p:txBody>
              <a:bodyPr wrap="square" rtlCol="0">
                <a:spAutoFit/>
              </a:bodyPr>
              <a:lstStyle/>
              <a:p>
                <a:r>
                  <a:rPr lang="en-US" sz="1200" b="1" dirty="0">
                    <a:latin typeface="Courier New"/>
                    <a:cs typeface="Courier New"/>
                  </a:rPr>
                  <a:t>html</a:t>
                </a:r>
              </a:p>
            </p:txBody>
          </p:sp>
          <p:sp>
            <p:nvSpPr>
              <p:cNvPr id="30" name="Rectangle 29"/>
              <p:cNvSpPr/>
              <p:nvPr/>
            </p:nvSpPr>
            <p:spPr bwMode="auto">
              <a:xfrm>
                <a:off x="4184038" y="2387153"/>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1" name="TextBox 30"/>
              <p:cNvSpPr txBox="1"/>
              <p:nvPr/>
            </p:nvSpPr>
            <p:spPr>
              <a:xfrm>
                <a:off x="4114800" y="2158553"/>
                <a:ext cx="838200" cy="276999"/>
              </a:xfrm>
              <a:prstGeom prst="rect">
                <a:avLst/>
              </a:prstGeom>
              <a:noFill/>
            </p:spPr>
            <p:txBody>
              <a:bodyPr wrap="square" rtlCol="0">
                <a:spAutoFit/>
              </a:bodyPr>
              <a:lstStyle/>
              <a:p>
                <a:r>
                  <a:rPr lang="en-US" sz="1200" b="1" dirty="0">
                    <a:latin typeface="Courier New"/>
                    <a:cs typeface="Courier New"/>
                  </a:rPr>
                  <a:t>answers</a:t>
                </a:r>
              </a:p>
            </p:txBody>
          </p:sp>
        </p:grpSp>
        <p:grpSp>
          <p:nvGrpSpPr>
            <p:cNvPr id="32" name="Group 31"/>
            <p:cNvGrpSpPr/>
            <p:nvPr/>
          </p:nvGrpSpPr>
          <p:grpSpPr>
            <a:xfrm>
              <a:off x="1989665" y="3128823"/>
              <a:ext cx="1329267" cy="1037612"/>
              <a:chOff x="2142065" y="2971800"/>
              <a:chExt cx="1329267" cy="1037612"/>
            </a:xfrm>
          </p:grpSpPr>
          <p:sp>
            <p:nvSpPr>
              <p:cNvPr id="33" name="Rectangle 32"/>
              <p:cNvSpPr/>
              <p:nvPr/>
            </p:nvSpPr>
            <p:spPr bwMode="auto">
              <a:xfrm>
                <a:off x="2142065" y="2971800"/>
                <a:ext cx="1329267" cy="1037612"/>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4" name="Rectangle 33"/>
              <p:cNvSpPr/>
              <p:nvPr/>
            </p:nvSpPr>
            <p:spPr bwMode="auto">
              <a:xfrm>
                <a:off x="2218267" y="3056023"/>
                <a:ext cx="1168399" cy="846557"/>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35" name="Straight Connector 34"/>
              <p:cNvCxnSpPr/>
              <p:nvPr/>
            </p:nvCxnSpPr>
            <p:spPr bwMode="auto">
              <a:xfrm flipV="1">
                <a:off x="2218267" y="3272873"/>
                <a:ext cx="1168399"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p:cNvCxnSpPr/>
              <p:nvPr/>
            </p:nvCxnSpPr>
            <p:spPr bwMode="auto">
              <a:xfrm flipV="1">
                <a:off x="2218267" y="3491799"/>
                <a:ext cx="1168399"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 name="Straight Connector 36"/>
              <p:cNvCxnSpPr>
                <a:stCxn id="34" idx="0"/>
                <a:endCxn id="34" idx="2"/>
              </p:cNvCxnSpPr>
              <p:nvPr/>
            </p:nvCxnSpPr>
            <p:spPr bwMode="auto">
              <a:xfrm rot="16200000" flipH="1">
                <a:off x="2379188" y="3479301"/>
                <a:ext cx="846557" cy="1588"/>
              </a:xfrm>
              <a:prstGeom prst="line">
                <a:avLst/>
              </a:prstGeom>
              <a:solidFill>
                <a:schemeClr val="accent1"/>
              </a:solidFill>
              <a:ln w="9525" cap="flat" cmpd="sng" algn="ctr">
                <a:solidFill>
                  <a:schemeClr val="tx1"/>
                </a:solidFill>
                <a:prstDash val="dot"/>
                <a:round/>
                <a:headEnd type="none" w="med" len="med"/>
                <a:tailEnd type="none" w="med" len="med"/>
              </a:ln>
              <a:effectLst/>
            </p:spPr>
          </p:cxnSp>
          <p:sp>
            <p:nvSpPr>
              <p:cNvPr id="38" name="Rectangle 37"/>
              <p:cNvSpPr/>
              <p:nvPr/>
            </p:nvSpPr>
            <p:spPr bwMode="auto">
              <a:xfrm>
                <a:off x="2218267" y="3056023"/>
                <a:ext cx="1168399" cy="87029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77" name="Straight Connector 176"/>
              <p:cNvCxnSpPr/>
              <p:nvPr/>
            </p:nvCxnSpPr>
            <p:spPr bwMode="auto">
              <a:xfrm flipV="1">
                <a:off x="2221670" y="3715419"/>
                <a:ext cx="1168399"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39" name="TextBox 38"/>
            <p:cNvSpPr txBox="1"/>
            <p:nvPr/>
          </p:nvSpPr>
          <p:spPr>
            <a:xfrm>
              <a:off x="1981200" y="3197300"/>
              <a:ext cx="762000" cy="246221"/>
            </a:xfrm>
            <a:prstGeom prst="rect">
              <a:avLst/>
            </a:prstGeom>
            <a:noFill/>
          </p:spPr>
          <p:txBody>
            <a:bodyPr wrap="square" rtlCol="0">
              <a:spAutoFit/>
            </a:bodyPr>
            <a:lstStyle/>
            <a:p>
              <a:pPr algn="ctr"/>
              <a:r>
                <a:rPr lang="en-US" sz="1000" b="1" dirty="0">
                  <a:latin typeface="Courier New"/>
                  <a:cs typeface="Courier New"/>
                </a:rPr>
                <a:t>"START"</a:t>
              </a:r>
            </a:p>
          </p:txBody>
        </p:sp>
        <p:sp>
          <p:nvSpPr>
            <p:cNvPr id="40" name="TextBox 39"/>
            <p:cNvSpPr txBox="1"/>
            <p:nvPr/>
          </p:nvSpPr>
          <p:spPr>
            <a:xfrm>
              <a:off x="2065867" y="3393693"/>
              <a:ext cx="584200" cy="276999"/>
            </a:xfrm>
            <a:prstGeom prst="rect">
              <a:avLst/>
            </a:prstGeom>
            <a:noFill/>
          </p:spPr>
          <p:txBody>
            <a:bodyPr wrap="square" rtlCol="0">
              <a:spAutoFit/>
            </a:bodyPr>
            <a:lstStyle/>
            <a:p>
              <a:pPr algn="ctr"/>
              <a:r>
                <a:rPr lang="en-US" sz="1200" b="1" dirty="0">
                  <a:latin typeface="Courier New"/>
                  <a:cs typeface="Courier New"/>
                </a:rPr>
                <a:t>"Q1"</a:t>
              </a:r>
            </a:p>
          </p:txBody>
        </p:sp>
        <p:sp>
          <p:nvSpPr>
            <p:cNvPr id="41" name="TextBox 40"/>
            <p:cNvSpPr txBox="1"/>
            <p:nvPr/>
          </p:nvSpPr>
          <p:spPr>
            <a:xfrm>
              <a:off x="2065867" y="3613826"/>
              <a:ext cx="584200" cy="276999"/>
            </a:xfrm>
            <a:prstGeom prst="rect">
              <a:avLst/>
            </a:prstGeom>
            <a:noFill/>
          </p:spPr>
          <p:txBody>
            <a:bodyPr wrap="square" rtlCol="0">
              <a:spAutoFit/>
            </a:bodyPr>
            <a:lstStyle/>
            <a:p>
              <a:pPr algn="ctr"/>
              <a:r>
                <a:rPr lang="en-US" sz="1200" b="1" dirty="0">
                  <a:latin typeface="Courier New"/>
                  <a:cs typeface="Courier New"/>
                </a:rPr>
                <a:t>"Q2"</a:t>
              </a:r>
            </a:p>
          </p:txBody>
        </p:sp>
        <p:grpSp>
          <p:nvGrpSpPr>
            <p:cNvPr id="42" name="Group 41"/>
            <p:cNvGrpSpPr/>
            <p:nvPr/>
          </p:nvGrpSpPr>
          <p:grpSpPr>
            <a:xfrm>
              <a:off x="1676400" y="2683899"/>
              <a:ext cx="979225" cy="551607"/>
              <a:chOff x="1523994" y="1431293"/>
              <a:chExt cx="979225" cy="551607"/>
            </a:xfrm>
          </p:grpSpPr>
          <p:sp>
            <p:nvSpPr>
              <p:cNvPr id="43" name="Oval 42"/>
              <p:cNvSpPr/>
              <p:nvPr/>
            </p:nvSpPr>
            <p:spPr bwMode="auto">
              <a:xfrm>
                <a:off x="2443871" y="1431293"/>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4" name="Arc 43"/>
              <p:cNvSpPr/>
              <p:nvPr/>
            </p:nvSpPr>
            <p:spPr bwMode="auto">
              <a:xfrm rot="5400000">
                <a:off x="2243665" y="1571417"/>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5" name="Arc 44"/>
              <p:cNvSpPr/>
              <p:nvPr/>
            </p:nvSpPr>
            <p:spPr bwMode="auto">
              <a:xfrm flipH="1">
                <a:off x="1523994" y="1800020"/>
                <a:ext cx="182880" cy="182880"/>
              </a:xfrm>
              <a:prstGeom prst="arc">
                <a:avLst>
                  <a:gd name="adj1" fmla="val 16200000"/>
                  <a:gd name="adj2" fmla="val 5522714"/>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46" name="Straight Arrow Connector 45"/>
              <p:cNvCxnSpPr>
                <a:stCxn id="45" idx="2"/>
              </p:cNvCxnSpPr>
              <p:nvPr/>
            </p:nvCxnSpPr>
            <p:spPr bwMode="auto">
              <a:xfrm>
                <a:off x="1618697" y="1982842"/>
                <a:ext cx="210096"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47" name="Straight Connector 46"/>
              <p:cNvCxnSpPr>
                <a:stCxn id="44" idx="2"/>
                <a:endCxn id="45" idx="0"/>
              </p:cNvCxnSpPr>
              <p:nvPr/>
            </p:nvCxnSpPr>
            <p:spPr bwMode="auto">
              <a:xfrm rot="10800000" flipV="1">
                <a:off x="1615435" y="1800016"/>
                <a:ext cx="742531" cy="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a:stCxn id="44" idx="0"/>
                <a:endCxn id="43" idx="0"/>
              </p:cNvCxnSpPr>
              <p:nvPr/>
            </p:nvCxnSpPr>
            <p:spPr bwMode="auto">
              <a:xfrm rot="5400000" flipH="1" flipV="1">
                <a:off x="2345693" y="1557865"/>
                <a:ext cx="254424"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49" name="Group 48"/>
            <p:cNvGrpSpPr/>
            <p:nvPr/>
          </p:nvGrpSpPr>
          <p:grpSpPr>
            <a:xfrm>
              <a:off x="3843867" y="4749798"/>
              <a:ext cx="880533" cy="922865"/>
              <a:chOff x="4114800" y="1769537"/>
              <a:chExt cx="880533" cy="922865"/>
            </a:xfrm>
          </p:grpSpPr>
          <p:sp>
            <p:nvSpPr>
              <p:cNvPr id="50" name="Rectangle 49"/>
              <p:cNvSpPr/>
              <p:nvPr/>
            </p:nvSpPr>
            <p:spPr bwMode="auto">
              <a:xfrm>
                <a:off x="4114800" y="1811870"/>
                <a:ext cx="880533" cy="880532"/>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Rectangle 50"/>
              <p:cNvSpPr/>
              <p:nvPr/>
            </p:nvSpPr>
            <p:spPr bwMode="auto">
              <a:xfrm>
                <a:off x="4184038" y="1998137"/>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2" name="TextBox 51"/>
              <p:cNvSpPr txBox="1"/>
              <p:nvPr/>
            </p:nvSpPr>
            <p:spPr>
              <a:xfrm>
                <a:off x="4114800" y="1769537"/>
                <a:ext cx="838200" cy="276999"/>
              </a:xfrm>
              <a:prstGeom prst="rect">
                <a:avLst/>
              </a:prstGeom>
              <a:noFill/>
            </p:spPr>
            <p:txBody>
              <a:bodyPr wrap="square" rtlCol="0">
                <a:spAutoFit/>
              </a:bodyPr>
              <a:lstStyle/>
              <a:p>
                <a:r>
                  <a:rPr lang="en-US" sz="1200" b="1" dirty="0">
                    <a:latin typeface="Courier New"/>
                    <a:cs typeface="Courier New"/>
                  </a:rPr>
                  <a:t>html</a:t>
                </a:r>
              </a:p>
            </p:txBody>
          </p:sp>
          <p:sp>
            <p:nvSpPr>
              <p:cNvPr id="53" name="Rectangle 52"/>
              <p:cNvSpPr/>
              <p:nvPr/>
            </p:nvSpPr>
            <p:spPr bwMode="auto">
              <a:xfrm>
                <a:off x="4184038" y="2387153"/>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4" name="TextBox 53"/>
              <p:cNvSpPr txBox="1"/>
              <p:nvPr/>
            </p:nvSpPr>
            <p:spPr>
              <a:xfrm>
                <a:off x="4114800" y="2158553"/>
                <a:ext cx="838200" cy="276999"/>
              </a:xfrm>
              <a:prstGeom prst="rect">
                <a:avLst/>
              </a:prstGeom>
              <a:noFill/>
            </p:spPr>
            <p:txBody>
              <a:bodyPr wrap="square" rtlCol="0">
                <a:spAutoFit/>
              </a:bodyPr>
              <a:lstStyle/>
              <a:p>
                <a:r>
                  <a:rPr lang="en-US" sz="1200" b="1" dirty="0">
                    <a:latin typeface="Courier New"/>
                    <a:cs typeface="Courier New"/>
                  </a:rPr>
                  <a:t>answers</a:t>
                </a:r>
              </a:p>
            </p:txBody>
          </p:sp>
        </p:grpSp>
        <p:grpSp>
          <p:nvGrpSpPr>
            <p:cNvPr id="55" name="Group 54"/>
            <p:cNvGrpSpPr/>
            <p:nvPr/>
          </p:nvGrpSpPr>
          <p:grpSpPr>
            <a:xfrm>
              <a:off x="2912537" y="3736268"/>
              <a:ext cx="926110" cy="1128985"/>
              <a:chOff x="1989667" y="4061845"/>
              <a:chExt cx="926110" cy="1128985"/>
            </a:xfrm>
          </p:grpSpPr>
          <p:sp>
            <p:nvSpPr>
              <p:cNvPr id="56" name="Oval 55"/>
              <p:cNvSpPr/>
              <p:nvPr/>
            </p:nvSpPr>
            <p:spPr bwMode="auto">
              <a:xfrm rot="16200000">
                <a:off x="1991997" y="405951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7" name="Arc 56"/>
              <p:cNvSpPr/>
              <p:nvPr/>
            </p:nvSpPr>
            <p:spPr bwMode="auto">
              <a:xfrm>
                <a:off x="2335133" y="4306459"/>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58" name="Straight Arrow Connector 57"/>
              <p:cNvCxnSpPr>
                <a:stCxn id="61" idx="0"/>
              </p:cNvCxnSpPr>
              <p:nvPr/>
            </p:nvCxnSpPr>
            <p:spPr bwMode="auto">
              <a:xfrm>
                <a:off x="2678034" y="5190830"/>
                <a:ext cx="237743"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59" name="Straight Connector 58"/>
              <p:cNvCxnSpPr>
                <a:stCxn id="57" idx="2"/>
                <a:endCxn id="61" idx="2"/>
              </p:cNvCxnSpPr>
              <p:nvPr/>
            </p:nvCxnSpPr>
            <p:spPr bwMode="auto">
              <a:xfrm rot="5400000">
                <a:off x="2235848" y="4748644"/>
                <a:ext cx="655771"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a:stCxn id="57" idx="0"/>
              </p:cNvCxnSpPr>
              <p:nvPr/>
            </p:nvCxnSpPr>
            <p:spPr bwMode="auto">
              <a:xfrm rot="10800000">
                <a:off x="1989667" y="4305179"/>
                <a:ext cx="45976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Arc 60"/>
              <p:cNvSpPr/>
              <p:nvPr/>
            </p:nvSpPr>
            <p:spPr bwMode="auto">
              <a:xfrm rot="10800000">
                <a:off x="2563733" y="496223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0" name="Oval 179"/>
              <p:cNvSpPr/>
              <p:nvPr/>
            </p:nvSpPr>
            <p:spPr bwMode="auto">
              <a:xfrm rot="16200000">
                <a:off x="1998800" y="427126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62" name="Group 61"/>
            <p:cNvGrpSpPr/>
            <p:nvPr/>
          </p:nvGrpSpPr>
          <p:grpSpPr>
            <a:xfrm flipV="1">
              <a:off x="2912537" y="1685200"/>
              <a:ext cx="918726" cy="1863356"/>
              <a:chOff x="1989667" y="3865989"/>
              <a:chExt cx="918726" cy="1863356"/>
            </a:xfrm>
          </p:grpSpPr>
          <p:sp>
            <p:nvSpPr>
              <p:cNvPr id="63" name="Oval 62"/>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4" name="Arc 63"/>
              <p:cNvSpPr/>
              <p:nvPr/>
            </p:nvSpPr>
            <p:spPr bwMode="auto">
              <a:xfrm>
                <a:off x="2382613" y="3867269"/>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65" name="Straight Arrow Connector 64"/>
              <p:cNvCxnSpPr>
                <a:stCxn id="68" idx="0"/>
              </p:cNvCxnSpPr>
              <p:nvPr/>
            </p:nvCxnSpPr>
            <p:spPr bwMode="auto">
              <a:xfrm>
                <a:off x="2725513" y="5634659"/>
                <a:ext cx="182880" cy="1588"/>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66" name="Straight Connector 65"/>
              <p:cNvCxnSpPr>
                <a:stCxn id="64" idx="2"/>
                <a:endCxn id="68" idx="2"/>
              </p:cNvCxnSpPr>
              <p:nvPr/>
            </p:nvCxnSpPr>
            <p:spPr bwMode="auto">
              <a:xfrm rot="16200000" flipH="1">
                <a:off x="1841818" y="4749376"/>
                <a:ext cx="153879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7" name="Straight Connector 66"/>
              <p:cNvCxnSpPr>
                <a:stCxn id="64" idx="0"/>
              </p:cNvCxnSpPr>
              <p:nvPr/>
            </p:nvCxnSpPr>
            <p:spPr bwMode="auto">
              <a:xfrm rot="10800000">
                <a:off x="2037147" y="3865989"/>
                <a:ext cx="45976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8" name="Arc 67"/>
              <p:cNvSpPr/>
              <p:nvPr/>
            </p:nvSpPr>
            <p:spPr bwMode="auto">
              <a:xfrm rot="10800000">
                <a:off x="2611213" y="5406059"/>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5" name="Arc 184"/>
              <p:cNvSpPr/>
              <p:nvPr/>
            </p:nvSpPr>
            <p:spPr bwMode="auto">
              <a:xfrm>
                <a:off x="2262003" y="4079067"/>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86" name="Straight Arrow Connector 185"/>
              <p:cNvCxnSpPr>
                <a:stCxn id="189" idx="0"/>
              </p:cNvCxnSpPr>
              <p:nvPr/>
            </p:nvCxnSpPr>
            <p:spPr bwMode="auto">
              <a:xfrm>
                <a:off x="2604903" y="5727757"/>
                <a:ext cx="301752" cy="1588"/>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187" name="Straight Connector 186"/>
              <p:cNvCxnSpPr>
                <a:stCxn id="185" idx="2"/>
                <a:endCxn id="189" idx="2"/>
              </p:cNvCxnSpPr>
              <p:nvPr/>
            </p:nvCxnSpPr>
            <p:spPr bwMode="auto">
              <a:xfrm rot="16200000" flipH="1">
                <a:off x="1780558" y="4901824"/>
                <a:ext cx="142009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8" name="Straight Connector 187"/>
              <p:cNvCxnSpPr>
                <a:stCxn id="185" idx="0"/>
              </p:cNvCxnSpPr>
              <p:nvPr/>
            </p:nvCxnSpPr>
            <p:spPr bwMode="auto">
              <a:xfrm rot="10800000">
                <a:off x="1999041" y="4070539"/>
                <a:ext cx="377262" cy="852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9" name="Arc 188"/>
              <p:cNvSpPr/>
              <p:nvPr/>
            </p:nvSpPr>
            <p:spPr bwMode="auto">
              <a:xfrm rot="10800000">
                <a:off x="2490603" y="5499157"/>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69" name="Group 68"/>
            <p:cNvGrpSpPr/>
            <p:nvPr/>
          </p:nvGrpSpPr>
          <p:grpSpPr>
            <a:xfrm>
              <a:off x="3843867" y="3145757"/>
              <a:ext cx="880533" cy="922865"/>
              <a:chOff x="4114800" y="1769537"/>
              <a:chExt cx="880533" cy="922865"/>
            </a:xfrm>
          </p:grpSpPr>
          <p:sp>
            <p:nvSpPr>
              <p:cNvPr id="70" name="Rectangle 69"/>
              <p:cNvSpPr/>
              <p:nvPr/>
            </p:nvSpPr>
            <p:spPr bwMode="auto">
              <a:xfrm>
                <a:off x="4114800" y="1811870"/>
                <a:ext cx="880533" cy="880532"/>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1" name="Rectangle 70"/>
              <p:cNvSpPr/>
              <p:nvPr/>
            </p:nvSpPr>
            <p:spPr bwMode="auto">
              <a:xfrm>
                <a:off x="4184038" y="1998137"/>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2" name="TextBox 71"/>
              <p:cNvSpPr txBox="1"/>
              <p:nvPr/>
            </p:nvSpPr>
            <p:spPr>
              <a:xfrm>
                <a:off x="4114800" y="1769537"/>
                <a:ext cx="838200" cy="276999"/>
              </a:xfrm>
              <a:prstGeom prst="rect">
                <a:avLst/>
              </a:prstGeom>
              <a:noFill/>
            </p:spPr>
            <p:txBody>
              <a:bodyPr wrap="square" rtlCol="0">
                <a:spAutoFit/>
              </a:bodyPr>
              <a:lstStyle/>
              <a:p>
                <a:r>
                  <a:rPr lang="en-US" sz="1200" b="1" dirty="0">
                    <a:latin typeface="Courier New"/>
                    <a:cs typeface="Courier New"/>
                  </a:rPr>
                  <a:t>html</a:t>
                </a:r>
              </a:p>
            </p:txBody>
          </p:sp>
          <p:sp>
            <p:nvSpPr>
              <p:cNvPr id="73" name="Rectangle 72"/>
              <p:cNvSpPr/>
              <p:nvPr/>
            </p:nvSpPr>
            <p:spPr bwMode="auto">
              <a:xfrm>
                <a:off x="4184038" y="2387153"/>
                <a:ext cx="731520" cy="212114"/>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4" name="TextBox 73"/>
              <p:cNvSpPr txBox="1"/>
              <p:nvPr/>
            </p:nvSpPr>
            <p:spPr>
              <a:xfrm>
                <a:off x="4114800" y="2158553"/>
                <a:ext cx="838200" cy="276999"/>
              </a:xfrm>
              <a:prstGeom prst="rect">
                <a:avLst/>
              </a:prstGeom>
              <a:noFill/>
            </p:spPr>
            <p:txBody>
              <a:bodyPr wrap="square" rtlCol="0">
                <a:spAutoFit/>
              </a:bodyPr>
              <a:lstStyle/>
              <a:p>
                <a:r>
                  <a:rPr lang="en-US" sz="1200" b="1" dirty="0">
                    <a:latin typeface="Courier New"/>
                    <a:cs typeface="Courier New"/>
                  </a:rPr>
                  <a:t>answers</a:t>
                </a:r>
              </a:p>
            </p:txBody>
          </p:sp>
        </p:grpSp>
        <p:grpSp>
          <p:nvGrpSpPr>
            <p:cNvPr id="75" name="Group 74"/>
            <p:cNvGrpSpPr/>
            <p:nvPr/>
          </p:nvGrpSpPr>
          <p:grpSpPr>
            <a:xfrm flipV="1">
              <a:off x="2912536" y="3262703"/>
              <a:ext cx="939169" cy="498839"/>
              <a:chOff x="1989666" y="3865989"/>
              <a:chExt cx="938165" cy="498839"/>
            </a:xfrm>
          </p:grpSpPr>
          <p:sp>
            <p:nvSpPr>
              <p:cNvPr id="76" name="Oval 75"/>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7" name="Arc 76"/>
              <p:cNvSpPr/>
              <p:nvPr/>
            </p:nvSpPr>
            <p:spPr bwMode="auto">
              <a:xfrm>
                <a:off x="2470631" y="3867269"/>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8" name="Straight Arrow Connector 77"/>
              <p:cNvCxnSpPr>
                <a:stCxn id="81" idx="0"/>
              </p:cNvCxnSpPr>
              <p:nvPr/>
            </p:nvCxnSpPr>
            <p:spPr bwMode="auto">
              <a:xfrm>
                <a:off x="2813530" y="4364828"/>
                <a:ext cx="91342"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79" name="Straight Connector 78"/>
              <p:cNvCxnSpPr>
                <a:stCxn id="77" idx="2"/>
                <a:endCxn id="81" idx="2"/>
              </p:cNvCxnSpPr>
              <p:nvPr/>
            </p:nvCxnSpPr>
            <p:spPr bwMode="auto">
              <a:xfrm rot="5400000">
                <a:off x="2565547" y="4115254"/>
                <a:ext cx="267371"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0" name="Straight Connector 79"/>
              <p:cNvCxnSpPr>
                <a:stCxn id="77" idx="0"/>
              </p:cNvCxnSpPr>
              <p:nvPr/>
            </p:nvCxnSpPr>
            <p:spPr bwMode="auto">
              <a:xfrm rot="10800000">
                <a:off x="1989666" y="3865989"/>
                <a:ext cx="595265"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1" name="Arc 80"/>
              <p:cNvSpPr/>
              <p:nvPr/>
            </p:nvSpPr>
            <p:spPr bwMode="auto">
              <a:xfrm rot="10800000">
                <a:off x="2699231" y="4134640"/>
                <a:ext cx="228600"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82" name="Group 81"/>
            <p:cNvGrpSpPr/>
            <p:nvPr/>
          </p:nvGrpSpPr>
          <p:grpSpPr>
            <a:xfrm>
              <a:off x="4241799" y="2246126"/>
              <a:ext cx="1005840" cy="59348"/>
              <a:chOff x="4394199" y="2250733"/>
              <a:chExt cx="1005840" cy="59348"/>
            </a:xfrm>
          </p:grpSpPr>
          <p:sp>
            <p:nvSpPr>
              <p:cNvPr id="83" name="Oval 82"/>
              <p:cNvSpPr/>
              <p:nvPr/>
            </p:nvSpPr>
            <p:spPr bwMode="auto">
              <a:xfrm rot="5400000" flipV="1">
                <a:off x="4396529" y="2248403"/>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84" name="Straight Arrow Connector 83"/>
              <p:cNvCxnSpPr>
                <a:stCxn id="83" idx="4"/>
              </p:cNvCxnSpPr>
              <p:nvPr/>
            </p:nvCxnSpPr>
            <p:spPr bwMode="auto">
              <a:xfrm>
                <a:off x="4458207" y="2280407"/>
                <a:ext cx="941832"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grpSp>
        <p:grpSp>
          <p:nvGrpSpPr>
            <p:cNvPr id="85" name="Group 84"/>
            <p:cNvGrpSpPr/>
            <p:nvPr/>
          </p:nvGrpSpPr>
          <p:grpSpPr>
            <a:xfrm>
              <a:off x="5254719" y="2213663"/>
              <a:ext cx="1557867" cy="609600"/>
              <a:chOff x="5410198" y="2056640"/>
              <a:chExt cx="1557867" cy="609600"/>
            </a:xfrm>
          </p:grpSpPr>
          <p:grpSp>
            <p:nvGrpSpPr>
              <p:cNvPr id="86" name="Group 159"/>
              <p:cNvGrpSpPr/>
              <p:nvPr/>
            </p:nvGrpSpPr>
            <p:grpSpPr>
              <a:xfrm>
                <a:off x="5410198" y="2056640"/>
                <a:ext cx="1557867" cy="609600"/>
                <a:chOff x="5452533" y="2226734"/>
                <a:chExt cx="1557867" cy="609600"/>
              </a:xfrm>
            </p:grpSpPr>
            <p:sp>
              <p:nvSpPr>
                <p:cNvPr id="91" name="Rectangle 90"/>
                <p:cNvSpPr/>
                <p:nvPr/>
              </p:nvSpPr>
              <p:spPr bwMode="auto">
                <a:xfrm>
                  <a:off x="5452533" y="2226734"/>
                  <a:ext cx="1557867" cy="6096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2" name="Rectangle 91"/>
                <p:cNvSpPr/>
                <p:nvPr/>
              </p:nvSpPr>
              <p:spPr bwMode="auto">
                <a:xfrm>
                  <a:off x="5541840" y="2310957"/>
                  <a:ext cx="1369334" cy="4407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93" name="Straight Connector 92"/>
                <p:cNvCxnSpPr/>
                <p:nvPr/>
              </p:nvCxnSpPr>
              <p:spPr bwMode="auto">
                <a:xfrm flipV="1">
                  <a:off x="5541840" y="2527806"/>
                  <a:ext cx="1369334"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4" name="Straight Connector 93"/>
                <p:cNvCxnSpPr/>
                <p:nvPr/>
              </p:nvCxnSpPr>
              <p:spPr bwMode="auto">
                <a:xfrm rot="16200000" flipH="1" flipV="1">
                  <a:off x="6078124" y="2535545"/>
                  <a:ext cx="449178" cy="0"/>
                </a:xfrm>
                <a:prstGeom prst="line">
                  <a:avLst/>
                </a:prstGeom>
                <a:solidFill>
                  <a:schemeClr val="accent1"/>
                </a:solidFill>
                <a:ln w="9525" cap="flat" cmpd="sng" algn="ctr">
                  <a:solidFill>
                    <a:schemeClr val="tx1"/>
                  </a:solidFill>
                  <a:prstDash val="dot"/>
                  <a:round/>
                  <a:headEnd type="none" w="med" len="med"/>
                  <a:tailEnd type="none" w="med" len="med"/>
                </a:ln>
                <a:effectLst/>
              </p:spPr>
            </p:cxnSp>
            <p:sp>
              <p:nvSpPr>
                <p:cNvPr id="95" name="Rectangle 94"/>
                <p:cNvSpPr/>
                <p:nvPr/>
              </p:nvSpPr>
              <p:spPr bwMode="auto">
                <a:xfrm>
                  <a:off x="5541840" y="2310957"/>
                  <a:ext cx="1369334" cy="44070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87" name="TextBox 86"/>
              <p:cNvSpPr txBox="1"/>
              <p:nvPr/>
            </p:nvSpPr>
            <p:spPr>
              <a:xfrm>
                <a:off x="5460998" y="2101376"/>
                <a:ext cx="838199" cy="276999"/>
              </a:xfrm>
              <a:prstGeom prst="rect">
                <a:avLst/>
              </a:prstGeom>
              <a:noFill/>
            </p:spPr>
            <p:txBody>
              <a:bodyPr wrap="square" rtlCol="0">
                <a:spAutoFit/>
              </a:bodyPr>
              <a:lstStyle/>
              <a:p>
                <a:pPr algn="ctr"/>
                <a:r>
                  <a:rPr lang="en-US" sz="1200" b="1" dirty="0">
                    <a:latin typeface="Courier New"/>
                    <a:cs typeface="Courier New"/>
                  </a:rPr>
                  <a:t>"true"</a:t>
                </a:r>
              </a:p>
            </p:txBody>
          </p:sp>
          <p:sp>
            <p:nvSpPr>
              <p:cNvPr id="88" name="TextBox 87"/>
              <p:cNvSpPr txBox="1"/>
              <p:nvPr/>
            </p:nvSpPr>
            <p:spPr>
              <a:xfrm>
                <a:off x="5460998" y="2321509"/>
                <a:ext cx="838199" cy="276999"/>
              </a:xfrm>
              <a:prstGeom prst="rect">
                <a:avLst/>
              </a:prstGeom>
              <a:noFill/>
            </p:spPr>
            <p:txBody>
              <a:bodyPr wrap="square" rtlCol="0">
                <a:spAutoFit/>
              </a:bodyPr>
              <a:lstStyle/>
              <a:p>
                <a:pPr algn="ctr"/>
                <a:r>
                  <a:rPr lang="en-US" sz="1200" b="1" dirty="0">
                    <a:latin typeface="Courier New"/>
                    <a:cs typeface="Courier New"/>
                  </a:rPr>
                  <a:t>"false"</a:t>
                </a:r>
              </a:p>
            </p:txBody>
          </p:sp>
          <p:sp>
            <p:nvSpPr>
              <p:cNvPr id="89" name="TextBox 88"/>
              <p:cNvSpPr txBox="1"/>
              <p:nvPr/>
            </p:nvSpPr>
            <p:spPr>
              <a:xfrm>
                <a:off x="6248397" y="2098972"/>
                <a:ext cx="626535" cy="276999"/>
              </a:xfrm>
              <a:prstGeom prst="rect">
                <a:avLst/>
              </a:prstGeom>
              <a:noFill/>
            </p:spPr>
            <p:txBody>
              <a:bodyPr wrap="square" rtlCol="0">
                <a:spAutoFit/>
              </a:bodyPr>
              <a:lstStyle/>
              <a:p>
                <a:pPr algn="ctr"/>
                <a:r>
                  <a:rPr lang="en-US" sz="1200" b="1" dirty="0">
                    <a:latin typeface="Courier New"/>
                    <a:cs typeface="Courier New"/>
                  </a:rPr>
                  <a:t>"Q3"</a:t>
                </a:r>
              </a:p>
            </p:txBody>
          </p:sp>
          <p:sp>
            <p:nvSpPr>
              <p:cNvPr id="90" name="TextBox 89"/>
              <p:cNvSpPr txBox="1"/>
              <p:nvPr/>
            </p:nvSpPr>
            <p:spPr>
              <a:xfrm>
                <a:off x="6248397" y="2319105"/>
                <a:ext cx="626535" cy="276999"/>
              </a:xfrm>
              <a:prstGeom prst="rect">
                <a:avLst/>
              </a:prstGeom>
              <a:noFill/>
            </p:spPr>
            <p:txBody>
              <a:bodyPr wrap="square" rtlCol="0">
                <a:spAutoFit/>
              </a:bodyPr>
              <a:lstStyle/>
              <a:p>
                <a:pPr algn="ctr"/>
                <a:r>
                  <a:rPr lang="en-US" sz="1200" b="1" dirty="0">
                    <a:latin typeface="Courier New"/>
                    <a:cs typeface="Courier New"/>
                  </a:rPr>
                  <a:t>"Q2"</a:t>
                </a:r>
              </a:p>
            </p:txBody>
          </p:sp>
        </p:grpSp>
        <p:grpSp>
          <p:nvGrpSpPr>
            <p:cNvPr id="96" name="Group 95"/>
            <p:cNvGrpSpPr/>
            <p:nvPr/>
          </p:nvGrpSpPr>
          <p:grpSpPr>
            <a:xfrm>
              <a:off x="5254719" y="3922000"/>
              <a:ext cx="1557867" cy="609600"/>
              <a:chOff x="5410203" y="3649133"/>
              <a:chExt cx="1557867" cy="609600"/>
            </a:xfrm>
          </p:grpSpPr>
          <p:grpSp>
            <p:nvGrpSpPr>
              <p:cNvPr id="97" name="Group 162"/>
              <p:cNvGrpSpPr/>
              <p:nvPr/>
            </p:nvGrpSpPr>
            <p:grpSpPr>
              <a:xfrm>
                <a:off x="5410203" y="3649133"/>
                <a:ext cx="1557867" cy="609600"/>
                <a:chOff x="5452533" y="2226734"/>
                <a:chExt cx="1557867" cy="609600"/>
              </a:xfrm>
            </p:grpSpPr>
            <p:sp>
              <p:nvSpPr>
                <p:cNvPr id="102" name="Rectangle 101"/>
                <p:cNvSpPr/>
                <p:nvPr/>
              </p:nvSpPr>
              <p:spPr bwMode="auto">
                <a:xfrm>
                  <a:off x="5452533" y="2226734"/>
                  <a:ext cx="1557867" cy="6096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3" name="Rectangle 102"/>
                <p:cNvSpPr/>
                <p:nvPr/>
              </p:nvSpPr>
              <p:spPr bwMode="auto">
                <a:xfrm>
                  <a:off x="5541840" y="2310957"/>
                  <a:ext cx="1369334" cy="4407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4" name="Straight Connector 103"/>
                <p:cNvCxnSpPr/>
                <p:nvPr/>
              </p:nvCxnSpPr>
              <p:spPr bwMode="auto">
                <a:xfrm flipV="1">
                  <a:off x="5541840" y="2527806"/>
                  <a:ext cx="1369334"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5" name="Straight Connector 104"/>
                <p:cNvCxnSpPr/>
                <p:nvPr/>
              </p:nvCxnSpPr>
              <p:spPr bwMode="auto">
                <a:xfrm rot="16200000" flipH="1" flipV="1">
                  <a:off x="6078124" y="2535545"/>
                  <a:ext cx="449178" cy="0"/>
                </a:xfrm>
                <a:prstGeom prst="line">
                  <a:avLst/>
                </a:prstGeom>
                <a:solidFill>
                  <a:schemeClr val="accent1"/>
                </a:solidFill>
                <a:ln w="9525" cap="flat" cmpd="sng" algn="ctr">
                  <a:solidFill>
                    <a:schemeClr val="tx1"/>
                  </a:solidFill>
                  <a:prstDash val="dot"/>
                  <a:round/>
                  <a:headEnd type="none" w="med" len="med"/>
                  <a:tailEnd type="none" w="med" len="med"/>
                </a:ln>
                <a:effectLst/>
              </p:spPr>
            </p:cxnSp>
            <p:sp>
              <p:nvSpPr>
                <p:cNvPr id="106" name="Rectangle 105"/>
                <p:cNvSpPr/>
                <p:nvPr/>
              </p:nvSpPr>
              <p:spPr bwMode="auto">
                <a:xfrm>
                  <a:off x="5541840" y="2310957"/>
                  <a:ext cx="1369334" cy="44070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98" name="TextBox 97"/>
              <p:cNvSpPr txBox="1"/>
              <p:nvPr/>
            </p:nvSpPr>
            <p:spPr>
              <a:xfrm>
                <a:off x="5461003" y="3693869"/>
                <a:ext cx="838199" cy="276999"/>
              </a:xfrm>
              <a:prstGeom prst="rect">
                <a:avLst/>
              </a:prstGeom>
              <a:noFill/>
            </p:spPr>
            <p:txBody>
              <a:bodyPr wrap="square" rtlCol="0">
                <a:spAutoFit/>
              </a:bodyPr>
              <a:lstStyle/>
              <a:p>
                <a:pPr algn="ctr"/>
                <a:r>
                  <a:rPr lang="en-US" sz="1200" b="1" dirty="0">
                    <a:latin typeface="Courier New"/>
                    <a:cs typeface="Courier New"/>
                  </a:rPr>
                  <a:t>"true"</a:t>
                </a:r>
              </a:p>
            </p:txBody>
          </p:sp>
          <p:sp>
            <p:nvSpPr>
              <p:cNvPr id="99" name="TextBox 98"/>
              <p:cNvSpPr txBox="1"/>
              <p:nvPr/>
            </p:nvSpPr>
            <p:spPr>
              <a:xfrm>
                <a:off x="5461003" y="3914002"/>
                <a:ext cx="838199" cy="276999"/>
              </a:xfrm>
              <a:prstGeom prst="rect">
                <a:avLst/>
              </a:prstGeom>
              <a:noFill/>
            </p:spPr>
            <p:txBody>
              <a:bodyPr wrap="square" rtlCol="0">
                <a:spAutoFit/>
              </a:bodyPr>
              <a:lstStyle/>
              <a:p>
                <a:pPr algn="ctr"/>
                <a:r>
                  <a:rPr lang="en-US" sz="1200" b="1" dirty="0">
                    <a:latin typeface="Courier New"/>
                    <a:cs typeface="Courier New"/>
                  </a:rPr>
                  <a:t>"false"</a:t>
                </a:r>
              </a:p>
            </p:txBody>
          </p:sp>
          <p:sp>
            <p:nvSpPr>
              <p:cNvPr id="100" name="TextBox 99"/>
              <p:cNvSpPr txBox="1"/>
              <p:nvPr/>
            </p:nvSpPr>
            <p:spPr>
              <a:xfrm>
                <a:off x="6248402" y="3691465"/>
                <a:ext cx="626535" cy="276999"/>
              </a:xfrm>
              <a:prstGeom prst="rect">
                <a:avLst/>
              </a:prstGeom>
              <a:noFill/>
            </p:spPr>
            <p:txBody>
              <a:bodyPr wrap="square" rtlCol="0">
                <a:spAutoFit/>
              </a:bodyPr>
              <a:lstStyle/>
              <a:p>
                <a:pPr algn="ctr"/>
                <a:r>
                  <a:rPr lang="en-US" sz="1200" b="1" dirty="0">
                    <a:latin typeface="Courier New"/>
                    <a:cs typeface="Courier New"/>
                  </a:rPr>
                  <a:t>"Q3"</a:t>
                </a:r>
              </a:p>
            </p:txBody>
          </p:sp>
          <p:sp>
            <p:nvSpPr>
              <p:cNvPr id="101" name="TextBox 100"/>
              <p:cNvSpPr txBox="1"/>
              <p:nvPr/>
            </p:nvSpPr>
            <p:spPr>
              <a:xfrm>
                <a:off x="6248402" y="3911598"/>
                <a:ext cx="626535" cy="276999"/>
              </a:xfrm>
              <a:prstGeom prst="rect">
                <a:avLst/>
              </a:prstGeom>
              <a:noFill/>
            </p:spPr>
            <p:txBody>
              <a:bodyPr wrap="square" rtlCol="0">
                <a:spAutoFit/>
              </a:bodyPr>
              <a:lstStyle/>
              <a:p>
                <a:pPr algn="ctr"/>
                <a:r>
                  <a:rPr lang="en-US" sz="1200" b="1" dirty="0">
                    <a:latin typeface="Courier New"/>
                    <a:cs typeface="Courier New"/>
                  </a:rPr>
                  <a:t>"Q1"</a:t>
                </a:r>
              </a:p>
            </p:txBody>
          </p:sp>
        </p:grpSp>
        <p:grpSp>
          <p:nvGrpSpPr>
            <p:cNvPr id="107" name="Group 106"/>
            <p:cNvGrpSpPr/>
            <p:nvPr/>
          </p:nvGrpSpPr>
          <p:grpSpPr>
            <a:xfrm>
              <a:off x="4241793" y="5442663"/>
              <a:ext cx="1005840" cy="59348"/>
              <a:chOff x="4394199" y="2250733"/>
              <a:chExt cx="1005840" cy="59348"/>
            </a:xfrm>
          </p:grpSpPr>
          <p:sp>
            <p:nvSpPr>
              <p:cNvPr id="108" name="Oval 107"/>
              <p:cNvSpPr/>
              <p:nvPr/>
            </p:nvSpPr>
            <p:spPr bwMode="auto">
              <a:xfrm rot="5400000" flipV="1">
                <a:off x="4396529" y="2248403"/>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09" name="Straight Arrow Connector 108"/>
              <p:cNvCxnSpPr>
                <a:stCxn id="108" idx="4"/>
              </p:cNvCxnSpPr>
              <p:nvPr/>
            </p:nvCxnSpPr>
            <p:spPr bwMode="auto">
              <a:xfrm>
                <a:off x="4458207" y="2280407"/>
                <a:ext cx="941832"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grpSp>
        <p:grpSp>
          <p:nvGrpSpPr>
            <p:cNvPr id="110" name="Group 109"/>
            <p:cNvGrpSpPr/>
            <p:nvPr/>
          </p:nvGrpSpPr>
          <p:grpSpPr>
            <a:xfrm>
              <a:off x="5254719" y="5410200"/>
              <a:ext cx="1557867" cy="609600"/>
              <a:chOff x="5410197" y="5253177"/>
              <a:chExt cx="1557867" cy="609600"/>
            </a:xfrm>
          </p:grpSpPr>
          <p:grpSp>
            <p:nvGrpSpPr>
              <p:cNvPr id="111" name="Group 175"/>
              <p:cNvGrpSpPr/>
              <p:nvPr/>
            </p:nvGrpSpPr>
            <p:grpSpPr>
              <a:xfrm>
                <a:off x="5410197" y="5253177"/>
                <a:ext cx="1557867" cy="609600"/>
                <a:chOff x="5452533" y="2226734"/>
                <a:chExt cx="1557867" cy="609600"/>
              </a:xfrm>
            </p:grpSpPr>
            <p:sp>
              <p:nvSpPr>
                <p:cNvPr id="116" name="Rectangle 115"/>
                <p:cNvSpPr/>
                <p:nvPr/>
              </p:nvSpPr>
              <p:spPr bwMode="auto">
                <a:xfrm>
                  <a:off x="5452533" y="2226734"/>
                  <a:ext cx="1557867" cy="6096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7" name="Rectangle 116"/>
                <p:cNvSpPr/>
                <p:nvPr/>
              </p:nvSpPr>
              <p:spPr bwMode="auto">
                <a:xfrm>
                  <a:off x="5541840" y="2310957"/>
                  <a:ext cx="1369334" cy="4407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18" name="Straight Connector 117"/>
                <p:cNvCxnSpPr/>
                <p:nvPr/>
              </p:nvCxnSpPr>
              <p:spPr bwMode="auto">
                <a:xfrm flipV="1">
                  <a:off x="5541840" y="2527806"/>
                  <a:ext cx="1369334"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9" name="Straight Connector 118"/>
                <p:cNvCxnSpPr/>
                <p:nvPr/>
              </p:nvCxnSpPr>
              <p:spPr bwMode="auto">
                <a:xfrm rot="16200000" flipH="1" flipV="1">
                  <a:off x="6078124" y="2535545"/>
                  <a:ext cx="449178" cy="0"/>
                </a:xfrm>
                <a:prstGeom prst="line">
                  <a:avLst/>
                </a:prstGeom>
                <a:solidFill>
                  <a:schemeClr val="accent1"/>
                </a:solidFill>
                <a:ln w="9525" cap="flat" cmpd="sng" algn="ctr">
                  <a:solidFill>
                    <a:schemeClr val="tx1"/>
                  </a:solidFill>
                  <a:prstDash val="dot"/>
                  <a:round/>
                  <a:headEnd type="none" w="med" len="med"/>
                  <a:tailEnd type="none" w="med" len="med"/>
                </a:ln>
                <a:effectLst/>
              </p:spPr>
            </p:cxnSp>
            <p:sp>
              <p:nvSpPr>
                <p:cNvPr id="120" name="Rectangle 119"/>
                <p:cNvSpPr/>
                <p:nvPr/>
              </p:nvSpPr>
              <p:spPr bwMode="auto">
                <a:xfrm>
                  <a:off x="5541840" y="2310957"/>
                  <a:ext cx="1369334" cy="44070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112" name="TextBox 111"/>
              <p:cNvSpPr txBox="1"/>
              <p:nvPr/>
            </p:nvSpPr>
            <p:spPr>
              <a:xfrm>
                <a:off x="5460997" y="5286368"/>
                <a:ext cx="838199" cy="276999"/>
              </a:xfrm>
              <a:prstGeom prst="rect">
                <a:avLst/>
              </a:prstGeom>
              <a:noFill/>
            </p:spPr>
            <p:txBody>
              <a:bodyPr wrap="square" rtlCol="0">
                <a:spAutoFit/>
              </a:bodyPr>
              <a:lstStyle/>
              <a:p>
                <a:pPr algn="ctr"/>
                <a:r>
                  <a:rPr lang="en-US" sz="1200" b="1" dirty="0">
                    <a:latin typeface="Courier New"/>
                    <a:cs typeface="Courier New"/>
                  </a:rPr>
                  <a:t>"yes"</a:t>
                </a:r>
              </a:p>
            </p:txBody>
          </p:sp>
          <p:sp>
            <p:nvSpPr>
              <p:cNvPr id="113" name="TextBox 112"/>
              <p:cNvSpPr txBox="1"/>
              <p:nvPr/>
            </p:nvSpPr>
            <p:spPr>
              <a:xfrm>
                <a:off x="5460997" y="5518046"/>
                <a:ext cx="838199" cy="276999"/>
              </a:xfrm>
              <a:prstGeom prst="rect">
                <a:avLst/>
              </a:prstGeom>
              <a:noFill/>
            </p:spPr>
            <p:txBody>
              <a:bodyPr wrap="square" rtlCol="0">
                <a:spAutoFit/>
              </a:bodyPr>
              <a:lstStyle/>
              <a:p>
                <a:pPr algn="ctr"/>
                <a:r>
                  <a:rPr lang="en-US" sz="1200" b="1" dirty="0">
                    <a:latin typeface="Courier New"/>
                    <a:cs typeface="Courier New"/>
                  </a:rPr>
                  <a:t>"no"</a:t>
                </a:r>
              </a:p>
            </p:txBody>
          </p:sp>
          <p:sp>
            <p:nvSpPr>
              <p:cNvPr id="114" name="TextBox 113"/>
              <p:cNvSpPr txBox="1"/>
              <p:nvPr/>
            </p:nvSpPr>
            <p:spPr>
              <a:xfrm>
                <a:off x="6248396" y="5295509"/>
                <a:ext cx="626535" cy="276999"/>
              </a:xfrm>
              <a:prstGeom prst="rect">
                <a:avLst/>
              </a:prstGeom>
              <a:noFill/>
            </p:spPr>
            <p:txBody>
              <a:bodyPr wrap="square" rtlCol="0">
                <a:spAutoFit/>
              </a:bodyPr>
              <a:lstStyle/>
              <a:p>
                <a:pPr algn="ctr"/>
                <a:r>
                  <a:rPr lang="en-US" sz="1200" b="1" dirty="0">
                    <a:latin typeface="Courier New"/>
                    <a:cs typeface="Courier New"/>
                  </a:rPr>
                  <a:t>"Q1"</a:t>
                </a:r>
              </a:p>
            </p:txBody>
          </p:sp>
          <p:sp>
            <p:nvSpPr>
              <p:cNvPr id="115" name="TextBox 114"/>
              <p:cNvSpPr txBox="1"/>
              <p:nvPr/>
            </p:nvSpPr>
            <p:spPr>
              <a:xfrm>
                <a:off x="6189134" y="5515642"/>
                <a:ext cx="762000" cy="276999"/>
              </a:xfrm>
              <a:prstGeom prst="rect">
                <a:avLst/>
              </a:prstGeom>
              <a:noFill/>
            </p:spPr>
            <p:txBody>
              <a:bodyPr wrap="square" rtlCol="0">
                <a:spAutoFit/>
              </a:bodyPr>
              <a:lstStyle/>
              <a:p>
                <a:pPr algn="ctr"/>
                <a:r>
                  <a:rPr lang="en-US" sz="1200" b="1" dirty="0">
                    <a:latin typeface="Courier New"/>
                    <a:cs typeface="Courier New"/>
                  </a:rPr>
                  <a:t>"EXIT"</a:t>
                </a:r>
              </a:p>
            </p:txBody>
          </p:sp>
        </p:grpSp>
        <p:grpSp>
          <p:nvGrpSpPr>
            <p:cNvPr id="121" name="Group 120"/>
            <p:cNvGrpSpPr/>
            <p:nvPr/>
          </p:nvGrpSpPr>
          <p:grpSpPr>
            <a:xfrm>
              <a:off x="5254719" y="1477813"/>
              <a:ext cx="2447640" cy="609600"/>
              <a:chOff x="5414815" y="1216885"/>
              <a:chExt cx="2447640" cy="609600"/>
            </a:xfrm>
          </p:grpSpPr>
          <p:grpSp>
            <p:nvGrpSpPr>
              <p:cNvPr id="122" name="Group 200"/>
              <p:cNvGrpSpPr/>
              <p:nvPr/>
            </p:nvGrpSpPr>
            <p:grpSpPr>
              <a:xfrm>
                <a:off x="5414815" y="1216885"/>
                <a:ext cx="2447640" cy="609600"/>
                <a:chOff x="5414815" y="1066800"/>
                <a:chExt cx="2447640" cy="609600"/>
              </a:xfrm>
            </p:grpSpPr>
            <p:sp>
              <p:nvSpPr>
                <p:cNvPr id="125" name="Rectangle 124"/>
                <p:cNvSpPr/>
                <p:nvPr/>
              </p:nvSpPr>
              <p:spPr bwMode="auto">
                <a:xfrm>
                  <a:off x="5414815" y="1066800"/>
                  <a:ext cx="2447640" cy="6096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6" name="Rectangle 125"/>
                <p:cNvSpPr/>
                <p:nvPr/>
              </p:nvSpPr>
              <p:spPr bwMode="auto">
                <a:xfrm>
                  <a:off x="5504122" y="1151023"/>
                  <a:ext cx="2268278" cy="4407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27" name="Straight Connector 126"/>
                <p:cNvCxnSpPr/>
                <p:nvPr/>
              </p:nvCxnSpPr>
              <p:spPr bwMode="auto">
                <a:xfrm flipV="1">
                  <a:off x="5504122" y="1365770"/>
                  <a:ext cx="2268278" cy="576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8" name="Rectangle 127"/>
                <p:cNvSpPr/>
                <p:nvPr/>
              </p:nvSpPr>
              <p:spPr bwMode="auto">
                <a:xfrm>
                  <a:off x="5504122" y="1151023"/>
                  <a:ext cx="2268278" cy="44070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123" name="TextBox 122"/>
              <p:cNvSpPr txBox="1"/>
              <p:nvPr/>
            </p:nvSpPr>
            <p:spPr>
              <a:xfrm>
                <a:off x="5465615" y="1273166"/>
                <a:ext cx="2382985" cy="246221"/>
              </a:xfrm>
              <a:prstGeom prst="rect">
                <a:avLst/>
              </a:prstGeom>
              <a:noFill/>
            </p:spPr>
            <p:txBody>
              <a:bodyPr wrap="square" rtlCol="0">
                <a:spAutoFit/>
              </a:bodyPr>
              <a:lstStyle/>
              <a:p>
                <a:r>
                  <a:rPr lang="en-US" sz="1000" b="1" dirty="0">
                    <a:latin typeface="Courier New"/>
                    <a:cs typeface="Courier New"/>
                  </a:rPr>
                  <a:t>"True or false: Numbers can"</a:t>
                </a:r>
              </a:p>
            </p:txBody>
          </p:sp>
          <p:sp>
            <p:nvSpPr>
              <p:cNvPr id="124" name="TextBox 123"/>
              <p:cNvSpPr txBox="1"/>
              <p:nvPr/>
            </p:nvSpPr>
            <p:spPr>
              <a:xfrm>
                <a:off x="5463310" y="1494836"/>
                <a:ext cx="2382985" cy="246221"/>
              </a:xfrm>
              <a:prstGeom prst="rect">
                <a:avLst/>
              </a:prstGeom>
              <a:noFill/>
            </p:spPr>
            <p:txBody>
              <a:bodyPr wrap="square" rtlCol="0">
                <a:spAutoFit/>
              </a:bodyPr>
              <a:lstStyle/>
              <a:p>
                <a:r>
                  <a:rPr lang="en-US" sz="1000" b="1" dirty="0">
                    <a:latin typeface="Courier New"/>
                    <a:cs typeface="Courier New"/>
                  </a:rPr>
                  <a:t>"have fractional parts."</a:t>
                </a:r>
              </a:p>
            </p:txBody>
          </p:sp>
        </p:grpSp>
        <p:grpSp>
          <p:nvGrpSpPr>
            <p:cNvPr id="129" name="Group 128"/>
            <p:cNvGrpSpPr/>
            <p:nvPr/>
          </p:nvGrpSpPr>
          <p:grpSpPr>
            <a:xfrm>
              <a:off x="5254719" y="4666100"/>
              <a:ext cx="2447640" cy="609600"/>
              <a:chOff x="5410200" y="4461165"/>
              <a:chExt cx="2447640" cy="609600"/>
            </a:xfrm>
          </p:grpSpPr>
          <p:grpSp>
            <p:nvGrpSpPr>
              <p:cNvPr id="130" name="Group 201"/>
              <p:cNvGrpSpPr/>
              <p:nvPr/>
            </p:nvGrpSpPr>
            <p:grpSpPr>
              <a:xfrm>
                <a:off x="5410200" y="4461165"/>
                <a:ext cx="2447640" cy="609600"/>
                <a:chOff x="5414815" y="1066800"/>
                <a:chExt cx="2447640" cy="609600"/>
              </a:xfrm>
            </p:grpSpPr>
            <p:sp>
              <p:nvSpPr>
                <p:cNvPr id="133" name="Rectangle 132"/>
                <p:cNvSpPr/>
                <p:nvPr/>
              </p:nvSpPr>
              <p:spPr bwMode="auto">
                <a:xfrm>
                  <a:off x="5414815" y="1066800"/>
                  <a:ext cx="2447640" cy="6096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4" name="Rectangle 133"/>
                <p:cNvSpPr/>
                <p:nvPr/>
              </p:nvSpPr>
              <p:spPr bwMode="auto">
                <a:xfrm>
                  <a:off x="5504122" y="1151023"/>
                  <a:ext cx="2268278" cy="4407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35" name="Straight Connector 134"/>
                <p:cNvCxnSpPr/>
                <p:nvPr/>
              </p:nvCxnSpPr>
              <p:spPr bwMode="auto">
                <a:xfrm flipV="1">
                  <a:off x="5504122" y="1365770"/>
                  <a:ext cx="2268278" cy="576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6" name="Rectangle 135"/>
                <p:cNvSpPr/>
                <p:nvPr/>
              </p:nvSpPr>
              <p:spPr bwMode="auto">
                <a:xfrm>
                  <a:off x="5504122" y="1151023"/>
                  <a:ext cx="2268278" cy="44070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131" name="TextBox 130"/>
              <p:cNvSpPr txBox="1"/>
              <p:nvPr/>
            </p:nvSpPr>
            <p:spPr>
              <a:xfrm>
                <a:off x="5461000" y="4517446"/>
                <a:ext cx="2382985" cy="246221"/>
              </a:xfrm>
              <a:prstGeom prst="rect">
                <a:avLst/>
              </a:prstGeom>
              <a:noFill/>
            </p:spPr>
            <p:txBody>
              <a:bodyPr wrap="square" rtlCol="0">
                <a:spAutoFit/>
              </a:bodyPr>
              <a:lstStyle/>
              <a:p>
                <a:r>
                  <a:rPr lang="en-US" sz="1000" b="1" dirty="0">
                    <a:latin typeface="Courier New"/>
                    <a:cs typeface="Courier New"/>
                  </a:rPr>
                  <a:t>"You seem to have mastered"</a:t>
                </a:r>
              </a:p>
            </p:txBody>
          </p:sp>
          <p:sp>
            <p:nvSpPr>
              <p:cNvPr id="132" name="TextBox 131"/>
              <p:cNvSpPr txBox="1"/>
              <p:nvPr/>
            </p:nvSpPr>
            <p:spPr>
              <a:xfrm>
                <a:off x="5463310" y="4739116"/>
                <a:ext cx="2382985" cy="246221"/>
              </a:xfrm>
              <a:prstGeom prst="rect">
                <a:avLst/>
              </a:prstGeom>
              <a:noFill/>
            </p:spPr>
            <p:txBody>
              <a:bodyPr wrap="square" rtlCol="0">
                <a:spAutoFit/>
              </a:bodyPr>
              <a:lstStyle/>
              <a:p>
                <a:r>
                  <a:rPr lang="en-US" sz="1000" b="1" dirty="0">
                    <a:latin typeface="Courier New"/>
                    <a:cs typeface="Courier New"/>
                  </a:rPr>
                  <a:t>"JavaScript. Start over?"</a:t>
                </a:r>
              </a:p>
            </p:txBody>
          </p:sp>
        </p:grpSp>
        <p:grpSp>
          <p:nvGrpSpPr>
            <p:cNvPr id="137" name="Group 136"/>
            <p:cNvGrpSpPr/>
            <p:nvPr/>
          </p:nvGrpSpPr>
          <p:grpSpPr>
            <a:xfrm>
              <a:off x="5254719" y="2957763"/>
              <a:ext cx="2441481" cy="829737"/>
              <a:chOff x="5407119" y="2770909"/>
              <a:chExt cx="2441481" cy="829737"/>
            </a:xfrm>
          </p:grpSpPr>
          <p:sp>
            <p:nvSpPr>
              <p:cNvPr id="138" name="Rectangle 137"/>
              <p:cNvSpPr/>
              <p:nvPr/>
            </p:nvSpPr>
            <p:spPr bwMode="auto">
              <a:xfrm>
                <a:off x="5407119" y="2770909"/>
                <a:ext cx="2441481" cy="829737"/>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9" name="Rectangle 138"/>
              <p:cNvSpPr/>
              <p:nvPr/>
            </p:nvSpPr>
            <p:spPr bwMode="auto">
              <a:xfrm>
                <a:off x="5483321" y="2855133"/>
                <a:ext cx="2289079" cy="65836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40" name="Straight Connector 139"/>
              <p:cNvCxnSpPr/>
              <p:nvPr/>
            </p:nvCxnSpPr>
            <p:spPr bwMode="auto">
              <a:xfrm flipV="1">
                <a:off x="5483320" y="3071982"/>
                <a:ext cx="2286000"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1" name="Straight Connector 140"/>
              <p:cNvCxnSpPr/>
              <p:nvPr/>
            </p:nvCxnSpPr>
            <p:spPr bwMode="auto">
              <a:xfrm flipV="1">
                <a:off x="5483320" y="3290908"/>
                <a:ext cx="2286000" cy="366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2" name="Rectangle 141"/>
              <p:cNvSpPr/>
              <p:nvPr/>
            </p:nvSpPr>
            <p:spPr bwMode="auto">
              <a:xfrm>
                <a:off x="5483321" y="2855133"/>
                <a:ext cx="2286000" cy="65836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3" name="TextBox 142"/>
              <p:cNvSpPr txBox="1"/>
              <p:nvPr/>
            </p:nvSpPr>
            <p:spPr>
              <a:xfrm>
                <a:off x="5465615" y="3039609"/>
                <a:ext cx="2382985" cy="246221"/>
              </a:xfrm>
              <a:prstGeom prst="rect">
                <a:avLst/>
              </a:prstGeom>
              <a:noFill/>
            </p:spPr>
            <p:txBody>
              <a:bodyPr wrap="square" rtlCol="0">
                <a:spAutoFit/>
              </a:bodyPr>
              <a:lstStyle/>
              <a:p>
                <a:r>
                  <a:rPr lang="en-US" sz="1000" b="1" dirty="0">
                    <a:latin typeface="Courier New"/>
                    <a:cs typeface="Courier New"/>
                  </a:rPr>
                  <a:t>"True or false: Numbers can"</a:t>
                </a:r>
              </a:p>
            </p:txBody>
          </p:sp>
          <p:sp>
            <p:nvSpPr>
              <p:cNvPr id="144" name="TextBox 143"/>
              <p:cNvSpPr txBox="1"/>
              <p:nvPr/>
            </p:nvSpPr>
            <p:spPr>
              <a:xfrm>
                <a:off x="5463310" y="3261279"/>
                <a:ext cx="2382985" cy="246221"/>
              </a:xfrm>
              <a:prstGeom prst="rect">
                <a:avLst/>
              </a:prstGeom>
              <a:noFill/>
            </p:spPr>
            <p:txBody>
              <a:bodyPr wrap="square" rtlCol="0">
                <a:spAutoFit/>
              </a:bodyPr>
              <a:lstStyle/>
              <a:p>
                <a:r>
                  <a:rPr lang="en-US" sz="1000" b="1" dirty="0">
                    <a:latin typeface="Courier New"/>
                    <a:cs typeface="Courier New"/>
                  </a:rPr>
                  <a:t>"be negative."</a:t>
                </a:r>
              </a:p>
            </p:txBody>
          </p:sp>
          <p:sp>
            <p:nvSpPr>
              <p:cNvPr id="145" name="TextBox 144"/>
              <p:cNvSpPr txBox="1"/>
              <p:nvPr/>
            </p:nvSpPr>
            <p:spPr>
              <a:xfrm>
                <a:off x="5465615" y="2819400"/>
                <a:ext cx="2382985" cy="246221"/>
              </a:xfrm>
              <a:prstGeom prst="rect">
                <a:avLst/>
              </a:prstGeom>
              <a:noFill/>
            </p:spPr>
            <p:txBody>
              <a:bodyPr wrap="square" rtlCol="0">
                <a:spAutoFit/>
              </a:bodyPr>
              <a:lstStyle/>
              <a:p>
                <a:r>
                  <a:rPr lang="en-US" sz="1000" b="1" dirty="0">
                    <a:latin typeface="Courier New"/>
                    <a:cs typeface="Courier New"/>
                  </a:rPr>
                  <a:t>"That's incorrect."</a:t>
                </a:r>
              </a:p>
            </p:txBody>
          </p:sp>
        </p:grpSp>
        <p:grpSp>
          <p:nvGrpSpPr>
            <p:cNvPr id="146" name="Group 145"/>
            <p:cNvGrpSpPr/>
            <p:nvPr/>
          </p:nvGrpSpPr>
          <p:grpSpPr>
            <a:xfrm flipV="1">
              <a:off x="4232563" y="1604823"/>
              <a:ext cx="1008088" cy="314853"/>
              <a:chOff x="1989667" y="4049975"/>
              <a:chExt cx="1007011" cy="314853"/>
            </a:xfrm>
          </p:grpSpPr>
          <p:sp>
            <p:nvSpPr>
              <p:cNvPr id="147" name="Oval 146"/>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8" name="Arc 147"/>
              <p:cNvSpPr/>
              <p:nvPr/>
            </p:nvSpPr>
            <p:spPr bwMode="auto">
              <a:xfrm>
                <a:off x="2516767" y="4080929"/>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49" name="Straight Arrow Connector 148"/>
              <p:cNvCxnSpPr>
                <a:stCxn id="152" idx="0"/>
              </p:cNvCxnSpPr>
              <p:nvPr/>
            </p:nvCxnSpPr>
            <p:spPr bwMode="auto">
              <a:xfrm>
                <a:off x="2859665" y="4364828"/>
                <a:ext cx="137013"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150" name="Straight Connector 149"/>
              <p:cNvCxnSpPr>
                <a:endCxn id="152" idx="2"/>
              </p:cNvCxnSpPr>
              <p:nvPr/>
            </p:nvCxnSpPr>
            <p:spPr bwMode="auto">
              <a:xfrm rot="5400000">
                <a:off x="2714280" y="4217851"/>
                <a:ext cx="62178"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1" name="Straight Connector 150"/>
              <p:cNvCxnSpPr>
                <a:stCxn id="148" idx="0"/>
                <a:endCxn id="147" idx="0"/>
              </p:cNvCxnSpPr>
              <p:nvPr/>
            </p:nvCxnSpPr>
            <p:spPr bwMode="auto">
              <a:xfrm rot="10800000">
                <a:off x="1989673" y="4079649"/>
                <a:ext cx="64139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2" name="Arc 151"/>
              <p:cNvSpPr/>
              <p:nvPr/>
            </p:nvSpPr>
            <p:spPr bwMode="auto">
              <a:xfrm rot="10800000">
                <a:off x="2745368" y="4134640"/>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53" name="Group 152"/>
            <p:cNvGrpSpPr/>
            <p:nvPr/>
          </p:nvGrpSpPr>
          <p:grpSpPr>
            <a:xfrm flipV="1">
              <a:off x="4244110" y="3043393"/>
              <a:ext cx="1008088" cy="476483"/>
              <a:chOff x="1989667" y="4049975"/>
              <a:chExt cx="1007011" cy="476483"/>
            </a:xfrm>
          </p:grpSpPr>
          <p:sp>
            <p:nvSpPr>
              <p:cNvPr id="154" name="Oval 153"/>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5" name="Arc 154"/>
              <p:cNvSpPr/>
              <p:nvPr/>
            </p:nvSpPr>
            <p:spPr bwMode="auto">
              <a:xfrm>
                <a:off x="2516767" y="4080929"/>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56" name="Straight Arrow Connector 155"/>
              <p:cNvCxnSpPr>
                <a:stCxn id="159" idx="0"/>
              </p:cNvCxnSpPr>
              <p:nvPr/>
            </p:nvCxnSpPr>
            <p:spPr bwMode="auto">
              <a:xfrm>
                <a:off x="2859665" y="4526458"/>
                <a:ext cx="137013"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157" name="Straight Connector 156"/>
              <p:cNvCxnSpPr>
                <a:stCxn id="155" idx="2"/>
                <a:endCxn id="159" idx="2"/>
              </p:cNvCxnSpPr>
              <p:nvPr/>
            </p:nvCxnSpPr>
            <p:spPr bwMode="auto">
              <a:xfrm rot="16200000" flipH="1">
                <a:off x="2637698" y="4301312"/>
                <a:ext cx="215341" cy="158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8" name="Straight Connector 157"/>
              <p:cNvCxnSpPr>
                <a:stCxn id="155" idx="0"/>
                <a:endCxn id="154" idx="0"/>
              </p:cNvCxnSpPr>
              <p:nvPr/>
            </p:nvCxnSpPr>
            <p:spPr bwMode="auto">
              <a:xfrm rot="10800000">
                <a:off x="1989673" y="4079649"/>
                <a:ext cx="64139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9" name="Arc 158"/>
              <p:cNvSpPr/>
              <p:nvPr/>
            </p:nvSpPr>
            <p:spPr bwMode="auto">
              <a:xfrm rot="10800000">
                <a:off x="2745368" y="4296270"/>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60" name="Group 159"/>
            <p:cNvGrpSpPr/>
            <p:nvPr/>
          </p:nvGrpSpPr>
          <p:grpSpPr>
            <a:xfrm flipV="1">
              <a:off x="4241793" y="4799785"/>
              <a:ext cx="1008088" cy="314853"/>
              <a:chOff x="1989667" y="4049975"/>
              <a:chExt cx="1007011" cy="314853"/>
            </a:xfrm>
          </p:grpSpPr>
          <p:sp>
            <p:nvSpPr>
              <p:cNvPr id="161" name="Oval 160"/>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2" name="Arc 161"/>
              <p:cNvSpPr/>
              <p:nvPr/>
            </p:nvSpPr>
            <p:spPr bwMode="auto">
              <a:xfrm>
                <a:off x="2516767" y="4080929"/>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63" name="Straight Arrow Connector 162"/>
              <p:cNvCxnSpPr>
                <a:stCxn id="166" idx="0"/>
              </p:cNvCxnSpPr>
              <p:nvPr/>
            </p:nvCxnSpPr>
            <p:spPr bwMode="auto">
              <a:xfrm>
                <a:off x="2859665" y="4364828"/>
                <a:ext cx="137013"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164" name="Straight Connector 163"/>
              <p:cNvCxnSpPr>
                <a:endCxn id="166" idx="2"/>
              </p:cNvCxnSpPr>
              <p:nvPr/>
            </p:nvCxnSpPr>
            <p:spPr bwMode="auto">
              <a:xfrm rot="5400000">
                <a:off x="2714280" y="4217851"/>
                <a:ext cx="62178"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5" name="Straight Connector 164"/>
              <p:cNvCxnSpPr>
                <a:stCxn id="162" idx="0"/>
                <a:endCxn id="161" idx="0"/>
              </p:cNvCxnSpPr>
              <p:nvPr/>
            </p:nvCxnSpPr>
            <p:spPr bwMode="auto">
              <a:xfrm rot="10800000">
                <a:off x="1989673" y="4079649"/>
                <a:ext cx="64139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66" name="Arc 165"/>
              <p:cNvSpPr/>
              <p:nvPr/>
            </p:nvSpPr>
            <p:spPr bwMode="auto">
              <a:xfrm rot="10800000">
                <a:off x="2745368" y="4134640"/>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nvGrpSpPr>
            <p:cNvPr id="167" name="Group 166"/>
            <p:cNvGrpSpPr/>
            <p:nvPr/>
          </p:nvGrpSpPr>
          <p:grpSpPr>
            <a:xfrm>
              <a:off x="4244110" y="3825403"/>
              <a:ext cx="1008088" cy="278794"/>
              <a:chOff x="1989667" y="4030735"/>
              <a:chExt cx="1007011" cy="278794"/>
            </a:xfrm>
          </p:grpSpPr>
          <p:sp>
            <p:nvSpPr>
              <p:cNvPr id="168" name="Oval 167"/>
              <p:cNvSpPr/>
              <p:nvPr/>
            </p:nvSpPr>
            <p:spPr bwMode="auto">
              <a:xfrm rot="16200000">
                <a:off x="1991997" y="4047645"/>
                <a:ext cx="59348" cy="64008"/>
              </a:xfrm>
              <a:prstGeom prst="ellipse">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9" name="Arc 168"/>
              <p:cNvSpPr/>
              <p:nvPr/>
            </p:nvSpPr>
            <p:spPr bwMode="auto">
              <a:xfrm>
                <a:off x="2516767" y="4080929"/>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170" name="Straight Arrow Connector 169"/>
              <p:cNvCxnSpPr>
                <a:stCxn id="172" idx="0"/>
              </p:cNvCxnSpPr>
              <p:nvPr/>
            </p:nvCxnSpPr>
            <p:spPr bwMode="auto">
              <a:xfrm>
                <a:off x="2859665" y="4260923"/>
                <a:ext cx="137013" cy="0"/>
              </a:xfrm>
              <a:prstGeom prst="straightConnector1">
                <a:avLst/>
              </a:prstGeom>
              <a:solidFill>
                <a:schemeClr val="accent1"/>
              </a:solidFill>
              <a:ln w="9525" cap="flat" cmpd="sng" algn="ctr">
                <a:solidFill>
                  <a:schemeClr val="tx1"/>
                </a:solidFill>
                <a:prstDash val="solid"/>
                <a:round/>
                <a:headEnd type="none" w="med" len="med"/>
                <a:tailEnd type="triangle" w="lg" len="med"/>
              </a:ln>
              <a:effectLst/>
            </p:spPr>
          </p:cxnSp>
          <p:cxnSp>
            <p:nvCxnSpPr>
              <p:cNvPr id="171" name="Straight Connector 170"/>
              <p:cNvCxnSpPr>
                <a:stCxn id="169" idx="0"/>
                <a:endCxn id="168" idx="0"/>
              </p:cNvCxnSpPr>
              <p:nvPr/>
            </p:nvCxnSpPr>
            <p:spPr bwMode="auto">
              <a:xfrm rot="10800000">
                <a:off x="1989673" y="4079649"/>
                <a:ext cx="641396" cy="128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2" name="Arc 171"/>
              <p:cNvSpPr/>
              <p:nvPr/>
            </p:nvSpPr>
            <p:spPr bwMode="auto">
              <a:xfrm rot="10800000">
                <a:off x="2745368" y="4030735"/>
                <a:ext cx="228601" cy="228600"/>
              </a:xfrm>
              <a:prstGeom prst="arc">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sp>
          <p:nvSpPr>
            <p:cNvPr id="179" name="TextBox 178"/>
            <p:cNvSpPr txBox="1"/>
            <p:nvPr/>
          </p:nvSpPr>
          <p:spPr>
            <a:xfrm>
              <a:off x="2069270" y="3821870"/>
              <a:ext cx="584200" cy="276999"/>
            </a:xfrm>
            <a:prstGeom prst="rect">
              <a:avLst/>
            </a:prstGeom>
            <a:noFill/>
          </p:spPr>
          <p:txBody>
            <a:bodyPr wrap="square" rtlCol="0">
              <a:spAutoFit/>
            </a:bodyPr>
            <a:lstStyle/>
            <a:p>
              <a:pPr algn="ctr"/>
              <a:r>
                <a:rPr lang="en-US" sz="1200" b="1" dirty="0">
                  <a:latin typeface="Courier New"/>
                  <a:cs typeface="Courier New"/>
                </a:rPr>
                <a:t>"Q3"</a:t>
              </a:r>
            </a:p>
          </p:txBody>
        </p:sp>
      </p:grpSp>
      <p:sp useBgFill="1">
        <p:nvSpPr>
          <p:cNvPr id="174" name="PPRect#2"/>
          <p:cNvSpPr/>
          <p:nvPr/>
        </p:nvSpPr>
        <p:spPr bwMode="auto">
          <a:xfrm>
            <a:off x="0" y="1073727"/>
            <a:ext cx="9144000" cy="578427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435217" name="Group 17"/>
          <p:cNvGrpSpPr>
            <a:grpSpLocks/>
          </p:cNvGrpSpPr>
          <p:nvPr/>
        </p:nvGrpSpPr>
        <p:grpSpPr bwMode="auto">
          <a:xfrm>
            <a:off x="304800" y="1143000"/>
            <a:ext cx="3673476" cy="5260974"/>
            <a:chOff x="192" y="953"/>
            <a:chExt cx="2314" cy="3314"/>
          </a:xfrm>
        </p:grpSpPr>
        <p:sp>
          <p:nvSpPr>
            <p:cNvPr id="435216" name="Rectangle 16"/>
            <p:cNvSpPr>
              <a:spLocks noChangeArrowheads="1"/>
            </p:cNvSpPr>
            <p:nvPr/>
          </p:nvSpPr>
          <p:spPr bwMode="auto">
            <a:xfrm>
              <a:off x="200" y="961"/>
              <a:ext cx="2092" cy="2975"/>
            </a:xfrm>
            <a:prstGeom prst="rect">
              <a:avLst/>
            </a:prstGeom>
            <a:solidFill>
              <a:srgbClr val="333333"/>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0" name="Rectangle 10"/>
            <p:cNvSpPr>
              <a:spLocks noChangeArrowheads="1"/>
            </p:cNvSpPr>
            <p:nvPr/>
          </p:nvSpPr>
          <p:spPr bwMode="auto">
            <a:xfrm>
              <a:off x="192" y="953"/>
              <a:ext cx="2283" cy="331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35215" name="Text Box 15"/>
            <p:cNvSpPr txBox="1">
              <a:spLocks noChangeArrowheads="1"/>
            </p:cNvSpPr>
            <p:nvPr/>
          </p:nvSpPr>
          <p:spPr bwMode="auto">
            <a:xfrm>
              <a:off x="218" y="975"/>
              <a:ext cx="2288" cy="3292"/>
            </a:xfrm>
            <a:prstGeom prst="rect">
              <a:avLst/>
            </a:prstGeom>
            <a:noFill/>
            <a:ln w="9525">
              <a:noFill/>
              <a:miter lim="800000"/>
              <a:headEnd/>
              <a:tailEnd/>
            </a:ln>
            <a:effectLst/>
          </p:spPr>
          <p:txBody>
            <a:bodyPr wrap="none">
              <a:prstTxWarp prst="textNoShape">
                <a:avLst/>
              </a:prstTxWarp>
              <a:spAutoFit/>
            </a:bodyPr>
            <a:lstStyle/>
            <a:p>
              <a:pPr>
                <a:lnSpc>
                  <a:spcPct val="85000"/>
                </a:lnSpc>
              </a:pPr>
              <a:r>
                <a:rPr lang="en-US" sz="1400" b="1" dirty="0">
                  <a:latin typeface="Courier New" charset="0"/>
                </a:rPr>
                <a:t>&lt;div style="display: none"&gt;</a:t>
              </a:r>
            </a:p>
            <a:p>
              <a:pPr>
                <a:lnSpc>
                  <a:spcPct val="85000"/>
                </a:lnSpc>
              </a:pPr>
              <a:r>
                <a:rPr lang="en-US" sz="1400" b="1" dirty="0">
                  <a:latin typeface="Courier New" charset="0"/>
                </a:rPr>
                <a:t> &lt;question name="Q1"&gt;</a:t>
              </a:r>
            </a:p>
            <a:p>
              <a:pPr>
                <a:lnSpc>
                  <a:spcPct val="85000"/>
                </a:lnSpc>
              </a:pPr>
              <a:r>
                <a:rPr lang="en-US" sz="1400" b="1" dirty="0">
                  <a:latin typeface="Courier New" charset="0"/>
                </a:rPr>
                <a:t>  True or false: Numbers can</a:t>
              </a:r>
            </a:p>
            <a:p>
              <a:pPr>
                <a:lnSpc>
                  <a:spcPct val="85000"/>
                </a:lnSpc>
              </a:pPr>
              <a:r>
                <a:rPr lang="en-US" sz="1400" b="1" dirty="0">
                  <a:latin typeface="Courier New" charset="0"/>
                </a:rPr>
                <a:t>  have fractional parts.</a:t>
              </a:r>
            </a:p>
            <a:p>
              <a:pPr>
                <a:lnSpc>
                  <a:spcPct val="85000"/>
                </a:lnSpc>
              </a:pPr>
              <a:r>
                <a:rPr lang="en-US" sz="1400" b="1" dirty="0">
                  <a:latin typeface="Courier New" charset="0"/>
                </a:rPr>
                <a:t>  &lt;answer response="true"</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="Q3" /&gt;</a:t>
              </a:r>
            </a:p>
            <a:p>
              <a:pPr>
                <a:lnSpc>
                  <a:spcPct val="85000"/>
                </a:lnSpc>
              </a:pPr>
              <a:r>
                <a:rPr lang="en-US" sz="1400" b="1" dirty="0">
                  <a:latin typeface="Courier New" charset="0"/>
                </a:rPr>
                <a:t>  &lt;answer response="false"</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="Q2" /&gt;</a:t>
              </a:r>
            </a:p>
            <a:p>
              <a:pPr>
                <a:lnSpc>
                  <a:spcPct val="85000"/>
                </a:lnSpc>
              </a:pPr>
              <a:r>
                <a:rPr lang="en-US" sz="1400" b="1" dirty="0">
                  <a:latin typeface="Courier New" charset="0"/>
                </a:rPr>
                <a:t> &lt;/question&gt;</a:t>
              </a:r>
            </a:p>
            <a:p>
              <a:pPr>
                <a:lnSpc>
                  <a:spcPct val="85000"/>
                </a:lnSpc>
              </a:pPr>
              <a:r>
                <a:rPr lang="en-US" sz="1400" b="1" dirty="0">
                  <a:latin typeface="Courier New" charset="0"/>
                </a:rPr>
                <a:t> &lt;question name="Q2"&gt;</a:t>
              </a:r>
            </a:p>
            <a:p>
              <a:pPr>
                <a:lnSpc>
                  <a:spcPct val="85000"/>
                </a:lnSpc>
              </a:pPr>
              <a:r>
                <a:rPr lang="en-US" sz="1400" b="1" dirty="0">
                  <a:latin typeface="Courier New" charset="0"/>
                </a:rPr>
                <a:t>  That's incorrect.</a:t>
              </a:r>
            </a:p>
            <a:p>
              <a:pPr>
                <a:lnSpc>
                  <a:spcPct val="85000"/>
                </a:lnSpc>
              </a:pPr>
              <a:r>
                <a:rPr lang="en-US" sz="1400" b="1" dirty="0">
                  <a:latin typeface="Courier New" charset="0"/>
                </a:rPr>
                <a:t>  True or false: Numbers can</a:t>
              </a:r>
            </a:p>
            <a:p>
              <a:pPr>
                <a:lnSpc>
                  <a:spcPct val="85000"/>
                </a:lnSpc>
              </a:pPr>
              <a:r>
                <a:rPr lang="en-US" sz="1400" b="1" dirty="0">
                  <a:latin typeface="Courier New" charset="0"/>
                </a:rPr>
                <a:t>  be negative.</a:t>
              </a:r>
            </a:p>
            <a:p>
              <a:pPr>
                <a:lnSpc>
                  <a:spcPct val="85000"/>
                </a:lnSpc>
              </a:pPr>
              <a:r>
                <a:rPr lang="en-US" sz="1400" b="1" dirty="0">
                  <a:latin typeface="Courier New" charset="0"/>
                </a:rPr>
                <a:t>  &lt;answer response="true"</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="Q3" /&gt;</a:t>
              </a:r>
            </a:p>
            <a:p>
              <a:pPr>
                <a:lnSpc>
                  <a:spcPct val="85000"/>
                </a:lnSpc>
              </a:pPr>
              <a:r>
                <a:rPr lang="en-US" sz="1400" b="1" dirty="0">
                  <a:latin typeface="Courier New" charset="0"/>
                </a:rPr>
                <a:t>  &lt;answer response="false"</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="Q1" /&gt;</a:t>
              </a:r>
            </a:p>
            <a:p>
              <a:pPr>
                <a:lnSpc>
                  <a:spcPct val="85000"/>
                </a:lnSpc>
              </a:pPr>
              <a:r>
                <a:rPr lang="en-US" sz="1400" b="1" dirty="0">
                  <a:latin typeface="Courier New" charset="0"/>
                </a:rPr>
                <a:t> &lt;/question&gt;</a:t>
              </a:r>
            </a:p>
            <a:p>
              <a:pPr>
                <a:lnSpc>
                  <a:spcPct val="85000"/>
                </a:lnSpc>
              </a:pPr>
              <a:r>
                <a:rPr lang="en-US" sz="1400" b="1" dirty="0">
                  <a:latin typeface="Courier New" charset="0"/>
                </a:rPr>
                <a:t> &lt;question name="Q3"&gt;</a:t>
              </a:r>
            </a:p>
            <a:p>
              <a:pPr>
                <a:lnSpc>
                  <a:spcPct val="85000"/>
                </a:lnSpc>
              </a:pPr>
              <a:r>
                <a:rPr lang="en-US" sz="1400" b="1" dirty="0">
                  <a:latin typeface="Courier New" charset="0"/>
                </a:rPr>
                <a:t>  You seem to have mastered</a:t>
              </a:r>
            </a:p>
            <a:p>
              <a:pPr>
                <a:lnSpc>
                  <a:spcPct val="85000"/>
                </a:lnSpc>
              </a:pPr>
              <a:r>
                <a:rPr lang="en-US" sz="1400" b="1" dirty="0">
                  <a:latin typeface="Courier New" charset="0"/>
                </a:rPr>
                <a:t>  JavaScript. Start over?</a:t>
              </a:r>
            </a:p>
            <a:p>
              <a:pPr>
                <a:lnSpc>
                  <a:spcPct val="85000"/>
                </a:lnSpc>
              </a:pPr>
              <a:r>
                <a:rPr lang="en-US" sz="1400" b="1" dirty="0">
                  <a:latin typeface="Courier New" charset="0"/>
                </a:rPr>
                <a:t>  &lt;answer response="yes"</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="Q1" /&gt;</a:t>
              </a:r>
            </a:p>
            <a:p>
              <a:pPr>
                <a:lnSpc>
                  <a:spcPct val="85000"/>
                </a:lnSpc>
              </a:pPr>
              <a:r>
                <a:rPr lang="en-US" sz="1400" b="1" dirty="0">
                  <a:latin typeface="Courier New" charset="0"/>
                </a:rPr>
                <a:t>  &lt;answer response="no"</a:t>
              </a:r>
            </a:p>
            <a:p>
              <a:pPr>
                <a:lnSpc>
                  <a:spcPct val="85000"/>
                </a:lnSpc>
              </a:pPr>
              <a:r>
                <a:rPr lang="en-US" sz="1400" b="1" dirty="0">
                  <a:latin typeface="Courier New" charset="0"/>
                </a:rPr>
                <a:t>          </a:t>
              </a:r>
              <a:r>
                <a:rPr lang="en-US" sz="1400" b="1" dirty="0" err="1">
                  <a:latin typeface="Courier New" charset="0"/>
                </a:rPr>
                <a:t>nextQuestion</a:t>
              </a:r>
              <a:r>
                <a:rPr lang="en-US" sz="1400" b="1" dirty="0">
                  <a:latin typeface="Courier New" charset="0"/>
                </a:rPr>
                <a:t>="EXIT" /&gt;</a:t>
              </a:r>
            </a:p>
            <a:p>
              <a:pPr>
                <a:lnSpc>
                  <a:spcPct val="85000"/>
                </a:lnSpc>
              </a:pPr>
              <a:r>
                <a:rPr lang="en-US" sz="1400" b="1" dirty="0">
                  <a:latin typeface="Courier New" charset="0"/>
                </a:rPr>
                <a:t> &lt;/question&gt;  </a:t>
              </a:r>
            </a:p>
            <a:p>
              <a:pPr>
                <a:lnSpc>
                  <a:spcPct val="85000"/>
                </a:lnSpc>
              </a:pPr>
              <a:r>
                <a:rPr lang="en-US" sz="1400" b="1" dirty="0">
                  <a:latin typeface="Courier New" charset="0"/>
                </a:rPr>
                <a:t>&lt;/div&gt;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nodeType="withEffect">
                                  <p:stCondLst>
                                    <p:cond delay="0"/>
                                  </p:stCondLst>
                                  <p:childTnLst>
                                    <p:animScale>
                                      <p:cBhvr>
                                        <p:cTn id="6" dur="500" fill="hold"/>
                                        <p:tgtEl>
                                          <p:spTgt spid="173"/>
                                        </p:tgtEl>
                                      </p:cBhvr>
                                      <p:by x="75000" y="75000"/>
                                    </p:animScale>
                                  </p:childTnLst>
                                </p:cTn>
                              </p:par>
                              <p:par>
                                <p:cTn id="7" presetID="0" presetClass="path" presetSubtype="0" accel="50000" decel="50000" fill="hold" nodeType="withEffect">
                                  <p:stCondLst>
                                    <p:cond delay="0"/>
                                  </p:stCondLst>
                                  <p:childTnLst>
                                    <p:animMotion origin="layout" path="M 0 0 L 0.215 0 " pathEditMode="relative" ptsTypes="AA">
                                      <p:cBhvr>
                                        <p:cTn id="8" dur="500" fill="hold"/>
                                        <p:tgtEl>
                                          <p:spTgt spid="173"/>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7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435206"/>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35217"/>
                                        </p:tgtEl>
                                        <p:attrNameLst>
                                          <p:attrName>style.visibility</p:attrName>
                                        </p:attrNameLst>
                                      </p:cBhvr>
                                      <p:to>
                                        <p:strVal val="hidden"/>
                                      </p:to>
                                    </p:set>
                                  </p:childTnLst>
                                </p:cTn>
                              </p:par>
                              <p:par>
                                <p:cTn id="19" presetID="6" presetClass="emph" presetSubtype="0" accel="50000" decel="50000" fill="hold" nodeType="withEffect">
                                  <p:stCondLst>
                                    <p:cond delay="0"/>
                                  </p:stCondLst>
                                  <p:childTnLst>
                                    <p:animScale>
                                      <p:cBhvr>
                                        <p:cTn id="20" dur="1000" fill="hold"/>
                                        <p:tgtEl>
                                          <p:spTgt spid="173"/>
                                        </p:tgtEl>
                                      </p:cBhvr>
                                      <p:by x="150000" y="150000"/>
                                    </p:animScale>
                                  </p:childTnLst>
                                </p:cTn>
                              </p:par>
                              <p:par>
                                <p:cTn id="21" presetID="0" presetClass="path" presetSubtype="0" accel="50000" decel="50000" fill="hold" nodeType="withEffect">
                                  <p:stCondLst>
                                    <p:cond delay="0"/>
                                  </p:stCondLst>
                                  <p:childTnLst>
                                    <p:animMotion origin="layout" path="M 0.21493 -1.48148E-6 L -0.01285 0.00185 " pathEditMode="relative" rAng="0" ptsTypes="AA">
                                      <p:cBhvr>
                                        <p:cTn id="22" dur="1000" fill="hold"/>
                                        <p:tgtEl>
                                          <p:spTgt spid="173"/>
                                        </p:tgtEl>
                                        <p:attrNameLst>
                                          <p:attrName>ppt_x</p:attrName>
                                          <p:attrName>ppt_y</p:attrName>
                                        </p:attrNameLst>
                                      </p:cBhvr>
                                      <p:rCtr x="-11400" y="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6" grpId="0" animBg="1"/>
      <p:bldP spid="1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53635" name="Text Box 3"/>
          <p:cNvSpPr txBox="1">
            <a:spLocks noChangeArrowheads="1"/>
          </p:cNvSpPr>
          <p:nvPr/>
        </p:nvSpPr>
        <p:spPr bwMode="auto">
          <a:xfrm>
            <a:off x="398463" y="1193800"/>
            <a:ext cx="8440737" cy="4305794"/>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600" b="1" dirty="0">
                <a:solidFill>
                  <a:srgbClr val="0000FF"/>
                </a:solidFill>
                <a:latin typeface="Courier New" charset="0"/>
              </a:rPr>
              <a:t>/*</a:t>
            </a:r>
          </a:p>
          <a:p>
            <a:pPr>
              <a:lnSpc>
                <a:spcPct val="95000"/>
              </a:lnSpc>
            </a:pPr>
            <a:r>
              <a:rPr lang="en-US" sz="1600" b="1" dirty="0">
                <a:solidFill>
                  <a:srgbClr val="0000FF"/>
                </a:solidFill>
                <a:latin typeface="Courier New" charset="0"/>
              </a:rPr>
              <a:t> * File: </a:t>
            </a:r>
            <a:r>
              <a:rPr lang="en-US" sz="1600" b="1" dirty="0" err="1">
                <a:solidFill>
                  <a:srgbClr val="0000FF"/>
                </a:solidFill>
                <a:latin typeface="Courier New" charset="0"/>
              </a:rPr>
              <a:t>TeachingMachine.js</a:t>
            </a:r>
            <a:endParaRPr lang="en-US" sz="1600" b="1" dirty="0">
              <a:solidFill>
                <a:srgbClr val="0000FF"/>
              </a:solidFill>
              <a:latin typeface="Courier New" charset="0"/>
            </a:endParaRPr>
          </a:p>
          <a:p>
            <a:pPr>
              <a:lnSpc>
                <a:spcPct val="95000"/>
              </a:lnSpc>
            </a:pPr>
            <a:r>
              <a:rPr lang="en-US" sz="1600" b="1" dirty="0">
                <a:solidFill>
                  <a:srgbClr val="0000FF"/>
                </a:solidFill>
                <a:latin typeface="Courier New" charset="0"/>
              </a:rPr>
              <a:t> * ------------------------</a:t>
            </a:r>
          </a:p>
          <a:p>
            <a:pPr>
              <a:lnSpc>
                <a:spcPct val="95000"/>
              </a:lnSpc>
            </a:pPr>
            <a:r>
              <a:rPr lang="en-US" sz="1600" b="1" dirty="0">
                <a:solidFill>
                  <a:srgbClr val="0000FF"/>
                </a:solidFill>
                <a:latin typeface="Courier New" charset="0"/>
              </a:rPr>
              <a:t> * This program serves as the entry point to a more </a:t>
            </a:r>
          </a:p>
          <a:p>
            <a:pPr>
              <a:lnSpc>
                <a:spcPct val="95000"/>
              </a:lnSpc>
            </a:pPr>
            <a:r>
              <a:rPr lang="en-US" sz="1600" b="1" dirty="0">
                <a:solidFill>
                  <a:srgbClr val="0000FF"/>
                </a:solidFill>
                <a:latin typeface="Courier New" charset="0"/>
              </a:rPr>
              <a:t> * object-oriented realization of the teaching machine</a:t>
            </a:r>
          </a:p>
          <a:p>
            <a:pPr>
              <a:lnSpc>
                <a:spcPct val="95000"/>
              </a:lnSpc>
            </a:pPr>
            <a:r>
              <a:rPr lang="en-US" sz="1600" b="1" dirty="0">
                <a:solidFill>
                  <a:srgbClr val="0000FF"/>
                </a:solidFill>
                <a:latin typeface="Courier New" charset="0"/>
              </a:rPr>
              <a:t> * discussed in the textbook, and will serve as a much </a:t>
            </a:r>
          </a:p>
          <a:p>
            <a:pPr>
              <a:lnSpc>
                <a:spcPct val="95000"/>
              </a:lnSpc>
            </a:pPr>
            <a:r>
              <a:rPr lang="en-US" sz="1600" b="1" dirty="0">
                <a:solidFill>
                  <a:srgbClr val="0000FF"/>
                </a:solidFill>
                <a:latin typeface="Courier New" charset="0"/>
              </a:rPr>
              <a:t> * better template for your Adventure assignment than the</a:t>
            </a:r>
          </a:p>
          <a:p>
            <a:pPr>
              <a:lnSpc>
                <a:spcPct val="95000"/>
              </a:lnSpc>
            </a:pPr>
            <a:r>
              <a:rPr lang="en-US" sz="1600" b="1" dirty="0">
                <a:solidFill>
                  <a:srgbClr val="0000FF"/>
                </a:solidFill>
                <a:latin typeface="Courier New" charset="0"/>
              </a:rPr>
              <a:t> * version in the course reader.</a:t>
            </a:r>
          </a:p>
          <a:p>
            <a:pPr>
              <a:lnSpc>
                <a:spcPct val="95000"/>
              </a:lnSpc>
            </a:pPr>
            <a:r>
              <a:rPr lang="en-US" sz="1600" b="1" dirty="0">
                <a:solidFill>
                  <a:srgbClr val="0000FF"/>
                </a:solidFill>
                <a:latin typeface="Courier New" charset="0"/>
              </a:rPr>
              <a:t> */</a:t>
            </a:r>
          </a:p>
          <a:p>
            <a:pPr>
              <a:lnSpc>
                <a:spcPct val="95000"/>
              </a:lnSpc>
            </a:pPr>
            <a:endParaRPr lang="en-US" sz="1600" b="1" dirty="0">
              <a:solidFill>
                <a:srgbClr val="0000FF"/>
              </a:solidFill>
              <a:latin typeface="Courier New" charset="0"/>
            </a:endParaRPr>
          </a:p>
          <a:p>
            <a:pPr>
              <a:lnSpc>
                <a:spcPct val="95000"/>
              </a:lnSpc>
            </a:pPr>
            <a:r>
              <a:rPr lang="en-US" sz="1600" b="1" dirty="0">
                <a:latin typeface="Courier New" charset="0"/>
              </a:rPr>
              <a:t>function </a:t>
            </a:r>
            <a:r>
              <a:rPr lang="en-US" sz="1600" b="1" dirty="0" err="1">
                <a:latin typeface="Courier New" charset="0"/>
              </a:rPr>
              <a:t>TeachingMachine</a:t>
            </a:r>
            <a:r>
              <a:rPr lang="en-US" sz="1600" b="1" dirty="0">
                <a:latin typeface="Courier New" charset="0"/>
              </a:rPr>
              <a:t>() {</a:t>
            </a:r>
          </a:p>
          <a:p>
            <a:pPr>
              <a:lnSpc>
                <a:spcPct val="95000"/>
              </a:lnSpc>
            </a:pPr>
            <a:r>
              <a:rPr lang="en-US" sz="1600" b="1" dirty="0">
                <a:latin typeface="Courier New" charset="0"/>
              </a:rPr>
              <a:t>   let course = </a:t>
            </a:r>
            <a:r>
              <a:rPr lang="en-US" sz="1600" b="1" dirty="0" err="1">
                <a:latin typeface="Courier New" charset="0"/>
              </a:rPr>
              <a:t>TMCourse</a:t>
            </a:r>
            <a:r>
              <a:rPr lang="en-US" sz="1600" b="1" dirty="0">
                <a:latin typeface="Courier New" charset="0"/>
              </a:rPr>
              <a:t>();</a:t>
            </a:r>
          </a:p>
          <a:p>
            <a:pPr>
              <a:lnSpc>
                <a:spcPct val="95000"/>
              </a:lnSpc>
            </a:pPr>
            <a:r>
              <a:rPr lang="en-US" sz="1600" b="1" dirty="0">
                <a:latin typeface="Courier New" charset="0"/>
              </a:rPr>
              <a:t>   if (course === undefined) {</a:t>
            </a:r>
          </a:p>
          <a:p>
            <a:pPr>
              <a:lnSpc>
                <a:spcPct val="95000"/>
              </a:lnSpc>
            </a:pPr>
            <a:r>
              <a:rPr lang="en-US" sz="1600" b="1" dirty="0">
                <a:latin typeface="Courier New" charset="0"/>
              </a:rPr>
              <a:t>      </a:t>
            </a:r>
            <a:r>
              <a:rPr lang="en-US" sz="1600" b="1" dirty="0" err="1">
                <a:latin typeface="Courier New" charset="0"/>
              </a:rPr>
              <a:t>console.log</a:t>
            </a:r>
            <a:r>
              <a:rPr lang="en-US" sz="1600" b="1" dirty="0">
                <a:latin typeface="Courier New" charset="0"/>
              </a:rPr>
              <a:t>("No course is defined in the HTML file");</a:t>
            </a:r>
          </a:p>
          <a:p>
            <a:pPr>
              <a:lnSpc>
                <a:spcPct val="95000"/>
              </a:lnSpc>
            </a:pPr>
            <a:r>
              <a:rPr lang="en-US" sz="1600" b="1" dirty="0">
                <a:latin typeface="Courier New" charset="0"/>
              </a:rPr>
              <a:t>   } else {</a:t>
            </a:r>
          </a:p>
          <a:p>
            <a:pPr>
              <a:lnSpc>
                <a:spcPct val="95000"/>
              </a:lnSpc>
            </a:pPr>
            <a:r>
              <a:rPr lang="en-US" sz="1600" b="1" dirty="0">
                <a:latin typeface="Courier New" charset="0"/>
              </a:rPr>
              <a:t>      </a:t>
            </a:r>
            <a:r>
              <a:rPr lang="en-US" sz="1600" b="1" dirty="0" err="1">
                <a:latin typeface="Courier New" charset="0"/>
              </a:rPr>
              <a:t>course.run</a:t>
            </a:r>
            <a:r>
              <a:rPr lang="en-US" sz="1600" b="1" dirty="0">
                <a:latin typeface="Courier New" charset="0"/>
              </a:rPr>
              <a:t>();</a:t>
            </a:r>
          </a:p>
          <a:p>
            <a:pPr>
              <a:lnSpc>
                <a:spcPct val="95000"/>
              </a:lnSpc>
            </a:pPr>
            <a:r>
              <a:rPr lang="en-US" sz="1600" b="1" dirty="0">
                <a:latin typeface="Courier New" charset="0"/>
              </a:rPr>
              <a:t>   }</a:t>
            </a:r>
          </a:p>
          <a:p>
            <a:pPr>
              <a:lnSpc>
                <a:spcPct val="95000"/>
              </a:lnSpc>
            </a:pPr>
            <a:r>
              <a:rPr lang="en-US" sz="1600" b="1" dirty="0">
                <a:latin typeface="Courier New" charset="0"/>
              </a:rPr>
              <a:t>}</a:t>
            </a:r>
          </a:p>
        </p:txBody>
      </p:sp>
      <p:sp>
        <p:nvSpPr>
          <p:cNvPr id="45363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5363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New code for the </a:t>
            </a:r>
            <a:r>
              <a:rPr lang="en-US" sz="3600" b="1" dirty="0" err="1">
                <a:solidFill>
                  <a:srgbClr val="FF0000"/>
                </a:solidFill>
                <a:latin typeface="Courier New" charset="0"/>
              </a:rPr>
              <a:t>TeachingMachine</a:t>
            </a:r>
            <a:endParaRPr lang="en-US" sz="4000" dirty="0">
              <a:solidFill>
                <a:srgbClr val="FF0000"/>
              </a:solidFill>
              <a:latin typeface="Times New Roman" charset="0"/>
            </a:endParaRPr>
          </a:p>
        </p:txBody>
      </p:sp>
      <p:sp>
        <p:nvSpPr>
          <p:cNvPr id="45363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3875" name="Text Box 3"/>
          <p:cNvSpPr txBox="1">
            <a:spLocks noChangeArrowheads="1"/>
          </p:cNvSpPr>
          <p:nvPr/>
        </p:nvSpPr>
        <p:spPr bwMode="auto">
          <a:xfrm>
            <a:off x="398463" y="1193800"/>
            <a:ext cx="8440737" cy="448103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500" b="1" dirty="0">
                <a:solidFill>
                  <a:srgbClr val="0000FF"/>
                </a:solidFill>
                <a:latin typeface="Courier New" charset="0"/>
                <a:ea typeface="ＭＳ Ｐゴシック" charset="-128"/>
                <a:cs typeface="ＭＳ Ｐゴシック" charset="-128"/>
              </a:rPr>
              <a:t>/*</a:t>
            </a:r>
          </a:p>
          <a:p>
            <a:pPr>
              <a:lnSpc>
                <a:spcPct val="95000"/>
              </a:lnSpc>
            </a:pPr>
            <a:r>
              <a:rPr lang="en-US" sz="1500" b="1" dirty="0">
                <a:solidFill>
                  <a:srgbClr val="0000FF"/>
                </a:solidFill>
                <a:latin typeface="Courier New" charset="0"/>
                <a:ea typeface="ＭＳ Ｐゴシック" charset="-128"/>
                <a:cs typeface="ＭＳ Ｐゴシック" charset="-128"/>
              </a:rPr>
              <a:t> * File: </a:t>
            </a:r>
            <a:r>
              <a:rPr lang="en-US" sz="1500" b="1" dirty="0" err="1">
                <a:solidFill>
                  <a:srgbClr val="0000FF"/>
                </a:solidFill>
                <a:latin typeface="Courier New" charset="0"/>
                <a:ea typeface="ＭＳ Ｐゴシック" charset="-128"/>
                <a:cs typeface="ＭＳ Ｐゴシック" charset="-128"/>
              </a:rPr>
              <a:t>TMCourse.js</a:t>
            </a:r>
            <a:endParaRPr lang="en-US" sz="1500" b="1" dirty="0">
              <a:solidFill>
                <a:srgbClr val="0000FF"/>
              </a:solidFill>
              <a:latin typeface="Courier New" charset="0"/>
              <a:ea typeface="ＭＳ Ｐゴシック" charset="-128"/>
              <a:cs typeface="ＭＳ Ｐゴシック" charset="-128"/>
            </a:endParaRPr>
          </a:p>
          <a:p>
            <a:pPr>
              <a:lnSpc>
                <a:spcPct val="95000"/>
              </a:lnSpc>
            </a:pPr>
            <a:r>
              <a:rPr lang="en-US" sz="1500" b="1" dirty="0">
                <a:solidFill>
                  <a:srgbClr val="0000FF"/>
                </a:solidFill>
                <a:latin typeface="Courier New" charset="0"/>
                <a:ea typeface="ＭＳ Ｐゴシック" charset="-128"/>
                <a:cs typeface="ＭＳ Ｐゴシック" charset="-128"/>
              </a:rPr>
              <a:t> * -----------------</a:t>
            </a:r>
          </a:p>
          <a:p>
            <a:pPr>
              <a:lnSpc>
                <a:spcPct val="95000"/>
              </a:lnSpc>
            </a:pPr>
            <a:r>
              <a:rPr lang="en-US" sz="1500" b="1" dirty="0">
                <a:solidFill>
                  <a:srgbClr val="0000FF"/>
                </a:solidFill>
                <a:latin typeface="Courier New" charset="0"/>
                <a:ea typeface="ＭＳ Ｐゴシック" charset="-128"/>
                <a:cs typeface="ＭＳ Ｐゴシック" charset="-128"/>
              </a:rPr>
              <a:t> * This class defines the data structure for a course used by</a:t>
            </a:r>
          </a:p>
          <a:p>
            <a:pPr>
              <a:lnSpc>
                <a:spcPct val="95000"/>
              </a:lnSpc>
            </a:pPr>
            <a:r>
              <a:rPr lang="en-US" sz="1500" b="1" dirty="0">
                <a:solidFill>
                  <a:srgbClr val="0000FF"/>
                </a:solidFill>
                <a:latin typeface="Courier New" charset="0"/>
                <a:ea typeface="ＭＳ Ｐゴシック" charset="-128"/>
                <a:cs typeface="ＭＳ Ｐゴシック" charset="-128"/>
              </a:rPr>
              <a:t> * the </a:t>
            </a:r>
            <a:r>
              <a:rPr lang="en-US" sz="1500" b="1" dirty="0" err="1">
                <a:solidFill>
                  <a:srgbClr val="0000FF"/>
                </a:solidFill>
                <a:latin typeface="Courier New" charset="0"/>
                <a:ea typeface="ＭＳ Ｐゴシック" charset="-128"/>
                <a:cs typeface="ＭＳ Ｐゴシック" charset="-128"/>
              </a:rPr>
              <a:t>TeachingMachine</a:t>
            </a:r>
            <a:r>
              <a:rPr lang="en-US" sz="1500" b="1" dirty="0">
                <a:solidFill>
                  <a:srgbClr val="0000FF"/>
                </a:solidFill>
                <a:latin typeface="Courier New" charset="0"/>
                <a:ea typeface="ＭＳ Ｐゴシック" charset="-128"/>
                <a:cs typeface="ＭＳ Ｐゴシック" charset="-128"/>
              </a:rPr>
              <a:t> program.</a:t>
            </a:r>
          </a:p>
          <a:p>
            <a:pPr>
              <a:lnSpc>
                <a:spcPct val="95000"/>
              </a:lnSpc>
            </a:pPr>
            <a:r>
              <a:rPr lang="en-US" sz="1500" b="1" dirty="0">
                <a:solidFill>
                  <a:srgbClr val="0000FF"/>
                </a:solidFill>
                <a:latin typeface="Courier New" charset="0"/>
                <a:ea typeface="ＭＳ Ｐゴシック" charset="-128"/>
                <a:cs typeface="ＭＳ Ｐゴシック" charset="-128"/>
              </a:rPr>
              <a:t> */</a:t>
            </a:r>
          </a:p>
          <a:p>
            <a:pPr>
              <a:lnSpc>
                <a:spcPct val="95000"/>
              </a:lnSpc>
            </a:pPr>
            <a:endParaRPr lang="en-US" sz="1500" b="1" dirty="0">
              <a:solidFill>
                <a:srgbClr val="0000FF"/>
              </a:solidFill>
              <a:latin typeface="Courier New" charset="0"/>
              <a:ea typeface="ＭＳ Ｐゴシック" charset="-128"/>
              <a:cs typeface="ＭＳ Ｐゴシック" charset="-128"/>
            </a:endParaRPr>
          </a:p>
          <a:p>
            <a:pPr>
              <a:lnSpc>
                <a:spcPct val="95000"/>
              </a:lnSpc>
            </a:pPr>
            <a:r>
              <a:rPr lang="en-US" sz="1500" b="1" dirty="0">
                <a:solidFill>
                  <a:srgbClr val="0000FF"/>
                </a:solidFill>
                <a:latin typeface="Courier New" charset="0"/>
                <a:ea typeface="ＭＳ Ｐゴシック" charset="-128"/>
                <a:cs typeface="ＭＳ Ｐゴシック" charset="-128"/>
              </a:rPr>
              <a:t>/* </a:t>
            </a:r>
          </a:p>
          <a:p>
            <a:pPr>
              <a:lnSpc>
                <a:spcPct val="95000"/>
              </a:lnSpc>
            </a:pPr>
            <a:r>
              <a:rPr lang="en-US" sz="1500" b="1" dirty="0">
                <a:solidFill>
                  <a:srgbClr val="0000FF"/>
                </a:solidFill>
                <a:latin typeface="Courier New" charset="0"/>
                <a:ea typeface="ＭＳ Ｐゴシック" charset="-128"/>
                <a:cs typeface="ＭＳ Ｐゴシック" charset="-128"/>
              </a:rPr>
              <a:t> * Creates a </a:t>
            </a:r>
            <a:r>
              <a:rPr lang="en-US" sz="1500" b="1" dirty="0" err="1">
                <a:solidFill>
                  <a:srgbClr val="0000FF"/>
                </a:solidFill>
                <a:latin typeface="Courier New" charset="0"/>
                <a:ea typeface="ＭＳ Ｐゴシック" charset="-128"/>
                <a:cs typeface="ＭＳ Ｐゴシック" charset="-128"/>
              </a:rPr>
              <a:t>TMCourse</a:t>
            </a:r>
            <a:r>
              <a:rPr lang="en-US" sz="1500" b="1" dirty="0">
                <a:solidFill>
                  <a:srgbClr val="0000FF"/>
                </a:solidFill>
                <a:latin typeface="Courier New" charset="0"/>
                <a:ea typeface="ＭＳ Ｐゴシック" charset="-128"/>
                <a:cs typeface="ＭＳ Ｐゴシック" charset="-128"/>
              </a:rPr>
              <a:t> object by extracting data from </a:t>
            </a:r>
          </a:p>
          <a:p>
            <a:pPr>
              <a:lnSpc>
                <a:spcPct val="95000"/>
              </a:lnSpc>
            </a:pPr>
            <a:r>
              <a:rPr lang="en-US" sz="1500" b="1" dirty="0">
                <a:solidFill>
                  <a:srgbClr val="0000FF"/>
                </a:solidFill>
                <a:latin typeface="Courier New" charset="0"/>
                <a:ea typeface="ＭＳ Ｐゴシック" charset="-128"/>
                <a:cs typeface="ＭＳ Ｐゴシック" charset="-128"/>
              </a:rPr>
              <a:t> * the </a:t>
            </a:r>
            <a:r>
              <a:rPr lang="en-US" sz="1500" b="1" dirty="0" err="1">
                <a:solidFill>
                  <a:srgbClr val="0000FF"/>
                </a:solidFill>
                <a:latin typeface="Courier New" charset="0"/>
                <a:ea typeface="ＭＳ Ｐゴシック" charset="-128"/>
                <a:cs typeface="ＭＳ Ｐゴシック" charset="-128"/>
              </a:rPr>
              <a:t>index.html</a:t>
            </a:r>
            <a:r>
              <a:rPr lang="en-US" sz="1500" b="1" dirty="0">
                <a:solidFill>
                  <a:srgbClr val="0000FF"/>
                </a:solidFill>
                <a:latin typeface="Courier New" charset="0"/>
                <a:ea typeface="ＭＳ Ｐゴシック" charset="-128"/>
                <a:cs typeface="ＭＳ Ｐゴシック" charset="-128"/>
              </a:rPr>
              <a:t> file.</a:t>
            </a:r>
          </a:p>
          <a:p>
            <a:pPr>
              <a:lnSpc>
                <a:spcPct val="95000"/>
              </a:lnSpc>
            </a:pPr>
            <a:r>
              <a:rPr lang="en-US" sz="1500" b="1" dirty="0">
                <a:solidFill>
                  <a:srgbClr val="0000FF"/>
                </a:solidFill>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function </a:t>
            </a:r>
            <a:r>
              <a:rPr lang="en-US" sz="1500" b="1" dirty="0" err="1">
                <a:latin typeface="Courier New" charset="0"/>
                <a:ea typeface="ＭＳ Ｐゴシック" charset="-128"/>
                <a:cs typeface="ＭＳ Ｐゴシック" charset="-128"/>
              </a:rPr>
              <a:t>TMCourse</a:t>
            </a: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   let questions = </a:t>
            </a:r>
            <a:r>
              <a:rPr lang="en-US" sz="1500" b="1" dirty="0" err="1">
                <a:latin typeface="Courier New" charset="0"/>
                <a:ea typeface="ＭＳ Ｐゴシック" charset="-128"/>
                <a:cs typeface="ＭＳ Ｐゴシック" charset="-128"/>
              </a:rPr>
              <a:t>readQuestions</a:t>
            </a:r>
            <a:r>
              <a:rPr lang="en-US" sz="1500" b="1" dirty="0">
                <a:latin typeface="Courier New" charset="0"/>
                <a:ea typeface="ＭＳ Ｐゴシック" charset="-128"/>
                <a:cs typeface="ＭＳ Ｐゴシック" charset="-128"/>
              </a:rPr>
              <a:t>();</a:t>
            </a:r>
          </a:p>
          <a:p>
            <a:pPr>
              <a:lnSpc>
                <a:spcPct val="95000"/>
              </a:lnSpc>
            </a:pPr>
            <a:r>
              <a:rPr lang="en-US" sz="1500" b="1" dirty="0">
                <a:latin typeface="Courier New" charset="0"/>
                <a:ea typeface="ＭＳ Ｐゴシック" charset="-128"/>
                <a:cs typeface="ＭＳ Ｐゴシック" charset="-128"/>
              </a:rPr>
              <a:t>   let </a:t>
            </a:r>
            <a:r>
              <a:rPr lang="en-US" sz="1500" b="1" dirty="0" err="1">
                <a:latin typeface="Courier New" charset="0"/>
                <a:ea typeface="ＭＳ Ｐゴシック" charset="-128"/>
                <a:cs typeface="ＭＳ Ｐゴシック" charset="-128"/>
              </a:rPr>
              <a:t>currentQuestion</a:t>
            </a:r>
            <a:r>
              <a:rPr lang="en-US" sz="1500" b="1" dirty="0">
                <a:latin typeface="Courier New" charset="0"/>
                <a:ea typeface="ＭＳ Ｐゴシック" charset="-128"/>
                <a:cs typeface="ＭＳ Ｐゴシック" charset="-128"/>
              </a:rPr>
              <a:t> = questions["START"];</a:t>
            </a:r>
          </a:p>
          <a:p>
            <a:pPr>
              <a:lnSpc>
                <a:spcPct val="95000"/>
              </a:lnSpc>
            </a:pPr>
            <a:r>
              <a:rPr lang="en-US" sz="1500" b="1" dirty="0">
                <a:latin typeface="Courier New" charset="0"/>
                <a:ea typeface="ＭＳ Ｐゴシック" charset="-128"/>
                <a:cs typeface="ＭＳ Ｐゴシック" charset="-128"/>
              </a:rPr>
              <a:t>   function </a:t>
            </a:r>
            <a:r>
              <a:rPr lang="en-US" sz="1500" b="1" dirty="0" err="1">
                <a:latin typeface="Courier New" charset="0"/>
                <a:ea typeface="ＭＳ Ｐゴシック" charset="-128"/>
                <a:cs typeface="ＭＳ Ｐゴシック" charset="-128"/>
              </a:rPr>
              <a:t>askQuestion</a:t>
            </a:r>
            <a:r>
              <a:rPr lang="en-US" sz="1500" b="1" dirty="0">
                <a:latin typeface="Courier New" charset="0"/>
                <a:ea typeface="ＭＳ Ｐゴシック" charset="-128"/>
                <a:cs typeface="ＭＳ Ｐゴシック" charset="-128"/>
              </a:rPr>
              <a:t>() { </a:t>
            </a:r>
            <a:r>
              <a:rPr lang="en-US" sz="1500" b="1" dirty="0">
                <a:solidFill>
                  <a:schemeClr val="accent1">
                    <a:lumMod val="75000"/>
                  </a:schemeClr>
                </a:solidFill>
                <a:latin typeface="Courier New" charset="0"/>
                <a:ea typeface="ＭＳ Ｐゴシック" charset="-128"/>
                <a:cs typeface="ＭＳ Ｐゴシック" charset="-128"/>
              </a:rPr>
              <a:t>/* code on next slide */ </a:t>
            </a:r>
            <a:r>
              <a:rPr lang="en-US" sz="1500" b="1" dirty="0">
                <a:latin typeface="Courier New" charset="0"/>
                <a:ea typeface="ＭＳ Ｐゴシック" charset="-128"/>
                <a:cs typeface="ＭＳ Ｐゴシック" charset="-128"/>
              </a:rPr>
              <a:t>}</a:t>
            </a:r>
          </a:p>
          <a:p>
            <a:pPr>
              <a:lnSpc>
                <a:spcPct val="95000"/>
              </a:lnSpc>
            </a:pPr>
            <a:r>
              <a:rPr lang="en-US" sz="1500" b="1" dirty="0">
                <a:latin typeface="Courier New" charset="0"/>
                <a:ea typeface="ＭＳ Ｐゴシック" charset="-128"/>
                <a:cs typeface="ＭＳ Ｐゴシック" charset="-128"/>
              </a:rPr>
              <a:t>   function </a:t>
            </a:r>
            <a:r>
              <a:rPr lang="en-US" sz="1500" b="1" dirty="0" err="1">
                <a:latin typeface="Courier New" charset="0"/>
                <a:ea typeface="ＭＳ Ｐゴシック" charset="-128"/>
                <a:cs typeface="ＭＳ Ｐゴシック" charset="-128"/>
              </a:rPr>
              <a:t>checkAnswer</a:t>
            </a:r>
            <a:r>
              <a:rPr lang="en-US" sz="1500" b="1" dirty="0">
                <a:latin typeface="Courier New" charset="0"/>
                <a:ea typeface="ＭＳ Ｐゴシック" charset="-128"/>
                <a:cs typeface="ＭＳ Ｐゴシック" charset="-128"/>
              </a:rPr>
              <a:t>() { </a:t>
            </a:r>
            <a:r>
              <a:rPr lang="en-US" sz="1500" b="1" dirty="0">
                <a:solidFill>
                  <a:schemeClr val="accent1">
                    <a:lumMod val="75000"/>
                  </a:schemeClr>
                </a:solidFill>
                <a:latin typeface="Courier New" charset="0"/>
                <a:ea typeface="ＭＳ Ｐゴシック" charset="-128"/>
                <a:cs typeface="ＭＳ Ｐゴシック" charset="-128"/>
              </a:rPr>
              <a:t>/* code on next slide */</a:t>
            </a: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   let course = {};</a:t>
            </a:r>
          </a:p>
          <a:p>
            <a:pPr>
              <a:lnSpc>
                <a:spcPct val="95000"/>
              </a:lnSpc>
            </a:pPr>
            <a:r>
              <a:rPr lang="en-US" sz="1500" b="1" dirty="0">
                <a:latin typeface="Courier New" charset="0"/>
                <a:ea typeface="ＭＳ Ｐゴシック" charset="-128"/>
                <a:cs typeface="ＭＳ Ｐゴシック" charset="-128"/>
              </a:rPr>
              <a:t>   </a:t>
            </a:r>
            <a:r>
              <a:rPr lang="en-US" sz="1500" b="1" dirty="0" err="1">
                <a:latin typeface="Courier New" charset="0"/>
                <a:ea typeface="ＭＳ Ｐゴシック" charset="-128"/>
                <a:cs typeface="ＭＳ Ｐゴシック" charset="-128"/>
              </a:rPr>
              <a:t>course.run</a:t>
            </a:r>
            <a:r>
              <a:rPr lang="en-US" sz="1500" b="1" dirty="0">
                <a:latin typeface="Courier New" charset="0"/>
                <a:ea typeface="ＭＳ Ｐゴシック" charset="-128"/>
                <a:cs typeface="ＭＳ Ｐゴシック" charset="-128"/>
              </a:rPr>
              <a:t> = </a:t>
            </a:r>
            <a:r>
              <a:rPr lang="en-US" sz="1500" b="1" dirty="0" err="1">
                <a:latin typeface="Courier New" charset="0"/>
                <a:ea typeface="ＭＳ Ｐゴシック" charset="-128"/>
                <a:cs typeface="ＭＳ Ｐゴシック" charset="-128"/>
              </a:rPr>
              <a:t>askQuestion</a:t>
            </a:r>
            <a:r>
              <a:rPr lang="en-US" sz="1500" b="1" dirty="0">
                <a:latin typeface="Courier New" charset="0"/>
                <a:ea typeface="ＭＳ Ｐゴシック" charset="-128"/>
                <a:cs typeface="ＭＳ Ｐゴシック" charset="-128"/>
              </a:rPr>
              <a:t>;</a:t>
            </a:r>
          </a:p>
          <a:p>
            <a:pPr>
              <a:lnSpc>
                <a:spcPct val="95000"/>
              </a:lnSpc>
            </a:pPr>
            <a:r>
              <a:rPr lang="en-US" sz="1500" b="1" dirty="0">
                <a:latin typeface="Courier New" charset="0"/>
                <a:ea typeface="ＭＳ Ｐゴシック" charset="-128"/>
                <a:cs typeface="ＭＳ Ｐゴシック" charset="-128"/>
              </a:rPr>
              <a:t>   return course;</a:t>
            </a:r>
          </a:p>
          <a:p>
            <a:pPr>
              <a:lnSpc>
                <a:spcPct val="95000"/>
              </a:lnSpc>
            </a:pPr>
            <a:r>
              <a:rPr lang="en-US" sz="1500" b="1" dirty="0">
                <a:latin typeface="Courier New" charset="0"/>
                <a:ea typeface="ＭＳ Ｐゴシック" charset="-128"/>
                <a:cs typeface="ＭＳ Ｐゴシック" charset="-128"/>
              </a:rPr>
              <a:t>}</a:t>
            </a:r>
          </a:p>
        </p:txBody>
      </p:sp>
      <p:sp>
        <p:nvSpPr>
          <p:cNvPr id="46387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7" name="Rectangle 5"/>
          <p:cNvSpPr>
            <a:spLocks noChangeArrowheads="1"/>
          </p:cNvSpPr>
          <p:nvPr/>
        </p:nvSpPr>
        <p:spPr bwMode="auto">
          <a:xfrm>
            <a:off x="8001000" y="7010400"/>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Code for the </a:t>
            </a:r>
            <a:r>
              <a:rPr lang="en-US" sz="3600" b="1" dirty="0" err="1">
                <a:solidFill>
                  <a:srgbClr val="FF0000"/>
                </a:solidFill>
                <a:latin typeface="Courier New" charset="0"/>
              </a:rPr>
              <a:t>TMCourse</a:t>
            </a:r>
            <a:r>
              <a:rPr lang="en-US" sz="4000" dirty="0">
                <a:solidFill>
                  <a:srgbClr val="FF0000"/>
                </a:solidFill>
                <a:latin typeface="Times New Roman" charset="0"/>
              </a:rPr>
              <a:t> Class</a:t>
            </a:r>
          </a:p>
        </p:txBody>
      </p:sp>
      <p:sp>
        <p:nvSpPr>
          <p:cNvPr id="46387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5923" name="Text Box 3"/>
          <p:cNvSpPr txBox="1">
            <a:spLocks noChangeArrowheads="1"/>
          </p:cNvSpPr>
          <p:nvPr/>
        </p:nvSpPr>
        <p:spPr bwMode="auto">
          <a:xfrm>
            <a:off x="398463" y="1193800"/>
            <a:ext cx="8440737" cy="5137946"/>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500" b="1" dirty="0">
                <a:solidFill>
                  <a:srgbClr val="0000FF"/>
                </a:solidFill>
                <a:latin typeface="Courier New" charset="0"/>
                <a:ea typeface="ＭＳ Ｐゴシック" charset="-128"/>
                <a:cs typeface="ＭＳ Ｐゴシック" charset="-128"/>
              </a:rPr>
              <a:t>/*</a:t>
            </a:r>
          </a:p>
          <a:p>
            <a:pPr>
              <a:lnSpc>
                <a:spcPct val="95000"/>
              </a:lnSpc>
            </a:pPr>
            <a:r>
              <a:rPr lang="en-US" sz="1500" b="1" dirty="0">
                <a:solidFill>
                  <a:srgbClr val="0000FF"/>
                </a:solidFill>
                <a:latin typeface="Courier New" charset="0"/>
                <a:ea typeface="ＭＳ Ｐゴシック" charset="-128"/>
                <a:cs typeface="ＭＳ Ｐゴシック" charset="-128"/>
              </a:rPr>
              <a:t> * File: </a:t>
            </a:r>
            <a:r>
              <a:rPr lang="en-US" sz="1500" b="1" dirty="0" err="1">
                <a:solidFill>
                  <a:srgbClr val="0000FF"/>
                </a:solidFill>
                <a:latin typeface="Courier New" charset="0"/>
                <a:ea typeface="ＭＳ Ｐゴシック" charset="-128"/>
                <a:cs typeface="ＭＳ Ｐゴシック" charset="-128"/>
              </a:rPr>
              <a:t>TMCourse.java</a:t>
            </a:r>
            <a:endParaRPr lang="en-US" sz="1500" b="1" dirty="0">
              <a:solidFill>
                <a:srgbClr val="0000FF"/>
              </a:solidFill>
              <a:latin typeface="Courier New" charset="0"/>
              <a:ea typeface="ＭＳ Ｐゴシック" charset="-128"/>
              <a:cs typeface="ＭＳ Ｐゴシック" charset="-128"/>
            </a:endParaRPr>
          </a:p>
          <a:p>
            <a:pPr>
              <a:lnSpc>
                <a:spcPct val="95000"/>
              </a:lnSpc>
            </a:pPr>
            <a:r>
              <a:rPr lang="en-US" sz="1500" b="1" dirty="0">
                <a:solidFill>
                  <a:srgbClr val="0000FF"/>
                </a:solidFill>
                <a:latin typeface="Courier New" charset="0"/>
                <a:ea typeface="ＭＳ Ｐゴシック" charset="-128"/>
                <a:cs typeface="ＭＳ Ｐゴシック" charset="-128"/>
              </a:rPr>
              <a:t> * -------------------</a:t>
            </a:r>
          </a:p>
          <a:p>
            <a:pPr>
              <a:lnSpc>
                <a:spcPct val="95000"/>
              </a:lnSpc>
            </a:pPr>
            <a:r>
              <a:rPr lang="en-US" sz="1500" b="1" dirty="0">
                <a:solidFill>
                  <a:srgbClr val="0000FF"/>
                </a:solidFill>
                <a:latin typeface="Courier New" charset="0"/>
                <a:ea typeface="ＭＳ Ｐゴシック" charset="-128"/>
                <a:cs typeface="ＭＳ Ｐゴシック" charset="-128"/>
              </a:rPr>
              <a:t> * This class defines the data structure for a course for use with</a:t>
            </a:r>
          </a:p>
          <a:p>
            <a:pPr>
              <a:lnSpc>
                <a:spcPct val="95000"/>
              </a:lnSpc>
            </a:pPr>
            <a:r>
              <a:rPr lang="en-US" sz="1500" b="1" dirty="0">
                <a:solidFill>
                  <a:srgbClr val="0000FF"/>
                </a:solidFill>
                <a:latin typeface="Courier New" charset="0"/>
                <a:ea typeface="ＭＳ Ｐゴシック" charset="-128"/>
                <a:cs typeface="ＭＳ Ｐゴシック" charset="-128"/>
              </a:rPr>
              <a:t> * the </a:t>
            </a:r>
            <a:r>
              <a:rPr lang="en-US" sz="1500" b="1" dirty="0" err="1">
                <a:solidFill>
                  <a:srgbClr val="0000FF"/>
                </a:solidFill>
                <a:latin typeface="Courier New" charset="0"/>
                <a:ea typeface="ＭＳ Ｐゴシック" charset="-128"/>
                <a:cs typeface="ＭＳ Ｐゴシック" charset="-128"/>
              </a:rPr>
              <a:t>TeachingMachine</a:t>
            </a:r>
            <a:r>
              <a:rPr lang="en-US" sz="1500" b="1" dirty="0">
                <a:solidFill>
                  <a:srgbClr val="0000FF"/>
                </a:solidFill>
                <a:latin typeface="Courier New" charset="0"/>
                <a:ea typeface="ＭＳ Ｐゴシック" charset="-128"/>
                <a:cs typeface="ＭＳ Ｐゴシック" charset="-128"/>
              </a:rPr>
              <a:t> program.</a:t>
            </a:r>
          </a:p>
          <a:p>
            <a:pPr>
              <a:lnSpc>
                <a:spcPct val="95000"/>
              </a:lnSpc>
            </a:pPr>
            <a:r>
              <a:rPr lang="en-US" sz="1500" b="1" dirty="0">
                <a:solidFill>
                  <a:srgbClr val="0000FF"/>
                </a:solidFill>
                <a:latin typeface="Courier New" charset="0"/>
                <a:ea typeface="ＭＳ Ｐゴシック" charset="-128"/>
                <a:cs typeface="ＭＳ Ｐゴシック" charset="-128"/>
              </a:rPr>
              <a:t> */</a:t>
            </a:r>
          </a:p>
          <a:p>
            <a:pPr>
              <a:lnSpc>
                <a:spcPct val="95000"/>
              </a:lnSpc>
            </a:pPr>
            <a:endParaRPr lang="en-US" sz="1500" b="1" dirty="0">
              <a:latin typeface="Courier New" charset="0"/>
              <a:ea typeface="ＭＳ Ｐゴシック" charset="-128"/>
              <a:cs typeface="ＭＳ Ｐゴシック" charset="-128"/>
            </a:endParaRPr>
          </a:p>
          <a:p>
            <a:pPr>
              <a:lnSpc>
                <a:spcPct val="95000"/>
              </a:lnSpc>
            </a:pPr>
            <a:r>
              <a:rPr lang="en-US" sz="1500" b="1" dirty="0">
                <a:solidFill>
                  <a:srgbClr val="0000FF"/>
                </a:solidFill>
                <a:latin typeface="Courier New" charset="0"/>
                <a:ea typeface="ＭＳ Ｐゴシック" charset="-128"/>
                <a:cs typeface="ＭＳ Ｐゴシック" charset="-128"/>
              </a:rPr>
              <a:t>/* Constants */</a:t>
            </a:r>
          </a:p>
          <a:p>
            <a:pPr>
              <a:lnSpc>
                <a:spcPct val="95000"/>
              </a:lnSpc>
            </a:pPr>
            <a:endParaRPr lang="en-US" sz="1500" b="1" dirty="0">
              <a:latin typeface="Courier New" charset="0"/>
              <a:ea typeface="ＭＳ Ｐゴシック" charset="-128"/>
              <a:cs typeface="ＭＳ Ｐゴシック" charset="-128"/>
            </a:endParaRPr>
          </a:p>
          <a:p>
            <a:pPr>
              <a:lnSpc>
                <a:spcPct val="95000"/>
              </a:lnSpc>
            </a:pPr>
            <a:r>
              <a:rPr lang="en-US" sz="1500" b="1" dirty="0">
                <a:latin typeface="Courier New" charset="0"/>
                <a:ea typeface="ＭＳ Ｐゴシック" charset="-128"/>
                <a:cs typeface="ＭＳ Ｐゴシック" charset="-128"/>
              </a:rPr>
              <a:t>const MARKER = "-----";</a:t>
            </a:r>
          </a:p>
          <a:p>
            <a:pPr>
              <a:lnSpc>
                <a:spcPct val="95000"/>
              </a:lnSpc>
            </a:pPr>
            <a:endParaRPr lang="en-US" sz="1500" b="1" dirty="0">
              <a:latin typeface="Courier New" charset="0"/>
              <a:ea typeface="ＭＳ Ｐゴシック" charset="-128"/>
              <a:cs typeface="ＭＳ Ｐゴシック" charset="-128"/>
            </a:endParaRPr>
          </a:p>
          <a:p>
            <a:pPr>
              <a:lnSpc>
                <a:spcPct val="95000"/>
              </a:lnSpc>
            </a:pPr>
            <a:r>
              <a:rPr lang="en-US" sz="1500" b="1" dirty="0">
                <a:solidFill>
                  <a:srgbClr val="0000FF"/>
                </a:solidFill>
                <a:latin typeface="Courier New" charset="0"/>
                <a:ea typeface="ＭＳ Ｐゴシック" charset="-128"/>
                <a:cs typeface="ＭＳ Ｐゴシック" charset="-128"/>
              </a:rPr>
              <a:t>/*</a:t>
            </a:r>
          </a:p>
          <a:p>
            <a:pPr>
              <a:lnSpc>
                <a:spcPct val="95000"/>
              </a:lnSpc>
            </a:pPr>
            <a:r>
              <a:rPr lang="en-US" sz="1500" b="1" dirty="0">
                <a:solidFill>
                  <a:srgbClr val="0000FF"/>
                </a:solidFill>
                <a:latin typeface="Courier New" charset="0"/>
                <a:ea typeface="ＭＳ Ｐゴシック" charset="-128"/>
                <a:cs typeface="ＭＳ Ｐゴシック" charset="-128"/>
              </a:rPr>
              <a:t> * Creates a new course for the teaching machine by reading the</a:t>
            </a:r>
          </a:p>
          <a:p>
            <a:pPr>
              <a:lnSpc>
                <a:spcPct val="95000"/>
              </a:lnSpc>
            </a:pPr>
            <a:r>
              <a:rPr lang="en-US" sz="1500" b="1" dirty="0">
                <a:solidFill>
                  <a:srgbClr val="0000FF"/>
                </a:solidFill>
                <a:latin typeface="Courier New" charset="0"/>
                <a:ea typeface="ＭＳ Ｐゴシック" charset="-128"/>
                <a:cs typeface="ＭＳ Ｐゴシック" charset="-128"/>
              </a:rPr>
              <a:t> * data from the specified file, which consists of questions and</a:t>
            </a:r>
          </a:p>
          <a:p>
            <a:pPr>
              <a:lnSpc>
                <a:spcPct val="95000"/>
              </a:lnSpc>
            </a:pPr>
            <a:r>
              <a:rPr lang="en-US" sz="1500" b="1" dirty="0">
                <a:solidFill>
                  <a:srgbClr val="0000FF"/>
                </a:solidFill>
                <a:latin typeface="Courier New" charset="0"/>
                <a:ea typeface="ＭＳ Ｐゴシック" charset="-128"/>
                <a:cs typeface="ＭＳ Ｐゴシック" charset="-128"/>
              </a:rPr>
              <a:t> * their accepted answers.</a:t>
            </a:r>
          </a:p>
          <a:p>
            <a:pPr>
              <a:lnSpc>
                <a:spcPct val="95000"/>
              </a:lnSpc>
            </a:pPr>
            <a:r>
              <a:rPr lang="en-US" sz="1500" b="1" dirty="0">
                <a:solidFill>
                  <a:srgbClr val="0000FF"/>
                </a:solidFill>
                <a:latin typeface="Courier New" charset="0"/>
                <a:ea typeface="ＭＳ Ｐゴシック" charset="-128"/>
                <a:cs typeface="ＭＳ Ｐゴシック" charset="-128"/>
              </a:rPr>
              <a:t> */</a:t>
            </a:r>
          </a:p>
          <a:p>
            <a:pPr>
              <a:lnSpc>
                <a:spcPct val="95000"/>
              </a:lnSpc>
            </a:pPr>
            <a:endParaRPr lang="en-US" sz="1500" b="1" dirty="0">
              <a:latin typeface="Courier New" charset="0"/>
              <a:ea typeface="ＭＳ Ｐゴシック" charset="-128"/>
              <a:cs typeface="ＭＳ Ｐゴシック" charset="-128"/>
            </a:endParaRPr>
          </a:p>
          <a:p>
            <a:pPr>
              <a:lnSpc>
                <a:spcPct val="95000"/>
              </a:lnSpc>
            </a:pPr>
            <a:r>
              <a:rPr lang="en-US" sz="1500" b="1" dirty="0">
                <a:latin typeface="Courier New" charset="0"/>
                <a:ea typeface="ＭＳ Ｐゴシック" charset="-128"/>
                <a:cs typeface="ＭＳ Ｐゴシック" charset="-128"/>
              </a:rPr>
              <a:t>function </a:t>
            </a:r>
            <a:r>
              <a:rPr lang="en-US" sz="1500" b="1" dirty="0" err="1">
                <a:latin typeface="Courier New" charset="0"/>
                <a:ea typeface="ＭＳ Ｐゴシック" charset="-128"/>
                <a:cs typeface="ＭＳ Ｐゴシック" charset="-128"/>
              </a:rPr>
              <a:t>TMCourse(filename</a:t>
            </a: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   .</a:t>
            </a:r>
          </a:p>
          <a:p>
            <a:pPr>
              <a:lnSpc>
                <a:spcPct val="95000"/>
              </a:lnSpc>
            </a:pPr>
            <a:r>
              <a:rPr lang="en-US" sz="1500" b="1" dirty="0">
                <a:latin typeface="Courier New" charset="0"/>
                <a:ea typeface="ＭＳ Ｐゴシック" charset="-128"/>
                <a:cs typeface="ＭＳ Ｐゴシック" charset="-128"/>
              </a:rPr>
              <a:t>}</a:t>
            </a:r>
          </a:p>
          <a:p>
            <a:pPr>
              <a:lnSpc>
                <a:spcPct val="95000"/>
              </a:lnSpc>
            </a:pPr>
            <a:endParaRPr lang="en-US" sz="1500" b="1" dirty="0">
              <a:latin typeface="Courier New" charset="0"/>
              <a:ea typeface="ＭＳ Ｐゴシック" charset="-128"/>
              <a:cs typeface="ＭＳ Ｐゴシック" charset="-128"/>
            </a:endParaRPr>
          </a:p>
        </p:txBody>
      </p:sp>
      <p:grpSp>
        <p:nvGrpSpPr>
          <p:cNvPr id="465924" name="Group 4"/>
          <p:cNvGrpSpPr>
            <a:grpSpLocks/>
          </p:cNvGrpSpPr>
          <p:nvPr/>
        </p:nvGrpSpPr>
        <p:grpSpPr bwMode="auto">
          <a:xfrm>
            <a:off x="355600" y="1143000"/>
            <a:ext cx="8559067" cy="5257800"/>
            <a:chOff x="240" y="720"/>
            <a:chExt cx="5320" cy="3312"/>
          </a:xfrm>
        </p:grpSpPr>
        <p:sp>
          <p:nvSpPr>
            <p:cNvPr id="46592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65926" name="Text Box 6"/>
            <p:cNvSpPr txBox="1">
              <a:spLocks noChangeArrowheads="1"/>
            </p:cNvSpPr>
            <p:nvPr/>
          </p:nvSpPr>
          <p:spPr bwMode="auto">
            <a:xfrm>
              <a:off x="251" y="752"/>
              <a:ext cx="5309" cy="2467"/>
            </a:xfrm>
            <a:prstGeom prst="rect">
              <a:avLst/>
            </a:prstGeom>
            <a:noFill/>
            <a:ln w="9525">
              <a:noFill/>
              <a:miter lim="800000"/>
              <a:headEnd/>
              <a:tailEnd/>
            </a:ln>
            <a:effectLst/>
          </p:spPr>
          <p:txBody>
            <a:bodyPr wrap="square">
              <a:prstTxWarp prst="textNoShape">
                <a:avLst/>
              </a:prstTxWarp>
              <a:spAutoFit/>
            </a:bodyPr>
            <a:lstStyle/>
            <a:p>
              <a:pPr>
                <a:lnSpc>
                  <a:spcPct val="97000"/>
                </a:lnSpc>
              </a:pPr>
              <a:r>
                <a:rPr lang="en-US" sz="1600" b="1" dirty="0">
                  <a:latin typeface="Courier New" charset="0"/>
                  <a:ea typeface="ＭＳ Ｐゴシック" charset="-128"/>
                  <a:cs typeface="ＭＳ Ｐゴシック" charset="-128"/>
                </a:rPr>
                <a:t>   </a:t>
              </a:r>
            </a:p>
            <a:p>
              <a:pPr>
                <a:lnSpc>
                  <a:spcPct val="97000"/>
                </a:lnSpc>
              </a:pPr>
              <a:r>
                <a:rPr lang="en-US" sz="1600" b="1">
                  <a:latin typeface="Courier New" charset="0"/>
                  <a:ea typeface="ＭＳ Ｐゴシック" charset="-128"/>
                  <a:cs typeface="ＭＳ Ｐゴシック" charset="-128"/>
                </a:rPr>
                <a:t>   function </a:t>
              </a:r>
              <a:r>
                <a:rPr lang="en-US" sz="1600" b="1" dirty="0" err="1">
                  <a:latin typeface="Courier New" charset="0"/>
                  <a:ea typeface="ＭＳ Ｐゴシック" charset="-128"/>
                  <a:cs typeface="ＭＳ Ｐゴシック" charset="-128"/>
                </a:rPr>
                <a:t>askQuestion</a:t>
              </a: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currentQuestion.printQuestionText</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console.requestInput</a:t>
              </a:r>
              <a:r>
                <a:rPr lang="en-US" sz="1600" b="1" dirty="0">
                  <a:latin typeface="Courier New" charset="0"/>
                  <a:ea typeface="ＭＳ Ｐゴシック" charset="-128"/>
                  <a:cs typeface="ＭＳ Ｐゴシック" charset="-128"/>
                </a:rPr>
                <a:t>("&gt; ", </a:t>
              </a:r>
              <a:r>
                <a:rPr lang="en-US" sz="1600" b="1" dirty="0" err="1">
                  <a:latin typeface="Courier New" charset="0"/>
                  <a:ea typeface="ＭＳ Ｐゴシック" charset="-128"/>
                  <a:cs typeface="ＭＳ Ｐゴシック" charset="-128"/>
                </a:rPr>
                <a:t>checkAnswer</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t>
              </a:r>
            </a:p>
            <a:p>
              <a:pPr>
                <a:lnSpc>
                  <a:spcPct val="97000"/>
                </a:lnSpc>
              </a:pPr>
              <a:endParaRPr lang="en-US" sz="1600" b="1" dirty="0">
                <a:latin typeface="Courier New" charset="0"/>
                <a:ea typeface="ＭＳ Ｐゴシック" charset="-128"/>
                <a:cs typeface="ＭＳ Ｐゴシック" charset="-128"/>
              </a:endParaRPr>
            </a:p>
            <a:p>
              <a:pPr>
                <a:lnSpc>
                  <a:spcPct val="97000"/>
                </a:lnSpc>
              </a:pPr>
              <a:r>
                <a:rPr lang="en-US" sz="1600" b="1" dirty="0">
                  <a:latin typeface="Courier New" charset="0"/>
                  <a:ea typeface="ＭＳ Ｐゴシック" charset="-128"/>
                  <a:cs typeface="ＭＳ Ｐゴシック" charset="-128"/>
                </a:rPr>
                <a:t>   function </a:t>
              </a:r>
              <a:r>
                <a:rPr lang="en-US" sz="1600" b="1" dirty="0" err="1">
                  <a:latin typeface="Courier New" charset="0"/>
                  <a:ea typeface="ＭＳ Ｐゴシック" charset="-128"/>
                  <a:cs typeface="ＭＳ Ｐゴシック" charset="-128"/>
                </a:rPr>
                <a:t>checkAnswer</a:t>
              </a:r>
              <a:r>
                <a:rPr lang="en-US" sz="1600" b="1" dirty="0">
                  <a:latin typeface="Courier New" charset="0"/>
                  <a:ea typeface="ＭＳ Ｐゴシック" charset="-128"/>
                  <a:cs typeface="ＭＳ Ｐゴシック" charset="-128"/>
                </a:rPr>
                <a:t>(line) {</a:t>
              </a:r>
            </a:p>
            <a:p>
              <a:pPr>
                <a:lnSpc>
                  <a:spcPct val="97000"/>
                </a:lnSpc>
              </a:pPr>
              <a:r>
                <a:rPr lang="en-US" sz="1600" b="1" dirty="0">
                  <a:latin typeface="Courier New" charset="0"/>
                  <a:ea typeface="ＭＳ Ｐゴシック" charset="-128"/>
                  <a:cs typeface="ＭＳ Ｐゴシック" charset="-128"/>
                </a:rPr>
                <a:t>      let </a:t>
              </a:r>
              <a:r>
                <a:rPr lang="en-US" sz="1600" b="1" dirty="0" err="1">
                  <a:latin typeface="Courier New" charset="0"/>
                  <a:ea typeface="ＭＳ Ｐゴシック" charset="-128"/>
                  <a:cs typeface="ＭＳ Ｐゴシック" charset="-128"/>
                </a:rPr>
                <a:t>questionID</a:t>
              </a:r>
              <a:r>
                <a:rPr lang="en-US" sz="1600" b="1" dirty="0">
                  <a:latin typeface="Courier New" charset="0"/>
                  <a:ea typeface="ＭＳ Ｐゴシック" charset="-128"/>
                  <a:cs typeface="ＭＳ Ｐゴシック" charset="-128"/>
                </a:rPr>
                <a:t> = </a:t>
              </a:r>
              <a:r>
                <a:rPr lang="en-US" sz="1600" b="1" dirty="0" err="1">
                  <a:latin typeface="Courier New" charset="0"/>
                  <a:ea typeface="ＭＳ Ｐゴシック" charset="-128"/>
                  <a:cs typeface="ＭＳ Ｐゴシック" charset="-128"/>
                </a:rPr>
                <a:t>currentQuestion.getNextQuestion</a:t>
              </a:r>
              <a:r>
                <a:rPr lang="en-US" sz="1600" b="1" dirty="0">
                  <a:latin typeface="Courier New" charset="0"/>
                  <a:ea typeface="ＭＳ Ｐゴシック" charset="-128"/>
                  <a:cs typeface="ＭＳ Ｐゴシック" charset="-128"/>
                </a:rPr>
                <a:t>(line);</a:t>
              </a:r>
            </a:p>
            <a:p>
              <a:pPr>
                <a:lnSpc>
                  <a:spcPct val="97000"/>
                </a:lnSpc>
              </a:pPr>
              <a:r>
                <a:rPr lang="en-US" sz="1600" b="1" dirty="0">
                  <a:latin typeface="Courier New" charset="0"/>
                  <a:ea typeface="ＭＳ Ｐゴシック" charset="-128"/>
                  <a:cs typeface="ＭＳ Ｐゴシック" charset="-128"/>
                </a:rPr>
                <a:t>      if (</a:t>
              </a:r>
              <a:r>
                <a:rPr lang="en-US" sz="1600" b="1" dirty="0" err="1">
                  <a:latin typeface="Courier New" charset="0"/>
                  <a:ea typeface="ＭＳ Ｐゴシック" charset="-128"/>
                  <a:cs typeface="ＭＳ Ｐゴシック" charset="-128"/>
                </a:rPr>
                <a:t>questionID</a:t>
              </a:r>
              <a:r>
                <a:rPr lang="en-US" sz="1600" b="1" dirty="0">
                  <a:latin typeface="Courier New" charset="0"/>
                  <a:ea typeface="ＭＳ Ｐゴシック" charset="-128"/>
                  <a:cs typeface="ＭＳ Ｐゴシック" charset="-128"/>
                </a:rPr>
                <a:t> === "EXIT") return;</a:t>
              </a:r>
            </a:p>
            <a:p>
              <a:pPr>
                <a:lnSpc>
                  <a:spcPct val="97000"/>
                </a:lnSpc>
              </a:pPr>
              <a:r>
                <a:rPr lang="en-US" sz="1600" b="1" dirty="0">
                  <a:latin typeface="Courier New" charset="0"/>
                  <a:ea typeface="ＭＳ Ｐゴシック" charset="-128"/>
                  <a:cs typeface="ＭＳ Ｐゴシック" charset="-128"/>
                </a:rPr>
                <a:t>      if (</a:t>
              </a:r>
              <a:r>
                <a:rPr lang="en-US" sz="1600" b="1" dirty="0" err="1">
                  <a:latin typeface="Courier New" charset="0"/>
                  <a:ea typeface="ＭＳ Ｐゴシック" charset="-128"/>
                  <a:cs typeface="ＭＳ Ｐゴシック" charset="-128"/>
                </a:rPr>
                <a:t>questionID</a:t>
              </a:r>
              <a:r>
                <a:rPr lang="en-US" sz="1600" b="1" dirty="0">
                  <a:latin typeface="Courier New" charset="0"/>
                  <a:ea typeface="ＭＳ Ｐゴシック" charset="-128"/>
                  <a:cs typeface="ＭＳ Ｐゴシック" charset="-128"/>
                </a:rPr>
                <a:t> === undefined) {</a:t>
              </a:r>
            </a:p>
            <a:p>
              <a:pPr>
                <a:lnSpc>
                  <a:spcPct val="97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console.log</a:t>
              </a:r>
              <a:r>
                <a:rPr lang="en-US" sz="1600" b="1" dirty="0">
                  <a:latin typeface="Courier New" charset="0"/>
                  <a:ea typeface="ＭＳ Ｐゴシック" charset="-128"/>
                  <a:cs typeface="ＭＳ Ｐゴシック" charset="-128"/>
                </a:rPr>
                <a:t>("I don't understand that response.");</a:t>
              </a:r>
            </a:p>
            <a:p>
              <a:pPr>
                <a:lnSpc>
                  <a:spcPct val="97000"/>
                </a:lnSpc>
              </a:pPr>
              <a:r>
                <a:rPr lang="en-US" sz="1600" b="1" dirty="0">
                  <a:latin typeface="Courier New" charset="0"/>
                  <a:ea typeface="ＭＳ Ｐゴシック" charset="-128"/>
                  <a:cs typeface="ＭＳ Ｐゴシック" charset="-128"/>
                </a:rPr>
                <a:t>      } else {</a:t>
              </a:r>
            </a:p>
            <a:p>
              <a:pPr>
                <a:lnSpc>
                  <a:spcPct val="97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currentQuestion</a:t>
              </a:r>
              <a:r>
                <a:rPr lang="en-US" sz="1600" b="1" dirty="0">
                  <a:latin typeface="Courier New" charset="0"/>
                  <a:ea typeface="ＭＳ Ｐゴシック" charset="-128"/>
                  <a:cs typeface="ＭＳ Ｐゴシック" charset="-128"/>
                </a:rPr>
                <a:t> = questions[</a:t>
              </a:r>
              <a:r>
                <a:rPr lang="en-US" sz="1600" b="1" dirty="0" err="1">
                  <a:latin typeface="Courier New" charset="0"/>
                  <a:ea typeface="ＭＳ Ｐゴシック" charset="-128"/>
                  <a:cs typeface="ＭＳ Ｐゴシック" charset="-128"/>
                </a:rPr>
                <a:t>questionID</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askQuestion</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t>
              </a:r>
            </a:p>
          </p:txBody>
        </p:sp>
      </p:grpSp>
      <p:sp>
        <p:nvSpPr>
          <p:cNvPr id="4659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9" name="Rectangle 9"/>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a:t>
            </a:r>
            <a:r>
              <a:rPr lang="en-US" sz="3600" b="1" dirty="0" err="1">
                <a:solidFill>
                  <a:srgbClr val="FF0000"/>
                </a:solidFill>
                <a:latin typeface="Courier New" charset="0"/>
              </a:rPr>
              <a:t>TMCourse.run</a:t>
            </a:r>
            <a:r>
              <a:rPr lang="en-US" sz="4000" dirty="0">
                <a:solidFill>
                  <a:srgbClr val="FF0000"/>
                </a:solidFill>
                <a:latin typeface="Times New Roman" charset="0"/>
              </a:rPr>
              <a:t> Method</a:t>
            </a:r>
          </a:p>
        </p:txBody>
      </p:sp>
      <p:sp>
        <p:nvSpPr>
          <p:cNvPr id="4659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3875" name="Text Box 3"/>
          <p:cNvSpPr txBox="1">
            <a:spLocks noChangeArrowheads="1"/>
          </p:cNvSpPr>
          <p:nvPr/>
        </p:nvSpPr>
        <p:spPr bwMode="auto">
          <a:xfrm>
            <a:off x="381000" y="1148745"/>
            <a:ext cx="8440737" cy="5475345"/>
          </a:xfrm>
          <a:prstGeom prst="rect">
            <a:avLst/>
          </a:prstGeom>
          <a:noFill/>
          <a:ln w="9525">
            <a:noFill/>
            <a:miter lim="800000"/>
            <a:headEnd/>
            <a:tailEnd/>
          </a:ln>
          <a:effectLst/>
        </p:spPr>
        <p:txBody>
          <a:bodyPr>
            <a:prstTxWarp prst="textNoShape">
              <a:avLst/>
            </a:prstTxWarp>
            <a:spAutoFit/>
          </a:bodyPr>
          <a:lstStyle/>
          <a:p>
            <a:pPr>
              <a:lnSpc>
                <a:spcPct val="95000"/>
              </a:lnSpc>
            </a:pPr>
            <a:r>
              <a:rPr lang="en-US" sz="1600" b="1" dirty="0">
                <a:solidFill>
                  <a:srgbClr val="0000FF"/>
                </a:solidFill>
                <a:latin typeface="Courier New" charset="0"/>
                <a:ea typeface="ＭＳ Ｐゴシック" charset="-128"/>
                <a:cs typeface="ＭＳ Ｐゴシック" charset="-128"/>
              </a:rPr>
              <a:t>/**</a:t>
            </a:r>
          </a:p>
          <a:p>
            <a:pPr>
              <a:lnSpc>
                <a:spcPct val="95000"/>
              </a:lnSpc>
            </a:pPr>
            <a:r>
              <a:rPr lang="en-US" sz="1600" b="1" dirty="0">
                <a:solidFill>
                  <a:srgbClr val="0000FF"/>
                </a:solidFill>
                <a:latin typeface="Courier New" charset="0"/>
                <a:ea typeface="ＭＳ Ｐゴシック" charset="-128"/>
                <a:cs typeface="ＭＳ Ｐゴシック" charset="-128"/>
              </a:rPr>
              <a:t> * Class: </a:t>
            </a:r>
            <a:r>
              <a:rPr lang="en-US" sz="1600" b="1" dirty="0" err="1">
                <a:solidFill>
                  <a:srgbClr val="0000FF"/>
                </a:solidFill>
                <a:latin typeface="Courier New" charset="0"/>
                <a:ea typeface="ＭＳ Ｐゴシック" charset="-128"/>
                <a:cs typeface="ＭＳ Ｐゴシック" charset="-128"/>
              </a:rPr>
              <a:t>TMQuestion</a:t>
            </a:r>
            <a:endParaRPr lang="en-US" sz="1600" b="1" dirty="0">
              <a:solidFill>
                <a:srgbClr val="0000FF"/>
              </a:solidFill>
              <a:latin typeface="Courier New" charset="0"/>
              <a:ea typeface="ＭＳ Ｐゴシック" charset="-128"/>
              <a:cs typeface="ＭＳ Ｐゴシック" charset="-128"/>
            </a:endParaRPr>
          </a:p>
          <a:p>
            <a:pPr>
              <a:lnSpc>
                <a:spcPct val="95000"/>
              </a:lnSpc>
            </a:pPr>
            <a:r>
              <a:rPr lang="en-US" sz="1600" b="1" dirty="0">
                <a:solidFill>
                  <a:srgbClr val="0000FF"/>
                </a:solidFill>
                <a:latin typeface="Courier New" charset="0"/>
                <a:ea typeface="ＭＳ Ｐゴシック" charset="-128"/>
                <a:cs typeface="ＭＳ Ｐゴシック" charset="-128"/>
              </a:rPr>
              <a:t> * -----------------</a:t>
            </a:r>
          </a:p>
          <a:p>
            <a:pPr>
              <a:lnSpc>
                <a:spcPct val="95000"/>
              </a:lnSpc>
            </a:pPr>
            <a:r>
              <a:rPr lang="en-US" sz="1600" b="1" dirty="0">
                <a:solidFill>
                  <a:srgbClr val="0000FF"/>
                </a:solidFill>
                <a:latin typeface="Courier New" charset="0"/>
                <a:ea typeface="ＭＳ Ｐゴシック" charset="-128"/>
                <a:cs typeface="ＭＳ Ｐゴシック" charset="-128"/>
              </a:rPr>
              <a:t> * This class represents a question for the teaching machine.</a:t>
            </a:r>
          </a:p>
          <a:p>
            <a:pPr>
              <a:lnSpc>
                <a:spcPct val="95000"/>
              </a:lnSpc>
            </a:pPr>
            <a:r>
              <a:rPr lang="en-US" sz="1600" b="1" dirty="0">
                <a:solidFill>
                  <a:srgbClr val="0000FF"/>
                </a:solidFill>
                <a:latin typeface="Courier New" charset="0"/>
                <a:ea typeface="ＭＳ Ｐゴシック" charset="-128"/>
                <a:cs typeface="ＭＳ Ｐゴシック" charset="-128"/>
              </a:rPr>
              <a:t> * Intuitively, a </a:t>
            </a:r>
            <a:r>
              <a:rPr lang="en-US" sz="1600" b="1" dirty="0" err="1">
                <a:solidFill>
                  <a:srgbClr val="0000FF"/>
                </a:solidFill>
                <a:latin typeface="Courier New" charset="0"/>
                <a:ea typeface="ＭＳ Ｐゴシック" charset="-128"/>
                <a:cs typeface="ＭＳ Ｐゴシック" charset="-128"/>
              </a:rPr>
              <a:t>TMQuestion</a:t>
            </a:r>
            <a:r>
              <a:rPr lang="en-US" sz="1600" b="1" dirty="0">
                <a:solidFill>
                  <a:srgbClr val="0000FF"/>
                </a:solidFill>
                <a:latin typeface="Courier New" charset="0"/>
                <a:ea typeface="ＭＳ Ｐゴシック" charset="-128"/>
                <a:cs typeface="ＭＳ Ｐゴシック" charset="-128"/>
              </a:rPr>
              <a:t> object encapsulates the HTML markup</a:t>
            </a:r>
          </a:p>
          <a:p>
            <a:pPr>
              <a:lnSpc>
                <a:spcPct val="95000"/>
              </a:lnSpc>
            </a:pPr>
            <a:r>
              <a:rPr lang="en-US" sz="1600" b="1" dirty="0">
                <a:solidFill>
                  <a:srgbClr val="0000FF"/>
                </a:solidFill>
                <a:latin typeface="Courier New" charset="0"/>
                <a:ea typeface="ＭＳ Ｐゴシック" charset="-128"/>
                <a:cs typeface="ＭＳ Ｐゴシック" charset="-128"/>
              </a:rPr>
              <a:t> * and a map from each permitted answer to the next question id.</a:t>
            </a:r>
          </a:p>
          <a:p>
            <a:pPr>
              <a:lnSpc>
                <a:spcPct val="95000"/>
              </a:lnSpc>
            </a:pPr>
            <a:r>
              <a:rPr lang="en-US" sz="1600" b="1" dirty="0">
                <a:solidFill>
                  <a:srgbClr val="0000FF"/>
                </a:solidFill>
                <a:latin typeface="Courier New" charset="0"/>
                <a:ea typeface="ＭＳ Ｐゴシック" charset="-128"/>
                <a:cs typeface="ＭＳ Ｐゴシック" charset="-128"/>
              </a:rPr>
              <a:t> * </a:t>
            </a:r>
          </a:p>
          <a:p>
            <a:pPr>
              <a:lnSpc>
                <a:spcPct val="95000"/>
              </a:lnSpc>
            </a:pPr>
            <a:r>
              <a:rPr lang="en-US" sz="1600" b="1" dirty="0">
                <a:solidFill>
                  <a:srgbClr val="0000FF"/>
                </a:solidFill>
                <a:latin typeface="Courier New" charset="0"/>
                <a:ea typeface="ＭＳ Ｐゴシック" charset="-128"/>
                <a:cs typeface="ＭＳ Ｐゴシック" charset="-128"/>
              </a:rPr>
              <a:t> * The supplied parameters are private to the implementation</a:t>
            </a:r>
          </a:p>
          <a:p>
            <a:pPr>
              <a:lnSpc>
                <a:spcPct val="95000"/>
              </a:lnSpc>
            </a:pPr>
            <a:r>
              <a:rPr lang="en-US" sz="1600" b="1" dirty="0">
                <a:solidFill>
                  <a:srgbClr val="0000FF"/>
                </a:solidFill>
                <a:latin typeface="Courier New" charset="0"/>
                <a:ea typeface="ＭＳ Ｐゴシック" charset="-128"/>
                <a:cs typeface="ＭＳ Ｐゴシック" charset="-128"/>
              </a:rPr>
              <a:t> * and are </a:t>
            </a:r>
            <a:r>
              <a:rPr lang="en-US" sz="1600" b="1">
                <a:solidFill>
                  <a:srgbClr val="0000FF"/>
                </a:solidFill>
                <a:latin typeface="Courier New" charset="0"/>
                <a:ea typeface="ＭＳ Ｐゴシック" charset="-128"/>
                <a:cs typeface="ＭＳ Ｐゴシック" charset="-128"/>
              </a:rPr>
              <a:t>only accessed by </a:t>
            </a:r>
            <a:r>
              <a:rPr lang="en-US" sz="1600" b="1" dirty="0">
                <a:solidFill>
                  <a:srgbClr val="0000FF"/>
                </a:solidFill>
                <a:latin typeface="Courier New" charset="0"/>
                <a:ea typeface="ＭＳ Ｐゴシック" charset="-128"/>
                <a:cs typeface="ＭＳ Ｐゴシック" charset="-128"/>
              </a:rPr>
              <a:t>invoked </a:t>
            </a:r>
            <a:r>
              <a:rPr lang="en-US" sz="1600" b="1" dirty="0" err="1">
                <a:solidFill>
                  <a:srgbClr val="0000FF"/>
                </a:solidFill>
                <a:latin typeface="Courier New" charset="0"/>
                <a:ea typeface="ＭＳ Ｐゴシック" charset="-128"/>
                <a:cs typeface="ＭＳ Ｐゴシック" charset="-128"/>
              </a:rPr>
              <a:t>TMQuestion</a:t>
            </a:r>
            <a:r>
              <a:rPr lang="en-US" sz="1600" b="1" dirty="0">
                <a:solidFill>
                  <a:srgbClr val="0000FF"/>
                </a:solidFill>
                <a:latin typeface="Courier New" charset="0"/>
                <a:ea typeface="ＭＳ Ｐゴシック" charset="-128"/>
                <a:cs typeface="ＭＳ Ｐゴシック" charset="-128"/>
              </a:rPr>
              <a:t> methods.</a:t>
            </a:r>
          </a:p>
          <a:p>
            <a:pPr>
              <a:lnSpc>
                <a:spcPct val="95000"/>
              </a:lnSpc>
            </a:pPr>
            <a:r>
              <a:rPr lang="en-US" sz="1600" b="1" dirty="0">
                <a:solidFill>
                  <a:srgbClr val="0000FF"/>
                </a:solidFill>
                <a:latin typeface="Courier New" charset="0"/>
                <a:ea typeface="ＭＳ Ｐゴシック" charset="-128"/>
                <a:cs typeface="ＭＳ Ｐゴシック" charset="-128"/>
              </a:rPr>
              <a:t> */</a:t>
            </a:r>
          </a:p>
          <a:p>
            <a:pPr>
              <a:lnSpc>
                <a:spcPct val="95000"/>
              </a:lnSpc>
            </a:pPr>
            <a:endParaRPr lang="en-US" sz="1600" b="1" dirty="0">
              <a:solidFill>
                <a:srgbClr val="0000FF"/>
              </a:solidFill>
              <a:latin typeface="Courier New" charset="0"/>
              <a:ea typeface="ＭＳ Ｐゴシック" charset="-128"/>
              <a:cs typeface="ＭＳ Ｐゴシック" charset="-128"/>
            </a:endParaRPr>
          </a:p>
          <a:p>
            <a:pPr>
              <a:lnSpc>
                <a:spcPct val="95000"/>
              </a:lnSpc>
            </a:pPr>
            <a:r>
              <a:rPr lang="en-US" sz="1600" b="1" dirty="0">
                <a:latin typeface="Courier New" charset="0"/>
                <a:ea typeface="ＭＳ Ｐゴシック" charset="-128"/>
                <a:cs typeface="ＭＳ Ｐゴシック" charset="-128"/>
              </a:rPr>
              <a:t>function </a:t>
            </a:r>
            <a:r>
              <a:rPr lang="en-US" sz="1600" b="1" dirty="0" err="1">
                <a:latin typeface="Courier New" charset="0"/>
                <a:ea typeface="ＭＳ Ｐゴシック" charset="-128"/>
                <a:cs typeface="ＭＳ Ｐゴシック" charset="-128"/>
              </a:rPr>
              <a:t>TMQuestion</a:t>
            </a:r>
            <a:r>
              <a:rPr lang="en-US" sz="1600" b="1" dirty="0">
                <a:latin typeface="Courier New" charset="0"/>
                <a:ea typeface="ＭＳ Ｐゴシック" charset="-128"/>
                <a:cs typeface="ＭＳ Ｐゴシック" charset="-128"/>
              </a:rPr>
              <a:t>(html, answers) {</a:t>
            </a:r>
          </a:p>
          <a:p>
            <a:pPr>
              <a:lnSpc>
                <a:spcPct val="95000"/>
              </a:lnSpc>
            </a:pPr>
            <a:r>
              <a:rPr lang="en-US" sz="1600" b="1" dirty="0">
                <a:latin typeface="Courier New" charset="0"/>
                <a:ea typeface="ＭＳ Ｐゴシック" charset="-128"/>
                <a:cs typeface="ＭＳ Ｐゴシック" charset="-128"/>
              </a:rPr>
              <a:t>   let question = {};</a:t>
            </a:r>
          </a:p>
          <a:p>
            <a:pPr>
              <a:lnSpc>
                <a:spcPct val="95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question.printQuestionText</a:t>
            </a:r>
            <a:r>
              <a:rPr lang="en-US" sz="1600" b="1" dirty="0">
                <a:latin typeface="Courier New" charset="0"/>
                <a:ea typeface="ＭＳ Ｐゴシック" charset="-128"/>
                <a:cs typeface="ＭＳ Ｐゴシック" charset="-128"/>
              </a:rPr>
              <a:t> = function() {</a:t>
            </a:r>
          </a:p>
          <a:p>
            <a:pPr>
              <a:lnSpc>
                <a:spcPct val="95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console.write</a:t>
            </a:r>
            <a:r>
              <a:rPr lang="en-US" sz="1600" b="1" dirty="0">
                <a:latin typeface="Courier New" charset="0"/>
                <a:ea typeface="ＭＳ Ｐゴシック" charset="-128"/>
                <a:cs typeface="ＭＳ Ｐゴシック" charset="-128"/>
              </a:rPr>
              <a:t>(html + "&lt;</a:t>
            </a:r>
            <a:r>
              <a:rPr lang="en-US" sz="1600" b="1" dirty="0" err="1">
                <a:latin typeface="Courier New" charset="0"/>
                <a:ea typeface="ＭＳ Ｐゴシック" charset="-128"/>
                <a:cs typeface="ＭＳ Ｐゴシック" charset="-128"/>
              </a:rPr>
              <a:t>br</a:t>
            </a:r>
            <a:r>
              <a:rPr lang="en-US" sz="1600" b="1" dirty="0">
                <a:latin typeface="Courier New" charset="0"/>
                <a:ea typeface="ＭＳ Ｐゴシック" charset="-128"/>
                <a:cs typeface="ＭＳ Ｐゴシック" charset="-128"/>
              </a:rPr>
              <a:t>/&gt;");</a:t>
            </a:r>
          </a:p>
          <a:p>
            <a:pPr>
              <a:lnSpc>
                <a:spcPct val="95000"/>
              </a:lnSpc>
            </a:pPr>
            <a:r>
              <a:rPr lang="en-US" sz="1600" b="1" dirty="0">
                <a:latin typeface="Courier New" charset="0"/>
                <a:ea typeface="ＭＳ Ｐゴシック" charset="-128"/>
                <a:cs typeface="ＭＳ Ｐゴシック" charset="-128"/>
              </a:rPr>
              <a:t>   };</a:t>
            </a:r>
          </a:p>
          <a:p>
            <a:pPr>
              <a:lnSpc>
                <a:spcPct val="95000"/>
              </a:lnSpc>
            </a:pP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question.getNextQuestion</a:t>
            </a:r>
            <a:r>
              <a:rPr lang="en-US" sz="1600" b="1" dirty="0">
                <a:latin typeface="Courier New" charset="0"/>
                <a:ea typeface="ＭＳ Ｐゴシック" charset="-128"/>
                <a:cs typeface="ＭＳ Ｐゴシック" charset="-128"/>
              </a:rPr>
              <a:t> = function(answer) {</a:t>
            </a:r>
          </a:p>
          <a:p>
            <a:pPr>
              <a:lnSpc>
                <a:spcPct val="95000"/>
              </a:lnSpc>
            </a:pPr>
            <a:r>
              <a:rPr lang="en-US" sz="1600" b="1" dirty="0">
                <a:latin typeface="Courier New" charset="0"/>
                <a:ea typeface="ＭＳ Ｐゴシック" charset="-128"/>
                <a:cs typeface="ＭＳ Ｐゴシック" charset="-128"/>
              </a:rPr>
              <a:t>      let match = answers[</a:t>
            </a:r>
            <a:r>
              <a:rPr lang="en-US" sz="1600" b="1" dirty="0" err="1">
                <a:latin typeface="Courier New" charset="0"/>
                <a:ea typeface="ＭＳ Ｐゴシック" charset="-128"/>
                <a:cs typeface="ＭＳ Ｐゴシック" charset="-128"/>
              </a:rPr>
              <a:t>answer.toLowerCase</a:t>
            </a:r>
            <a:r>
              <a:rPr lang="en-US" sz="1600" b="1" dirty="0">
                <a:latin typeface="Courier New" charset="0"/>
                <a:ea typeface="ＭＳ Ｐゴシック" charset="-128"/>
                <a:cs typeface="ＭＳ Ｐゴシック" charset="-128"/>
              </a:rPr>
              <a:t>()];</a:t>
            </a:r>
          </a:p>
          <a:p>
            <a:pPr>
              <a:lnSpc>
                <a:spcPct val="95000"/>
              </a:lnSpc>
            </a:pPr>
            <a:r>
              <a:rPr lang="en-US" sz="1600" b="1" dirty="0">
                <a:latin typeface="Courier New" charset="0"/>
                <a:ea typeface="ＭＳ Ｐゴシック" charset="-128"/>
                <a:cs typeface="ＭＳ Ｐゴシック" charset="-128"/>
              </a:rPr>
              <a:t>      if (match === undefined) match = answers["*"];</a:t>
            </a:r>
          </a:p>
          <a:p>
            <a:pPr>
              <a:lnSpc>
                <a:spcPct val="95000"/>
              </a:lnSpc>
            </a:pPr>
            <a:r>
              <a:rPr lang="en-US" sz="1600" b="1" dirty="0">
                <a:latin typeface="Courier New" charset="0"/>
                <a:ea typeface="ＭＳ Ｐゴシック" charset="-128"/>
                <a:cs typeface="ＭＳ Ｐゴシック" charset="-128"/>
              </a:rPr>
              <a:t>      return match;</a:t>
            </a:r>
          </a:p>
          <a:p>
            <a:pPr>
              <a:lnSpc>
                <a:spcPct val="95000"/>
              </a:lnSpc>
            </a:pPr>
            <a:r>
              <a:rPr lang="en-US" sz="1600" b="1" dirty="0">
                <a:latin typeface="Courier New" charset="0"/>
                <a:ea typeface="ＭＳ Ｐゴシック" charset="-128"/>
                <a:cs typeface="ＭＳ Ｐゴシック" charset="-128"/>
              </a:rPr>
              <a:t>   };</a:t>
            </a:r>
          </a:p>
          <a:p>
            <a:pPr>
              <a:lnSpc>
                <a:spcPct val="95000"/>
              </a:lnSpc>
            </a:pPr>
            <a:r>
              <a:rPr lang="en-US" sz="1600" b="1" dirty="0">
                <a:latin typeface="Courier New" charset="0"/>
                <a:ea typeface="ＭＳ Ｐゴシック" charset="-128"/>
                <a:cs typeface="ＭＳ Ｐゴシック" charset="-128"/>
              </a:rPr>
              <a:t>   return question;</a:t>
            </a:r>
          </a:p>
          <a:p>
            <a:pPr>
              <a:lnSpc>
                <a:spcPct val="95000"/>
              </a:lnSpc>
            </a:pPr>
            <a:r>
              <a:rPr lang="en-US" sz="1600" b="1" dirty="0">
                <a:latin typeface="Courier New" charset="0"/>
                <a:ea typeface="ＭＳ Ｐゴシック" charset="-128"/>
                <a:cs typeface="ＭＳ Ｐゴシック" charset="-128"/>
              </a:rPr>
              <a:t>}</a:t>
            </a:r>
          </a:p>
        </p:txBody>
      </p:sp>
      <p:sp>
        <p:nvSpPr>
          <p:cNvPr id="463876" name="Rectangle 4"/>
          <p:cNvSpPr>
            <a:spLocks noChangeArrowheads="1"/>
          </p:cNvSpPr>
          <p:nvPr/>
        </p:nvSpPr>
        <p:spPr bwMode="auto">
          <a:xfrm>
            <a:off x="0" y="0"/>
            <a:ext cx="9131300" cy="108743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7" name="Rectangle 5"/>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3878" name="Rectangle 6"/>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Code for the </a:t>
            </a:r>
            <a:r>
              <a:rPr lang="en-US" sz="3600" b="1" dirty="0" err="1">
                <a:solidFill>
                  <a:srgbClr val="FF0000"/>
                </a:solidFill>
                <a:latin typeface="Courier New" charset="0"/>
              </a:rPr>
              <a:t>TMQuestion</a:t>
            </a:r>
            <a:r>
              <a:rPr lang="en-US" sz="4000" dirty="0">
                <a:solidFill>
                  <a:srgbClr val="FF0000"/>
                </a:solidFill>
                <a:latin typeface="Times New Roman" charset="0"/>
              </a:rPr>
              <a:t> Class</a:t>
            </a:r>
          </a:p>
        </p:txBody>
      </p:sp>
      <p:sp>
        <p:nvSpPr>
          <p:cNvPr id="463879" name="Rectangle 7"/>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grpSp>
        <p:nvGrpSpPr>
          <p:cNvPr id="2" name="Group 4"/>
          <p:cNvGrpSpPr>
            <a:grpSpLocks/>
          </p:cNvGrpSpPr>
          <p:nvPr/>
        </p:nvGrpSpPr>
        <p:grpSpPr bwMode="auto">
          <a:xfrm>
            <a:off x="355600" y="1143000"/>
            <a:ext cx="8559067" cy="5257800"/>
            <a:chOff x="240" y="720"/>
            <a:chExt cx="5320" cy="3312"/>
          </a:xfrm>
        </p:grpSpPr>
        <p:sp>
          <p:nvSpPr>
            <p:cNvPr id="465925" name="Rectangle 5"/>
            <p:cNvSpPr>
              <a:spLocks noChangeArrowheads="1"/>
            </p:cNvSpPr>
            <p:nvPr/>
          </p:nvSpPr>
          <p:spPr bwMode="auto">
            <a:xfrm>
              <a:off x="240" y="720"/>
              <a:ext cx="5280" cy="3312"/>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a:p>
          </p:txBody>
        </p:sp>
        <p:sp>
          <p:nvSpPr>
            <p:cNvPr id="465926" name="Text Box 6"/>
            <p:cNvSpPr txBox="1">
              <a:spLocks noChangeArrowheads="1"/>
            </p:cNvSpPr>
            <p:nvPr/>
          </p:nvSpPr>
          <p:spPr bwMode="auto">
            <a:xfrm>
              <a:off x="251" y="720"/>
              <a:ext cx="5309" cy="3219"/>
            </a:xfrm>
            <a:prstGeom prst="rect">
              <a:avLst/>
            </a:prstGeom>
            <a:noFill/>
            <a:ln w="9525">
              <a:noFill/>
              <a:miter lim="800000"/>
              <a:headEnd/>
              <a:tailEnd/>
            </a:ln>
            <a:effectLst/>
          </p:spPr>
          <p:txBody>
            <a:bodyPr wrap="square">
              <a:prstTxWarp prst="textNoShape">
                <a:avLst/>
              </a:prstTxWarp>
              <a:spAutoFit/>
            </a:bodyPr>
            <a:lstStyle/>
            <a:p>
              <a:pPr>
                <a:lnSpc>
                  <a:spcPct val="97000"/>
                </a:lnSpc>
              </a:pPr>
              <a:r>
                <a:rPr lang="en-US" sz="1600" b="1" dirty="0">
                  <a:solidFill>
                    <a:srgbClr val="0000FF"/>
                  </a:solidFill>
                  <a:latin typeface="Courier New" charset="0"/>
                  <a:ea typeface="ＭＳ Ｐゴシック" charset="-128"/>
                  <a:cs typeface="ＭＳ Ｐゴシック" charset="-128"/>
                </a:rPr>
                <a:t>/**</a:t>
              </a:r>
            </a:p>
            <a:p>
              <a:pPr>
                <a:lnSpc>
                  <a:spcPct val="97000"/>
                </a:lnSpc>
              </a:pPr>
              <a:r>
                <a:rPr lang="en-US" sz="1600" b="1" dirty="0">
                  <a:solidFill>
                    <a:srgbClr val="0000FF"/>
                  </a:solidFill>
                  <a:latin typeface="Courier New" charset="0"/>
                  <a:ea typeface="ＭＳ Ｐゴシック" charset="-128"/>
                  <a:cs typeface="ＭＳ Ｐゴシック" charset="-128"/>
                </a:rPr>
                <a:t> * Creates the questions data structure by reading the elements</a:t>
              </a:r>
            </a:p>
            <a:p>
              <a:pPr>
                <a:lnSpc>
                  <a:spcPct val="97000"/>
                </a:lnSpc>
              </a:pPr>
              <a:r>
                <a:rPr lang="en-US" sz="1600" b="1" dirty="0">
                  <a:solidFill>
                    <a:srgbClr val="0000FF"/>
                  </a:solidFill>
                  <a:latin typeface="Courier New" charset="0"/>
                  <a:ea typeface="ＭＳ Ｐゴシック" charset="-128"/>
                  <a:cs typeface="ＭＳ Ｐゴシック" charset="-128"/>
                </a:rPr>
                <a:t> * with the tag "question" from the XML for the course.  To ensure</a:t>
              </a:r>
            </a:p>
            <a:p>
              <a:pPr>
                <a:lnSpc>
                  <a:spcPct val="97000"/>
                </a:lnSpc>
              </a:pPr>
              <a:r>
                <a:rPr lang="en-US" sz="1600" b="1" dirty="0">
                  <a:solidFill>
                    <a:srgbClr val="0000FF"/>
                  </a:solidFill>
                  <a:latin typeface="Courier New" charset="0"/>
                  <a:ea typeface="ＭＳ Ｐゴシック" charset="-128"/>
                  <a:cs typeface="ＭＳ Ｐゴシック" charset="-128"/>
                </a:rPr>
                <a:t> * that the course starts with the first question in the file, the</a:t>
              </a:r>
            </a:p>
            <a:p>
              <a:pPr>
                <a:lnSpc>
                  <a:spcPct val="97000"/>
                </a:lnSpc>
              </a:pPr>
              <a:r>
                <a:rPr lang="en-US" sz="1600" b="1" dirty="0">
                  <a:solidFill>
                    <a:srgbClr val="0000FF"/>
                  </a:solidFill>
                  <a:latin typeface="Courier New" charset="0"/>
                  <a:ea typeface="ＭＳ Ｐゴシック" charset="-128"/>
                  <a:cs typeface="ＭＳ Ｐゴシック" charset="-128"/>
                </a:rPr>
                <a:t> * map stores a reference to that question under the key "START".</a:t>
              </a:r>
            </a:p>
            <a:p>
              <a:pPr>
                <a:lnSpc>
                  <a:spcPct val="97000"/>
                </a:lnSpc>
              </a:pPr>
              <a:r>
                <a:rPr lang="en-US" sz="1600" b="1" dirty="0">
                  <a:solidFill>
                    <a:srgbClr val="0000FF"/>
                  </a:solidFill>
                  <a:latin typeface="Courier New" charset="0"/>
                  <a:ea typeface="ＭＳ Ｐゴシック" charset="-128"/>
                  <a:cs typeface="ＭＳ Ｐゴシック" charset="-128"/>
                </a:rPr>
                <a:t> */</a:t>
              </a:r>
            </a:p>
            <a:p>
              <a:pPr>
                <a:lnSpc>
                  <a:spcPct val="97000"/>
                </a:lnSpc>
              </a:pPr>
              <a:endParaRPr lang="en-US" sz="1600" b="1" dirty="0">
                <a:solidFill>
                  <a:srgbClr val="0000FF"/>
                </a:solidFill>
                <a:latin typeface="Courier New" charset="0"/>
                <a:ea typeface="ＭＳ Ｐゴシック" charset="-128"/>
                <a:cs typeface="ＭＳ Ｐゴシック" charset="-128"/>
              </a:endParaRPr>
            </a:p>
            <a:p>
              <a:pPr>
                <a:lnSpc>
                  <a:spcPct val="97000"/>
                </a:lnSpc>
              </a:pPr>
              <a:r>
                <a:rPr lang="en-US" sz="1600" b="1" dirty="0">
                  <a:latin typeface="Courier New" charset="0"/>
                  <a:ea typeface="ＭＳ Ｐゴシック" charset="-128"/>
                  <a:cs typeface="ＭＳ Ｐゴシック" charset="-128"/>
                </a:rPr>
                <a:t>function </a:t>
              </a:r>
              <a:r>
                <a:rPr lang="en-US" sz="1600" b="1" dirty="0" err="1">
                  <a:latin typeface="Courier New" charset="0"/>
                  <a:ea typeface="ＭＳ Ｐゴシック" charset="-128"/>
                  <a:cs typeface="ＭＳ Ｐゴシック" charset="-128"/>
                </a:rPr>
                <a:t>readQuestions</a:t>
              </a: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let elements = </a:t>
              </a:r>
              <a:r>
                <a:rPr lang="en-US" sz="1600" b="1" dirty="0" err="1">
                  <a:latin typeface="Courier New" charset="0"/>
                  <a:ea typeface="ＭＳ Ｐゴシック" charset="-128"/>
                  <a:cs typeface="ＭＳ Ｐゴシック" charset="-128"/>
                </a:rPr>
                <a:t>document.getElementsByTagName</a:t>
              </a:r>
              <a:r>
                <a:rPr lang="en-US" sz="1600" b="1" dirty="0">
                  <a:latin typeface="Courier New" charset="0"/>
                  <a:ea typeface="ＭＳ Ｐゴシック" charset="-128"/>
                  <a:cs typeface="ＭＳ Ｐゴシック" charset="-128"/>
                </a:rPr>
                <a:t>("question");</a:t>
              </a:r>
            </a:p>
            <a:p>
              <a:pPr>
                <a:lnSpc>
                  <a:spcPct val="97000"/>
                </a:lnSpc>
              </a:pPr>
              <a:r>
                <a:rPr lang="en-US" sz="1600" b="1" dirty="0">
                  <a:latin typeface="Courier New" charset="0"/>
                  <a:ea typeface="ＭＳ Ｐゴシック" charset="-128"/>
                  <a:cs typeface="ＭＳ Ｐゴシック" charset="-128"/>
                </a:rPr>
                <a:t>   if (</a:t>
              </a:r>
              <a:r>
                <a:rPr lang="en-US" sz="1600" b="1" dirty="0" err="1">
                  <a:latin typeface="Courier New" charset="0"/>
                  <a:ea typeface="ＭＳ Ｐゴシック" charset="-128"/>
                  <a:cs typeface="ＭＳ Ｐゴシック" charset="-128"/>
                </a:rPr>
                <a:t>elements.length</a:t>
              </a:r>
              <a:r>
                <a:rPr lang="en-US" sz="1600" b="1" dirty="0">
                  <a:latin typeface="Courier New" charset="0"/>
                  <a:ea typeface="ＭＳ Ｐゴシック" charset="-128"/>
                  <a:cs typeface="ＭＳ Ｐゴシック" charset="-128"/>
                </a:rPr>
                <a:t> === 0) return undefined;</a:t>
              </a:r>
            </a:p>
            <a:p>
              <a:pPr>
                <a:lnSpc>
                  <a:spcPct val="97000"/>
                </a:lnSpc>
              </a:pPr>
              <a:r>
                <a:rPr lang="en-US" sz="1600" b="1" dirty="0">
                  <a:latin typeface="Courier New" charset="0"/>
                  <a:ea typeface="ＭＳ Ｐゴシック" charset="-128"/>
                  <a:cs typeface="ＭＳ Ｐゴシック" charset="-128"/>
                </a:rPr>
                <a:t>   let questions = {};</a:t>
              </a:r>
            </a:p>
            <a:p>
              <a:pPr>
                <a:lnSpc>
                  <a:spcPct val="97000"/>
                </a:lnSpc>
              </a:pPr>
              <a:r>
                <a:rPr lang="en-US" sz="1600" b="1" dirty="0">
                  <a:latin typeface="Courier New" charset="0"/>
                  <a:ea typeface="ＭＳ Ｐゴシック" charset="-128"/>
                  <a:cs typeface="ＭＳ Ｐゴシック" charset="-128"/>
                </a:rPr>
                <a:t>   for (let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 0;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&lt; </a:t>
              </a:r>
              <a:r>
                <a:rPr lang="en-US" sz="1600" b="1" dirty="0" err="1">
                  <a:latin typeface="Courier New" charset="0"/>
                  <a:ea typeface="ＭＳ Ｐゴシック" charset="-128"/>
                  <a:cs typeface="ＭＳ Ｐゴシック" charset="-128"/>
                </a:rPr>
                <a:t>elements.length</a:t>
              </a: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let </a:t>
              </a:r>
              <a:r>
                <a:rPr lang="en-US" sz="1600" b="1" dirty="0" err="1">
                  <a:latin typeface="Courier New" charset="0"/>
                  <a:ea typeface="ＭＳ Ｐゴシック" charset="-128"/>
                  <a:cs typeface="ＭＳ Ｐゴシック" charset="-128"/>
                </a:rPr>
                <a:t>questionXML</a:t>
              </a:r>
              <a:r>
                <a:rPr lang="en-US" sz="1600" b="1" dirty="0">
                  <a:latin typeface="Courier New" charset="0"/>
                  <a:ea typeface="ＭＳ Ｐゴシック" charset="-128"/>
                  <a:cs typeface="ＭＳ Ｐゴシック" charset="-128"/>
                </a:rPr>
                <a:t> = elements[</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let id = </a:t>
              </a:r>
              <a:r>
                <a:rPr lang="en-US" sz="1600" b="1" dirty="0" err="1">
                  <a:latin typeface="Courier New" charset="0"/>
                  <a:ea typeface="ＭＳ Ｐゴシック" charset="-128"/>
                  <a:cs typeface="ＭＳ Ｐゴシック" charset="-128"/>
                </a:rPr>
                <a:t>questionXML.getAttribute</a:t>
              </a:r>
              <a:r>
                <a:rPr lang="en-US" sz="1600" b="1" dirty="0">
                  <a:latin typeface="Courier New" charset="0"/>
                  <a:ea typeface="ＭＳ Ｐゴシック" charset="-128"/>
                  <a:cs typeface="ＭＳ Ｐゴシック" charset="-128"/>
                </a:rPr>
                <a:t>("id");</a:t>
              </a:r>
            </a:p>
            <a:p>
              <a:pPr>
                <a:lnSpc>
                  <a:spcPct val="97000"/>
                </a:lnSpc>
              </a:pPr>
              <a:r>
                <a:rPr lang="en-US" sz="1600" b="1" dirty="0">
                  <a:latin typeface="Courier New" charset="0"/>
                  <a:ea typeface="ＭＳ Ｐゴシック" charset="-128"/>
                  <a:cs typeface="ＭＳ Ｐゴシック" charset="-128"/>
                </a:rPr>
                <a:t>      let html = </a:t>
              </a:r>
              <a:r>
                <a:rPr lang="en-US" sz="1600" b="1" dirty="0" err="1">
                  <a:latin typeface="Courier New" charset="0"/>
                  <a:ea typeface="ＭＳ Ｐゴシック" charset="-128"/>
                  <a:cs typeface="ＭＳ Ｐゴシック" charset="-128"/>
                </a:rPr>
                <a:t>questionXML.innerHTML</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let answers = </a:t>
              </a:r>
              <a:r>
                <a:rPr lang="en-US" sz="1600" b="1" dirty="0" err="1">
                  <a:latin typeface="Courier New" charset="0"/>
                  <a:ea typeface="ＭＳ Ｐゴシック" charset="-128"/>
                  <a:cs typeface="ＭＳ Ｐゴシック" charset="-128"/>
                </a:rPr>
                <a:t>readAnswers</a:t>
              </a:r>
              <a:r>
                <a:rPr lang="en-US" sz="1600" b="1" dirty="0">
                  <a:latin typeface="Courier New" charset="0"/>
                  <a:ea typeface="ＭＳ Ｐゴシック" charset="-128"/>
                  <a:cs typeface="ＭＳ Ｐゴシック" charset="-128"/>
                </a:rPr>
                <a:t>(</a:t>
              </a:r>
              <a:r>
                <a:rPr lang="en-US" sz="1600" b="1" dirty="0" err="1">
                  <a:latin typeface="Courier New" charset="0"/>
                  <a:ea typeface="ＭＳ Ｐゴシック" charset="-128"/>
                  <a:cs typeface="ＭＳ Ｐゴシック" charset="-128"/>
                </a:rPr>
                <a:t>questionXML</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questions[id] = </a:t>
              </a:r>
              <a:r>
                <a:rPr lang="en-US" sz="1600" b="1" dirty="0" err="1">
                  <a:latin typeface="Courier New" charset="0"/>
                  <a:ea typeface="ＭＳ Ｐゴシック" charset="-128"/>
                  <a:cs typeface="ＭＳ Ｐゴシック" charset="-128"/>
                </a:rPr>
                <a:t>TMQuestion</a:t>
              </a:r>
              <a:r>
                <a:rPr lang="en-US" sz="1600" b="1" dirty="0">
                  <a:latin typeface="Courier New" charset="0"/>
                  <a:ea typeface="ＭＳ Ｐゴシック" charset="-128"/>
                  <a:cs typeface="ＭＳ Ｐゴシック" charset="-128"/>
                </a:rPr>
                <a:t>(html, answers);</a:t>
              </a:r>
            </a:p>
            <a:p>
              <a:pPr>
                <a:lnSpc>
                  <a:spcPct val="97000"/>
                </a:lnSpc>
              </a:pPr>
              <a:r>
                <a:rPr lang="en-US" sz="1600" b="1" dirty="0">
                  <a:latin typeface="Courier New" charset="0"/>
                  <a:ea typeface="ＭＳ Ｐゴシック" charset="-128"/>
                  <a:cs typeface="ＭＳ Ｐゴシック" charset="-128"/>
                </a:rPr>
                <a:t>      if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 0) questions["START"] = questions[id];</a:t>
              </a:r>
            </a:p>
            <a:p>
              <a:pPr>
                <a:lnSpc>
                  <a:spcPct val="97000"/>
                </a:lnSpc>
              </a:pP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return questions;</a:t>
              </a:r>
            </a:p>
            <a:p>
              <a:pPr>
                <a:lnSpc>
                  <a:spcPct val="97000"/>
                </a:lnSpc>
              </a:pPr>
              <a:r>
                <a:rPr lang="en-US" sz="1600" b="1" dirty="0">
                  <a:latin typeface="Courier New" charset="0"/>
                  <a:ea typeface="ＭＳ Ｐゴシック" charset="-128"/>
                  <a:cs typeface="ＭＳ Ｐゴシック" charset="-128"/>
                </a:rPr>
                <a:t>}</a:t>
              </a:r>
            </a:p>
          </p:txBody>
        </p:sp>
      </p:grpSp>
      <p:sp>
        <p:nvSpPr>
          <p:cNvPr id="4659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9" name="Rectangle 9"/>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a:t>
            </a:r>
            <a:r>
              <a:rPr lang="en-US" sz="3600" b="1" dirty="0" err="1">
                <a:solidFill>
                  <a:srgbClr val="FF0000"/>
                </a:solidFill>
                <a:latin typeface="Courier New" charset="0"/>
              </a:rPr>
              <a:t>readQuestions</a:t>
            </a:r>
            <a:r>
              <a:rPr lang="en-US" sz="4000" dirty="0">
                <a:solidFill>
                  <a:srgbClr val="FF0000"/>
                </a:solidFill>
                <a:latin typeface="Times New Roman" charset="0"/>
              </a:rPr>
              <a:t> Function</a:t>
            </a:r>
          </a:p>
        </p:txBody>
      </p:sp>
      <p:sp>
        <p:nvSpPr>
          <p:cNvPr id="4659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ChangeArrowheads="1"/>
          </p:cNvSpPr>
          <p:nvPr/>
        </p:nvSpPr>
        <p:spPr bwMode="auto">
          <a:xfrm>
            <a:off x="304800" y="1076325"/>
            <a:ext cx="8534400" cy="5476875"/>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
        <p:nvSpPr>
          <p:cNvPr id="465926" name="Text Box 6"/>
          <p:cNvSpPr txBox="1">
            <a:spLocks noChangeArrowheads="1"/>
          </p:cNvSpPr>
          <p:nvPr/>
        </p:nvSpPr>
        <p:spPr bwMode="auto">
          <a:xfrm>
            <a:off x="373297" y="1193800"/>
            <a:ext cx="8541370" cy="3915687"/>
          </a:xfrm>
          <a:prstGeom prst="rect">
            <a:avLst/>
          </a:prstGeom>
          <a:noFill/>
          <a:ln w="9525">
            <a:noFill/>
            <a:miter lim="800000"/>
            <a:headEnd/>
            <a:tailEnd/>
          </a:ln>
          <a:effectLst/>
        </p:spPr>
        <p:txBody>
          <a:bodyPr wrap="square">
            <a:prstTxWarp prst="textNoShape">
              <a:avLst/>
            </a:prstTxWarp>
            <a:spAutoFit/>
          </a:bodyPr>
          <a:lstStyle/>
          <a:p>
            <a:pPr>
              <a:lnSpc>
                <a:spcPct val="97000"/>
              </a:lnSpc>
            </a:pPr>
            <a:r>
              <a:rPr lang="en-US" sz="1600" b="1" dirty="0">
                <a:solidFill>
                  <a:srgbClr val="0000FF"/>
                </a:solidFill>
                <a:latin typeface="Courier New" charset="0"/>
                <a:ea typeface="ＭＳ Ｐゴシック" charset="-128"/>
                <a:cs typeface="ＭＳ Ｐゴシック" charset="-128"/>
              </a:rPr>
              <a:t>/**</a:t>
            </a:r>
          </a:p>
          <a:p>
            <a:pPr>
              <a:lnSpc>
                <a:spcPct val="97000"/>
              </a:lnSpc>
            </a:pPr>
            <a:r>
              <a:rPr lang="en-US" sz="1600" b="1" dirty="0">
                <a:solidFill>
                  <a:srgbClr val="0000FF"/>
                </a:solidFill>
                <a:latin typeface="Courier New" charset="0"/>
                <a:ea typeface="ＭＳ Ｐゴシック" charset="-128"/>
                <a:cs typeface="ＭＳ Ｐゴシック" charset="-128"/>
              </a:rPr>
              <a:t> * Reads the data structure containing the answers, which maps</a:t>
            </a:r>
          </a:p>
          <a:p>
            <a:pPr>
              <a:lnSpc>
                <a:spcPct val="97000"/>
              </a:lnSpc>
            </a:pPr>
            <a:r>
              <a:rPr lang="en-US" sz="1600" b="1" dirty="0">
                <a:solidFill>
                  <a:srgbClr val="0000FF"/>
                </a:solidFill>
                <a:latin typeface="Courier New" charset="0"/>
                <a:ea typeface="ＭＳ Ｐゴシック" charset="-128"/>
                <a:cs typeface="ＭＳ Ｐゴシック" charset="-128"/>
              </a:rPr>
              <a:t> * user responses to the DOM id of the next question.</a:t>
            </a:r>
          </a:p>
          <a:p>
            <a:pPr>
              <a:lnSpc>
                <a:spcPct val="97000"/>
              </a:lnSpc>
            </a:pPr>
            <a:r>
              <a:rPr lang="en-US" sz="1600" b="1" dirty="0">
                <a:solidFill>
                  <a:srgbClr val="0000FF"/>
                </a:solidFill>
                <a:latin typeface="Courier New" charset="0"/>
                <a:ea typeface="ＭＳ Ｐゴシック" charset="-128"/>
                <a:cs typeface="ＭＳ Ｐゴシック" charset="-128"/>
              </a:rPr>
              <a:t> */</a:t>
            </a:r>
          </a:p>
          <a:p>
            <a:pPr>
              <a:lnSpc>
                <a:spcPct val="97000"/>
              </a:lnSpc>
            </a:pPr>
            <a:endParaRPr lang="en-US" sz="1600" b="1" dirty="0">
              <a:solidFill>
                <a:srgbClr val="0000FF"/>
              </a:solidFill>
              <a:latin typeface="Courier New" charset="0"/>
              <a:ea typeface="ＭＳ Ｐゴシック" charset="-128"/>
              <a:cs typeface="ＭＳ Ｐゴシック" charset="-128"/>
            </a:endParaRPr>
          </a:p>
          <a:p>
            <a:pPr>
              <a:lnSpc>
                <a:spcPct val="97000"/>
              </a:lnSpc>
            </a:pPr>
            <a:r>
              <a:rPr lang="en-US" sz="1600" b="1" dirty="0">
                <a:latin typeface="Courier New" charset="0"/>
                <a:ea typeface="ＭＳ Ｐゴシック" charset="-128"/>
                <a:cs typeface="ＭＳ Ｐゴシック" charset="-128"/>
              </a:rPr>
              <a:t>function </a:t>
            </a:r>
            <a:r>
              <a:rPr lang="en-US" sz="1600" b="1" dirty="0" err="1">
                <a:latin typeface="Courier New" charset="0"/>
                <a:ea typeface="ＭＳ Ｐゴシック" charset="-128"/>
                <a:cs typeface="ＭＳ Ｐゴシック" charset="-128"/>
              </a:rPr>
              <a:t>readAnswers</a:t>
            </a:r>
            <a:r>
              <a:rPr lang="en-US" sz="1600" b="1" dirty="0">
                <a:latin typeface="Courier New" charset="0"/>
                <a:ea typeface="ＭＳ Ｐゴシック" charset="-128"/>
                <a:cs typeface="ＭＳ Ｐゴシック" charset="-128"/>
              </a:rPr>
              <a:t>(</a:t>
            </a:r>
            <a:r>
              <a:rPr lang="en-US" sz="1600" b="1" dirty="0" err="1">
                <a:latin typeface="Courier New" charset="0"/>
                <a:ea typeface="ＭＳ Ｐゴシック" charset="-128"/>
                <a:cs typeface="ＭＳ Ｐゴシック" charset="-128"/>
              </a:rPr>
              <a:t>questionXML</a:t>
            </a: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let answers = { };</a:t>
            </a:r>
          </a:p>
          <a:p>
            <a:pPr>
              <a:lnSpc>
                <a:spcPct val="97000"/>
              </a:lnSpc>
            </a:pPr>
            <a:r>
              <a:rPr lang="en-US" sz="1600" b="1" dirty="0">
                <a:latin typeface="Courier New" charset="0"/>
                <a:ea typeface="ＭＳ Ｐゴシック" charset="-128"/>
                <a:cs typeface="ＭＳ Ｐゴシック" charset="-128"/>
              </a:rPr>
              <a:t>   let elements = </a:t>
            </a:r>
            <a:r>
              <a:rPr lang="en-US" sz="1600" b="1" dirty="0" err="1">
                <a:latin typeface="Courier New" charset="0"/>
                <a:ea typeface="ＭＳ Ｐゴシック" charset="-128"/>
                <a:cs typeface="ＭＳ Ｐゴシック" charset="-128"/>
              </a:rPr>
              <a:t>questionXML.getElementsByTagName</a:t>
            </a:r>
            <a:r>
              <a:rPr lang="en-US" sz="1600" b="1" dirty="0">
                <a:latin typeface="Courier New" charset="0"/>
                <a:ea typeface="ＭＳ Ｐゴシック" charset="-128"/>
                <a:cs typeface="ＭＳ Ｐゴシック" charset="-128"/>
              </a:rPr>
              <a:t>("answer");</a:t>
            </a:r>
          </a:p>
          <a:p>
            <a:pPr>
              <a:lnSpc>
                <a:spcPct val="97000"/>
              </a:lnSpc>
            </a:pPr>
            <a:r>
              <a:rPr lang="en-US" sz="1600" b="1" dirty="0">
                <a:latin typeface="Courier New" charset="0"/>
                <a:ea typeface="ＭＳ Ｐゴシック" charset="-128"/>
                <a:cs typeface="ＭＳ Ｐゴシック" charset="-128"/>
              </a:rPr>
              <a:t>   for (let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 0;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&lt; </a:t>
            </a:r>
            <a:r>
              <a:rPr lang="en-US" sz="1600" b="1" dirty="0" err="1">
                <a:latin typeface="Courier New" charset="0"/>
                <a:ea typeface="ＭＳ Ｐゴシック" charset="-128"/>
                <a:cs typeface="ＭＳ Ｐゴシック" charset="-128"/>
              </a:rPr>
              <a:t>elements.length</a:t>
            </a:r>
            <a:r>
              <a:rPr lang="en-US" sz="1600" b="1" dirty="0">
                <a:latin typeface="Courier New" charset="0"/>
                <a:ea typeface="ＭＳ Ｐゴシック" charset="-128"/>
                <a:cs typeface="ＭＳ Ｐゴシック" charset="-128"/>
              </a:rPr>
              <a:t>; </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let </a:t>
            </a:r>
            <a:r>
              <a:rPr lang="en-US" sz="1600" b="1" dirty="0" err="1">
                <a:latin typeface="Courier New" charset="0"/>
                <a:ea typeface="ＭＳ Ｐゴシック" charset="-128"/>
                <a:cs typeface="ＭＳ Ｐゴシック" charset="-128"/>
              </a:rPr>
              <a:t>answerXML</a:t>
            </a:r>
            <a:r>
              <a:rPr lang="en-US" sz="1600" b="1" dirty="0">
                <a:latin typeface="Courier New" charset="0"/>
                <a:ea typeface="ＭＳ Ｐゴシック" charset="-128"/>
                <a:cs typeface="ＭＳ Ｐゴシック" charset="-128"/>
              </a:rPr>
              <a:t> = elements[</a:t>
            </a:r>
            <a:r>
              <a:rPr lang="en-US" sz="1600" b="1" dirty="0" err="1">
                <a:latin typeface="Courier New" charset="0"/>
                <a:ea typeface="ＭＳ Ｐゴシック" charset="-128"/>
                <a:cs typeface="ＭＳ Ｐゴシック" charset="-128"/>
              </a:rPr>
              <a:t>i</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let response = </a:t>
            </a:r>
            <a:r>
              <a:rPr lang="en-US" sz="1600" b="1" dirty="0" err="1">
                <a:latin typeface="Courier New" charset="0"/>
                <a:ea typeface="ＭＳ Ｐゴシック" charset="-128"/>
                <a:cs typeface="ＭＳ Ｐゴシック" charset="-128"/>
              </a:rPr>
              <a:t>answerXML.getAttribute</a:t>
            </a:r>
            <a:r>
              <a:rPr lang="en-US" sz="1600" b="1" dirty="0">
                <a:latin typeface="Courier New" charset="0"/>
                <a:ea typeface="ＭＳ Ｐゴシック" charset="-128"/>
                <a:cs typeface="ＭＳ Ｐゴシック" charset="-128"/>
              </a:rPr>
              <a:t>("response");</a:t>
            </a:r>
          </a:p>
          <a:p>
            <a:pPr>
              <a:lnSpc>
                <a:spcPct val="97000"/>
              </a:lnSpc>
            </a:pPr>
            <a:r>
              <a:rPr lang="en-US" sz="1600" b="1" dirty="0">
                <a:latin typeface="Courier New" charset="0"/>
                <a:ea typeface="ＭＳ Ｐゴシック" charset="-128"/>
                <a:cs typeface="ＭＳ Ｐゴシック" charset="-128"/>
              </a:rPr>
              <a:t>      let </a:t>
            </a:r>
            <a:r>
              <a:rPr lang="en-US" sz="1600" b="1" dirty="0" err="1">
                <a:latin typeface="Courier New" charset="0"/>
                <a:ea typeface="ＭＳ Ｐゴシック" charset="-128"/>
                <a:cs typeface="ＭＳ Ｐゴシック" charset="-128"/>
              </a:rPr>
              <a:t>nextQuestion</a:t>
            </a:r>
            <a:r>
              <a:rPr lang="en-US" sz="1600" b="1" dirty="0">
                <a:latin typeface="Courier New" charset="0"/>
                <a:ea typeface="ＭＳ Ｐゴシック" charset="-128"/>
                <a:cs typeface="ＭＳ Ｐゴシック" charset="-128"/>
              </a:rPr>
              <a:t> = </a:t>
            </a:r>
            <a:r>
              <a:rPr lang="en-US" sz="1600" b="1" dirty="0" err="1">
                <a:latin typeface="Courier New" charset="0"/>
                <a:ea typeface="ＭＳ Ｐゴシック" charset="-128"/>
                <a:cs typeface="ＭＳ Ｐゴシック" charset="-128"/>
              </a:rPr>
              <a:t>answerXML.getAttribute</a:t>
            </a:r>
            <a:r>
              <a:rPr lang="en-US" sz="1600" b="1" dirty="0">
                <a:latin typeface="Courier New" charset="0"/>
                <a:ea typeface="ＭＳ Ｐゴシック" charset="-128"/>
                <a:cs typeface="ＭＳ Ｐゴシック" charset="-128"/>
              </a:rPr>
              <a:t>("</a:t>
            </a:r>
            <a:r>
              <a:rPr lang="en-US" sz="1600" b="1" dirty="0" err="1">
                <a:latin typeface="Courier New" charset="0"/>
                <a:ea typeface="ＭＳ Ｐゴシック" charset="-128"/>
                <a:cs typeface="ＭＳ Ｐゴシック" charset="-128"/>
              </a:rPr>
              <a:t>nextQuestion</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answers[</a:t>
            </a:r>
            <a:r>
              <a:rPr lang="en-US" sz="1600" b="1" dirty="0" err="1">
                <a:latin typeface="Courier New" charset="0"/>
                <a:ea typeface="ＭＳ Ｐゴシック" charset="-128"/>
                <a:cs typeface="ＭＳ Ｐゴシック" charset="-128"/>
              </a:rPr>
              <a:t>response.toLowerCase</a:t>
            </a:r>
            <a:r>
              <a:rPr lang="en-US" sz="1600" b="1" dirty="0">
                <a:latin typeface="Courier New" charset="0"/>
                <a:ea typeface="ＭＳ Ｐゴシック" charset="-128"/>
                <a:cs typeface="ＭＳ Ｐゴシック" charset="-128"/>
              </a:rPr>
              <a:t>()] = </a:t>
            </a:r>
            <a:r>
              <a:rPr lang="en-US" sz="1600" b="1" dirty="0" err="1">
                <a:latin typeface="Courier New" charset="0"/>
                <a:ea typeface="ＭＳ Ｐゴシック" charset="-128"/>
                <a:cs typeface="ＭＳ Ｐゴシック" charset="-128"/>
              </a:rPr>
              <a:t>nextQuestion</a:t>
            </a:r>
            <a:r>
              <a:rPr lang="en-US" sz="1600" b="1" dirty="0">
                <a:latin typeface="Courier New" charset="0"/>
                <a:ea typeface="ＭＳ Ｐゴシック" charset="-128"/>
                <a:cs typeface="ＭＳ Ｐゴシック" charset="-128"/>
              </a:rPr>
              <a:t>;</a:t>
            </a:r>
          </a:p>
          <a:p>
            <a:pPr>
              <a:lnSpc>
                <a:spcPct val="97000"/>
              </a:lnSpc>
            </a:pPr>
            <a:r>
              <a:rPr lang="en-US" sz="1600" b="1" dirty="0">
                <a:latin typeface="Courier New" charset="0"/>
                <a:ea typeface="ＭＳ Ｐゴシック" charset="-128"/>
                <a:cs typeface="ＭＳ Ｐゴシック" charset="-128"/>
              </a:rPr>
              <a:t>   }</a:t>
            </a:r>
          </a:p>
          <a:p>
            <a:pPr>
              <a:lnSpc>
                <a:spcPct val="97000"/>
              </a:lnSpc>
            </a:pPr>
            <a:r>
              <a:rPr lang="en-US" sz="1600" b="1" dirty="0">
                <a:latin typeface="Courier New" charset="0"/>
                <a:ea typeface="ＭＳ Ｐゴシック" charset="-128"/>
                <a:cs typeface="ＭＳ Ｐゴシック" charset="-128"/>
              </a:rPr>
              <a:t>   return answers;</a:t>
            </a:r>
          </a:p>
          <a:p>
            <a:pPr>
              <a:lnSpc>
                <a:spcPct val="97000"/>
              </a:lnSpc>
            </a:pPr>
            <a:r>
              <a:rPr lang="en-US" sz="1600" b="1" dirty="0">
                <a:latin typeface="Courier New" charset="0"/>
                <a:ea typeface="ＭＳ Ｐゴシック" charset="-128"/>
                <a:cs typeface="ＭＳ Ｐゴシック" charset="-128"/>
              </a:rPr>
              <a:t>}</a:t>
            </a:r>
          </a:p>
        </p:txBody>
      </p:sp>
      <p:sp>
        <p:nvSpPr>
          <p:cNvPr id="465927" name="Rectangle 7"/>
          <p:cNvSpPr>
            <a:spLocks noChangeArrowheads="1"/>
          </p:cNvSpPr>
          <p:nvPr/>
        </p:nvSpPr>
        <p:spPr bwMode="auto">
          <a:xfrm>
            <a:off x="0" y="0"/>
            <a:ext cx="9131300" cy="1089025"/>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8" name="Rectangle 8"/>
          <p:cNvSpPr>
            <a:spLocks noChangeArrowheads="1"/>
          </p:cNvSpPr>
          <p:nvPr/>
        </p:nvSpPr>
        <p:spPr bwMode="auto">
          <a:xfrm>
            <a:off x="0" y="6567488"/>
            <a:ext cx="9131300" cy="290512"/>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465929" name="Rectangle 9"/>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a:t>
            </a:r>
            <a:r>
              <a:rPr lang="en-US" sz="3600" b="1" dirty="0" err="1">
                <a:solidFill>
                  <a:srgbClr val="FF0000"/>
                </a:solidFill>
                <a:latin typeface="Courier New" charset="0"/>
              </a:rPr>
              <a:t>readAnswers</a:t>
            </a:r>
            <a:r>
              <a:rPr lang="en-US" sz="4000" dirty="0">
                <a:solidFill>
                  <a:srgbClr val="FF0000"/>
                </a:solidFill>
                <a:latin typeface="Times New Roman" charset="0"/>
              </a:rPr>
              <a:t> Function</a:t>
            </a:r>
          </a:p>
        </p:txBody>
      </p:sp>
      <p:sp>
        <p:nvSpPr>
          <p:cNvPr id="465930" name="Rectangle 10"/>
          <p:cNvSpPr>
            <a:spLocks noChangeArrowheads="1"/>
          </p:cNvSpPr>
          <p:nvPr/>
        </p:nvSpPr>
        <p:spPr bwMode="auto">
          <a:xfrm>
            <a:off x="304800" y="1076325"/>
            <a:ext cx="8534400" cy="5476875"/>
          </a:xfrm>
          <a:prstGeom prst="rect">
            <a:avLst/>
          </a:prstGeom>
          <a:noFill/>
          <a:ln w="9525">
            <a:solidFill>
              <a:schemeClr val="tx1"/>
            </a:solidFill>
            <a:miter lim="800000"/>
            <a:headEnd/>
            <a:tailEnd/>
          </a:ln>
          <a:effectLst/>
        </p:spPr>
        <p:txBody>
          <a:bodyPr wrap="none" anchor="ctr">
            <a:prstTxWarp prst="textNoShape">
              <a:avLst/>
            </a:prstTxWarp>
          </a:bodyPr>
          <a:lstStyle/>
          <a:p>
            <a:pPr algn="ctr"/>
            <a:endParaRPr lang="en-US" sz="2400">
              <a:latin typeface="Times New Roman"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22245</TotalTime>
  <Words>2531</Words>
  <Application>Microsoft Macintosh PowerPoint</Application>
  <PresentationFormat>On-screen Show (4:3)</PresentationFormat>
  <Paragraphs>332</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Courier</vt:lpstr>
      <vt:lpstr>Courier New</vt:lpstr>
      <vt:lpstr>Helvetica Neue</vt:lpstr>
      <vt:lpstr>Lucida Grande</vt:lpstr>
      <vt:lpstr>Monotype Corsiva</vt:lpstr>
      <vt:lpstr>Times</vt:lpstr>
      <vt:lpstr>Times New Roman</vt:lpstr>
      <vt:lpstr>Blank Presentation</vt:lpstr>
      <vt:lpstr>Data-Driven Programs</vt:lpstr>
      <vt:lpstr>Once upon a time . . .</vt:lpstr>
      <vt:lpstr>Computing and the Counterculture</vt:lpstr>
      <vt:lpstr>Ted Nelson’s Cyberspace Dreams</vt:lpstr>
      <vt:lpstr>Data-Driven Programs</vt:lpstr>
      <vt:lpstr>Data-Driven Programs  </vt:lpstr>
      <vt:lpstr>A New Approach to Files</vt:lpstr>
      <vt:lpstr>XML and the DOM</vt:lpstr>
      <vt:lpstr>Four Handy DOM Directives</vt:lpstr>
      <vt:lpstr>Sample DOM Method Calls</vt:lpstr>
      <vt:lpstr>Reader code for the TeachingMachine</vt:lpstr>
      <vt:lpstr>Reader code for the TeachingMachine</vt:lpstr>
      <vt:lpstr>Redesigning TeachingMachine</vt:lpstr>
      <vt:lpstr>Designing Data Structures</vt:lpstr>
      <vt:lpstr>Choosing an Internal Representation  </vt:lpstr>
      <vt:lpstr>Converting XML to Internal Form  </vt:lpstr>
      <vt:lpstr>New code for the TeachingMachine</vt:lpstr>
      <vt:lpstr>Code for the TMCourse Class</vt:lpstr>
      <vt:lpstr>The TMCourse.run Method</vt:lpstr>
      <vt:lpstr>Code for the TMQuestion Class</vt:lpstr>
      <vt:lpstr>The readQuestions Function</vt:lpstr>
      <vt:lpstr>The readAnswers Function</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211</cp:revision>
  <cp:lastPrinted>2018-11-22T02:58:37Z</cp:lastPrinted>
  <dcterms:created xsi:type="dcterms:W3CDTF">2017-11-17T20:52:54Z</dcterms:created>
  <dcterms:modified xsi:type="dcterms:W3CDTF">2018-11-22T03:00:20Z</dcterms:modified>
</cp:coreProperties>
</file>