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441" r:id="rId2"/>
    <p:sldId id="461" r:id="rId3"/>
    <p:sldId id="463" r:id="rId4"/>
    <p:sldId id="462" r:id="rId5"/>
    <p:sldId id="447" r:id="rId6"/>
    <p:sldId id="449" r:id="rId7"/>
    <p:sldId id="448" r:id="rId8"/>
    <p:sldId id="450" r:id="rId9"/>
    <p:sldId id="446" r:id="rId10"/>
    <p:sldId id="443" r:id="rId11"/>
    <p:sldId id="444" r:id="rId12"/>
    <p:sldId id="445" r:id="rId13"/>
    <p:sldId id="442" r:id="rId14"/>
    <p:sldId id="452" r:id="rId15"/>
    <p:sldId id="453" r:id="rId16"/>
    <p:sldId id="454" r:id="rId17"/>
    <p:sldId id="467" r:id="rId18"/>
    <p:sldId id="468" r:id="rId19"/>
    <p:sldId id="469" r:id="rId20"/>
    <p:sldId id="464" r:id="rId21"/>
    <p:sldId id="470" r:id="rId22"/>
    <p:sldId id="471" r:id="rId23"/>
    <p:sldId id="465" r:id="rId24"/>
    <p:sldId id="472" r:id="rId25"/>
    <p:sldId id="466" r:id="rId26"/>
    <p:sldId id="473" r:id="rId27"/>
    <p:sldId id="474" r:id="rId28"/>
    <p:sldId id="369" r:id="rId2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Times New Roman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9999"/>
    <a:srgbClr val="0066CC"/>
    <a:srgbClr val="FF3300"/>
    <a:srgbClr val="999933"/>
    <a:srgbClr val="FFFFFF"/>
    <a:srgbClr val="66FF66"/>
    <a:srgbClr val="CCCCCC"/>
    <a:srgbClr val="FF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/>
    <p:restoredTop sz="94660"/>
  </p:normalViewPr>
  <p:slideViewPr>
    <p:cSldViewPr showGuides="1">
      <p:cViewPr varScale="1">
        <p:scale>
          <a:sx n="128" d="100"/>
          <a:sy n="128" d="100"/>
        </p:scale>
        <p:origin x="1416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8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85170C6-507A-7340-8456-001FF2640F5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931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03FBD6C-EBB6-C349-8AE6-F9E2769B139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5010" y="0"/>
            <a:ext cx="2971800" cy="45931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4D5B6C-4AA2-4D43-8340-DE06334AD22C}" type="datetimeFigureOut">
              <a:rPr lang="en-US" smtClean="0"/>
              <a:t>11/27/18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50C15F-563B-094C-9869-6F8A8F6A417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4685"/>
            <a:ext cx="2971800" cy="459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3203A7-C9E3-C64D-B713-A1A56D9E2F5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5010" y="8684685"/>
            <a:ext cx="2971800" cy="459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CC9E30-E80E-7543-B4B4-9700B33896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5793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972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36000"/>
            <a:ext cx="2971800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36000"/>
            <a:ext cx="2971800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18588799-8B68-8743-8C78-26D724806A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9C8DDDC-3069-9945-8F8A-AFA625C6FCD1}" type="slidenum">
              <a:rPr lang="en-US"/>
              <a:pPr/>
              <a:t>1</a:t>
            </a:fld>
            <a:endParaRPr lang="en-US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 txBox="1">
            <a:spLocks noGrp="1" noChangeArrowheads="1"/>
          </p:cNvSpPr>
          <p:nvPr/>
        </p:nvSpPr>
        <p:spPr bwMode="auto">
          <a:xfrm>
            <a:off x="3886200" y="8636000"/>
            <a:ext cx="2971800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7A1DFEDC-2FD5-DE41-ABE3-9F75B082FFB0}" type="slidenum">
              <a:rPr lang="en-US" sz="1200"/>
              <a:pPr algn="r"/>
              <a:t>2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8713" y="711200"/>
            <a:ext cx="4603750" cy="3454400"/>
          </a:xfrm>
          <a:solidFill>
            <a:srgbClr val="FFFFFF"/>
          </a:solidFill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 txBox="1">
            <a:spLocks noGrp="1" noChangeArrowheads="1"/>
          </p:cNvSpPr>
          <p:nvPr/>
        </p:nvSpPr>
        <p:spPr bwMode="auto">
          <a:xfrm>
            <a:off x="3886200" y="8636000"/>
            <a:ext cx="2971800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8D7DD338-5A91-E04F-A128-598051AFF790}" type="slidenum">
              <a:rPr lang="en-US" sz="1200"/>
              <a:pPr algn="r"/>
              <a:t>4</a:t>
            </a:fld>
            <a:endParaRPr lang="en-US" sz="120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8713" y="711200"/>
            <a:ext cx="4603750" cy="3454400"/>
          </a:xfrm>
          <a:solidFill>
            <a:srgbClr val="FFFFFF"/>
          </a:solidFill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8713" y="711200"/>
            <a:ext cx="4603750" cy="3454400"/>
          </a:xfrm>
          <a:solidFill>
            <a:srgbClr val="FFFFFF"/>
          </a:solidFill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8713" y="711200"/>
            <a:ext cx="4603750" cy="3454400"/>
          </a:xfrm>
          <a:solidFill>
            <a:srgbClr val="FFFFFF"/>
          </a:solidFill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8713" y="711200"/>
            <a:ext cx="4603750" cy="3454400"/>
          </a:xfrm>
          <a:solidFill>
            <a:srgbClr val="FFFFFF"/>
          </a:solidFill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8713" y="711200"/>
            <a:ext cx="4603750" cy="3454400"/>
          </a:xfrm>
          <a:solidFill>
            <a:srgbClr val="FFFFFF"/>
          </a:solidFill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8713" y="711200"/>
            <a:ext cx="4603750" cy="3454400"/>
          </a:xfrm>
          <a:solidFill>
            <a:srgbClr val="FFFFFF"/>
          </a:solidFill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8713" y="711200"/>
            <a:ext cx="4603750" cy="3454400"/>
          </a:xfrm>
          <a:solidFill>
            <a:srgbClr val="FFFFFF"/>
          </a:solidFill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8713" y="711200"/>
            <a:ext cx="4603750" cy="3454400"/>
          </a:xfrm>
          <a:solidFill>
            <a:srgbClr val="FFFFFF"/>
          </a:solidFill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8713" y="711200"/>
            <a:ext cx="4603750" cy="3454400"/>
          </a:xfrm>
          <a:solidFill>
            <a:srgbClr val="FFFFFF"/>
          </a:solidFill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8713" y="711200"/>
            <a:ext cx="4603750" cy="3454400"/>
          </a:xfrm>
          <a:solidFill>
            <a:srgbClr val="FFFFFF"/>
          </a:solidFill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8713" y="711200"/>
            <a:ext cx="4603750" cy="3454400"/>
          </a:xfrm>
          <a:solidFill>
            <a:srgbClr val="FFFFFF"/>
          </a:solidFill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8713" y="711200"/>
            <a:ext cx="4603750" cy="3454400"/>
          </a:xfrm>
          <a:solidFill>
            <a:srgbClr val="FFFFFF"/>
          </a:solidFill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8713" y="711200"/>
            <a:ext cx="4603750" cy="3454400"/>
          </a:xfrm>
          <a:solidFill>
            <a:srgbClr val="FFFFFF"/>
          </a:solidFill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8713" y="711200"/>
            <a:ext cx="4603750" cy="3454400"/>
          </a:xfrm>
          <a:solidFill>
            <a:srgbClr val="FFFFFF"/>
          </a:solidFill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8713" y="711200"/>
            <a:ext cx="4603750" cy="3454400"/>
          </a:xfrm>
          <a:solidFill>
            <a:srgbClr val="FFFFFF"/>
          </a:solidFill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8713" y="711200"/>
            <a:ext cx="4603750" cy="3454400"/>
          </a:xfrm>
          <a:solidFill>
            <a:srgbClr val="FFFFFF"/>
          </a:solidFill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8713" y="711200"/>
            <a:ext cx="4603750" cy="3454400"/>
          </a:xfrm>
          <a:solidFill>
            <a:srgbClr val="FFFFFF"/>
          </a:solidFill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8713" y="711200"/>
            <a:ext cx="4603750" cy="3454400"/>
          </a:xfrm>
          <a:solidFill>
            <a:srgbClr val="FFFFFF"/>
          </a:solidFill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F8A7ED-4C78-8D4E-9949-AD9A57FC59BC}" type="slidenum">
              <a:rPr lang="en-US"/>
              <a:pPr/>
              <a:t>28</a:t>
            </a:fld>
            <a:endParaRPr lang="en-US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CD0D04-0077-7649-9E03-7F3D435A26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A06111-0113-184A-98B8-6452877121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2E4E58-6BDB-F94A-B7B2-5B2E551311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D5D14A-553B-D845-A4F2-D8B2F3FD8F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A36EC1-01F5-4942-9FEF-61681C6946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D99217-A44E-3346-B3F1-9A0003451D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B642F7-C950-3646-973A-16E6CE471D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F5BB22-45EE-B34A-9841-C2FE265DD0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909032-D09B-8E4B-9E82-41B496C840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CA3E8E-68A5-BF42-8992-BD2E17BE2D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2C9BF7-1C77-DA42-B8B8-B170FDF833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05EEC5AA-38DA-8F47-A231-F2BDCC010B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Times New Roman" charset="0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Times New Roman" charset="0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Times New Roman" charset="0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imes New Roman" charset="0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charset="0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video" Target="file:////Users/eroberts/Movies/MystIntro.mov" TargetMode="External"/><Relationship Id="rId1" Type="http://schemas.microsoft.com/office/2007/relationships/media" Target="file:////Users/eroberts/Movies/MystIntro.mov" TargetMode="Externa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143000"/>
            <a:ext cx="9144000" cy="1143000"/>
          </a:xfrm>
        </p:spPr>
        <p:txBody>
          <a:bodyPr/>
          <a:lstStyle/>
          <a:p>
            <a:r>
              <a:rPr lang="en-US" sz="6000">
                <a:solidFill>
                  <a:srgbClr val="FF0000"/>
                </a:solidFill>
              </a:rPr>
              <a:t>Adventure!</a:t>
            </a:r>
          </a:p>
        </p:txBody>
      </p:sp>
      <p:sp>
        <p:nvSpPr>
          <p:cNvPr id="14339" name="Text Box 40"/>
          <p:cNvSpPr txBox="1">
            <a:spLocks noChangeArrowheads="1"/>
          </p:cNvSpPr>
          <p:nvPr/>
        </p:nvSpPr>
        <p:spPr bwMode="auto">
          <a:xfrm>
            <a:off x="0" y="4114800"/>
            <a:ext cx="9144000" cy="1766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3200" dirty="0"/>
              <a:t>Jerry Cain</a:t>
            </a:r>
          </a:p>
          <a:p>
            <a:pPr algn="ctr">
              <a:lnSpc>
                <a:spcPct val="85000"/>
              </a:lnSpc>
            </a:pPr>
            <a:r>
              <a:rPr lang="en-US" sz="3200" dirty="0"/>
              <a:t>CS 106AJ</a:t>
            </a:r>
          </a:p>
          <a:p>
            <a:pPr algn="ctr">
              <a:lnSpc>
                <a:spcPct val="85000"/>
              </a:lnSpc>
            </a:pPr>
            <a:r>
              <a:rPr lang="en-US" sz="3200" dirty="0"/>
              <a:t>November 28, 2018</a:t>
            </a:r>
          </a:p>
          <a:p>
            <a:pPr algn="ctr">
              <a:lnSpc>
                <a:spcPct val="85000"/>
              </a:lnSpc>
            </a:pPr>
            <a:r>
              <a:rPr lang="en-US" sz="3200" i="1" dirty="0"/>
              <a:t>slides courtesy of Eric Roberts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2514600"/>
            <a:ext cx="9144000" cy="1143000"/>
          </a:xfrm>
        </p:spPr>
        <p:txBody>
          <a:bodyPr/>
          <a:lstStyle/>
          <a:p>
            <a:r>
              <a:rPr lang="en-US" sz="6000">
                <a:solidFill>
                  <a:schemeClr val="tx1"/>
                </a:solidFill>
                <a:latin typeface="Monotype Corsiva" charset="0"/>
              </a:rPr>
              <a:t>Once upon a time . . .</a:t>
            </a:r>
            <a:endParaRPr lang="en-US" sz="6000">
              <a:solidFill>
                <a:srgbClr val="FF0000"/>
              </a:solidFill>
              <a:latin typeface="Monotype Corsiva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3"/>
          <p:cNvSpPr txBox="1">
            <a:spLocks noChangeArrowheads="1"/>
          </p:cNvSpPr>
          <p:nvPr/>
        </p:nvSpPr>
        <p:spPr bwMode="auto">
          <a:xfrm>
            <a:off x="304800" y="1231900"/>
            <a:ext cx="8458200" cy="1089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When </a:t>
            </a:r>
            <a:r>
              <a:rPr lang="en-US" sz="2400" dirty="0" err="1"/>
              <a:t>Myst</a:t>
            </a:r>
            <a:r>
              <a:rPr lang="en-US" sz="2400" dirty="0"/>
              <a:t> appeared in 1993 (back when computers were too slow to animate more than a small part of the screen), the most common question we got from CS 106A students was: Can I write </a:t>
            </a:r>
            <a:r>
              <a:rPr lang="en-US" sz="2400" dirty="0" err="1"/>
              <a:t>Myst</a:t>
            </a:r>
            <a:r>
              <a:rPr lang="en-US" sz="2400" dirty="0"/>
              <a:t>?   </a:t>
            </a:r>
          </a:p>
        </p:txBody>
      </p:sp>
      <p:sp>
        <p:nvSpPr>
          <p:cNvPr id="18435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</a:rPr>
              <a:t>Myst</a:t>
            </a:r>
            <a:endParaRPr lang="en-US" sz="3600">
              <a:solidFill>
                <a:srgbClr val="FF0000"/>
              </a:solidFill>
            </a:endParaRPr>
          </a:p>
        </p:txBody>
      </p:sp>
      <p:pic>
        <p:nvPicPr>
          <p:cNvPr id="18436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22700" y="2865438"/>
            <a:ext cx="4800600" cy="351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Picture 5" descr="/Users/eroberts/Movies/MystIntro.mov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6705600" y="3581400"/>
            <a:ext cx="1625600" cy="111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1223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654800" y="3533775"/>
            <a:ext cx="1697038" cy="120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9" name="Picture 12"/>
          <p:cNvPicPr>
            <a:picLocks noChangeArrowheads="1"/>
          </p:cNvPicPr>
          <p:nvPr/>
        </p:nvPicPr>
        <p:blipFill>
          <a:blip r:embed="rId8"/>
          <a:srcRect t="891"/>
          <a:stretch>
            <a:fillRect/>
          </a:stretch>
        </p:blipFill>
        <p:spPr bwMode="auto">
          <a:xfrm>
            <a:off x="460375" y="2860675"/>
            <a:ext cx="2916238" cy="354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33" fill="hold"/>
                                        <p:tgtEl>
                                          <p:spTgt spid="184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1333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1333"/>
                            </p:stCondLst>
                            <p:childTnLst>
                              <p:par>
                                <p:cTn id="1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13" dur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84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184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37"/>
                  </p:tgtEl>
                </p:cond>
              </p:nextCondLst>
            </p:seq>
            <p:video>
              <p:cMediaNode>
                <p:cTn id="1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8437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2616200"/>
            <a:ext cx="9144000" cy="1143000"/>
          </a:xfrm>
        </p:spPr>
        <p:txBody>
          <a:bodyPr/>
          <a:lstStyle/>
          <a:p>
            <a:r>
              <a:rPr lang="en-US" sz="6000">
                <a:solidFill>
                  <a:srgbClr val="FF0000"/>
                </a:solidFill>
              </a:rPr>
              <a:t>Adventure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</a:rPr>
              <a:t>The Origins of the Internet</a:t>
            </a:r>
          </a:p>
        </p:txBody>
      </p:sp>
      <p:sp>
        <p:nvSpPr>
          <p:cNvPr id="22531" name="Rectangle 5"/>
          <p:cNvSpPr>
            <a:spLocks noChangeArrowheads="1"/>
          </p:cNvSpPr>
          <p:nvPr/>
        </p:nvSpPr>
        <p:spPr bwMode="auto">
          <a:xfrm>
            <a:off x="457200" y="1181100"/>
            <a:ext cx="8077200" cy="392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dirty="0"/>
              <a:t>The Internet that has become so much a part of today’s world got its start as the ARPANET in the late 1960s.</a:t>
            </a:r>
          </a:p>
          <a:p>
            <a:pPr marL="342900" indent="-342900" algn="just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dirty="0"/>
              <a:t>The contract to build the ARPANET was awarded to Bolt </a:t>
            </a:r>
            <a:r>
              <a:rPr lang="en-US" sz="2400" dirty="0" err="1"/>
              <a:t>Beranek</a:t>
            </a:r>
            <a:r>
              <a:rPr lang="en-US" sz="2400" dirty="0"/>
              <a:t> and Newman Inc. (BBN), a small, Cambridge-based research and development firm founded by MIT engineers.  A prototype implementation of the ARPANET connecting four nodes (one at Stanford) came on line in December 1969.</a:t>
            </a:r>
          </a:p>
          <a:p>
            <a:pPr marL="342900" indent="-342900" algn="just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dirty="0"/>
              <a:t>The initial design for the ARPANET allowed for a maximum of 127 connected computers.  Larger networks were possible only after the TCP/IP protocols were adopted in the 1980s.</a:t>
            </a:r>
          </a:p>
          <a:p>
            <a:pPr marL="342900" indent="-342900" algn="just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endParaRPr lang="en-US" sz="2400" dirty="0"/>
          </a:p>
          <a:p>
            <a:pPr marL="342900" indent="-342900" algn="just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</a:rPr>
              <a:t>Early Designs for the ARPANET</a:t>
            </a:r>
          </a:p>
        </p:txBody>
      </p:sp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2465388"/>
            <a:ext cx="3733800" cy="21272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4580" name="Text Box 7"/>
          <p:cNvSpPr txBox="1">
            <a:spLocks noChangeArrowheads="1"/>
          </p:cNvSpPr>
          <p:nvPr/>
        </p:nvSpPr>
        <p:spPr bwMode="auto">
          <a:xfrm>
            <a:off x="517525" y="1647825"/>
            <a:ext cx="3749675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85000"/>
              </a:lnSpc>
            </a:pPr>
            <a:r>
              <a:rPr lang="en-US" sz="2400" dirty="0"/>
              <a:t>As Larry Roberts envisioned it in his notebooks:</a:t>
            </a: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4772026" y="1651000"/>
            <a:ext cx="3833813" cy="3702050"/>
            <a:chOff x="3006" y="1040"/>
            <a:chExt cx="2415" cy="2332"/>
          </a:xfrm>
        </p:grpSpPr>
        <p:pic>
          <p:nvPicPr>
            <p:cNvPr id="24582" name="Picture 8"/>
            <p:cNvPicPr>
              <a:picLocks noChangeAspect="1" noChangeArrowheads="1"/>
            </p:cNvPicPr>
            <p:nvPr/>
          </p:nvPicPr>
          <p:blipFill>
            <a:blip r:embed="rId4"/>
            <a:srcRect l="1095" t="1672" r="1960" b="2164"/>
            <a:stretch>
              <a:fillRect/>
            </a:stretch>
          </p:blipFill>
          <p:spPr bwMode="auto">
            <a:xfrm>
              <a:off x="3006" y="1473"/>
              <a:ext cx="2415" cy="18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4583" name="Text Box 9"/>
            <p:cNvSpPr txBox="1">
              <a:spLocks noChangeArrowheads="1"/>
            </p:cNvSpPr>
            <p:nvPr/>
          </p:nvSpPr>
          <p:spPr bwMode="auto">
            <a:xfrm>
              <a:off x="3014" y="1040"/>
              <a:ext cx="2362" cy="2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85000"/>
                </a:lnSpc>
              </a:pPr>
              <a:r>
                <a:rPr lang="en-US" sz="2400"/>
                <a:t>As deployed in 1969: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</a:rPr>
              <a:t>The ARPANET in 1971</a:t>
            </a:r>
          </a:p>
        </p:txBody>
      </p:sp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5300" y="1431925"/>
            <a:ext cx="8153400" cy="4676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</a:rPr>
              <a:t>The ARPANET in 1971</a:t>
            </a:r>
          </a:p>
        </p:txBody>
      </p:sp>
      <p:sp>
        <p:nvSpPr>
          <p:cNvPr id="22" name="PPLine#175"/>
          <p:cNvSpPr>
            <a:spLocks noChangeShapeType="1"/>
          </p:cNvSpPr>
          <p:nvPr/>
        </p:nvSpPr>
        <p:spPr bwMode="auto">
          <a:xfrm flipH="1">
            <a:off x="4160000" y="4966400"/>
            <a:ext cx="729600" cy="486400"/>
          </a:xfrm>
          <a:prstGeom prst="line">
            <a:avLst/>
          </a:prstGeom>
          <a:noFill/>
          <a:ln w="12800">
            <a:solidFill>
              <a:srgbClr val="000000"/>
            </a:solidFill>
            <a:prstDash val="solid"/>
            <a:round/>
            <a:headEnd/>
            <a:tailEnd/>
          </a:ln>
          <a:effectLst/>
        </p:spPr>
      </p:sp>
      <p:sp>
        <p:nvSpPr>
          <p:cNvPr id="23" name="PPLine#173"/>
          <p:cNvSpPr>
            <a:spLocks noChangeShapeType="1"/>
          </p:cNvSpPr>
          <p:nvPr/>
        </p:nvSpPr>
        <p:spPr bwMode="auto">
          <a:xfrm flipH="1" flipV="1">
            <a:off x="4172800" y="4441600"/>
            <a:ext cx="716800" cy="524800"/>
          </a:xfrm>
          <a:prstGeom prst="line">
            <a:avLst/>
          </a:prstGeom>
          <a:noFill/>
          <a:ln w="12800">
            <a:solidFill>
              <a:srgbClr val="000000"/>
            </a:solidFill>
            <a:prstDash val="solid"/>
            <a:round/>
            <a:headEnd/>
            <a:tailEnd/>
          </a:ln>
          <a:effectLst/>
        </p:spPr>
      </p:sp>
      <p:sp>
        <p:nvSpPr>
          <p:cNvPr id="24" name="PPLine#174"/>
          <p:cNvSpPr>
            <a:spLocks noChangeShapeType="1"/>
          </p:cNvSpPr>
          <p:nvPr/>
        </p:nvSpPr>
        <p:spPr bwMode="auto">
          <a:xfrm flipH="1">
            <a:off x="4876800" y="4966400"/>
            <a:ext cx="12800" cy="486400"/>
          </a:xfrm>
          <a:prstGeom prst="line">
            <a:avLst/>
          </a:prstGeom>
          <a:noFill/>
          <a:ln w="12800">
            <a:solidFill>
              <a:srgbClr val="000000"/>
            </a:solidFill>
            <a:prstDash val="solid"/>
            <a:round/>
            <a:headEnd/>
            <a:tailEnd/>
          </a:ln>
          <a:effectLst/>
        </p:spPr>
      </p:sp>
      <p:sp>
        <p:nvSpPr>
          <p:cNvPr id="25" name="PPLine#156"/>
          <p:cNvSpPr>
            <a:spLocks noChangeShapeType="1"/>
          </p:cNvSpPr>
          <p:nvPr/>
        </p:nvSpPr>
        <p:spPr bwMode="auto">
          <a:xfrm flipV="1">
            <a:off x="4889600" y="4966400"/>
            <a:ext cx="1139200" cy="0"/>
          </a:xfrm>
          <a:prstGeom prst="line">
            <a:avLst/>
          </a:prstGeom>
          <a:noFill/>
          <a:ln w="12800">
            <a:solidFill>
              <a:srgbClr val="000000"/>
            </a:solidFill>
            <a:prstDash val="solid"/>
            <a:round/>
            <a:headEnd/>
            <a:tailEnd/>
          </a:ln>
          <a:effectLst/>
        </p:spPr>
      </p:sp>
      <p:sp>
        <p:nvSpPr>
          <p:cNvPr id="26" name="PPLine#178"/>
          <p:cNvSpPr>
            <a:spLocks noChangeShapeType="1"/>
          </p:cNvSpPr>
          <p:nvPr/>
        </p:nvSpPr>
        <p:spPr bwMode="auto">
          <a:xfrm>
            <a:off x="7500800" y="4966400"/>
            <a:ext cx="12800" cy="486400"/>
          </a:xfrm>
          <a:prstGeom prst="line">
            <a:avLst/>
          </a:prstGeom>
          <a:noFill/>
          <a:ln w="12800">
            <a:solidFill>
              <a:srgbClr val="000000"/>
            </a:solidFill>
            <a:prstDash val="solid"/>
            <a:round/>
            <a:headEnd/>
            <a:tailEnd/>
          </a:ln>
          <a:effectLst/>
        </p:spPr>
      </p:sp>
      <p:sp>
        <p:nvSpPr>
          <p:cNvPr id="27" name="PPLine#179"/>
          <p:cNvSpPr>
            <a:spLocks noChangeShapeType="1"/>
          </p:cNvSpPr>
          <p:nvPr/>
        </p:nvSpPr>
        <p:spPr bwMode="auto">
          <a:xfrm>
            <a:off x="7513600" y="5452800"/>
            <a:ext cx="0" cy="512000"/>
          </a:xfrm>
          <a:prstGeom prst="line">
            <a:avLst/>
          </a:prstGeom>
          <a:noFill/>
          <a:ln w="12800">
            <a:solidFill>
              <a:srgbClr val="000000"/>
            </a:solidFill>
            <a:prstDash val="solid"/>
            <a:round/>
            <a:headEnd/>
            <a:tailEnd/>
          </a:ln>
          <a:effectLst/>
        </p:spPr>
      </p:sp>
      <p:sp>
        <p:nvSpPr>
          <p:cNvPr id="28" name="PPLine#153"/>
          <p:cNvSpPr>
            <a:spLocks noChangeShapeType="1"/>
          </p:cNvSpPr>
          <p:nvPr/>
        </p:nvSpPr>
        <p:spPr bwMode="auto">
          <a:xfrm>
            <a:off x="7500800" y="3622400"/>
            <a:ext cx="0" cy="1344000"/>
          </a:xfrm>
          <a:prstGeom prst="line">
            <a:avLst/>
          </a:prstGeom>
          <a:noFill/>
          <a:ln w="12800">
            <a:solidFill>
              <a:srgbClr val="000000"/>
            </a:solidFill>
            <a:prstDash val="solid"/>
            <a:round/>
            <a:headEnd/>
            <a:tailEnd/>
          </a:ln>
          <a:effectLst/>
        </p:spPr>
      </p:sp>
      <p:sp>
        <p:nvSpPr>
          <p:cNvPr id="29" name="PPLine#170"/>
          <p:cNvSpPr>
            <a:spLocks noChangeShapeType="1"/>
          </p:cNvSpPr>
          <p:nvPr/>
        </p:nvSpPr>
        <p:spPr bwMode="auto">
          <a:xfrm flipV="1">
            <a:off x="7500800" y="3584000"/>
            <a:ext cx="665600" cy="38400"/>
          </a:xfrm>
          <a:prstGeom prst="line">
            <a:avLst/>
          </a:prstGeom>
          <a:noFill/>
          <a:ln w="12800">
            <a:solidFill>
              <a:srgbClr val="000000"/>
            </a:solidFill>
            <a:prstDash val="solid"/>
            <a:round/>
            <a:headEnd/>
            <a:tailEnd/>
          </a:ln>
          <a:effectLst/>
        </p:spPr>
      </p:sp>
      <p:sp>
        <p:nvSpPr>
          <p:cNvPr id="30" name="PPLine#150"/>
          <p:cNvSpPr>
            <a:spLocks noChangeShapeType="1"/>
          </p:cNvSpPr>
          <p:nvPr/>
        </p:nvSpPr>
        <p:spPr bwMode="auto">
          <a:xfrm>
            <a:off x="7500800" y="2214400"/>
            <a:ext cx="0" cy="1408000"/>
          </a:xfrm>
          <a:prstGeom prst="line">
            <a:avLst/>
          </a:prstGeom>
          <a:noFill/>
          <a:ln w="12800">
            <a:solidFill>
              <a:srgbClr val="000000"/>
            </a:solidFill>
            <a:prstDash val="solid"/>
            <a:round/>
            <a:headEnd/>
            <a:tailEnd/>
          </a:ln>
          <a:effectLst/>
        </p:spPr>
      </p:sp>
      <p:sp>
        <p:nvSpPr>
          <p:cNvPr id="31" name="PPLine#166"/>
          <p:cNvSpPr>
            <a:spLocks noChangeShapeType="1"/>
          </p:cNvSpPr>
          <p:nvPr/>
        </p:nvSpPr>
        <p:spPr bwMode="auto">
          <a:xfrm flipV="1">
            <a:off x="7500800" y="2214400"/>
            <a:ext cx="665600" cy="0"/>
          </a:xfrm>
          <a:prstGeom prst="line">
            <a:avLst/>
          </a:prstGeom>
          <a:noFill/>
          <a:ln w="12800">
            <a:solidFill>
              <a:srgbClr val="000000"/>
            </a:solidFill>
            <a:prstDash val="solid"/>
            <a:round/>
            <a:headEnd/>
            <a:tailEnd/>
          </a:ln>
          <a:effectLst/>
        </p:spPr>
      </p:sp>
      <p:sp>
        <p:nvSpPr>
          <p:cNvPr id="32" name="PPLine#157"/>
          <p:cNvSpPr>
            <a:spLocks noChangeShapeType="1"/>
          </p:cNvSpPr>
          <p:nvPr/>
        </p:nvSpPr>
        <p:spPr bwMode="auto">
          <a:xfrm flipV="1">
            <a:off x="6028800" y="4966400"/>
            <a:ext cx="1472000" cy="0"/>
          </a:xfrm>
          <a:prstGeom prst="line">
            <a:avLst/>
          </a:prstGeom>
          <a:noFill/>
          <a:ln w="12800">
            <a:solidFill>
              <a:srgbClr val="000000"/>
            </a:solidFill>
            <a:prstDash val="solid"/>
            <a:round/>
            <a:headEnd/>
            <a:tailEnd/>
          </a:ln>
          <a:effectLst/>
        </p:spPr>
      </p:sp>
      <p:sp>
        <p:nvSpPr>
          <p:cNvPr id="33" name="PPLine#176"/>
          <p:cNvSpPr>
            <a:spLocks noChangeShapeType="1"/>
          </p:cNvSpPr>
          <p:nvPr/>
        </p:nvSpPr>
        <p:spPr bwMode="auto">
          <a:xfrm>
            <a:off x="6028800" y="4966400"/>
            <a:ext cx="12800" cy="486400"/>
          </a:xfrm>
          <a:prstGeom prst="line">
            <a:avLst/>
          </a:prstGeom>
          <a:noFill/>
          <a:ln w="12800">
            <a:solidFill>
              <a:srgbClr val="000000"/>
            </a:solidFill>
            <a:prstDash val="solid"/>
            <a:round/>
            <a:headEnd/>
            <a:tailEnd/>
          </a:ln>
          <a:effectLst/>
        </p:spPr>
      </p:sp>
      <p:sp>
        <p:nvSpPr>
          <p:cNvPr id="34" name="PPLine#177"/>
          <p:cNvSpPr>
            <a:spLocks noChangeShapeType="1"/>
          </p:cNvSpPr>
          <p:nvPr/>
        </p:nvSpPr>
        <p:spPr bwMode="auto">
          <a:xfrm>
            <a:off x="6028800" y="4966400"/>
            <a:ext cx="755200" cy="486400"/>
          </a:xfrm>
          <a:prstGeom prst="line">
            <a:avLst/>
          </a:prstGeom>
          <a:noFill/>
          <a:ln w="12800">
            <a:solidFill>
              <a:srgbClr val="000000"/>
            </a:solidFill>
            <a:prstDash val="solid"/>
            <a:round/>
            <a:headEnd/>
            <a:tailEnd/>
          </a:ln>
          <a:effectLst/>
        </p:spPr>
      </p:sp>
      <p:sp>
        <p:nvSpPr>
          <p:cNvPr id="35" name="PPLine#161"/>
          <p:cNvSpPr>
            <a:spLocks noChangeShapeType="1"/>
          </p:cNvSpPr>
          <p:nvPr/>
        </p:nvSpPr>
        <p:spPr bwMode="auto">
          <a:xfrm flipH="1" flipV="1">
            <a:off x="4019200" y="1625600"/>
            <a:ext cx="12800" cy="588800"/>
          </a:xfrm>
          <a:prstGeom prst="line">
            <a:avLst/>
          </a:prstGeom>
          <a:noFill/>
          <a:ln w="12800">
            <a:solidFill>
              <a:srgbClr val="000000"/>
            </a:solidFill>
            <a:prstDash val="solid"/>
            <a:round/>
            <a:headEnd/>
            <a:tailEnd/>
          </a:ln>
          <a:effectLst/>
        </p:spPr>
      </p:sp>
      <p:sp>
        <p:nvSpPr>
          <p:cNvPr id="36" name="PPLine#146"/>
          <p:cNvSpPr>
            <a:spLocks noChangeShapeType="1"/>
          </p:cNvSpPr>
          <p:nvPr/>
        </p:nvSpPr>
        <p:spPr bwMode="auto">
          <a:xfrm flipV="1">
            <a:off x="4032000" y="2214400"/>
            <a:ext cx="857600" cy="0"/>
          </a:xfrm>
          <a:prstGeom prst="line">
            <a:avLst/>
          </a:prstGeom>
          <a:noFill/>
          <a:ln w="12800">
            <a:solidFill>
              <a:srgbClr val="000000"/>
            </a:solidFill>
            <a:prstDash val="solid"/>
            <a:round/>
            <a:headEnd/>
            <a:tailEnd/>
          </a:ln>
          <a:effectLst/>
        </p:spPr>
      </p:sp>
      <p:sp>
        <p:nvSpPr>
          <p:cNvPr id="37" name="PPLine#149"/>
          <p:cNvSpPr>
            <a:spLocks noChangeShapeType="1"/>
          </p:cNvSpPr>
          <p:nvPr/>
        </p:nvSpPr>
        <p:spPr bwMode="auto">
          <a:xfrm flipV="1">
            <a:off x="6028800" y="2214400"/>
            <a:ext cx="1472000" cy="0"/>
          </a:xfrm>
          <a:prstGeom prst="line">
            <a:avLst/>
          </a:prstGeom>
          <a:noFill/>
          <a:ln w="12800">
            <a:solidFill>
              <a:srgbClr val="000000"/>
            </a:solidFill>
            <a:prstDash val="solid"/>
            <a:round/>
            <a:headEnd/>
            <a:tailEnd/>
          </a:ln>
          <a:effectLst/>
        </p:spPr>
      </p:sp>
      <p:sp>
        <p:nvSpPr>
          <p:cNvPr id="38" name="PPLine#165"/>
          <p:cNvSpPr>
            <a:spLocks noChangeShapeType="1"/>
          </p:cNvSpPr>
          <p:nvPr/>
        </p:nvSpPr>
        <p:spPr bwMode="auto">
          <a:xfrm>
            <a:off x="6028800" y="2214400"/>
            <a:ext cx="550400" cy="448000"/>
          </a:xfrm>
          <a:prstGeom prst="line">
            <a:avLst/>
          </a:prstGeom>
          <a:noFill/>
          <a:ln w="12800">
            <a:solidFill>
              <a:srgbClr val="000000"/>
            </a:solidFill>
            <a:prstDash val="solid"/>
            <a:round/>
            <a:headEnd/>
            <a:tailEnd/>
          </a:ln>
          <a:effectLst/>
        </p:spPr>
      </p:sp>
      <p:sp>
        <p:nvSpPr>
          <p:cNvPr id="39" name="PPLine#164"/>
          <p:cNvSpPr>
            <a:spLocks noChangeShapeType="1"/>
          </p:cNvSpPr>
          <p:nvPr/>
        </p:nvSpPr>
        <p:spPr bwMode="auto">
          <a:xfrm flipV="1">
            <a:off x="6028800" y="1625600"/>
            <a:ext cx="12800" cy="588800"/>
          </a:xfrm>
          <a:prstGeom prst="line">
            <a:avLst/>
          </a:prstGeom>
          <a:noFill/>
          <a:ln w="12800">
            <a:solidFill>
              <a:srgbClr val="000000"/>
            </a:solidFill>
            <a:prstDash val="solid"/>
            <a:round/>
            <a:headEnd/>
            <a:tailEnd/>
          </a:ln>
          <a:effectLst/>
        </p:spPr>
      </p:sp>
      <p:sp>
        <p:nvSpPr>
          <p:cNvPr id="40" name="PPLine#148"/>
          <p:cNvSpPr>
            <a:spLocks noChangeShapeType="1"/>
          </p:cNvSpPr>
          <p:nvPr/>
        </p:nvSpPr>
        <p:spPr bwMode="auto">
          <a:xfrm>
            <a:off x="4889600" y="2214400"/>
            <a:ext cx="0" cy="2752000"/>
          </a:xfrm>
          <a:prstGeom prst="line">
            <a:avLst/>
          </a:prstGeom>
          <a:noFill/>
          <a:ln w="12800">
            <a:solidFill>
              <a:srgbClr val="000000"/>
            </a:solidFill>
            <a:prstDash val="solid"/>
            <a:round/>
            <a:headEnd/>
            <a:tailEnd/>
          </a:ln>
          <a:effectLst/>
        </p:spPr>
      </p:sp>
      <p:sp>
        <p:nvSpPr>
          <p:cNvPr id="41" name="PPLine#147"/>
          <p:cNvSpPr>
            <a:spLocks noChangeShapeType="1"/>
          </p:cNvSpPr>
          <p:nvPr/>
        </p:nvSpPr>
        <p:spPr bwMode="auto">
          <a:xfrm flipV="1">
            <a:off x="4889600" y="2214400"/>
            <a:ext cx="1139200" cy="0"/>
          </a:xfrm>
          <a:prstGeom prst="line">
            <a:avLst/>
          </a:prstGeom>
          <a:noFill/>
          <a:ln w="12800">
            <a:solidFill>
              <a:srgbClr val="000000"/>
            </a:solidFill>
            <a:prstDash val="solid"/>
            <a:round/>
            <a:headEnd/>
            <a:tailEnd/>
          </a:ln>
          <a:effectLst/>
        </p:spPr>
      </p:sp>
      <p:sp>
        <p:nvSpPr>
          <p:cNvPr id="42" name="PPLine#163"/>
          <p:cNvSpPr>
            <a:spLocks noChangeShapeType="1"/>
          </p:cNvSpPr>
          <p:nvPr/>
        </p:nvSpPr>
        <p:spPr bwMode="auto">
          <a:xfrm>
            <a:off x="4889600" y="2214400"/>
            <a:ext cx="486400" cy="448000"/>
          </a:xfrm>
          <a:prstGeom prst="line">
            <a:avLst/>
          </a:prstGeom>
          <a:noFill/>
          <a:ln w="12800">
            <a:solidFill>
              <a:srgbClr val="000000"/>
            </a:solidFill>
            <a:prstDash val="solid"/>
            <a:round/>
            <a:headEnd/>
            <a:tailEnd/>
          </a:ln>
          <a:effectLst/>
        </p:spPr>
      </p:sp>
      <p:sp>
        <p:nvSpPr>
          <p:cNvPr id="43" name="PPLine#162"/>
          <p:cNvSpPr>
            <a:spLocks noChangeShapeType="1"/>
          </p:cNvSpPr>
          <p:nvPr/>
        </p:nvSpPr>
        <p:spPr bwMode="auto">
          <a:xfrm flipH="1" flipV="1">
            <a:off x="4876800" y="1625600"/>
            <a:ext cx="12800" cy="588800"/>
          </a:xfrm>
          <a:prstGeom prst="line">
            <a:avLst/>
          </a:prstGeom>
          <a:noFill/>
          <a:ln w="12800">
            <a:solidFill>
              <a:srgbClr val="000000"/>
            </a:solidFill>
            <a:prstDash val="solid"/>
            <a:round/>
            <a:headEnd/>
            <a:tailEnd/>
          </a:ln>
          <a:effectLst/>
        </p:spPr>
      </p:sp>
      <p:sp>
        <p:nvSpPr>
          <p:cNvPr id="44" name="PPLine#155"/>
          <p:cNvSpPr>
            <a:spLocks noChangeShapeType="1"/>
          </p:cNvSpPr>
          <p:nvPr/>
        </p:nvSpPr>
        <p:spPr bwMode="auto">
          <a:xfrm flipV="1">
            <a:off x="3072000" y="4966400"/>
            <a:ext cx="1817600" cy="0"/>
          </a:xfrm>
          <a:prstGeom prst="line">
            <a:avLst/>
          </a:prstGeom>
          <a:noFill/>
          <a:ln w="12800">
            <a:solidFill>
              <a:srgbClr val="000000"/>
            </a:solidFill>
            <a:prstDash val="solid"/>
            <a:round/>
            <a:headEnd/>
            <a:tailEnd/>
          </a:ln>
          <a:effectLst/>
        </p:spPr>
      </p:sp>
      <p:sp>
        <p:nvSpPr>
          <p:cNvPr id="45" name="PPLine#172"/>
          <p:cNvSpPr>
            <a:spLocks noChangeShapeType="1"/>
          </p:cNvSpPr>
          <p:nvPr/>
        </p:nvSpPr>
        <p:spPr bwMode="auto">
          <a:xfrm>
            <a:off x="3072000" y="4966400"/>
            <a:ext cx="38400" cy="486400"/>
          </a:xfrm>
          <a:prstGeom prst="line">
            <a:avLst/>
          </a:prstGeom>
          <a:noFill/>
          <a:ln w="12800">
            <a:solidFill>
              <a:srgbClr val="000000"/>
            </a:solidFill>
            <a:prstDash val="solid"/>
            <a:round/>
            <a:headEnd/>
            <a:tailEnd/>
          </a:ln>
          <a:effectLst/>
        </p:spPr>
      </p:sp>
      <p:sp>
        <p:nvSpPr>
          <p:cNvPr id="46" name="PPLine#152"/>
          <p:cNvSpPr>
            <a:spLocks noChangeShapeType="1"/>
          </p:cNvSpPr>
          <p:nvPr/>
        </p:nvSpPr>
        <p:spPr bwMode="auto">
          <a:xfrm>
            <a:off x="3072000" y="3622400"/>
            <a:ext cx="0" cy="1344000"/>
          </a:xfrm>
          <a:prstGeom prst="line">
            <a:avLst/>
          </a:prstGeom>
          <a:noFill/>
          <a:ln w="12800">
            <a:solidFill>
              <a:srgbClr val="000000"/>
            </a:solidFill>
            <a:prstDash val="solid"/>
            <a:round/>
            <a:headEnd/>
            <a:tailEnd/>
          </a:ln>
          <a:effectLst/>
        </p:spPr>
      </p:sp>
      <p:sp>
        <p:nvSpPr>
          <p:cNvPr id="47" name="PPLine#169"/>
          <p:cNvSpPr>
            <a:spLocks noChangeShapeType="1"/>
          </p:cNvSpPr>
          <p:nvPr/>
        </p:nvSpPr>
        <p:spPr bwMode="auto">
          <a:xfrm flipV="1">
            <a:off x="3072000" y="3596800"/>
            <a:ext cx="729600" cy="25600"/>
          </a:xfrm>
          <a:prstGeom prst="line">
            <a:avLst/>
          </a:prstGeom>
          <a:noFill/>
          <a:ln w="12800">
            <a:solidFill>
              <a:srgbClr val="000000"/>
            </a:solidFill>
            <a:prstDash val="solid"/>
            <a:round/>
            <a:headEnd/>
            <a:tailEnd/>
          </a:ln>
          <a:effectLst/>
        </p:spPr>
      </p:sp>
      <p:sp>
        <p:nvSpPr>
          <p:cNvPr id="48" name="PPLine#159"/>
          <p:cNvSpPr>
            <a:spLocks noChangeShapeType="1"/>
          </p:cNvSpPr>
          <p:nvPr/>
        </p:nvSpPr>
        <p:spPr bwMode="auto">
          <a:xfrm flipH="1" flipV="1">
            <a:off x="1369600" y="1625600"/>
            <a:ext cx="563200" cy="588800"/>
          </a:xfrm>
          <a:prstGeom prst="line">
            <a:avLst/>
          </a:prstGeom>
          <a:noFill/>
          <a:ln w="12800">
            <a:solidFill>
              <a:srgbClr val="000000"/>
            </a:solidFill>
            <a:prstDash val="solid"/>
            <a:round/>
            <a:headEnd/>
            <a:tailEnd/>
          </a:ln>
          <a:effectLst/>
        </p:spPr>
      </p:sp>
      <p:sp>
        <p:nvSpPr>
          <p:cNvPr id="49" name="PPLine#158"/>
          <p:cNvSpPr>
            <a:spLocks noChangeShapeType="1"/>
          </p:cNvSpPr>
          <p:nvPr/>
        </p:nvSpPr>
        <p:spPr bwMode="auto">
          <a:xfrm flipH="1" flipV="1">
            <a:off x="1216000" y="2214400"/>
            <a:ext cx="716800" cy="0"/>
          </a:xfrm>
          <a:prstGeom prst="line">
            <a:avLst/>
          </a:prstGeom>
          <a:noFill/>
          <a:ln w="12800">
            <a:solidFill>
              <a:srgbClr val="000000"/>
            </a:solidFill>
            <a:prstDash val="solid"/>
            <a:round/>
            <a:headEnd/>
            <a:tailEnd/>
          </a:ln>
          <a:effectLst/>
        </p:spPr>
      </p:sp>
      <p:sp>
        <p:nvSpPr>
          <p:cNvPr id="50" name="PPLine#143"/>
          <p:cNvSpPr>
            <a:spLocks noChangeShapeType="1"/>
          </p:cNvSpPr>
          <p:nvPr/>
        </p:nvSpPr>
        <p:spPr bwMode="auto">
          <a:xfrm>
            <a:off x="1932800" y="2214400"/>
            <a:ext cx="473600" cy="1408000"/>
          </a:xfrm>
          <a:prstGeom prst="line">
            <a:avLst/>
          </a:prstGeom>
          <a:noFill/>
          <a:ln w="12800">
            <a:solidFill>
              <a:srgbClr val="000000"/>
            </a:solidFill>
            <a:prstDash val="solid"/>
            <a:round/>
            <a:headEnd/>
            <a:tailEnd/>
          </a:ln>
          <a:effectLst/>
        </p:spPr>
      </p:sp>
      <p:sp>
        <p:nvSpPr>
          <p:cNvPr id="51" name="PPLine#142"/>
          <p:cNvSpPr>
            <a:spLocks noChangeShapeType="1"/>
          </p:cNvSpPr>
          <p:nvPr/>
        </p:nvSpPr>
        <p:spPr bwMode="auto">
          <a:xfrm>
            <a:off x="1932800" y="2214400"/>
            <a:ext cx="0" cy="2752000"/>
          </a:xfrm>
          <a:prstGeom prst="line">
            <a:avLst/>
          </a:prstGeom>
          <a:noFill/>
          <a:ln w="12800">
            <a:solidFill>
              <a:srgbClr val="000000"/>
            </a:solidFill>
            <a:prstDash val="solid"/>
            <a:round/>
            <a:headEnd/>
            <a:tailEnd/>
          </a:ln>
          <a:effectLst/>
        </p:spPr>
      </p:sp>
      <p:sp>
        <p:nvSpPr>
          <p:cNvPr id="52" name="PPLine#141"/>
          <p:cNvSpPr>
            <a:spLocks noChangeShapeType="1"/>
          </p:cNvSpPr>
          <p:nvPr/>
        </p:nvSpPr>
        <p:spPr bwMode="auto">
          <a:xfrm flipH="1">
            <a:off x="1510400" y="2214400"/>
            <a:ext cx="422400" cy="1408000"/>
          </a:xfrm>
          <a:prstGeom prst="line">
            <a:avLst/>
          </a:prstGeom>
          <a:noFill/>
          <a:ln w="12800">
            <a:solidFill>
              <a:srgbClr val="000000"/>
            </a:solidFill>
            <a:prstDash val="solid"/>
            <a:round/>
            <a:headEnd/>
            <a:tailEnd/>
          </a:ln>
          <a:effectLst/>
        </p:spPr>
      </p:sp>
      <p:sp>
        <p:nvSpPr>
          <p:cNvPr id="53" name="PPLine#140"/>
          <p:cNvSpPr>
            <a:spLocks noChangeShapeType="1"/>
          </p:cNvSpPr>
          <p:nvPr/>
        </p:nvSpPr>
        <p:spPr bwMode="auto">
          <a:xfrm flipV="1">
            <a:off x="1932800" y="2214400"/>
            <a:ext cx="1139200" cy="0"/>
          </a:xfrm>
          <a:prstGeom prst="line">
            <a:avLst/>
          </a:prstGeom>
          <a:noFill/>
          <a:ln w="12800">
            <a:solidFill>
              <a:srgbClr val="000000"/>
            </a:solidFill>
            <a:prstDash val="solid"/>
            <a:round/>
            <a:headEnd/>
            <a:tailEnd/>
          </a:ln>
          <a:effectLst/>
        </p:spPr>
      </p:sp>
      <p:sp>
        <p:nvSpPr>
          <p:cNvPr id="54" name="PPLine#168"/>
          <p:cNvSpPr>
            <a:spLocks noChangeShapeType="1"/>
          </p:cNvSpPr>
          <p:nvPr/>
        </p:nvSpPr>
        <p:spPr bwMode="auto">
          <a:xfrm>
            <a:off x="2406400" y="3622400"/>
            <a:ext cx="0" cy="473600"/>
          </a:xfrm>
          <a:prstGeom prst="line">
            <a:avLst/>
          </a:prstGeom>
          <a:noFill/>
          <a:ln w="12800">
            <a:solidFill>
              <a:srgbClr val="000000"/>
            </a:solidFill>
            <a:prstDash val="solid"/>
            <a:round/>
            <a:headEnd/>
            <a:tailEnd/>
          </a:ln>
          <a:effectLst/>
        </p:spPr>
      </p:sp>
      <p:sp>
        <p:nvSpPr>
          <p:cNvPr id="55" name="PPLine#154"/>
          <p:cNvSpPr>
            <a:spLocks noChangeShapeType="1"/>
          </p:cNvSpPr>
          <p:nvPr/>
        </p:nvSpPr>
        <p:spPr bwMode="auto">
          <a:xfrm flipV="1">
            <a:off x="1932800" y="4966400"/>
            <a:ext cx="1139200" cy="0"/>
          </a:xfrm>
          <a:prstGeom prst="line">
            <a:avLst/>
          </a:prstGeom>
          <a:noFill/>
          <a:ln w="12800">
            <a:solidFill>
              <a:srgbClr val="000000"/>
            </a:solidFill>
            <a:prstDash val="solid"/>
            <a:round/>
            <a:headEnd/>
            <a:tailEnd/>
          </a:ln>
          <a:effectLst/>
        </p:spPr>
      </p:sp>
      <p:sp>
        <p:nvSpPr>
          <p:cNvPr id="56" name="PPLine#171"/>
          <p:cNvSpPr>
            <a:spLocks noChangeShapeType="1"/>
          </p:cNvSpPr>
          <p:nvPr/>
        </p:nvSpPr>
        <p:spPr bwMode="auto">
          <a:xfrm flipH="1" flipV="1">
            <a:off x="1216000" y="4966400"/>
            <a:ext cx="716800" cy="0"/>
          </a:xfrm>
          <a:prstGeom prst="line">
            <a:avLst/>
          </a:prstGeom>
          <a:noFill/>
          <a:ln w="12800">
            <a:solidFill>
              <a:srgbClr val="000000"/>
            </a:solidFill>
            <a:prstDash val="solid"/>
            <a:round/>
            <a:headEnd/>
            <a:tailEnd/>
          </a:ln>
          <a:effectLst/>
        </p:spPr>
      </p:sp>
      <p:sp>
        <p:nvSpPr>
          <p:cNvPr id="57" name="PPLine#151"/>
          <p:cNvSpPr>
            <a:spLocks noChangeShapeType="1"/>
          </p:cNvSpPr>
          <p:nvPr/>
        </p:nvSpPr>
        <p:spPr bwMode="auto">
          <a:xfrm>
            <a:off x="1510400" y="3622400"/>
            <a:ext cx="422400" cy="1344000"/>
          </a:xfrm>
          <a:prstGeom prst="line">
            <a:avLst/>
          </a:prstGeom>
          <a:noFill/>
          <a:ln w="12800">
            <a:solidFill>
              <a:srgbClr val="000000"/>
            </a:solidFill>
            <a:prstDash val="solid"/>
            <a:round/>
            <a:headEnd/>
            <a:tailEnd/>
          </a:ln>
          <a:effectLst/>
        </p:spPr>
      </p:sp>
      <p:sp>
        <p:nvSpPr>
          <p:cNvPr id="58" name="PPLine#167"/>
          <p:cNvSpPr>
            <a:spLocks noChangeShapeType="1"/>
          </p:cNvSpPr>
          <p:nvPr/>
        </p:nvSpPr>
        <p:spPr bwMode="auto">
          <a:xfrm flipH="1" flipV="1">
            <a:off x="908800" y="3622400"/>
            <a:ext cx="601600" cy="0"/>
          </a:xfrm>
          <a:prstGeom prst="line">
            <a:avLst/>
          </a:prstGeom>
          <a:noFill/>
          <a:ln w="12800">
            <a:solidFill>
              <a:srgbClr val="000000"/>
            </a:solidFill>
            <a:prstDash val="solid"/>
            <a:round/>
            <a:headEnd/>
            <a:tailEnd/>
          </a:ln>
          <a:effectLst/>
        </p:spPr>
      </p:sp>
      <p:sp>
        <p:nvSpPr>
          <p:cNvPr id="59" name="PPLine#144"/>
          <p:cNvSpPr>
            <a:spLocks noChangeShapeType="1"/>
          </p:cNvSpPr>
          <p:nvPr/>
        </p:nvSpPr>
        <p:spPr bwMode="auto">
          <a:xfrm flipV="1">
            <a:off x="3072000" y="2214400"/>
            <a:ext cx="960000" cy="0"/>
          </a:xfrm>
          <a:prstGeom prst="line">
            <a:avLst/>
          </a:prstGeom>
          <a:noFill/>
          <a:ln w="12800">
            <a:solidFill>
              <a:srgbClr val="000000"/>
            </a:solidFill>
            <a:prstDash val="solid"/>
            <a:round/>
            <a:headEnd/>
            <a:tailEnd/>
          </a:ln>
          <a:effectLst/>
        </p:spPr>
      </p:sp>
      <p:sp>
        <p:nvSpPr>
          <p:cNvPr id="60" name="PPLine#145"/>
          <p:cNvSpPr>
            <a:spLocks noChangeShapeType="1"/>
          </p:cNvSpPr>
          <p:nvPr/>
        </p:nvSpPr>
        <p:spPr bwMode="auto">
          <a:xfrm>
            <a:off x="3072000" y="2214400"/>
            <a:ext cx="0" cy="1408000"/>
          </a:xfrm>
          <a:prstGeom prst="line">
            <a:avLst/>
          </a:prstGeom>
          <a:noFill/>
          <a:ln w="12800">
            <a:solidFill>
              <a:srgbClr val="000000"/>
            </a:solidFill>
            <a:prstDash val="solid"/>
            <a:round/>
            <a:headEnd/>
            <a:tailEnd/>
          </a:ln>
          <a:effectLst/>
        </p:spPr>
      </p:sp>
      <p:sp>
        <p:nvSpPr>
          <p:cNvPr id="61" name="PPLine#160"/>
          <p:cNvSpPr>
            <a:spLocks noChangeShapeType="1"/>
          </p:cNvSpPr>
          <p:nvPr/>
        </p:nvSpPr>
        <p:spPr bwMode="auto">
          <a:xfrm flipV="1">
            <a:off x="3072000" y="1625600"/>
            <a:ext cx="25600" cy="588800"/>
          </a:xfrm>
          <a:prstGeom prst="line">
            <a:avLst/>
          </a:prstGeom>
          <a:noFill/>
          <a:ln w="12800">
            <a:solidFill>
              <a:srgbClr val="000000"/>
            </a:solidFill>
            <a:prstDash val="solid"/>
            <a:round/>
            <a:headEnd/>
            <a:tailEnd/>
          </a:ln>
          <a:effectLst/>
        </p:spPr>
      </p:sp>
      <p:grpSp>
        <p:nvGrpSpPr>
          <p:cNvPr id="62" name="PPHost#101"/>
          <p:cNvGrpSpPr/>
          <p:nvPr/>
        </p:nvGrpSpPr>
        <p:grpSpPr>
          <a:xfrm>
            <a:off x="3878400" y="5299200"/>
            <a:ext cx="588800" cy="307200"/>
            <a:chOff x="3878400" y="5299200"/>
            <a:chExt cx="588800" cy="307200"/>
          </a:xfrm>
        </p:grpSpPr>
        <p:sp>
          <p:nvSpPr>
            <p:cNvPr id="63" name="PPOval#102"/>
            <p:cNvSpPr/>
            <p:nvPr/>
          </p:nvSpPr>
          <p:spPr bwMode="auto">
            <a:xfrm>
              <a:off x="3878400" y="5299200"/>
              <a:ext cx="563200" cy="307200"/>
            </a:xfrm>
            <a:prstGeom prst="ellipse">
              <a:avLst/>
            </a:prstGeom>
            <a:solidFill>
              <a:srgbClr val="FFFFFF"/>
            </a:solidFill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64" name="PPTextBox#103"/>
            <p:cNvSpPr/>
            <p:nvPr/>
          </p:nvSpPr>
          <p:spPr bwMode="auto">
            <a:xfrm>
              <a:off x="3891200" y="5376000"/>
              <a:ext cx="576000" cy="1536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pitchFamily="84" charset="0"/>
                </a:rPr>
                <a:t> DDP 516 </a:t>
              </a:r>
            </a:p>
          </p:txBody>
        </p:sp>
      </p:grpSp>
      <p:grpSp>
        <p:nvGrpSpPr>
          <p:cNvPr id="65" name="PPHost#104"/>
          <p:cNvGrpSpPr/>
          <p:nvPr/>
        </p:nvGrpSpPr>
        <p:grpSpPr>
          <a:xfrm>
            <a:off x="3891200" y="4288000"/>
            <a:ext cx="563200" cy="307200"/>
            <a:chOff x="3891200" y="4288000"/>
            <a:chExt cx="563200" cy="307200"/>
          </a:xfrm>
        </p:grpSpPr>
        <p:sp>
          <p:nvSpPr>
            <p:cNvPr id="66" name="PPOval#105"/>
            <p:cNvSpPr/>
            <p:nvPr/>
          </p:nvSpPr>
          <p:spPr bwMode="auto">
            <a:xfrm>
              <a:off x="3891200" y="4288000"/>
              <a:ext cx="563200" cy="307200"/>
            </a:xfrm>
            <a:prstGeom prst="ellipse">
              <a:avLst/>
            </a:prstGeom>
            <a:solidFill>
              <a:srgbClr val="FFFFFF"/>
            </a:solidFill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67" name="PPTextBox#106"/>
            <p:cNvSpPr/>
            <p:nvPr/>
          </p:nvSpPr>
          <p:spPr bwMode="auto">
            <a:xfrm>
              <a:off x="3929600" y="4364800"/>
              <a:ext cx="524800" cy="1536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pitchFamily="84" charset="0"/>
                </a:rPr>
                <a:t> PDP-10 </a:t>
              </a:r>
            </a:p>
          </p:txBody>
        </p:sp>
      </p:grpSp>
      <p:grpSp>
        <p:nvGrpSpPr>
          <p:cNvPr id="68" name="PPHost#110"/>
          <p:cNvGrpSpPr/>
          <p:nvPr/>
        </p:nvGrpSpPr>
        <p:grpSpPr>
          <a:xfrm>
            <a:off x="4595200" y="5299200"/>
            <a:ext cx="563200" cy="307200"/>
            <a:chOff x="4595200" y="5299200"/>
            <a:chExt cx="563200" cy="307200"/>
          </a:xfrm>
        </p:grpSpPr>
        <p:sp>
          <p:nvSpPr>
            <p:cNvPr id="69" name="PPOval#111"/>
            <p:cNvSpPr/>
            <p:nvPr/>
          </p:nvSpPr>
          <p:spPr bwMode="auto">
            <a:xfrm>
              <a:off x="4595200" y="5299200"/>
              <a:ext cx="563200" cy="307200"/>
            </a:xfrm>
            <a:prstGeom prst="ellipse">
              <a:avLst/>
            </a:prstGeom>
            <a:solidFill>
              <a:srgbClr val="FFFFFF"/>
            </a:solidFill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70" name="PPTextBox#112"/>
            <p:cNvSpPr/>
            <p:nvPr/>
          </p:nvSpPr>
          <p:spPr bwMode="auto">
            <a:xfrm>
              <a:off x="4633600" y="5376000"/>
              <a:ext cx="524800" cy="1536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pitchFamily="84" charset="0"/>
                </a:rPr>
                <a:t> PDP-10 </a:t>
              </a:r>
            </a:p>
          </p:txBody>
        </p:sp>
      </p:grpSp>
      <p:grpSp>
        <p:nvGrpSpPr>
          <p:cNvPr id="71" name="PPHost#128"/>
          <p:cNvGrpSpPr/>
          <p:nvPr/>
        </p:nvGrpSpPr>
        <p:grpSpPr>
          <a:xfrm>
            <a:off x="7232000" y="5299200"/>
            <a:ext cx="563200" cy="307200"/>
            <a:chOff x="7232000" y="5299200"/>
            <a:chExt cx="563200" cy="307200"/>
          </a:xfrm>
        </p:grpSpPr>
        <p:sp>
          <p:nvSpPr>
            <p:cNvPr id="72" name="PPOval#129"/>
            <p:cNvSpPr/>
            <p:nvPr/>
          </p:nvSpPr>
          <p:spPr bwMode="auto">
            <a:xfrm>
              <a:off x="7232000" y="5299200"/>
              <a:ext cx="563200" cy="307200"/>
            </a:xfrm>
            <a:prstGeom prst="ellipse">
              <a:avLst/>
            </a:prstGeom>
            <a:solidFill>
              <a:srgbClr val="FFFFFF"/>
            </a:solidFill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73" name="PPTextBox#130"/>
            <p:cNvSpPr/>
            <p:nvPr/>
          </p:nvSpPr>
          <p:spPr bwMode="auto">
            <a:xfrm>
              <a:off x="7315200" y="5376000"/>
              <a:ext cx="435200" cy="1536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pitchFamily="84" charset="0"/>
                </a:rPr>
                <a:t> 86500 </a:t>
              </a:r>
            </a:p>
          </p:txBody>
        </p:sp>
      </p:grpSp>
      <p:grpSp>
        <p:nvGrpSpPr>
          <p:cNvPr id="74" name="PPHost#131"/>
          <p:cNvGrpSpPr/>
          <p:nvPr/>
        </p:nvGrpSpPr>
        <p:grpSpPr>
          <a:xfrm>
            <a:off x="7232000" y="5811200"/>
            <a:ext cx="588800" cy="307200"/>
            <a:chOff x="7232000" y="5811200"/>
            <a:chExt cx="588800" cy="307200"/>
          </a:xfrm>
        </p:grpSpPr>
        <p:sp>
          <p:nvSpPr>
            <p:cNvPr id="75" name="PPOval#132"/>
            <p:cNvSpPr/>
            <p:nvPr/>
          </p:nvSpPr>
          <p:spPr bwMode="auto">
            <a:xfrm>
              <a:off x="7232000" y="5811200"/>
              <a:ext cx="563200" cy="307200"/>
            </a:xfrm>
            <a:prstGeom prst="ellipse">
              <a:avLst/>
            </a:prstGeom>
            <a:solidFill>
              <a:srgbClr val="FFFFFF"/>
            </a:solidFill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76" name="PPTextBox#133"/>
            <p:cNvSpPr/>
            <p:nvPr/>
          </p:nvSpPr>
          <p:spPr bwMode="auto">
            <a:xfrm>
              <a:off x="7244800" y="5888000"/>
              <a:ext cx="576000" cy="1536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pitchFamily="84" charset="0"/>
                </a:rPr>
                <a:t> ILLIAC IV </a:t>
              </a:r>
            </a:p>
          </p:txBody>
        </p:sp>
      </p:grpSp>
      <p:grpSp>
        <p:nvGrpSpPr>
          <p:cNvPr id="77" name="PPHost#137"/>
          <p:cNvGrpSpPr/>
          <p:nvPr/>
        </p:nvGrpSpPr>
        <p:grpSpPr>
          <a:xfrm>
            <a:off x="7884800" y="3430400"/>
            <a:ext cx="563200" cy="307200"/>
            <a:chOff x="7884800" y="3430400"/>
            <a:chExt cx="563200" cy="307200"/>
          </a:xfrm>
        </p:grpSpPr>
        <p:sp>
          <p:nvSpPr>
            <p:cNvPr id="78" name="PPOval#138"/>
            <p:cNvSpPr/>
            <p:nvPr/>
          </p:nvSpPr>
          <p:spPr bwMode="auto">
            <a:xfrm>
              <a:off x="7884800" y="3430400"/>
              <a:ext cx="563200" cy="307200"/>
            </a:xfrm>
            <a:prstGeom prst="ellipse">
              <a:avLst/>
            </a:prstGeom>
            <a:solidFill>
              <a:srgbClr val="FFFFFF"/>
            </a:solidFill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79" name="PPTextBox#139"/>
            <p:cNvSpPr/>
            <p:nvPr/>
          </p:nvSpPr>
          <p:spPr bwMode="auto">
            <a:xfrm>
              <a:off x="7923200" y="3507200"/>
              <a:ext cx="524800" cy="1536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pitchFamily="84" charset="0"/>
                </a:rPr>
                <a:t> PDP-10 </a:t>
              </a:r>
            </a:p>
          </p:txBody>
        </p:sp>
      </p:grpSp>
      <p:grpSp>
        <p:nvGrpSpPr>
          <p:cNvPr id="80" name="PPHost#134"/>
          <p:cNvGrpSpPr/>
          <p:nvPr/>
        </p:nvGrpSpPr>
        <p:grpSpPr>
          <a:xfrm>
            <a:off x="7884800" y="2060800"/>
            <a:ext cx="563200" cy="307200"/>
            <a:chOff x="7884800" y="2060800"/>
            <a:chExt cx="563200" cy="307200"/>
          </a:xfrm>
        </p:grpSpPr>
        <p:sp>
          <p:nvSpPr>
            <p:cNvPr id="81" name="PPOval#135"/>
            <p:cNvSpPr/>
            <p:nvPr/>
          </p:nvSpPr>
          <p:spPr bwMode="auto">
            <a:xfrm>
              <a:off x="7884800" y="2060800"/>
              <a:ext cx="563200" cy="307200"/>
            </a:xfrm>
            <a:prstGeom prst="ellipse">
              <a:avLst/>
            </a:prstGeom>
            <a:solidFill>
              <a:srgbClr val="FFFFFF"/>
            </a:solidFill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82" name="PPTextBox#136"/>
            <p:cNvSpPr/>
            <p:nvPr/>
          </p:nvSpPr>
          <p:spPr bwMode="auto">
            <a:xfrm>
              <a:off x="7923200" y="2137600"/>
              <a:ext cx="524800" cy="1536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pitchFamily="84" charset="0"/>
                </a:rPr>
                <a:t> PDP-10 </a:t>
              </a:r>
            </a:p>
          </p:txBody>
        </p:sp>
      </p:grpSp>
      <p:grpSp>
        <p:nvGrpSpPr>
          <p:cNvPr id="83" name="PPHost#119"/>
          <p:cNvGrpSpPr/>
          <p:nvPr/>
        </p:nvGrpSpPr>
        <p:grpSpPr>
          <a:xfrm>
            <a:off x="5760000" y="5299200"/>
            <a:ext cx="563200" cy="307200"/>
            <a:chOff x="5760000" y="5299200"/>
            <a:chExt cx="563200" cy="307200"/>
          </a:xfrm>
        </p:grpSpPr>
        <p:sp>
          <p:nvSpPr>
            <p:cNvPr id="84" name="PPOval#120"/>
            <p:cNvSpPr/>
            <p:nvPr/>
          </p:nvSpPr>
          <p:spPr bwMode="auto">
            <a:xfrm>
              <a:off x="5760000" y="5299200"/>
              <a:ext cx="563200" cy="307200"/>
            </a:xfrm>
            <a:prstGeom prst="ellipse">
              <a:avLst/>
            </a:prstGeom>
            <a:solidFill>
              <a:srgbClr val="FFFFFF"/>
            </a:solidFill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85" name="PPTextBox#121"/>
            <p:cNvSpPr/>
            <p:nvPr/>
          </p:nvSpPr>
          <p:spPr bwMode="auto">
            <a:xfrm>
              <a:off x="5830400" y="5376000"/>
              <a:ext cx="460800" cy="1536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pitchFamily="84" charset="0"/>
                </a:rPr>
                <a:t> PDP-1 </a:t>
              </a:r>
            </a:p>
          </p:txBody>
        </p:sp>
      </p:grpSp>
      <p:grpSp>
        <p:nvGrpSpPr>
          <p:cNvPr id="86" name="PPHost#125"/>
          <p:cNvGrpSpPr/>
          <p:nvPr/>
        </p:nvGrpSpPr>
        <p:grpSpPr>
          <a:xfrm>
            <a:off x="6502400" y="5299200"/>
            <a:ext cx="563200" cy="307200"/>
            <a:chOff x="6502400" y="5299200"/>
            <a:chExt cx="563200" cy="307200"/>
          </a:xfrm>
        </p:grpSpPr>
        <p:sp>
          <p:nvSpPr>
            <p:cNvPr id="87" name="PPOval#126"/>
            <p:cNvSpPr/>
            <p:nvPr/>
          </p:nvSpPr>
          <p:spPr bwMode="auto">
            <a:xfrm>
              <a:off x="6502400" y="5299200"/>
              <a:ext cx="563200" cy="307200"/>
            </a:xfrm>
            <a:prstGeom prst="ellipse">
              <a:avLst/>
            </a:prstGeom>
            <a:solidFill>
              <a:srgbClr val="FFFFFF"/>
            </a:solidFill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88" name="PPTextBox#127"/>
            <p:cNvSpPr/>
            <p:nvPr/>
          </p:nvSpPr>
          <p:spPr bwMode="auto">
            <a:xfrm>
              <a:off x="6540800" y="5376000"/>
              <a:ext cx="524800" cy="1536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pitchFamily="84" charset="0"/>
                </a:rPr>
                <a:t> PDP-10 </a:t>
              </a:r>
            </a:p>
          </p:txBody>
        </p:sp>
      </p:grpSp>
      <p:grpSp>
        <p:nvGrpSpPr>
          <p:cNvPr id="89" name="PPHost#98"/>
          <p:cNvGrpSpPr/>
          <p:nvPr/>
        </p:nvGrpSpPr>
        <p:grpSpPr>
          <a:xfrm>
            <a:off x="3737600" y="1472000"/>
            <a:ext cx="563200" cy="307200"/>
            <a:chOff x="3737600" y="1472000"/>
            <a:chExt cx="563200" cy="307200"/>
          </a:xfrm>
        </p:grpSpPr>
        <p:sp>
          <p:nvSpPr>
            <p:cNvPr id="90" name="PPOval#99"/>
            <p:cNvSpPr/>
            <p:nvPr/>
          </p:nvSpPr>
          <p:spPr bwMode="auto">
            <a:xfrm>
              <a:off x="3737600" y="1472000"/>
              <a:ext cx="563200" cy="307200"/>
            </a:xfrm>
            <a:prstGeom prst="ellipse">
              <a:avLst/>
            </a:prstGeom>
            <a:solidFill>
              <a:srgbClr val="FFFFFF"/>
            </a:solidFill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91" name="PPTextBox#100"/>
            <p:cNvSpPr/>
            <p:nvPr/>
          </p:nvSpPr>
          <p:spPr bwMode="auto">
            <a:xfrm>
              <a:off x="3776000" y="1548800"/>
              <a:ext cx="524800" cy="1536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pitchFamily="84" charset="0"/>
                </a:rPr>
                <a:t> PDP-11 </a:t>
              </a:r>
            </a:p>
          </p:txBody>
        </p:sp>
      </p:grpSp>
      <p:grpSp>
        <p:nvGrpSpPr>
          <p:cNvPr id="92" name="PPHost#122"/>
          <p:cNvGrpSpPr/>
          <p:nvPr/>
        </p:nvGrpSpPr>
        <p:grpSpPr>
          <a:xfrm>
            <a:off x="6297600" y="2508800"/>
            <a:ext cx="563200" cy="307200"/>
            <a:chOff x="6297600" y="2508800"/>
            <a:chExt cx="563200" cy="307200"/>
          </a:xfrm>
        </p:grpSpPr>
        <p:sp>
          <p:nvSpPr>
            <p:cNvPr id="93" name="PPOval#123"/>
            <p:cNvSpPr/>
            <p:nvPr/>
          </p:nvSpPr>
          <p:spPr bwMode="auto">
            <a:xfrm>
              <a:off x="6297600" y="2508800"/>
              <a:ext cx="563200" cy="307200"/>
            </a:xfrm>
            <a:prstGeom prst="ellipse">
              <a:avLst/>
            </a:prstGeom>
            <a:solidFill>
              <a:srgbClr val="FFFFFF"/>
            </a:solidFill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94" name="PPTextBox#124"/>
            <p:cNvSpPr/>
            <p:nvPr/>
          </p:nvSpPr>
          <p:spPr bwMode="auto">
            <a:xfrm>
              <a:off x="6361600" y="2585600"/>
              <a:ext cx="473600" cy="1536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pitchFamily="84" charset="0"/>
                </a:rPr>
                <a:t> 360/67 </a:t>
              </a:r>
            </a:p>
          </p:txBody>
        </p:sp>
      </p:grpSp>
      <p:grpSp>
        <p:nvGrpSpPr>
          <p:cNvPr id="95" name="PPHost#116"/>
          <p:cNvGrpSpPr/>
          <p:nvPr/>
        </p:nvGrpSpPr>
        <p:grpSpPr>
          <a:xfrm>
            <a:off x="5760000" y="1472000"/>
            <a:ext cx="563200" cy="307200"/>
            <a:chOff x="5760000" y="1472000"/>
            <a:chExt cx="563200" cy="307200"/>
          </a:xfrm>
        </p:grpSpPr>
        <p:sp>
          <p:nvSpPr>
            <p:cNvPr id="96" name="PPOval#117"/>
            <p:cNvSpPr/>
            <p:nvPr/>
          </p:nvSpPr>
          <p:spPr bwMode="auto">
            <a:xfrm>
              <a:off x="5760000" y="1472000"/>
              <a:ext cx="563200" cy="307200"/>
            </a:xfrm>
            <a:prstGeom prst="ellipse">
              <a:avLst/>
            </a:prstGeom>
            <a:solidFill>
              <a:srgbClr val="FFFFFF"/>
            </a:solidFill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97" name="PPTextBox#118"/>
            <p:cNvSpPr/>
            <p:nvPr/>
          </p:nvSpPr>
          <p:spPr bwMode="auto">
            <a:xfrm>
              <a:off x="5881600" y="1548800"/>
              <a:ext cx="358400" cy="1536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pitchFamily="84" charset="0"/>
                </a:rPr>
                <a:t> TX-2 </a:t>
              </a:r>
            </a:p>
          </p:txBody>
        </p:sp>
      </p:grpSp>
      <p:grpSp>
        <p:nvGrpSpPr>
          <p:cNvPr id="98" name="PPHost#113"/>
          <p:cNvGrpSpPr/>
          <p:nvPr/>
        </p:nvGrpSpPr>
        <p:grpSpPr>
          <a:xfrm>
            <a:off x="5094400" y="2508800"/>
            <a:ext cx="563200" cy="307200"/>
            <a:chOff x="5094400" y="2508800"/>
            <a:chExt cx="563200" cy="307200"/>
          </a:xfrm>
        </p:grpSpPr>
        <p:sp>
          <p:nvSpPr>
            <p:cNvPr id="99" name="PPOval#114"/>
            <p:cNvSpPr/>
            <p:nvPr/>
          </p:nvSpPr>
          <p:spPr bwMode="auto">
            <a:xfrm>
              <a:off x="5094400" y="2508800"/>
              <a:ext cx="563200" cy="307200"/>
            </a:xfrm>
            <a:prstGeom prst="ellipse">
              <a:avLst/>
            </a:prstGeom>
            <a:solidFill>
              <a:srgbClr val="FFFFFF"/>
            </a:solidFill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100" name="PPTextBox#115"/>
            <p:cNvSpPr/>
            <p:nvPr/>
          </p:nvSpPr>
          <p:spPr bwMode="auto">
            <a:xfrm>
              <a:off x="5139200" y="2585600"/>
              <a:ext cx="512000" cy="1536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pitchFamily="84" charset="0"/>
                </a:rPr>
                <a:t> GE-645 </a:t>
              </a:r>
            </a:p>
          </p:txBody>
        </p:sp>
      </p:grpSp>
      <p:grpSp>
        <p:nvGrpSpPr>
          <p:cNvPr id="101" name="PPHost#107"/>
          <p:cNvGrpSpPr/>
          <p:nvPr/>
        </p:nvGrpSpPr>
        <p:grpSpPr>
          <a:xfrm>
            <a:off x="4595200" y="1472000"/>
            <a:ext cx="563200" cy="307200"/>
            <a:chOff x="4595200" y="1472000"/>
            <a:chExt cx="563200" cy="307200"/>
          </a:xfrm>
        </p:grpSpPr>
        <p:sp>
          <p:nvSpPr>
            <p:cNvPr id="102" name="PPOval#108"/>
            <p:cNvSpPr/>
            <p:nvPr/>
          </p:nvSpPr>
          <p:spPr bwMode="auto">
            <a:xfrm>
              <a:off x="4595200" y="1472000"/>
              <a:ext cx="563200" cy="307200"/>
            </a:xfrm>
            <a:prstGeom prst="ellipse">
              <a:avLst/>
            </a:prstGeom>
            <a:solidFill>
              <a:srgbClr val="FFFFFF"/>
            </a:solidFill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103" name="PPTextBox#109"/>
            <p:cNvSpPr/>
            <p:nvPr/>
          </p:nvSpPr>
          <p:spPr bwMode="auto">
            <a:xfrm>
              <a:off x="4633600" y="1548800"/>
              <a:ext cx="524800" cy="1536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pitchFamily="84" charset="0"/>
                </a:rPr>
                <a:t> PDP-10 </a:t>
              </a:r>
            </a:p>
          </p:txBody>
        </p:sp>
      </p:grpSp>
      <p:grpSp>
        <p:nvGrpSpPr>
          <p:cNvPr id="104" name="PPHost#86"/>
          <p:cNvGrpSpPr/>
          <p:nvPr/>
        </p:nvGrpSpPr>
        <p:grpSpPr>
          <a:xfrm>
            <a:off x="3136000" y="5529600"/>
            <a:ext cx="563200" cy="307200"/>
            <a:chOff x="3136000" y="5529600"/>
            <a:chExt cx="563200" cy="307200"/>
          </a:xfrm>
        </p:grpSpPr>
        <p:sp>
          <p:nvSpPr>
            <p:cNvPr id="105" name="PPOval#87"/>
            <p:cNvSpPr/>
            <p:nvPr/>
          </p:nvSpPr>
          <p:spPr bwMode="auto">
            <a:xfrm>
              <a:off x="3136000" y="5529600"/>
              <a:ext cx="563200" cy="307200"/>
            </a:xfrm>
            <a:prstGeom prst="ellipse">
              <a:avLst/>
            </a:prstGeom>
            <a:solidFill>
              <a:srgbClr val="FFFFFF"/>
            </a:solidFill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106" name="PPTextBox#88"/>
            <p:cNvSpPr/>
            <p:nvPr/>
          </p:nvSpPr>
          <p:spPr bwMode="auto">
            <a:xfrm>
              <a:off x="3200000" y="5606400"/>
              <a:ext cx="473600" cy="1536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pitchFamily="84" charset="0"/>
                </a:rPr>
                <a:t> 360/65 </a:t>
              </a:r>
            </a:p>
          </p:txBody>
        </p:sp>
      </p:grpSp>
      <p:grpSp>
        <p:nvGrpSpPr>
          <p:cNvPr id="107" name="PPHost#89"/>
          <p:cNvGrpSpPr/>
          <p:nvPr/>
        </p:nvGrpSpPr>
        <p:grpSpPr>
          <a:xfrm>
            <a:off x="2822400" y="5299200"/>
            <a:ext cx="614400" cy="307200"/>
            <a:chOff x="2822400" y="5299200"/>
            <a:chExt cx="614400" cy="307200"/>
          </a:xfrm>
        </p:grpSpPr>
        <p:sp>
          <p:nvSpPr>
            <p:cNvPr id="108" name="PPOval#90"/>
            <p:cNvSpPr/>
            <p:nvPr/>
          </p:nvSpPr>
          <p:spPr bwMode="auto">
            <a:xfrm>
              <a:off x="2828800" y="5299200"/>
              <a:ext cx="563200" cy="307200"/>
            </a:xfrm>
            <a:prstGeom prst="ellipse">
              <a:avLst/>
            </a:prstGeom>
            <a:solidFill>
              <a:srgbClr val="FFFFFF"/>
            </a:solidFill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109" name="PPTextBox#91"/>
            <p:cNvSpPr/>
            <p:nvPr/>
          </p:nvSpPr>
          <p:spPr bwMode="auto">
            <a:xfrm>
              <a:off x="2822400" y="5376000"/>
              <a:ext cx="614400" cy="1536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pitchFamily="84" charset="0"/>
                </a:rPr>
                <a:t> IBM 3800 </a:t>
              </a:r>
            </a:p>
          </p:txBody>
        </p:sp>
      </p:grpSp>
      <p:grpSp>
        <p:nvGrpSpPr>
          <p:cNvPr id="110" name="PPHost#92"/>
          <p:cNvGrpSpPr/>
          <p:nvPr/>
        </p:nvGrpSpPr>
        <p:grpSpPr>
          <a:xfrm>
            <a:off x="3814400" y="3225600"/>
            <a:ext cx="563200" cy="307200"/>
            <a:chOff x="3814400" y="3225600"/>
            <a:chExt cx="563200" cy="307200"/>
          </a:xfrm>
        </p:grpSpPr>
        <p:sp>
          <p:nvSpPr>
            <p:cNvPr id="111" name="PPOval#93"/>
            <p:cNvSpPr/>
            <p:nvPr/>
          </p:nvSpPr>
          <p:spPr bwMode="auto">
            <a:xfrm>
              <a:off x="3814400" y="3225600"/>
              <a:ext cx="563200" cy="307200"/>
            </a:xfrm>
            <a:prstGeom prst="ellipse">
              <a:avLst/>
            </a:prstGeom>
            <a:solidFill>
              <a:srgbClr val="FFFFFF"/>
            </a:solidFill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112" name="PPTextBox#94"/>
            <p:cNvSpPr/>
            <p:nvPr/>
          </p:nvSpPr>
          <p:spPr bwMode="auto">
            <a:xfrm>
              <a:off x="3878400" y="3302400"/>
              <a:ext cx="473600" cy="1536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pitchFamily="84" charset="0"/>
                </a:rPr>
                <a:t> 360/67 </a:t>
              </a:r>
            </a:p>
          </p:txBody>
        </p:sp>
      </p:grpSp>
      <p:grpSp>
        <p:nvGrpSpPr>
          <p:cNvPr id="113" name="PPHost#95"/>
          <p:cNvGrpSpPr/>
          <p:nvPr/>
        </p:nvGrpSpPr>
        <p:grpSpPr>
          <a:xfrm>
            <a:off x="3520000" y="3443200"/>
            <a:ext cx="588800" cy="307200"/>
            <a:chOff x="3520000" y="3443200"/>
            <a:chExt cx="588800" cy="307200"/>
          </a:xfrm>
        </p:grpSpPr>
        <p:sp>
          <p:nvSpPr>
            <p:cNvPr id="114" name="PPOval#96"/>
            <p:cNvSpPr/>
            <p:nvPr/>
          </p:nvSpPr>
          <p:spPr bwMode="auto">
            <a:xfrm>
              <a:off x="3520000" y="3443200"/>
              <a:ext cx="563200" cy="307200"/>
            </a:xfrm>
            <a:prstGeom prst="ellipse">
              <a:avLst/>
            </a:prstGeom>
            <a:solidFill>
              <a:srgbClr val="FFFFFF"/>
            </a:solidFill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115" name="PPTextBox#97"/>
            <p:cNvSpPr/>
            <p:nvPr/>
          </p:nvSpPr>
          <p:spPr bwMode="auto">
            <a:xfrm>
              <a:off x="3532800" y="3520000"/>
              <a:ext cx="576000" cy="1536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pitchFamily="84" charset="0"/>
                </a:rPr>
                <a:t> DDP 516 </a:t>
              </a:r>
            </a:p>
          </p:txBody>
        </p:sp>
      </p:grpSp>
      <p:grpSp>
        <p:nvGrpSpPr>
          <p:cNvPr id="116" name="PPHost#74"/>
          <p:cNvGrpSpPr/>
          <p:nvPr/>
        </p:nvGrpSpPr>
        <p:grpSpPr>
          <a:xfrm>
            <a:off x="1088000" y="1472000"/>
            <a:ext cx="563200" cy="307200"/>
            <a:chOff x="1088000" y="1472000"/>
            <a:chExt cx="563200" cy="307200"/>
          </a:xfrm>
        </p:grpSpPr>
        <p:sp>
          <p:nvSpPr>
            <p:cNvPr id="117" name="PPOval#75"/>
            <p:cNvSpPr/>
            <p:nvPr/>
          </p:nvSpPr>
          <p:spPr bwMode="auto">
            <a:xfrm>
              <a:off x="1088000" y="1472000"/>
              <a:ext cx="563200" cy="307200"/>
            </a:xfrm>
            <a:prstGeom prst="ellipse">
              <a:avLst/>
            </a:prstGeom>
            <a:solidFill>
              <a:srgbClr val="FFFFFF"/>
            </a:solidFill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118" name="PPTextBox#76"/>
            <p:cNvSpPr/>
            <p:nvPr/>
          </p:nvSpPr>
          <p:spPr bwMode="auto">
            <a:xfrm>
              <a:off x="1126400" y="1548800"/>
              <a:ext cx="524800" cy="1536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pitchFamily="84" charset="0"/>
                </a:rPr>
                <a:t> PDP-10 </a:t>
              </a:r>
            </a:p>
          </p:txBody>
        </p:sp>
      </p:grpSp>
      <p:grpSp>
        <p:nvGrpSpPr>
          <p:cNvPr id="119" name="PPHost#71"/>
          <p:cNvGrpSpPr/>
          <p:nvPr/>
        </p:nvGrpSpPr>
        <p:grpSpPr>
          <a:xfrm>
            <a:off x="934400" y="2060800"/>
            <a:ext cx="563200" cy="307200"/>
            <a:chOff x="934400" y="2060800"/>
            <a:chExt cx="563200" cy="307200"/>
          </a:xfrm>
        </p:grpSpPr>
        <p:sp>
          <p:nvSpPr>
            <p:cNvPr id="120" name="PPOval#72"/>
            <p:cNvSpPr/>
            <p:nvPr/>
          </p:nvSpPr>
          <p:spPr bwMode="auto">
            <a:xfrm>
              <a:off x="934400" y="2060800"/>
              <a:ext cx="563200" cy="307200"/>
            </a:xfrm>
            <a:prstGeom prst="ellipse">
              <a:avLst/>
            </a:prstGeom>
            <a:solidFill>
              <a:srgbClr val="FFFFFF"/>
            </a:solidFill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121" name="PPTextBox#73"/>
            <p:cNvSpPr/>
            <p:nvPr/>
          </p:nvSpPr>
          <p:spPr bwMode="auto">
            <a:xfrm>
              <a:off x="972800" y="2137600"/>
              <a:ext cx="524800" cy="1536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pitchFamily="84" charset="0"/>
                </a:rPr>
                <a:t> PDP-15 </a:t>
              </a:r>
            </a:p>
          </p:txBody>
        </p:sp>
      </p:grpSp>
      <p:grpSp>
        <p:nvGrpSpPr>
          <p:cNvPr id="122" name="PPHost#80"/>
          <p:cNvGrpSpPr/>
          <p:nvPr/>
        </p:nvGrpSpPr>
        <p:grpSpPr>
          <a:xfrm>
            <a:off x="2124800" y="3942400"/>
            <a:ext cx="563200" cy="307200"/>
            <a:chOff x="2124800" y="3942400"/>
            <a:chExt cx="563200" cy="307200"/>
          </a:xfrm>
        </p:grpSpPr>
        <p:sp>
          <p:nvSpPr>
            <p:cNvPr id="123" name="PPOval#81"/>
            <p:cNvSpPr/>
            <p:nvPr/>
          </p:nvSpPr>
          <p:spPr bwMode="auto">
            <a:xfrm>
              <a:off x="2124800" y="3942400"/>
              <a:ext cx="563200" cy="307200"/>
            </a:xfrm>
            <a:prstGeom prst="ellipse">
              <a:avLst/>
            </a:prstGeom>
            <a:solidFill>
              <a:srgbClr val="FFFFFF"/>
            </a:solidFill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124" name="PPTextBox#82"/>
            <p:cNvSpPr/>
            <p:nvPr/>
          </p:nvSpPr>
          <p:spPr bwMode="auto">
            <a:xfrm>
              <a:off x="2163200" y="4019200"/>
              <a:ext cx="524800" cy="1536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pitchFamily="84" charset="0"/>
                </a:rPr>
                <a:t> PDP-10 </a:t>
              </a:r>
            </a:p>
          </p:txBody>
        </p:sp>
      </p:grpSp>
      <p:grpSp>
        <p:nvGrpSpPr>
          <p:cNvPr id="125" name="PPHost#77"/>
          <p:cNvGrpSpPr/>
          <p:nvPr/>
        </p:nvGrpSpPr>
        <p:grpSpPr>
          <a:xfrm>
            <a:off x="1100800" y="5299200"/>
            <a:ext cx="563200" cy="307200"/>
            <a:chOff x="1100800" y="5299200"/>
            <a:chExt cx="563200" cy="307200"/>
          </a:xfrm>
        </p:grpSpPr>
        <p:sp>
          <p:nvSpPr>
            <p:cNvPr id="126" name="PPOval#78"/>
            <p:cNvSpPr/>
            <p:nvPr/>
          </p:nvSpPr>
          <p:spPr bwMode="auto">
            <a:xfrm>
              <a:off x="1100800" y="5299200"/>
              <a:ext cx="563200" cy="307200"/>
            </a:xfrm>
            <a:prstGeom prst="ellipse">
              <a:avLst/>
            </a:prstGeom>
            <a:solidFill>
              <a:srgbClr val="FFFFFF"/>
            </a:solidFill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127" name="PPTextBox#79"/>
            <p:cNvSpPr/>
            <p:nvPr/>
          </p:nvSpPr>
          <p:spPr bwMode="auto">
            <a:xfrm>
              <a:off x="1164800" y="5376000"/>
              <a:ext cx="473600" cy="1536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pitchFamily="84" charset="0"/>
                </a:rPr>
                <a:t> 360/91 </a:t>
              </a:r>
            </a:p>
          </p:txBody>
        </p:sp>
      </p:grpSp>
      <p:grpSp>
        <p:nvGrpSpPr>
          <p:cNvPr id="128" name="PPHost#68"/>
          <p:cNvGrpSpPr/>
          <p:nvPr/>
        </p:nvGrpSpPr>
        <p:grpSpPr>
          <a:xfrm>
            <a:off x="934400" y="4812800"/>
            <a:ext cx="595200" cy="307200"/>
            <a:chOff x="934400" y="4812800"/>
            <a:chExt cx="595200" cy="307200"/>
          </a:xfrm>
        </p:grpSpPr>
        <p:sp>
          <p:nvSpPr>
            <p:cNvPr id="129" name="PPOval#69"/>
            <p:cNvSpPr/>
            <p:nvPr/>
          </p:nvSpPr>
          <p:spPr bwMode="auto">
            <a:xfrm>
              <a:off x="934400" y="4812800"/>
              <a:ext cx="563200" cy="307200"/>
            </a:xfrm>
            <a:prstGeom prst="ellipse">
              <a:avLst/>
            </a:prstGeom>
            <a:solidFill>
              <a:srgbClr val="FFFFFF"/>
            </a:solidFill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130" name="PPTextBox#70"/>
            <p:cNvSpPr/>
            <p:nvPr/>
          </p:nvSpPr>
          <p:spPr bwMode="auto">
            <a:xfrm>
              <a:off x="940800" y="4889600"/>
              <a:ext cx="588800" cy="1536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pitchFamily="84" charset="0"/>
                </a:rPr>
                <a:t> SIGMA 7 </a:t>
              </a:r>
            </a:p>
          </p:txBody>
        </p:sp>
      </p:grpSp>
      <p:grpSp>
        <p:nvGrpSpPr>
          <p:cNvPr id="131" name="PPHost#65"/>
          <p:cNvGrpSpPr/>
          <p:nvPr/>
        </p:nvGrpSpPr>
        <p:grpSpPr>
          <a:xfrm>
            <a:off x="627200" y="3468800"/>
            <a:ext cx="563200" cy="307200"/>
            <a:chOff x="627200" y="3468800"/>
            <a:chExt cx="563200" cy="307200"/>
          </a:xfrm>
        </p:grpSpPr>
        <p:sp>
          <p:nvSpPr>
            <p:cNvPr id="132" name="PPOval#66"/>
            <p:cNvSpPr/>
            <p:nvPr/>
          </p:nvSpPr>
          <p:spPr bwMode="auto">
            <a:xfrm>
              <a:off x="627200" y="3468800"/>
              <a:ext cx="563200" cy="307200"/>
            </a:xfrm>
            <a:prstGeom prst="ellipse">
              <a:avLst/>
            </a:prstGeom>
            <a:solidFill>
              <a:srgbClr val="FFFFFF"/>
            </a:solidFill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133" name="PPTextBox#67"/>
            <p:cNvSpPr/>
            <p:nvPr/>
          </p:nvSpPr>
          <p:spPr bwMode="auto">
            <a:xfrm>
              <a:off x="691200" y="3545600"/>
              <a:ext cx="473600" cy="1536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pitchFamily="84" charset="0"/>
                </a:rPr>
                <a:t> 360/75 </a:t>
              </a:r>
            </a:p>
          </p:txBody>
        </p:sp>
      </p:grpSp>
      <p:grpSp>
        <p:nvGrpSpPr>
          <p:cNvPr id="134" name="PPHost#83"/>
          <p:cNvGrpSpPr/>
          <p:nvPr/>
        </p:nvGrpSpPr>
        <p:grpSpPr>
          <a:xfrm>
            <a:off x="2816000" y="1472000"/>
            <a:ext cx="563200" cy="307200"/>
            <a:chOff x="2816000" y="1472000"/>
            <a:chExt cx="563200" cy="307200"/>
          </a:xfrm>
        </p:grpSpPr>
        <p:sp>
          <p:nvSpPr>
            <p:cNvPr id="135" name="PPOval#84"/>
            <p:cNvSpPr/>
            <p:nvPr/>
          </p:nvSpPr>
          <p:spPr bwMode="auto">
            <a:xfrm>
              <a:off x="2816000" y="1472000"/>
              <a:ext cx="563200" cy="307200"/>
            </a:xfrm>
            <a:prstGeom prst="ellipse">
              <a:avLst/>
            </a:prstGeom>
            <a:solidFill>
              <a:srgbClr val="FFFFFF"/>
            </a:solidFill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136" name="PPTextBox#85"/>
            <p:cNvSpPr/>
            <p:nvPr/>
          </p:nvSpPr>
          <p:spPr bwMode="auto">
            <a:xfrm>
              <a:off x="2854400" y="1548800"/>
              <a:ext cx="524800" cy="1536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pitchFamily="84" charset="0"/>
                </a:rPr>
                <a:t> PDP-10 </a:t>
              </a:r>
            </a:p>
          </p:txBody>
        </p:sp>
      </p:grpSp>
      <p:grpSp>
        <p:nvGrpSpPr>
          <p:cNvPr id="137" name="BBN"/>
          <p:cNvGrpSpPr/>
          <p:nvPr/>
        </p:nvGrpSpPr>
        <p:grpSpPr>
          <a:xfrm>
            <a:off x="4652800" y="4550400"/>
            <a:ext cx="659200" cy="652800"/>
            <a:chOff x="4652800" y="4550400"/>
            <a:chExt cx="659200" cy="652800"/>
          </a:xfrm>
        </p:grpSpPr>
        <p:sp>
          <p:nvSpPr>
            <p:cNvPr id="138" name="PPTextBox#41"/>
            <p:cNvSpPr/>
            <p:nvPr/>
          </p:nvSpPr>
          <p:spPr bwMode="auto">
            <a:xfrm>
              <a:off x="4889600" y="4550400"/>
              <a:ext cx="422400" cy="1792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pitchFamily="84" charset="0"/>
                </a:rPr>
                <a:t> BBN </a:t>
              </a:r>
            </a:p>
          </p:txBody>
        </p:sp>
        <p:sp>
          <p:nvSpPr>
            <p:cNvPr id="139" name="PPRect#42"/>
            <p:cNvSpPr/>
            <p:nvPr/>
          </p:nvSpPr>
          <p:spPr bwMode="auto">
            <a:xfrm>
              <a:off x="4652800" y="4729600"/>
              <a:ext cx="473600" cy="473600"/>
            </a:xfrm>
            <a:prstGeom prst="rect">
              <a:avLst/>
            </a:prstGeom>
            <a:solidFill>
              <a:srgbClr val="FFFFFF"/>
            </a:solidFill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140" name="PPTextBox#43"/>
            <p:cNvSpPr/>
            <p:nvPr/>
          </p:nvSpPr>
          <p:spPr bwMode="auto">
            <a:xfrm>
              <a:off x="4665600" y="4812800"/>
              <a:ext cx="499200" cy="2560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pitchFamily="84" charset="0"/>
                </a:rPr>
                <a:t> IMP </a:t>
              </a:r>
            </a:p>
          </p:txBody>
        </p:sp>
      </p:grpSp>
      <p:grpSp>
        <p:nvGrpSpPr>
          <p:cNvPr id="141" name="BURROUGHS"/>
          <p:cNvGrpSpPr/>
          <p:nvPr/>
        </p:nvGrpSpPr>
        <p:grpSpPr>
          <a:xfrm>
            <a:off x="7264000" y="4550400"/>
            <a:ext cx="1273600" cy="652800"/>
            <a:chOff x="7264000" y="4550400"/>
            <a:chExt cx="1273600" cy="652800"/>
          </a:xfrm>
        </p:grpSpPr>
        <p:sp>
          <p:nvSpPr>
            <p:cNvPr id="142" name="PPTextBox#62"/>
            <p:cNvSpPr/>
            <p:nvPr/>
          </p:nvSpPr>
          <p:spPr bwMode="auto">
            <a:xfrm>
              <a:off x="7500800" y="4550400"/>
              <a:ext cx="1036800" cy="1792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pitchFamily="84" charset="0"/>
                </a:rPr>
                <a:t> </a:t>
              </a:r>
              <a:r>
                <a:rPr lang="en-US" sz="1100" i="1" dirty="0">
                  <a:latin typeface="Helvetica Neue" pitchFamily="84" charset="0"/>
                </a:rPr>
                <a:t>BURROUGHS</a:t>
              </a:r>
              <a:r>
                <a:rPr kumimoji="0" lang="en-US" sz="11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pitchFamily="84" charset="0"/>
                </a:rPr>
                <a:t> </a:t>
              </a:r>
            </a:p>
          </p:txBody>
        </p:sp>
        <p:sp>
          <p:nvSpPr>
            <p:cNvPr id="143" name="PPRect#63"/>
            <p:cNvSpPr/>
            <p:nvPr/>
          </p:nvSpPr>
          <p:spPr bwMode="auto">
            <a:xfrm>
              <a:off x="7264000" y="4729600"/>
              <a:ext cx="473600" cy="473600"/>
            </a:xfrm>
            <a:prstGeom prst="rect">
              <a:avLst/>
            </a:prstGeom>
            <a:solidFill>
              <a:srgbClr val="FFFFFF"/>
            </a:solidFill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144" name="PPTextBox#64"/>
            <p:cNvSpPr/>
            <p:nvPr/>
          </p:nvSpPr>
          <p:spPr bwMode="auto">
            <a:xfrm>
              <a:off x="7276800" y="4812800"/>
              <a:ext cx="499200" cy="2560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pitchFamily="84" charset="0"/>
                </a:rPr>
                <a:t> IMP </a:t>
              </a:r>
            </a:p>
          </p:txBody>
        </p:sp>
      </p:grpSp>
      <p:grpSp>
        <p:nvGrpSpPr>
          <p:cNvPr id="145" name="CARNEGIE"/>
          <p:cNvGrpSpPr/>
          <p:nvPr/>
        </p:nvGrpSpPr>
        <p:grpSpPr>
          <a:xfrm>
            <a:off x="7264000" y="3206400"/>
            <a:ext cx="1068800" cy="652800"/>
            <a:chOff x="7264000" y="3206400"/>
            <a:chExt cx="1068800" cy="652800"/>
          </a:xfrm>
        </p:grpSpPr>
        <p:sp>
          <p:nvSpPr>
            <p:cNvPr id="146" name="PPTextBox#58"/>
            <p:cNvSpPr/>
            <p:nvPr/>
          </p:nvSpPr>
          <p:spPr bwMode="auto">
            <a:xfrm>
              <a:off x="7500800" y="3206400"/>
              <a:ext cx="832000" cy="1792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pitchFamily="84" charset="0"/>
                </a:rPr>
                <a:t> CARNEGIE </a:t>
              </a:r>
            </a:p>
          </p:txBody>
        </p:sp>
        <p:sp>
          <p:nvSpPr>
            <p:cNvPr id="147" name="PPRect#59"/>
            <p:cNvSpPr/>
            <p:nvPr/>
          </p:nvSpPr>
          <p:spPr bwMode="auto">
            <a:xfrm>
              <a:off x="7264000" y="3385600"/>
              <a:ext cx="473600" cy="473600"/>
            </a:xfrm>
            <a:prstGeom prst="rect">
              <a:avLst/>
            </a:prstGeom>
            <a:solidFill>
              <a:srgbClr val="FFFFFF"/>
            </a:solidFill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148" name="PPTextBox#60"/>
            <p:cNvSpPr/>
            <p:nvPr/>
          </p:nvSpPr>
          <p:spPr bwMode="auto">
            <a:xfrm>
              <a:off x="7276800" y="3468800"/>
              <a:ext cx="499200" cy="2560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pitchFamily="84" charset="0"/>
                </a:rPr>
                <a:t> IMP </a:t>
              </a:r>
            </a:p>
          </p:txBody>
        </p:sp>
      </p:grpSp>
      <p:grpSp>
        <p:nvGrpSpPr>
          <p:cNvPr id="149" name="CASE"/>
          <p:cNvGrpSpPr/>
          <p:nvPr/>
        </p:nvGrpSpPr>
        <p:grpSpPr>
          <a:xfrm>
            <a:off x="7264000" y="1798400"/>
            <a:ext cx="723200" cy="652800"/>
            <a:chOff x="7264000" y="1798400"/>
            <a:chExt cx="723200" cy="652800"/>
          </a:xfrm>
        </p:grpSpPr>
        <p:sp>
          <p:nvSpPr>
            <p:cNvPr id="150" name="PPTextBox#54"/>
            <p:cNvSpPr/>
            <p:nvPr/>
          </p:nvSpPr>
          <p:spPr bwMode="auto">
            <a:xfrm>
              <a:off x="7500800" y="1798400"/>
              <a:ext cx="486400" cy="1792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pitchFamily="84" charset="0"/>
                </a:rPr>
                <a:t> CASE </a:t>
              </a:r>
            </a:p>
          </p:txBody>
        </p:sp>
        <p:sp>
          <p:nvSpPr>
            <p:cNvPr id="151" name="PPRect#55"/>
            <p:cNvSpPr/>
            <p:nvPr/>
          </p:nvSpPr>
          <p:spPr bwMode="auto">
            <a:xfrm>
              <a:off x="7264000" y="1977600"/>
              <a:ext cx="473600" cy="473600"/>
            </a:xfrm>
            <a:prstGeom prst="rect">
              <a:avLst/>
            </a:prstGeom>
            <a:solidFill>
              <a:srgbClr val="FFFFFF"/>
            </a:solidFill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152" name="PPTextBox#56"/>
            <p:cNvSpPr/>
            <p:nvPr/>
          </p:nvSpPr>
          <p:spPr bwMode="auto">
            <a:xfrm>
              <a:off x="7276800" y="2060800"/>
              <a:ext cx="499200" cy="2560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pitchFamily="84" charset="0"/>
                </a:rPr>
                <a:t> IMP </a:t>
              </a:r>
            </a:p>
          </p:txBody>
        </p:sp>
      </p:grpSp>
      <p:grpSp>
        <p:nvGrpSpPr>
          <p:cNvPr id="153" name="HARVARD"/>
          <p:cNvGrpSpPr/>
          <p:nvPr/>
        </p:nvGrpSpPr>
        <p:grpSpPr>
          <a:xfrm>
            <a:off x="5632000" y="4550400"/>
            <a:ext cx="793600" cy="652800"/>
            <a:chOff x="5632000" y="4550400"/>
            <a:chExt cx="793600" cy="652800"/>
          </a:xfrm>
        </p:grpSpPr>
        <p:sp useBgFill="1">
          <p:nvSpPr>
            <p:cNvPr id="154" name="PPRect#50"/>
            <p:cNvSpPr/>
            <p:nvPr/>
          </p:nvSpPr>
          <p:spPr bwMode="auto">
            <a:xfrm>
              <a:off x="5632000" y="4550400"/>
              <a:ext cx="793600" cy="179200"/>
            </a:xfrm>
            <a:prstGeom prst="rect">
              <a:avLst/>
            </a:prstGeom>
            <a:ln>
              <a:noFill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155" name="PPTextBox#49"/>
            <p:cNvSpPr/>
            <p:nvPr/>
          </p:nvSpPr>
          <p:spPr bwMode="auto">
            <a:xfrm>
              <a:off x="5632000" y="4550400"/>
              <a:ext cx="793600" cy="1792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pitchFamily="84" charset="0"/>
                </a:rPr>
                <a:t> HARVARD </a:t>
              </a:r>
            </a:p>
          </p:txBody>
        </p:sp>
        <p:sp>
          <p:nvSpPr>
            <p:cNvPr id="156" name="PPRect#51"/>
            <p:cNvSpPr/>
            <p:nvPr/>
          </p:nvSpPr>
          <p:spPr bwMode="auto">
            <a:xfrm>
              <a:off x="5792000" y="4729600"/>
              <a:ext cx="473600" cy="473600"/>
            </a:xfrm>
            <a:prstGeom prst="rect">
              <a:avLst/>
            </a:prstGeom>
            <a:solidFill>
              <a:srgbClr val="FFFFFF"/>
            </a:solidFill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157" name="PPTextBox#52"/>
            <p:cNvSpPr/>
            <p:nvPr/>
          </p:nvSpPr>
          <p:spPr bwMode="auto">
            <a:xfrm>
              <a:off x="5804800" y="4812800"/>
              <a:ext cx="499200" cy="2560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pitchFamily="84" charset="0"/>
                </a:rPr>
                <a:t> IMP </a:t>
              </a:r>
            </a:p>
          </p:txBody>
        </p:sp>
      </p:grpSp>
      <p:grpSp>
        <p:nvGrpSpPr>
          <p:cNvPr id="158" name="ILLINOIS"/>
          <p:cNvGrpSpPr/>
          <p:nvPr/>
        </p:nvGrpSpPr>
        <p:grpSpPr>
          <a:xfrm>
            <a:off x="3795200" y="1798400"/>
            <a:ext cx="915200" cy="652800"/>
            <a:chOff x="3795200" y="1798400"/>
            <a:chExt cx="915200" cy="652800"/>
          </a:xfrm>
        </p:grpSpPr>
        <p:sp>
          <p:nvSpPr>
            <p:cNvPr id="159" name="PPTextBox#33"/>
            <p:cNvSpPr/>
            <p:nvPr/>
          </p:nvSpPr>
          <p:spPr bwMode="auto">
            <a:xfrm>
              <a:off x="4032000" y="1798400"/>
              <a:ext cx="678400" cy="1792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pitchFamily="84" charset="0"/>
                </a:rPr>
                <a:t> ILLINOIS </a:t>
              </a:r>
            </a:p>
          </p:txBody>
        </p:sp>
        <p:sp>
          <p:nvSpPr>
            <p:cNvPr id="160" name="PPRect#34"/>
            <p:cNvSpPr/>
            <p:nvPr/>
          </p:nvSpPr>
          <p:spPr bwMode="auto">
            <a:xfrm>
              <a:off x="3795200" y="1977600"/>
              <a:ext cx="473600" cy="473600"/>
            </a:xfrm>
            <a:prstGeom prst="rect">
              <a:avLst/>
            </a:prstGeom>
            <a:solidFill>
              <a:srgbClr val="FFFFFF"/>
            </a:solidFill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161" name="PPTextBox#35"/>
            <p:cNvSpPr/>
            <p:nvPr/>
          </p:nvSpPr>
          <p:spPr bwMode="auto">
            <a:xfrm>
              <a:off x="3808000" y="2060800"/>
              <a:ext cx="499200" cy="2560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pitchFamily="84" charset="0"/>
                </a:rPr>
                <a:t> IMP </a:t>
              </a:r>
            </a:p>
          </p:txBody>
        </p:sp>
      </p:grpSp>
      <p:grpSp>
        <p:nvGrpSpPr>
          <p:cNvPr id="162" name="LINCOLN"/>
          <p:cNvGrpSpPr/>
          <p:nvPr/>
        </p:nvGrpSpPr>
        <p:grpSpPr>
          <a:xfrm>
            <a:off x="5792000" y="1798400"/>
            <a:ext cx="953600" cy="652800"/>
            <a:chOff x="5792000" y="1798400"/>
            <a:chExt cx="953600" cy="652800"/>
          </a:xfrm>
        </p:grpSpPr>
        <p:sp>
          <p:nvSpPr>
            <p:cNvPr id="163" name="PPTextBox#45"/>
            <p:cNvSpPr/>
            <p:nvPr/>
          </p:nvSpPr>
          <p:spPr bwMode="auto">
            <a:xfrm>
              <a:off x="6028800" y="1798400"/>
              <a:ext cx="716800" cy="1792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pitchFamily="84" charset="0"/>
                </a:rPr>
                <a:t> LINCOLN </a:t>
              </a:r>
            </a:p>
          </p:txBody>
        </p:sp>
        <p:sp>
          <p:nvSpPr>
            <p:cNvPr id="164" name="PPRect#46"/>
            <p:cNvSpPr/>
            <p:nvPr/>
          </p:nvSpPr>
          <p:spPr bwMode="auto">
            <a:xfrm>
              <a:off x="5792000" y="1977600"/>
              <a:ext cx="473600" cy="473600"/>
            </a:xfrm>
            <a:prstGeom prst="rect">
              <a:avLst/>
            </a:prstGeom>
            <a:solidFill>
              <a:srgbClr val="FFFFFF"/>
            </a:solidFill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165" name="PPTextBox#47"/>
            <p:cNvSpPr/>
            <p:nvPr/>
          </p:nvSpPr>
          <p:spPr bwMode="auto">
            <a:xfrm>
              <a:off x="5804800" y="2060800"/>
              <a:ext cx="499200" cy="2560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pitchFamily="84" charset="0"/>
                </a:rPr>
                <a:t> IMP </a:t>
              </a:r>
            </a:p>
          </p:txBody>
        </p:sp>
      </p:grpSp>
      <p:grpSp>
        <p:nvGrpSpPr>
          <p:cNvPr id="166" name="MIT"/>
          <p:cNvGrpSpPr/>
          <p:nvPr/>
        </p:nvGrpSpPr>
        <p:grpSpPr>
          <a:xfrm>
            <a:off x="4652800" y="1798400"/>
            <a:ext cx="595200" cy="652800"/>
            <a:chOff x="4652800" y="1798400"/>
            <a:chExt cx="595200" cy="652800"/>
          </a:xfrm>
        </p:grpSpPr>
        <p:sp>
          <p:nvSpPr>
            <p:cNvPr id="167" name="PPTextBox#37"/>
            <p:cNvSpPr/>
            <p:nvPr/>
          </p:nvSpPr>
          <p:spPr bwMode="auto">
            <a:xfrm>
              <a:off x="4889600" y="1798400"/>
              <a:ext cx="358400" cy="1792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pitchFamily="84" charset="0"/>
                </a:rPr>
                <a:t> MIT </a:t>
              </a:r>
            </a:p>
          </p:txBody>
        </p:sp>
        <p:sp>
          <p:nvSpPr>
            <p:cNvPr id="168" name="PPRect#38"/>
            <p:cNvSpPr/>
            <p:nvPr/>
          </p:nvSpPr>
          <p:spPr bwMode="auto">
            <a:xfrm>
              <a:off x="4652800" y="1977600"/>
              <a:ext cx="473600" cy="473600"/>
            </a:xfrm>
            <a:prstGeom prst="rect">
              <a:avLst/>
            </a:prstGeom>
            <a:solidFill>
              <a:srgbClr val="FFFFFF"/>
            </a:solidFill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169" name="PPTextBox#39"/>
            <p:cNvSpPr/>
            <p:nvPr/>
          </p:nvSpPr>
          <p:spPr bwMode="auto">
            <a:xfrm>
              <a:off x="4665600" y="2060800"/>
              <a:ext cx="499200" cy="2560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pitchFamily="84" charset="0"/>
                </a:rPr>
                <a:t> IMP </a:t>
              </a:r>
            </a:p>
          </p:txBody>
        </p:sp>
      </p:grpSp>
      <p:grpSp>
        <p:nvGrpSpPr>
          <p:cNvPr id="170" name="RAND"/>
          <p:cNvGrpSpPr/>
          <p:nvPr/>
        </p:nvGrpSpPr>
        <p:grpSpPr>
          <a:xfrm>
            <a:off x="2835200" y="4550400"/>
            <a:ext cx="748800" cy="652800"/>
            <a:chOff x="2835200" y="4550400"/>
            <a:chExt cx="748800" cy="652800"/>
          </a:xfrm>
        </p:grpSpPr>
        <p:sp>
          <p:nvSpPr>
            <p:cNvPr id="171" name="PPTextBox#29"/>
            <p:cNvSpPr/>
            <p:nvPr/>
          </p:nvSpPr>
          <p:spPr bwMode="auto">
            <a:xfrm>
              <a:off x="3072000" y="4550400"/>
              <a:ext cx="512000" cy="1792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pitchFamily="84" charset="0"/>
                </a:rPr>
                <a:t> RAND </a:t>
              </a:r>
            </a:p>
          </p:txBody>
        </p:sp>
        <p:sp>
          <p:nvSpPr>
            <p:cNvPr id="172" name="PPRect#30"/>
            <p:cNvSpPr/>
            <p:nvPr/>
          </p:nvSpPr>
          <p:spPr bwMode="auto">
            <a:xfrm>
              <a:off x="2835200" y="4729600"/>
              <a:ext cx="473600" cy="473600"/>
            </a:xfrm>
            <a:prstGeom prst="rect">
              <a:avLst/>
            </a:prstGeom>
            <a:solidFill>
              <a:srgbClr val="FFFFFF"/>
            </a:solidFill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173" name="PPTextBox#31"/>
            <p:cNvSpPr/>
            <p:nvPr/>
          </p:nvSpPr>
          <p:spPr bwMode="auto">
            <a:xfrm>
              <a:off x="2848000" y="4812800"/>
              <a:ext cx="499200" cy="2560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pitchFamily="84" charset="0"/>
                </a:rPr>
                <a:t> IMP </a:t>
              </a:r>
            </a:p>
          </p:txBody>
        </p:sp>
      </p:grpSp>
      <p:grpSp>
        <p:nvGrpSpPr>
          <p:cNvPr id="174" name="SDC"/>
          <p:cNvGrpSpPr/>
          <p:nvPr/>
        </p:nvGrpSpPr>
        <p:grpSpPr>
          <a:xfrm>
            <a:off x="2835200" y="3206400"/>
            <a:ext cx="646400" cy="652800"/>
            <a:chOff x="2835200" y="3206400"/>
            <a:chExt cx="646400" cy="652800"/>
          </a:xfrm>
        </p:grpSpPr>
        <p:sp>
          <p:nvSpPr>
            <p:cNvPr id="175" name="PPTextBox#25"/>
            <p:cNvSpPr/>
            <p:nvPr/>
          </p:nvSpPr>
          <p:spPr bwMode="auto">
            <a:xfrm>
              <a:off x="3072000" y="3206400"/>
              <a:ext cx="409600" cy="1792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pitchFamily="84" charset="0"/>
                </a:rPr>
                <a:t> SDC </a:t>
              </a:r>
            </a:p>
          </p:txBody>
        </p:sp>
        <p:sp>
          <p:nvSpPr>
            <p:cNvPr id="176" name="PPRect#26"/>
            <p:cNvSpPr/>
            <p:nvPr/>
          </p:nvSpPr>
          <p:spPr bwMode="auto">
            <a:xfrm>
              <a:off x="2835200" y="3385600"/>
              <a:ext cx="473600" cy="473600"/>
            </a:xfrm>
            <a:prstGeom prst="rect">
              <a:avLst/>
            </a:prstGeom>
            <a:solidFill>
              <a:srgbClr val="FFFFFF"/>
            </a:solidFill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177" name="PPTextBox#27"/>
            <p:cNvSpPr/>
            <p:nvPr/>
          </p:nvSpPr>
          <p:spPr bwMode="auto">
            <a:xfrm>
              <a:off x="2848000" y="3468800"/>
              <a:ext cx="499200" cy="2560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pitchFamily="84" charset="0"/>
                </a:rPr>
                <a:t> IMP </a:t>
              </a:r>
            </a:p>
          </p:txBody>
        </p:sp>
      </p:grpSp>
      <p:grpSp>
        <p:nvGrpSpPr>
          <p:cNvPr id="178" name="SRI"/>
          <p:cNvGrpSpPr/>
          <p:nvPr/>
        </p:nvGrpSpPr>
        <p:grpSpPr>
          <a:xfrm>
            <a:off x="1696000" y="1798400"/>
            <a:ext cx="512000" cy="652800"/>
            <a:chOff x="1696000" y="1798400"/>
            <a:chExt cx="512000" cy="652800"/>
          </a:xfrm>
        </p:grpSpPr>
        <p:sp useBgFill="1">
          <p:nvSpPr>
            <p:cNvPr id="179" name="PPRect#8"/>
            <p:cNvSpPr/>
            <p:nvPr/>
          </p:nvSpPr>
          <p:spPr bwMode="auto">
            <a:xfrm>
              <a:off x="1766400" y="1798400"/>
              <a:ext cx="332800" cy="179200"/>
            </a:xfrm>
            <a:prstGeom prst="rect">
              <a:avLst/>
            </a:prstGeom>
            <a:ln>
              <a:noFill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180" name="PPTextBox#7"/>
            <p:cNvSpPr/>
            <p:nvPr/>
          </p:nvSpPr>
          <p:spPr bwMode="auto">
            <a:xfrm>
              <a:off x="1766400" y="1798400"/>
              <a:ext cx="332800" cy="1792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pitchFamily="84" charset="0"/>
                </a:rPr>
                <a:t> SRI </a:t>
              </a:r>
            </a:p>
          </p:txBody>
        </p:sp>
        <p:sp>
          <p:nvSpPr>
            <p:cNvPr id="181" name="PPRect#9"/>
            <p:cNvSpPr/>
            <p:nvPr/>
          </p:nvSpPr>
          <p:spPr bwMode="auto">
            <a:xfrm>
              <a:off x="1696000" y="1977600"/>
              <a:ext cx="473600" cy="473600"/>
            </a:xfrm>
            <a:prstGeom prst="rect">
              <a:avLst/>
            </a:prstGeom>
            <a:solidFill>
              <a:srgbClr val="FFFFFF"/>
            </a:solidFill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182" name="PPTextBox#10"/>
            <p:cNvSpPr/>
            <p:nvPr/>
          </p:nvSpPr>
          <p:spPr bwMode="auto">
            <a:xfrm>
              <a:off x="1708800" y="2060800"/>
              <a:ext cx="499200" cy="2560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pitchFamily="84" charset="0"/>
                </a:rPr>
                <a:t> IMP </a:t>
              </a:r>
            </a:p>
          </p:txBody>
        </p:sp>
      </p:grpSp>
      <p:grpSp>
        <p:nvGrpSpPr>
          <p:cNvPr id="183" name="STANFORD"/>
          <p:cNvGrpSpPr/>
          <p:nvPr/>
        </p:nvGrpSpPr>
        <p:grpSpPr>
          <a:xfrm>
            <a:off x="1977600" y="3206400"/>
            <a:ext cx="857600" cy="652800"/>
            <a:chOff x="1977600" y="3206400"/>
            <a:chExt cx="857600" cy="652800"/>
          </a:xfrm>
        </p:grpSpPr>
        <p:sp useBgFill="1">
          <p:nvSpPr>
            <p:cNvPr id="184" name="PPRect#17"/>
            <p:cNvSpPr/>
            <p:nvPr/>
          </p:nvSpPr>
          <p:spPr bwMode="auto">
            <a:xfrm>
              <a:off x="1977600" y="3206400"/>
              <a:ext cx="857600" cy="179200"/>
            </a:xfrm>
            <a:prstGeom prst="rect">
              <a:avLst/>
            </a:prstGeom>
            <a:ln>
              <a:noFill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185" name="PPTextBox#16"/>
            <p:cNvSpPr/>
            <p:nvPr/>
          </p:nvSpPr>
          <p:spPr bwMode="auto">
            <a:xfrm>
              <a:off x="1977600" y="3206400"/>
              <a:ext cx="857600" cy="1792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pitchFamily="84" charset="0"/>
                </a:rPr>
                <a:t> STANFORD </a:t>
              </a:r>
            </a:p>
          </p:txBody>
        </p:sp>
        <p:sp>
          <p:nvSpPr>
            <p:cNvPr id="186" name="PPRect#18"/>
            <p:cNvSpPr/>
            <p:nvPr/>
          </p:nvSpPr>
          <p:spPr bwMode="auto">
            <a:xfrm>
              <a:off x="2169600" y="3385600"/>
              <a:ext cx="473600" cy="473600"/>
            </a:xfrm>
            <a:prstGeom prst="rect">
              <a:avLst/>
            </a:prstGeom>
            <a:solidFill>
              <a:srgbClr val="FFFFFF"/>
            </a:solidFill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187" name="PPTextBox#19"/>
            <p:cNvSpPr/>
            <p:nvPr/>
          </p:nvSpPr>
          <p:spPr bwMode="auto">
            <a:xfrm>
              <a:off x="2182400" y="3468800"/>
              <a:ext cx="499200" cy="2560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pitchFamily="84" charset="0"/>
                </a:rPr>
                <a:t> IMP </a:t>
              </a:r>
            </a:p>
          </p:txBody>
        </p:sp>
      </p:grpSp>
      <p:grpSp>
        <p:nvGrpSpPr>
          <p:cNvPr id="188" name="UCLA"/>
          <p:cNvGrpSpPr/>
          <p:nvPr/>
        </p:nvGrpSpPr>
        <p:grpSpPr>
          <a:xfrm>
            <a:off x="1696000" y="4550400"/>
            <a:ext cx="723200" cy="652800"/>
            <a:chOff x="1696000" y="4550400"/>
            <a:chExt cx="723200" cy="652800"/>
          </a:xfrm>
        </p:grpSpPr>
        <p:sp>
          <p:nvSpPr>
            <p:cNvPr id="189" name="PPTextBox#12"/>
            <p:cNvSpPr/>
            <p:nvPr/>
          </p:nvSpPr>
          <p:spPr bwMode="auto">
            <a:xfrm>
              <a:off x="1932800" y="4550400"/>
              <a:ext cx="486400" cy="1792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pitchFamily="84" charset="0"/>
                </a:rPr>
                <a:t> UCLA </a:t>
              </a:r>
            </a:p>
          </p:txBody>
        </p:sp>
        <p:sp>
          <p:nvSpPr>
            <p:cNvPr id="190" name="PPRect#13"/>
            <p:cNvSpPr/>
            <p:nvPr/>
          </p:nvSpPr>
          <p:spPr bwMode="auto">
            <a:xfrm>
              <a:off x="1696000" y="4729600"/>
              <a:ext cx="473600" cy="473600"/>
            </a:xfrm>
            <a:prstGeom prst="rect">
              <a:avLst/>
            </a:prstGeom>
            <a:solidFill>
              <a:srgbClr val="FFFFFF"/>
            </a:solidFill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191" name="PPTextBox#14"/>
            <p:cNvSpPr/>
            <p:nvPr/>
          </p:nvSpPr>
          <p:spPr bwMode="auto">
            <a:xfrm>
              <a:off x="1708800" y="4812800"/>
              <a:ext cx="499200" cy="2560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pitchFamily="84" charset="0"/>
                </a:rPr>
                <a:t> IMP </a:t>
              </a:r>
            </a:p>
          </p:txBody>
        </p:sp>
      </p:grpSp>
      <p:grpSp>
        <p:nvGrpSpPr>
          <p:cNvPr id="192" name="UCSB"/>
          <p:cNvGrpSpPr/>
          <p:nvPr/>
        </p:nvGrpSpPr>
        <p:grpSpPr>
          <a:xfrm>
            <a:off x="1036800" y="3206400"/>
            <a:ext cx="748800" cy="652800"/>
            <a:chOff x="1036800" y="3206400"/>
            <a:chExt cx="748800" cy="652800"/>
          </a:xfrm>
        </p:grpSpPr>
        <p:sp>
          <p:nvSpPr>
            <p:cNvPr id="193" name="PPTextBox#3"/>
            <p:cNvSpPr/>
            <p:nvPr/>
          </p:nvSpPr>
          <p:spPr bwMode="auto">
            <a:xfrm>
              <a:off x="1036800" y="3206400"/>
              <a:ext cx="512000" cy="1792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pitchFamily="84" charset="0"/>
                </a:rPr>
                <a:t> UCSB </a:t>
              </a:r>
            </a:p>
          </p:txBody>
        </p:sp>
        <p:sp>
          <p:nvSpPr>
            <p:cNvPr id="194" name="PPRect#4"/>
            <p:cNvSpPr/>
            <p:nvPr/>
          </p:nvSpPr>
          <p:spPr bwMode="auto">
            <a:xfrm>
              <a:off x="1273600" y="3385600"/>
              <a:ext cx="473600" cy="473600"/>
            </a:xfrm>
            <a:prstGeom prst="rect">
              <a:avLst/>
            </a:prstGeom>
            <a:solidFill>
              <a:srgbClr val="FFFFFF"/>
            </a:solidFill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195" name="PPTextBox#5"/>
            <p:cNvSpPr/>
            <p:nvPr/>
          </p:nvSpPr>
          <p:spPr bwMode="auto">
            <a:xfrm>
              <a:off x="1286400" y="3468800"/>
              <a:ext cx="499200" cy="2560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pitchFamily="84" charset="0"/>
                </a:rPr>
                <a:t> IMP </a:t>
              </a:r>
            </a:p>
          </p:txBody>
        </p:sp>
      </p:grpSp>
      <p:grpSp>
        <p:nvGrpSpPr>
          <p:cNvPr id="196" name="UTAH"/>
          <p:cNvGrpSpPr/>
          <p:nvPr/>
        </p:nvGrpSpPr>
        <p:grpSpPr>
          <a:xfrm>
            <a:off x="2835200" y="1798400"/>
            <a:ext cx="723200" cy="652800"/>
            <a:chOff x="2835200" y="1798400"/>
            <a:chExt cx="723200" cy="652800"/>
          </a:xfrm>
        </p:grpSpPr>
        <p:sp>
          <p:nvSpPr>
            <p:cNvPr id="197" name="PPTextBox#21"/>
            <p:cNvSpPr/>
            <p:nvPr/>
          </p:nvSpPr>
          <p:spPr bwMode="auto">
            <a:xfrm>
              <a:off x="3072000" y="1798400"/>
              <a:ext cx="486400" cy="1792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pitchFamily="84" charset="0"/>
                </a:rPr>
                <a:t> UTAH </a:t>
              </a:r>
            </a:p>
          </p:txBody>
        </p:sp>
        <p:sp>
          <p:nvSpPr>
            <p:cNvPr id="198" name="PPRect#22"/>
            <p:cNvSpPr/>
            <p:nvPr/>
          </p:nvSpPr>
          <p:spPr bwMode="auto">
            <a:xfrm>
              <a:off x="2835200" y="1977600"/>
              <a:ext cx="473600" cy="473600"/>
            </a:xfrm>
            <a:prstGeom prst="rect">
              <a:avLst/>
            </a:prstGeom>
            <a:solidFill>
              <a:srgbClr val="FFFFFF"/>
            </a:solidFill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199" name="PPTextBox#23"/>
            <p:cNvSpPr/>
            <p:nvPr/>
          </p:nvSpPr>
          <p:spPr bwMode="auto">
            <a:xfrm>
              <a:off x="2848000" y="2060800"/>
              <a:ext cx="499200" cy="2560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pitchFamily="84" charset="0"/>
                </a:rPr>
                <a:t> IMP 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</a:rPr>
              <a:t>Life among the Wizards</a:t>
            </a:r>
            <a:endParaRPr lang="en-US" sz="3600">
              <a:solidFill>
                <a:srgbClr val="FF0000"/>
              </a:solidFill>
            </a:endParaRPr>
          </a:p>
        </p:txBody>
      </p:sp>
      <p:pic>
        <p:nvPicPr>
          <p:cNvPr id="48640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6900" y="2039938"/>
            <a:ext cx="2689225" cy="41322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3749675" y="2046288"/>
            <a:ext cx="4937125" cy="4138612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25" name="Text Box 5"/>
          <p:cNvSpPr txBox="1">
            <a:spLocks noChangeArrowheads="1"/>
          </p:cNvSpPr>
          <p:nvPr/>
        </p:nvSpPr>
        <p:spPr bwMode="auto">
          <a:xfrm>
            <a:off x="3810000" y="2160588"/>
            <a:ext cx="4800600" cy="172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just">
              <a:lnSpc>
                <a:spcPct val="85000"/>
              </a:lnSpc>
            </a:pPr>
            <a:r>
              <a:rPr lang="en-US"/>
              <a:t>A small circle of friends at BBN had gotten hooked on Dungeons and Dragons, an elaborate fantasy role-playing game in which one player invents a setting and populates it with monsters and puzzles, and the other players then make their way through that setting.  The game exists only in the minds of the players.</a:t>
            </a:r>
          </a:p>
        </p:txBody>
      </p:sp>
      <p:sp>
        <p:nvSpPr>
          <p:cNvPr id="486406" name="Text Box 6"/>
          <p:cNvSpPr txBox="1">
            <a:spLocks noChangeArrowheads="1"/>
          </p:cNvSpPr>
          <p:nvPr/>
        </p:nvSpPr>
        <p:spPr bwMode="auto">
          <a:xfrm>
            <a:off x="3810000" y="4032250"/>
            <a:ext cx="4800600" cy="149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just">
              <a:lnSpc>
                <a:spcPct val="85000"/>
              </a:lnSpc>
            </a:pPr>
            <a:r>
              <a:rPr lang="en-US"/>
              <a:t>Dave Walden got his introduction to the game one night when Eric Roberts, a student from a class he was teaching at Harvard, took him to a D&amp;D session.  Walden immediately rounded up a group of friends from the ARPANET team for continued sessions. Roberts created the Mirkwood Tales. . . . </a:t>
            </a:r>
          </a:p>
        </p:txBody>
      </p:sp>
      <p:sp>
        <p:nvSpPr>
          <p:cNvPr id="486407" name="Text Box 7"/>
          <p:cNvSpPr txBox="1">
            <a:spLocks noChangeArrowheads="1"/>
          </p:cNvSpPr>
          <p:nvPr/>
        </p:nvSpPr>
        <p:spPr bwMode="auto">
          <a:xfrm>
            <a:off x="3810000" y="5715000"/>
            <a:ext cx="4800600" cy="325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just">
              <a:lnSpc>
                <a:spcPct val="85000"/>
              </a:lnSpc>
            </a:pPr>
            <a:r>
              <a:rPr lang="en-US"/>
              <a:t>One of the regulars was Will Crowther . . .</a:t>
            </a:r>
          </a:p>
        </p:txBody>
      </p:sp>
      <p:pic>
        <p:nvPicPr>
          <p:cNvPr id="486408" name="Picture 8"/>
          <p:cNvPicPr>
            <a:picLocks noChangeAspect="1" noChangeArrowheads="1"/>
          </p:cNvPicPr>
          <p:nvPr/>
        </p:nvPicPr>
        <p:blipFill>
          <a:blip r:embed="rId4"/>
          <a:srcRect l="5341" r="641" b="1604"/>
          <a:stretch>
            <a:fillRect/>
          </a:stretch>
        </p:blipFill>
        <p:spPr bwMode="auto">
          <a:xfrm>
            <a:off x="596900" y="2039938"/>
            <a:ext cx="2690813" cy="41259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0729" name="Text Box 9"/>
          <p:cNvSpPr txBox="1">
            <a:spLocks noChangeArrowheads="1"/>
          </p:cNvSpPr>
          <p:nvPr/>
        </p:nvSpPr>
        <p:spPr bwMode="auto">
          <a:xfrm>
            <a:off x="609600" y="1143000"/>
            <a:ext cx="8001000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85000"/>
              </a:lnSpc>
            </a:pPr>
            <a:r>
              <a:rPr lang="en-US" sz="2400" dirty="0"/>
              <a:t>The history of the Internet has been told in several books.  One tells the following interesting story: </a:t>
            </a:r>
          </a:p>
        </p:txBody>
      </p:sp>
      <p:pic>
        <p:nvPicPr>
          <p:cNvPr id="486410" name="Picture 10"/>
          <p:cNvPicPr>
            <a:picLocks noChangeAspect="1" noChangeArrowheads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392870" y="2028680"/>
            <a:ext cx="3038302" cy="416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86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64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86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64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6406" grpId="0" build="p" autoUpdateAnimBg="0"/>
      <p:bldP spid="486407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</a:rPr>
              <a:t>The BBN ARPANET Team</a:t>
            </a:r>
            <a:endParaRPr lang="en-US" sz="3600">
              <a:solidFill>
                <a:srgbClr val="FF0000"/>
              </a:solidFill>
            </a:endParaRPr>
          </a:p>
        </p:txBody>
      </p:sp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3"/>
          <a:srcRect l="1476" t="3654" r="1476" b="1828"/>
          <a:stretch>
            <a:fillRect/>
          </a:stretch>
        </p:blipFill>
        <p:spPr bwMode="auto">
          <a:xfrm>
            <a:off x="1565275" y="1358900"/>
            <a:ext cx="6013450" cy="47275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435600" y="2171700"/>
            <a:ext cx="3498850" cy="2413000"/>
            <a:chOff x="3424" y="1368"/>
            <a:chExt cx="2204" cy="1520"/>
          </a:xfrm>
        </p:grpSpPr>
        <p:sp>
          <p:nvSpPr>
            <p:cNvPr id="32777" name="Oval 5"/>
            <p:cNvSpPr>
              <a:spLocks noChangeArrowheads="1"/>
            </p:cNvSpPr>
            <p:nvPr/>
          </p:nvSpPr>
          <p:spPr bwMode="auto">
            <a:xfrm>
              <a:off x="3424" y="1368"/>
              <a:ext cx="624" cy="624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778" name="Line 6"/>
            <p:cNvSpPr>
              <a:spLocks noChangeShapeType="1"/>
            </p:cNvSpPr>
            <p:nvPr/>
          </p:nvSpPr>
          <p:spPr bwMode="auto">
            <a:xfrm flipH="1" flipV="1">
              <a:off x="4015" y="1853"/>
              <a:ext cx="977" cy="779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lg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779" name="Text Box 7"/>
            <p:cNvSpPr txBox="1">
              <a:spLocks noChangeArrowheads="1"/>
            </p:cNvSpPr>
            <p:nvPr/>
          </p:nvSpPr>
          <p:spPr bwMode="auto">
            <a:xfrm>
              <a:off x="4944" y="2536"/>
              <a:ext cx="684" cy="3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>
                  <a:solidFill>
                    <a:srgbClr val="FF0000"/>
                  </a:solidFill>
                </a:rPr>
                <a:t>Willie</a:t>
              </a:r>
            </a:p>
            <a:p>
              <a:pPr algn="ctr">
                <a:lnSpc>
                  <a:spcPct val="85000"/>
                </a:lnSpc>
              </a:pPr>
              <a:r>
                <a:rPr lang="en-US">
                  <a:solidFill>
                    <a:srgbClr val="FF0000"/>
                  </a:solidFill>
                </a:rPr>
                <a:t>Crowther</a:t>
              </a:r>
            </a:p>
          </p:txBody>
        </p:sp>
      </p:grp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317500" y="2235200"/>
            <a:ext cx="3327400" cy="2324100"/>
            <a:chOff x="200" y="1408"/>
            <a:chExt cx="2096" cy="1464"/>
          </a:xfrm>
        </p:grpSpPr>
        <p:sp>
          <p:nvSpPr>
            <p:cNvPr id="32774" name="Oval 9"/>
            <p:cNvSpPr>
              <a:spLocks noChangeArrowheads="1"/>
            </p:cNvSpPr>
            <p:nvPr/>
          </p:nvSpPr>
          <p:spPr bwMode="auto">
            <a:xfrm>
              <a:off x="1672" y="1408"/>
              <a:ext cx="624" cy="624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775" name="Text Box 10"/>
            <p:cNvSpPr txBox="1">
              <a:spLocks noChangeArrowheads="1"/>
            </p:cNvSpPr>
            <p:nvPr/>
          </p:nvSpPr>
          <p:spPr bwMode="auto">
            <a:xfrm>
              <a:off x="200" y="2520"/>
              <a:ext cx="576" cy="3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>
                  <a:solidFill>
                    <a:srgbClr val="FF0000"/>
                  </a:solidFill>
                </a:rPr>
                <a:t>Dave</a:t>
              </a:r>
            </a:p>
            <a:p>
              <a:pPr algn="ctr">
                <a:lnSpc>
                  <a:spcPct val="85000"/>
                </a:lnSpc>
              </a:pPr>
              <a:r>
                <a:rPr lang="en-US">
                  <a:solidFill>
                    <a:srgbClr val="FF0000"/>
                  </a:solidFill>
                </a:rPr>
                <a:t>Walden</a:t>
              </a:r>
            </a:p>
          </p:txBody>
        </p:sp>
        <p:sp>
          <p:nvSpPr>
            <p:cNvPr id="32776" name="Line 11"/>
            <p:cNvSpPr>
              <a:spLocks noChangeShapeType="1"/>
            </p:cNvSpPr>
            <p:nvPr/>
          </p:nvSpPr>
          <p:spPr bwMode="auto">
            <a:xfrm flipV="1">
              <a:off x="704" y="1869"/>
              <a:ext cx="977" cy="779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lg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592138" y="1668463"/>
            <a:ext cx="7862887" cy="465772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2307" name="Rectangle 3"/>
          <p:cNvSpPr>
            <a:spLocks noChangeArrowheads="1"/>
          </p:cNvSpPr>
          <p:nvPr/>
        </p:nvSpPr>
        <p:spPr bwMode="auto">
          <a:xfrm>
            <a:off x="571500" y="1752600"/>
            <a:ext cx="7848600" cy="4659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110000"/>
              </a:lnSpc>
            </a:pPr>
            <a:r>
              <a:rPr lang="en-US" sz="1400" dirty="0">
                <a:solidFill>
                  <a:srgbClr val="000000"/>
                </a:solidFill>
                <a:latin typeface="Monaco" charset="0"/>
              </a:rPr>
              <a:t>Welcome to ADVENTURE!!  Would you like instructions?</a:t>
            </a:r>
          </a:p>
          <a:p>
            <a:pPr>
              <a:lnSpc>
                <a:spcPct val="110000"/>
              </a:lnSpc>
            </a:pPr>
            <a:endParaRPr lang="en-US" sz="800" dirty="0">
              <a:solidFill>
                <a:srgbClr val="000000"/>
              </a:solidFill>
              <a:latin typeface="Monaco" charset="0"/>
            </a:endParaRPr>
          </a:p>
          <a:p>
            <a:pPr>
              <a:lnSpc>
                <a:spcPct val="110000"/>
              </a:lnSpc>
            </a:pPr>
            <a:r>
              <a:rPr lang="en-US" sz="1400" dirty="0">
                <a:solidFill>
                  <a:srgbClr val="0000FF"/>
                </a:solidFill>
                <a:latin typeface="Monaco" charset="0"/>
              </a:rPr>
              <a:t>YES</a:t>
            </a:r>
          </a:p>
          <a:p>
            <a:pPr>
              <a:lnSpc>
                <a:spcPct val="110000"/>
              </a:lnSpc>
            </a:pPr>
            <a:endParaRPr lang="en-US" sz="800" dirty="0">
              <a:solidFill>
                <a:srgbClr val="000000"/>
              </a:solidFill>
              <a:latin typeface="Monaco" charset="0"/>
            </a:endParaRPr>
          </a:p>
          <a:p>
            <a:pPr>
              <a:lnSpc>
                <a:spcPct val="110000"/>
              </a:lnSpc>
            </a:pPr>
            <a:r>
              <a:rPr lang="en-US" sz="1400" dirty="0">
                <a:solidFill>
                  <a:srgbClr val="000000"/>
                </a:solidFill>
                <a:latin typeface="Monaco" charset="0"/>
              </a:rPr>
              <a:t>Somewhere nearby is Colossal Cave, where others have found fortunes in</a:t>
            </a:r>
          </a:p>
          <a:p>
            <a:pPr>
              <a:lnSpc>
                <a:spcPct val="110000"/>
              </a:lnSpc>
            </a:pPr>
            <a:r>
              <a:rPr lang="en-US" sz="1400" dirty="0">
                <a:solidFill>
                  <a:srgbClr val="000000"/>
                </a:solidFill>
                <a:latin typeface="Monaco" charset="0"/>
              </a:rPr>
              <a:t>treasure and gold, though it is rumored that some who enter are never</a:t>
            </a:r>
          </a:p>
          <a:p>
            <a:pPr>
              <a:lnSpc>
                <a:spcPct val="110000"/>
              </a:lnSpc>
            </a:pPr>
            <a:r>
              <a:rPr lang="en-US" sz="1400" dirty="0">
                <a:solidFill>
                  <a:srgbClr val="000000"/>
                </a:solidFill>
                <a:latin typeface="Monaco" charset="0"/>
              </a:rPr>
              <a:t>seen again.  Magic is said to work in the cave.  I will be your eyes</a:t>
            </a:r>
          </a:p>
          <a:p>
            <a:pPr>
              <a:lnSpc>
                <a:spcPct val="110000"/>
              </a:lnSpc>
            </a:pPr>
            <a:r>
              <a:rPr lang="en-US" sz="1400" dirty="0">
                <a:solidFill>
                  <a:srgbClr val="000000"/>
                </a:solidFill>
                <a:latin typeface="Monaco" charset="0"/>
              </a:rPr>
              <a:t>and hands.  Direct me with natural English commands; I don't under-</a:t>
            </a:r>
          </a:p>
          <a:p>
            <a:pPr>
              <a:lnSpc>
                <a:spcPct val="110000"/>
              </a:lnSpc>
            </a:pPr>
            <a:r>
              <a:rPr lang="en-US" sz="1400" dirty="0">
                <a:solidFill>
                  <a:srgbClr val="000000"/>
                </a:solidFill>
                <a:latin typeface="Monaco" charset="0"/>
              </a:rPr>
              <a:t>stand all of the English language, but I do a pretty good job.</a:t>
            </a:r>
          </a:p>
          <a:p>
            <a:pPr>
              <a:lnSpc>
                <a:spcPct val="110000"/>
              </a:lnSpc>
            </a:pPr>
            <a:r>
              <a:rPr lang="en-US" sz="1400" dirty="0">
                <a:solidFill>
                  <a:srgbClr val="000000"/>
                </a:solidFill>
                <a:latin typeface="Monaco" charset="0"/>
              </a:rPr>
              <a:t>(Should you get stuck, type "HELP" or "?" for some general hints.)</a:t>
            </a:r>
          </a:p>
          <a:p>
            <a:pPr>
              <a:lnSpc>
                <a:spcPct val="110000"/>
              </a:lnSpc>
            </a:pPr>
            <a:r>
              <a:rPr lang="en-US" sz="1400" dirty="0">
                <a:solidFill>
                  <a:srgbClr val="000000"/>
                </a:solidFill>
                <a:latin typeface="Monaco" charset="0"/>
              </a:rPr>
              <a:t>Good Luck!</a:t>
            </a:r>
          </a:p>
          <a:p>
            <a:pPr>
              <a:lnSpc>
                <a:spcPct val="110000"/>
              </a:lnSpc>
            </a:pPr>
            <a:r>
              <a:rPr lang="en-US" sz="1400" dirty="0">
                <a:solidFill>
                  <a:srgbClr val="000000"/>
                </a:solidFill>
                <a:latin typeface="Monaco" charset="0"/>
              </a:rPr>
              <a:t>- - - -</a:t>
            </a:r>
          </a:p>
          <a:p>
            <a:pPr>
              <a:lnSpc>
                <a:spcPct val="110000"/>
              </a:lnSpc>
            </a:pPr>
            <a:r>
              <a:rPr lang="en-US" sz="1400" dirty="0">
                <a:solidFill>
                  <a:srgbClr val="000000"/>
                </a:solidFill>
                <a:latin typeface="Monaco" charset="0"/>
              </a:rPr>
              <a:t>You are standing at the end of a road before a small brick building.</a:t>
            </a:r>
          </a:p>
          <a:p>
            <a:pPr>
              <a:lnSpc>
                <a:spcPct val="110000"/>
              </a:lnSpc>
            </a:pPr>
            <a:r>
              <a:rPr lang="en-US" sz="1400" dirty="0">
                <a:solidFill>
                  <a:srgbClr val="000000"/>
                </a:solidFill>
                <a:latin typeface="Monaco" charset="0"/>
              </a:rPr>
              <a:t>Around you is a forest.  A small stream flows out of the building and</a:t>
            </a:r>
          </a:p>
          <a:p>
            <a:pPr>
              <a:lnSpc>
                <a:spcPct val="110000"/>
              </a:lnSpc>
            </a:pPr>
            <a:r>
              <a:rPr lang="en-US" sz="1400" dirty="0">
                <a:solidFill>
                  <a:srgbClr val="000000"/>
                </a:solidFill>
                <a:latin typeface="Monaco" charset="0"/>
              </a:rPr>
              <a:t>down a gully to the south.  The road runs up a small hill to the west.</a:t>
            </a:r>
          </a:p>
          <a:p>
            <a:pPr>
              <a:lnSpc>
                <a:spcPct val="110000"/>
              </a:lnSpc>
            </a:pPr>
            <a:endParaRPr lang="en-US" sz="800" dirty="0">
              <a:solidFill>
                <a:srgbClr val="000000"/>
              </a:solidFill>
              <a:latin typeface="Monaco" charset="0"/>
            </a:endParaRPr>
          </a:p>
          <a:p>
            <a:pPr>
              <a:lnSpc>
                <a:spcPct val="110000"/>
              </a:lnSpc>
            </a:pPr>
            <a:r>
              <a:rPr lang="en-US" sz="1400" dirty="0">
                <a:solidFill>
                  <a:srgbClr val="0000FF"/>
                </a:solidFill>
                <a:latin typeface="Monaco" charset="0"/>
              </a:rPr>
              <a:t>GO INSIDE</a:t>
            </a:r>
          </a:p>
          <a:p>
            <a:pPr>
              <a:lnSpc>
                <a:spcPct val="110000"/>
              </a:lnSpc>
            </a:pPr>
            <a:endParaRPr lang="en-US" sz="800" dirty="0">
              <a:solidFill>
                <a:srgbClr val="000000"/>
              </a:solidFill>
              <a:latin typeface="Monaco" charset="0"/>
            </a:endParaRPr>
          </a:p>
          <a:p>
            <a:pPr>
              <a:lnSpc>
                <a:spcPct val="110000"/>
              </a:lnSpc>
            </a:pPr>
            <a:r>
              <a:rPr lang="en-US" sz="1400" dirty="0">
                <a:solidFill>
                  <a:srgbClr val="000000"/>
                </a:solidFill>
                <a:latin typeface="Monaco" charset="0"/>
              </a:rPr>
              <a:t>You are inside a building, a well house for a large spring.</a:t>
            </a:r>
          </a:p>
          <a:p>
            <a:pPr>
              <a:lnSpc>
                <a:spcPct val="110000"/>
              </a:lnSpc>
            </a:pPr>
            <a:r>
              <a:rPr lang="en-US" sz="1400" dirty="0">
                <a:solidFill>
                  <a:srgbClr val="000000"/>
                </a:solidFill>
                <a:latin typeface="Monaco" charset="0"/>
              </a:rPr>
              <a:t>There are some keys on the ground here. . . .</a:t>
            </a:r>
          </a:p>
          <a:p>
            <a:pPr>
              <a:lnSpc>
                <a:spcPct val="110000"/>
              </a:lnSpc>
            </a:pPr>
            <a:endParaRPr lang="en-US" sz="1400" dirty="0">
              <a:solidFill>
                <a:srgbClr val="000000"/>
              </a:solidFill>
              <a:latin typeface="Monaco" charset="0"/>
            </a:endParaRPr>
          </a:p>
        </p:txBody>
      </p:sp>
      <p:sp>
        <p:nvSpPr>
          <p:cNvPr id="482308" name="Rectangle 4"/>
          <p:cNvSpPr>
            <a:spLocks noChangeArrowheads="1"/>
          </p:cNvSpPr>
          <p:nvPr/>
        </p:nvSpPr>
        <p:spPr bwMode="auto">
          <a:xfrm>
            <a:off x="609600" y="1801813"/>
            <a:ext cx="7759700" cy="25558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2309" name="Rectangle 5"/>
          <p:cNvSpPr>
            <a:spLocks noChangeArrowheads="1"/>
          </p:cNvSpPr>
          <p:nvPr/>
        </p:nvSpPr>
        <p:spPr bwMode="auto">
          <a:xfrm>
            <a:off x="609600" y="2535238"/>
            <a:ext cx="7759700" cy="25558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2310" name="Rectangle 6"/>
          <p:cNvSpPr>
            <a:spLocks noChangeArrowheads="1"/>
          </p:cNvSpPr>
          <p:nvPr/>
        </p:nvSpPr>
        <p:spPr bwMode="auto">
          <a:xfrm>
            <a:off x="609600" y="2800350"/>
            <a:ext cx="7759700" cy="25558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2311" name="Rectangle 7"/>
          <p:cNvSpPr>
            <a:spLocks noChangeArrowheads="1"/>
          </p:cNvSpPr>
          <p:nvPr/>
        </p:nvSpPr>
        <p:spPr bwMode="auto">
          <a:xfrm>
            <a:off x="609600" y="3027363"/>
            <a:ext cx="7759700" cy="25558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2312" name="Rectangle 8"/>
          <p:cNvSpPr>
            <a:spLocks noChangeArrowheads="1"/>
          </p:cNvSpPr>
          <p:nvPr/>
        </p:nvSpPr>
        <p:spPr bwMode="auto">
          <a:xfrm>
            <a:off x="609600" y="3267075"/>
            <a:ext cx="7759700" cy="25558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2313" name="Rectangle 9"/>
          <p:cNvSpPr>
            <a:spLocks noChangeArrowheads="1"/>
          </p:cNvSpPr>
          <p:nvPr/>
        </p:nvSpPr>
        <p:spPr bwMode="auto">
          <a:xfrm>
            <a:off x="609600" y="3494088"/>
            <a:ext cx="7759700" cy="25558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2314" name="Rectangle 10"/>
          <p:cNvSpPr>
            <a:spLocks noChangeArrowheads="1"/>
          </p:cNvSpPr>
          <p:nvPr/>
        </p:nvSpPr>
        <p:spPr bwMode="auto">
          <a:xfrm>
            <a:off x="609600" y="3733800"/>
            <a:ext cx="7759700" cy="25558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2315" name="Rectangle 11"/>
          <p:cNvSpPr>
            <a:spLocks noChangeArrowheads="1"/>
          </p:cNvSpPr>
          <p:nvPr/>
        </p:nvSpPr>
        <p:spPr bwMode="auto">
          <a:xfrm>
            <a:off x="609600" y="3973513"/>
            <a:ext cx="7759700" cy="25558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2316" name="Rectangle 12"/>
          <p:cNvSpPr>
            <a:spLocks noChangeArrowheads="1"/>
          </p:cNvSpPr>
          <p:nvPr/>
        </p:nvSpPr>
        <p:spPr bwMode="auto">
          <a:xfrm>
            <a:off x="609600" y="4213225"/>
            <a:ext cx="7759700" cy="25558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2317" name="Rectangle 13"/>
          <p:cNvSpPr>
            <a:spLocks noChangeArrowheads="1"/>
          </p:cNvSpPr>
          <p:nvPr/>
        </p:nvSpPr>
        <p:spPr bwMode="auto">
          <a:xfrm>
            <a:off x="609600" y="4452938"/>
            <a:ext cx="7759700" cy="25558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2318" name="Rectangle 14"/>
          <p:cNvSpPr>
            <a:spLocks noChangeArrowheads="1"/>
          </p:cNvSpPr>
          <p:nvPr/>
        </p:nvSpPr>
        <p:spPr bwMode="auto">
          <a:xfrm>
            <a:off x="609600" y="4692650"/>
            <a:ext cx="7759700" cy="25558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2319" name="Rectangle 15"/>
          <p:cNvSpPr>
            <a:spLocks noChangeArrowheads="1"/>
          </p:cNvSpPr>
          <p:nvPr/>
        </p:nvSpPr>
        <p:spPr bwMode="auto">
          <a:xfrm>
            <a:off x="609600" y="4932363"/>
            <a:ext cx="7759700" cy="25558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2320" name="Rectangle 16"/>
          <p:cNvSpPr>
            <a:spLocks noChangeArrowheads="1"/>
          </p:cNvSpPr>
          <p:nvPr/>
        </p:nvSpPr>
        <p:spPr bwMode="auto">
          <a:xfrm>
            <a:off x="609600" y="5605463"/>
            <a:ext cx="7759700" cy="25558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2321" name="Rectangle 17"/>
          <p:cNvSpPr>
            <a:spLocks noChangeArrowheads="1"/>
          </p:cNvSpPr>
          <p:nvPr/>
        </p:nvSpPr>
        <p:spPr bwMode="auto">
          <a:xfrm>
            <a:off x="609600" y="5867400"/>
            <a:ext cx="7759700" cy="25558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34" name="Rectangle 18"/>
          <p:cNvSpPr>
            <a:spLocks noChangeArrowheads="1"/>
          </p:cNvSpPr>
          <p:nvPr/>
        </p:nvSpPr>
        <p:spPr bwMode="auto">
          <a:xfrm>
            <a:off x="8458200" y="1295400"/>
            <a:ext cx="685800" cy="5334000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35" name="Rectangle 19"/>
          <p:cNvSpPr>
            <a:spLocks noChangeArrowheads="1"/>
          </p:cNvSpPr>
          <p:nvPr/>
        </p:nvSpPr>
        <p:spPr bwMode="auto">
          <a:xfrm>
            <a:off x="0" y="0"/>
            <a:ext cx="9144000" cy="1600200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4836" name="Picture 20" descr="BigConsole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5788" y="1485900"/>
            <a:ext cx="7970837" cy="494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37" name="Text Box 21"/>
          <p:cNvSpPr txBox="1">
            <a:spLocks noChangeArrowheads="1"/>
          </p:cNvSpPr>
          <p:nvPr/>
        </p:nvSpPr>
        <p:spPr bwMode="auto">
          <a:xfrm>
            <a:off x="571500" y="1458913"/>
            <a:ext cx="80010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b="1">
                <a:latin typeface="Helvetica Neue" charset="0"/>
              </a:rPr>
              <a:t>Adventure</a:t>
            </a:r>
          </a:p>
        </p:txBody>
      </p:sp>
      <p:sp>
        <p:nvSpPr>
          <p:cNvPr id="34838" name="Rectangle 2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</a:rPr>
              <a:t>Willie Crowther’s Adventure Game</a:t>
            </a:r>
            <a:endParaRPr lang="en-US" sz="360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0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0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0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0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0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07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" dur="2000"/>
                                        <p:tgtEl>
                                          <p:spTgt spid="4823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000"/>
                                        <p:tgtEl>
                                          <p:spTgt spid="4823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2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1"/>
                            </p:stCondLst>
                            <p:childTnLst>
                              <p:par>
                                <p:cTn id="43" presetID="2" presetClass="exit" presetSubtype="2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4" dur="2000"/>
                                        <p:tgtEl>
                                          <p:spTgt spid="4823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2000"/>
                                        <p:tgtEl>
                                          <p:spTgt spid="4823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2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701"/>
                            </p:stCondLst>
                            <p:childTnLst>
                              <p:par>
                                <p:cTn id="48" presetID="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9" dur="2000"/>
                                        <p:tgtEl>
                                          <p:spTgt spid="4823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/>
                                        <p:tgtEl>
                                          <p:spTgt spid="4823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2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701"/>
                            </p:stCondLst>
                            <p:childTnLst>
                              <p:par>
                                <p:cTn id="53" presetID="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4" dur="2000"/>
                                        <p:tgtEl>
                                          <p:spTgt spid="4823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2000"/>
                                        <p:tgtEl>
                                          <p:spTgt spid="4823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2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701"/>
                            </p:stCondLst>
                            <p:childTnLst>
                              <p:par>
                                <p:cTn id="58" presetID="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9" dur="2000"/>
                                        <p:tgtEl>
                                          <p:spTgt spid="4823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2000"/>
                                        <p:tgtEl>
                                          <p:spTgt spid="4823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2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9701"/>
                            </p:stCondLst>
                            <p:childTnLst>
                              <p:par>
                                <p:cTn id="63" presetID="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4" dur="2000"/>
                                        <p:tgtEl>
                                          <p:spTgt spid="4823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2000"/>
                                        <p:tgtEl>
                                          <p:spTgt spid="4823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2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1701"/>
                            </p:stCondLst>
                            <p:childTnLst>
                              <p:par>
                                <p:cTn id="68" presetID="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9" dur="2000"/>
                                        <p:tgtEl>
                                          <p:spTgt spid="482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2000"/>
                                        <p:tgtEl>
                                          <p:spTgt spid="482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2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3701"/>
                            </p:stCondLst>
                            <p:childTnLst>
                              <p:par>
                                <p:cTn id="73" presetID="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4" dur="2000"/>
                                        <p:tgtEl>
                                          <p:spTgt spid="482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2000"/>
                                        <p:tgtEl>
                                          <p:spTgt spid="482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2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2" presetClass="exit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8" dur="2000"/>
                                        <p:tgtEl>
                                          <p:spTgt spid="482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2000"/>
                                        <p:tgtEl>
                                          <p:spTgt spid="482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2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5901"/>
                            </p:stCondLst>
                            <p:childTnLst>
                              <p:par>
                                <p:cTn id="82" presetID="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3" dur="2000"/>
                                        <p:tgtEl>
                                          <p:spTgt spid="482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2000"/>
                                        <p:tgtEl>
                                          <p:spTgt spid="482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2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7901"/>
                            </p:stCondLst>
                            <p:childTnLst>
                              <p:par>
                                <p:cTn id="87" presetID="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8" dur="2000"/>
                                        <p:tgtEl>
                                          <p:spTgt spid="4823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2000"/>
                                        <p:tgtEl>
                                          <p:spTgt spid="4823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2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9901"/>
                            </p:stCondLst>
                            <p:childTnLst>
                              <p:par>
                                <p:cTn id="92" presetID="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3" dur="2000"/>
                                        <p:tgtEl>
                                          <p:spTgt spid="4823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2000"/>
                                        <p:tgtEl>
                                          <p:spTgt spid="4823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2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0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501"/>
                            </p:stCondLst>
                            <p:childTnLst>
                              <p:par>
                                <p:cTn id="101" presetID="2" presetClass="exit" presetSubtype="2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2" dur="2000"/>
                                        <p:tgtEl>
                                          <p:spTgt spid="4823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2000"/>
                                        <p:tgtEl>
                                          <p:spTgt spid="4823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2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6701"/>
                            </p:stCondLst>
                            <p:childTnLst>
                              <p:par>
                                <p:cTn id="106" presetID="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7" dur="2000"/>
                                        <p:tgtEl>
                                          <p:spTgt spid="4823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2000"/>
                                        <p:tgtEl>
                                          <p:spTgt spid="4823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2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2307" grpId="0" build="p"/>
      <p:bldP spid="482308" grpId="0" animBg="1"/>
      <p:bldP spid="482309" grpId="0" animBg="1"/>
      <p:bldP spid="482310" grpId="0" animBg="1"/>
      <p:bldP spid="482311" grpId="0" animBg="1"/>
      <p:bldP spid="482312" grpId="0" animBg="1"/>
      <p:bldP spid="482313" grpId="0" animBg="1"/>
      <p:bldP spid="482314" grpId="0" animBg="1"/>
      <p:bldP spid="482315" grpId="0" animBg="1"/>
      <p:bldP spid="482316" grpId="0" animBg="1"/>
      <p:bldP spid="482317" grpId="0" animBg="1"/>
      <p:bldP spid="482318" grpId="0" animBg="1"/>
      <p:bldP spid="482319" grpId="0" animBg="1"/>
      <p:bldP spid="482320" grpId="0" animBg="1"/>
      <p:bldP spid="48232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ChangeArrowheads="1"/>
          </p:cNvSpPr>
          <p:nvPr/>
        </p:nvSpPr>
        <p:spPr bwMode="auto">
          <a:xfrm>
            <a:off x="592138" y="1668463"/>
            <a:ext cx="7862887" cy="465772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4355" name="Rectangle 3"/>
          <p:cNvSpPr>
            <a:spLocks noChangeArrowheads="1"/>
          </p:cNvSpPr>
          <p:nvPr/>
        </p:nvSpPr>
        <p:spPr bwMode="auto">
          <a:xfrm>
            <a:off x="571500" y="1752600"/>
            <a:ext cx="7848600" cy="4726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latin typeface="Monaco" charset="0"/>
              </a:rPr>
              <a:t>You are in the Hall of the Mountain King, with passages off in most directions, some of which appear to be newly constructed.</a:t>
            </a:r>
          </a:p>
          <a:p>
            <a:r>
              <a:rPr lang="en-US" sz="1400" dirty="0">
                <a:latin typeface="Monaco" charset="0"/>
              </a:rPr>
              <a:t>A huge green fierce snake bars the way!</a:t>
            </a:r>
          </a:p>
          <a:p>
            <a:endParaRPr lang="en-US" sz="1000" dirty="0">
              <a:latin typeface="Monaco" charset="0"/>
            </a:endParaRPr>
          </a:p>
          <a:p>
            <a:r>
              <a:rPr lang="en-US" sz="1400" dirty="0">
                <a:solidFill>
                  <a:srgbClr val="0000FF"/>
                </a:solidFill>
                <a:latin typeface="Monaco" charset="0"/>
              </a:rPr>
              <a:t>RELEASE BIRD</a:t>
            </a:r>
          </a:p>
          <a:p>
            <a:endParaRPr lang="en-US" sz="1000" dirty="0">
              <a:latin typeface="Monaco" charset="0"/>
            </a:endParaRPr>
          </a:p>
          <a:p>
            <a:r>
              <a:rPr lang="en-US" sz="1400" dirty="0">
                <a:latin typeface="Monaco" charset="0"/>
              </a:rPr>
              <a:t>The little bird attacks the green snake, and in an astounding flurry</a:t>
            </a:r>
          </a:p>
          <a:p>
            <a:r>
              <a:rPr lang="en-US" sz="1400" dirty="0">
                <a:latin typeface="Monaco" charset="0"/>
              </a:rPr>
              <a:t>drives the snake away.</a:t>
            </a:r>
          </a:p>
          <a:p>
            <a:endParaRPr lang="en-US" sz="1400" dirty="0">
              <a:latin typeface="Monaco" charset="0"/>
            </a:endParaRPr>
          </a:p>
          <a:p>
            <a:endParaRPr lang="en-US" sz="1400" dirty="0">
              <a:latin typeface="Monaco" charset="0"/>
            </a:endParaRPr>
          </a:p>
          <a:p>
            <a:pPr algn="ctr"/>
            <a:r>
              <a:rPr lang="en-US" sz="1400" i="1" dirty="0"/>
              <a:t>. . . some time later . . .</a:t>
            </a:r>
            <a:endParaRPr lang="en-US" sz="1400" dirty="0">
              <a:latin typeface="Monaco" charset="0"/>
            </a:endParaRPr>
          </a:p>
          <a:p>
            <a:endParaRPr lang="en-US" sz="1400" dirty="0">
              <a:latin typeface="Monaco" charset="0"/>
            </a:endParaRPr>
          </a:p>
          <a:p>
            <a:endParaRPr lang="en-US" sz="1400" dirty="0">
              <a:latin typeface="Monaco" charset="0"/>
            </a:endParaRPr>
          </a:p>
          <a:p>
            <a:r>
              <a:rPr lang="en-US" sz="1400" dirty="0">
                <a:latin typeface="Monaco" charset="0"/>
              </a:rPr>
              <a:t>You are in a secret canyon which exits to the north and east.</a:t>
            </a:r>
          </a:p>
          <a:p>
            <a:r>
              <a:rPr lang="en-US" sz="1400" dirty="0">
                <a:latin typeface="Monaco" charset="0"/>
              </a:rPr>
              <a:t>A huge green fierce dragon bars the way!</a:t>
            </a:r>
          </a:p>
          <a:p>
            <a:r>
              <a:rPr lang="en-US" sz="1400" dirty="0">
                <a:latin typeface="Monaco" charset="0"/>
              </a:rPr>
              <a:t>The dragon is sprawled out on a </a:t>
            </a:r>
            <a:r>
              <a:rPr lang="en-US" sz="1400" dirty="0" err="1">
                <a:latin typeface="Monaco" charset="0"/>
              </a:rPr>
              <a:t>persian</a:t>
            </a:r>
            <a:r>
              <a:rPr lang="en-US" sz="1400" dirty="0">
                <a:latin typeface="Monaco" charset="0"/>
              </a:rPr>
              <a:t> rug!!</a:t>
            </a:r>
          </a:p>
          <a:p>
            <a:endParaRPr lang="en-US" sz="1400" dirty="0">
              <a:latin typeface="Monaco" charset="0"/>
            </a:endParaRPr>
          </a:p>
          <a:p>
            <a:r>
              <a:rPr lang="en-US" sz="1400" dirty="0">
                <a:solidFill>
                  <a:srgbClr val="0000FF"/>
                </a:solidFill>
                <a:latin typeface="Monaco" charset="0"/>
              </a:rPr>
              <a:t>RELEASE BIRD</a:t>
            </a:r>
          </a:p>
          <a:p>
            <a:endParaRPr lang="en-US" sz="1400" dirty="0">
              <a:latin typeface="Monaco" charset="0"/>
            </a:endParaRPr>
          </a:p>
          <a:p>
            <a:r>
              <a:rPr lang="en-US" sz="1400" dirty="0">
                <a:latin typeface="Monaco" charset="0"/>
              </a:rPr>
              <a:t>The little bird attacks the green dragon, and in an astounding flurry</a:t>
            </a:r>
          </a:p>
          <a:p>
            <a:r>
              <a:rPr lang="en-US" sz="1400" dirty="0">
                <a:latin typeface="Monaco" charset="0"/>
              </a:rPr>
              <a:t>gets burnt to a cinder.  The ashes blow away.</a:t>
            </a:r>
          </a:p>
          <a:p>
            <a:pPr>
              <a:lnSpc>
                <a:spcPct val="110000"/>
              </a:lnSpc>
            </a:pPr>
            <a:endParaRPr lang="en-US" sz="1400" dirty="0">
              <a:latin typeface="Monaco" charset="0"/>
            </a:endParaRPr>
          </a:p>
        </p:txBody>
      </p:sp>
      <p:sp>
        <p:nvSpPr>
          <p:cNvPr id="484356" name="Rectangle 4"/>
          <p:cNvSpPr>
            <a:spLocks noChangeArrowheads="1"/>
          </p:cNvSpPr>
          <p:nvPr/>
        </p:nvSpPr>
        <p:spPr bwMode="auto">
          <a:xfrm>
            <a:off x="609600" y="1828800"/>
            <a:ext cx="7759700" cy="25558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4357" name="Rectangle 5"/>
          <p:cNvSpPr>
            <a:spLocks noChangeArrowheads="1"/>
          </p:cNvSpPr>
          <p:nvPr/>
        </p:nvSpPr>
        <p:spPr bwMode="auto">
          <a:xfrm>
            <a:off x="596900" y="2043113"/>
            <a:ext cx="7759700" cy="25558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4358" name="Rectangle 6"/>
          <p:cNvSpPr>
            <a:spLocks noChangeArrowheads="1"/>
          </p:cNvSpPr>
          <p:nvPr/>
        </p:nvSpPr>
        <p:spPr bwMode="auto">
          <a:xfrm>
            <a:off x="596900" y="2259013"/>
            <a:ext cx="7759700" cy="25558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4359" name="Rectangle 7"/>
          <p:cNvSpPr>
            <a:spLocks noChangeArrowheads="1"/>
          </p:cNvSpPr>
          <p:nvPr/>
        </p:nvSpPr>
        <p:spPr bwMode="auto">
          <a:xfrm>
            <a:off x="609600" y="2976563"/>
            <a:ext cx="7759700" cy="25558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4360" name="Rectangle 8"/>
          <p:cNvSpPr>
            <a:spLocks noChangeArrowheads="1"/>
          </p:cNvSpPr>
          <p:nvPr/>
        </p:nvSpPr>
        <p:spPr bwMode="auto">
          <a:xfrm>
            <a:off x="609600" y="3204405"/>
            <a:ext cx="7759700" cy="25558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4361" name="Rectangle 9"/>
          <p:cNvSpPr>
            <a:spLocks noChangeArrowheads="1"/>
          </p:cNvSpPr>
          <p:nvPr/>
        </p:nvSpPr>
        <p:spPr bwMode="auto">
          <a:xfrm>
            <a:off x="609600" y="4427538"/>
            <a:ext cx="7759700" cy="25558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4362" name="Rectangle 10"/>
          <p:cNvSpPr>
            <a:spLocks noChangeArrowheads="1"/>
          </p:cNvSpPr>
          <p:nvPr/>
        </p:nvSpPr>
        <p:spPr bwMode="auto">
          <a:xfrm>
            <a:off x="609600" y="4667250"/>
            <a:ext cx="7759700" cy="25558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4363" name="Rectangle 11"/>
          <p:cNvSpPr>
            <a:spLocks noChangeArrowheads="1"/>
          </p:cNvSpPr>
          <p:nvPr/>
        </p:nvSpPr>
        <p:spPr bwMode="auto">
          <a:xfrm>
            <a:off x="609600" y="4906963"/>
            <a:ext cx="7759700" cy="25558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4364" name="Rectangle 12"/>
          <p:cNvSpPr>
            <a:spLocks noChangeArrowheads="1"/>
          </p:cNvSpPr>
          <p:nvPr/>
        </p:nvSpPr>
        <p:spPr bwMode="auto">
          <a:xfrm>
            <a:off x="609600" y="5694363"/>
            <a:ext cx="7759700" cy="25558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4365" name="Rectangle 13"/>
          <p:cNvSpPr>
            <a:spLocks noChangeArrowheads="1"/>
          </p:cNvSpPr>
          <p:nvPr/>
        </p:nvSpPr>
        <p:spPr bwMode="auto">
          <a:xfrm>
            <a:off x="609600" y="5980113"/>
            <a:ext cx="7759700" cy="25558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4366" name="Rectangle 14"/>
          <p:cNvSpPr>
            <a:spLocks noChangeArrowheads="1"/>
          </p:cNvSpPr>
          <p:nvPr/>
        </p:nvSpPr>
        <p:spPr bwMode="auto">
          <a:xfrm>
            <a:off x="571500" y="1752600"/>
            <a:ext cx="7848600" cy="4659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110000"/>
              </a:lnSpc>
            </a:pPr>
            <a:r>
              <a:rPr lang="en-US" sz="1400" dirty="0">
                <a:solidFill>
                  <a:srgbClr val="000000"/>
                </a:solidFill>
                <a:latin typeface="Monaco" charset="0"/>
              </a:rPr>
              <a:t>Welcome to ADVENTURE!!  Would you like instructions?</a:t>
            </a:r>
          </a:p>
          <a:p>
            <a:pPr>
              <a:lnSpc>
                <a:spcPct val="110000"/>
              </a:lnSpc>
            </a:pPr>
            <a:endParaRPr lang="en-US" sz="800" dirty="0">
              <a:solidFill>
                <a:srgbClr val="000000"/>
              </a:solidFill>
              <a:latin typeface="Monaco" charset="0"/>
            </a:endParaRPr>
          </a:p>
          <a:p>
            <a:pPr>
              <a:lnSpc>
                <a:spcPct val="110000"/>
              </a:lnSpc>
            </a:pPr>
            <a:r>
              <a:rPr lang="en-US" sz="1400" dirty="0">
                <a:solidFill>
                  <a:srgbClr val="0000FF"/>
                </a:solidFill>
                <a:latin typeface="Monaco" charset="0"/>
              </a:rPr>
              <a:t>YES</a:t>
            </a:r>
          </a:p>
          <a:p>
            <a:pPr>
              <a:lnSpc>
                <a:spcPct val="110000"/>
              </a:lnSpc>
            </a:pPr>
            <a:endParaRPr lang="en-US" sz="800" dirty="0">
              <a:solidFill>
                <a:srgbClr val="000000"/>
              </a:solidFill>
              <a:latin typeface="Monaco" charset="0"/>
            </a:endParaRPr>
          </a:p>
          <a:p>
            <a:pPr>
              <a:lnSpc>
                <a:spcPct val="110000"/>
              </a:lnSpc>
            </a:pPr>
            <a:r>
              <a:rPr lang="en-US" sz="1400" dirty="0">
                <a:solidFill>
                  <a:srgbClr val="000000"/>
                </a:solidFill>
                <a:latin typeface="Monaco" charset="0"/>
              </a:rPr>
              <a:t>Somewhere nearby is Colossal Cave, where others have found fortunes in</a:t>
            </a:r>
          </a:p>
          <a:p>
            <a:pPr>
              <a:lnSpc>
                <a:spcPct val="110000"/>
              </a:lnSpc>
            </a:pPr>
            <a:r>
              <a:rPr lang="en-US" sz="1400" dirty="0">
                <a:solidFill>
                  <a:srgbClr val="000000"/>
                </a:solidFill>
                <a:latin typeface="Monaco" charset="0"/>
              </a:rPr>
              <a:t>treasure and gold, though it is rumored that some who enter are never</a:t>
            </a:r>
          </a:p>
          <a:p>
            <a:pPr>
              <a:lnSpc>
                <a:spcPct val="110000"/>
              </a:lnSpc>
            </a:pPr>
            <a:r>
              <a:rPr lang="en-US" sz="1400" dirty="0">
                <a:solidFill>
                  <a:srgbClr val="000000"/>
                </a:solidFill>
                <a:latin typeface="Monaco" charset="0"/>
              </a:rPr>
              <a:t>seen again.  Magic is said to work in the cave.  I will be your eyes</a:t>
            </a:r>
          </a:p>
          <a:p>
            <a:pPr>
              <a:lnSpc>
                <a:spcPct val="110000"/>
              </a:lnSpc>
            </a:pPr>
            <a:r>
              <a:rPr lang="en-US" sz="1400" dirty="0">
                <a:solidFill>
                  <a:srgbClr val="000000"/>
                </a:solidFill>
                <a:latin typeface="Monaco" charset="0"/>
              </a:rPr>
              <a:t>and hands.  Direct me with natural English commands; I don't under-</a:t>
            </a:r>
          </a:p>
          <a:p>
            <a:pPr>
              <a:lnSpc>
                <a:spcPct val="110000"/>
              </a:lnSpc>
            </a:pPr>
            <a:r>
              <a:rPr lang="en-US" sz="1400" dirty="0">
                <a:solidFill>
                  <a:srgbClr val="000000"/>
                </a:solidFill>
                <a:latin typeface="Monaco" charset="0"/>
              </a:rPr>
              <a:t>stand all of the English language, but I do a pretty good job.</a:t>
            </a:r>
          </a:p>
          <a:p>
            <a:pPr>
              <a:lnSpc>
                <a:spcPct val="110000"/>
              </a:lnSpc>
            </a:pPr>
            <a:r>
              <a:rPr lang="en-US" sz="1400" dirty="0">
                <a:solidFill>
                  <a:srgbClr val="000000"/>
                </a:solidFill>
                <a:latin typeface="Monaco" charset="0"/>
              </a:rPr>
              <a:t>(Should you get stuck, type "HELP" or "?" for some general hints.)</a:t>
            </a:r>
          </a:p>
          <a:p>
            <a:pPr>
              <a:lnSpc>
                <a:spcPct val="110000"/>
              </a:lnSpc>
            </a:pPr>
            <a:r>
              <a:rPr lang="en-US" sz="1400" dirty="0">
                <a:solidFill>
                  <a:srgbClr val="000000"/>
                </a:solidFill>
                <a:latin typeface="Monaco" charset="0"/>
              </a:rPr>
              <a:t>Good Luck!</a:t>
            </a:r>
          </a:p>
          <a:p>
            <a:pPr>
              <a:lnSpc>
                <a:spcPct val="110000"/>
              </a:lnSpc>
            </a:pPr>
            <a:r>
              <a:rPr lang="en-US" sz="1400" dirty="0">
                <a:solidFill>
                  <a:srgbClr val="000000"/>
                </a:solidFill>
                <a:latin typeface="Monaco" charset="0"/>
              </a:rPr>
              <a:t>- - - -</a:t>
            </a:r>
          </a:p>
          <a:p>
            <a:pPr>
              <a:lnSpc>
                <a:spcPct val="110000"/>
              </a:lnSpc>
            </a:pPr>
            <a:r>
              <a:rPr lang="en-US" sz="1400" dirty="0">
                <a:solidFill>
                  <a:srgbClr val="000000"/>
                </a:solidFill>
                <a:latin typeface="Monaco" charset="0"/>
              </a:rPr>
              <a:t>You are standing at the end of a road before a small brick building.</a:t>
            </a:r>
          </a:p>
          <a:p>
            <a:pPr>
              <a:lnSpc>
                <a:spcPct val="110000"/>
              </a:lnSpc>
            </a:pPr>
            <a:r>
              <a:rPr lang="en-US" sz="1400" dirty="0">
                <a:solidFill>
                  <a:srgbClr val="000000"/>
                </a:solidFill>
                <a:latin typeface="Monaco" charset="0"/>
              </a:rPr>
              <a:t>Around you is a forest.  A small stream flows out of the building and</a:t>
            </a:r>
          </a:p>
          <a:p>
            <a:pPr>
              <a:lnSpc>
                <a:spcPct val="110000"/>
              </a:lnSpc>
            </a:pPr>
            <a:r>
              <a:rPr lang="en-US" sz="1400" dirty="0">
                <a:solidFill>
                  <a:srgbClr val="000000"/>
                </a:solidFill>
                <a:latin typeface="Monaco" charset="0"/>
              </a:rPr>
              <a:t>down a gully to the south.  The road runs up a small hill to the west.</a:t>
            </a:r>
          </a:p>
          <a:p>
            <a:pPr>
              <a:lnSpc>
                <a:spcPct val="110000"/>
              </a:lnSpc>
            </a:pPr>
            <a:endParaRPr lang="en-US" sz="800" dirty="0">
              <a:solidFill>
                <a:srgbClr val="000000"/>
              </a:solidFill>
              <a:latin typeface="Monaco" charset="0"/>
            </a:endParaRPr>
          </a:p>
          <a:p>
            <a:pPr>
              <a:lnSpc>
                <a:spcPct val="110000"/>
              </a:lnSpc>
            </a:pPr>
            <a:r>
              <a:rPr lang="en-US" sz="1400" dirty="0">
                <a:solidFill>
                  <a:srgbClr val="0000FF"/>
                </a:solidFill>
                <a:latin typeface="Monaco" charset="0"/>
              </a:rPr>
              <a:t>GO INSIDE</a:t>
            </a:r>
          </a:p>
          <a:p>
            <a:pPr>
              <a:lnSpc>
                <a:spcPct val="110000"/>
              </a:lnSpc>
            </a:pPr>
            <a:endParaRPr lang="en-US" sz="800" dirty="0">
              <a:solidFill>
                <a:srgbClr val="000000"/>
              </a:solidFill>
              <a:latin typeface="Monaco" charset="0"/>
            </a:endParaRPr>
          </a:p>
          <a:p>
            <a:pPr>
              <a:lnSpc>
                <a:spcPct val="110000"/>
              </a:lnSpc>
            </a:pPr>
            <a:r>
              <a:rPr lang="en-US" sz="1400" dirty="0">
                <a:solidFill>
                  <a:srgbClr val="000000"/>
                </a:solidFill>
                <a:latin typeface="Monaco" charset="0"/>
              </a:rPr>
              <a:t>You are inside a building, a well house for a large spring.</a:t>
            </a:r>
          </a:p>
          <a:p>
            <a:pPr>
              <a:lnSpc>
                <a:spcPct val="110000"/>
              </a:lnSpc>
            </a:pPr>
            <a:r>
              <a:rPr lang="en-US" sz="1400" dirty="0">
                <a:solidFill>
                  <a:srgbClr val="000000"/>
                </a:solidFill>
                <a:latin typeface="Monaco" charset="0"/>
              </a:rPr>
              <a:t>There are some keys on the ground here. . . .</a:t>
            </a:r>
          </a:p>
          <a:p>
            <a:pPr>
              <a:lnSpc>
                <a:spcPct val="110000"/>
              </a:lnSpc>
            </a:pPr>
            <a:endParaRPr lang="en-US" sz="1400" dirty="0">
              <a:solidFill>
                <a:srgbClr val="000000"/>
              </a:solidFill>
              <a:latin typeface="Monaco" charset="0"/>
            </a:endParaRPr>
          </a:p>
        </p:txBody>
      </p:sp>
      <p:sp>
        <p:nvSpPr>
          <p:cNvPr id="36879" name="Rectangle 15"/>
          <p:cNvSpPr>
            <a:spLocks noChangeArrowheads="1"/>
          </p:cNvSpPr>
          <p:nvPr/>
        </p:nvSpPr>
        <p:spPr bwMode="auto">
          <a:xfrm>
            <a:off x="8458200" y="1295400"/>
            <a:ext cx="685800" cy="5334000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0" name="Rectangle 16"/>
          <p:cNvSpPr>
            <a:spLocks noChangeArrowheads="1"/>
          </p:cNvSpPr>
          <p:nvPr/>
        </p:nvSpPr>
        <p:spPr bwMode="auto">
          <a:xfrm>
            <a:off x="0" y="0"/>
            <a:ext cx="9144000" cy="1600200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6881" name="Picture 17" descr="BigConsole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5788" y="1485900"/>
            <a:ext cx="7970837" cy="494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82" name="Text Box 18"/>
          <p:cNvSpPr txBox="1">
            <a:spLocks noChangeArrowheads="1"/>
          </p:cNvSpPr>
          <p:nvPr/>
        </p:nvSpPr>
        <p:spPr bwMode="auto">
          <a:xfrm>
            <a:off x="571500" y="1458913"/>
            <a:ext cx="80010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b="1">
                <a:latin typeface="Helvetica Neue" charset="0"/>
              </a:rPr>
              <a:t>Adventure</a:t>
            </a:r>
          </a:p>
        </p:txBody>
      </p:sp>
      <p:sp>
        <p:nvSpPr>
          <p:cNvPr id="36883" name="Rectangle 19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</a:rPr>
              <a:t>Willie Crowther’s Adventure Game</a:t>
            </a:r>
            <a:endParaRPr lang="en-US" sz="360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xit" presetSubtype="1" fill="hold" grpId="1" nodeType="afterEffect">
                                  <p:stCondLst>
                                    <p:cond delay="1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" dur="1000"/>
                                        <p:tgtEl>
                                          <p:spTgt spid="484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484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84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5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5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5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5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5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100"/>
                            </p:stCondLst>
                            <p:childTnLst>
                              <p:par>
                                <p:cTn id="32" presetID="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3" dur="2000"/>
                                        <p:tgtEl>
                                          <p:spTgt spid="4843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000"/>
                                        <p:tgtEl>
                                          <p:spTgt spid="4843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4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100"/>
                            </p:stCondLst>
                            <p:childTnLst>
                              <p:par>
                                <p:cTn id="37" presetID="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2000"/>
                                        <p:tgtEl>
                                          <p:spTgt spid="4843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000"/>
                                        <p:tgtEl>
                                          <p:spTgt spid="4843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4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100"/>
                            </p:stCondLst>
                            <p:childTnLst>
                              <p:par>
                                <p:cTn id="42" presetID="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3" dur="2000"/>
                                        <p:tgtEl>
                                          <p:spTgt spid="4843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/>
                                        <p:tgtEl>
                                          <p:spTgt spid="4843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4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1"/>
                            </p:stCondLst>
                            <p:childTnLst>
                              <p:par>
                                <p:cTn id="51" presetID="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2" dur="2000"/>
                                        <p:tgtEl>
                                          <p:spTgt spid="4843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000"/>
                                        <p:tgtEl>
                                          <p:spTgt spid="4843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4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8001"/>
                            </p:stCondLst>
                            <p:childTnLst>
                              <p:par>
                                <p:cTn id="56" presetID="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7" dur="2000"/>
                                        <p:tgtEl>
                                          <p:spTgt spid="4843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000"/>
                                        <p:tgtEl>
                                          <p:spTgt spid="4843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4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6" dur="2000"/>
                                        <p:tgtEl>
                                          <p:spTgt spid="4843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2000"/>
                                        <p:tgtEl>
                                          <p:spTgt spid="4843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4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000"/>
                            </p:stCondLst>
                            <p:childTnLst>
                              <p:par>
                                <p:cTn id="70" presetID="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1" dur="2000"/>
                                        <p:tgtEl>
                                          <p:spTgt spid="484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2000"/>
                                        <p:tgtEl>
                                          <p:spTgt spid="484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4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000"/>
                            </p:stCondLst>
                            <p:childTnLst>
                              <p:par>
                                <p:cTn id="75" presetID="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6" dur="2000"/>
                                        <p:tgtEl>
                                          <p:spTgt spid="484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2000"/>
                                        <p:tgtEl>
                                          <p:spTgt spid="484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4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5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6001"/>
                            </p:stCondLst>
                            <p:childTnLst>
                              <p:par>
                                <p:cTn id="84" presetID="2" presetClass="exit" presetSubtype="2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5" dur="3000"/>
                                        <p:tgtEl>
                                          <p:spTgt spid="484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3000"/>
                                        <p:tgtEl>
                                          <p:spTgt spid="484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84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201"/>
                            </p:stCondLst>
                            <p:childTnLst>
                              <p:par>
                                <p:cTn id="89" presetID="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0" dur="3000"/>
                                        <p:tgtEl>
                                          <p:spTgt spid="484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3000"/>
                                        <p:tgtEl>
                                          <p:spTgt spid="484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84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4355" grpId="0" build="p"/>
      <p:bldP spid="484356" grpId="0" animBg="1"/>
      <p:bldP spid="484357" grpId="0" animBg="1"/>
      <p:bldP spid="484358" grpId="0" animBg="1"/>
      <p:bldP spid="484359" grpId="0" animBg="1"/>
      <p:bldP spid="484360" grpId="0" animBg="1"/>
      <p:bldP spid="484361" grpId="0" animBg="1"/>
      <p:bldP spid="484362" grpId="0" animBg="1"/>
      <p:bldP spid="484363" grpId="0" animBg="1"/>
      <p:bldP spid="484364" grpId="0" animBg="1"/>
      <p:bldP spid="484365" grpId="0" animBg="1"/>
      <p:bldP spid="484366" grpId="0"/>
      <p:bldP spid="484366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</a:rPr>
              <a:t>A Brief History of Adventure</a:t>
            </a:r>
            <a:endParaRPr lang="en-US" sz="3600">
              <a:solidFill>
                <a:srgbClr val="FF0000"/>
              </a:solidFill>
            </a:endParaRPr>
          </a:p>
        </p:txBody>
      </p:sp>
      <p:sp>
        <p:nvSpPr>
          <p:cNvPr id="478220" name="Rectangle 12"/>
          <p:cNvSpPr>
            <a:spLocks noChangeArrowheads="1"/>
          </p:cNvSpPr>
          <p:nvPr/>
        </p:nvSpPr>
        <p:spPr bwMode="auto">
          <a:xfrm>
            <a:off x="457200" y="1206500"/>
            <a:ext cx="8077200" cy="521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dirty="0">
                <a:solidFill>
                  <a:srgbClr val="333333"/>
                </a:solidFill>
              </a:rPr>
              <a:t>Eric Roberts begins the Mirkwood Tales in early 1975</a:t>
            </a:r>
            <a:r>
              <a:rPr lang="en-US" sz="2400" dirty="0"/>
              <a:t>.</a:t>
            </a:r>
          </a:p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dirty="0">
                <a:solidFill>
                  <a:srgbClr val="333333"/>
                </a:solidFill>
              </a:rPr>
              <a:t>Will Crowther creates Adventure later that year.</a:t>
            </a:r>
          </a:p>
          <a:p>
            <a:pPr marL="342900" indent="-342900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dirty="0">
                <a:solidFill>
                  <a:srgbClr val="333333"/>
                </a:solidFill>
              </a:rPr>
              <a:t>Will Crowther moves to Xerox/PARC in 1976.</a:t>
            </a:r>
          </a:p>
          <a:p>
            <a:pPr marL="342900" indent="-342900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dirty="0">
                <a:solidFill>
                  <a:srgbClr val="333333"/>
                </a:solidFill>
              </a:rPr>
              <a:t>Stanford graduate student Don Woods releases an expanded version of Adventure in early 1977.</a:t>
            </a:r>
          </a:p>
          <a:p>
            <a:pPr marL="342900" indent="-342900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dirty="0">
                <a:solidFill>
                  <a:srgbClr val="333333"/>
                </a:solidFill>
              </a:rPr>
              <a:t>Dave </a:t>
            </a:r>
            <a:r>
              <a:rPr lang="en-US" sz="2400" dirty="0" err="1">
                <a:solidFill>
                  <a:srgbClr val="333333"/>
                </a:solidFill>
              </a:rPr>
              <a:t>Lebling</a:t>
            </a:r>
            <a:r>
              <a:rPr lang="en-US" sz="2400" dirty="0">
                <a:solidFill>
                  <a:srgbClr val="333333"/>
                </a:solidFill>
              </a:rPr>
              <a:t> and others from MIT release the first version of </a:t>
            </a:r>
            <a:r>
              <a:rPr lang="en-US" sz="2400" dirty="0" err="1">
                <a:solidFill>
                  <a:srgbClr val="333333"/>
                </a:solidFill>
              </a:rPr>
              <a:t>Zork</a:t>
            </a:r>
            <a:r>
              <a:rPr lang="en-US" sz="2400" dirty="0">
                <a:solidFill>
                  <a:srgbClr val="333333"/>
                </a:solidFill>
              </a:rPr>
              <a:t> in 1977.  That game later becomes the foundation of the computer game company Infocom.</a:t>
            </a:r>
          </a:p>
          <a:p>
            <a:pPr marL="342900" indent="-342900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dirty="0">
                <a:solidFill>
                  <a:srgbClr val="333333"/>
                </a:solidFill>
              </a:rPr>
              <a:t>Adventure is ported to a wide variety of platforms by 1980.</a:t>
            </a:r>
          </a:p>
          <a:p>
            <a:pPr marL="342900" indent="-342900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dirty="0">
                <a:solidFill>
                  <a:srgbClr val="333333"/>
                </a:solidFill>
              </a:rPr>
              <a:t>Eric Roberts creates an expanded version in 1984 and uses it as the basis for his first Adventure Contest at Wellesley.</a:t>
            </a:r>
          </a:p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endParaRPr lang="en-US" sz="2400" dirty="0">
              <a:solidFill>
                <a:srgbClr val="33333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2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2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2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2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2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8220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</a:rPr>
              <a:t>Structures in the Adventure Game</a:t>
            </a:r>
            <a:endParaRPr lang="en-US" sz="3600" dirty="0">
              <a:solidFill>
                <a:srgbClr val="FF0000"/>
              </a:solidFill>
            </a:endParaRPr>
          </a:p>
        </p:txBody>
      </p:sp>
      <p:grpSp>
        <p:nvGrpSpPr>
          <p:cNvPr id="40964" name="Group 34"/>
          <p:cNvGrpSpPr>
            <a:grpSpLocks/>
          </p:cNvGrpSpPr>
          <p:nvPr/>
        </p:nvGrpSpPr>
        <p:grpSpPr bwMode="auto">
          <a:xfrm>
            <a:off x="522288" y="4191000"/>
            <a:ext cx="2536825" cy="1447800"/>
            <a:chOff x="329" y="2016"/>
            <a:chExt cx="1598" cy="912"/>
          </a:xfrm>
        </p:grpSpPr>
        <p:sp>
          <p:nvSpPr>
            <p:cNvPr id="40977" name="Rectangle 4"/>
            <p:cNvSpPr>
              <a:spLocks noChangeArrowheads="1"/>
            </p:cNvSpPr>
            <p:nvPr/>
          </p:nvSpPr>
          <p:spPr bwMode="auto">
            <a:xfrm>
              <a:off x="336" y="2016"/>
              <a:ext cx="1584" cy="912"/>
            </a:xfrm>
            <a:prstGeom prst="rect">
              <a:avLst/>
            </a:prstGeom>
            <a:solidFill>
              <a:srgbClr val="FF99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978" name="Text Box 5"/>
            <p:cNvSpPr txBox="1">
              <a:spLocks noChangeArrowheads="1"/>
            </p:cNvSpPr>
            <p:nvPr/>
          </p:nvSpPr>
          <p:spPr bwMode="auto">
            <a:xfrm>
              <a:off x="335" y="2016"/>
              <a:ext cx="158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b="1" dirty="0" err="1">
                  <a:latin typeface="Courier New" charset="0"/>
                </a:rPr>
                <a:t>AdvGame</a:t>
              </a:r>
              <a:endParaRPr lang="en-US" b="1" dirty="0">
                <a:latin typeface="Courier New" charset="0"/>
              </a:endParaRPr>
            </a:p>
          </p:txBody>
        </p:sp>
        <p:sp>
          <p:nvSpPr>
            <p:cNvPr id="40979" name="Text Box 10"/>
            <p:cNvSpPr txBox="1">
              <a:spLocks noChangeArrowheads="1"/>
            </p:cNvSpPr>
            <p:nvPr/>
          </p:nvSpPr>
          <p:spPr bwMode="auto">
            <a:xfrm>
              <a:off x="329" y="2464"/>
              <a:ext cx="1598" cy="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just">
                <a:lnSpc>
                  <a:spcPct val="85000"/>
                </a:lnSpc>
              </a:pPr>
              <a:r>
                <a:rPr lang="en-US" sz="1600" dirty="0"/>
                <a:t>Contains the code and data necessary to play the game.</a:t>
              </a:r>
            </a:p>
          </p:txBody>
        </p:sp>
      </p:grpSp>
      <p:grpSp>
        <p:nvGrpSpPr>
          <p:cNvPr id="4" name="Group 35"/>
          <p:cNvGrpSpPr>
            <a:grpSpLocks/>
          </p:cNvGrpSpPr>
          <p:nvPr/>
        </p:nvGrpSpPr>
        <p:grpSpPr bwMode="auto">
          <a:xfrm>
            <a:off x="3302000" y="4191000"/>
            <a:ext cx="2536825" cy="1447800"/>
            <a:chOff x="2082" y="2016"/>
            <a:chExt cx="1598" cy="912"/>
          </a:xfrm>
        </p:grpSpPr>
        <p:sp>
          <p:nvSpPr>
            <p:cNvPr id="40974" name="Rectangle 11"/>
            <p:cNvSpPr>
              <a:spLocks noChangeArrowheads="1"/>
            </p:cNvSpPr>
            <p:nvPr/>
          </p:nvSpPr>
          <p:spPr bwMode="auto">
            <a:xfrm>
              <a:off x="2089" y="2016"/>
              <a:ext cx="1584" cy="912"/>
            </a:xfrm>
            <a:prstGeom prst="rect">
              <a:avLst/>
            </a:prstGeom>
            <a:solidFill>
              <a:srgbClr val="FF99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975" name="Text Box 12"/>
            <p:cNvSpPr txBox="1">
              <a:spLocks noChangeArrowheads="1"/>
            </p:cNvSpPr>
            <p:nvPr/>
          </p:nvSpPr>
          <p:spPr bwMode="auto">
            <a:xfrm>
              <a:off x="2088" y="2016"/>
              <a:ext cx="158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b="1">
                  <a:latin typeface="Courier New" charset="0"/>
                </a:rPr>
                <a:t>AdvRoom</a:t>
              </a:r>
            </a:p>
          </p:txBody>
        </p:sp>
        <p:sp>
          <p:nvSpPr>
            <p:cNvPr id="40976" name="Text Box 13"/>
            <p:cNvSpPr txBox="1">
              <a:spLocks noChangeArrowheads="1"/>
            </p:cNvSpPr>
            <p:nvPr/>
          </p:nvSpPr>
          <p:spPr bwMode="auto">
            <a:xfrm>
              <a:off x="2082" y="2464"/>
              <a:ext cx="1598" cy="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just">
                <a:lnSpc>
                  <a:spcPct val="85000"/>
                </a:lnSpc>
              </a:pPr>
              <a:r>
                <a:rPr lang="en-US" sz="1600"/>
                <a:t>Maintains the data structure for each room in the cave.</a:t>
              </a:r>
            </a:p>
          </p:txBody>
        </p:sp>
      </p:grpSp>
      <p:grpSp>
        <p:nvGrpSpPr>
          <p:cNvPr id="5" name="Group 33"/>
          <p:cNvGrpSpPr>
            <a:grpSpLocks/>
          </p:cNvGrpSpPr>
          <p:nvPr/>
        </p:nvGrpSpPr>
        <p:grpSpPr bwMode="auto">
          <a:xfrm>
            <a:off x="6088063" y="4191000"/>
            <a:ext cx="2536825" cy="1447800"/>
            <a:chOff x="3835" y="2016"/>
            <a:chExt cx="1598" cy="912"/>
          </a:xfrm>
        </p:grpSpPr>
        <p:sp>
          <p:nvSpPr>
            <p:cNvPr id="40971" name="Rectangle 14"/>
            <p:cNvSpPr>
              <a:spLocks noChangeArrowheads="1"/>
            </p:cNvSpPr>
            <p:nvPr/>
          </p:nvSpPr>
          <p:spPr bwMode="auto">
            <a:xfrm>
              <a:off x="3842" y="2016"/>
              <a:ext cx="1584" cy="912"/>
            </a:xfrm>
            <a:prstGeom prst="rect">
              <a:avLst/>
            </a:prstGeom>
            <a:solidFill>
              <a:srgbClr val="FF99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972" name="Text Box 15"/>
            <p:cNvSpPr txBox="1">
              <a:spLocks noChangeArrowheads="1"/>
            </p:cNvSpPr>
            <p:nvPr/>
          </p:nvSpPr>
          <p:spPr bwMode="auto">
            <a:xfrm>
              <a:off x="3841" y="2016"/>
              <a:ext cx="158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b="1">
                  <a:latin typeface="Courier New" charset="0"/>
                </a:rPr>
                <a:t>AdvObject</a:t>
              </a:r>
            </a:p>
          </p:txBody>
        </p:sp>
        <p:sp>
          <p:nvSpPr>
            <p:cNvPr id="40973" name="Text Box 16"/>
            <p:cNvSpPr txBox="1">
              <a:spLocks noChangeArrowheads="1"/>
            </p:cNvSpPr>
            <p:nvPr/>
          </p:nvSpPr>
          <p:spPr bwMode="auto">
            <a:xfrm>
              <a:off x="3835" y="2464"/>
              <a:ext cx="1598" cy="4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just">
                <a:lnSpc>
                  <a:spcPct val="85000"/>
                </a:lnSpc>
              </a:pPr>
              <a:r>
                <a:rPr lang="en-US" sz="1600"/>
                <a:t>Maintains the data structure for each object that can be carried by the player.</a:t>
              </a:r>
            </a:p>
          </p:txBody>
        </p:sp>
      </p:grpSp>
      <p:grpSp>
        <p:nvGrpSpPr>
          <p:cNvPr id="6" name="Group 32"/>
          <p:cNvGrpSpPr>
            <a:grpSpLocks/>
          </p:cNvGrpSpPr>
          <p:nvPr/>
        </p:nvGrpSpPr>
        <p:grpSpPr bwMode="auto">
          <a:xfrm>
            <a:off x="4625975" y="1746250"/>
            <a:ext cx="2536825" cy="1454150"/>
            <a:chOff x="2081" y="3212"/>
            <a:chExt cx="1598" cy="916"/>
          </a:xfrm>
        </p:grpSpPr>
        <p:sp>
          <p:nvSpPr>
            <p:cNvPr id="40968" name="Rectangle 29"/>
            <p:cNvSpPr>
              <a:spLocks noChangeArrowheads="1"/>
            </p:cNvSpPr>
            <p:nvPr/>
          </p:nvSpPr>
          <p:spPr bwMode="auto">
            <a:xfrm>
              <a:off x="2088" y="3216"/>
              <a:ext cx="1584" cy="912"/>
            </a:xfrm>
            <a:prstGeom prst="rect">
              <a:avLst/>
            </a:prstGeom>
            <a:solidFill>
              <a:srgbClr val="66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969" name="Text Box 30"/>
            <p:cNvSpPr txBox="1">
              <a:spLocks noChangeArrowheads="1"/>
            </p:cNvSpPr>
            <p:nvPr/>
          </p:nvSpPr>
          <p:spPr bwMode="auto">
            <a:xfrm>
              <a:off x="2087" y="3212"/>
              <a:ext cx="158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b="1" dirty="0" err="1">
                  <a:latin typeface="Courier New" charset="0"/>
                </a:rPr>
                <a:t>AdvPassage</a:t>
              </a:r>
              <a:endParaRPr lang="en-US" sz="2000" b="1" dirty="0">
                <a:latin typeface="Courier New" charset="0"/>
              </a:endParaRPr>
            </a:p>
          </p:txBody>
        </p:sp>
        <p:sp>
          <p:nvSpPr>
            <p:cNvPr id="40970" name="Text Box 31"/>
            <p:cNvSpPr txBox="1">
              <a:spLocks noChangeArrowheads="1"/>
            </p:cNvSpPr>
            <p:nvPr/>
          </p:nvSpPr>
          <p:spPr bwMode="auto">
            <a:xfrm>
              <a:off x="2081" y="3664"/>
              <a:ext cx="1598" cy="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just">
                <a:lnSpc>
                  <a:spcPct val="85000"/>
                </a:lnSpc>
              </a:pPr>
              <a:r>
                <a:rPr lang="en-US" sz="1600" dirty="0"/>
                <a:t>Keeps track of the passages leading from a room.</a:t>
              </a:r>
            </a:p>
          </p:txBody>
        </p:sp>
      </p:grpSp>
      <p:grpSp>
        <p:nvGrpSpPr>
          <p:cNvPr id="35" name="Group 32"/>
          <p:cNvGrpSpPr>
            <a:grpSpLocks/>
          </p:cNvGrpSpPr>
          <p:nvPr/>
        </p:nvGrpSpPr>
        <p:grpSpPr bwMode="auto">
          <a:xfrm>
            <a:off x="1839912" y="1746250"/>
            <a:ext cx="2536825" cy="1454150"/>
            <a:chOff x="2081" y="3212"/>
            <a:chExt cx="1598" cy="916"/>
          </a:xfrm>
        </p:grpSpPr>
        <p:sp>
          <p:nvSpPr>
            <p:cNvPr id="36" name="Rectangle 29"/>
            <p:cNvSpPr>
              <a:spLocks noChangeArrowheads="1"/>
            </p:cNvSpPr>
            <p:nvPr/>
          </p:nvSpPr>
          <p:spPr bwMode="auto">
            <a:xfrm>
              <a:off x="2088" y="3216"/>
              <a:ext cx="1584" cy="912"/>
            </a:xfrm>
            <a:prstGeom prst="rect">
              <a:avLst/>
            </a:prstGeom>
            <a:solidFill>
              <a:srgbClr val="66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Text Box 30"/>
            <p:cNvSpPr txBox="1">
              <a:spLocks noChangeArrowheads="1"/>
            </p:cNvSpPr>
            <p:nvPr/>
          </p:nvSpPr>
          <p:spPr bwMode="auto">
            <a:xfrm>
              <a:off x="2087" y="3212"/>
              <a:ext cx="158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b="1" dirty="0">
                  <a:latin typeface="Courier New" charset="0"/>
                </a:rPr>
                <a:t>Adventure</a:t>
              </a:r>
              <a:endParaRPr lang="en-US" sz="2000" b="1" dirty="0">
                <a:latin typeface="Courier New" charset="0"/>
              </a:endParaRPr>
            </a:p>
          </p:txBody>
        </p:sp>
        <p:sp>
          <p:nvSpPr>
            <p:cNvPr id="38" name="Text Box 31"/>
            <p:cNvSpPr txBox="1">
              <a:spLocks noChangeArrowheads="1"/>
            </p:cNvSpPr>
            <p:nvPr/>
          </p:nvSpPr>
          <p:spPr bwMode="auto">
            <a:xfrm>
              <a:off x="2081" y="3664"/>
              <a:ext cx="1598" cy="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just">
                <a:lnSpc>
                  <a:spcPct val="85000"/>
                </a:lnSpc>
              </a:pPr>
              <a:r>
                <a:rPr lang="en-US" sz="1600" dirty="0"/>
                <a:t>The main program, which gets the program started.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ChangeArrowheads="1"/>
          </p:cNvSpPr>
          <p:nvPr/>
        </p:nvSpPr>
        <p:spPr bwMode="auto">
          <a:xfrm>
            <a:off x="304800" y="1076325"/>
            <a:ext cx="8534400" cy="5476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400" dirty="0"/>
              <a:t> </a:t>
            </a:r>
          </a:p>
        </p:txBody>
      </p:sp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398463" y="1086970"/>
            <a:ext cx="8440737" cy="4807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</a:pPr>
            <a:r>
              <a:rPr lang="en-US" sz="1600" b="1" dirty="0">
                <a:latin typeface="Courier New"/>
                <a:cs typeface="Courier New"/>
              </a:rPr>
              <a:t>&lt;!DOCTYPE html&gt;</a:t>
            </a:r>
          </a:p>
          <a:p>
            <a:pPr>
              <a:lnSpc>
                <a:spcPct val="90000"/>
              </a:lnSpc>
            </a:pPr>
            <a:r>
              <a:rPr lang="en-US" sz="1600" b="1" dirty="0">
                <a:latin typeface="Courier New"/>
                <a:cs typeface="Courier New"/>
              </a:rPr>
              <a:t>&lt;html&gt;</a:t>
            </a:r>
          </a:p>
          <a:p>
            <a:pPr>
              <a:lnSpc>
                <a:spcPct val="90000"/>
              </a:lnSpc>
            </a:pPr>
            <a:r>
              <a:rPr lang="en-US" sz="1600" b="1" dirty="0">
                <a:latin typeface="Courier New"/>
                <a:cs typeface="Courier New"/>
              </a:rPr>
              <a:t>  &lt;head&gt;</a:t>
            </a:r>
          </a:p>
          <a:p>
            <a:pPr>
              <a:lnSpc>
                <a:spcPct val="90000"/>
              </a:lnSpc>
            </a:pPr>
            <a:r>
              <a:rPr lang="en-US" sz="1600" b="1" dirty="0">
                <a:latin typeface="Courier New"/>
                <a:cs typeface="Courier New"/>
              </a:rPr>
              <a:t>    &lt;title&gt;</a:t>
            </a:r>
            <a:r>
              <a:rPr lang="en-US" sz="1600" b="1" u="sng" dirty="0">
                <a:latin typeface="Courier New"/>
                <a:cs typeface="Courier New"/>
              </a:rPr>
              <a:t>Adventure&lt;/title&gt;</a:t>
            </a:r>
          </a:p>
          <a:p>
            <a:pPr>
              <a:lnSpc>
                <a:spcPct val="90000"/>
              </a:lnSpc>
            </a:pPr>
            <a:r>
              <a:rPr lang="en-US" sz="1600" b="1" dirty="0">
                <a:latin typeface="Courier New"/>
                <a:cs typeface="Courier New"/>
              </a:rPr>
              <a:t>    &lt;script type="text/</a:t>
            </a:r>
            <a:r>
              <a:rPr lang="en-US" sz="1600" b="1" dirty="0" err="1">
                <a:latin typeface="Courier New"/>
                <a:cs typeface="Courier New"/>
              </a:rPr>
              <a:t>javascript</a:t>
            </a:r>
            <a:r>
              <a:rPr lang="en-US" sz="1600" b="1" dirty="0">
                <a:latin typeface="Courier New"/>
                <a:cs typeface="Courier New"/>
              </a:rPr>
              <a:t>" </a:t>
            </a:r>
            <a:r>
              <a:rPr lang="en-US" sz="1600" b="1" dirty="0" err="1">
                <a:latin typeface="Courier New"/>
                <a:cs typeface="Courier New"/>
              </a:rPr>
              <a:t>src</a:t>
            </a:r>
            <a:r>
              <a:rPr lang="en-US" sz="1600" b="1" dirty="0">
                <a:latin typeface="Courier New"/>
                <a:cs typeface="Courier New"/>
              </a:rPr>
              <a:t>="</a:t>
            </a:r>
            <a:r>
              <a:rPr lang="en-US" sz="1600" b="1" dirty="0" err="1">
                <a:latin typeface="Courier New"/>
                <a:cs typeface="Courier New"/>
              </a:rPr>
              <a:t>JSConsole.js</a:t>
            </a:r>
            <a:r>
              <a:rPr lang="en-US" sz="1600" b="1" dirty="0">
                <a:latin typeface="Courier New"/>
                <a:cs typeface="Courier New"/>
              </a:rPr>
              <a:t>"&gt;&lt;/script&gt;</a:t>
            </a:r>
          </a:p>
          <a:p>
            <a:pPr>
              <a:lnSpc>
                <a:spcPct val="90000"/>
              </a:lnSpc>
            </a:pPr>
            <a:r>
              <a:rPr lang="en-US" sz="1600" b="1" dirty="0">
                <a:latin typeface="Courier New"/>
                <a:cs typeface="Courier New"/>
              </a:rPr>
              <a:t>    &lt;script type="text/</a:t>
            </a:r>
            <a:r>
              <a:rPr lang="en-US" sz="1600" b="1" dirty="0" err="1">
                <a:latin typeface="Courier New"/>
                <a:cs typeface="Courier New"/>
              </a:rPr>
              <a:t>javascript</a:t>
            </a:r>
            <a:r>
              <a:rPr lang="en-US" sz="1600" b="1" dirty="0">
                <a:latin typeface="Courier New"/>
                <a:cs typeface="Courier New"/>
              </a:rPr>
              <a:t>" </a:t>
            </a:r>
            <a:r>
              <a:rPr lang="en-US" sz="1600" b="1" dirty="0" err="1">
                <a:latin typeface="Courier New"/>
                <a:cs typeface="Courier New"/>
              </a:rPr>
              <a:t>src</a:t>
            </a:r>
            <a:r>
              <a:rPr lang="en-US" sz="1600" b="1" dirty="0">
                <a:latin typeface="Courier New"/>
                <a:cs typeface="Courier New"/>
              </a:rPr>
              <a:t>="</a:t>
            </a:r>
            <a:r>
              <a:rPr lang="en-US" sz="1600" b="1" dirty="0" err="1">
                <a:latin typeface="Courier New"/>
                <a:cs typeface="Courier New"/>
              </a:rPr>
              <a:t>Adventure.js</a:t>
            </a:r>
            <a:r>
              <a:rPr lang="en-US" sz="1600" b="1" dirty="0">
                <a:latin typeface="Courier New"/>
                <a:cs typeface="Courier New"/>
              </a:rPr>
              <a:t>"&gt;&lt;/script&gt;</a:t>
            </a:r>
          </a:p>
          <a:p>
            <a:pPr>
              <a:lnSpc>
                <a:spcPct val="90000"/>
              </a:lnSpc>
            </a:pPr>
            <a:r>
              <a:rPr lang="en-US" sz="1600" b="1" dirty="0">
                <a:latin typeface="Courier New"/>
                <a:cs typeface="Courier New"/>
              </a:rPr>
              <a:t>    &lt;script type="text/</a:t>
            </a:r>
            <a:r>
              <a:rPr lang="en-US" sz="1600" b="1" dirty="0" err="1">
                <a:latin typeface="Courier New"/>
                <a:cs typeface="Courier New"/>
              </a:rPr>
              <a:t>javascript</a:t>
            </a:r>
            <a:r>
              <a:rPr lang="en-US" sz="1600" b="1" dirty="0">
                <a:latin typeface="Courier New"/>
                <a:cs typeface="Courier New"/>
              </a:rPr>
              <a:t>" </a:t>
            </a:r>
            <a:r>
              <a:rPr lang="en-US" sz="1600" b="1" dirty="0" err="1">
                <a:latin typeface="Courier New"/>
                <a:cs typeface="Courier New"/>
              </a:rPr>
              <a:t>src</a:t>
            </a:r>
            <a:r>
              <a:rPr lang="en-US" sz="1600" b="1" dirty="0">
                <a:latin typeface="Courier New"/>
                <a:cs typeface="Courier New"/>
              </a:rPr>
              <a:t>="</a:t>
            </a:r>
            <a:r>
              <a:rPr lang="en-US" sz="1600" b="1" dirty="0" err="1">
                <a:latin typeface="Courier New"/>
                <a:cs typeface="Courier New"/>
              </a:rPr>
              <a:t>AdvGame.js</a:t>
            </a:r>
            <a:r>
              <a:rPr lang="en-US" sz="1600" b="1" dirty="0">
                <a:latin typeface="Courier New"/>
                <a:cs typeface="Courier New"/>
              </a:rPr>
              <a:t>"&gt;&lt;/script&gt;</a:t>
            </a:r>
          </a:p>
          <a:p>
            <a:pPr>
              <a:lnSpc>
                <a:spcPct val="90000"/>
              </a:lnSpc>
            </a:pPr>
            <a:r>
              <a:rPr lang="en-US" sz="1600" b="1" dirty="0">
                <a:latin typeface="Courier New"/>
                <a:cs typeface="Courier New"/>
              </a:rPr>
              <a:t>    &lt;script type="text/</a:t>
            </a:r>
            <a:r>
              <a:rPr lang="en-US" sz="1600" b="1" dirty="0" err="1">
                <a:latin typeface="Courier New"/>
                <a:cs typeface="Courier New"/>
              </a:rPr>
              <a:t>javascript</a:t>
            </a:r>
            <a:r>
              <a:rPr lang="en-US" sz="1600" b="1" dirty="0">
                <a:latin typeface="Courier New"/>
                <a:cs typeface="Courier New"/>
              </a:rPr>
              <a:t>" </a:t>
            </a:r>
            <a:r>
              <a:rPr lang="en-US" sz="1600" b="1" dirty="0" err="1">
                <a:latin typeface="Courier New"/>
                <a:cs typeface="Courier New"/>
              </a:rPr>
              <a:t>src</a:t>
            </a:r>
            <a:r>
              <a:rPr lang="en-US" sz="1600" b="1" dirty="0">
                <a:latin typeface="Courier New"/>
                <a:cs typeface="Courier New"/>
              </a:rPr>
              <a:t>="</a:t>
            </a:r>
            <a:r>
              <a:rPr lang="en-US" sz="1600" b="1" dirty="0" err="1">
                <a:latin typeface="Courier New"/>
                <a:cs typeface="Courier New"/>
              </a:rPr>
              <a:t>AdvObject.js</a:t>
            </a:r>
            <a:r>
              <a:rPr lang="en-US" sz="1600" b="1" dirty="0">
                <a:latin typeface="Courier New"/>
                <a:cs typeface="Courier New"/>
              </a:rPr>
              <a:t>"&gt;&lt;/script&gt;</a:t>
            </a:r>
          </a:p>
          <a:p>
            <a:pPr>
              <a:lnSpc>
                <a:spcPct val="90000"/>
              </a:lnSpc>
            </a:pPr>
            <a:r>
              <a:rPr lang="en-US" sz="1600" b="1" dirty="0">
                <a:latin typeface="Courier New"/>
                <a:cs typeface="Courier New"/>
              </a:rPr>
              <a:t>    &lt;script type="text/</a:t>
            </a:r>
            <a:r>
              <a:rPr lang="en-US" sz="1600" b="1" dirty="0" err="1">
                <a:latin typeface="Courier New"/>
                <a:cs typeface="Courier New"/>
              </a:rPr>
              <a:t>javascript</a:t>
            </a:r>
            <a:r>
              <a:rPr lang="en-US" sz="1600" b="1" dirty="0">
                <a:latin typeface="Courier New"/>
                <a:cs typeface="Courier New"/>
              </a:rPr>
              <a:t>" </a:t>
            </a:r>
            <a:r>
              <a:rPr lang="en-US" sz="1600" b="1" dirty="0" err="1">
                <a:latin typeface="Courier New"/>
                <a:cs typeface="Courier New"/>
              </a:rPr>
              <a:t>src</a:t>
            </a:r>
            <a:r>
              <a:rPr lang="en-US" sz="1600" b="1" dirty="0">
                <a:latin typeface="Courier New"/>
                <a:cs typeface="Courier New"/>
              </a:rPr>
              <a:t>="</a:t>
            </a:r>
            <a:r>
              <a:rPr lang="en-US" sz="1600" b="1" dirty="0" err="1">
                <a:latin typeface="Courier New"/>
                <a:cs typeface="Courier New"/>
              </a:rPr>
              <a:t>AdvPassage.js</a:t>
            </a:r>
            <a:r>
              <a:rPr lang="en-US" sz="1600" b="1" dirty="0">
                <a:latin typeface="Courier New"/>
                <a:cs typeface="Courier New"/>
              </a:rPr>
              <a:t>"&gt;&lt;/script&gt;</a:t>
            </a:r>
          </a:p>
          <a:p>
            <a:pPr>
              <a:lnSpc>
                <a:spcPct val="90000"/>
              </a:lnSpc>
            </a:pPr>
            <a:r>
              <a:rPr lang="en-US" sz="1600" b="1" dirty="0">
                <a:latin typeface="Courier New"/>
                <a:cs typeface="Courier New"/>
              </a:rPr>
              <a:t>    &lt;script type="text/</a:t>
            </a:r>
            <a:r>
              <a:rPr lang="en-US" sz="1600" b="1" dirty="0" err="1">
                <a:latin typeface="Courier New"/>
                <a:cs typeface="Courier New"/>
              </a:rPr>
              <a:t>javascript</a:t>
            </a:r>
            <a:r>
              <a:rPr lang="en-US" sz="1600" b="1" dirty="0">
                <a:latin typeface="Courier New"/>
                <a:cs typeface="Courier New"/>
              </a:rPr>
              <a:t>" </a:t>
            </a:r>
            <a:r>
              <a:rPr lang="en-US" sz="1600" b="1" dirty="0" err="1">
                <a:latin typeface="Courier New"/>
                <a:cs typeface="Courier New"/>
              </a:rPr>
              <a:t>src</a:t>
            </a:r>
            <a:r>
              <a:rPr lang="en-US" sz="1600" b="1" dirty="0">
                <a:latin typeface="Courier New"/>
                <a:cs typeface="Courier New"/>
              </a:rPr>
              <a:t>="</a:t>
            </a:r>
            <a:r>
              <a:rPr lang="en-US" sz="1600" b="1" dirty="0" err="1">
                <a:latin typeface="Courier New"/>
                <a:cs typeface="Courier New"/>
              </a:rPr>
              <a:t>AdvRoom.js</a:t>
            </a:r>
            <a:r>
              <a:rPr lang="en-US" sz="1600" b="1" dirty="0">
                <a:latin typeface="Courier New"/>
                <a:cs typeface="Courier New"/>
              </a:rPr>
              <a:t>"&gt;&lt;/script&gt;</a:t>
            </a:r>
          </a:p>
          <a:p>
            <a:pPr>
              <a:lnSpc>
                <a:spcPct val="90000"/>
              </a:lnSpc>
            </a:pPr>
            <a:r>
              <a:rPr lang="en-US" sz="1600" b="1" dirty="0">
                <a:latin typeface="Courier New"/>
                <a:cs typeface="Courier New"/>
              </a:rPr>
              <a:t>  &lt;/head&gt;</a:t>
            </a:r>
          </a:p>
          <a:p>
            <a:pPr>
              <a:lnSpc>
                <a:spcPct val="90000"/>
              </a:lnSpc>
            </a:pPr>
            <a:r>
              <a:rPr lang="en-US" sz="1600" b="1" dirty="0">
                <a:latin typeface="Courier New"/>
                <a:cs typeface="Courier New"/>
              </a:rPr>
              <a:t>  &lt;body </a:t>
            </a:r>
            <a:r>
              <a:rPr lang="en-US" sz="1600" b="1" dirty="0" err="1">
                <a:latin typeface="Courier New"/>
                <a:cs typeface="Courier New"/>
              </a:rPr>
              <a:t>onload</a:t>
            </a:r>
            <a:r>
              <a:rPr lang="en-US" sz="1600" b="1" dirty="0">
                <a:latin typeface="Courier New"/>
                <a:cs typeface="Courier New"/>
              </a:rPr>
              <a:t>="Adventure()"&gt;</a:t>
            </a:r>
          </a:p>
          <a:p>
            <a:pPr>
              <a:lnSpc>
                <a:spcPct val="90000"/>
              </a:lnSpc>
            </a:pPr>
            <a:r>
              <a:rPr lang="en-US" sz="1600" b="1" dirty="0">
                <a:latin typeface="Courier New"/>
                <a:cs typeface="Courier New"/>
              </a:rPr>
              <a:t>    &lt;div id="</a:t>
            </a:r>
            <a:r>
              <a:rPr lang="en-US" sz="1600" b="1" dirty="0" err="1">
                <a:latin typeface="Courier New"/>
                <a:cs typeface="Courier New"/>
              </a:rPr>
              <a:t>GameData</a:t>
            </a:r>
            <a:r>
              <a:rPr lang="en-US" sz="1600" b="1" dirty="0">
                <a:latin typeface="Courier New"/>
                <a:cs typeface="Courier New"/>
              </a:rPr>
              <a:t>" style="</a:t>
            </a:r>
            <a:r>
              <a:rPr lang="en-US" sz="1600" b="1" dirty="0" err="1">
                <a:latin typeface="Courier New"/>
                <a:cs typeface="Courier New"/>
              </a:rPr>
              <a:t>display:none</a:t>
            </a:r>
            <a:r>
              <a:rPr lang="en-US" sz="1600" b="1" dirty="0">
                <a:latin typeface="Courier New"/>
                <a:cs typeface="Courier New"/>
              </a:rPr>
              <a:t>;"&gt;</a:t>
            </a:r>
          </a:p>
          <a:p>
            <a:pPr>
              <a:lnSpc>
                <a:spcPct val="90000"/>
              </a:lnSpc>
            </a:pPr>
            <a:r>
              <a:rPr lang="en-US" sz="1600" b="1" dirty="0">
                <a:latin typeface="Courier New"/>
                <a:cs typeface="Courier New"/>
              </a:rPr>
              <a:t>      </a:t>
            </a:r>
          </a:p>
          <a:p>
            <a:pPr>
              <a:lnSpc>
                <a:spcPct val="90000"/>
              </a:lnSpc>
            </a:pPr>
            <a:endParaRPr lang="en-US" sz="1200" b="1" dirty="0">
              <a:latin typeface="Courier New"/>
              <a:cs typeface="Courier New"/>
            </a:endParaRPr>
          </a:p>
          <a:p>
            <a:pPr>
              <a:lnSpc>
                <a:spcPct val="90000"/>
              </a:lnSpc>
            </a:pPr>
            <a:r>
              <a:rPr lang="en-US" sz="1600" b="1" dirty="0">
                <a:latin typeface="Courier New"/>
                <a:cs typeface="Courier New"/>
              </a:rPr>
              <a:t>         </a:t>
            </a:r>
            <a:r>
              <a:rPr lang="en-US" sz="1600" i="1" dirty="0">
                <a:latin typeface="Times New Roman"/>
                <a:cs typeface="Times New Roman"/>
              </a:rPr>
              <a:t>. . . the XML entries that define the game . . .</a:t>
            </a:r>
            <a:endParaRPr lang="en-US" sz="1600" b="1" dirty="0">
              <a:latin typeface="Courier New"/>
              <a:cs typeface="Courier New"/>
            </a:endParaRPr>
          </a:p>
          <a:p>
            <a:pPr>
              <a:lnSpc>
                <a:spcPct val="90000"/>
              </a:lnSpc>
            </a:pPr>
            <a:endParaRPr lang="en-US" sz="1200" b="1" dirty="0">
              <a:latin typeface="Courier New"/>
              <a:cs typeface="Courier New"/>
            </a:endParaRPr>
          </a:p>
          <a:p>
            <a:pPr>
              <a:lnSpc>
                <a:spcPct val="90000"/>
              </a:lnSpc>
            </a:pPr>
            <a:endParaRPr lang="en-US" sz="1200" b="1" dirty="0">
              <a:latin typeface="Courier New"/>
              <a:cs typeface="Courier New"/>
            </a:endParaRPr>
          </a:p>
          <a:p>
            <a:pPr>
              <a:lnSpc>
                <a:spcPct val="90000"/>
              </a:lnSpc>
            </a:pPr>
            <a:r>
              <a:rPr lang="en-US" sz="1600" b="1" dirty="0">
                <a:latin typeface="Courier New"/>
                <a:cs typeface="Courier New"/>
              </a:rPr>
              <a:t>    &lt;/div&gt;</a:t>
            </a:r>
          </a:p>
          <a:p>
            <a:pPr>
              <a:lnSpc>
                <a:spcPct val="90000"/>
              </a:lnSpc>
            </a:pPr>
            <a:r>
              <a:rPr lang="en-US" sz="1600" b="1" dirty="0">
                <a:latin typeface="Courier New"/>
                <a:cs typeface="Courier New"/>
              </a:rPr>
              <a:t>  &lt;/body&gt;</a:t>
            </a:r>
          </a:p>
          <a:p>
            <a:pPr>
              <a:lnSpc>
                <a:spcPct val="90000"/>
              </a:lnSpc>
            </a:pPr>
            <a:r>
              <a:rPr lang="en-US" sz="1600" b="1" dirty="0">
                <a:latin typeface="Courier New"/>
                <a:cs typeface="Courier New"/>
              </a:rPr>
              <a:t>&lt;/html&gt;</a:t>
            </a:r>
          </a:p>
          <a:p>
            <a:pPr>
              <a:lnSpc>
                <a:spcPct val="90000"/>
              </a:lnSpc>
            </a:pPr>
            <a:endParaRPr lang="en-US" sz="1600" b="1" dirty="0">
              <a:latin typeface="Courier New"/>
              <a:cs typeface="Courier New"/>
            </a:endParaRPr>
          </a:p>
        </p:txBody>
      </p:sp>
      <p:sp>
        <p:nvSpPr>
          <p:cNvPr id="43014" name="Rectangle 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</a:rPr>
              <a:t>Structure of the </a:t>
            </a:r>
            <a:r>
              <a:rPr lang="en-US" sz="3600" b="1" dirty="0" err="1">
                <a:solidFill>
                  <a:srgbClr val="FF0000"/>
                </a:solidFill>
                <a:latin typeface="Courier New" charset="0"/>
              </a:rPr>
              <a:t>index.html</a:t>
            </a:r>
            <a:r>
              <a:rPr lang="en-US" sz="4000" dirty="0">
                <a:solidFill>
                  <a:srgbClr val="FF0000"/>
                </a:solidFill>
              </a:rPr>
              <a:t> File</a:t>
            </a:r>
          </a:p>
        </p:txBody>
      </p:sp>
      <p:sp>
        <p:nvSpPr>
          <p:cNvPr id="43015" name="Rectangle 7"/>
          <p:cNvSpPr>
            <a:spLocks noChangeArrowheads="1"/>
          </p:cNvSpPr>
          <p:nvPr/>
        </p:nvSpPr>
        <p:spPr bwMode="auto">
          <a:xfrm>
            <a:off x="304800" y="1076325"/>
            <a:ext cx="8534400" cy="5476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/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ChangeArrowheads="1"/>
          </p:cNvSpPr>
          <p:nvPr/>
        </p:nvSpPr>
        <p:spPr bwMode="auto">
          <a:xfrm>
            <a:off x="304800" y="1076325"/>
            <a:ext cx="8534400" cy="5476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/>
          </a:p>
        </p:txBody>
      </p:sp>
      <p:sp>
        <p:nvSpPr>
          <p:cNvPr id="502787" name="Text Box 3"/>
          <p:cNvSpPr txBox="1">
            <a:spLocks noChangeArrowheads="1"/>
          </p:cNvSpPr>
          <p:nvPr/>
        </p:nvSpPr>
        <p:spPr bwMode="auto">
          <a:xfrm>
            <a:off x="398463" y="1078670"/>
            <a:ext cx="8440737" cy="4306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</a:pPr>
            <a:r>
              <a:rPr lang="en-US" sz="1600" b="1" dirty="0">
                <a:latin typeface="Courier New" charset="0"/>
              </a:rPr>
              <a:t>&lt;room name="</a:t>
            </a:r>
            <a:r>
              <a:rPr lang="en-US" sz="1600" b="1" dirty="0" err="1">
                <a:latin typeface="Courier New" charset="0"/>
              </a:rPr>
              <a:t>OutsideBuilding</a:t>
            </a:r>
            <a:r>
              <a:rPr lang="en-US" sz="1600" b="1" dirty="0">
                <a:latin typeface="Courier New" charset="0"/>
              </a:rPr>
              <a:t>" short="Outside building"&gt;</a:t>
            </a:r>
          </a:p>
          <a:p>
            <a:pPr>
              <a:lnSpc>
                <a:spcPct val="90000"/>
              </a:lnSpc>
            </a:pPr>
            <a:r>
              <a:rPr lang="en-US" sz="1600" b="1" dirty="0">
                <a:latin typeface="Courier New" charset="0"/>
              </a:rPr>
              <a:t>  You are standing at the end of a road before a small brick</a:t>
            </a:r>
          </a:p>
          <a:p>
            <a:pPr>
              <a:lnSpc>
                <a:spcPct val="90000"/>
              </a:lnSpc>
            </a:pPr>
            <a:r>
              <a:rPr lang="en-US" sz="1600" b="1" dirty="0">
                <a:latin typeface="Courier New" charset="0"/>
              </a:rPr>
              <a:t>  building.  A small stream flows out of the building and</a:t>
            </a:r>
          </a:p>
          <a:p>
            <a:pPr>
              <a:lnSpc>
                <a:spcPct val="90000"/>
              </a:lnSpc>
            </a:pPr>
            <a:r>
              <a:rPr lang="en-US" sz="1600" b="1" dirty="0">
                <a:latin typeface="Courier New" charset="0"/>
              </a:rPr>
              <a:t>  down a gully to the south.  A road runs up a small hill</a:t>
            </a:r>
          </a:p>
          <a:p>
            <a:pPr>
              <a:lnSpc>
                <a:spcPct val="90000"/>
              </a:lnSpc>
            </a:pPr>
            <a:r>
              <a:rPr lang="en-US" sz="1600" b="1" dirty="0">
                <a:latin typeface="Courier New" charset="0"/>
              </a:rPr>
              <a:t>  to the west.</a:t>
            </a:r>
          </a:p>
          <a:p>
            <a:pPr>
              <a:lnSpc>
                <a:spcPct val="90000"/>
              </a:lnSpc>
            </a:pPr>
            <a:r>
              <a:rPr lang="en-US" sz="1600" b="1" dirty="0">
                <a:latin typeface="Courier New" charset="0"/>
              </a:rPr>
              <a:t>  &lt;passage dir="WEST" room="</a:t>
            </a:r>
            <a:r>
              <a:rPr lang="en-US" sz="1600" b="1" dirty="0" err="1">
                <a:latin typeface="Courier New" charset="0"/>
              </a:rPr>
              <a:t>EndOfRoad</a:t>
            </a:r>
            <a:r>
              <a:rPr lang="en-US" sz="1600" b="1" dirty="0">
                <a:latin typeface="Courier New" charset="0"/>
              </a:rPr>
              <a:t>" /&gt;</a:t>
            </a:r>
          </a:p>
          <a:p>
            <a:pPr>
              <a:lnSpc>
                <a:spcPct val="90000"/>
              </a:lnSpc>
            </a:pPr>
            <a:r>
              <a:rPr lang="en-US" sz="1600" b="1" dirty="0">
                <a:latin typeface="Courier New" charset="0"/>
              </a:rPr>
              <a:t>  &lt;passage dir="UP" room="</a:t>
            </a:r>
            <a:r>
              <a:rPr lang="en-US" sz="1600" b="1" dirty="0" err="1">
                <a:latin typeface="Courier New" charset="0"/>
              </a:rPr>
              <a:t>EndOfRoad</a:t>
            </a:r>
            <a:r>
              <a:rPr lang="en-US" sz="1600" b="1" dirty="0">
                <a:latin typeface="Courier New" charset="0"/>
              </a:rPr>
              <a:t>" /&gt;</a:t>
            </a:r>
          </a:p>
          <a:p>
            <a:pPr>
              <a:lnSpc>
                <a:spcPct val="90000"/>
              </a:lnSpc>
            </a:pPr>
            <a:r>
              <a:rPr lang="en-US" sz="1600" b="1" dirty="0">
                <a:latin typeface="Courier New" charset="0"/>
              </a:rPr>
              <a:t>  &lt;passage dir="NORTH" room="</a:t>
            </a:r>
            <a:r>
              <a:rPr lang="en-US" sz="1600" b="1" dirty="0" err="1">
                <a:latin typeface="Courier New" charset="0"/>
              </a:rPr>
              <a:t>InsideBuilding</a:t>
            </a:r>
            <a:r>
              <a:rPr lang="en-US" sz="1600" b="1" dirty="0">
                <a:latin typeface="Courier New" charset="0"/>
              </a:rPr>
              <a:t>" /&gt;</a:t>
            </a:r>
          </a:p>
          <a:p>
            <a:pPr>
              <a:lnSpc>
                <a:spcPct val="90000"/>
              </a:lnSpc>
            </a:pPr>
            <a:r>
              <a:rPr lang="en-US" sz="1600" b="1" dirty="0">
                <a:latin typeface="Courier New" charset="0"/>
              </a:rPr>
              <a:t>  &lt;passage dir="IN" room="</a:t>
            </a:r>
            <a:r>
              <a:rPr lang="en-US" sz="1600" b="1" dirty="0" err="1">
                <a:latin typeface="Courier New" charset="0"/>
              </a:rPr>
              <a:t>InsideBuilding</a:t>
            </a:r>
            <a:r>
              <a:rPr lang="en-US" sz="1600" b="1" dirty="0">
                <a:latin typeface="Courier New" charset="0"/>
              </a:rPr>
              <a:t>" /&gt;</a:t>
            </a:r>
          </a:p>
          <a:p>
            <a:pPr>
              <a:lnSpc>
                <a:spcPct val="90000"/>
              </a:lnSpc>
            </a:pPr>
            <a:r>
              <a:rPr lang="en-US" sz="1600" b="1" dirty="0">
                <a:latin typeface="Courier New" charset="0"/>
              </a:rPr>
              <a:t>  &lt;passage dir="SOUTH" room="Valley" /&gt;</a:t>
            </a:r>
          </a:p>
          <a:p>
            <a:pPr>
              <a:lnSpc>
                <a:spcPct val="90000"/>
              </a:lnSpc>
            </a:pPr>
            <a:r>
              <a:rPr lang="en-US" sz="1600" b="1" dirty="0">
                <a:latin typeface="Courier New" charset="0"/>
              </a:rPr>
              <a:t>  &lt;passage dir="DOWN" room="Valley" /&gt;</a:t>
            </a:r>
          </a:p>
          <a:p>
            <a:pPr>
              <a:lnSpc>
                <a:spcPct val="90000"/>
              </a:lnSpc>
            </a:pPr>
            <a:r>
              <a:rPr lang="en-US" sz="1600" b="1" dirty="0">
                <a:latin typeface="Courier New" charset="0"/>
              </a:rPr>
              <a:t>&lt;/room&gt;</a:t>
            </a:r>
          </a:p>
          <a:p>
            <a:pPr>
              <a:lnSpc>
                <a:spcPct val="90000"/>
              </a:lnSpc>
            </a:pPr>
            <a:endParaRPr lang="en-US" sz="1600" b="1" dirty="0"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sz="1600" b="1" dirty="0">
                <a:latin typeface="Courier New" charset="0"/>
              </a:rPr>
              <a:t>&lt;room name="</a:t>
            </a:r>
            <a:r>
              <a:rPr lang="en-US" sz="1600" b="1" dirty="0" err="1">
                <a:latin typeface="Courier New" charset="0"/>
              </a:rPr>
              <a:t>EndOfRoad</a:t>
            </a:r>
            <a:r>
              <a:rPr lang="en-US" sz="1600" b="1" dirty="0">
                <a:latin typeface="Courier New" charset="0"/>
              </a:rPr>
              <a:t>" short="End of road"&gt;</a:t>
            </a:r>
          </a:p>
          <a:p>
            <a:pPr>
              <a:lnSpc>
                <a:spcPct val="90000"/>
              </a:lnSpc>
            </a:pPr>
            <a:r>
              <a:rPr lang="en-US" sz="1600" b="1" dirty="0">
                <a:latin typeface="Courier New" charset="0"/>
              </a:rPr>
              <a:t>  You are at the end of a road at the top of a small hill.</a:t>
            </a:r>
          </a:p>
          <a:p>
            <a:pPr>
              <a:lnSpc>
                <a:spcPct val="90000"/>
              </a:lnSpc>
            </a:pPr>
            <a:r>
              <a:rPr lang="en-US" sz="1600" b="1" dirty="0">
                <a:latin typeface="Courier New" charset="0"/>
              </a:rPr>
              <a:t>  You can see a small building in the valley to the east.</a:t>
            </a:r>
          </a:p>
          <a:p>
            <a:pPr>
              <a:lnSpc>
                <a:spcPct val="90000"/>
              </a:lnSpc>
            </a:pPr>
            <a:r>
              <a:rPr lang="en-US" sz="1600" b="1" dirty="0">
                <a:latin typeface="Courier New" charset="0"/>
              </a:rPr>
              <a:t>  &lt;passage dir="EAST" room="</a:t>
            </a:r>
            <a:r>
              <a:rPr lang="en-US" sz="1600" b="1" dirty="0" err="1">
                <a:latin typeface="Courier New" charset="0"/>
              </a:rPr>
              <a:t>OutsideBuilding</a:t>
            </a:r>
            <a:r>
              <a:rPr lang="en-US" sz="1600" b="1" dirty="0">
                <a:latin typeface="Courier New" charset="0"/>
              </a:rPr>
              <a:t>" /&gt;</a:t>
            </a:r>
          </a:p>
          <a:p>
            <a:pPr>
              <a:lnSpc>
                <a:spcPct val="90000"/>
              </a:lnSpc>
            </a:pPr>
            <a:r>
              <a:rPr lang="en-US" sz="1600" b="1" dirty="0">
                <a:latin typeface="Courier New" charset="0"/>
              </a:rPr>
              <a:t>  &lt;passage dir="DOWN" room="</a:t>
            </a:r>
            <a:r>
              <a:rPr lang="en-US" sz="1600" b="1" dirty="0" err="1">
                <a:latin typeface="Courier New" charset="0"/>
              </a:rPr>
              <a:t>OutsideBuilding</a:t>
            </a:r>
            <a:r>
              <a:rPr lang="en-US" sz="1600" b="1" dirty="0">
                <a:latin typeface="Courier New" charset="0"/>
              </a:rPr>
              <a:t>" /&gt;</a:t>
            </a:r>
          </a:p>
          <a:p>
            <a:pPr>
              <a:lnSpc>
                <a:spcPct val="90000"/>
              </a:lnSpc>
            </a:pPr>
            <a:r>
              <a:rPr lang="en-US" sz="1600" b="1" dirty="0">
                <a:latin typeface="Courier New" charset="0"/>
              </a:rPr>
              <a:t>&lt;/room&gt;</a:t>
            </a:r>
          </a:p>
        </p:txBody>
      </p:sp>
      <p:sp>
        <p:nvSpPr>
          <p:cNvPr id="45063" name="Rectangle 9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</a:rPr>
              <a:t>XML for Rooms</a:t>
            </a:r>
          </a:p>
        </p:txBody>
      </p:sp>
      <p:sp>
        <p:nvSpPr>
          <p:cNvPr id="45064" name="Rectangle 10"/>
          <p:cNvSpPr>
            <a:spLocks noChangeArrowheads="1"/>
          </p:cNvSpPr>
          <p:nvPr/>
        </p:nvSpPr>
        <p:spPr bwMode="auto">
          <a:xfrm>
            <a:off x="304800" y="1076325"/>
            <a:ext cx="8534400" cy="5476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/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</a:rPr>
              <a:t>Milestone #1</a:t>
            </a:r>
          </a:p>
        </p:txBody>
      </p:sp>
      <p:sp>
        <p:nvSpPr>
          <p:cNvPr id="22531" name="Rectangle 5"/>
          <p:cNvSpPr>
            <a:spLocks noChangeArrowheads="1"/>
          </p:cNvSpPr>
          <p:nvPr/>
        </p:nvSpPr>
        <p:spPr bwMode="auto">
          <a:xfrm>
            <a:off x="457200" y="1181100"/>
            <a:ext cx="8077200" cy="186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dirty="0"/>
              <a:t>Adapt the code from the Teaching Machine application so that it uses the class and method names for Adventure.</a:t>
            </a:r>
          </a:p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dirty="0"/>
              <a:t>Once you finish this milestone, you should be able to wander around the surface geography of the game.</a:t>
            </a:r>
          </a:p>
          <a:p>
            <a:pPr marL="342900" indent="-342900" algn="just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endParaRPr lang="en-US" sz="2400" dirty="0"/>
          </a:p>
        </p:txBody>
      </p:sp>
      <p:grpSp>
        <p:nvGrpSpPr>
          <p:cNvPr id="62" name="PPConsole#2"/>
          <p:cNvGrpSpPr/>
          <p:nvPr/>
        </p:nvGrpSpPr>
        <p:grpSpPr>
          <a:xfrm>
            <a:off x="889490" y="3033600"/>
            <a:ext cx="7552000" cy="3584000"/>
            <a:chOff x="806400" y="3033600"/>
            <a:chExt cx="7552000" cy="3584000"/>
          </a:xfrm>
        </p:grpSpPr>
        <p:pic>
          <p:nvPicPr>
            <p:cNvPr id="63" name="PPWindowImage#3" descr="image3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06400" y="3033600"/>
              <a:ext cx="7552000" cy="3584000"/>
            </a:xfrm>
            <a:prstGeom prst="rect">
              <a:avLst/>
            </a:prstGeom>
          </p:spPr>
        </p:pic>
      </p:grpSp>
      <p:sp>
        <p:nvSpPr>
          <p:cNvPr id="64" name="PPTextBox#4"/>
          <p:cNvSpPr/>
          <p:nvPr/>
        </p:nvSpPr>
        <p:spPr bwMode="auto">
          <a:xfrm>
            <a:off x="927890" y="33024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Welcome to Adventure!</a:t>
            </a:r>
          </a:p>
        </p:txBody>
      </p:sp>
      <p:sp>
        <p:nvSpPr>
          <p:cNvPr id="65" name="PPTextBox#5"/>
          <p:cNvSpPr/>
          <p:nvPr/>
        </p:nvSpPr>
        <p:spPr bwMode="auto">
          <a:xfrm>
            <a:off x="927890" y="35200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You are standing at the end of a road before a small brick</a:t>
            </a:r>
          </a:p>
        </p:txBody>
      </p:sp>
      <p:sp>
        <p:nvSpPr>
          <p:cNvPr id="66" name="PPTextBox#6"/>
          <p:cNvSpPr/>
          <p:nvPr/>
        </p:nvSpPr>
        <p:spPr bwMode="auto">
          <a:xfrm>
            <a:off x="927890" y="37376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building.  A small stream flows out of the building and</a:t>
            </a:r>
          </a:p>
        </p:txBody>
      </p:sp>
      <p:sp>
        <p:nvSpPr>
          <p:cNvPr id="67" name="PPTextBox#7"/>
          <p:cNvSpPr/>
          <p:nvPr/>
        </p:nvSpPr>
        <p:spPr bwMode="auto">
          <a:xfrm>
            <a:off x="927890" y="39552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down a gully to the south.  A road runs up a small hill</a:t>
            </a:r>
          </a:p>
        </p:txBody>
      </p:sp>
      <p:sp>
        <p:nvSpPr>
          <p:cNvPr id="68" name="PPTextBox#8"/>
          <p:cNvSpPr/>
          <p:nvPr/>
        </p:nvSpPr>
        <p:spPr bwMode="auto">
          <a:xfrm>
            <a:off x="927890" y="41728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to the west.</a:t>
            </a:r>
          </a:p>
        </p:txBody>
      </p:sp>
      <p:sp>
        <p:nvSpPr>
          <p:cNvPr id="69" name="PPTextBox#9"/>
          <p:cNvSpPr/>
          <p:nvPr/>
        </p:nvSpPr>
        <p:spPr bwMode="auto">
          <a:xfrm>
            <a:off x="927890" y="4390400"/>
            <a:ext cx="21504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&gt; </a:t>
            </a:r>
          </a:p>
        </p:txBody>
      </p:sp>
      <p:sp>
        <p:nvSpPr>
          <p:cNvPr id="70" name="PPTextBox#10"/>
          <p:cNvSpPr/>
          <p:nvPr/>
        </p:nvSpPr>
        <p:spPr bwMode="auto">
          <a:xfrm>
            <a:off x="1132690" y="43904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W</a:t>
            </a:r>
          </a:p>
        </p:txBody>
      </p:sp>
      <p:sp>
        <p:nvSpPr>
          <p:cNvPr id="71" name="PPTextBox#11"/>
          <p:cNvSpPr/>
          <p:nvPr/>
        </p:nvSpPr>
        <p:spPr bwMode="auto">
          <a:xfrm>
            <a:off x="1235090" y="43904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E</a:t>
            </a:r>
          </a:p>
        </p:txBody>
      </p:sp>
      <p:sp>
        <p:nvSpPr>
          <p:cNvPr id="72" name="PPTextBox#12"/>
          <p:cNvSpPr/>
          <p:nvPr/>
        </p:nvSpPr>
        <p:spPr bwMode="auto">
          <a:xfrm>
            <a:off x="1337490" y="43904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S</a:t>
            </a:r>
          </a:p>
        </p:txBody>
      </p:sp>
      <p:sp>
        <p:nvSpPr>
          <p:cNvPr id="73" name="PPTextBox#13"/>
          <p:cNvSpPr/>
          <p:nvPr/>
        </p:nvSpPr>
        <p:spPr bwMode="auto">
          <a:xfrm>
            <a:off x="1439890" y="43904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T</a:t>
            </a:r>
          </a:p>
        </p:txBody>
      </p:sp>
      <p:sp>
        <p:nvSpPr>
          <p:cNvPr id="74" name="PPTextBox#14"/>
          <p:cNvSpPr/>
          <p:nvPr/>
        </p:nvSpPr>
        <p:spPr bwMode="auto">
          <a:xfrm>
            <a:off x="927890" y="46080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You are at the end of a road at the top of a small hill.</a:t>
            </a:r>
          </a:p>
        </p:txBody>
      </p:sp>
      <p:sp>
        <p:nvSpPr>
          <p:cNvPr id="75" name="PPTextBox#15"/>
          <p:cNvSpPr/>
          <p:nvPr/>
        </p:nvSpPr>
        <p:spPr bwMode="auto">
          <a:xfrm>
            <a:off x="927890" y="48256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You can see a small building in the valley to the east.</a:t>
            </a:r>
          </a:p>
        </p:txBody>
      </p:sp>
      <p:sp>
        <p:nvSpPr>
          <p:cNvPr id="76" name="PPTextBox#16"/>
          <p:cNvSpPr/>
          <p:nvPr/>
        </p:nvSpPr>
        <p:spPr bwMode="auto">
          <a:xfrm>
            <a:off x="927890" y="5043200"/>
            <a:ext cx="21504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&gt; </a:t>
            </a:r>
          </a:p>
        </p:txBody>
      </p:sp>
      <p:sp>
        <p:nvSpPr>
          <p:cNvPr id="77" name="PPTextBox#17"/>
          <p:cNvSpPr/>
          <p:nvPr/>
        </p:nvSpPr>
        <p:spPr bwMode="auto">
          <a:xfrm>
            <a:off x="1132690" y="50432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E</a:t>
            </a:r>
          </a:p>
        </p:txBody>
      </p:sp>
      <p:sp>
        <p:nvSpPr>
          <p:cNvPr id="78" name="PPTextBox#18"/>
          <p:cNvSpPr/>
          <p:nvPr/>
        </p:nvSpPr>
        <p:spPr bwMode="auto">
          <a:xfrm>
            <a:off x="1235090" y="50432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A</a:t>
            </a:r>
          </a:p>
        </p:txBody>
      </p:sp>
      <p:sp>
        <p:nvSpPr>
          <p:cNvPr id="79" name="PPTextBox#19"/>
          <p:cNvSpPr/>
          <p:nvPr/>
        </p:nvSpPr>
        <p:spPr bwMode="auto">
          <a:xfrm>
            <a:off x="1337490" y="50432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S</a:t>
            </a:r>
          </a:p>
        </p:txBody>
      </p:sp>
      <p:sp>
        <p:nvSpPr>
          <p:cNvPr id="80" name="PPTextBox#20"/>
          <p:cNvSpPr/>
          <p:nvPr/>
        </p:nvSpPr>
        <p:spPr bwMode="auto">
          <a:xfrm>
            <a:off x="1439890" y="50432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T</a:t>
            </a:r>
          </a:p>
        </p:txBody>
      </p:sp>
      <p:sp>
        <p:nvSpPr>
          <p:cNvPr id="81" name="PPTextBox#21"/>
          <p:cNvSpPr/>
          <p:nvPr/>
        </p:nvSpPr>
        <p:spPr bwMode="auto">
          <a:xfrm>
            <a:off x="927890" y="52608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You are standing at the end of a road before a small brick</a:t>
            </a:r>
          </a:p>
        </p:txBody>
      </p:sp>
      <p:sp>
        <p:nvSpPr>
          <p:cNvPr id="82" name="PPTextBox#22"/>
          <p:cNvSpPr/>
          <p:nvPr/>
        </p:nvSpPr>
        <p:spPr bwMode="auto">
          <a:xfrm>
            <a:off x="927890" y="54784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building.  A small stream flows out of the building and</a:t>
            </a:r>
          </a:p>
        </p:txBody>
      </p:sp>
      <p:sp>
        <p:nvSpPr>
          <p:cNvPr id="83" name="PPTextBox#23"/>
          <p:cNvSpPr/>
          <p:nvPr/>
        </p:nvSpPr>
        <p:spPr bwMode="auto">
          <a:xfrm>
            <a:off x="927890" y="56960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down a gully to the south.  A road runs up a small hill</a:t>
            </a:r>
          </a:p>
        </p:txBody>
      </p:sp>
      <p:sp>
        <p:nvSpPr>
          <p:cNvPr id="84" name="PPTextBox#24"/>
          <p:cNvSpPr/>
          <p:nvPr/>
        </p:nvSpPr>
        <p:spPr bwMode="auto">
          <a:xfrm>
            <a:off x="927890" y="59136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to the west.</a:t>
            </a:r>
          </a:p>
        </p:txBody>
      </p:sp>
      <p:sp>
        <p:nvSpPr>
          <p:cNvPr id="85" name="PPTextBox#25"/>
          <p:cNvSpPr/>
          <p:nvPr/>
        </p:nvSpPr>
        <p:spPr bwMode="auto">
          <a:xfrm>
            <a:off x="927890" y="6131200"/>
            <a:ext cx="21504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&gt;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67"/>
                            </p:stCondLst>
                            <p:childTnLst>
                              <p:par>
                                <p:cTn id="36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34"/>
                            </p:stCondLst>
                            <p:childTnLst>
                              <p:par>
                                <p:cTn id="39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1"/>
                            </p:stCondLst>
                            <p:childTnLst>
                              <p:par>
                                <p:cTn id="42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68"/>
                            </p:stCondLst>
                            <p:childTnLst>
                              <p:par>
                                <p:cTn id="4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68"/>
                            </p:stCondLst>
                            <p:childTnLst>
                              <p:par>
                                <p:cTn id="4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67"/>
                            </p:stCondLst>
                            <p:childTnLst>
                              <p:par>
                                <p:cTn id="58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34"/>
                            </p:stCondLst>
                            <p:childTnLst>
                              <p:par>
                                <p:cTn id="61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1"/>
                            </p:stCondLst>
                            <p:childTnLst>
                              <p:par>
                                <p:cTn id="64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68"/>
                            </p:stCondLst>
                            <p:childTnLst>
                              <p:par>
                                <p:cTn id="6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68"/>
                            </p:stCondLst>
                            <p:childTnLst>
                              <p:par>
                                <p:cTn id="7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68"/>
                            </p:stCondLst>
                            <p:childTnLst>
                              <p:par>
                                <p:cTn id="7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68"/>
                            </p:stCondLst>
                            <p:childTnLst>
                              <p:par>
                                <p:cTn id="7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uiExpand="1" build="p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</a:rPr>
              <a:t>Milestone #2</a:t>
            </a:r>
          </a:p>
        </p:txBody>
      </p:sp>
      <p:sp>
        <p:nvSpPr>
          <p:cNvPr id="22531" name="Rectangle 5"/>
          <p:cNvSpPr>
            <a:spLocks noChangeArrowheads="1"/>
          </p:cNvSpPr>
          <p:nvPr/>
        </p:nvSpPr>
        <p:spPr bwMode="auto">
          <a:xfrm>
            <a:off x="457200" y="1181100"/>
            <a:ext cx="8077200" cy="262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dirty="0"/>
              <a:t>Implement the </a:t>
            </a:r>
            <a:r>
              <a:rPr lang="en-US" sz="2000" b="1" dirty="0" err="1">
                <a:latin typeface="Courier New"/>
                <a:cs typeface="Courier New"/>
              </a:rPr>
              <a:t>setVisited</a:t>
            </a:r>
            <a:r>
              <a:rPr lang="en-US" sz="2400" dirty="0"/>
              <a:t> and </a:t>
            </a:r>
            <a:r>
              <a:rPr lang="en-US" sz="2200" b="1" dirty="0" err="1">
                <a:latin typeface="Courier New"/>
                <a:cs typeface="Courier New"/>
              </a:rPr>
              <a:t>hasBeenVisited</a:t>
            </a:r>
            <a:r>
              <a:rPr lang="en-US" sz="2400" dirty="0"/>
              <a:t> methods in </a:t>
            </a:r>
            <a:r>
              <a:rPr lang="en-US" sz="2000" b="1" dirty="0" err="1">
                <a:latin typeface="Courier New"/>
                <a:cs typeface="Courier New"/>
              </a:rPr>
              <a:t>AdvRoom</a:t>
            </a:r>
            <a:r>
              <a:rPr lang="en-US" sz="2400" dirty="0"/>
              <a:t>.</a:t>
            </a:r>
          </a:p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dirty="0"/>
              <a:t>Check this flag in the code that describes a room.</a:t>
            </a:r>
          </a:p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dirty="0"/>
              <a:t>Once you finish this milestone, the program should use the short descriptions when you enter a previously visited room.</a:t>
            </a:r>
          </a:p>
          <a:p>
            <a:pPr marL="342900" indent="-342900" algn="just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endParaRPr lang="en-US" sz="2400" dirty="0"/>
          </a:p>
        </p:txBody>
      </p:sp>
      <p:grpSp>
        <p:nvGrpSpPr>
          <p:cNvPr id="29" name="PPConsole#2"/>
          <p:cNvGrpSpPr/>
          <p:nvPr/>
        </p:nvGrpSpPr>
        <p:grpSpPr>
          <a:xfrm>
            <a:off x="889490" y="3648000"/>
            <a:ext cx="7552000" cy="2969600"/>
            <a:chOff x="806400" y="3648000"/>
            <a:chExt cx="7552000" cy="2969600"/>
          </a:xfrm>
        </p:grpSpPr>
        <p:pic>
          <p:nvPicPr>
            <p:cNvPr id="30" name="PPWindowImage#3" descr="image3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06400" y="3648000"/>
              <a:ext cx="7552000" cy="2969600"/>
            </a:xfrm>
            <a:prstGeom prst="rect">
              <a:avLst/>
            </a:prstGeom>
          </p:spPr>
        </p:pic>
      </p:grpSp>
      <p:sp>
        <p:nvSpPr>
          <p:cNvPr id="31" name="PPTextBox#4"/>
          <p:cNvSpPr/>
          <p:nvPr/>
        </p:nvSpPr>
        <p:spPr bwMode="auto">
          <a:xfrm>
            <a:off x="927890" y="39168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Welcome to Adventure!</a:t>
            </a:r>
          </a:p>
        </p:txBody>
      </p:sp>
      <p:sp>
        <p:nvSpPr>
          <p:cNvPr id="32" name="PPTextBox#5"/>
          <p:cNvSpPr/>
          <p:nvPr/>
        </p:nvSpPr>
        <p:spPr bwMode="auto">
          <a:xfrm>
            <a:off x="927890" y="41344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You are standing at the end of a road before a small brick</a:t>
            </a:r>
          </a:p>
        </p:txBody>
      </p:sp>
      <p:sp>
        <p:nvSpPr>
          <p:cNvPr id="33" name="PPTextBox#6"/>
          <p:cNvSpPr/>
          <p:nvPr/>
        </p:nvSpPr>
        <p:spPr bwMode="auto">
          <a:xfrm>
            <a:off x="927890" y="43520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building.  A small stream flows out of the building and</a:t>
            </a:r>
          </a:p>
        </p:txBody>
      </p:sp>
      <p:sp>
        <p:nvSpPr>
          <p:cNvPr id="34" name="PPTextBox#7"/>
          <p:cNvSpPr/>
          <p:nvPr/>
        </p:nvSpPr>
        <p:spPr bwMode="auto">
          <a:xfrm>
            <a:off x="927890" y="45696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down a gully to the south.  A road runs up a small hill</a:t>
            </a:r>
          </a:p>
        </p:txBody>
      </p:sp>
      <p:sp>
        <p:nvSpPr>
          <p:cNvPr id="35" name="PPTextBox#8"/>
          <p:cNvSpPr/>
          <p:nvPr/>
        </p:nvSpPr>
        <p:spPr bwMode="auto">
          <a:xfrm>
            <a:off x="927890" y="47872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to the west.</a:t>
            </a:r>
          </a:p>
        </p:txBody>
      </p:sp>
      <p:sp>
        <p:nvSpPr>
          <p:cNvPr id="36" name="PPTextBox#9"/>
          <p:cNvSpPr/>
          <p:nvPr/>
        </p:nvSpPr>
        <p:spPr bwMode="auto">
          <a:xfrm>
            <a:off x="927890" y="5004800"/>
            <a:ext cx="21504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&gt; </a:t>
            </a:r>
          </a:p>
        </p:txBody>
      </p:sp>
      <p:sp>
        <p:nvSpPr>
          <p:cNvPr id="37" name="PPTextBox#10"/>
          <p:cNvSpPr/>
          <p:nvPr/>
        </p:nvSpPr>
        <p:spPr bwMode="auto">
          <a:xfrm>
            <a:off x="1132690" y="50048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W</a:t>
            </a:r>
          </a:p>
        </p:txBody>
      </p:sp>
      <p:sp>
        <p:nvSpPr>
          <p:cNvPr id="38" name="PPTextBox#11"/>
          <p:cNvSpPr/>
          <p:nvPr/>
        </p:nvSpPr>
        <p:spPr bwMode="auto">
          <a:xfrm>
            <a:off x="1235090" y="50048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E</a:t>
            </a:r>
          </a:p>
        </p:txBody>
      </p:sp>
      <p:sp>
        <p:nvSpPr>
          <p:cNvPr id="39" name="PPTextBox#12"/>
          <p:cNvSpPr/>
          <p:nvPr/>
        </p:nvSpPr>
        <p:spPr bwMode="auto">
          <a:xfrm>
            <a:off x="1337490" y="50048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S</a:t>
            </a:r>
          </a:p>
        </p:txBody>
      </p:sp>
      <p:sp>
        <p:nvSpPr>
          <p:cNvPr id="40" name="PPTextBox#13"/>
          <p:cNvSpPr/>
          <p:nvPr/>
        </p:nvSpPr>
        <p:spPr bwMode="auto">
          <a:xfrm>
            <a:off x="1439890" y="50048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T</a:t>
            </a:r>
          </a:p>
        </p:txBody>
      </p:sp>
      <p:sp>
        <p:nvSpPr>
          <p:cNvPr id="41" name="PPTextBox#14"/>
          <p:cNvSpPr/>
          <p:nvPr/>
        </p:nvSpPr>
        <p:spPr bwMode="auto">
          <a:xfrm>
            <a:off x="927890" y="52224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You are at the end of a road at the top of a small hill.</a:t>
            </a:r>
          </a:p>
        </p:txBody>
      </p:sp>
      <p:sp>
        <p:nvSpPr>
          <p:cNvPr id="42" name="PPTextBox#15"/>
          <p:cNvSpPr/>
          <p:nvPr/>
        </p:nvSpPr>
        <p:spPr bwMode="auto">
          <a:xfrm>
            <a:off x="927890" y="54400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You can see a small building in the valley to the east.</a:t>
            </a:r>
          </a:p>
        </p:txBody>
      </p:sp>
      <p:sp>
        <p:nvSpPr>
          <p:cNvPr id="43" name="PPTextBox#16"/>
          <p:cNvSpPr/>
          <p:nvPr/>
        </p:nvSpPr>
        <p:spPr bwMode="auto">
          <a:xfrm>
            <a:off x="927890" y="5657600"/>
            <a:ext cx="21504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&gt; </a:t>
            </a:r>
          </a:p>
        </p:txBody>
      </p:sp>
      <p:sp>
        <p:nvSpPr>
          <p:cNvPr id="44" name="PPTextBox#17"/>
          <p:cNvSpPr/>
          <p:nvPr/>
        </p:nvSpPr>
        <p:spPr bwMode="auto">
          <a:xfrm>
            <a:off x="1132690" y="56576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E</a:t>
            </a:r>
          </a:p>
        </p:txBody>
      </p:sp>
      <p:sp>
        <p:nvSpPr>
          <p:cNvPr id="45" name="PPTextBox#18"/>
          <p:cNvSpPr/>
          <p:nvPr/>
        </p:nvSpPr>
        <p:spPr bwMode="auto">
          <a:xfrm>
            <a:off x="1235090" y="56576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A</a:t>
            </a:r>
          </a:p>
        </p:txBody>
      </p:sp>
      <p:sp>
        <p:nvSpPr>
          <p:cNvPr id="46" name="PPTextBox#19"/>
          <p:cNvSpPr/>
          <p:nvPr/>
        </p:nvSpPr>
        <p:spPr bwMode="auto">
          <a:xfrm>
            <a:off x="1337490" y="56576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S</a:t>
            </a:r>
          </a:p>
        </p:txBody>
      </p:sp>
      <p:sp>
        <p:nvSpPr>
          <p:cNvPr id="47" name="PPTextBox#20"/>
          <p:cNvSpPr/>
          <p:nvPr/>
        </p:nvSpPr>
        <p:spPr bwMode="auto">
          <a:xfrm>
            <a:off x="1439890" y="56576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T</a:t>
            </a:r>
          </a:p>
        </p:txBody>
      </p:sp>
      <p:sp>
        <p:nvSpPr>
          <p:cNvPr id="48" name="PPTextBox#21"/>
          <p:cNvSpPr/>
          <p:nvPr/>
        </p:nvSpPr>
        <p:spPr bwMode="auto">
          <a:xfrm>
            <a:off x="927890" y="58752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Outside building.</a:t>
            </a:r>
          </a:p>
        </p:txBody>
      </p:sp>
      <p:sp>
        <p:nvSpPr>
          <p:cNvPr id="49" name="PPTextBox#22"/>
          <p:cNvSpPr/>
          <p:nvPr/>
        </p:nvSpPr>
        <p:spPr bwMode="auto">
          <a:xfrm>
            <a:off x="927890" y="6092800"/>
            <a:ext cx="21504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&gt;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67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34"/>
                            </p:stCondLst>
                            <p:childTnLst>
                              <p:par>
                                <p:cTn id="43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1"/>
                            </p:stCondLst>
                            <p:childTnLst>
                              <p:par>
                                <p:cTn id="46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68"/>
                            </p:stCondLst>
                            <p:childTnLst>
                              <p:par>
                                <p:cTn id="4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68"/>
                            </p:stCondLst>
                            <p:childTnLst>
                              <p:par>
                                <p:cTn id="5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67"/>
                            </p:stCondLst>
                            <p:childTnLst>
                              <p:par>
                                <p:cTn id="62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34"/>
                            </p:stCondLst>
                            <p:childTnLst>
                              <p:par>
                                <p:cTn id="65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1"/>
                            </p:stCondLst>
                            <p:childTnLst>
                              <p:par>
                                <p:cTn id="68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68"/>
                            </p:stCondLst>
                            <p:childTnLst>
                              <p:par>
                                <p:cTn id="7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</a:rPr>
              <a:t>Milestone #3</a:t>
            </a:r>
          </a:p>
        </p:txBody>
      </p:sp>
      <p:sp>
        <p:nvSpPr>
          <p:cNvPr id="22531" name="Rectangle 5"/>
          <p:cNvSpPr>
            <a:spLocks noChangeArrowheads="1"/>
          </p:cNvSpPr>
          <p:nvPr/>
        </p:nvSpPr>
        <p:spPr bwMode="auto">
          <a:xfrm>
            <a:off x="457200" y="1181100"/>
            <a:ext cx="80772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dirty="0"/>
              <a:t>Implement the </a:t>
            </a:r>
            <a:r>
              <a:rPr lang="en-US" sz="2000" b="1" dirty="0">
                <a:latin typeface="Courier New"/>
                <a:cs typeface="Courier New"/>
              </a:rPr>
              <a:t>QUIT</a:t>
            </a:r>
            <a:r>
              <a:rPr lang="en-US" sz="2400" dirty="0"/>
              <a:t>, </a:t>
            </a:r>
            <a:r>
              <a:rPr lang="en-US" sz="2000" b="1" dirty="0">
                <a:latin typeface="Courier New"/>
                <a:cs typeface="Courier New"/>
              </a:rPr>
              <a:t>HELP</a:t>
            </a:r>
            <a:r>
              <a:rPr lang="en-US" sz="2400" dirty="0"/>
              <a:t>, and </a:t>
            </a:r>
            <a:r>
              <a:rPr lang="en-US" sz="2000" b="1" dirty="0">
                <a:latin typeface="Courier New"/>
                <a:cs typeface="Courier New"/>
              </a:rPr>
              <a:t>LOOK</a:t>
            </a:r>
            <a:r>
              <a:rPr lang="en-US" sz="2400" dirty="0"/>
              <a:t> commands.</a:t>
            </a:r>
          </a:p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dirty="0"/>
              <a:t>Once you finish this milestone, the player can end the game, see the help text, and redisplay the room’s long description.</a:t>
            </a:r>
          </a:p>
          <a:p>
            <a:pPr marL="342900" indent="-342900" algn="just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endParaRPr lang="en-US" sz="2400" dirty="0"/>
          </a:p>
        </p:txBody>
      </p:sp>
      <p:grpSp>
        <p:nvGrpSpPr>
          <p:cNvPr id="25" name="PPConsole#2"/>
          <p:cNvGrpSpPr/>
          <p:nvPr/>
        </p:nvGrpSpPr>
        <p:grpSpPr>
          <a:xfrm>
            <a:off x="891540" y="2790400"/>
            <a:ext cx="7552000" cy="3827200"/>
            <a:chOff x="806400" y="2790400"/>
            <a:chExt cx="7552000" cy="3827200"/>
          </a:xfrm>
        </p:grpSpPr>
        <p:pic>
          <p:nvPicPr>
            <p:cNvPr id="26" name="PPWindowImage#3" descr="image3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06400" y="2790400"/>
              <a:ext cx="7552000" cy="3827200"/>
            </a:xfrm>
            <a:prstGeom prst="rect">
              <a:avLst/>
            </a:prstGeom>
          </p:spPr>
        </p:pic>
      </p:grpSp>
      <p:sp>
        <p:nvSpPr>
          <p:cNvPr id="27" name="PPTextBox#4"/>
          <p:cNvSpPr/>
          <p:nvPr/>
        </p:nvSpPr>
        <p:spPr bwMode="auto">
          <a:xfrm>
            <a:off x="929940" y="30592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Welcome to Adventure!</a:t>
            </a:r>
          </a:p>
        </p:txBody>
      </p:sp>
      <p:sp>
        <p:nvSpPr>
          <p:cNvPr id="28" name="PPTextBox#5"/>
          <p:cNvSpPr/>
          <p:nvPr/>
        </p:nvSpPr>
        <p:spPr bwMode="auto">
          <a:xfrm>
            <a:off x="929940" y="32768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You are standing at the end of a road before a small brick</a:t>
            </a:r>
          </a:p>
        </p:txBody>
      </p:sp>
      <p:sp>
        <p:nvSpPr>
          <p:cNvPr id="29" name="PPTextBox#6"/>
          <p:cNvSpPr/>
          <p:nvPr/>
        </p:nvSpPr>
        <p:spPr bwMode="auto">
          <a:xfrm>
            <a:off x="929940" y="34944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building.  A small stream flows out of the building and</a:t>
            </a:r>
          </a:p>
        </p:txBody>
      </p:sp>
      <p:sp>
        <p:nvSpPr>
          <p:cNvPr id="50" name="PPTextBox#7"/>
          <p:cNvSpPr/>
          <p:nvPr/>
        </p:nvSpPr>
        <p:spPr bwMode="auto">
          <a:xfrm>
            <a:off x="929940" y="37120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down a gully to the south.  A road runs up a small hill</a:t>
            </a:r>
          </a:p>
        </p:txBody>
      </p:sp>
      <p:sp>
        <p:nvSpPr>
          <p:cNvPr id="51" name="PPTextBox#8"/>
          <p:cNvSpPr/>
          <p:nvPr/>
        </p:nvSpPr>
        <p:spPr bwMode="auto">
          <a:xfrm>
            <a:off x="929940" y="39296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to the west.</a:t>
            </a:r>
          </a:p>
        </p:txBody>
      </p:sp>
      <p:sp>
        <p:nvSpPr>
          <p:cNvPr id="52" name="PPTextBox#9"/>
          <p:cNvSpPr/>
          <p:nvPr/>
        </p:nvSpPr>
        <p:spPr bwMode="auto">
          <a:xfrm>
            <a:off x="929940" y="4147200"/>
            <a:ext cx="21504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&gt; </a:t>
            </a:r>
          </a:p>
        </p:txBody>
      </p:sp>
      <p:sp>
        <p:nvSpPr>
          <p:cNvPr id="53" name="PPTextBox#10"/>
          <p:cNvSpPr/>
          <p:nvPr/>
        </p:nvSpPr>
        <p:spPr bwMode="auto">
          <a:xfrm>
            <a:off x="1134740" y="41472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W</a:t>
            </a:r>
          </a:p>
        </p:txBody>
      </p:sp>
      <p:sp>
        <p:nvSpPr>
          <p:cNvPr id="54" name="PPTextBox#11"/>
          <p:cNvSpPr/>
          <p:nvPr/>
        </p:nvSpPr>
        <p:spPr bwMode="auto">
          <a:xfrm>
            <a:off x="1237140" y="41472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E</a:t>
            </a:r>
          </a:p>
        </p:txBody>
      </p:sp>
      <p:sp>
        <p:nvSpPr>
          <p:cNvPr id="55" name="PPTextBox#12"/>
          <p:cNvSpPr/>
          <p:nvPr/>
        </p:nvSpPr>
        <p:spPr bwMode="auto">
          <a:xfrm>
            <a:off x="1339540" y="41472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S</a:t>
            </a:r>
          </a:p>
        </p:txBody>
      </p:sp>
      <p:sp>
        <p:nvSpPr>
          <p:cNvPr id="56" name="PPTextBox#13"/>
          <p:cNvSpPr/>
          <p:nvPr/>
        </p:nvSpPr>
        <p:spPr bwMode="auto">
          <a:xfrm>
            <a:off x="1441940" y="41472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T</a:t>
            </a:r>
          </a:p>
        </p:txBody>
      </p:sp>
      <p:sp>
        <p:nvSpPr>
          <p:cNvPr id="57" name="PPTextBox#14"/>
          <p:cNvSpPr/>
          <p:nvPr/>
        </p:nvSpPr>
        <p:spPr bwMode="auto">
          <a:xfrm>
            <a:off x="929940" y="43648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You are at the end of a road at the top of a small hill.</a:t>
            </a:r>
          </a:p>
        </p:txBody>
      </p:sp>
      <p:sp>
        <p:nvSpPr>
          <p:cNvPr id="58" name="PPTextBox#15"/>
          <p:cNvSpPr/>
          <p:nvPr/>
        </p:nvSpPr>
        <p:spPr bwMode="auto">
          <a:xfrm>
            <a:off x="929940" y="45824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You can see a small building in the valley to the east.</a:t>
            </a:r>
          </a:p>
        </p:txBody>
      </p:sp>
      <p:sp>
        <p:nvSpPr>
          <p:cNvPr id="59" name="PPTextBox#16"/>
          <p:cNvSpPr/>
          <p:nvPr/>
        </p:nvSpPr>
        <p:spPr bwMode="auto">
          <a:xfrm>
            <a:off x="929940" y="4800000"/>
            <a:ext cx="21504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&gt; </a:t>
            </a:r>
          </a:p>
        </p:txBody>
      </p:sp>
      <p:sp>
        <p:nvSpPr>
          <p:cNvPr id="60" name="PPTextBox#17"/>
          <p:cNvSpPr/>
          <p:nvPr/>
        </p:nvSpPr>
        <p:spPr bwMode="auto">
          <a:xfrm>
            <a:off x="1134740" y="48000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E</a:t>
            </a:r>
          </a:p>
        </p:txBody>
      </p:sp>
      <p:sp>
        <p:nvSpPr>
          <p:cNvPr id="61" name="PPTextBox#18"/>
          <p:cNvSpPr/>
          <p:nvPr/>
        </p:nvSpPr>
        <p:spPr bwMode="auto">
          <a:xfrm>
            <a:off x="1237140" y="48000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A</a:t>
            </a:r>
          </a:p>
        </p:txBody>
      </p:sp>
      <p:sp>
        <p:nvSpPr>
          <p:cNvPr id="62" name="PPTextBox#19"/>
          <p:cNvSpPr/>
          <p:nvPr/>
        </p:nvSpPr>
        <p:spPr bwMode="auto">
          <a:xfrm>
            <a:off x="1339540" y="48000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S</a:t>
            </a:r>
          </a:p>
        </p:txBody>
      </p:sp>
      <p:sp>
        <p:nvSpPr>
          <p:cNvPr id="63" name="PPTextBox#20"/>
          <p:cNvSpPr/>
          <p:nvPr/>
        </p:nvSpPr>
        <p:spPr bwMode="auto">
          <a:xfrm>
            <a:off x="1441940" y="48000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T</a:t>
            </a:r>
          </a:p>
        </p:txBody>
      </p:sp>
      <p:sp>
        <p:nvSpPr>
          <p:cNvPr id="64" name="PPTextBox#21"/>
          <p:cNvSpPr/>
          <p:nvPr/>
        </p:nvSpPr>
        <p:spPr bwMode="auto">
          <a:xfrm>
            <a:off x="929940" y="50176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Outside building.</a:t>
            </a:r>
          </a:p>
        </p:txBody>
      </p:sp>
      <p:sp>
        <p:nvSpPr>
          <p:cNvPr id="65" name="PPTextBox#22"/>
          <p:cNvSpPr/>
          <p:nvPr/>
        </p:nvSpPr>
        <p:spPr bwMode="auto">
          <a:xfrm>
            <a:off x="929940" y="5235200"/>
            <a:ext cx="21504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&gt; </a:t>
            </a:r>
          </a:p>
        </p:txBody>
      </p:sp>
      <p:sp>
        <p:nvSpPr>
          <p:cNvPr id="66" name="PPTextBox#23"/>
          <p:cNvSpPr/>
          <p:nvPr/>
        </p:nvSpPr>
        <p:spPr bwMode="auto">
          <a:xfrm>
            <a:off x="1134740" y="52352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L</a:t>
            </a:r>
          </a:p>
        </p:txBody>
      </p:sp>
      <p:sp>
        <p:nvSpPr>
          <p:cNvPr id="67" name="PPTextBox#24"/>
          <p:cNvSpPr/>
          <p:nvPr/>
        </p:nvSpPr>
        <p:spPr bwMode="auto">
          <a:xfrm>
            <a:off x="1237140" y="52352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O</a:t>
            </a:r>
          </a:p>
        </p:txBody>
      </p:sp>
      <p:sp>
        <p:nvSpPr>
          <p:cNvPr id="68" name="PPTextBox#25"/>
          <p:cNvSpPr/>
          <p:nvPr/>
        </p:nvSpPr>
        <p:spPr bwMode="auto">
          <a:xfrm>
            <a:off x="1339540" y="52352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O</a:t>
            </a:r>
          </a:p>
        </p:txBody>
      </p:sp>
      <p:sp>
        <p:nvSpPr>
          <p:cNvPr id="69" name="PPTextBox#26"/>
          <p:cNvSpPr/>
          <p:nvPr/>
        </p:nvSpPr>
        <p:spPr bwMode="auto">
          <a:xfrm>
            <a:off x="1441940" y="52352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K</a:t>
            </a:r>
          </a:p>
        </p:txBody>
      </p:sp>
      <p:sp>
        <p:nvSpPr>
          <p:cNvPr id="70" name="PPTextBox#27"/>
          <p:cNvSpPr/>
          <p:nvPr/>
        </p:nvSpPr>
        <p:spPr bwMode="auto">
          <a:xfrm>
            <a:off x="929940" y="54528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You are standing at the end of a road before a small brick</a:t>
            </a:r>
          </a:p>
        </p:txBody>
      </p:sp>
      <p:sp>
        <p:nvSpPr>
          <p:cNvPr id="71" name="PPTextBox#28"/>
          <p:cNvSpPr/>
          <p:nvPr/>
        </p:nvSpPr>
        <p:spPr bwMode="auto">
          <a:xfrm>
            <a:off x="929940" y="56704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building.  A small stream flows out of the building and</a:t>
            </a:r>
          </a:p>
        </p:txBody>
      </p:sp>
      <p:sp>
        <p:nvSpPr>
          <p:cNvPr id="72" name="PPTextBox#29"/>
          <p:cNvSpPr/>
          <p:nvPr/>
        </p:nvSpPr>
        <p:spPr bwMode="auto">
          <a:xfrm>
            <a:off x="929940" y="58880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down a gully to the south.  A road runs up a small hill</a:t>
            </a:r>
          </a:p>
        </p:txBody>
      </p:sp>
      <p:sp>
        <p:nvSpPr>
          <p:cNvPr id="73" name="PPTextBox#30"/>
          <p:cNvSpPr/>
          <p:nvPr/>
        </p:nvSpPr>
        <p:spPr bwMode="auto">
          <a:xfrm>
            <a:off x="929940" y="61056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to the west.</a:t>
            </a:r>
          </a:p>
        </p:txBody>
      </p:sp>
      <p:sp>
        <p:nvSpPr>
          <p:cNvPr id="74" name="PPTextBox#31"/>
          <p:cNvSpPr/>
          <p:nvPr/>
        </p:nvSpPr>
        <p:spPr bwMode="auto">
          <a:xfrm>
            <a:off x="929940" y="6323200"/>
            <a:ext cx="21504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&gt; </a:t>
            </a:r>
          </a:p>
        </p:txBody>
      </p:sp>
      <p:sp>
        <p:nvSpPr>
          <p:cNvPr id="75" name="PPTextBox#32"/>
          <p:cNvSpPr/>
          <p:nvPr/>
        </p:nvSpPr>
        <p:spPr bwMode="auto">
          <a:xfrm>
            <a:off x="1134740" y="63232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Q</a:t>
            </a:r>
          </a:p>
        </p:txBody>
      </p:sp>
      <p:sp>
        <p:nvSpPr>
          <p:cNvPr id="76" name="PPTextBox#33"/>
          <p:cNvSpPr/>
          <p:nvPr/>
        </p:nvSpPr>
        <p:spPr bwMode="auto">
          <a:xfrm>
            <a:off x="1237140" y="63232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U</a:t>
            </a:r>
          </a:p>
        </p:txBody>
      </p:sp>
      <p:sp>
        <p:nvSpPr>
          <p:cNvPr id="77" name="PPTextBox#34"/>
          <p:cNvSpPr/>
          <p:nvPr/>
        </p:nvSpPr>
        <p:spPr bwMode="auto">
          <a:xfrm>
            <a:off x="1339540" y="63232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I</a:t>
            </a:r>
          </a:p>
        </p:txBody>
      </p:sp>
      <p:sp>
        <p:nvSpPr>
          <p:cNvPr id="78" name="PPTextBox#35"/>
          <p:cNvSpPr/>
          <p:nvPr/>
        </p:nvSpPr>
        <p:spPr bwMode="auto">
          <a:xfrm>
            <a:off x="1441940" y="63232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67"/>
                            </p:stCondLst>
                            <p:childTnLst>
                              <p:par>
                                <p:cTn id="36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34"/>
                            </p:stCondLst>
                            <p:childTnLst>
                              <p:par>
                                <p:cTn id="39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1"/>
                            </p:stCondLst>
                            <p:childTnLst>
                              <p:par>
                                <p:cTn id="42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68"/>
                            </p:stCondLst>
                            <p:childTnLst>
                              <p:par>
                                <p:cTn id="4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68"/>
                            </p:stCondLst>
                            <p:childTnLst>
                              <p:par>
                                <p:cTn id="4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67"/>
                            </p:stCondLst>
                            <p:childTnLst>
                              <p:par>
                                <p:cTn id="58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34"/>
                            </p:stCondLst>
                            <p:childTnLst>
                              <p:par>
                                <p:cTn id="61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1"/>
                            </p:stCondLst>
                            <p:childTnLst>
                              <p:par>
                                <p:cTn id="64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68"/>
                            </p:stCondLst>
                            <p:childTnLst>
                              <p:par>
                                <p:cTn id="6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67"/>
                            </p:stCondLst>
                            <p:childTnLst>
                              <p:par>
                                <p:cTn id="77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34"/>
                            </p:stCondLst>
                            <p:childTnLst>
                              <p:par>
                                <p:cTn id="80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1"/>
                            </p:stCondLst>
                            <p:childTnLst>
                              <p:par>
                                <p:cTn id="83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668"/>
                            </p:stCondLst>
                            <p:childTnLst>
                              <p:par>
                                <p:cTn id="8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668"/>
                            </p:stCondLst>
                            <p:childTnLst>
                              <p:par>
                                <p:cTn id="8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668"/>
                            </p:stCondLst>
                            <p:childTnLst>
                              <p:par>
                                <p:cTn id="9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668"/>
                            </p:stCondLst>
                            <p:childTnLst>
                              <p:par>
                                <p:cTn id="9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67"/>
                            </p:stCondLst>
                            <p:childTnLst>
                              <p:par>
                                <p:cTn id="105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334"/>
                            </p:stCondLst>
                            <p:childTnLst>
                              <p:par>
                                <p:cTn id="108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/>
      <p:bldP spid="27" grpId="0" animBg="1"/>
      <p:bldP spid="28" grpId="0" animBg="1"/>
      <p:bldP spid="2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ChangeArrowheads="1"/>
          </p:cNvSpPr>
          <p:nvPr/>
        </p:nvSpPr>
        <p:spPr bwMode="auto">
          <a:xfrm>
            <a:off x="304800" y="1076325"/>
            <a:ext cx="8534400" cy="5476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/>
          </a:p>
        </p:txBody>
      </p:sp>
      <p:sp>
        <p:nvSpPr>
          <p:cNvPr id="502787" name="Text Box 3"/>
          <p:cNvSpPr txBox="1">
            <a:spLocks noChangeArrowheads="1"/>
          </p:cNvSpPr>
          <p:nvPr/>
        </p:nvSpPr>
        <p:spPr bwMode="auto">
          <a:xfrm>
            <a:off x="398463" y="1193800"/>
            <a:ext cx="8440737" cy="4916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</a:pPr>
            <a:r>
              <a:rPr lang="en-US" sz="1600" b="1" dirty="0">
                <a:latin typeface="Courier New" charset="0"/>
              </a:rPr>
              <a:t>&lt;object name="KEYS" location="</a:t>
            </a:r>
            <a:r>
              <a:rPr lang="en-US" sz="1600" b="1" dirty="0" err="1">
                <a:latin typeface="Courier New" charset="0"/>
              </a:rPr>
              <a:t>InsideBuilding</a:t>
            </a:r>
            <a:r>
              <a:rPr lang="en-US" sz="1600" b="1" dirty="0">
                <a:latin typeface="Courier New" charset="0"/>
              </a:rPr>
              <a:t>"&gt;</a:t>
            </a:r>
          </a:p>
          <a:p>
            <a:pPr>
              <a:lnSpc>
                <a:spcPct val="90000"/>
              </a:lnSpc>
            </a:pPr>
            <a:r>
              <a:rPr lang="en-US" sz="1600" b="1" dirty="0">
                <a:latin typeface="Courier New" charset="0"/>
              </a:rPr>
              <a:t>  a set of keys</a:t>
            </a:r>
          </a:p>
          <a:p>
            <a:pPr>
              <a:lnSpc>
                <a:spcPct val="90000"/>
              </a:lnSpc>
            </a:pPr>
            <a:r>
              <a:rPr lang="en-US" sz="1600" b="1" dirty="0">
                <a:latin typeface="Courier New" charset="0"/>
              </a:rPr>
              <a:t>&lt;/object&gt;</a:t>
            </a:r>
          </a:p>
          <a:p>
            <a:pPr>
              <a:lnSpc>
                <a:spcPct val="90000"/>
              </a:lnSpc>
            </a:pPr>
            <a:endParaRPr lang="en-US" sz="1100" b="1" dirty="0"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sz="1600" b="1" dirty="0">
                <a:latin typeface="Courier New" charset="0"/>
              </a:rPr>
              <a:t>&lt;object name="LAMP" location="</a:t>
            </a:r>
            <a:r>
              <a:rPr lang="en-US" sz="1600" b="1" dirty="0" err="1">
                <a:latin typeface="Courier New" charset="0"/>
              </a:rPr>
              <a:t>BeneathGrate</a:t>
            </a:r>
            <a:r>
              <a:rPr lang="en-US" sz="1600" b="1" dirty="0">
                <a:latin typeface="Courier New" charset="0"/>
              </a:rPr>
              <a:t>"&gt;</a:t>
            </a:r>
          </a:p>
          <a:p>
            <a:pPr>
              <a:lnSpc>
                <a:spcPct val="90000"/>
              </a:lnSpc>
            </a:pPr>
            <a:r>
              <a:rPr lang="en-US" sz="1600" b="1" dirty="0">
                <a:latin typeface="Courier New" charset="0"/>
              </a:rPr>
              <a:t>  a brightly shining brass lamp</a:t>
            </a:r>
          </a:p>
          <a:p>
            <a:pPr>
              <a:lnSpc>
                <a:spcPct val="90000"/>
              </a:lnSpc>
            </a:pPr>
            <a:r>
              <a:rPr lang="en-US" sz="1600" b="1" dirty="0">
                <a:latin typeface="Courier New" charset="0"/>
              </a:rPr>
              <a:t>&lt;/object&gt;</a:t>
            </a:r>
          </a:p>
          <a:p>
            <a:pPr>
              <a:lnSpc>
                <a:spcPct val="90000"/>
              </a:lnSpc>
            </a:pPr>
            <a:endParaRPr lang="en-US" sz="1100" b="1" dirty="0"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sz="1600" b="1" dirty="0">
                <a:latin typeface="Courier New" charset="0"/>
              </a:rPr>
              <a:t>&lt;object name="ROD" location="</a:t>
            </a:r>
            <a:r>
              <a:rPr lang="en-US" sz="1600" b="1" dirty="0" err="1">
                <a:latin typeface="Courier New" charset="0"/>
              </a:rPr>
              <a:t>DebrisRoom</a:t>
            </a:r>
            <a:r>
              <a:rPr lang="en-US" sz="1600" b="1" dirty="0">
                <a:latin typeface="Courier New" charset="0"/>
              </a:rPr>
              <a:t>"&gt;</a:t>
            </a:r>
          </a:p>
          <a:p>
            <a:pPr>
              <a:lnSpc>
                <a:spcPct val="90000"/>
              </a:lnSpc>
            </a:pPr>
            <a:r>
              <a:rPr lang="en-US" sz="1600" b="1" dirty="0">
                <a:latin typeface="Courier New" charset="0"/>
              </a:rPr>
              <a:t>  a black rod with a rusty star</a:t>
            </a:r>
          </a:p>
          <a:p>
            <a:pPr>
              <a:lnSpc>
                <a:spcPct val="90000"/>
              </a:lnSpc>
            </a:pPr>
            <a:r>
              <a:rPr lang="en-US" sz="1600" b="1" dirty="0">
                <a:latin typeface="Courier New" charset="0"/>
              </a:rPr>
              <a:t>&lt;/object&gt;</a:t>
            </a:r>
          </a:p>
          <a:p>
            <a:pPr>
              <a:lnSpc>
                <a:spcPct val="90000"/>
              </a:lnSpc>
            </a:pPr>
            <a:endParaRPr lang="en-US" sz="1100" b="1" dirty="0"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sz="1600" b="1" dirty="0">
                <a:latin typeface="Courier New" charset="0"/>
              </a:rPr>
              <a:t>&lt;object name="WATER" location="PLAYER"&gt;</a:t>
            </a:r>
          </a:p>
          <a:p>
            <a:pPr>
              <a:lnSpc>
                <a:spcPct val="90000"/>
              </a:lnSpc>
            </a:pPr>
            <a:r>
              <a:rPr lang="en-US" sz="1600" b="1" dirty="0">
                <a:latin typeface="Courier New" charset="0"/>
              </a:rPr>
              <a:t>  a bottle of water</a:t>
            </a:r>
          </a:p>
          <a:p>
            <a:pPr>
              <a:lnSpc>
                <a:spcPct val="90000"/>
              </a:lnSpc>
            </a:pPr>
            <a:r>
              <a:rPr lang="en-US" sz="1600" b="1" dirty="0">
                <a:latin typeface="Courier New" charset="0"/>
              </a:rPr>
              <a:t>&lt;/object&gt;</a:t>
            </a:r>
          </a:p>
          <a:p>
            <a:pPr>
              <a:lnSpc>
                <a:spcPct val="90000"/>
              </a:lnSpc>
            </a:pPr>
            <a:endParaRPr lang="en-US" sz="1100" b="1" dirty="0"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sz="1600" b="1" dirty="0">
                <a:latin typeface="Courier New" charset="0"/>
              </a:rPr>
              <a:t>&lt;object name="NUGGET" location="</a:t>
            </a:r>
            <a:r>
              <a:rPr lang="en-US" sz="1600" b="1" dirty="0" err="1">
                <a:latin typeface="Courier New" charset="0"/>
              </a:rPr>
              <a:t>NuggetRoom</a:t>
            </a:r>
            <a:r>
              <a:rPr lang="en-US" sz="1600" b="1" dirty="0">
                <a:latin typeface="Courier New" charset="0"/>
              </a:rPr>
              <a:t>"&gt;</a:t>
            </a:r>
          </a:p>
          <a:p>
            <a:pPr>
              <a:lnSpc>
                <a:spcPct val="90000"/>
              </a:lnSpc>
            </a:pPr>
            <a:r>
              <a:rPr lang="en-US" sz="1600" b="1" dirty="0">
                <a:latin typeface="Courier New" charset="0"/>
              </a:rPr>
              <a:t>  a nugget of gold</a:t>
            </a:r>
          </a:p>
          <a:p>
            <a:pPr>
              <a:lnSpc>
                <a:spcPct val="90000"/>
              </a:lnSpc>
            </a:pPr>
            <a:r>
              <a:rPr lang="en-US" sz="1600" b="1" dirty="0">
                <a:latin typeface="Courier New" charset="0"/>
              </a:rPr>
              <a:t>&lt;/object&gt;</a:t>
            </a:r>
          </a:p>
          <a:p>
            <a:pPr>
              <a:lnSpc>
                <a:spcPct val="90000"/>
              </a:lnSpc>
            </a:pPr>
            <a:endParaRPr lang="en-US" sz="1100" b="1" dirty="0"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sz="1600" b="1" dirty="0">
                <a:latin typeface="Courier New" charset="0"/>
              </a:rPr>
              <a:t>&lt;object name="DIAMOND" location="</a:t>
            </a:r>
            <a:r>
              <a:rPr lang="en-US" sz="1600" b="1" dirty="0" err="1">
                <a:latin typeface="Courier New" charset="0"/>
              </a:rPr>
              <a:t>WestBankOfFissure</a:t>
            </a:r>
            <a:r>
              <a:rPr lang="en-US" sz="1600" b="1" dirty="0">
                <a:latin typeface="Courier New" charset="0"/>
              </a:rPr>
              <a:t>"&gt;</a:t>
            </a:r>
          </a:p>
          <a:p>
            <a:pPr>
              <a:lnSpc>
                <a:spcPct val="90000"/>
              </a:lnSpc>
            </a:pPr>
            <a:r>
              <a:rPr lang="en-US" sz="1600" b="1" dirty="0">
                <a:latin typeface="Courier New" charset="0"/>
              </a:rPr>
              <a:t>  a sparkling diamond</a:t>
            </a:r>
          </a:p>
          <a:p>
            <a:pPr>
              <a:lnSpc>
                <a:spcPct val="90000"/>
              </a:lnSpc>
            </a:pPr>
            <a:r>
              <a:rPr lang="en-US" sz="1600" b="1" dirty="0">
                <a:latin typeface="Courier New" charset="0"/>
              </a:rPr>
              <a:t>&lt;/object&gt;</a:t>
            </a:r>
          </a:p>
        </p:txBody>
      </p:sp>
      <p:sp>
        <p:nvSpPr>
          <p:cNvPr id="45063" name="Rectangle 9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</a:rPr>
              <a:t>XML for Objects</a:t>
            </a:r>
          </a:p>
        </p:txBody>
      </p:sp>
      <p:sp>
        <p:nvSpPr>
          <p:cNvPr id="45064" name="Rectangle 10"/>
          <p:cNvSpPr>
            <a:spLocks noChangeArrowheads="1"/>
          </p:cNvSpPr>
          <p:nvPr/>
        </p:nvSpPr>
        <p:spPr bwMode="auto">
          <a:xfrm>
            <a:off x="304800" y="1076325"/>
            <a:ext cx="8534400" cy="5476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/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</a:rPr>
              <a:t>Milestone #4</a:t>
            </a:r>
          </a:p>
        </p:txBody>
      </p:sp>
      <p:sp>
        <p:nvSpPr>
          <p:cNvPr id="22531" name="Rectangle 5"/>
          <p:cNvSpPr>
            <a:spLocks noChangeArrowheads="1"/>
          </p:cNvSpPr>
          <p:nvPr/>
        </p:nvSpPr>
        <p:spPr bwMode="auto">
          <a:xfrm>
            <a:off x="457200" y="1181100"/>
            <a:ext cx="8077200" cy="331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dirty="0"/>
              <a:t>Implement the </a:t>
            </a:r>
            <a:r>
              <a:rPr lang="en-US" sz="2000" b="1" dirty="0" err="1">
                <a:latin typeface="Courier New"/>
                <a:cs typeface="Courier New"/>
              </a:rPr>
              <a:t>AdvObject</a:t>
            </a:r>
            <a:r>
              <a:rPr lang="en-US" sz="2400" dirty="0"/>
              <a:t> class.</a:t>
            </a:r>
          </a:p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dirty="0"/>
              <a:t>Implement the methods in the </a:t>
            </a:r>
            <a:r>
              <a:rPr lang="en-US" sz="2000" b="1" dirty="0" err="1">
                <a:latin typeface="Courier New"/>
                <a:cs typeface="Courier New"/>
              </a:rPr>
              <a:t>AdvRoom</a:t>
            </a:r>
            <a:r>
              <a:rPr lang="en-US" sz="2400" dirty="0"/>
              <a:t> class that make it possible to keep track of the objects in a room.</a:t>
            </a:r>
          </a:p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dirty="0"/>
              <a:t>In the </a:t>
            </a:r>
            <a:r>
              <a:rPr lang="en-US" sz="2000" b="1" dirty="0" err="1">
                <a:latin typeface="Courier New"/>
                <a:cs typeface="Courier New"/>
              </a:rPr>
              <a:t>AdvGame</a:t>
            </a:r>
            <a:r>
              <a:rPr lang="en-US" sz="2400" dirty="0"/>
              <a:t> class, write the code to put each object in its initial room (ignore the room name </a:t>
            </a:r>
            <a:r>
              <a:rPr lang="en-US" sz="2000" b="1" dirty="0">
                <a:latin typeface="Courier New"/>
                <a:cs typeface="Courier New"/>
              </a:rPr>
              <a:t>"PLAYER"</a:t>
            </a:r>
            <a:r>
              <a:rPr lang="en-US" sz="2400" dirty="0"/>
              <a:t> for now).</a:t>
            </a:r>
          </a:p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dirty="0"/>
              <a:t>Change the code to display a room so that it lists the objects.</a:t>
            </a:r>
          </a:p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dirty="0"/>
              <a:t>This milestone allows you to see (but not yet take) objects.</a:t>
            </a:r>
          </a:p>
        </p:txBody>
      </p:sp>
      <p:grpSp>
        <p:nvGrpSpPr>
          <p:cNvPr id="38" name="PPConsole#2"/>
          <p:cNvGrpSpPr/>
          <p:nvPr/>
        </p:nvGrpSpPr>
        <p:grpSpPr>
          <a:xfrm>
            <a:off x="889490" y="4697600"/>
            <a:ext cx="7552000" cy="1920000"/>
            <a:chOff x="806400" y="4697600"/>
            <a:chExt cx="7552000" cy="1920000"/>
          </a:xfrm>
        </p:grpSpPr>
        <p:pic>
          <p:nvPicPr>
            <p:cNvPr id="39" name="PPWindowImage#3" descr="image3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06400" y="4697600"/>
              <a:ext cx="7552000" cy="1920000"/>
            </a:xfrm>
            <a:prstGeom prst="rect">
              <a:avLst/>
            </a:prstGeom>
          </p:spPr>
        </p:pic>
      </p:grpSp>
      <p:sp>
        <p:nvSpPr>
          <p:cNvPr id="40" name="PPTextBox#4"/>
          <p:cNvSpPr/>
          <p:nvPr/>
        </p:nvSpPr>
        <p:spPr bwMode="auto">
          <a:xfrm>
            <a:off x="927890" y="49664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Outside building.</a:t>
            </a:r>
          </a:p>
        </p:txBody>
      </p:sp>
      <p:sp>
        <p:nvSpPr>
          <p:cNvPr id="41" name="PPTextBox#5"/>
          <p:cNvSpPr/>
          <p:nvPr/>
        </p:nvSpPr>
        <p:spPr bwMode="auto">
          <a:xfrm>
            <a:off x="927890" y="5184000"/>
            <a:ext cx="21504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&gt; </a:t>
            </a:r>
          </a:p>
        </p:txBody>
      </p:sp>
      <p:sp>
        <p:nvSpPr>
          <p:cNvPr id="42" name="PPTextBox#6"/>
          <p:cNvSpPr/>
          <p:nvPr/>
        </p:nvSpPr>
        <p:spPr bwMode="auto">
          <a:xfrm>
            <a:off x="1132690" y="51840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I</a:t>
            </a:r>
          </a:p>
        </p:txBody>
      </p:sp>
      <p:sp>
        <p:nvSpPr>
          <p:cNvPr id="43" name="PPTextBox#7"/>
          <p:cNvSpPr/>
          <p:nvPr/>
        </p:nvSpPr>
        <p:spPr bwMode="auto">
          <a:xfrm>
            <a:off x="1235090" y="51840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N</a:t>
            </a:r>
          </a:p>
        </p:txBody>
      </p:sp>
      <p:sp>
        <p:nvSpPr>
          <p:cNvPr id="44" name="PPTextBox#8"/>
          <p:cNvSpPr/>
          <p:nvPr/>
        </p:nvSpPr>
        <p:spPr bwMode="auto">
          <a:xfrm>
            <a:off x="927890" y="54016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You are inside a building, a well house for a large spring.</a:t>
            </a:r>
          </a:p>
        </p:txBody>
      </p:sp>
      <p:sp>
        <p:nvSpPr>
          <p:cNvPr id="45" name="PPTextBox#9"/>
          <p:cNvSpPr/>
          <p:nvPr/>
        </p:nvSpPr>
        <p:spPr bwMode="auto">
          <a:xfrm>
            <a:off x="927890" y="56192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The exit door is to the south.  There is another room to</a:t>
            </a:r>
          </a:p>
        </p:txBody>
      </p:sp>
      <p:sp>
        <p:nvSpPr>
          <p:cNvPr id="46" name="PPTextBox#10"/>
          <p:cNvSpPr/>
          <p:nvPr/>
        </p:nvSpPr>
        <p:spPr bwMode="auto">
          <a:xfrm>
            <a:off x="927890" y="58368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the north, but the door is barred by a shimmering curtain.</a:t>
            </a:r>
          </a:p>
        </p:txBody>
      </p:sp>
      <p:sp>
        <p:nvSpPr>
          <p:cNvPr id="47" name="PPTextBox#11"/>
          <p:cNvSpPr/>
          <p:nvPr/>
        </p:nvSpPr>
        <p:spPr bwMode="auto">
          <a:xfrm>
            <a:off x="927890" y="60544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There is a set of keys here.</a:t>
            </a:r>
          </a:p>
        </p:txBody>
      </p:sp>
      <p:sp>
        <p:nvSpPr>
          <p:cNvPr id="48" name="PPTextBox#12"/>
          <p:cNvSpPr/>
          <p:nvPr/>
        </p:nvSpPr>
        <p:spPr bwMode="auto">
          <a:xfrm>
            <a:off x="927890" y="6272000"/>
            <a:ext cx="21504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&gt;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67"/>
                            </p:stCondLst>
                            <p:childTnLst>
                              <p:par>
                                <p:cTn id="36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34"/>
                            </p:stCondLst>
                            <p:childTnLst>
                              <p:par>
                                <p:cTn id="3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34"/>
                            </p:stCondLst>
                            <p:childTnLst>
                              <p:par>
                                <p:cTn id="4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34"/>
                            </p:stCondLst>
                            <p:childTnLst>
                              <p:par>
                                <p:cTn id="4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34"/>
                            </p:stCondLst>
                            <p:childTnLst>
                              <p:par>
                                <p:cTn id="4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</a:rPr>
              <a:t>Milestone #5</a:t>
            </a:r>
          </a:p>
        </p:txBody>
      </p:sp>
      <p:sp>
        <p:nvSpPr>
          <p:cNvPr id="22531" name="Rectangle 5"/>
          <p:cNvSpPr>
            <a:spLocks noChangeArrowheads="1"/>
          </p:cNvSpPr>
          <p:nvPr/>
        </p:nvSpPr>
        <p:spPr bwMode="auto">
          <a:xfrm>
            <a:off x="457200" y="1181100"/>
            <a:ext cx="8077200" cy="125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dirty="0"/>
              <a:t>Implement the </a:t>
            </a:r>
            <a:r>
              <a:rPr lang="en-US" sz="2000" b="1" dirty="0">
                <a:latin typeface="Courier New"/>
                <a:cs typeface="Courier New"/>
              </a:rPr>
              <a:t>TAKE</a:t>
            </a:r>
            <a:r>
              <a:rPr lang="en-US" sz="2400" dirty="0"/>
              <a:t>, </a:t>
            </a:r>
            <a:r>
              <a:rPr lang="en-US" sz="2000" b="1" dirty="0">
                <a:latin typeface="Courier New"/>
                <a:cs typeface="Courier New"/>
              </a:rPr>
              <a:t>DROP</a:t>
            </a:r>
            <a:r>
              <a:rPr lang="en-US" sz="2400" dirty="0"/>
              <a:t>, and </a:t>
            </a:r>
            <a:r>
              <a:rPr lang="en-US" sz="2000" b="1" dirty="0">
                <a:latin typeface="Courier New"/>
                <a:cs typeface="Courier New"/>
              </a:rPr>
              <a:t>INVENTORY</a:t>
            </a:r>
            <a:r>
              <a:rPr lang="en-US" sz="2400" dirty="0"/>
              <a:t> commands and any code you need to remember what the player is carrying.</a:t>
            </a:r>
          </a:p>
        </p:txBody>
      </p:sp>
      <p:grpSp>
        <p:nvGrpSpPr>
          <p:cNvPr id="16" name="PPConsole#2"/>
          <p:cNvGrpSpPr/>
          <p:nvPr/>
        </p:nvGrpSpPr>
        <p:grpSpPr>
          <a:xfrm>
            <a:off x="877620" y="2137600"/>
            <a:ext cx="7552000" cy="4480000"/>
            <a:chOff x="806400" y="2137600"/>
            <a:chExt cx="7552000" cy="4480000"/>
          </a:xfrm>
        </p:grpSpPr>
        <p:pic>
          <p:nvPicPr>
            <p:cNvPr id="17" name="PPWindowImage#3" descr="image3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06400" y="2137600"/>
              <a:ext cx="7552000" cy="4480000"/>
            </a:xfrm>
            <a:prstGeom prst="rect">
              <a:avLst/>
            </a:prstGeom>
          </p:spPr>
        </p:pic>
      </p:grpSp>
      <p:sp>
        <p:nvSpPr>
          <p:cNvPr id="18" name="PPTextBox#4"/>
          <p:cNvSpPr/>
          <p:nvPr/>
        </p:nvSpPr>
        <p:spPr bwMode="auto">
          <a:xfrm>
            <a:off x="916020" y="24064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You are inside a building, a well house for a large spring.</a:t>
            </a:r>
          </a:p>
        </p:txBody>
      </p:sp>
      <p:sp>
        <p:nvSpPr>
          <p:cNvPr id="19" name="PPTextBox#5"/>
          <p:cNvSpPr/>
          <p:nvPr/>
        </p:nvSpPr>
        <p:spPr bwMode="auto">
          <a:xfrm>
            <a:off x="916020" y="26240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The exit door is to the south.  There is another room to</a:t>
            </a:r>
          </a:p>
        </p:txBody>
      </p:sp>
      <p:sp>
        <p:nvSpPr>
          <p:cNvPr id="20" name="PPTextBox#6"/>
          <p:cNvSpPr/>
          <p:nvPr/>
        </p:nvSpPr>
        <p:spPr bwMode="auto">
          <a:xfrm>
            <a:off x="916020" y="28416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the north, but the door is barred by a shimmering curtain.</a:t>
            </a:r>
          </a:p>
        </p:txBody>
      </p:sp>
      <p:sp>
        <p:nvSpPr>
          <p:cNvPr id="21" name="PPTextBox#7"/>
          <p:cNvSpPr/>
          <p:nvPr/>
        </p:nvSpPr>
        <p:spPr bwMode="auto">
          <a:xfrm>
            <a:off x="916020" y="30592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There is a set of keys here.</a:t>
            </a:r>
          </a:p>
        </p:txBody>
      </p:sp>
      <p:sp>
        <p:nvSpPr>
          <p:cNvPr id="22" name="PPTextBox#8"/>
          <p:cNvSpPr/>
          <p:nvPr/>
        </p:nvSpPr>
        <p:spPr bwMode="auto">
          <a:xfrm>
            <a:off x="916020" y="3276800"/>
            <a:ext cx="21504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&gt; </a:t>
            </a:r>
          </a:p>
        </p:txBody>
      </p:sp>
      <p:sp>
        <p:nvSpPr>
          <p:cNvPr id="23" name="PPTextBox#9"/>
          <p:cNvSpPr/>
          <p:nvPr/>
        </p:nvSpPr>
        <p:spPr bwMode="auto">
          <a:xfrm>
            <a:off x="1120820" y="32768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T</a:t>
            </a:r>
          </a:p>
        </p:txBody>
      </p:sp>
      <p:sp>
        <p:nvSpPr>
          <p:cNvPr id="24" name="PPTextBox#10"/>
          <p:cNvSpPr/>
          <p:nvPr/>
        </p:nvSpPr>
        <p:spPr bwMode="auto">
          <a:xfrm>
            <a:off x="1223220" y="32768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A</a:t>
            </a:r>
          </a:p>
        </p:txBody>
      </p:sp>
      <p:sp>
        <p:nvSpPr>
          <p:cNvPr id="25" name="PPTextBox#11"/>
          <p:cNvSpPr/>
          <p:nvPr/>
        </p:nvSpPr>
        <p:spPr bwMode="auto">
          <a:xfrm>
            <a:off x="1325620" y="32768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K</a:t>
            </a:r>
          </a:p>
        </p:txBody>
      </p:sp>
      <p:sp>
        <p:nvSpPr>
          <p:cNvPr id="26" name="PPTextBox#12"/>
          <p:cNvSpPr/>
          <p:nvPr/>
        </p:nvSpPr>
        <p:spPr bwMode="auto">
          <a:xfrm>
            <a:off x="1428020" y="32768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E</a:t>
            </a:r>
          </a:p>
        </p:txBody>
      </p:sp>
      <p:sp>
        <p:nvSpPr>
          <p:cNvPr id="27" name="PPTextBox#13"/>
          <p:cNvSpPr/>
          <p:nvPr/>
        </p:nvSpPr>
        <p:spPr bwMode="auto">
          <a:xfrm>
            <a:off x="1530420" y="32768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 </a:t>
            </a:r>
          </a:p>
        </p:txBody>
      </p:sp>
      <p:sp>
        <p:nvSpPr>
          <p:cNvPr id="28" name="PPTextBox#14"/>
          <p:cNvSpPr/>
          <p:nvPr/>
        </p:nvSpPr>
        <p:spPr bwMode="auto">
          <a:xfrm>
            <a:off x="1632820" y="32768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K</a:t>
            </a:r>
          </a:p>
        </p:txBody>
      </p:sp>
      <p:sp>
        <p:nvSpPr>
          <p:cNvPr id="29" name="PPTextBox#15"/>
          <p:cNvSpPr/>
          <p:nvPr/>
        </p:nvSpPr>
        <p:spPr bwMode="auto">
          <a:xfrm>
            <a:off x="1735220" y="32768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E</a:t>
            </a:r>
          </a:p>
        </p:txBody>
      </p:sp>
      <p:sp>
        <p:nvSpPr>
          <p:cNvPr id="30" name="PPTextBox#16"/>
          <p:cNvSpPr/>
          <p:nvPr/>
        </p:nvSpPr>
        <p:spPr bwMode="auto">
          <a:xfrm>
            <a:off x="1837620" y="32768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Y</a:t>
            </a:r>
          </a:p>
        </p:txBody>
      </p:sp>
      <p:sp>
        <p:nvSpPr>
          <p:cNvPr id="31" name="PPTextBox#17"/>
          <p:cNvSpPr/>
          <p:nvPr/>
        </p:nvSpPr>
        <p:spPr bwMode="auto">
          <a:xfrm>
            <a:off x="1940020" y="32768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S</a:t>
            </a:r>
          </a:p>
        </p:txBody>
      </p:sp>
      <p:sp>
        <p:nvSpPr>
          <p:cNvPr id="32" name="PPTextBox#18"/>
          <p:cNvSpPr/>
          <p:nvPr/>
        </p:nvSpPr>
        <p:spPr bwMode="auto">
          <a:xfrm>
            <a:off x="916020" y="34944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Taken.</a:t>
            </a:r>
          </a:p>
        </p:txBody>
      </p:sp>
      <p:sp>
        <p:nvSpPr>
          <p:cNvPr id="33" name="PPTextBox#19"/>
          <p:cNvSpPr/>
          <p:nvPr/>
        </p:nvSpPr>
        <p:spPr bwMode="auto">
          <a:xfrm>
            <a:off x="916020" y="3712000"/>
            <a:ext cx="21504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&gt; </a:t>
            </a:r>
          </a:p>
        </p:txBody>
      </p:sp>
      <p:sp>
        <p:nvSpPr>
          <p:cNvPr id="34" name="PPTextBox#20"/>
          <p:cNvSpPr/>
          <p:nvPr/>
        </p:nvSpPr>
        <p:spPr bwMode="auto">
          <a:xfrm>
            <a:off x="1120820" y="37120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T</a:t>
            </a:r>
          </a:p>
        </p:txBody>
      </p:sp>
      <p:sp>
        <p:nvSpPr>
          <p:cNvPr id="35" name="PPTextBox#21"/>
          <p:cNvSpPr/>
          <p:nvPr/>
        </p:nvSpPr>
        <p:spPr bwMode="auto">
          <a:xfrm>
            <a:off x="1223220" y="37120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A</a:t>
            </a:r>
          </a:p>
        </p:txBody>
      </p:sp>
      <p:sp>
        <p:nvSpPr>
          <p:cNvPr id="36" name="PPTextBox#22"/>
          <p:cNvSpPr/>
          <p:nvPr/>
        </p:nvSpPr>
        <p:spPr bwMode="auto">
          <a:xfrm>
            <a:off x="1325620" y="37120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K</a:t>
            </a:r>
          </a:p>
        </p:txBody>
      </p:sp>
      <p:sp>
        <p:nvSpPr>
          <p:cNvPr id="37" name="PPTextBox#23"/>
          <p:cNvSpPr/>
          <p:nvPr/>
        </p:nvSpPr>
        <p:spPr bwMode="auto">
          <a:xfrm>
            <a:off x="1428020" y="37120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E</a:t>
            </a:r>
          </a:p>
        </p:txBody>
      </p:sp>
      <p:sp>
        <p:nvSpPr>
          <p:cNvPr id="38" name="PPTextBox#24"/>
          <p:cNvSpPr/>
          <p:nvPr/>
        </p:nvSpPr>
        <p:spPr bwMode="auto">
          <a:xfrm>
            <a:off x="1530420" y="37120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 </a:t>
            </a:r>
          </a:p>
        </p:txBody>
      </p:sp>
      <p:sp>
        <p:nvSpPr>
          <p:cNvPr id="49" name="PPTextBox#25"/>
          <p:cNvSpPr/>
          <p:nvPr/>
        </p:nvSpPr>
        <p:spPr bwMode="auto">
          <a:xfrm>
            <a:off x="1632820" y="37120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G</a:t>
            </a:r>
          </a:p>
        </p:txBody>
      </p:sp>
      <p:sp>
        <p:nvSpPr>
          <p:cNvPr id="50" name="PPTextBox#26"/>
          <p:cNvSpPr/>
          <p:nvPr/>
        </p:nvSpPr>
        <p:spPr bwMode="auto">
          <a:xfrm>
            <a:off x="1735220" y="37120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O</a:t>
            </a:r>
          </a:p>
        </p:txBody>
      </p:sp>
      <p:sp>
        <p:nvSpPr>
          <p:cNvPr id="51" name="PPTextBox#27"/>
          <p:cNvSpPr/>
          <p:nvPr/>
        </p:nvSpPr>
        <p:spPr bwMode="auto">
          <a:xfrm>
            <a:off x="1837620" y="37120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L</a:t>
            </a:r>
          </a:p>
        </p:txBody>
      </p:sp>
      <p:sp>
        <p:nvSpPr>
          <p:cNvPr id="52" name="PPTextBox#28"/>
          <p:cNvSpPr/>
          <p:nvPr/>
        </p:nvSpPr>
        <p:spPr bwMode="auto">
          <a:xfrm>
            <a:off x="1940020" y="37120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D</a:t>
            </a:r>
          </a:p>
        </p:txBody>
      </p:sp>
      <p:sp>
        <p:nvSpPr>
          <p:cNvPr id="53" name="PPTextBox#29"/>
          <p:cNvSpPr/>
          <p:nvPr/>
        </p:nvSpPr>
        <p:spPr bwMode="auto">
          <a:xfrm>
            <a:off x="916020" y="39296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I don't see that here.</a:t>
            </a:r>
          </a:p>
        </p:txBody>
      </p:sp>
      <p:sp>
        <p:nvSpPr>
          <p:cNvPr id="54" name="PPTextBox#30"/>
          <p:cNvSpPr/>
          <p:nvPr/>
        </p:nvSpPr>
        <p:spPr bwMode="auto">
          <a:xfrm>
            <a:off x="916020" y="4147200"/>
            <a:ext cx="21504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&gt; </a:t>
            </a:r>
          </a:p>
        </p:txBody>
      </p:sp>
      <p:sp>
        <p:nvSpPr>
          <p:cNvPr id="55" name="PPTextBox#31"/>
          <p:cNvSpPr/>
          <p:nvPr/>
        </p:nvSpPr>
        <p:spPr bwMode="auto">
          <a:xfrm>
            <a:off x="1120820" y="41472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I</a:t>
            </a:r>
          </a:p>
        </p:txBody>
      </p:sp>
      <p:sp>
        <p:nvSpPr>
          <p:cNvPr id="56" name="PPTextBox#32"/>
          <p:cNvSpPr/>
          <p:nvPr/>
        </p:nvSpPr>
        <p:spPr bwMode="auto">
          <a:xfrm>
            <a:off x="1223220" y="41472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N</a:t>
            </a:r>
          </a:p>
        </p:txBody>
      </p:sp>
      <p:sp>
        <p:nvSpPr>
          <p:cNvPr id="57" name="PPTextBox#33"/>
          <p:cNvSpPr/>
          <p:nvPr/>
        </p:nvSpPr>
        <p:spPr bwMode="auto">
          <a:xfrm>
            <a:off x="1325620" y="41472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V</a:t>
            </a:r>
          </a:p>
        </p:txBody>
      </p:sp>
      <p:sp>
        <p:nvSpPr>
          <p:cNvPr id="58" name="PPTextBox#34"/>
          <p:cNvSpPr/>
          <p:nvPr/>
        </p:nvSpPr>
        <p:spPr bwMode="auto">
          <a:xfrm>
            <a:off x="1428020" y="41472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E</a:t>
            </a:r>
          </a:p>
        </p:txBody>
      </p:sp>
      <p:sp>
        <p:nvSpPr>
          <p:cNvPr id="59" name="PPTextBox#35"/>
          <p:cNvSpPr/>
          <p:nvPr/>
        </p:nvSpPr>
        <p:spPr bwMode="auto">
          <a:xfrm>
            <a:off x="1530420" y="41472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N</a:t>
            </a:r>
          </a:p>
        </p:txBody>
      </p:sp>
      <p:sp>
        <p:nvSpPr>
          <p:cNvPr id="60" name="PPTextBox#36"/>
          <p:cNvSpPr/>
          <p:nvPr/>
        </p:nvSpPr>
        <p:spPr bwMode="auto">
          <a:xfrm>
            <a:off x="1632820" y="41472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T</a:t>
            </a:r>
          </a:p>
        </p:txBody>
      </p:sp>
      <p:sp>
        <p:nvSpPr>
          <p:cNvPr id="61" name="PPTextBox#37"/>
          <p:cNvSpPr/>
          <p:nvPr/>
        </p:nvSpPr>
        <p:spPr bwMode="auto">
          <a:xfrm>
            <a:off x="1735220" y="41472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O</a:t>
            </a:r>
          </a:p>
        </p:txBody>
      </p:sp>
      <p:sp>
        <p:nvSpPr>
          <p:cNvPr id="62" name="PPTextBox#38"/>
          <p:cNvSpPr/>
          <p:nvPr/>
        </p:nvSpPr>
        <p:spPr bwMode="auto">
          <a:xfrm>
            <a:off x="1837620" y="41472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R</a:t>
            </a:r>
          </a:p>
        </p:txBody>
      </p:sp>
      <p:sp>
        <p:nvSpPr>
          <p:cNvPr id="63" name="PPTextBox#39"/>
          <p:cNvSpPr/>
          <p:nvPr/>
        </p:nvSpPr>
        <p:spPr bwMode="auto">
          <a:xfrm>
            <a:off x="1940020" y="41472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Y</a:t>
            </a:r>
          </a:p>
        </p:txBody>
      </p:sp>
      <p:sp>
        <p:nvSpPr>
          <p:cNvPr id="64" name="PPTextBox#40"/>
          <p:cNvSpPr/>
          <p:nvPr/>
        </p:nvSpPr>
        <p:spPr bwMode="auto">
          <a:xfrm>
            <a:off x="916020" y="43648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You are carrying:</a:t>
            </a:r>
          </a:p>
        </p:txBody>
      </p:sp>
      <p:sp>
        <p:nvSpPr>
          <p:cNvPr id="65" name="PPTextBox#41"/>
          <p:cNvSpPr/>
          <p:nvPr/>
        </p:nvSpPr>
        <p:spPr bwMode="auto">
          <a:xfrm>
            <a:off x="916020" y="45824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  a bottle of water</a:t>
            </a:r>
          </a:p>
        </p:txBody>
      </p:sp>
      <p:sp>
        <p:nvSpPr>
          <p:cNvPr id="66" name="PPTextBox#42"/>
          <p:cNvSpPr/>
          <p:nvPr/>
        </p:nvSpPr>
        <p:spPr bwMode="auto">
          <a:xfrm>
            <a:off x="916020" y="48000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  a set of keys</a:t>
            </a:r>
          </a:p>
        </p:txBody>
      </p:sp>
      <p:sp>
        <p:nvSpPr>
          <p:cNvPr id="67" name="PPTextBox#43"/>
          <p:cNvSpPr/>
          <p:nvPr/>
        </p:nvSpPr>
        <p:spPr bwMode="auto">
          <a:xfrm>
            <a:off x="916020" y="5017600"/>
            <a:ext cx="21504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&gt; </a:t>
            </a:r>
          </a:p>
        </p:txBody>
      </p:sp>
      <p:sp>
        <p:nvSpPr>
          <p:cNvPr id="68" name="PPTextBox#44"/>
          <p:cNvSpPr/>
          <p:nvPr/>
        </p:nvSpPr>
        <p:spPr bwMode="auto">
          <a:xfrm>
            <a:off x="1120820" y="50176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D</a:t>
            </a:r>
          </a:p>
        </p:txBody>
      </p:sp>
      <p:sp>
        <p:nvSpPr>
          <p:cNvPr id="69" name="PPTextBox#45"/>
          <p:cNvSpPr/>
          <p:nvPr/>
        </p:nvSpPr>
        <p:spPr bwMode="auto">
          <a:xfrm>
            <a:off x="1223220" y="50176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R</a:t>
            </a:r>
          </a:p>
        </p:txBody>
      </p:sp>
      <p:sp>
        <p:nvSpPr>
          <p:cNvPr id="70" name="PPTextBox#46"/>
          <p:cNvSpPr/>
          <p:nvPr/>
        </p:nvSpPr>
        <p:spPr bwMode="auto">
          <a:xfrm>
            <a:off x="1325620" y="50176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O</a:t>
            </a:r>
          </a:p>
        </p:txBody>
      </p:sp>
      <p:sp>
        <p:nvSpPr>
          <p:cNvPr id="71" name="PPTextBox#47"/>
          <p:cNvSpPr/>
          <p:nvPr/>
        </p:nvSpPr>
        <p:spPr bwMode="auto">
          <a:xfrm>
            <a:off x="1428020" y="50176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P</a:t>
            </a:r>
          </a:p>
        </p:txBody>
      </p:sp>
      <p:sp>
        <p:nvSpPr>
          <p:cNvPr id="72" name="PPTextBox#48"/>
          <p:cNvSpPr/>
          <p:nvPr/>
        </p:nvSpPr>
        <p:spPr bwMode="auto">
          <a:xfrm>
            <a:off x="1530420" y="50176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 </a:t>
            </a:r>
          </a:p>
        </p:txBody>
      </p:sp>
      <p:sp>
        <p:nvSpPr>
          <p:cNvPr id="73" name="PPTextBox#49"/>
          <p:cNvSpPr/>
          <p:nvPr/>
        </p:nvSpPr>
        <p:spPr bwMode="auto">
          <a:xfrm>
            <a:off x="1632820" y="50176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W</a:t>
            </a:r>
          </a:p>
        </p:txBody>
      </p:sp>
      <p:sp>
        <p:nvSpPr>
          <p:cNvPr id="74" name="PPTextBox#50"/>
          <p:cNvSpPr/>
          <p:nvPr/>
        </p:nvSpPr>
        <p:spPr bwMode="auto">
          <a:xfrm>
            <a:off x="1735220" y="50176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A</a:t>
            </a:r>
          </a:p>
        </p:txBody>
      </p:sp>
      <p:sp>
        <p:nvSpPr>
          <p:cNvPr id="75" name="PPTextBox#51"/>
          <p:cNvSpPr/>
          <p:nvPr/>
        </p:nvSpPr>
        <p:spPr bwMode="auto">
          <a:xfrm>
            <a:off x="1837620" y="50176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T</a:t>
            </a:r>
          </a:p>
        </p:txBody>
      </p:sp>
      <p:sp>
        <p:nvSpPr>
          <p:cNvPr id="76" name="PPTextBox#52"/>
          <p:cNvSpPr/>
          <p:nvPr/>
        </p:nvSpPr>
        <p:spPr bwMode="auto">
          <a:xfrm>
            <a:off x="1940020" y="50176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E</a:t>
            </a:r>
          </a:p>
        </p:txBody>
      </p:sp>
      <p:sp>
        <p:nvSpPr>
          <p:cNvPr id="77" name="PPTextBox#53"/>
          <p:cNvSpPr/>
          <p:nvPr/>
        </p:nvSpPr>
        <p:spPr bwMode="auto">
          <a:xfrm>
            <a:off x="2042420" y="50176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R</a:t>
            </a:r>
          </a:p>
        </p:txBody>
      </p:sp>
      <p:sp>
        <p:nvSpPr>
          <p:cNvPr id="78" name="PPTextBox#54"/>
          <p:cNvSpPr/>
          <p:nvPr/>
        </p:nvSpPr>
        <p:spPr bwMode="auto">
          <a:xfrm>
            <a:off x="916020" y="52352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Dropped.</a:t>
            </a:r>
          </a:p>
        </p:txBody>
      </p:sp>
      <p:sp>
        <p:nvSpPr>
          <p:cNvPr id="79" name="PPTextBox#55"/>
          <p:cNvSpPr/>
          <p:nvPr/>
        </p:nvSpPr>
        <p:spPr bwMode="auto">
          <a:xfrm>
            <a:off x="916020" y="5452800"/>
            <a:ext cx="21504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&gt; </a:t>
            </a:r>
          </a:p>
        </p:txBody>
      </p:sp>
      <p:sp>
        <p:nvSpPr>
          <p:cNvPr id="80" name="PPTextBox#56"/>
          <p:cNvSpPr/>
          <p:nvPr/>
        </p:nvSpPr>
        <p:spPr bwMode="auto">
          <a:xfrm>
            <a:off x="1120820" y="54528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D</a:t>
            </a:r>
          </a:p>
        </p:txBody>
      </p:sp>
      <p:sp>
        <p:nvSpPr>
          <p:cNvPr id="81" name="PPTextBox#57"/>
          <p:cNvSpPr/>
          <p:nvPr/>
        </p:nvSpPr>
        <p:spPr bwMode="auto">
          <a:xfrm>
            <a:off x="1223220" y="54528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R</a:t>
            </a:r>
          </a:p>
        </p:txBody>
      </p:sp>
      <p:sp>
        <p:nvSpPr>
          <p:cNvPr id="82" name="PPTextBox#58"/>
          <p:cNvSpPr/>
          <p:nvPr/>
        </p:nvSpPr>
        <p:spPr bwMode="auto">
          <a:xfrm>
            <a:off x="1325620" y="54528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O</a:t>
            </a:r>
          </a:p>
        </p:txBody>
      </p:sp>
      <p:sp>
        <p:nvSpPr>
          <p:cNvPr id="83" name="PPTextBox#59"/>
          <p:cNvSpPr/>
          <p:nvPr/>
        </p:nvSpPr>
        <p:spPr bwMode="auto">
          <a:xfrm>
            <a:off x="1428020" y="54528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P</a:t>
            </a:r>
          </a:p>
        </p:txBody>
      </p:sp>
      <p:sp>
        <p:nvSpPr>
          <p:cNvPr id="84" name="PPTextBox#60"/>
          <p:cNvSpPr/>
          <p:nvPr/>
        </p:nvSpPr>
        <p:spPr bwMode="auto">
          <a:xfrm>
            <a:off x="1530420" y="54528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 </a:t>
            </a:r>
          </a:p>
        </p:txBody>
      </p:sp>
      <p:sp>
        <p:nvSpPr>
          <p:cNvPr id="85" name="PPTextBox#61"/>
          <p:cNvSpPr/>
          <p:nvPr/>
        </p:nvSpPr>
        <p:spPr bwMode="auto">
          <a:xfrm>
            <a:off x="1632820" y="54528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K</a:t>
            </a:r>
          </a:p>
        </p:txBody>
      </p:sp>
      <p:sp>
        <p:nvSpPr>
          <p:cNvPr id="86" name="PPTextBox#62"/>
          <p:cNvSpPr/>
          <p:nvPr/>
        </p:nvSpPr>
        <p:spPr bwMode="auto">
          <a:xfrm>
            <a:off x="1735220" y="54528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E</a:t>
            </a:r>
          </a:p>
        </p:txBody>
      </p:sp>
      <p:sp>
        <p:nvSpPr>
          <p:cNvPr id="87" name="PPTextBox#63"/>
          <p:cNvSpPr/>
          <p:nvPr/>
        </p:nvSpPr>
        <p:spPr bwMode="auto">
          <a:xfrm>
            <a:off x="1837620" y="54528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Y</a:t>
            </a:r>
          </a:p>
        </p:txBody>
      </p:sp>
      <p:sp>
        <p:nvSpPr>
          <p:cNvPr id="88" name="PPTextBox#64"/>
          <p:cNvSpPr/>
          <p:nvPr/>
        </p:nvSpPr>
        <p:spPr bwMode="auto">
          <a:xfrm>
            <a:off x="1940020" y="54528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S</a:t>
            </a:r>
          </a:p>
        </p:txBody>
      </p:sp>
      <p:sp>
        <p:nvSpPr>
          <p:cNvPr id="89" name="PPTextBox#65"/>
          <p:cNvSpPr/>
          <p:nvPr/>
        </p:nvSpPr>
        <p:spPr bwMode="auto">
          <a:xfrm>
            <a:off x="916020" y="56704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Dropped.</a:t>
            </a:r>
          </a:p>
        </p:txBody>
      </p:sp>
      <p:sp>
        <p:nvSpPr>
          <p:cNvPr id="90" name="PPTextBox#66"/>
          <p:cNvSpPr/>
          <p:nvPr/>
        </p:nvSpPr>
        <p:spPr bwMode="auto">
          <a:xfrm>
            <a:off x="916020" y="5888000"/>
            <a:ext cx="21504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&gt; </a:t>
            </a:r>
          </a:p>
        </p:txBody>
      </p:sp>
      <p:sp>
        <p:nvSpPr>
          <p:cNvPr id="91" name="PPTextBox#67"/>
          <p:cNvSpPr/>
          <p:nvPr/>
        </p:nvSpPr>
        <p:spPr bwMode="auto">
          <a:xfrm>
            <a:off x="1120820" y="58880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I</a:t>
            </a:r>
          </a:p>
        </p:txBody>
      </p:sp>
      <p:sp>
        <p:nvSpPr>
          <p:cNvPr id="92" name="PPTextBox#68"/>
          <p:cNvSpPr/>
          <p:nvPr/>
        </p:nvSpPr>
        <p:spPr bwMode="auto">
          <a:xfrm>
            <a:off x="1223220" y="58880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N</a:t>
            </a:r>
          </a:p>
        </p:txBody>
      </p:sp>
      <p:sp>
        <p:nvSpPr>
          <p:cNvPr id="93" name="PPTextBox#69"/>
          <p:cNvSpPr/>
          <p:nvPr/>
        </p:nvSpPr>
        <p:spPr bwMode="auto">
          <a:xfrm>
            <a:off x="1325620" y="58880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V</a:t>
            </a:r>
          </a:p>
        </p:txBody>
      </p:sp>
      <p:sp>
        <p:nvSpPr>
          <p:cNvPr id="94" name="PPTextBox#70"/>
          <p:cNvSpPr/>
          <p:nvPr/>
        </p:nvSpPr>
        <p:spPr bwMode="auto">
          <a:xfrm>
            <a:off x="1428020" y="58880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E</a:t>
            </a:r>
          </a:p>
        </p:txBody>
      </p:sp>
      <p:sp>
        <p:nvSpPr>
          <p:cNvPr id="95" name="PPTextBox#71"/>
          <p:cNvSpPr/>
          <p:nvPr/>
        </p:nvSpPr>
        <p:spPr bwMode="auto">
          <a:xfrm>
            <a:off x="1530420" y="58880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N</a:t>
            </a:r>
          </a:p>
        </p:txBody>
      </p:sp>
      <p:sp>
        <p:nvSpPr>
          <p:cNvPr id="96" name="PPTextBox#72"/>
          <p:cNvSpPr/>
          <p:nvPr/>
        </p:nvSpPr>
        <p:spPr bwMode="auto">
          <a:xfrm>
            <a:off x="1632820" y="58880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T</a:t>
            </a:r>
          </a:p>
        </p:txBody>
      </p:sp>
      <p:sp>
        <p:nvSpPr>
          <p:cNvPr id="97" name="PPTextBox#73"/>
          <p:cNvSpPr/>
          <p:nvPr/>
        </p:nvSpPr>
        <p:spPr bwMode="auto">
          <a:xfrm>
            <a:off x="1735220" y="58880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O</a:t>
            </a:r>
          </a:p>
        </p:txBody>
      </p:sp>
      <p:sp>
        <p:nvSpPr>
          <p:cNvPr id="98" name="PPTextBox#74"/>
          <p:cNvSpPr/>
          <p:nvPr/>
        </p:nvSpPr>
        <p:spPr bwMode="auto">
          <a:xfrm>
            <a:off x="1837620" y="58880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R</a:t>
            </a:r>
          </a:p>
        </p:txBody>
      </p:sp>
      <p:sp>
        <p:nvSpPr>
          <p:cNvPr id="99" name="PPTextBox#75"/>
          <p:cNvSpPr/>
          <p:nvPr/>
        </p:nvSpPr>
        <p:spPr bwMode="auto">
          <a:xfrm>
            <a:off x="1940020" y="58880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Y</a:t>
            </a:r>
          </a:p>
        </p:txBody>
      </p:sp>
      <p:sp>
        <p:nvSpPr>
          <p:cNvPr id="100" name="PPTextBox#76"/>
          <p:cNvSpPr/>
          <p:nvPr/>
        </p:nvSpPr>
        <p:spPr bwMode="auto">
          <a:xfrm>
            <a:off x="916020" y="61056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You are empty-handed.</a:t>
            </a:r>
          </a:p>
        </p:txBody>
      </p:sp>
      <p:sp>
        <p:nvSpPr>
          <p:cNvPr id="101" name="PPTextBox#77"/>
          <p:cNvSpPr/>
          <p:nvPr/>
        </p:nvSpPr>
        <p:spPr bwMode="auto">
          <a:xfrm>
            <a:off x="916020" y="6323200"/>
            <a:ext cx="21504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&gt;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67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34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1"/>
                            </p:stCondLst>
                            <p:childTnLst>
                              <p:par>
                                <p:cTn id="36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68"/>
                            </p:stCondLst>
                            <p:childTnLst>
                              <p:par>
                                <p:cTn id="39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835"/>
                            </p:stCondLst>
                            <p:childTnLst>
                              <p:par>
                                <p:cTn id="42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2"/>
                            </p:stCondLst>
                            <p:childTnLst>
                              <p:par>
                                <p:cTn id="45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169"/>
                            </p:stCondLst>
                            <p:childTnLst>
                              <p:par>
                                <p:cTn id="48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336"/>
                            </p:stCondLst>
                            <p:childTnLst>
                              <p:par>
                                <p:cTn id="51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503"/>
                            </p:stCondLst>
                            <p:childTnLst>
                              <p:par>
                                <p:cTn id="5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67"/>
                            </p:stCondLst>
                            <p:childTnLst>
                              <p:par>
                                <p:cTn id="64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34"/>
                            </p:stCondLst>
                            <p:childTnLst>
                              <p:par>
                                <p:cTn id="67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1"/>
                            </p:stCondLst>
                            <p:childTnLst>
                              <p:par>
                                <p:cTn id="70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68"/>
                            </p:stCondLst>
                            <p:childTnLst>
                              <p:par>
                                <p:cTn id="73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835"/>
                            </p:stCondLst>
                            <p:childTnLst>
                              <p:par>
                                <p:cTn id="76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02"/>
                            </p:stCondLst>
                            <p:childTnLst>
                              <p:par>
                                <p:cTn id="79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169"/>
                            </p:stCondLst>
                            <p:childTnLst>
                              <p:par>
                                <p:cTn id="82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336"/>
                            </p:stCondLst>
                            <p:childTnLst>
                              <p:par>
                                <p:cTn id="85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503"/>
                            </p:stCondLst>
                            <p:childTnLst>
                              <p:par>
                                <p:cTn id="8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67"/>
                            </p:stCondLst>
                            <p:childTnLst>
                              <p:par>
                                <p:cTn id="98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34"/>
                            </p:stCondLst>
                            <p:childTnLst>
                              <p:par>
                                <p:cTn id="101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01"/>
                            </p:stCondLst>
                            <p:childTnLst>
                              <p:par>
                                <p:cTn id="104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668"/>
                            </p:stCondLst>
                            <p:childTnLst>
                              <p:par>
                                <p:cTn id="107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835"/>
                            </p:stCondLst>
                            <p:childTnLst>
                              <p:par>
                                <p:cTn id="110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002"/>
                            </p:stCondLst>
                            <p:childTnLst>
                              <p:par>
                                <p:cTn id="113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169"/>
                            </p:stCondLst>
                            <p:childTnLst>
                              <p:par>
                                <p:cTn id="116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336"/>
                            </p:stCondLst>
                            <p:childTnLst>
                              <p:par>
                                <p:cTn id="119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503"/>
                            </p:stCondLst>
                            <p:childTnLst>
                              <p:par>
                                <p:cTn id="1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503"/>
                            </p:stCondLst>
                            <p:childTnLst>
                              <p:par>
                                <p:cTn id="1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503"/>
                            </p:stCondLst>
                            <p:childTnLst>
                              <p:par>
                                <p:cTn id="1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167"/>
                            </p:stCondLst>
                            <p:childTnLst>
                              <p:par>
                                <p:cTn id="138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334"/>
                            </p:stCondLst>
                            <p:childTnLst>
                              <p:par>
                                <p:cTn id="141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501"/>
                            </p:stCondLst>
                            <p:childTnLst>
                              <p:par>
                                <p:cTn id="144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668"/>
                            </p:stCondLst>
                            <p:childTnLst>
                              <p:par>
                                <p:cTn id="147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835"/>
                            </p:stCondLst>
                            <p:childTnLst>
                              <p:par>
                                <p:cTn id="150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002"/>
                            </p:stCondLst>
                            <p:childTnLst>
                              <p:par>
                                <p:cTn id="153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1169"/>
                            </p:stCondLst>
                            <p:childTnLst>
                              <p:par>
                                <p:cTn id="156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336"/>
                            </p:stCondLst>
                            <p:childTnLst>
                              <p:par>
                                <p:cTn id="159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1503"/>
                            </p:stCondLst>
                            <p:childTnLst>
                              <p:par>
                                <p:cTn id="162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1670"/>
                            </p:stCondLst>
                            <p:childTnLst>
                              <p:par>
                                <p:cTn id="16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167"/>
                            </p:stCondLst>
                            <p:childTnLst>
                              <p:par>
                                <p:cTn id="175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334"/>
                            </p:stCondLst>
                            <p:childTnLst>
                              <p:par>
                                <p:cTn id="178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501"/>
                            </p:stCondLst>
                            <p:childTnLst>
                              <p:par>
                                <p:cTn id="181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668"/>
                            </p:stCondLst>
                            <p:childTnLst>
                              <p:par>
                                <p:cTn id="184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835"/>
                            </p:stCondLst>
                            <p:childTnLst>
                              <p:par>
                                <p:cTn id="187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1002"/>
                            </p:stCondLst>
                            <p:childTnLst>
                              <p:par>
                                <p:cTn id="190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1169"/>
                            </p:stCondLst>
                            <p:childTnLst>
                              <p:par>
                                <p:cTn id="193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1336"/>
                            </p:stCondLst>
                            <p:childTnLst>
                              <p:par>
                                <p:cTn id="196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1503"/>
                            </p:stCondLst>
                            <p:childTnLst>
                              <p:par>
                                <p:cTn id="19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167"/>
                            </p:stCondLst>
                            <p:childTnLst>
                              <p:par>
                                <p:cTn id="209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1" fill="hold">
                            <p:stCondLst>
                              <p:cond delay="334"/>
                            </p:stCondLst>
                            <p:childTnLst>
                              <p:par>
                                <p:cTn id="212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4" fill="hold">
                            <p:stCondLst>
                              <p:cond delay="501"/>
                            </p:stCondLst>
                            <p:childTnLst>
                              <p:par>
                                <p:cTn id="215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7" fill="hold">
                            <p:stCondLst>
                              <p:cond delay="668"/>
                            </p:stCondLst>
                            <p:childTnLst>
                              <p:par>
                                <p:cTn id="218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835"/>
                            </p:stCondLst>
                            <p:childTnLst>
                              <p:par>
                                <p:cTn id="221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3" fill="hold">
                            <p:stCondLst>
                              <p:cond delay="1002"/>
                            </p:stCondLst>
                            <p:childTnLst>
                              <p:par>
                                <p:cTn id="224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6" fill="hold">
                            <p:stCondLst>
                              <p:cond delay="1169"/>
                            </p:stCondLst>
                            <p:childTnLst>
                              <p:par>
                                <p:cTn id="227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9" fill="hold">
                            <p:stCondLst>
                              <p:cond delay="1336"/>
                            </p:stCondLst>
                            <p:childTnLst>
                              <p:par>
                                <p:cTn id="230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2" fill="hold">
                            <p:stCondLst>
                              <p:cond delay="1503"/>
                            </p:stCondLst>
                            <p:childTnLst>
                              <p:par>
                                <p:cTn id="2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ChangeArrowheads="1"/>
          </p:cNvSpPr>
          <p:nvPr/>
        </p:nvSpPr>
        <p:spPr bwMode="auto">
          <a:xfrm>
            <a:off x="304800" y="1076325"/>
            <a:ext cx="8534400" cy="5476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/>
          </a:p>
        </p:txBody>
      </p:sp>
      <p:sp>
        <p:nvSpPr>
          <p:cNvPr id="502787" name="Text Box 3"/>
          <p:cNvSpPr txBox="1">
            <a:spLocks noChangeArrowheads="1"/>
          </p:cNvSpPr>
          <p:nvPr/>
        </p:nvSpPr>
        <p:spPr bwMode="auto">
          <a:xfrm>
            <a:off x="398463" y="1193800"/>
            <a:ext cx="8440737" cy="36420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</a:pPr>
            <a:r>
              <a:rPr lang="en-US" sz="1600" b="1" dirty="0">
                <a:latin typeface="Courier New" charset="0"/>
              </a:rPr>
              <a:t>&lt;synonym word="Q" definition="QUIT" /&gt;</a:t>
            </a:r>
          </a:p>
          <a:p>
            <a:pPr>
              <a:lnSpc>
                <a:spcPct val="90000"/>
              </a:lnSpc>
            </a:pPr>
            <a:r>
              <a:rPr lang="en-US" sz="1600" b="1" dirty="0">
                <a:latin typeface="Courier New" charset="0"/>
              </a:rPr>
              <a:t>&lt;synonym word="L" definition="LOOK" /&gt;</a:t>
            </a:r>
          </a:p>
          <a:p>
            <a:pPr>
              <a:lnSpc>
                <a:spcPct val="90000"/>
              </a:lnSpc>
            </a:pPr>
            <a:r>
              <a:rPr lang="en-US" sz="1600" b="1" dirty="0">
                <a:latin typeface="Courier New" charset="0"/>
              </a:rPr>
              <a:t>&lt;synonym word="CATCH" definition="TAKE" /&gt;</a:t>
            </a:r>
          </a:p>
          <a:p>
            <a:pPr>
              <a:lnSpc>
                <a:spcPct val="90000"/>
              </a:lnSpc>
            </a:pPr>
            <a:r>
              <a:rPr lang="en-US" sz="1600" b="1" dirty="0">
                <a:latin typeface="Courier New" charset="0"/>
              </a:rPr>
              <a:t>&lt;synonym word="RELEASE" definition="DROP" /&gt;</a:t>
            </a:r>
          </a:p>
          <a:p>
            <a:pPr>
              <a:lnSpc>
                <a:spcPct val="90000"/>
              </a:lnSpc>
            </a:pPr>
            <a:r>
              <a:rPr lang="en-US" sz="1600" b="1" dirty="0">
                <a:latin typeface="Courier New" charset="0"/>
              </a:rPr>
              <a:t>&lt;synonym word="I" definition="INVENTORY" /&gt;</a:t>
            </a:r>
          </a:p>
          <a:p>
            <a:pPr>
              <a:lnSpc>
                <a:spcPct val="90000"/>
              </a:lnSpc>
            </a:pPr>
            <a:r>
              <a:rPr lang="en-US" sz="1600" b="1" dirty="0">
                <a:latin typeface="Courier New" charset="0"/>
              </a:rPr>
              <a:t>&lt;synonym word="N" definition="NORTH" /&gt;</a:t>
            </a:r>
          </a:p>
          <a:p>
            <a:pPr>
              <a:lnSpc>
                <a:spcPct val="90000"/>
              </a:lnSpc>
            </a:pPr>
            <a:r>
              <a:rPr lang="en-US" sz="1600" b="1" dirty="0">
                <a:latin typeface="Courier New" charset="0"/>
              </a:rPr>
              <a:t>&lt;synonym word="S" definition="SOUTH" /&gt;</a:t>
            </a:r>
          </a:p>
          <a:p>
            <a:pPr>
              <a:lnSpc>
                <a:spcPct val="90000"/>
              </a:lnSpc>
            </a:pPr>
            <a:r>
              <a:rPr lang="en-US" sz="1600" b="1" dirty="0">
                <a:latin typeface="Courier New" charset="0"/>
              </a:rPr>
              <a:t>&lt;synonym word="E" definition="EAST" /&gt;</a:t>
            </a:r>
          </a:p>
          <a:p>
            <a:pPr>
              <a:lnSpc>
                <a:spcPct val="90000"/>
              </a:lnSpc>
            </a:pPr>
            <a:r>
              <a:rPr lang="en-US" sz="1600" b="1" dirty="0">
                <a:latin typeface="Courier New" charset="0"/>
              </a:rPr>
              <a:t>&lt;synonym word="W" definition="WEST" /&gt;</a:t>
            </a:r>
          </a:p>
          <a:p>
            <a:pPr>
              <a:lnSpc>
                <a:spcPct val="90000"/>
              </a:lnSpc>
            </a:pPr>
            <a:r>
              <a:rPr lang="en-US" sz="1600" b="1" dirty="0">
                <a:latin typeface="Courier New" charset="0"/>
              </a:rPr>
              <a:t>&lt;synonym word="U" definition="UP" /&gt;</a:t>
            </a:r>
          </a:p>
          <a:p>
            <a:pPr>
              <a:lnSpc>
                <a:spcPct val="90000"/>
              </a:lnSpc>
            </a:pPr>
            <a:r>
              <a:rPr lang="en-US" sz="1600" b="1" dirty="0">
                <a:latin typeface="Courier New" charset="0"/>
              </a:rPr>
              <a:t>&lt;synonym word="D" definition="DOWN" /&gt;</a:t>
            </a:r>
          </a:p>
          <a:p>
            <a:pPr>
              <a:lnSpc>
                <a:spcPct val="90000"/>
              </a:lnSpc>
            </a:pPr>
            <a:r>
              <a:rPr lang="en-US" sz="1600" b="1" dirty="0">
                <a:latin typeface="Courier New" charset="0"/>
              </a:rPr>
              <a:t>&lt;synonym word="BACK" definition="OUT" /&gt;</a:t>
            </a:r>
          </a:p>
          <a:p>
            <a:pPr>
              <a:lnSpc>
                <a:spcPct val="90000"/>
              </a:lnSpc>
            </a:pPr>
            <a:r>
              <a:rPr lang="en-US" sz="1600" b="1" dirty="0">
                <a:latin typeface="Courier New" charset="0"/>
              </a:rPr>
              <a:t>&lt;synonym word="GOLD" definition="NUGGET" /&gt;</a:t>
            </a:r>
          </a:p>
          <a:p>
            <a:pPr>
              <a:lnSpc>
                <a:spcPct val="90000"/>
              </a:lnSpc>
            </a:pPr>
            <a:r>
              <a:rPr lang="en-US" sz="1600" b="1" dirty="0">
                <a:latin typeface="Courier New" charset="0"/>
              </a:rPr>
              <a:t>&lt;synonym word="BAG" definition="COINS" /&gt;</a:t>
            </a:r>
          </a:p>
          <a:p>
            <a:pPr>
              <a:lnSpc>
                <a:spcPct val="90000"/>
              </a:lnSpc>
            </a:pPr>
            <a:r>
              <a:rPr lang="en-US" sz="1600" b="1" dirty="0">
                <a:latin typeface="Courier New" charset="0"/>
              </a:rPr>
              <a:t>&lt;synonym word="NEST" definition="EGGS" /&gt;</a:t>
            </a:r>
          </a:p>
          <a:p>
            <a:pPr>
              <a:lnSpc>
                <a:spcPct val="90000"/>
              </a:lnSpc>
            </a:pPr>
            <a:r>
              <a:rPr lang="en-US" sz="1600" b="1" dirty="0">
                <a:latin typeface="Courier New" charset="0"/>
              </a:rPr>
              <a:t>&lt;synonym word="BOTTLE" definition="WATER" /&gt;</a:t>
            </a:r>
          </a:p>
        </p:txBody>
      </p:sp>
      <p:sp>
        <p:nvSpPr>
          <p:cNvPr id="45063" name="Rectangle 9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</a:rPr>
              <a:t>XML for Synonyms</a:t>
            </a:r>
          </a:p>
        </p:txBody>
      </p:sp>
      <p:sp>
        <p:nvSpPr>
          <p:cNvPr id="45064" name="Rectangle 10"/>
          <p:cNvSpPr>
            <a:spLocks noChangeArrowheads="1"/>
          </p:cNvSpPr>
          <p:nvPr/>
        </p:nvSpPr>
        <p:spPr bwMode="auto">
          <a:xfrm>
            <a:off x="304800" y="1076325"/>
            <a:ext cx="8534400" cy="5476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/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</a:rPr>
              <a:t>Milestone #6</a:t>
            </a:r>
          </a:p>
        </p:txBody>
      </p:sp>
      <p:sp>
        <p:nvSpPr>
          <p:cNvPr id="22531" name="Rectangle 5"/>
          <p:cNvSpPr>
            <a:spLocks noChangeArrowheads="1"/>
          </p:cNvSpPr>
          <p:nvPr/>
        </p:nvSpPr>
        <p:spPr bwMode="auto">
          <a:xfrm>
            <a:off x="457200" y="1181100"/>
            <a:ext cx="8077200" cy="125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dirty="0"/>
              <a:t>Implement synonym processing so that the player can use abbreviated forms of the direction verbs and alternative names for the objects.</a:t>
            </a:r>
          </a:p>
        </p:txBody>
      </p:sp>
      <p:grpSp>
        <p:nvGrpSpPr>
          <p:cNvPr id="103" name="PPConsole#2"/>
          <p:cNvGrpSpPr/>
          <p:nvPr/>
        </p:nvGrpSpPr>
        <p:grpSpPr>
          <a:xfrm>
            <a:off x="889490" y="2457600"/>
            <a:ext cx="7552000" cy="4160000"/>
            <a:chOff x="806400" y="2457600"/>
            <a:chExt cx="7552000" cy="4160000"/>
          </a:xfrm>
        </p:grpSpPr>
        <p:pic>
          <p:nvPicPr>
            <p:cNvPr id="104" name="PPWindowImage#3" descr="image3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06400" y="2457600"/>
              <a:ext cx="7552000" cy="4160000"/>
            </a:xfrm>
            <a:prstGeom prst="rect">
              <a:avLst/>
            </a:prstGeom>
          </p:spPr>
        </p:pic>
      </p:grpSp>
      <p:sp>
        <p:nvSpPr>
          <p:cNvPr id="105" name="PPTextBox#4"/>
          <p:cNvSpPr/>
          <p:nvPr/>
        </p:nvSpPr>
        <p:spPr bwMode="auto">
          <a:xfrm>
            <a:off x="927890" y="27264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Welcome to Adventure!</a:t>
            </a:r>
          </a:p>
        </p:txBody>
      </p:sp>
      <p:sp>
        <p:nvSpPr>
          <p:cNvPr id="106" name="PPTextBox#5"/>
          <p:cNvSpPr/>
          <p:nvPr/>
        </p:nvSpPr>
        <p:spPr bwMode="auto">
          <a:xfrm>
            <a:off x="927890" y="29440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You are standing at the end of a road before a small brick</a:t>
            </a:r>
          </a:p>
        </p:txBody>
      </p:sp>
      <p:sp>
        <p:nvSpPr>
          <p:cNvPr id="107" name="PPTextBox#6"/>
          <p:cNvSpPr/>
          <p:nvPr/>
        </p:nvSpPr>
        <p:spPr bwMode="auto">
          <a:xfrm>
            <a:off x="927890" y="31616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building.  A small stream flows out of the building and</a:t>
            </a:r>
          </a:p>
        </p:txBody>
      </p:sp>
      <p:sp>
        <p:nvSpPr>
          <p:cNvPr id="108" name="PPTextBox#7"/>
          <p:cNvSpPr/>
          <p:nvPr/>
        </p:nvSpPr>
        <p:spPr bwMode="auto">
          <a:xfrm>
            <a:off x="927890" y="33792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down a gully to the south.  A road runs up a small hill</a:t>
            </a:r>
          </a:p>
        </p:txBody>
      </p:sp>
      <p:sp>
        <p:nvSpPr>
          <p:cNvPr id="109" name="PPTextBox#8"/>
          <p:cNvSpPr/>
          <p:nvPr/>
        </p:nvSpPr>
        <p:spPr bwMode="auto">
          <a:xfrm>
            <a:off x="927890" y="35968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to the west.</a:t>
            </a:r>
          </a:p>
        </p:txBody>
      </p:sp>
      <p:sp>
        <p:nvSpPr>
          <p:cNvPr id="110" name="PPTextBox#9"/>
          <p:cNvSpPr/>
          <p:nvPr/>
        </p:nvSpPr>
        <p:spPr bwMode="auto">
          <a:xfrm>
            <a:off x="927890" y="3814400"/>
            <a:ext cx="21504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&gt; </a:t>
            </a:r>
          </a:p>
        </p:txBody>
      </p:sp>
      <p:sp>
        <p:nvSpPr>
          <p:cNvPr id="111" name="PPTextBox#10"/>
          <p:cNvSpPr/>
          <p:nvPr/>
        </p:nvSpPr>
        <p:spPr bwMode="auto">
          <a:xfrm>
            <a:off x="1132690" y="38144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I</a:t>
            </a:r>
          </a:p>
        </p:txBody>
      </p:sp>
      <p:sp>
        <p:nvSpPr>
          <p:cNvPr id="112" name="PPTextBox#11"/>
          <p:cNvSpPr/>
          <p:nvPr/>
        </p:nvSpPr>
        <p:spPr bwMode="auto">
          <a:xfrm>
            <a:off x="927890" y="40320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You are carrying:</a:t>
            </a:r>
          </a:p>
        </p:txBody>
      </p:sp>
      <p:sp>
        <p:nvSpPr>
          <p:cNvPr id="113" name="PPTextBox#12"/>
          <p:cNvSpPr/>
          <p:nvPr/>
        </p:nvSpPr>
        <p:spPr bwMode="auto">
          <a:xfrm>
            <a:off x="927890" y="42496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  a bottle of water</a:t>
            </a:r>
          </a:p>
        </p:txBody>
      </p:sp>
      <p:sp>
        <p:nvSpPr>
          <p:cNvPr id="114" name="PPTextBox#13"/>
          <p:cNvSpPr/>
          <p:nvPr/>
        </p:nvSpPr>
        <p:spPr bwMode="auto">
          <a:xfrm>
            <a:off x="927890" y="4467200"/>
            <a:ext cx="21504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&gt; </a:t>
            </a:r>
          </a:p>
        </p:txBody>
      </p:sp>
      <p:sp>
        <p:nvSpPr>
          <p:cNvPr id="115" name="PPTextBox#14"/>
          <p:cNvSpPr/>
          <p:nvPr/>
        </p:nvSpPr>
        <p:spPr bwMode="auto">
          <a:xfrm>
            <a:off x="1132690" y="44672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D</a:t>
            </a:r>
          </a:p>
        </p:txBody>
      </p:sp>
      <p:sp>
        <p:nvSpPr>
          <p:cNvPr id="116" name="PPTextBox#15"/>
          <p:cNvSpPr/>
          <p:nvPr/>
        </p:nvSpPr>
        <p:spPr bwMode="auto">
          <a:xfrm>
            <a:off x="1235090" y="44672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R</a:t>
            </a:r>
          </a:p>
        </p:txBody>
      </p:sp>
      <p:sp>
        <p:nvSpPr>
          <p:cNvPr id="117" name="PPTextBox#16"/>
          <p:cNvSpPr/>
          <p:nvPr/>
        </p:nvSpPr>
        <p:spPr bwMode="auto">
          <a:xfrm>
            <a:off x="1337490" y="44672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O</a:t>
            </a:r>
          </a:p>
        </p:txBody>
      </p:sp>
      <p:sp>
        <p:nvSpPr>
          <p:cNvPr id="118" name="PPTextBox#17"/>
          <p:cNvSpPr/>
          <p:nvPr/>
        </p:nvSpPr>
        <p:spPr bwMode="auto">
          <a:xfrm>
            <a:off x="1439890" y="44672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P</a:t>
            </a:r>
          </a:p>
        </p:txBody>
      </p:sp>
      <p:sp>
        <p:nvSpPr>
          <p:cNvPr id="119" name="PPTextBox#18"/>
          <p:cNvSpPr/>
          <p:nvPr/>
        </p:nvSpPr>
        <p:spPr bwMode="auto">
          <a:xfrm>
            <a:off x="1542290" y="44672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 </a:t>
            </a:r>
          </a:p>
        </p:txBody>
      </p:sp>
      <p:sp>
        <p:nvSpPr>
          <p:cNvPr id="120" name="PPTextBox#19"/>
          <p:cNvSpPr/>
          <p:nvPr/>
        </p:nvSpPr>
        <p:spPr bwMode="auto">
          <a:xfrm>
            <a:off x="1644690" y="44672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B</a:t>
            </a:r>
          </a:p>
        </p:txBody>
      </p:sp>
      <p:sp>
        <p:nvSpPr>
          <p:cNvPr id="121" name="PPTextBox#20"/>
          <p:cNvSpPr/>
          <p:nvPr/>
        </p:nvSpPr>
        <p:spPr bwMode="auto">
          <a:xfrm>
            <a:off x="1747090" y="44672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O</a:t>
            </a:r>
          </a:p>
        </p:txBody>
      </p:sp>
      <p:sp>
        <p:nvSpPr>
          <p:cNvPr id="122" name="PPTextBox#21"/>
          <p:cNvSpPr/>
          <p:nvPr/>
        </p:nvSpPr>
        <p:spPr bwMode="auto">
          <a:xfrm>
            <a:off x="1849490" y="44672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T</a:t>
            </a:r>
          </a:p>
        </p:txBody>
      </p:sp>
      <p:sp>
        <p:nvSpPr>
          <p:cNvPr id="123" name="PPTextBox#22"/>
          <p:cNvSpPr/>
          <p:nvPr/>
        </p:nvSpPr>
        <p:spPr bwMode="auto">
          <a:xfrm>
            <a:off x="1951890" y="44672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T</a:t>
            </a:r>
          </a:p>
        </p:txBody>
      </p:sp>
      <p:sp>
        <p:nvSpPr>
          <p:cNvPr id="124" name="PPTextBox#23"/>
          <p:cNvSpPr/>
          <p:nvPr/>
        </p:nvSpPr>
        <p:spPr bwMode="auto">
          <a:xfrm>
            <a:off x="2054290" y="44672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L</a:t>
            </a:r>
          </a:p>
        </p:txBody>
      </p:sp>
      <p:sp>
        <p:nvSpPr>
          <p:cNvPr id="125" name="PPTextBox#24"/>
          <p:cNvSpPr/>
          <p:nvPr/>
        </p:nvSpPr>
        <p:spPr bwMode="auto">
          <a:xfrm>
            <a:off x="2156690" y="44672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E</a:t>
            </a:r>
          </a:p>
        </p:txBody>
      </p:sp>
      <p:sp>
        <p:nvSpPr>
          <p:cNvPr id="126" name="PPTextBox#25"/>
          <p:cNvSpPr/>
          <p:nvPr/>
        </p:nvSpPr>
        <p:spPr bwMode="auto">
          <a:xfrm>
            <a:off x="927890" y="46848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Dropped.</a:t>
            </a:r>
          </a:p>
        </p:txBody>
      </p:sp>
      <p:sp>
        <p:nvSpPr>
          <p:cNvPr id="127" name="PPTextBox#26"/>
          <p:cNvSpPr/>
          <p:nvPr/>
        </p:nvSpPr>
        <p:spPr bwMode="auto">
          <a:xfrm>
            <a:off x="927890" y="4902400"/>
            <a:ext cx="21504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&gt; </a:t>
            </a:r>
          </a:p>
        </p:txBody>
      </p:sp>
      <p:sp>
        <p:nvSpPr>
          <p:cNvPr id="128" name="PPTextBox#27"/>
          <p:cNvSpPr/>
          <p:nvPr/>
        </p:nvSpPr>
        <p:spPr bwMode="auto">
          <a:xfrm>
            <a:off x="1132690" y="49024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W</a:t>
            </a:r>
          </a:p>
        </p:txBody>
      </p:sp>
      <p:sp>
        <p:nvSpPr>
          <p:cNvPr id="129" name="PPTextBox#28"/>
          <p:cNvSpPr/>
          <p:nvPr/>
        </p:nvSpPr>
        <p:spPr bwMode="auto">
          <a:xfrm>
            <a:off x="927890" y="51200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You are at the end of a road at the top of a small hill.</a:t>
            </a:r>
          </a:p>
        </p:txBody>
      </p:sp>
      <p:sp>
        <p:nvSpPr>
          <p:cNvPr id="130" name="PPTextBox#29"/>
          <p:cNvSpPr/>
          <p:nvPr/>
        </p:nvSpPr>
        <p:spPr bwMode="auto">
          <a:xfrm>
            <a:off x="927890" y="53376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You can see a small building in the valley to the east.</a:t>
            </a:r>
          </a:p>
        </p:txBody>
      </p:sp>
      <p:sp>
        <p:nvSpPr>
          <p:cNvPr id="131" name="PPTextBox#30"/>
          <p:cNvSpPr/>
          <p:nvPr/>
        </p:nvSpPr>
        <p:spPr bwMode="auto">
          <a:xfrm>
            <a:off x="927890" y="5555200"/>
            <a:ext cx="21504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&gt; </a:t>
            </a:r>
          </a:p>
        </p:txBody>
      </p:sp>
      <p:sp>
        <p:nvSpPr>
          <p:cNvPr id="132" name="PPTextBox#31"/>
          <p:cNvSpPr/>
          <p:nvPr/>
        </p:nvSpPr>
        <p:spPr bwMode="auto">
          <a:xfrm>
            <a:off x="1132690" y="55552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D</a:t>
            </a:r>
          </a:p>
        </p:txBody>
      </p:sp>
      <p:sp>
        <p:nvSpPr>
          <p:cNvPr id="133" name="PPTextBox#32"/>
          <p:cNvSpPr/>
          <p:nvPr/>
        </p:nvSpPr>
        <p:spPr bwMode="auto">
          <a:xfrm>
            <a:off x="927890" y="57728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Outside building.</a:t>
            </a:r>
          </a:p>
        </p:txBody>
      </p:sp>
      <p:sp>
        <p:nvSpPr>
          <p:cNvPr id="134" name="PPTextBox#33"/>
          <p:cNvSpPr/>
          <p:nvPr/>
        </p:nvSpPr>
        <p:spPr bwMode="auto">
          <a:xfrm>
            <a:off x="927890" y="59904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There is a bottle of water here.</a:t>
            </a:r>
          </a:p>
        </p:txBody>
      </p:sp>
      <p:sp>
        <p:nvSpPr>
          <p:cNvPr id="135" name="PPTextBox#34"/>
          <p:cNvSpPr/>
          <p:nvPr/>
        </p:nvSpPr>
        <p:spPr bwMode="auto">
          <a:xfrm>
            <a:off x="927890" y="6208000"/>
            <a:ext cx="21504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&gt;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67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67"/>
                            </p:stCondLst>
                            <p:childTnLst>
                              <p:par>
                                <p:cTn id="3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67"/>
                            </p:stCondLst>
                            <p:childTnLst>
                              <p:par>
                                <p:cTn id="46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34"/>
                            </p:stCondLst>
                            <p:childTnLst>
                              <p:par>
                                <p:cTn id="49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1"/>
                            </p:stCondLst>
                            <p:childTnLst>
                              <p:par>
                                <p:cTn id="52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68"/>
                            </p:stCondLst>
                            <p:childTnLst>
                              <p:par>
                                <p:cTn id="55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835"/>
                            </p:stCondLst>
                            <p:childTnLst>
                              <p:par>
                                <p:cTn id="58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2"/>
                            </p:stCondLst>
                            <p:childTnLst>
                              <p:par>
                                <p:cTn id="61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169"/>
                            </p:stCondLst>
                            <p:childTnLst>
                              <p:par>
                                <p:cTn id="64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336"/>
                            </p:stCondLst>
                            <p:childTnLst>
                              <p:par>
                                <p:cTn id="67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503"/>
                            </p:stCondLst>
                            <p:childTnLst>
                              <p:par>
                                <p:cTn id="70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670"/>
                            </p:stCondLst>
                            <p:childTnLst>
                              <p:par>
                                <p:cTn id="73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837"/>
                            </p:stCondLst>
                            <p:childTnLst>
                              <p:par>
                                <p:cTn id="7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67"/>
                            </p:stCondLst>
                            <p:childTnLst>
                              <p:par>
                                <p:cTn id="8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67"/>
                            </p:stCondLst>
                            <p:childTnLst>
                              <p:par>
                                <p:cTn id="8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67"/>
                            </p:stCondLst>
                            <p:childTnLst>
                              <p:par>
                                <p:cTn id="9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67"/>
                            </p:stCondLst>
                            <p:childTnLst>
                              <p:par>
                                <p:cTn id="10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15" grpId="0" animBg="1"/>
      <p:bldP spid="116" grpId="0" animBg="1"/>
      <p:bldP spid="117" grpId="0" animBg="1"/>
      <p:bldP spid="118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124" grpId="0" animBg="1"/>
      <p:bldP spid="125" grpId="0" animBg="1"/>
      <p:bldP spid="126" grpId="0" animBg="1"/>
      <p:bldP spid="127" grpId="0" animBg="1"/>
      <p:bldP spid="128" grpId="0" animBg="1"/>
      <p:bldP spid="129" grpId="0" animBg="1"/>
      <p:bldP spid="130" grpId="0" animBg="1"/>
      <p:bldP spid="131" grpId="0" animBg="1"/>
      <p:bldP spid="132" grpId="0" animBg="1"/>
      <p:bldP spid="133" grpId="0" animBg="1"/>
      <p:bldP spid="134" grpId="0" animBg="1"/>
      <p:bldP spid="13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ChangeArrowheads="1"/>
          </p:cNvSpPr>
          <p:nvPr/>
        </p:nvSpPr>
        <p:spPr bwMode="auto">
          <a:xfrm>
            <a:off x="304800" y="1076325"/>
            <a:ext cx="8534400" cy="5476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/>
          </a:p>
        </p:txBody>
      </p:sp>
      <p:sp>
        <p:nvSpPr>
          <p:cNvPr id="502787" name="Text Box 3"/>
          <p:cNvSpPr txBox="1">
            <a:spLocks noChangeArrowheads="1"/>
          </p:cNvSpPr>
          <p:nvPr/>
        </p:nvSpPr>
        <p:spPr bwMode="auto">
          <a:xfrm>
            <a:off x="398463" y="1098840"/>
            <a:ext cx="8440737" cy="55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</a:pPr>
            <a:r>
              <a:rPr lang="en-US" sz="1600" b="1" dirty="0">
                <a:latin typeface="Courier New" charset="0"/>
              </a:rPr>
              <a:t>&lt;room name="</a:t>
            </a:r>
            <a:r>
              <a:rPr lang="en-US" sz="1600" b="1" dirty="0" err="1">
                <a:latin typeface="Courier New" charset="0"/>
              </a:rPr>
              <a:t>OutsideGrate</a:t>
            </a:r>
            <a:r>
              <a:rPr lang="en-US" sz="1600" b="1" dirty="0">
                <a:latin typeface="Courier New" charset="0"/>
              </a:rPr>
              <a:t>" short="Outside grate"&gt;</a:t>
            </a:r>
          </a:p>
          <a:p>
            <a:pPr>
              <a:lnSpc>
                <a:spcPct val="90000"/>
              </a:lnSpc>
            </a:pPr>
            <a:r>
              <a:rPr lang="en-US" sz="1600" b="1" dirty="0">
                <a:latin typeface="Courier New" charset="0"/>
              </a:rPr>
              <a:t>  You are in a 20-foot depression floored with bare dirt.</a:t>
            </a:r>
          </a:p>
          <a:p>
            <a:pPr>
              <a:lnSpc>
                <a:spcPct val="90000"/>
              </a:lnSpc>
            </a:pPr>
            <a:r>
              <a:rPr lang="en-US" sz="1600" b="1" dirty="0">
                <a:latin typeface="Courier New" charset="0"/>
              </a:rPr>
              <a:t>  Set into the dirt is a strong steel grate mounted in</a:t>
            </a:r>
          </a:p>
          <a:p>
            <a:pPr>
              <a:lnSpc>
                <a:spcPct val="90000"/>
              </a:lnSpc>
            </a:pPr>
            <a:r>
              <a:rPr lang="en-US" sz="1600" b="1" dirty="0">
                <a:latin typeface="Courier New" charset="0"/>
              </a:rPr>
              <a:t>  concrete.  A dry streambed leads into the depression from</a:t>
            </a:r>
          </a:p>
          <a:p>
            <a:pPr>
              <a:lnSpc>
                <a:spcPct val="90000"/>
              </a:lnSpc>
            </a:pPr>
            <a:r>
              <a:rPr lang="en-US" sz="1600" b="1" dirty="0">
                <a:latin typeface="Courier New" charset="0"/>
              </a:rPr>
              <a:t>  the north.</a:t>
            </a:r>
          </a:p>
          <a:p>
            <a:pPr>
              <a:lnSpc>
                <a:spcPct val="90000"/>
              </a:lnSpc>
            </a:pPr>
            <a:r>
              <a:rPr lang="en-US" sz="1600" b="1" dirty="0">
                <a:latin typeface="Courier New" charset="0"/>
              </a:rPr>
              <a:t>  &lt;passage dir="NORTH" room="</a:t>
            </a:r>
            <a:r>
              <a:rPr lang="en-US" sz="1600" b="1" dirty="0" err="1">
                <a:latin typeface="Courier New" charset="0"/>
              </a:rPr>
              <a:t>SlitInRock</a:t>
            </a:r>
            <a:r>
              <a:rPr lang="en-US" sz="1600" b="1" dirty="0">
                <a:latin typeface="Courier New" charset="0"/>
              </a:rPr>
              <a:t>" /&gt;</a:t>
            </a:r>
          </a:p>
          <a:p>
            <a:pPr>
              <a:lnSpc>
                <a:spcPct val="90000"/>
              </a:lnSpc>
            </a:pPr>
            <a:r>
              <a:rPr lang="en-US" sz="1600" b="1" dirty="0">
                <a:latin typeface="Courier New" charset="0"/>
              </a:rPr>
              <a:t>  &lt;passage dir="UP" room="</a:t>
            </a:r>
            <a:r>
              <a:rPr lang="en-US" sz="1600" b="1" dirty="0" err="1">
                <a:latin typeface="Courier New" charset="0"/>
              </a:rPr>
              <a:t>SlitInRock</a:t>
            </a:r>
            <a:r>
              <a:rPr lang="en-US" sz="1600" b="1" dirty="0">
                <a:latin typeface="Courier New" charset="0"/>
              </a:rPr>
              <a:t>" /&gt;</a:t>
            </a:r>
          </a:p>
          <a:p>
            <a:pPr>
              <a:lnSpc>
                <a:spcPct val="90000"/>
              </a:lnSpc>
            </a:pPr>
            <a:r>
              <a:rPr lang="en-US" sz="1600" b="1" dirty="0">
                <a:latin typeface="Courier New" charset="0"/>
              </a:rPr>
              <a:t>  &lt;passage dir="DOWN" room="</a:t>
            </a:r>
            <a:r>
              <a:rPr lang="en-US" sz="1600" b="1" dirty="0" err="1">
                <a:latin typeface="Courier New" charset="0"/>
              </a:rPr>
              <a:t>BeneathGrate</a:t>
            </a:r>
            <a:r>
              <a:rPr lang="en-US" sz="1600" b="1" dirty="0">
                <a:latin typeface="Courier New" charset="0"/>
              </a:rPr>
              <a:t>" key="KEYS" /&gt;</a:t>
            </a:r>
          </a:p>
          <a:p>
            <a:pPr>
              <a:lnSpc>
                <a:spcPct val="90000"/>
              </a:lnSpc>
            </a:pPr>
            <a:r>
              <a:rPr lang="en-US" sz="1600" b="1" dirty="0">
                <a:latin typeface="Courier New" charset="0"/>
              </a:rPr>
              <a:t>  &lt;passage dir="DOWN" room="</a:t>
            </a:r>
            <a:r>
              <a:rPr lang="en-US" sz="1600" b="1" dirty="0" err="1">
                <a:latin typeface="Courier New" charset="0"/>
              </a:rPr>
              <a:t>MissingKeys</a:t>
            </a:r>
            <a:r>
              <a:rPr lang="en-US" sz="1600" b="1" dirty="0">
                <a:latin typeface="Courier New" charset="0"/>
              </a:rPr>
              <a:t>" /&gt;</a:t>
            </a:r>
          </a:p>
          <a:p>
            <a:pPr>
              <a:lnSpc>
                <a:spcPct val="90000"/>
              </a:lnSpc>
            </a:pPr>
            <a:r>
              <a:rPr lang="en-US" sz="1600" b="1" dirty="0">
                <a:latin typeface="Courier New" charset="0"/>
              </a:rPr>
              <a:t>&lt;/room&gt;</a:t>
            </a:r>
          </a:p>
          <a:p>
            <a:pPr>
              <a:lnSpc>
                <a:spcPct val="90000"/>
              </a:lnSpc>
            </a:pPr>
            <a:endParaRPr lang="en-US" sz="1050" b="1" dirty="0"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sz="1600" b="1" dirty="0">
                <a:latin typeface="Courier New" charset="0"/>
              </a:rPr>
              <a:t>&lt;room name="</a:t>
            </a:r>
            <a:r>
              <a:rPr lang="en-US" sz="1600" b="1" dirty="0" err="1">
                <a:latin typeface="Courier New" charset="0"/>
              </a:rPr>
              <a:t>MissingKeys</a:t>
            </a:r>
            <a:r>
              <a:rPr lang="en-US" sz="1600" b="1" dirty="0">
                <a:latin typeface="Courier New" charset="0"/>
              </a:rPr>
              <a:t>"&gt;</a:t>
            </a:r>
          </a:p>
          <a:p>
            <a:pPr>
              <a:lnSpc>
                <a:spcPct val="90000"/>
              </a:lnSpc>
            </a:pPr>
            <a:r>
              <a:rPr lang="en-US" sz="1600" b="1" dirty="0">
                <a:latin typeface="Courier New" charset="0"/>
              </a:rPr>
              <a:t>  The grate is locked and you don't have any keys.</a:t>
            </a:r>
          </a:p>
          <a:p>
            <a:pPr>
              <a:lnSpc>
                <a:spcPct val="90000"/>
              </a:lnSpc>
            </a:pPr>
            <a:r>
              <a:rPr lang="en-US" sz="1600" b="1" dirty="0">
                <a:latin typeface="Courier New" charset="0"/>
              </a:rPr>
              <a:t>  &lt;passage dir="FORCED" room="</a:t>
            </a:r>
            <a:r>
              <a:rPr lang="en-US" sz="1600" b="1" dirty="0" err="1">
                <a:latin typeface="Courier New" charset="0"/>
              </a:rPr>
              <a:t>OutsideGrate</a:t>
            </a:r>
            <a:r>
              <a:rPr lang="en-US" sz="1600" b="1" dirty="0">
                <a:latin typeface="Courier New" charset="0"/>
              </a:rPr>
              <a:t>" /&gt;</a:t>
            </a:r>
          </a:p>
          <a:p>
            <a:pPr>
              <a:lnSpc>
                <a:spcPct val="90000"/>
              </a:lnSpc>
            </a:pPr>
            <a:r>
              <a:rPr lang="en-US" sz="1600" b="1" dirty="0">
                <a:latin typeface="Courier New" charset="0"/>
              </a:rPr>
              <a:t>&lt;/room&gt;</a:t>
            </a:r>
          </a:p>
          <a:p>
            <a:pPr>
              <a:lnSpc>
                <a:spcPct val="90000"/>
              </a:lnSpc>
            </a:pPr>
            <a:endParaRPr lang="en-US" sz="1100" b="1" dirty="0"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sz="1600" b="1" dirty="0">
                <a:latin typeface="Courier New" charset="0"/>
              </a:rPr>
              <a:t>&lt;room name="</a:t>
            </a:r>
            <a:r>
              <a:rPr lang="en-US" sz="1600" b="1" dirty="0" err="1">
                <a:latin typeface="Courier New" charset="0"/>
              </a:rPr>
              <a:t>BeneathGrate</a:t>
            </a:r>
            <a:r>
              <a:rPr lang="en-US" sz="1600" b="1" dirty="0">
                <a:latin typeface="Courier New" charset="0"/>
              </a:rPr>
              <a:t>" short="Beneath grate"&gt;</a:t>
            </a:r>
          </a:p>
          <a:p>
            <a:pPr>
              <a:lnSpc>
                <a:spcPct val="90000"/>
              </a:lnSpc>
            </a:pPr>
            <a:r>
              <a:rPr lang="en-US" sz="1600" b="1" dirty="0">
                <a:latin typeface="Courier New" charset="0"/>
              </a:rPr>
              <a:t>  You are in a small chamber beneath a 3x3 steel grate to</a:t>
            </a:r>
          </a:p>
          <a:p>
            <a:pPr>
              <a:lnSpc>
                <a:spcPct val="90000"/>
              </a:lnSpc>
            </a:pPr>
            <a:r>
              <a:rPr lang="en-US" sz="1600" b="1" dirty="0">
                <a:latin typeface="Courier New" charset="0"/>
              </a:rPr>
              <a:t>  the surface.  A low crawl over cobbles leads inward to</a:t>
            </a:r>
          </a:p>
          <a:p>
            <a:pPr>
              <a:lnSpc>
                <a:spcPct val="90000"/>
              </a:lnSpc>
            </a:pPr>
            <a:r>
              <a:rPr lang="en-US" sz="1600" b="1" dirty="0">
                <a:latin typeface="Courier New" charset="0"/>
              </a:rPr>
              <a:t>  the west.</a:t>
            </a:r>
          </a:p>
          <a:p>
            <a:pPr>
              <a:lnSpc>
                <a:spcPct val="90000"/>
              </a:lnSpc>
            </a:pPr>
            <a:r>
              <a:rPr lang="en-US" sz="1600" b="1" dirty="0">
                <a:latin typeface="Courier New" charset="0"/>
              </a:rPr>
              <a:t>  &lt;passage dir="UP" room="</a:t>
            </a:r>
            <a:r>
              <a:rPr lang="en-US" sz="1600" b="1" dirty="0" err="1">
                <a:latin typeface="Courier New" charset="0"/>
              </a:rPr>
              <a:t>OutsideGrate</a:t>
            </a:r>
            <a:r>
              <a:rPr lang="en-US" sz="1600" b="1" dirty="0">
                <a:latin typeface="Courier New" charset="0"/>
              </a:rPr>
              <a:t>" /&gt;</a:t>
            </a:r>
          </a:p>
          <a:p>
            <a:pPr>
              <a:lnSpc>
                <a:spcPct val="90000"/>
              </a:lnSpc>
            </a:pPr>
            <a:r>
              <a:rPr lang="en-US" sz="1600" b="1" dirty="0">
                <a:latin typeface="Courier New" charset="0"/>
              </a:rPr>
              <a:t>  &lt;passage dir="OUT" room="</a:t>
            </a:r>
            <a:r>
              <a:rPr lang="en-US" sz="1600" b="1" dirty="0" err="1">
                <a:latin typeface="Courier New" charset="0"/>
              </a:rPr>
              <a:t>OutsideGrate</a:t>
            </a:r>
            <a:r>
              <a:rPr lang="en-US" sz="1600" b="1" dirty="0">
                <a:latin typeface="Courier New" charset="0"/>
              </a:rPr>
              <a:t>" /&gt;</a:t>
            </a:r>
          </a:p>
          <a:p>
            <a:pPr>
              <a:lnSpc>
                <a:spcPct val="90000"/>
              </a:lnSpc>
            </a:pPr>
            <a:r>
              <a:rPr lang="en-US" sz="1600" b="1" dirty="0">
                <a:latin typeface="Courier New" charset="0"/>
              </a:rPr>
              <a:t>  &lt;passage dir="IN" room="</a:t>
            </a:r>
            <a:r>
              <a:rPr lang="en-US" sz="1600" b="1" dirty="0" err="1">
                <a:latin typeface="Courier New" charset="0"/>
              </a:rPr>
              <a:t>CobbleCrawl</a:t>
            </a:r>
            <a:r>
              <a:rPr lang="en-US" sz="1600" b="1" dirty="0">
                <a:latin typeface="Courier New" charset="0"/>
              </a:rPr>
              <a:t>" /&gt;</a:t>
            </a:r>
          </a:p>
          <a:p>
            <a:pPr>
              <a:lnSpc>
                <a:spcPct val="90000"/>
              </a:lnSpc>
            </a:pPr>
            <a:r>
              <a:rPr lang="en-US" sz="1600" b="1" dirty="0">
                <a:latin typeface="Courier New" charset="0"/>
              </a:rPr>
              <a:t>  &lt;passage dir="WEST" room="</a:t>
            </a:r>
            <a:r>
              <a:rPr lang="en-US" sz="1600" b="1" dirty="0" err="1">
                <a:latin typeface="Courier New" charset="0"/>
              </a:rPr>
              <a:t>CobbleCrawl</a:t>
            </a:r>
            <a:r>
              <a:rPr lang="en-US" sz="1600" b="1" dirty="0">
                <a:latin typeface="Courier New" charset="0"/>
              </a:rPr>
              <a:t>" /&gt;</a:t>
            </a:r>
          </a:p>
          <a:p>
            <a:pPr>
              <a:lnSpc>
                <a:spcPct val="90000"/>
              </a:lnSpc>
            </a:pPr>
            <a:r>
              <a:rPr lang="en-US" sz="1600" b="1" dirty="0">
                <a:latin typeface="Courier New" charset="0"/>
              </a:rPr>
              <a:t>&lt;/room&gt;</a:t>
            </a:r>
          </a:p>
        </p:txBody>
      </p:sp>
      <p:sp>
        <p:nvSpPr>
          <p:cNvPr id="45063" name="Rectangle 9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</a:rPr>
              <a:t>Locked Passages and Forced Motion</a:t>
            </a:r>
          </a:p>
        </p:txBody>
      </p:sp>
      <p:sp>
        <p:nvSpPr>
          <p:cNvPr id="45064" name="Rectangle 10"/>
          <p:cNvSpPr>
            <a:spLocks noChangeArrowheads="1"/>
          </p:cNvSpPr>
          <p:nvPr/>
        </p:nvSpPr>
        <p:spPr bwMode="auto">
          <a:xfrm>
            <a:off x="304800" y="1076325"/>
            <a:ext cx="8534400" cy="5476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/>
          </a:p>
        </p:txBody>
      </p:sp>
      <p:grpSp>
        <p:nvGrpSpPr>
          <p:cNvPr id="13" name="Group 12"/>
          <p:cNvGrpSpPr/>
          <p:nvPr/>
        </p:nvGrpSpPr>
        <p:grpSpPr>
          <a:xfrm>
            <a:off x="609601" y="2638280"/>
            <a:ext cx="8229599" cy="563231"/>
            <a:chOff x="609601" y="2638280"/>
            <a:chExt cx="8229599" cy="563231"/>
          </a:xfrm>
        </p:grpSpPr>
        <p:sp>
          <p:nvSpPr>
            <p:cNvPr id="7" name="Rounded Rectangle 6"/>
            <p:cNvSpPr/>
            <p:nvPr/>
          </p:nvSpPr>
          <p:spPr bwMode="auto">
            <a:xfrm>
              <a:off x="609601" y="2667000"/>
              <a:ext cx="6781799" cy="514210"/>
            </a:xfrm>
            <a:prstGeom prst="roundRect">
              <a:avLst>
                <a:gd name="adj" fmla="val 44367"/>
              </a:avLst>
            </a:prstGeom>
            <a:noFill/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8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818720" y="2638280"/>
              <a:ext cx="1020480" cy="5632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i="1" dirty="0">
                  <a:solidFill>
                    <a:srgbClr val="FF0000"/>
                  </a:solidFill>
                </a:rPr>
                <a:t>locked</a:t>
              </a:r>
            </a:p>
            <a:p>
              <a:pPr algn="ctr">
                <a:lnSpc>
                  <a:spcPct val="85000"/>
                </a:lnSpc>
              </a:pPr>
              <a:r>
                <a:rPr lang="en-US" i="1" dirty="0">
                  <a:solidFill>
                    <a:srgbClr val="FF0000"/>
                  </a:solidFill>
                </a:rPr>
                <a:t>passage</a:t>
              </a:r>
            </a:p>
          </p:txBody>
        </p:sp>
        <p:cxnSp>
          <p:nvCxnSpPr>
            <p:cNvPr id="10" name="Straight Arrow Connector 9"/>
            <p:cNvCxnSpPr>
              <a:cxnSpLocks/>
              <a:stCxn id="8" idx="1"/>
              <a:endCxn id="7" idx="3"/>
            </p:cNvCxnSpPr>
            <p:nvPr/>
          </p:nvCxnSpPr>
          <p:spPr bwMode="auto">
            <a:xfrm flipH="1">
              <a:off x="7391400" y="2919896"/>
              <a:ext cx="427320" cy="420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lg" len="med"/>
            </a:ln>
            <a:effectLst/>
          </p:spPr>
        </p:cxnSp>
      </p:grpSp>
      <p:grpSp>
        <p:nvGrpSpPr>
          <p:cNvPr id="14" name="Group 13"/>
          <p:cNvGrpSpPr/>
          <p:nvPr/>
        </p:nvGrpSpPr>
        <p:grpSpPr>
          <a:xfrm>
            <a:off x="609601" y="3767881"/>
            <a:ext cx="8153399" cy="570156"/>
            <a:chOff x="609601" y="2622541"/>
            <a:chExt cx="8153399" cy="570156"/>
          </a:xfrm>
        </p:grpSpPr>
        <p:sp>
          <p:nvSpPr>
            <p:cNvPr id="15" name="Rounded Rectangle 14"/>
            <p:cNvSpPr/>
            <p:nvPr/>
          </p:nvSpPr>
          <p:spPr bwMode="auto">
            <a:xfrm>
              <a:off x="609601" y="2769580"/>
              <a:ext cx="5633819" cy="276080"/>
            </a:xfrm>
            <a:prstGeom prst="roundRect">
              <a:avLst>
                <a:gd name="adj" fmla="val 44367"/>
              </a:avLst>
            </a:prstGeom>
            <a:noFill/>
            <a:ln w="254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8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7894920" y="2622541"/>
              <a:ext cx="868080" cy="5701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i="1" dirty="0">
                  <a:solidFill>
                    <a:srgbClr val="0000FF"/>
                  </a:solidFill>
                </a:rPr>
                <a:t>forced</a:t>
              </a:r>
            </a:p>
            <a:p>
              <a:pPr algn="ctr">
                <a:lnSpc>
                  <a:spcPct val="85000"/>
                </a:lnSpc>
              </a:pPr>
              <a:r>
                <a:rPr lang="en-US" i="1" dirty="0">
                  <a:solidFill>
                    <a:srgbClr val="0000FF"/>
                  </a:solidFill>
                </a:rPr>
                <a:t>motion</a:t>
              </a:r>
            </a:p>
          </p:txBody>
        </p:sp>
        <p:cxnSp>
          <p:nvCxnSpPr>
            <p:cNvPr id="17" name="Straight Arrow Connector 16"/>
            <p:cNvCxnSpPr>
              <a:stCxn id="16" idx="1"/>
              <a:endCxn id="15" idx="3"/>
            </p:cNvCxnSpPr>
            <p:nvPr/>
          </p:nvCxnSpPr>
          <p:spPr bwMode="auto">
            <a:xfrm flipH="1">
              <a:off x="6243420" y="2907619"/>
              <a:ext cx="1651500" cy="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triangle" w="lg" len="med"/>
            </a:ln>
            <a:effectLst/>
          </p:spPr>
        </p:cxn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</a:rPr>
              <a:t>Milestone #7</a:t>
            </a:r>
          </a:p>
        </p:txBody>
      </p:sp>
      <p:sp>
        <p:nvSpPr>
          <p:cNvPr id="22531" name="Rectangle 5"/>
          <p:cNvSpPr>
            <a:spLocks noChangeArrowheads="1"/>
          </p:cNvSpPr>
          <p:nvPr/>
        </p:nvSpPr>
        <p:spPr bwMode="auto">
          <a:xfrm>
            <a:off x="457200" y="1181100"/>
            <a:ext cx="8077200" cy="186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dirty="0"/>
              <a:t>Implement </a:t>
            </a:r>
            <a:r>
              <a:rPr lang="en-US" sz="2400" b="1" i="1" dirty="0"/>
              <a:t>locked passages</a:t>
            </a:r>
            <a:r>
              <a:rPr lang="en-US" sz="2400" i="1" dirty="0"/>
              <a:t>,</a:t>
            </a:r>
            <a:r>
              <a:rPr lang="en-US" sz="2400" dirty="0"/>
              <a:t> which are passages that require a particular object to use, as illustrated on the previous slide.</a:t>
            </a:r>
          </a:p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dirty="0"/>
              <a:t>Making this change requires moving the </a:t>
            </a:r>
            <a:r>
              <a:rPr lang="en-US" sz="2000" b="1" dirty="0" err="1">
                <a:latin typeface="Courier New"/>
                <a:cs typeface="Courier New"/>
              </a:rPr>
              <a:t>getNextRoom</a:t>
            </a:r>
            <a:r>
              <a:rPr lang="en-US" sz="2400" dirty="0"/>
              <a:t> code from </a:t>
            </a:r>
            <a:r>
              <a:rPr lang="en-US" sz="2000" b="1" dirty="0" err="1">
                <a:latin typeface="Courier New"/>
                <a:cs typeface="Courier New"/>
              </a:rPr>
              <a:t>AdvRoom</a:t>
            </a:r>
            <a:r>
              <a:rPr lang="en-US" sz="2400" dirty="0"/>
              <a:t> to </a:t>
            </a:r>
            <a:r>
              <a:rPr lang="en-US" sz="2000" b="1" dirty="0" err="1">
                <a:latin typeface="Courier New"/>
                <a:cs typeface="Courier New"/>
              </a:rPr>
              <a:t>AdvGame</a:t>
            </a:r>
            <a:r>
              <a:rPr lang="en-US" sz="2400" dirty="0"/>
              <a:t> so that it can see the objects.</a:t>
            </a:r>
          </a:p>
        </p:txBody>
      </p:sp>
      <p:grpSp>
        <p:nvGrpSpPr>
          <p:cNvPr id="37" name="PPConsole#2"/>
          <p:cNvGrpSpPr/>
          <p:nvPr/>
        </p:nvGrpSpPr>
        <p:grpSpPr>
          <a:xfrm>
            <a:off x="889490" y="3161600"/>
            <a:ext cx="7552000" cy="3456000"/>
            <a:chOff x="806400" y="3161600"/>
            <a:chExt cx="7552000" cy="3456000"/>
          </a:xfrm>
        </p:grpSpPr>
        <p:pic>
          <p:nvPicPr>
            <p:cNvPr id="38" name="PPWindowImage#3" descr="image3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06400" y="3161600"/>
              <a:ext cx="7552000" cy="3456000"/>
            </a:xfrm>
            <a:prstGeom prst="rect">
              <a:avLst/>
            </a:prstGeom>
          </p:spPr>
        </p:pic>
      </p:grpSp>
      <p:sp>
        <p:nvSpPr>
          <p:cNvPr id="39" name="PPTextBox#4"/>
          <p:cNvSpPr/>
          <p:nvPr/>
        </p:nvSpPr>
        <p:spPr bwMode="auto">
          <a:xfrm>
            <a:off x="927890" y="34304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You are in a 20-foot depression floored with bare dirt.</a:t>
            </a:r>
          </a:p>
        </p:txBody>
      </p:sp>
      <p:sp>
        <p:nvSpPr>
          <p:cNvPr id="40" name="PPTextBox#5"/>
          <p:cNvSpPr/>
          <p:nvPr/>
        </p:nvSpPr>
        <p:spPr bwMode="auto">
          <a:xfrm>
            <a:off x="927890" y="36480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Set into the dirt is a strong steel grate mounted in</a:t>
            </a:r>
          </a:p>
        </p:txBody>
      </p:sp>
      <p:sp>
        <p:nvSpPr>
          <p:cNvPr id="41" name="PPTextBox#6"/>
          <p:cNvSpPr/>
          <p:nvPr/>
        </p:nvSpPr>
        <p:spPr bwMode="auto">
          <a:xfrm>
            <a:off x="927890" y="38656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concrete.  A dry streambed leads into the depression from</a:t>
            </a:r>
          </a:p>
        </p:txBody>
      </p:sp>
      <p:sp>
        <p:nvSpPr>
          <p:cNvPr id="42" name="PPTextBox#7"/>
          <p:cNvSpPr/>
          <p:nvPr/>
        </p:nvSpPr>
        <p:spPr bwMode="auto">
          <a:xfrm>
            <a:off x="927890" y="40832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the north.</a:t>
            </a:r>
          </a:p>
        </p:txBody>
      </p:sp>
      <p:sp>
        <p:nvSpPr>
          <p:cNvPr id="43" name="PPTextBox#8"/>
          <p:cNvSpPr/>
          <p:nvPr/>
        </p:nvSpPr>
        <p:spPr bwMode="auto">
          <a:xfrm>
            <a:off x="927890" y="4300800"/>
            <a:ext cx="21504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&gt; </a:t>
            </a:r>
          </a:p>
        </p:txBody>
      </p:sp>
      <p:sp>
        <p:nvSpPr>
          <p:cNvPr id="44" name="PPTextBox#9"/>
          <p:cNvSpPr/>
          <p:nvPr/>
        </p:nvSpPr>
        <p:spPr bwMode="auto">
          <a:xfrm>
            <a:off x="1132690" y="43008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I</a:t>
            </a:r>
          </a:p>
        </p:txBody>
      </p:sp>
      <p:sp>
        <p:nvSpPr>
          <p:cNvPr id="45" name="PPTextBox#10"/>
          <p:cNvSpPr/>
          <p:nvPr/>
        </p:nvSpPr>
        <p:spPr bwMode="auto">
          <a:xfrm>
            <a:off x="1235090" y="43008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N</a:t>
            </a:r>
          </a:p>
        </p:txBody>
      </p:sp>
      <p:sp>
        <p:nvSpPr>
          <p:cNvPr id="46" name="PPTextBox#11"/>
          <p:cNvSpPr/>
          <p:nvPr/>
        </p:nvSpPr>
        <p:spPr bwMode="auto">
          <a:xfrm>
            <a:off x="1337490" y="43008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V</a:t>
            </a:r>
          </a:p>
        </p:txBody>
      </p:sp>
      <p:sp>
        <p:nvSpPr>
          <p:cNvPr id="47" name="PPTextBox#12"/>
          <p:cNvSpPr/>
          <p:nvPr/>
        </p:nvSpPr>
        <p:spPr bwMode="auto">
          <a:xfrm>
            <a:off x="1439890" y="43008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E</a:t>
            </a:r>
          </a:p>
        </p:txBody>
      </p:sp>
      <p:sp>
        <p:nvSpPr>
          <p:cNvPr id="48" name="PPTextBox#13"/>
          <p:cNvSpPr/>
          <p:nvPr/>
        </p:nvSpPr>
        <p:spPr bwMode="auto">
          <a:xfrm>
            <a:off x="1542290" y="43008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N</a:t>
            </a:r>
          </a:p>
        </p:txBody>
      </p:sp>
      <p:sp>
        <p:nvSpPr>
          <p:cNvPr id="49" name="PPTextBox#14"/>
          <p:cNvSpPr/>
          <p:nvPr/>
        </p:nvSpPr>
        <p:spPr bwMode="auto">
          <a:xfrm>
            <a:off x="1644690" y="43008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T</a:t>
            </a:r>
          </a:p>
        </p:txBody>
      </p:sp>
      <p:sp>
        <p:nvSpPr>
          <p:cNvPr id="50" name="PPTextBox#15"/>
          <p:cNvSpPr/>
          <p:nvPr/>
        </p:nvSpPr>
        <p:spPr bwMode="auto">
          <a:xfrm>
            <a:off x="1747090" y="43008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O</a:t>
            </a:r>
          </a:p>
        </p:txBody>
      </p:sp>
      <p:sp>
        <p:nvSpPr>
          <p:cNvPr id="51" name="PPTextBox#16"/>
          <p:cNvSpPr/>
          <p:nvPr/>
        </p:nvSpPr>
        <p:spPr bwMode="auto">
          <a:xfrm>
            <a:off x="1849490" y="43008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R</a:t>
            </a:r>
          </a:p>
        </p:txBody>
      </p:sp>
      <p:sp>
        <p:nvSpPr>
          <p:cNvPr id="52" name="PPTextBox#17"/>
          <p:cNvSpPr/>
          <p:nvPr/>
        </p:nvSpPr>
        <p:spPr bwMode="auto">
          <a:xfrm>
            <a:off x="1951890" y="43008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Y</a:t>
            </a:r>
          </a:p>
        </p:txBody>
      </p:sp>
      <p:sp>
        <p:nvSpPr>
          <p:cNvPr id="53" name="PPTextBox#18"/>
          <p:cNvSpPr/>
          <p:nvPr/>
        </p:nvSpPr>
        <p:spPr bwMode="auto">
          <a:xfrm>
            <a:off x="927890" y="45184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You are carrying:</a:t>
            </a:r>
          </a:p>
        </p:txBody>
      </p:sp>
      <p:sp>
        <p:nvSpPr>
          <p:cNvPr id="54" name="PPTextBox#19"/>
          <p:cNvSpPr/>
          <p:nvPr/>
        </p:nvSpPr>
        <p:spPr bwMode="auto">
          <a:xfrm>
            <a:off x="927890" y="47360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  a bottle of water</a:t>
            </a:r>
          </a:p>
        </p:txBody>
      </p:sp>
      <p:sp>
        <p:nvSpPr>
          <p:cNvPr id="55" name="PPTextBox#20"/>
          <p:cNvSpPr/>
          <p:nvPr/>
        </p:nvSpPr>
        <p:spPr bwMode="auto">
          <a:xfrm>
            <a:off x="927890" y="49536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  a set of keys</a:t>
            </a:r>
          </a:p>
        </p:txBody>
      </p:sp>
      <p:sp>
        <p:nvSpPr>
          <p:cNvPr id="56" name="PPTextBox#21"/>
          <p:cNvSpPr/>
          <p:nvPr/>
        </p:nvSpPr>
        <p:spPr bwMode="auto">
          <a:xfrm>
            <a:off x="927890" y="5171200"/>
            <a:ext cx="21504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&gt; </a:t>
            </a:r>
          </a:p>
        </p:txBody>
      </p:sp>
      <p:sp>
        <p:nvSpPr>
          <p:cNvPr id="57" name="PPTextBox#22"/>
          <p:cNvSpPr/>
          <p:nvPr/>
        </p:nvSpPr>
        <p:spPr bwMode="auto">
          <a:xfrm>
            <a:off x="1132690" y="51712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D</a:t>
            </a:r>
          </a:p>
        </p:txBody>
      </p:sp>
      <p:sp>
        <p:nvSpPr>
          <p:cNvPr id="58" name="PPTextBox#23"/>
          <p:cNvSpPr/>
          <p:nvPr/>
        </p:nvSpPr>
        <p:spPr bwMode="auto">
          <a:xfrm>
            <a:off x="1235090" y="51712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O</a:t>
            </a:r>
          </a:p>
        </p:txBody>
      </p:sp>
      <p:sp>
        <p:nvSpPr>
          <p:cNvPr id="59" name="PPTextBox#24"/>
          <p:cNvSpPr/>
          <p:nvPr/>
        </p:nvSpPr>
        <p:spPr bwMode="auto">
          <a:xfrm>
            <a:off x="1337490" y="51712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W</a:t>
            </a:r>
          </a:p>
        </p:txBody>
      </p:sp>
      <p:sp>
        <p:nvSpPr>
          <p:cNvPr id="60" name="PPTextBox#25"/>
          <p:cNvSpPr/>
          <p:nvPr/>
        </p:nvSpPr>
        <p:spPr bwMode="auto">
          <a:xfrm>
            <a:off x="1439890" y="51712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N</a:t>
            </a:r>
          </a:p>
        </p:txBody>
      </p:sp>
      <p:sp>
        <p:nvSpPr>
          <p:cNvPr id="61" name="PPTextBox#26"/>
          <p:cNvSpPr/>
          <p:nvPr/>
        </p:nvSpPr>
        <p:spPr bwMode="auto">
          <a:xfrm>
            <a:off x="927890" y="53888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You are in a small chamber beneath a 3x3 steel grate to</a:t>
            </a:r>
          </a:p>
        </p:txBody>
      </p:sp>
      <p:sp>
        <p:nvSpPr>
          <p:cNvPr id="62" name="PPTextBox#27"/>
          <p:cNvSpPr/>
          <p:nvPr/>
        </p:nvSpPr>
        <p:spPr bwMode="auto">
          <a:xfrm>
            <a:off x="927890" y="56064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the surface.  A low crawl over cobbles leads inward to</a:t>
            </a:r>
          </a:p>
        </p:txBody>
      </p:sp>
      <p:sp>
        <p:nvSpPr>
          <p:cNvPr id="63" name="PPTextBox#28"/>
          <p:cNvSpPr/>
          <p:nvPr/>
        </p:nvSpPr>
        <p:spPr bwMode="auto">
          <a:xfrm>
            <a:off x="927890" y="58240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the west.</a:t>
            </a:r>
          </a:p>
        </p:txBody>
      </p:sp>
      <p:sp>
        <p:nvSpPr>
          <p:cNvPr id="64" name="PPTextBox#29"/>
          <p:cNvSpPr/>
          <p:nvPr/>
        </p:nvSpPr>
        <p:spPr bwMode="auto">
          <a:xfrm>
            <a:off x="927890" y="60416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There is a brightly shining brass lamp here.</a:t>
            </a:r>
          </a:p>
        </p:txBody>
      </p:sp>
      <p:sp>
        <p:nvSpPr>
          <p:cNvPr id="65" name="PPTextBox#30"/>
          <p:cNvSpPr/>
          <p:nvPr/>
        </p:nvSpPr>
        <p:spPr bwMode="auto">
          <a:xfrm>
            <a:off x="927890" y="6259200"/>
            <a:ext cx="21504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&gt;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67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34"/>
                            </p:stCondLst>
                            <p:childTnLst>
                              <p:par>
                                <p:cTn id="36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1"/>
                            </p:stCondLst>
                            <p:childTnLst>
                              <p:par>
                                <p:cTn id="39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68"/>
                            </p:stCondLst>
                            <p:childTnLst>
                              <p:par>
                                <p:cTn id="42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35"/>
                            </p:stCondLst>
                            <p:childTnLst>
                              <p:par>
                                <p:cTn id="45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2"/>
                            </p:stCondLst>
                            <p:childTnLst>
                              <p:par>
                                <p:cTn id="48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169"/>
                            </p:stCondLst>
                            <p:childTnLst>
                              <p:par>
                                <p:cTn id="51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336"/>
                            </p:stCondLst>
                            <p:childTnLst>
                              <p:par>
                                <p:cTn id="54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503"/>
                            </p:stCondLst>
                            <p:childTnLst>
                              <p:par>
                                <p:cTn id="5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503"/>
                            </p:stCondLst>
                            <p:childTnLst>
                              <p:par>
                                <p:cTn id="6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503"/>
                            </p:stCondLst>
                            <p:childTnLst>
                              <p:par>
                                <p:cTn id="6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67"/>
                            </p:stCondLst>
                            <p:childTnLst>
                              <p:par>
                                <p:cTn id="73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34"/>
                            </p:stCondLst>
                            <p:childTnLst>
                              <p:par>
                                <p:cTn id="76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1"/>
                            </p:stCondLst>
                            <p:childTnLst>
                              <p:par>
                                <p:cTn id="79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68"/>
                            </p:stCondLst>
                            <p:childTnLst>
                              <p:par>
                                <p:cTn id="8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68"/>
                            </p:stCondLst>
                            <p:childTnLst>
                              <p:par>
                                <p:cTn id="8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668"/>
                            </p:stCondLst>
                            <p:childTnLst>
                              <p:par>
                                <p:cTn id="8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668"/>
                            </p:stCondLst>
                            <p:childTnLst>
                              <p:par>
                                <p:cTn id="9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uiExpand="1" build="p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</a:rPr>
              <a:t>Milestone #8</a:t>
            </a:r>
          </a:p>
        </p:txBody>
      </p:sp>
      <p:sp>
        <p:nvSpPr>
          <p:cNvPr id="22531" name="Rectangle 5"/>
          <p:cNvSpPr>
            <a:spLocks noChangeArrowheads="1"/>
          </p:cNvSpPr>
          <p:nvPr/>
        </p:nvSpPr>
        <p:spPr bwMode="auto">
          <a:xfrm>
            <a:off x="457200" y="1181100"/>
            <a:ext cx="8077200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dirty="0"/>
              <a:t>Implement </a:t>
            </a:r>
            <a:r>
              <a:rPr lang="en-US" sz="2400" b="1" i="1" dirty="0"/>
              <a:t>forced motion</a:t>
            </a:r>
            <a:r>
              <a:rPr lang="en-US" sz="2400" i="1" dirty="0"/>
              <a:t>,</a:t>
            </a:r>
            <a:r>
              <a:rPr lang="en-US" sz="2400" dirty="0"/>
              <a:t> in which the player is forced to move from a room even before reading a command.  Forced motion is indicated by the verb </a:t>
            </a:r>
            <a:r>
              <a:rPr lang="en-US" sz="2000" b="1" dirty="0">
                <a:latin typeface="Courier New"/>
                <a:cs typeface="Courier New"/>
              </a:rPr>
              <a:t>FORCED</a:t>
            </a:r>
            <a:r>
              <a:rPr lang="en-US" sz="2400" dirty="0"/>
              <a:t>.</a:t>
            </a:r>
          </a:p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dirty="0"/>
              <a:t>It is important to ensure that your implementation of forced motion allows those passages to be locked.  This combination of features is used to implement the shimmering curtain.</a:t>
            </a:r>
          </a:p>
        </p:txBody>
      </p:sp>
      <p:grpSp>
        <p:nvGrpSpPr>
          <p:cNvPr id="33" name="PPConsole#2"/>
          <p:cNvGrpSpPr/>
          <p:nvPr/>
        </p:nvGrpSpPr>
        <p:grpSpPr>
          <a:xfrm>
            <a:off x="901360" y="3801600"/>
            <a:ext cx="7552000" cy="2816000"/>
            <a:chOff x="806400" y="3801600"/>
            <a:chExt cx="7552000" cy="2816000"/>
          </a:xfrm>
        </p:grpSpPr>
        <p:pic>
          <p:nvPicPr>
            <p:cNvPr id="34" name="PPWindowImage#3" descr="image3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06400" y="3801600"/>
              <a:ext cx="7552000" cy="2816000"/>
            </a:xfrm>
            <a:prstGeom prst="rect">
              <a:avLst/>
            </a:prstGeom>
          </p:spPr>
        </p:pic>
      </p:grpSp>
      <p:sp>
        <p:nvSpPr>
          <p:cNvPr id="35" name="PPTextBox#4"/>
          <p:cNvSpPr/>
          <p:nvPr/>
        </p:nvSpPr>
        <p:spPr bwMode="auto">
          <a:xfrm>
            <a:off x="939760" y="40704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You are in a 20-foot depression floored with bare dirt.</a:t>
            </a:r>
          </a:p>
        </p:txBody>
      </p:sp>
      <p:sp>
        <p:nvSpPr>
          <p:cNvPr id="36" name="PPTextBox#5"/>
          <p:cNvSpPr/>
          <p:nvPr/>
        </p:nvSpPr>
        <p:spPr bwMode="auto">
          <a:xfrm>
            <a:off x="939760" y="42880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Set into the dirt is a strong steel grate mounted in</a:t>
            </a:r>
          </a:p>
        </p:txBody>
      </p:sp>
      <p:sp>
        <p:nvSpPr>
          <p:cNvPr id="37" name="PPTextBox#6"/>
          <p:cNvSpPr/>
          <p:nvPr/>
        </p:nvSpPr>
        <p:spPr bwMode="auto">
          <a:xfrm>
            <a:off x="939760" y="45056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concrete.  A dry streambed leads into the depression from</a:t>
            </a:r>
          </a:p>
        </p:txBody>
      </p:sp>
      <p:sp>
        <p:nvSpPr>
          <p:cNvPr id="66" name="PPTextBox#7"/>
          <p:cNvSpPr/>
          <p:nvPr/>
        </p:nvSpPr>
        <p:spPr bwMode="auto">
          <a:xfrm>
            <a:off x="939760" y="47232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the north.</a:t>
            </a:r>
          </a:p>
        </p:txBody>
      </p:sp>
      <p:sp>
        <p:nvSpPr>
          <p:cNvPr id="67" name="PPTextBox#8"/>
          <p:cNvSpPr/>
          <p:nvPr/>
        </p:nvSpPr>
        <p:spPr bwMode="auto">
          <a:xfrm>
            <a:off x="939760" y="4940800"/>
            <a:ext cx="21504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&gt; </a:t>
            </a:r>
          </a:p>
        </p:txBody>
      </p:sp>
      <p:sp>
        <p:nvSpPr>
          <p:cNvPr id="68" name="PPTextBox#9"/>
          <p:cNvSpPr/>
          <p:nvPr/>
        </p:nvSpPr>
        <p:spPr bwMode="auto">
          <a:xfrm>
            <a:off x="1144560" y="49408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I</a:t>
            </a:r>
          </a:p>
        </p:txBody>
      </p:sp>
      <p:sp>
        <p:nvSpPr>
          <p:cNvPr id="69" name="PPTextBox#10"/>
          <p:cNvSpPr/>
          <p:nvPr/>
        </p:nvSpPr>
        <p:spPr bwMode="auto">
          <a:xfrm>
            <a:off x="1246960" y="49408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N</a:t>
            </a:r>
          </a:p>
        </p:txBody>
      </p:sp>
      <p:sp>
        <p:nvSpPr>
          <p:cNvPr id="70" name="PPTextBox#11"/>
          <p:cNvSpPr/>
          <p:nvPr/>
        </p:nvSpPr>
        <p:spPr bwMode="auto">
          <a:xfrm>
            <a:off x="1349360" y="49408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V</a:t>
            </a:r>
          </a:p>
        </p:txBody>
      </p:sp>
      <p:sp>
        <p:nvSpPr>
          <p:cNvPr id="71" name="PPTextBox#12"/>
          <p:cNvSpPr/>
          <p:nvPr/>
        </p:nvSpPr>
        <p:spPr bwMode="auto">
          <a:xfrm>
            <a:off x="1451760" y="49408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E</a:t>
            </a:r>
          </a:p>
        </p:txBody>
      </p:sp>
      <p:sp>
        <p:nvSpPr>
          <p:cNvPr id="72" name="PPTextBox#13"/>
          <p:cNvSpPr/>
          <p:nvPr/>
        </p:nvSpPr>
        <p:spPr bwMode="auto">
          <a:xfrm>
            <a:off x="1554160" y="49408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N</a:t>
            </a:r>
          </a:p>
        </p:txBody>
      </p:sp>
      <p:sp>
        <p:nvSpPr>
          <p:cNvPr id="73" name="PPTextBox#14"/>
          <p:cNvSpPr/>
          <p:nvPr/>
        </p:nvSpPr>
        <p:spPr bwMode="auto">
          <a:xfrm>
            <a:off x="1656560" y="49408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T</a:t>
            </a:r>
          </a:p>
        </p:txBody>
      </p:sp>
      <p:sp>
        <p:nvSpPr>
          <p:cNvPr id="74" name="PPTextBox#15"/>
          <p:cNvSpPr/>
          <p:nvPr/>
        </p:nvSpPr>
        <p:spPr bwMode="auto">
          <a:xfrm>
            <a:off x="1758960" y="49408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O</a:t>
            </a:r>
          </a:p>
        </p:txBody>
      </p:sp>
      <p:sp>
        <p:nvSpPr>
          <p:cNvPr id="75" name="PPTextBox#16"/>
          <p:cNvSpPr/>
          <p:nvPr/>
        </p:nvSpPr>
        <p:spPr bwMode="auto">
          <a:xfrm>
            <a:off x="1861360" y="49408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R</a:t>
            </a:r>
          </a:p>
        </p:txBody>
      </p:sp>
      <p:sp>
        <p:nvSpPr>
          <p:cNvPr id="76" name="PPTextBox#17"/>
          <p:cNvSpPr/>
          <p:nvPr/>
        </p:nvSpPr>
        <p:spPr bwMode="auto">
          <a:xfrm>
            <a:off x="1963760" y="49408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Y</a:t>
            </a:r>
          </a:p>
        </p:txBody>
      </p:sp>
      <p:sp>
        <p:nvSpPr>
          <p:cNvPr id="77" name="PPTextBox#18"/>
          <p:cNvSpPr/>
          <p:nvPr/>
        </p:nvSpPr>
        <p:spPr bwMode="auto">
          <a:xfrm>
            <a:off x="939760" y="51584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You are carrying:</a:t>
            </a:r>
          </a:p>
        </p:txBody>
      </p:sp>
      <p:sp>
        <p:nvSpPr>
          <p:cNvPr id="78" name="PPTextBox#19"/>
          <p:cNvSpPr/>
          <p:nvPr/>
        </p:nvSpPr>
        <p:spPr bwMode="auto">
          <a:xfrm>
            <a:off x="939760" y="53760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  a bottle of water</a:t>
            </a:r>
          </a:p>
        </p:txBody>
      </p:sp>
      <p:sp>
        <p:nvSpPr>
          <p:cNvPr id="79" name="PPTextBox#20"/>
          <p:cNvSpPr/>
          <p:nvPr/>
        </p:nvSpPr>
        <p:spPr bwMode="auto">
          <a:xfrm>
            <a:off x="939760" y="5593600"/>
            <a:ext cx="21504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&gt; </a:t>
            </a:r>
          </a:p>
        </p:txBody>
      </p:sp>
      <p:sp>
        <p:nvSpPr>
          <p:cNvPr id="80" name="PPTextBox#21"/>
          <p:cNvSpPr/>
          <p:nvPr/>
        </p:nvSpPr>
        <p:spPr bwMode="auto">
          <a:xfrm>
            <a:off x="1144560" y="55936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D</a:t>
            </a:r>
          </a:p>
        </p:txBody>
      </p:sp>
      <p:sp>
        <p:nvSpPr>
          <p:cNvPr id="81" name="PPTextBox#22"/>
          <p:cNvSpPr/>
          <p:nvPr/>
        </p:nvSpPr>
        <p:spPr bwMode="auto">
          <a:xfrm>
            <a:off x="1246960" y="55936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O</a:t>
            </a:r>
          </a:p>
        </p:txBody>
      </p:sp>
      <p:sp>
        <p:nvSpPr>
          <p:cNvPr id="82" name="PPTextBox#23"/>
          <p:cNvSpPr/>
          <p:nvPr/>
        </p:nvSpPr>
        <p:spPr bwMode="auto">
          <a:xfrm>
            <a:off x="1349360" y="55936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W</a:t>
            </a:r>
          </a:p>
        </p:txBody>
      </p:sp>
      <p:sp>
        <p:nvSpPr>
          <p:cNvPr id="83" name="PPTextBox#24"/>
          <p:cNvSpPr/>
          <p:nvPr/>
        </p:nvSpPr>
        <p:spPr bwMode="auto">
          <a:xfrm>
            <a:off x="1451760" y="5593600"/>
            <a:ext cx="10752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N</a:t>
            </a:r>
          </a:p>
        </p:txBody>
      </p:sp>
      <p:sp>
        <p:nvSpPr>
          <p:cNvPr id="84" name="PPTextBox#25"/>
          <p:cNvSpPr/>
          <p:nvPr/>
        </p:nvSpPr>
        <p:spPr bwMode="auto">
          <a:xfrm>
            <a:off x="939760" y="58112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The grate is locked and you don't have any keys.</a:t>
            </a:r>
          </a:p>
        </p:txBody>
      </p:sp>
      <p:sp>
        <p:nvSpPr>
          <p:cNvPr id="85" name="PPTextBox#26"/>
          <p:cNvSpPr/>
          <p:nvPr/>
        </p:nvSpPr>
        <p:spPr bwMode="auto">
          <a:xfrm>
            <a:off x="939760" y="6028800"/>
            <a:ext cx="755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Outside grate.</a:t>
            </a:r>
          </a:p>
        </p:txBody>
      </p:sp>
      <p:sp>
        <p:nvSpPr>
          <p:cNvPr id="86" name="PPTextBox#27"/>
          <p:cNvSpPr/>
          <p:nvPr/>
        </p:nvSpPr>
        <p:spPr bwMode="auto">
          <a:xfrm>
            <a:off x="939760" y="6246400"/>
            <a:ext cx="21504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&gt;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67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34"/>
                            </p:stCondLst>
                            <p:childTnLst>
                              <p:par>
                                <p:cTn id="36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1"/>
                            </p:stCondLst>
                            <p:childTnLst>
                              <p:par>
                                <p:cTn id="39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68"/>
                            </p:stCondLst>
                            <p:childTnLst>
                              <p:par>
                                <p:cTn id="42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35"/>
                            </p:stCondLst>
                            <p:childTnLst>
                              <p:par>
                                <p:cTn id="45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2"/>
                            </p:stCondLst>
                            <p:childTnLst>
                              <p:par>
                                <p:cTn id="48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169"/>
                            </p:stCondLst>
                            <p:childTnLst>
                              <p:par>
                                <p:cTn id="51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336"/>
                            </p:stCondLst>
                            <p:childTnLst>
                              <p:par>
                                <p:cTn id="54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503"/>
                            </p:stCondLst>
                            <p:childTnLst>
                              <p:par>
                                <p:cTn id="5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503"/>
                            </p:stCondLst>
                            <p:childTnLst>
                              <p:par>
                                <p:cTn id="6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67"/>
                            </p:stCondLst>
                            <p:childTnLst>
                              <p:par>
                                <p:cTn id="70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34"/>
                            </p:stCondLst>
                            <p:childTnLst>
                              <p:par>
                                <p:cTn id="73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1"/>
                            </p:stCondLst>
                            <p:childTnLst>
                              <p:par>
                                <p:cTn id="76" presetID="1" presetClass="entr" presetSubtype="0" fill="hold" nodeType="afterEffect">
                                  <p:stCondLst>
                                    <p:cond delay="167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68"/>
                            </p:stCondLst>
                            <p:childTnLst>
                              <p:par>
                                <p:cTn id="7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68"/>
                            </p:stCondLst>
                            <p:childTnLst>
                              <p:par>
                                <p:cTn id="8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uiExpand="1" build="p"/>
      <p:bldP spid="35" grpId="0" animBg="1"/>
      <p:bldP spid="36" grpId="0" animBg="1"/>
      <p:bldP spid="37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2667000"/>
            <a:ext cx="9144000" cy="1143000"/>
          </a:xfrm>
          <a:noFill/>
        </p:spPr>
        <p:txBody>
          <a:bodyPr/>
          <a:lstStyle/>
          <a:p>
            <a:r>
              <a:rPr lang="en-US" sz="3600">
                <a:solidFill>
                  <a:srgbClr val="FF0000"/>
                </a:solidFill>
              </a:rPr>
              <a:t>The End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8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84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19873</TotalTime>
  <Words>3278</Words>
  <Application>Microsoft Macintosh PowerPoint</Application>
  <PresentationFormat>On-screen Show (4:3)</PresentationFormat>
  <Paragraphs>549</Paragraphs>
  <Slides>28</Slides>
  <Notes>28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5" baseType="lpstr">
      <vt:lpstr>Courier New</vt:lpstr>
      <vt:lpstr>Helvetica Neue</vt:lpstr>
      <vt:lpstr>Monaco</vt:lpstr>
      <vt:lpstr>Monotype Corsiva</vt:lpstr>
      <vt:lpstr>Times</vt:lpstr>
      <vt:lpstr>Times New Roman</vt:lpstr>
      <vt:lpstr>Blank Presentation</vt:lpstr>
      <vt:lpstr>Adventure!</vt:lpstr>
      <vt:lpstr>Once upon a time . . .</vt:lpstr>
      <vt:lpstr>Myst</vt:lpstr>
      <vt:lpstr>Adventure</vt:lpstr>
      <vt:lpstr>The Origins of the Internet</vt:lpstr>
      <vt:lpstr>Early Designs for the ARPANET</vt:lpstr>
      <vt:lpstr>The ARPANET in 1971</vt:lpstr>
      <vt:lpstr>The ARPANET in 1971</vt:lpstr>
      <vt:lpstr>Life among the Wizards</vt:lpstr>
      <vt:lpstr>The BBN ARPANET Team</vt:lpstr>
      <vt:lpstr>Willie Crowther’s Adventure Game</vt:lpstr>
      <vt:lpstr>Willie Crowther’s Adventure Game</vt:lpstr>
      <vt:lpstr>A Brief History of Adventure</vt:lpstr>
      <vt:lpstr>Structures in the Adventure Game</vt:lpstr>
      <vt:lpstr>Structure of the index.html File</vt:lpstr>
      <vt:lpstr>XML for Rooms</vt:lpstr>
      <vt:lpstr>Milestone #1</vt:lpstr>
      <vt:lpstr>Milestone #2</vt:lpstr>
      <vt:lpstr>Milestone #3</vt:lpstr>
      <vt:lpstr>XML for Objects</vt:lpstr>
      <vt:lpstr>Milestone #4</vt:lpstr>
      <vt:lpstr>Milestone #5</vt:lpstr>
      <vt:lpstr>XML for Synonyms</vt:lpstr>
      <vt:lpstr>Milestone #6</vt:lpstr>
      <vt:lpstr>Locked Passages and Forced Motion</vt:lpstr>
      <vt:lpstr>Milestone #7</vt:lpstr>
      <vt:lpstr>Milestone #8</vt:lpstr>
      <vt:lpstr>The End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3—Expressions</dc:title>
  <cp:lastModifiedBy>Jerry Cain</cp:lastModifiedBy>
  <cp:revision>181</cp:revision>
  <cp:lastPrinted>2018-11-27T18:38:13Z</cp:lastPrinted>
  <dcterms:created xsi:type="dcterms:W3CDTF">2017-11-27T17:53:21Z</dcterms:created>
  <dcterms:modified xsi:type="dcterms:W3CDTF">2018-11-27T18:54:34Z</dcterms:modified>
</cp:coreProperties>
</file>