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  <p:sldMasterId id="2147483660" r:id="rId2"/>
  </p:sldMasterIdLst>
  <p:notesMasterIdLst>
    <p:notesMasterId r:id="rId11"/>
  </p:notesMasterIdLst>
  <p:handoutMasterIdLst>
    <p:handoutMasterId r:id="rId12"/>
  </p:handoutMasterIdLst>
  <p:sldIdLst>
    <p:sldId id="441" r:id="rId3"/>
    <p:sldId id="485" r:id="rId4"/>
    <p:sldId id="521" r:id="rId5"/>
    <p:sldId id="522" r:id="rId6"/>
    <p:sldId id="523" r:id="rId7"/>
    <p:sldId id="524" r:id="rId8"/>
    <p:sldId id="525" r:id="rId9"/>
    <p:sldId id="369" r:id="rId10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Helvetica Neue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Helvetica Neue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Helvetica Neue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Helvetica Neue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Helvetica Neue" charset="0"/>
        <a:ea typeface="+mn-ea"/>
        <a:cs typeface="+mn-cs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Helvetica Neue" charset="0"/>
        <a:ea typeface="+mn-ea"/>
        <a:cs typeface="+mn-cs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Helvetica Neue" charset="0"/>
        <a:ea typeface="+mn-ea"/>
        <a:cs typeface="+mn-cs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Helvetica Neue" charset="0"/>
        <a:ea typeface="+mn-ea"/>
        <a:cs typeface="+mn-cs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Helvetica Neue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6666"/>
    <a:srgbClr val="990000"/>
    <a:srgbClr val="FF3333"/>
    <a:srgbClr val="999999"/>
    <a:srgbClr val="FFFFFF"/>
    <a:srgbClr val="CCCCCC"/>
    <a:srgbClr val="000000"/>
    <a:srgbClr val="DDDDDD"/>
    <a:srgbClr val="EEEEEE"/>
    <a:srgbClr val="0066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preferSingleView="1">
    <p:restoredLeft sz="32787"/>
    <p:restoredTop sz="90929"/>
  </p:normalViewPr>
  <p:slideViewPr>
    <p:cSldViewPr showGuides="1">
      <p:cViewPr varScale="1">
        <p:scale>
          <a:sx n="129" d="100"/>
          <a:sy n="129" d="100"/>
        </p:scale>
        <p:origin x="1440" y="20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931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5010" y="0"/>
            <a:ext cx="2971800" cy="45931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7D3B15-53FD-624D-BFE7-CF8E3BF8BA32}" type="datetimeFigureOut">
              <a:rPr lang="en-US" smtClean="0"/>
              <a:t>11/30/18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4685"/>
            <a:ext cx="2971800" cy="459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5010" y="8684685"/>
            <a:ext cx="2971800" cy="459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D3B69B-8FF3-D34F-B7D6-9ACF8C0B77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805265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 smtClean="0">
                <a:latin typeface="Times" pitchFamily="8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728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 smtClean="0">
                <a:latin typeface="Times" pitchFamily="8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728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9728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36000"/>
            <a:ext cx="2971800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 smtClean="0">
                <a:latin typeface="Times" pitchFamily="8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728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36000"/>
            <a:ext cx="2971800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" charset="0"/>
              </a:defRPr>
            </a:lvl1pPr>
          </a:lstStyle>
          <a:p>
            <a:fld id="{3CB2C09D-45CF-5344-9575-253182AB5076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8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84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84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84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84" charset="0"/>
        <a:ea typeface="ＭＳ Ｐゴシック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C35923C-2D47-474E-9097-3EF4FB0BC4EA}" type="slidenum">
              <a:rPr lang="en-US"/>
              <a:pPr/>
              <a:t>1</a:t>
            </a:fld>
            <a:endParaRPr lang="en-US"/>
          </a:p>
        </p:txBody>
      </p:sp>
      <p:sp>
        <p:nvSpPr>
          <p:cNvPr id="9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Times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82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3008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>
              <a:latin typeface="Times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01F43AE-4C20-E046-9FAD-563DB1FAF756}" type="slidenum">
              <a:rPr lang="en-US">
                <a:solidFill>
                  <a:prstClr val="black"/>
                </a:solidFill>
              </a:rPr>
              <a:pPr/>
              <a:t>3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2467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>
              <a:latin typeface="Times New Roman" pitchFamily="1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01F43AE-4C20-E046-9FAD-563DB1FAF756}" type="slidenum">
              <a:rPr lang="en-US">
                <a:solidFill>
                  <a:prstClr val="black"/>
                </a:solidFill>
              </a:rPr>
              <a:pPr/>
              <a:t>4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2467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>
              <a:latin typeface="Times New Roman" pitchFamily="1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82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3008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>
              <a:latin typeface="Times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82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3008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>
              <a:latin typeface="Times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82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3008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>
              <a:latin typeface="Times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A2566D5-1C9D-7E49-98F3-65DE8C0B7F16}" type="slidenum">
              <a:rPr lang="en-US"/>
              <a:pPr/>
              <a:t>8</a:t>
            </a:fld>
            <a:endParaRPr lang="en-US"/>
          </a:p>
        </p:txBody>
      </p:sp>
      <p:sp>
        <p:nvSpPr>
          <p:cNvPr id="14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Times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3FAA4E9-0A73-BA46-ABD0-E6DC1BE1D80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813FC51-0BE3-7348-AC56-5E44BFADB8B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26D60B3-0B92-7740-A04E-0824966A3AF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239ACDD-438B-EE4D-BA5D-88E1215019B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B211AEF-699D-EB41-9B7B-C4138CF490E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F4BE58-7A00-4545-9792-9CD16E33EB5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F2C4472-9AA4-154D-90AE-56C23B00362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A6F6B53-1BBC-1344-B449-E1DDFEE2269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D4BE300-83FC-F44D-9BC4-0502637AEC6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5CAFF7F-14B0-7346-91E8-30BF0902E76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585CFD8-8DB5-4044-8960-750B996B731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B9E6F7-883B-5840-A079-4D90FEC7F34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 smtClean="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 smtClean="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Times" charset="0"/>
              </a:defRPr>
            </a:lvl1pPr>
          </a:lstStyle>
          <a:p>
            <a:fld id="{5744EB7F-D4BD-7B49-B9A3-0885C0342778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8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8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8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84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84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84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84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8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b="0">
                <a:latin typeface="Times New Roman" charset="0"/>
              </a:defRPr>
            </a:lvl1pPr>
          </a:lstStyle>
          <a:p>
            <a:pPr>
              <a:defRPr/>
            </a:pPr>
            <a:endParaRPr lang="en-US" sz="140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b="0">
                <a:latin typeface="Times New Roman" charset="0"/>
              </a:defRPr>
            </a:lvl1pPr>
          </a:lstStyle>
          <a:p>
            <a:pPr>
              <a:defRPr/>
            </a:pPr>
            <a:endParaRPr lang="en-US" sz="140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b="0">
                <a:latin typeface="Times New Roman" charset="0"/>
              </a:defRPr>
            </a:lvl1pPr>
          </a:lstStyle>
          <a:p>
            <a:pPr>
              <a:defRPr/>
            </a:pPr>
            <a:fld id="{6A3A5985-21D8-3F4F-BA8E-EFEFB2977688}" type="slidenum">
              <a:rPr lang="en-US" sz="140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sz="1400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pitchFamily="1" charset="-128"/>
          <a:cs typeface="ＭＳ Ｐゴシック" pitchFamily="1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pitchFamily="1" charset="-128"/>
          <a:cs typeface="ＭＳ Ｐゴシック" pitchFamily="1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pitchFamily="1" charset="-128"/>
          <a:cs typeface="ＭＳ Ｐゴシック" pitchFamily="1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pitchFamily="1" charset="-128"/>
          <a:cs typeface="ＭＳ Ｐゴシック" pitchFamily="1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pitchFamily="1" charset="-128"/>
          <a:cs typeface="ＭＳ Ｐゴシック" pitchFamily="1" charset="-128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pitchFamily="1" charset="-128"/>
          <a:cs typeface="ＭＳ Ｐゴシック" pitchFamily="1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1143000"/>
            <a:ext cx="9144000" cy="1143000"/>
          </a:xfrm>
        </p:spPr>
        <p:txBody>
          <a:bodyPr/>
          <a:lstStyle/>
          <a:p>
            <a:r>
              <a:rPr lang="en-US" sz="6000" dirty="0">
                <a:solidFill>
                  <a:srgbClr val="FF0000"/>
                </a:solidFill>
                <a:latin typeface="Times New Roman" charset="0"/>
              </a:rPr>
              <a:t>JavaScript and the Web</a:t>
            </a:r>
          </a:p>
        </p:txBody>
      </p:sp>
      <p:sp>
        <p:nvSpPr>
          <p:cNvPr id="2051" name="Text Box 40"/>
          <p:cNvSpPr txBox="1">
            <a:spLocks noChangeArrowheads="1"/>
          </p:cNvSpPr>
          <p:nvPr/>
        </p:nvSpPr>
        <p:spPr bwMode="auto">
          <a:xfrm>
            <a:off x="0" y="4114800"/>
            <a:ext cx="9144000" cy="1766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lnSpc>
                <a:spcPct val="85000"/>
              </a:lnSpc>
            </a:pPr>
            <a:r>
              <a:rPr lang="en-US" sz="3200" dirty="0">
                <a:latin typeface="Times New Roman" charset="0"/>
              </a:rPr>
              <a:t>Jerry Cain</a:t>
            </a:r>
          </a:p>
          <a:p>
            <a:pPr algn="ctr">
              <a:lnSpc>
                <a:spcPct val="85000"/>
              </a:lnSpc>
            </a:pPr>
            <a:r>
              <a:rPr lang="en-US" sz="3200" dirty="0">
                <a:latin typeface="Times New Roman" charset="0"/>
              </a:rPr>
              <a:t>CS 106AJ</a:t>
            </a:r>
          </a:p>
          <a:p>
            <a:pPr algn="ctr">
              <a:lnSpc>
                <a:spcPct val="85000"/>
              </a:lnSpc>
            </a:pPr>
            <a:r>
              <a:rPr lang="en-US" sz="3200" dirty="0">
                <a:latin typeface="Times New Roman" charset="0"/>
              </a:rPr>
              <a:t>November 30, 2018</a:t>
            </a:r>
          </a:p>
          <a:p>
            <a:pPr algn="ctr">
              <a:lnSpc>
                <a:spcPct val="85000"/>
              </a:lnSpc>
            </a:pPr>
            <a:r>
              <a:rPr lang="en-US" sz="3200" i="1" dirty="0">
                <a:latin typeface="Times New Roman" charset="0"/>
              </a:rPr>
              <a:t>slides courtesy of Eric Roberts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05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  <a:noFill/>
          <a:ln/>
        </p:spPr>
        <p:txBody>
          <a:bodyPr/>
          <a:lstStyle/>
          <a:p>
            <a:r>
              <a:rPr lang="en-US" sz="4000" dirty="0">
                <a:solidFill>
                  <a:srgbClr val="FF0000"/>
                </a:solidFill>
                <a:latin typeface="Times New Roman" charset="0"/>
              </a:rPr>
              <a:t>The History of the World Wide Web</a:t>
            </a:r>
            <a:endParaRPr lang="en-US" dirty="0">
              <a:solidFill>
                <a:srgbClr val="FF0000"/>
              </a:solidFill>
              <a:latin typeface="Times New Roman" charset="0"/>
            </a:endParaRPr>
          </a:p>
        </p:txBody>
      </p:sp>
      <p:sp>
        <p:nvSpPr>
          <p:cNvPr id="429059" name="Rectangle 3"/>
          <p:cNvSpPr>
            <a:spLocks noChangeArrowheads="1"/>
          </p:cNvSpPr>
          <p:nvPr/>
        </p:nvSpPr>
        <p:spPr bwMode="auto">
          <a:xfrm>
            <a:off x="508000" y="1231900"/>
            <a:ext cx="8128000" cy="539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 algn="just">
              <a:lnSpc>
                <a:spcPct val="90000"/>
              </a:lnSpc>
              <a:spcAft>
                <a:spcPts val="500"/>
              </a:spcAft>
              <a:buFontTx/>
              <a:buChar char="•"/>
            </a:pPr>
            <a:r>
              <a:rPr lang="en-US" sz="2400" dirty="0">
                <a:solidFill>
                  <a:srgbClr val="000000"/>
                </a:solidFill>
                <a:latin typeface="Times New Roman" charset="0"/>
              </a:rPr>
              <a:t>The ideas behind the web are much older than the web itself.</a:t>
            </a:r>
          </a:p>
          <a:p>
            <a:pPr marL="800100" lvl="1" indent="-342900">
              <a:lnSpc>
                <a:spcPct val="90000"/>
              </a:lnSpc>
              <a:spcAft>
                <a:spcPts val="500"/>
              </a:spcAft>
              <a:buFont typeface="Lucida Grande"/>
              <a:buChar char="–"/>
            </a:pPr>
            <a:r>
              <a:rPr lang="en-US" sz="2200" dirty="0">
                <a:solidFill>
                  <a:srgbClr val="000000"/>
                </a:solidFill>
                <a:latin typeface="Times New Roman" charset="0"/>
              </a:rPr>
              <a:t>In the early 20</a:t>
            </a:r>
            <a:r>
              <a:rPr lang="en-US" sz="2200" baseline="30000" dirty="0">
                <a:solidFill>
                  <a:srgbClr val="000000"/>
                </a:solidFill>
                <a:latin typeface="Times New Roman" charset="0"/>
              </a:rPr>
              <a:t>th</a:t>
            </a:r>
            <a:r>
              <a:rPr lang="en-US" sz="2200" dirty="0">
                <a:solidFill>
                  <a:srgbClr val="000000"/>
                </a:solidFill>
                <a:latin typeface="Times New Roman" charset="0"/>
              </a:rPr>
              <a:t> century, the Belgian bibliographer Paul </a:t>
            </a:r>
            <a:r>
              <a:rPr lang="en-US" sz="2200" dirty="0" err="1">
                <a:solidFill>
                  <a:srgbClr val="000000"/>
                </a:solidFill>
                <a:latin typeface="Times New Roman" charset="0"/>
              </a:rPr>
              <a:t>Otlet</a:t>
            </a:r>
            <a:r>
              <a:rPr lang="en-US" sz="2200" dirty="0">
                <a:solidFill>
                  <a:srgbClr val="000000"/>
                </a:solidFill>
                <a:latin typeface="Times New Roman" charset="0"/>
              </a:rPr>
              <a:t> envisioned a universal catalogue that would provide access to all the world’s information in an interconnected structure.</a:t>
            </a:r>
          </a:p>
          <a:p>
            <a:pPr marL="800100" lvl="1" indent="-342900">
              <a:lnSpc>
                <a:spcPct val="90000"/>
              </a:lnSpc>
              <a:spcAft>
                <a:spcPts val="500"/>
              </a:spcAft>
              <a:buFont typeface="Lucida Grande"/>
              <a:buChar char="–"/>
            </a:pPr>
            <a:r>
              <a:rPr lang="en-US" sz="2200" dirty="0">
                <a:solidFill>
                  <a:srgbClr val="000000"/>
                </a:solidFill>
                <a:latin typeface="Times New Roman" charset="0"/>
              </a:rPr>
              <a:t>In 1945, the director of the wartime science program </a:t>
            </a:r>
            <a:r>
              <a:rPr lang="en-US" sz="2200" dirty="0" err="1">
                <a:solidFill>
                  <a:srgbClr val="000000"/>
                </a:solidFill>
                <a:latin typeface="Times New Roman" charset="0"/>
              </a:rPr>
              <a:t>Vannevar</a:t>
            </a:r>
            <a:r>
              <a:rPr lang="en-US" sz="2200" dirty="0">
                <a:solidFill>
                  <a:srgbClr val="000000"/>
                </a:solidFill>
                <a:latin typeface="Times New Roman" charset="0"/>
              </a:rPr>
              <a:t> Bush published an article entitled "As We May Think," which envisioned an electronic archive of linked information.</a:t>
            </a:r>
            <a:endParaRPr lang="en-US" sz="2400" dirty="0">
              <a:solidFill>
                <a:srgbClr val="000000"/>
              </a:solidFill>
              <a:latin typeface="Times New Roman" charset="0"/>
            </a:endParaRPr>
          </a:p>
          <a:p>
            <a:pPr marL="800100" lvl="1" indent="-342900">
              <a:lnSpc>
                <a:spcPct val="90000"/>
              </a:lnSpc>
              <a:spcAft>
                <a:spcPts val="1400"/>
              </a:spcAft>
              <a:buFont typeface="Lucida Grande"/>
              <a:buChar char="–"/>
            </a:pPr>
            <a:r>
              <a:rPr lang="en-US" sz="2200" dirty="0">
                <a:solidFill>
                  <a:srgbClr val="000000"/>
                </a:solidFill>
                <a:latin typeface="Times New Roman" charset="0"/>
              </a:rPr>
              <a:t>In the early 1960s, computer visionary Ted Nelson coined the terms </a:t>
            </a:r>
            <a:r>
              <a:rPr lang="en-US" sz="2200" i="1" dirty="0">
                <a:solidFill>
                  <a:srgbClr val="000000"/>
                </a:solidFill>
                <a:latin typeface="Times New Roman" charset="0"/>
              </a:rPr>
              <a:t>hyperlink</a:t>
            </a:r>
            <a:r>
              <a:rPr lang="en-US" sz="2200" dirty="0">
                <a:solidFill>
                  <a:srgbClr val="000000"/>
                </a:solidFill>
                <a:latin typeface="Times New Roman" charset="0"/>
              </a:rPr>
              <a:t> and </a:t>
            </a:r>
            <a:r>
              <a:rPr lang="en-US" sz="2200" i="1" dirty="0">
                <a:solidFill>
                  <a:srgbClr val="000000"/>
                </a:solidFill>
                <a:latin typeface="Times New Roman" charset="0"/>
              </a:rPr>
              <a:t>hypermedia.</a:t>
            </a:r>
          </a:p>
          <a:p>
            <a:pPr marL="342900" indent="-342900">
              <a:lnSpc>
                <a:spcPct val="90000"/>
              </a:lnSpc>
              <a:spcAft>
                <a:spcPts val="1400"/>
              </a:spcAft>
              <a:buFont typeface="Arial"/>
              <a:buChar char="•"/>
            </a:pPr>
            <a:r>
              <a:rPr lang="en-US" sz="2400" dirty="0">
                <a:solidFill>
                  <a:srgbClr val="000000"/>
                </a:solidFill>
                <a:latin typeface="Times New Roman" charset="0"/>
              </a:rPr>
              <a:t>The modern web was developed in 1989 by Tim Berners-Lee at CERN, the European particle physics laboratory in Geneva, Switzerland.  Berners-Lee developed the first version of the </a:t>
            </a:r>
            <a:r>
              <a:rPr lang="en-US" sz="2400" b="1" i="1" dirty="0">
                <a:solidFill>
                  <a:srgbClr val="000000"/>
                </a:solidFill>
                <a:latin typeface="Times New Roman" charset="0"/>
              </a:rPr>
              <a:t>Hypertext Markup Language</a:t>
            </a:r>
            <a:r>
              <a:rPr lang="en-US" sz="2400" dirty="0">
                <a:solidFill>
                  <a:srgbClr val="000000"/>
                </a:solidFill>
                <a:latin typeface="Times New Roman" charset="0"/>
              </a:rPr>
              <a:t> (</a:t>
            </a:r>
            <a:r>
              <a:rPr lang="en-US" sz="2400" b="1" i="1" dirty="0">
                <a:solidFill>
                  <a:srgbClr val="000000"/>
                </a:solidFill>
                <a:latin typeface="Times New Roman" charset="0"/>
              </a:rPr>
              <a:t>HTML</a:t>
            </a:r>
            <a:r>
              <a:rPr lang="en-US" sz="2400" dirty="0">
                <a:solidFill>
                  <a:srgbClr val="000000"/>
                </a:solidFill>
                <a:latin typeface="Times New Roman" charset="0"/>
              </a:rPr>
              <a:t>).</a:t>
            </a:r>
          </a:p>
          <a:p>
            <a:pPr marL="342900" indent="-342900">
              <a:lnSpc>
                <a:spcPct val="90000"/>
              </a:lnSpc>
              <a:spcAft>
                <a:spcPts val="1400"/>
              </a:spcAft>
              <a:buFont typeface="Arial"/>
              <a:buChar char="•"/>
            </a:pPr>
            <a:r>
              <a:rPr lang="en-US" sz="2400" dirty="0">
                <a:solidFill>
                  <a:srgbClr val="000000"/>
                </a:solidFill>
                <a:latin typeface="Times New Roman" charset="0"/>
              </a:rPr>
              <a:t>Use of the web grew quickly after the release of Mosaic browser in 1993 and Netscape Navigator in 1994.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90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90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90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90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9059" grpId="0" build="p" bldLvl="2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</p:spPr>
        <p:txBody>
          <a:bodyPr/>
          <a:lstStyle/>
          <a:p>
            <a:r>
              <a:rPr lang="en-US" sz="4000" dirty="0">
                <a:solidFill>
                  <a:srgbClr val="FF0000"/>
                </a:solidFill>
              </a:rPr>
              <a:t>The Document Object Model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74" name="Rectangle 3"/>
          <p:cNvSpPr>
            <a:spLocks noChangeArrowheads="1"/>
          </p:cNvSpPr>
          <p:nvPr/>
        </p:nvSpPr>
        <p:spPr bwMode="auto">
          <a:xfrm>
            <a:off x="508000" y="1231900"/>
            <a:ext cx="8128000" cy="532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 algn="just">
              <a:lnSpc>
                <a:spcPct val="90000"/>
              </a:lnSpc>
              <a:spcAft>
                <a:spcPts val="1400"/>
              </a:spcAft>
              <a:buFontTx/>
              <a:buChar char="•"/>
            </a:pPr>
            <a:r>
              <a:rPr lang="en-US" sz="2400" dirty="0">
                <a:solidFill>
                  <a:srgbClr val="000000"/>
                </a:solidFill>
                <a:latin typeface="Times New Roman" charset="0"/>
              </a:rPr>
              <a:t>When the browser reads a web page, it first translates the text of the web page into an internal data structure that is easier to manipulate under the control of a JavaScript program.  That internal form is called the </a:t>
            </a:r>
            <a:r>
              <a:rPr lang="en-US" sz="2400" b="1" i="1" dirty="0">
                <a:solidFill>
                  <a:srgbClr val="000000"/>
                </a:solidFill>
                <a:latin typeface="Times New Roman" charset="0"/>
              </a:rPr>
              <a:t>Document Object Model</a:t>
            </a:r>
            <a:r>
              <a:rPr lang="en-US" sz="2400" i="1" dirty="0">
                <a:solidFill>
                  <a:srgbClr val="000000"/>
                </a:solidFill>
                <a:latin typeface="Times New Roman" charset="0"/>
              </a:rPr>
              <a:t>,</a:t>
            </a:r>
            <a:r>
              <a:rPr lang="en-US" sz="2400" dirty="0">
                <a:solidFill>
                  <a:srgbClr val="000000"/>
                </a:solidFill>
                <a:latin typeface="Times New Roman" charset="0"/>
              </a:rPr>
              <a:t> or </a:t>
            </a:r>
            <a:r>
              <a:rPr lang="en-US" sz="2400" b="1" i="1" dirty="0">
                <a:solidFill>
                  <a:srgbClr val="000000"/>
                </a:solidFill>
                <a:latin typeface="Times New Roman" charset="0"/>
              </a:rPr>
              <a:t>DOM</a:t>
            </a:r>
            <a:r>
              <a:rPr lang="en-US" sz="2400" i="1" dirty="0">
                <a:solidFill>
                  <a:srgbClr val="000000"/>
                </a:solidFill>
                <a:latin typeface="Times New Roman" charset="0"/>
              </a:rPr>
              <a:t>.</a:t>
            </a:r>
          </a:p>
          <a:p>
            <a:pPr marL="342900" indent="-342900" algn="just">
              <a:lnSpc>
                <a:spcPct val="90000"/>
              </a:lnSpc>
              <a:spcAft>
                <a:spcPts val="1400"/>
              </a:spcAft>
              <a:buFontTx/>
              <a:buChar char="•"/>
            </a:pPr>
            <a:r>
              <a:rPr lang="en-US" sz="2400" dirty="0">
                <a:solidFill>
                  <a:srgbClr val="000000"/>
                </a:solidFill>
                <a:latin typeface="Times New Roman" charset="0"/>
              </a:rPr>
              <a:t>The DOM is structured into a hierarchy of data objects called </a:t>
            </a:r>
            <a:r>
              <a:rPr lang="en-US" sz="2400" b="1" i="1" dirty="0">
                <a:solidFill>
                  <a:srgbClr val="000000"/>
                </a:solidFill>
                <a:latin typeface="Times New Roman" charset="0"/>
              </a:rPr>
              <a:t>elements</a:t>
            </a:r>
            <a:r>
              <a:rPr lang="en-US" sz="2400" i="1" dirty="0">
                <a:solidFill>
                  <a:srgbClr val="000000"/>
                </a:solidFill>
                <a:latin typeface="Times New Roman" charset="0"/>
              </a:rPr>
              <a:t>,</a:t>
            </a:r>
            <a:r>
              <a:rPr lang="en-US" sz="2400" dirty="0">
                <a:solidFill>
                  <a:srgbClr val="000000"/>
                </a:solidFill>
                <a:latin typeface="Times New Roman" charset="0"/>
              </a:rPr>
              <a:t> which usually correspond to a paired set of tags.</a:t>
            </a:r>
          </a:p>
          <a:p>
            <a:pPr marL="342900" indent="-342900" algn="just">
              <a:lnSpc>
                <a:spcPct val="90000"/>
              </a:lnSpc>
              <a:spcAft>
                <a:spcPts val="1400"/>
              </a:spcAft>
              <a:buFontTx/>
              <a:buChar char="•"/>
            </a:pPr>
            <a:r>
              <a:rPr lang="en-US" sz="2400" dirty="0">
                <a:solidFill>
                  <a:srgbClr val="000000"/>
                </a:solidFill>
                <a:latin typeface="Times New Roman" charset="0"/>
              </a:rPr>
              <a:t>The relationship between the HTML file and the internal representation is similar to the one between the external data file and the internal data structure in any data-driven program.  The browser acts as a driver that translates the HTML into an internal form and then displays the corresponding page.</a:t>
            </a:r>
          </a:p>
          <a:p>
            <a:pPr marL="342900" indent="-342900">
              <a:lnSpc>
                <a:spcPct val="90000"/>
              </a:lnSpc>
              <a:spcAft>
                <a:spcPts val="1400"/>
              </a:spcAft>
              <a:buFontTx/>
              <a:buChar char="•"/>
            </a:pPr>
            <a:r>
              <a:rPr lang="en-US" sz="2400" dirty="0">
                <a:solidFill>
                  <a:srgbClr val="000000"/>
                </a:solidFill>
                <a:latin typeface="Times New Roman" charset="0"/>
              </a:rPr>
              <a:t>Unfortunately, the DOM is poorly designed, giving rise to a structure that is difficult to understand.  The best strategy is to learn only those parts of the DOM you need.</a:t>
            </a:r>
            <a:endParaRPr lang="en-US" sz="2200" dirty="0">
              <a:solidFill>
                <a:srgbClr val="000000"/>
              </a:solidFill>
              <a:latin typeface="Times New Roman" charset="0"/>
            </a:endParaRPr>
          </a:p>
          <a:p>
            <a:pPr marL="800100" lvl="1" indent="-342900" algn="just">
              <a:lnSpc>
                <a:spcPct val="90000"/>
              </a:lnSpc>
              <a:spcAft>
                <a:spcPts val="500"/>
              </a:spcAft>
              <a:buFont typeface="Lucida Grande"/>
              <a:buChar char="–"/>
            </a:pPr>
            <a:endParaRPr lang="en-US" sz="2200" dirty="0">
              <a:solidFill>
                <a:srgbClr val="000000"/>
              </a:solidFill>
              <a:latin typeface="Times New Roman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" grpId="0" build="p" bldLvl="2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</p:spPr>
        <p:txBody>
          <a:bodyPr/>
          <a:lstStyle/>
          <a:p>
            <a:r>
              <a:rPr lang="en-US" sz="4000" dirty="0">
                <a:solidFill>
                  <a:srgbClr val="FF0000"/>
                </a:solidFill>
              </a:rPr>
              <a:t>Writing Text to a </a:t>
            </a:r>
            <a:r>
              <a:rPr lang="en-US" sz="3600" b="1" dirty="0">
                <a:solidFill>
                  <a:srgbClr val="FF0000"/>
                </a:solidFill>
                <a:latin typeface="Courier New"/>
                <a:cs typeface="Courier New"/>
              </a:rPr>
              <a:t>&lt;div&gt;</a:t>
            </a:r>
            <a:r>
              <a:rPr lang="en-US" sz="400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US" sz="4000" dirty="0">
                <a:solidFill>
                  <a:srgbClr val="FF0000"/>
                </a:solidFill>
              </a:rPr>
              <a:t>Element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74" name="Rectangle 3"/>
          <p:cNvSpPr>
            <a:spLocks noChangeArrowheads="1"/>
          </p:cNvSpPr>
          <p:nvPr/>
        </p:nvSpPr>
        <p:spPr bwMode="auto">
          <a:xfrm>
            <a:off x="508000" y="1231900"/>
            <a:ext cx="8128000" cy="532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lnSpc>
                <a:spcPct val="90000"/>
              </a:lnSpc>
              <a:spcAft>
                <a:spcPts val="500"/>
              </a:spcAft>
              <a:buFontTx/>
              <a:buChar char="•"/>
            </a:pPr>
            <a:r>
              <a:rPr lang="en-US" sz="2400" dirty="0">
                <a:solidFill>
                  <a:srgbClr val="000000"/>
                </a:solidFill>
                <a:latin typeface="Times New Roman" charset="0"/>
              </a:rPr>
              <a:t>The strategy we’ll use in today’s examples uses only two features of the DOM, both of which are reasonably simple:</a:t>
            </a:r>
          </a:p>
          <a:p>
            <a:pPr marL="800100" lvl="1" indent="-342900">
              <a:lnSpc>
                <a:spcPct val="90000"/>
              </a:lnSpc>
              <a:spcAft>
                <a:spcPts val="500"/>
              </a:spcAft>
              <a:buFont typeface="Lucida Grande"/>
              <a:buChar char="–"/>
            </a:pPr>
            <a:r>
              <a:rPr lang="en-US" sz="2200" i="1" dirty="0">
                <a:solidFill>
                  <a:srgbClr val="000000"/>
                </a:solidFill>
                <a:latin typeface="Times New Roman" charset="0"/>
              </a:rPr>
              <a:t>Naming an element in the HTML file.</a:t>
            </a:r>
            <a:r>
              <a:rPr lang="en-US" sz="2200" dirty="0">
                <a:solidFill>
                  <a:srgbClr val="000000"/>
                </a:solidFill>
                <a:latin typeface="Times New Roman" charset="0"/>
              </a:rPr>
              <a:t> It is often necessary to refer to a specific element in the web page from inside the JavaScript code.  To do so, you need to include an </a:t>
            </a:r>
            <a:r>
              <a:rPr lang="en-US" sz="2000" b="1" dirty="0">
                <a:solidFill>
                  <a:srgbClr val="000000"/>
                </a:solidFill>
                <a:latin typeface="Courier New"/>
                <a:cs typeface="Courier New"/>
              </a:rPr>
              <a:t>id</a:t>
            </a:r>
            <a:r>
              <a:rPr lang="en-US" sz="2200" dirty="0">
                <a:solidFill>
                  <a:srgbClr val="000000"/>
                </a:solidFill>
                <a:latin typeface="Times New Roman" charset="0"/>
              </a:rPr>
              <a:t> attribute in the HTML tag for that element that gives that element a name.  JavaScript code can then find that element by calling </a:t>
            </a:r>
            <a:r>
              <a:rPr lang="en-US" sz="2000" b="1" dirty="0" err="1">
                <a:solidFill>
                  <a:srgbClr val="000000"/>
                </a:solidFill>
                <a:latin typeface="Courier New"/>
                <a:cs typeface="Courier New"/>
              </a:rPr>
              <a:t>document.getElementById(</a:t>
            </a:r>
            <a:r>
              <a:rPr lang="en-US" sz="2000" i="1" dirty="0" err="1">
                <a:solidFill>
                  <a:srgbClr val="000000"/>
                </a:solidFill>
                <a:latin typeface="Times New Roman"/>
                <a:cs typeface="Times New Roman"/>
              </a:rPr>
              <a:t>id</a:t>
            </a:r>
            <a:r>
              <a:rPr lang="en-US" sz="2000" b="1" dirty="0">
                <a:solidFill>
                  <a:srgbClr val="000000"/>
                </a:solidFill>
                <a:latin typeface="Courier New"/>
                <a:cs typeface="Courier New"/>
              </a:rPr>
              <a:t>)</a:t>
            </a:r>
            <a:r>
              <a:rPr lang="en-US" sz="2200" dirty="0">
                <a:solidFill>
                  <a:srgbClr val="000000"/>
                </a:solidFill>
                <a:latin typeface="Times New Roman" charset="0"/>
              </a:rPr>
              <a:t>.</a:t>
            </a:r>
          </a:p>
          <a:p>
            <a:pPr marL="800100" lvl="1" indent="-342900">
              <a:lnSpc>
                <a:spcPct val="90000"/>
              </a:lnSpc>
              <a:spcAft>
                <a:spcPts val="1400"/>
              </a:spcAft>
              <a:buFont typeface="Lucida Grande"/>
              <a:buChar char="–"/>
            </a:pPr>
            <a:r>
              <a:rPr lang="en-US" sz="2200" i="1" dirty="0">
                <a:solidFill>
                  <a:srgbClr val="000000"/>
                </a:solidFill>
                <a:latin typeface="Times New Roman" charset="0"/>
              </a:rPr>
              <a:t>Adding HTML content to an existing element.</a:t>
            </a:r>
            <a:r>
              <a:rPr lang="en-US" sz="2200" dirty="0">
                <a:solidFill>
                  <a:srgbClr val="000000"/>
                </a:solidFill>
                <a:latin typeface="Times New Roman" charset="0"/>
              </a:rPr>
              <a:t>  The HTML code inside an element is available by selecting the </a:t>
            </a:r>
            <a:r>
              <a:rPr lang="en-US" sz="2000" b="1" dirty="0" err="1">
                <a:solidFill>
                  <a:srgbClr val="000000"/>
                </a:solidFill>
                <a:latin typeface="Courier New"/>
                <a:cs typeface="Courier New"/>
              </a:rPr>
              <a:t>innerHTML</a:t>
            </a:r>
            <a:r>
              <a:rPr lang="en-US" sz="2200" dirty="0">
                <a:solidFill>
                  <a:srgbClr val="000000"/>
                </a:solidFill>
                <a:latin typeface="Times New Roman" charset="0"/>
              </a:rPr>
              <a:t> field of the element.  The result is a JavaScript string that you can examine and modify.</a:t>
            </a:r>
          </a:p>
          <a:p>
            <a:pPr marL="342900" indent="-342900">
              <a:lnSpc>
                <a:spcPct val="90000"/>
              </a:lnSpc>
              <a:spcAft>
                <a:spcPts val="1400"/>
              </a:spcAft>
              <a:buFontTx/>
              <a:buChar char="•"/>
            </a:pPr>
            <a:r>
              <a:rPr lang="en-US" sz="2400" dirty="0">
                <a:solidFill>
                  <a:srgbClr val="000000"/>
                </a:solidFill>
                <a:latin typeface="Times New Roman" charset="0"/>
              </a:rPr>
              <a:t>The code on the next slide writes the string </a:t>
            </a:r>
            <a:r>
              <a:rPr lang="en-US" sz="2000" b="1" dirty="0">
                <a:solidFill>
                  <a:srgbClr val="000000"/>
                </a:solidFill>
                <a:latin typeface="Courier New"/>
                <a:cs typeface="Courier New"/>
              </a:rPr>
              <a:t>"hello,</a:t>
            </a:r>
            <a:r>
              <a:rPr lang="en-US" sz="2000" b="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sz="2000" b="1" dirty="0">
                <a:solidFill>
                  <a:srgbClr val="000000"/>
                </a:solidFill>
                <a:latin typeface="Courier New"/>
                <a:cs typeface="Courier New"/>
              </a:rPr>
              <a:t>world"</a:t>
            </a:r>
            <a:r>
              <a:rPr lang="en-US" sz="2400" dirty="0">
                <a:solidFill>
                  <a:srgbClr val="000000"/>
                </a:solidFill>
                <a:latin typeface="Times New Roman"/>
                <a:cs typeface="Times New Roman"/>
              </a:rPr>
              <a:t> into the </a:t>
            </a:r>
            <a:r>
              <a:rPr lang="en-US" sz="2000" b="1" dirty="0">
                <a:solidFill>
                  <a:srgbClr val="000000"/>
                </a:solidFill>
                <a:latin typeface="Courier New"/>
                <a:cs typeface="Courier New"/>
              </a:rPr>
              <a:t>&lt;div&gt;</a:t>
            </a:r>
            <a:r>
              <a:rPr lang="en-US" sz="2400" dirty="0">
                <a:solidFill>
                  <a:srgbClr val="000000"/>
                </a:solidFill>
                <a:latin typeface="Times New Roman"/>
                <a:cs typeface="Times New Roman"/>
              </a:rPr>
              <a:t> element whose </a:t>
            </a:r>
            <a:r>
              <a:rPr lang="en-US" sz="2000" b="1" dirty="0">
                <a:solidFill>
                  <a:srgbClr val="000000"/>
                </a:solidFill>
                <a:latin typeface="Courier New"/>
                <a:cs typeface="Courier New"/>
              </a:rPr>
              <a:t>id</a:t>
            </a:r>
            <a:r>
              <a:rPr lang="en-US" sz="2400" dirty="0">
                <a:solidFill>
                  <a:srgbClr val="000000"/>
                </a:solidFill>
                <a:latin typeface="Times New Roman"/>
                <a:cs typeface="Times New Roman"/>
              </a:rPr>
              <a:t> attribute is </a:t>
            </a:r>
            <a:r>
              <a:rPr lang="en-US" sz="2000" b="1" dirty="0">
                <a:solidFill>
                  <a:srgbClr val="000000"/>
                </a:solidFill>
                <a:latin typeface="Courier New"/>
                <a:cs typeface="Courier New"/>
              </a:rPr>
              <a:t>"log"</a:t>
            </a:r>
            <a:r>
              <a:rPr lang="en-US" sz="2400" dirty="0">
                <a:solidFill>
                  <a:srgbClr val="000000"/>
                </a:solidFill>
                <a:latin typeface="Times New Roman"/>
                <a:cs typeface="Times New Roman"/>
              </a:rPr>
              <a:t>.</a:t>
            </a:r>
            <a:endParaRPr lang="en-US" sz="2200" b="1" dirty="0">
              <a:solidFill>
                <a:srgbClr val="000000"/>
              </a:solidFill>
              <a:latin typeface="Courier New"/>
              <a:cs typeface="Courier New"/>
            </a:endParaRPr>
          </a:p>
          <a:p>
            <a:pPr marL="800100" lvl="1" indent="-342900" algn="just">
              <a:lnSpc>
                <a:spcPct val="90000"/>
              </a:lnSpc>
              <a:spcAft>
                <a:spcPts val="500"/>
              </a:spcAft>
              <a:buFont typeface="Lucida Grande"/>
              <a:buChar char="–"/>
            </a:pPr>
            <a:endParaRPr lang="en-US" sz="2200" dirty="0">
              <a:solidFill>
                <a:srgbClr val="000000"/>
              </a:solidFill>
              <a:latin typeface="Times New Roman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" grpId="0" build="p" bldLvl="2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05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  <a:noFill/>
          <a:ln/>
        </p:spPr>
        <p:txBody>
          <a:bodyPr/>
          <a:lstStyle/>
          <a:p>
            <a:r>
              <a:rPr lang="en-US" sz="4000" dirty="0">
                <a:solidFill>
                  <a:srgbClr val="FF0000"/>
                </a:solidFill>
                <a:latin typeface="Times New Roman" charset="0"/>
              </a:rPr>
              <a:t>An Improved Version of </a:t>
            </a:r>
            <a:r>
              <a:rPr lang="en-US" sz="4000" dirty="0" err="1">
                <a:solidFill>
                  <a:srgbClr val="FF0000"/>
                </a:solidFill>
                <a:latin typeface="Times New Roman" charset="0"/>
              </a:rPr>
              <a:t>HelloWorld</a:t>
            </a:r>
            <a:endParaRPr lang="en-US" dirty="0">
              <a:solidFill>
                <a:srgbClr val="FF0000"/>
              </a:solidFill>
              <a:latin typeface="Times New Roman" charset="0"/>
            </a:endParaRPr>
          </a:p>
        </p:txBody>
      </p:sp>
      <p:sp>
        <p:nvSpPr>
          <p:cNvPr id="4" name="Rectangle 3"/>
          <p:cNvSpPr/>
          <p:nvPr/>
        </p:nvSpPr>
        <p:spPr bwMode="auto">
          <a:xfrm>
            <a:off x="922825" y="1302290"/>
            <a:ext cx="7298350" cy="5174710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8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990600" y="1343084"/>
            <a:ext cx="7086600" cy="4278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>
                <a:solidFill>
                  <a:srgbClr val="0000FF"/>
                </a:solidFill>
                <a:latin typeface="Courier New"/>
                <a:cs typeface="Courier New"/>
              </a:rPr>
              <a:t>&lt;!DOCTYPE html&gt;</a:t>
            </a:r>
          </a:p>
          <a:p>
            <a:r>
              <a:rPr lang="en-US" sz="1600" b="1" dirty="0">
                <a:solidFill>
                  <a:srgbClr val="0000FF"/>
                </a:solidFill>
                <a:latin typeface="Courier New"/>
                <a:cs typeface="Courier New"/>
              </a:rPr>
              <a:t>&lt;html&gt;</a:t>
            </a:r>
          </a:p>
          <a:p>
            <a:r>
              <a:rPr lang="en-US" sz="1600" b="1" dirty="0">
                <a:solidFill>
                  <a:srgbClr val="0000FF"/>
                </a:solidFill>
                <a:latin typeface="Courier New"/>
                <a:cs typeface="Courier New"/>
              </a:rPr>
              <a:t> &lt;head&gt;</a:t>
            </a:r>
          </a:p>
          <a:p>
            <a:r>
              <a:rPr lang="en-US" sz="1600" b="1" dirty="0">
                <a:solidFill>
                  <a:srgbClr val="0000FF"/>
                </a:solidFill>
                <a:latin typeface="Courier New"/>
                <a:cs typeface="Courier New"/>
              </a:rPr>
              <a:t>  &lt;title&gt;</a:t>
            </a:r>
            <a:r>
              <a:rPr lang="en-US" sz="1600" b="1" dirty="0">
                <a:solidFill>
                  <a:srgbClr val="000000"/>
                </a:solidFill>
                <a:latin typeface="Courier New"/>
                <a:cs typeface="Courier New"/>
              </a:rPr>
              <a:t>Hello World</a:t>
            </a:r>
            <a:r>
              <a:rPr lang="en-US" sz="1600" b="1" dirty="0">
                <a:solidFill>
                  <a:srgbClr val="0000FF"/>
                </a:solidFill>
                <a:latin typeface="Courier New"/>
                <a:cs typeface="Courier New"/>
              </a:rPr>
              <a:t>&lt;/title&gt;</a:t>
            </a:r>
          </a:p>
          <a:p>
            <a:r>
              <a:rPr lang="en-US" sz="1600" b="1" dirty="0">
                <a:solidFill>
                  <a:srgbClr val="0000FF"/>
                </a:solidFill>
                <a:latin typeface="Courier New"/>
                <a:cs typeface="Courier New"/>
              </a:rPr>
              <a:t>  &lt;script type="text/</a:t>
            </a:r>
            <a:r>
              <a:rPr lang="en-US" sz="1600" b="1" dirty="0" err="1">
                <a:solidFill>
                  <a:srgbClr val="0000FF"/>
                </a:solidFill>
                <a:latin typeface="Courier New"/>
                <a:cs typeface="Courier New"/>
              </a:rPr>
              <a:t>javascript</a:t>
            </a:r>
            <a:r>
              <a:rPr lang="en-US" sz="1600" b="1" dirty="0">
                <a:solidFill>
                  <a:srgbClr val="0000FF"/>
                </a:solidFill>
                <a:latin typeface="Courier New"/>
                <a:cs typeface="Courier New"/>
              </a:rPr>
              <a:t>"&gt;</a:t>
            </a:r>
          </a:p>
          <a:p>
            <a:r>
              <a:rPr lang="en-US" sz="1600" b="1" dirty="0">
                <a:solidFill>
                  <a:srgbClr val="000000"/>
                </a:solidFill>
                <a:latin typeface="Courier New"/>
                <a:cs typeface="Courier New"/>
              </a:rPr>
              <a:t>    function </a:t>
            </a:r>
            <a:r>
              <a:rPr lang="en-US" sz="1600" b="1" dirty="0" err="1">
                <a:solidFill>
                  <a:srgbClr val="000000"/>
                </a:solidFill>
                <a:latin typeface="Courier New"/>
                <a:cs typeface="Courier New"/>
              </a:rPr>
              <a:t>sayHello</a:t>
            </a:r>
            <a:r>
              <a:rPr lang="en-US" sz="1600" b="1" dirty="0">
                <a:solidFill>
                  <a:srgbClr val="000000"/>
                </a:solidFill>
                <a:latin typeface="Courier New"/>
                <a:cs typeface="Courier New"/>
              </a:rPr>
              <a:t>() {</a:t>
            </a:r>
          </a:p>
          <a:p>
            <a:r>
              <a:rPr lang="en-US" sz="1600" b="1" dirty="0">
                <a:solidFill>
                  <a:srgbClr val="000000"/>
                </a:solidFill>
                <a:latin typeface="Courier New"/>
                <a:cs typeface="Courier New"/>
              </a:rPr>
              <a:t>      let div = </a:t>
            </a:r>
            <a:r>
              <a:rPr lang="en-US" sz="1600" b="1" dirty="0" err="1">
                <a:solidFill>
                  <a:srgbClr val="000000"/>
                </a:solidFill>
                <a:latin typeface="Courier New"/>
                <a:cs typeface="Courier New"/>
              </a:rPr>
              <a:t>document.getElementById</a:t>
            </a:r>
            <a:r>
              <a:rPr lang="en-US" sz="1600" b="1" dirty="0">
                <a:solidFill>
                  <a:srgbClr val="000000"/>
                </a:solidFill>
                <a:latin typeface="Courier New"/>
                <a:cs typeface="Courier New"/>
              </a:rPr>
              <a:t>("log");</a:t>
            </a:r>
          </a:p>
          <a:p>
            <a:r>
              <a:rPr lang="en-US" sz="1600" b="1" dirty="0">
                <a:solidFill>
                  <a:srgbClr val="000000"/>
                </a:solidFill>
                <a:latin typeface="Courier New"/>
                <a:cs typeface="Courier New"/>
              </a:rPr>
              <a:t>      </a:t>
            </a:r>
            <a:r>
              <a:rPr lang="en-US" sz="1600" b="1" dirty="0" err="1">
                <a:solidFill>
                  <a:srgbClr val="000000"/>
                </a:solidFill>
                <a:latin typeface="Courier New"/>
                <a:cs typeface="Courier New"/>
              </a:rPr>
              <a:t>div.innerHTML</a:t>
            </a:r>
            <a:r>
              <a:rPr lang="en-US" sz="1600" b="1" dirty="0">
                <a:solidFill>
                  <a:srgbClr val="000000"/>
                </a:solidFill>
                <a:latin typeface="Courier New"/>
                <a:cs typeface="Courier New"/>
              </a:rPr>
              <a:t> = "hello, world";</a:t>
            </a:r>
          </a:p>
          <a:p>
            <a:r>
              <a:rPr lang="en-US" sz="1600" b="1" dirty="0">
                <a:solidFill>
                  <a:srgbClr val="000000"/>
                </a:solidFill>
                <a:latin typeface="Courier New"/>
                <a:cs typeface="Courier New"/>
              </a:rPr>
              <a:t>    }</a:t>
            </a:r>
          </a:p>
          <a:p>
            <a:r>
              <a:rPr lang="en-US" sz="1600" b="1" dirty="0">
                <a:solidFill>
                  <a:srgbClr val="0000FF"/>
                </a:solidFill>
                <a:latin typeface="Courier New"/>
                <a:cs typeface="Courier New"/>
              </a:rPr>
              <a:t>   &lt;/script&gt;</a:t>
            </a:r>
          </a:p>
          <a:p>
            <a:r>
              <a:rPr lang="en-US" sz="1600" b="1" dirty="0">
                <a:solidFill>
                  <a:srgbClr val="0000FF"/>
                </a:solidFill>
                <a:latin typeface="Courier New"/>
                <a:cs typeface="Courier New"/>
              </a:rPr>
              <a:t> &lt;/head&gt;</a:t>
            </a:r>
          </a:p>
          <a:p>
            <a:r>
              <a:rPr lang="en-US" sz="1600" b="1" dirty="0">
                <a:solidFill>
                  <a:srgbClr val="0000FF"/>
                </a:solidFill>
                <a:latin typeface="Courier New"/>
                <a:cs typeface="Courier New"/>
              </a:rPr>
              <a:t> &lt;body </a:t>
            </a:r>
            <a:r>
              <a:rPr lang="en-US" sz="1600" b="1" dirty="0" err="1">
                <a:solidFill>
                  <a:srgbClr val="0000FF"/>
                </a:solidFill>
                <a:latin typeface="Courier New"/>
                <a:cs typeface="Courier New"/>
              </a:rPr>
              <a:t>onload</a:t>
            </a:r>
            <a:r>
              <a:rPr lang="en-US" sz="1600" b="1" dirty="0">
                <a:solidFill>
                  <a:srgbClr val="0000FF"/>
                </a:solidFill>
                <a:latin typeface="Courier New"/>
                <a:cs typeface="Courier New"/>
              </a:rPr>
              <a:t>="</a:t>
            </a:r>
            <a:r>
              <a:rPr lang="en-US" sz="1600" b="1" dirty="0" err="1">
                <a:solidFill>
                  <a:srgbClr val="0000FF"/>
                </a:solidFill>
                <a:latin typeface="Courier New"/>
                <a:cs typeface="Courier New"/>
              </a:rPr>
              <a:t>sayHello</a:t>
            </a:r>
            <a:r>
              <a:rPr lang="en-US" sz="1600" b="1" dirty="0">
                <a:solidFill>
                  <a:srgbClr val="0000FF"/>
                </a:solidFill>
                <a:latin typeface="Courier New"/>
                <a:cs typeface="Courier New"/>
              </a:rPr>
              <a:t>()"&gt;</a:t>
            </a:r>
          </a:p>
          <a:p>
            <a:r>
              <a:rPr lang="en-US" sz="1600" b="1" dirty="0">
                <a:solidFill>
                  <a:srgbClr val="0000FF"/>
                </a:solidFill>
                <a:latin typeface="Courier New"/>
                <a:cs typeface="Courier New"/>
              </a:rPr>
              <a:t>  &lt;div id="log"&gt;</a:t>
            </a:r>
          </a:p>
          <a:p>
            <a:r>
              <a:rPr lang="en-US" sz="1600" b="1" dirty="0">
                <a:solidFill>
                  <a:srgbClr val="0000FF"/>
                </a:solidFill>
                <a:latin typeface="Courier New"/>
                <a:cs typeface="Courier New"/>
              </a:rPr>
              <a:t>   &lt;!-- This is where the text eventually goes --&gt;</a:t>
            </a:r>
          </a:p>
          <a:p>
            <a:r>
              <a:rPr lang="en-US" sz="1600" b="1" dirty="0">
                <a:solidFill>
                  <a:srgbClr val="0000FF"/>
                </a:solidFill>
                <a:latin typeface="Courier New"/>
                <a:cs typeface="Courier New"/>
              </a:rPr>
              <a:t>  &lt;/div&gt;</a:t>
            </a:r>
          </a:p>
          <a:p>
            <a:r>
              <a:rPr lang="en-US" sz="1600" b="1" dirty="0">
                <a:solidFill>
                  <a:srgbClr val="0000FF"/>
                </a:solidFill>
                <a:latin typeface="Courier New"/>
                <a:cs typeface="Courier New"/>
              </a:rPr>
              <a:t> &lt;/body&gt;</a:t>
            </a:r>
          </a:p>
          <a:p>
            <a:r>
              <a:rPr lang="en-US" sz="1600" b="1" dirty="0">
                <a:solidFill>
                  <a:srgbClr val="0000FF"/>
                </a:solidFill>
                <a:latin typeface="Courier New"/>
                <a:cs typeface="Courier New"/>
              </a:rPr>
              <a:t>&lt;/html&gt;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05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  <a:noFill/>
          <a:ln/>
        </p:spPr>
        <p:txBody>
          <a:bodyPr/>
          <a:lstStyle/>
          <a:p>
            <a:r>
              <a:rPr lang="en-US" sz="4000" dirty="0">
                <a:solidFill>
                  <a:srgbClr val="FF0000"/>
                </a:solidFill>
                <a:latin typeface="Times New Roman" charset="0"/>
              </a:rPr>
              <a:t>Simulating a Countdown</a:t>
            </a:r>
            <a:endParaRPr lang="en-US" dirty="0">
              <a:solidFill>
                <a:srgbClr val="FF0000"/>
              </a:solidFill>
              <a:latin typeface="Times New Roman" charset="0"/>
            </a:endParaRPr>
          </a:p>
        </p:txBody>
      </p:sp>
      <p:sp>
        <p:nvSpPr>
          <p:cNvPr id="4" name="Rectangle 3"/>
          <p:cNvSpPr/>
          <p:nvPr/>
        </p:nvSpPr>
        <p:spPr bwMode="auto">
          <a:xfrm>
            <a:off x="922825" y="1302290"/>
            <a:ext cx="7298350" cy="5174710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8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990600" y="1319344"/>
            <a:ext cx="7086600" cy="52629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>
                <a:solidFill>
                  <a:srgbClr val="0000FF"/>
                </a:solidFill>
                <a:latin typeface="Courier New"/>
                <a:cs typeface="Courier New"/>
              </a:rPr>
              <a:t>&lt;!DOCTYPE html&gt;</a:t>
            </a:r>
          </a:p>
          <a:p>
            <a:r>
              <a:rPr lang="en-US" sz="1600" b="1" dirty="0">
                <a:solidFill>
                  <a:srgbClr val="0000FF"/>
                </a:solidFill>
                <a:latin typeface="Courier New"/>
                <a:cs typeface="Courier New"/>
              </a:rPr>
              <a:t>&lt;html&gt;</a:t>
            </a:r>
          </a:p>
          <a:p>
            <a:r>
              <a:rPr lang="en-US" sz="1600" b="1" dirty="0">
                <a:solidFill>
                  <a:srgbClr val="0000FF"/>
                </a:solidFill>
                <a:latin typeface="Courier New"/>
                <a:cs typeface="Courier New"/>
              </a:rPr>
              <a:t> &lt;head&gt;</a:t>
            </a:r>
          </a:p>
          <a:p>
            <a:r>
              <a:rPr lang="en-US" sz="1600" b="1" dirty="0">
                <a:solidFill>
                  <a:srgbClr val="0000FF"/>
                </a:solidFill>
                <a:latin typeface="Courier New"/>
                <a:cs typeface="Courier New"/>
              </a:rPr>
              <a:t>  &lt;title&gt;</a:t>
            </a:r>
            <a:r>
              <a:rPr lang="en-US" sz="1600" b="1" dirty="0">
                <a:solidFill>
                  <a:srgbClr val="000000"/>
                </a:solidFill>
                <a:latin typeface="Courier New"/>
                <a:cs typeface="Courier New"/>
              </a:rPr>
              <a:t>Hello World</a:t>
            </a:r>
            <a:r>
              <a:rPr lang="en-US" sz="1600" b="1" dirty="0">
                <a:solidFill>
                  <a:srgbClr val="0000FF"/>
                </a:solidFill>
                <a:latin typeface="Courier New"/>
                <a:cs typeface="Courier New"/>
              </a:rPr>
              <a:t>&lt;/title&gt;</a:t>
            </a:r>
          </a:p>
          <a:p>
            <a:r>
              <a:rPr lang="en-US" sz="1600" b="1" dirty="0">
                <a:solidFill>
                  <a:srgbClr val="0000FF"/>
                </a:solidFill>
                <a:latin typeface="Courier New"/>
                <a:cs typeface="Courier New"/>
              </a:rPr>
              <a:t>   &lt;script type="text/</a:t>
            </a:r>
            <a:r>
              <a:rPr lang="en-US" sz="1600" b="1" dirty="0" err="1">
                <a:solidFill>
                  <a:srgbClr val="0000FF"/>
                </a:solidFill>
                <a:latin typeface="Courier New"/>
                <a:cs typeface="Courier New"/>
              </a:rPr>
              <a:t>javascript</a:t>
            </a:r>
            <a:r>
              <a:rPr lang="en-US" sz="1600" b="1" dirty="0">
                <a:solidFill>
                  <a:srgbClr val="0000FF"/>
                </a:solidFill>
                <a:latin typeface="Courier New"/>
                <a:cs typeface="Courier New"/>
              </a:rPr>
              <a:t>"&gt;</a:t>
            </a:r>
          </a:p>
          <a:p>
            <a:r>
              <a:rPr lang="en-US" sz="1600" b="1" dirty="0">
                <a:latin typeface="Courier New"/>
                <a:cs typeface="Courier New"/>
              </a:rPr>
              <a:t>     function countdown(n) {</a:t>
            </a:r>
          </a:p>
          <a:p>
            <a:r>
              <a:rPr lang="en-US" sz="1600" b="1" dirty="0">
                <a:latin typeface="Courier New"/>
                <a:cs typeface="Courier New"/>
              </a:rPr>
              <a:t>       for (let </a:t>
            </a:r>
            <a:r>
              <a:rPr lang="en-US" sz="1600" b="1" dirty="0" err="1">
                <a:latin typeface="Courier New"/>
                <a:cs typeface="Courier New"/>
              </a:rPr>
              <a:t>i</a:t>
            </a:r>
            <a:r>
              <a:rPr lang="en-US" sz="1600" b="1" dirty="0">
                <a:latin typeface="Courier New"/>
                <a:cs typeface="Courier New"/>
              </a:rPr>
              <a:t> = n; </a:t>
            </a:r>
            <a:r>
              <a:rPr lang="en-US" sz="1600" b="1" dirty="0" err="1">
                <a:latin typeface="Courier New"/>
                <a:cs typeface="Courier New"/>
              </a:rPr>
              <a:t>i</a:t>
            </a:r>
            <a:r>
              <a:rPr lang="en-US" sz="1600" b="1" dirty="0">
                <a:latin typeface="Courier New"/>
                <a:cs typeface="Courier New"/>
              </a:rPr>
              <a:t> &gt;= 0; </a:t>
            </a:r>
            <a:r>
              <a:rPr lang="en-US" sz="1600" b="1" dirty="0" err="1">
                <a:latin typeface="Courier New"/>
                <a:cs typeface="Courier New"/>
              </a:rPr>
              <a:t>i</a:t>
            </a:r>
            <a:r>
              <a:rPr lang="en-US" sz="1600" b="1" dirty="0">
                <a:latin typeface="Courier New"/>
                <a:cs typeface="Courier New"/>
              </a:rPr>
              <a:t>--) {</a:t>
            </a:r>
          </a:p>
          <a:p>
            <a:r>
              <a:rPr lang="en-US" sz="1600" b="1" dirty="0">
                <a:latin typeface="Courier New"/>
                <a:cs typeface="Courier New"/>
              </a:rPr>
              <a:t>         log(</a:t>
            </a:r>
            <a:r>
              <a:rPr lang="en-US" sz="1600" b="1" dirty="0" err="1">
                <a:latin typeface="Courier New"/>
                <a:cs typeface="Courier New"/>
              </a:rPr>
              <a:t>i</a:t>
            </a:r>
            <a:r>
              <a:rPr lang="en-US" sz="1600" b="1" dirty="0">
                <a:latin typeface="Courier New"/>
                <a:cs typeface="Courier New"/>
              </a:rPr>
              <a:t>);</a:t>
            </a:r>
          </a:p>
          <a:p>
            <a:r>
              <a:rPr lang="en-US" sz="1600" b="1" dirty="0">
                <a:latin typeface="Courier New"/>
                <a:cs typeface="Courier New"/>
              </a:rPr>
              <a:t>       }</a:t>
            </a:r>
          </a:p>
          <a:p>
            <a:r>
              <a:rPr lang="en-US" sz="1600" b="1" dirty="0">
                <a:latin typeface="Courier New"/>
                <a:cs typeface="Courier New"/>
              </a:rPr>
              <a:t>     }</a:t>
            </a:r>
          </a:p>
          <a:p>
            <a:endParaRPr lang="en-US" sz="1050" b="1" dirty="0">
              <a:latin typeface="Courier New"/>
              <a:cs typeface="Courier New"/>
            </a:endParaRPr>
          </a:p>
          <a:p>
            <a:r>
              <a:rPr lang="en-US" sz="1600" b="1" dirty="0">
                <a:latin typeface="Courier New"/>
                <a:cs typeface="Courier New"/>
              </a:rPr>
              <a:t>     function log(</a:t>
            </a:r>
            <a:r>
              <a:rPr lang="en-US" sz="1600" b="1" dirty="0" err="1">
                <a:latin typeface="Courier New"/>
                <a:cs typeface="Courier New"/>
              </a:rPr>
              <a:t>str</a:t>
            </a:r>
            <a:r>
              <a:rPr lang="en-US" sz="1600" b="1" dirty="0">
                <a:latin typeface="Courier New"/>
                <a:cs typeface="Courier New"/>
              </a:rPr>
              <a:t>) {</a:t>
            </a:r>
          </a:p>
          <a:p>
            <a:r>
              <a:rPr lang="en-US" sz="1600" b="1" dirty="0">
                <a:latin typeface="Courier New"/>
                <a:cs typeface="Courier New"/>
              </a:rPr>
              <a:t>       let div = </a:t>
            </a:r>
            <a:r>
              <a:rPr lang="en-US" sz="1600" b="1" dirty="0" err="1">
                <a:latin typeface="Courier New"/>
                <a:cs typeface="Courier New"/>
              </a:rPr>
              <a:t>document.getElementById</a:t>
            </a:r>
            <a:r>
              <a:rPr lang="en-US" sz="1600" b="1" dirty="0">
                <a:latin typeface="Courier New"/>
                <a:cs typeface="Courier New"/>
              </a:rPr>
              <a:t>("log");</a:t>
            </a:r>
          </a:p>
          <a:p>
            <a:r>
              <a:rPr lang="en-US" sz="1600" b="1" dirty="0">
                <a:latin typeface="Courier New"/>
                <a:cs typeface="Courier New"/>
              </a:rPr>
              <a:t>       </a:t>
            </a:r>
            <a:r>
              <a:rPr lang="en-US" sz="1600" b="1" dirty="0" err="1">
                <a:latin typeface="Courier New"/>
                <a:cs typeface="Courier New"/>
              </a:rPr>
              <a:t>div.innerHTML</a:t>
            </a:r>
            <a:r>
              <a:rPr lang="en-US" sz="1600" b="1" dirty="0">
                <a:latin typeface="Courier New"/>
                <a:cs typeface="Courier New"/>
              </a:rPr>
              <a:t> += </a:t>
            </a:r>
            <a:r>
              <a:rPr lang="en-US" sz="1600" b="1" dirty="0" err="1">
                <a:latin typeface="Courier New"/>
                <a:cs typeface="Courier New"/>
              </a:rPr>
              <a:t>str</a:t>
            </a:r>
            <a:r>
              <a:rPr lang="en-US" sz="1600" b="1" dirty="0">
                <a:latin typeface="Courier New"/>
                <a:cs typeface="Courier New"/>
              </a:rPr>
              <a:t> + "&lt;</a:t>
            </a:r>
            <a:r>
              <a:rPr lang="en-US" sz="1600" b="1" dirty="0" err="1">
                <a:latin typeface="Courier New"/>
                <a:cs typeface="Courier New"/>
              </a:rPr>
              <a:t>br</a:t>
            </a:r>
            <a:r>
              <a:rPr lang="en-US" sz="1600" b="1" dirty="0">
                <a:latin typeface="Courier New"/>
                <a:cs typeface="Courier New"/>
              </a:rPr>
              <a:t>/&gt;";</a:t>
            </a:r>
          </a:p>
          <a:p>
            <a:r>
              <a:rPr lang="en-US" sz="1600" b="1" dirty="0">
                <a:latin typeface="Courier New"/>
                <a:cs typeface="Courier New"/>
              </a:rPr>
              <a:t>     }</a:t>
            </a:r>
            <a:endParaRPr lang="en-US" sz="1600" b="1" dirty="0">
              <a:solidFill>
                <a:srgbClr val="000000"/>
              </a:solidFill>
              <a:latin typeface="Courier New"/>
              <a:cs typeface="Courier New"/>
            </a:endParaRPr>
          </a:p>
          <a:p>
            <a:r>
              <a:rPr lang="en-US" sz="1600" b="1" dirty="0">
                <a:solidFill>
                  <a:srgbClr val="0000FF"/>
                </a:solidFill>
                <a:latin typeface="Courier New"/>
                <a:cs typeface="Courier New"/>
              </a:rPr>
              <a:t>   &lt;/script&gt;</a:t>
            </a:r>
          </a:p>
          <a:p>
            <a:r>
              <a:rPr lang="en-US" sz="1600" b="1" dirty="0">
                <a:solidFill>
                  <a:srgbClr val="0000FF"/>
                </a:solidFill>
                <a:latin typeface="Courier New"/>
                <a:cs typeface="Courier New"/>
              </a:rPr>
              <a:t>  &lt;/head&gt;</a:t>
            </a:r>
          </a:p>
          <a:p>
            <a:r>
              <a:rPr lang="en-US" sz="1600" b="1" dirty="0">
                <a:solidFill>
                  <a:srgbClr val="0000FF"/>
                </a:solidFill>
                <a:latin typeface="Courier New"/>
                <a:cs typeface="Courier New"/>
              </a:rPr>
              <a:t>  &lt;body </a:t>
            </a:r>
            <a:r>
              <a:rPr lang="en-US" sz="1600" b="1" dirty="0" err="1">
                <a:solidFill>
                  <a:srgbClr val="0000FF"/>
                </a:solidFill>
                <a:latin typeface="Courier New"/>
                <a:cs typeface="Courier New"/>
              </a:rPr>
              <a:t>onload</a:t>
            </a:r>
            <a:r>
              <a:rPr lang="en-US" sz="1600" b="1" dirty="0">
                <a:solidFill>
                  <a:srgbClr val="0000FF"/>
                </a:solidFill>
                <a:latin typeface="Courier New"/>
                <a:cs typeface="Courier New"/>
              </a:rPr>
              <a:t>="countdown(10)"&gt;</a:t>
            </a:r>
          </a:p>
          <a:p>
            <a:r>
              <a:rPr lang="en-US" sz="1600" b="1" dirty="0">
                <a:solidFill>
                  <a:srgbClr val="0000FF"/>
                </a:solidFill>
                <a:latin typeface="Courier New"/>
                <a:cs typeface="Courier New"/>
              </a:rPr>
              <a:t>    &lt;div id="log"&gt;&lt;/div&gt;</a:t>
            </a:r>
          </a:p>
          <a:p>
            <a:r>
              <a:rPr lang="en-US" sz="1600" b="1" dirty="0">
                <a:solidFill>
                  <a:srgbClr val="0000FF"/>
                </a:solidFill>
                <a:latin typeface="Courier New"/>
                <a:cs typeface="Courier New"/>
              </a:rPr>
              <a:t>  &lt;/body&gt;</a:t>
            </a:r>
          </a:p>
          <a:p>
            <a:r>
              <a:rPr lang="en-US" sz="1600" b="1" dirty="0">
                <a:solidFill>
                  <a:srgbClr val="0000FF"/>
                </a:solidFill>
                <a:latin typeface="Courier New"/>
                <a:cs typeface="Courier New"/>
              </a:rPr>
              <a:t>&lt;/html&gt;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05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  <a:noFill/>
          <a:ln/>
        </p:spPr>
        <p:txBody>
          <a:bodyPr/>
          <a:lstStyle/>
          <a:p>
            <a:r>
              <a:rPr lang="en-US" sz="4000" dirty="0">
                <a:solidFill>
                  <a:srgbClr val="FF0000"/>
                </a:solidFill>
                <a:latin typeface="Times New Roman" charset="0"/>
              </a:rPr>
              <a:t>Exercise: Factorial Table</a:t>
            </a:r>
            <a:endParaRPr lang="en-US" dirty="0">
              <a:solidFill>
                <a:srgbClr val="FF0000"/>
              </a:solidFill>
              <a:latin typeface="Times New Roman" charset="0"/>
            </a:endParaRPr>
          </a:p>
        </p:txBody>
      </p:sp>
      <p:pic>
        <p:nvPicPr>
          <p:cNvPr id="21" name="Picture 20" descr="FactorialTableTran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5381" y="1447800"/>
            <a:ext cx="6853238" cy="4706841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2667000"/>
            <a:ext cx="9144000" cy="1143000"/>
          </a:xfrm>
          <a:noFill/>
        </p:spPr>
        <p:txBody>
          <a:bodyPr/>
          <a:lstStyle/>
          <a:p>
            <a:r>
              <a:rPr lang="en-US" sz="3600">
                <a:solidFill>
                  <a:srgbClr val="FF0000"/>
                </a:solidFill>
              </a:rPr>
              <a:t>The End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Times"/>
        <a:ea typeface=""/>
        <a:cs typeface=""/>
      </a:majorFont>
      <a:minorFont>
        <a:latin typeface="Time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8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84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20363</TotalTime>
  <Words>731</Words>
  <Application>Microsoft Macintosh PowerPoint</Application>
  <PresentationFormat>On-screen Show (4:3)</PresentationFormat>
  <Paragraphs>68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8</vt:i4>
      </vt:variant>
    </vt:vector>
  </HeadingPairs>
  <TitlesOfParts>
    <vt:vector size="16" baseType="lpstr">
      <vt:lpstr>Arial</vt:lpstr>
      <vt:lpstr>Courier New</vt:lpstr>
      <vt:lpstr>Helvetica Neue</vt:lpstr>
      <vt:lpstr>Lucida Grande</vt:lpstr>
      <vt:lpstr>Times</vt:lpstr>
      <vt:lpstr>Times New Roman</vt:lpstr>
      <vt:lpstr>Blank Presentation</vt:lpstr>
      <vt:lpstr>1_Blank Presentation</vt:lpstr>
      <vt:lpstr>JavaScript and the Web</vt:lpstr>
      <vt:lpstr>The History of the World Wide Web</vt:lpstr>
      <vt:lpstr>The Document Object Model</vt:lpstr>
      <vt:lpstr>Writing Text to a &lt;div&gt; Element</vt:lpstr>
      <vt:lpstr>An Improved Version of HelloWorld</vt:lpstr>
      <vt:lpstr>Simulating a Countdown</vt:lpstr>
      <vt:lpstr>Exercise: Factorial Table</vt:lpstr>
      <vt:lpstr>The End</vt:lpstr>
    </vt:vector>
  </TitlesOfParts>
  <Company>Stanford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3—Expressions</dc:title>
  <cp:lastModifiedBy>Jerry Cain</cp:lastModifiedBy>
  <cp:revision>175</cp:revision>
  <cp:lastPrinted>2018-11-30T16:00:26Z</cp:lastPrinted>
  <dcterms:created xsi:type="dcterms:W3CDTF">2017-05-29T17:43:40Z</dcterms:created>
  <dcterms:modified xsi:type="dcterms:W3CDTF">2018-11-30T16:00:30Z</dcterms:modified>
</cp:coreProperties>
</file>