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370" r:id="rId2"/>
    <p:sldId id="397" r:id="rId3"/>
    <p:sldId id="394" r:id="rId4"/>
    <p:sldId id="400" r:id="rId5"/>
    <p:sldId id="511" r:id="rId6"/>
    <p:sldId id="510" r:id="rId7"/>
    <p:sldId id="545" r:id="rId8"/>
    <p:sldId id="546" r:id="rId9"/>
    <p:sldId id="547" r:id="rId10"/>
    <p:sldId id="548" r:id="rId11"/>
    <p:sldId id="549" r:id="rId12"/>
    <p:sldId id="550" r:id="rId13"/>
    <p:sldId id="551" r:id="rId14"/>
    <p:sldId id="552" r:id="rId15"/>
    <p:sldId id="553" r:id="rId16"/>
    <p:sldId id="554" r:id="rId17"/>
    <p:sldId id="387" r:id="rId18"/>
    <p:sldId id="388" r:id="rId19"/>
    <p:sldId id="390" r:id="rId20"/>
    <p:sldId id="515" r:id="rId21"/>
    <p:sldId id="514" r:id="rId22"/>
    <p:sldId id="542" r:id="rId23"/>
    <p:sldId id="543" r:id="rId24"/>
    <p:sldId id="544" r:id="rId25"/>
    <p:sldId id="369" r:id="rId26"/>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FFFF"/>
    <a:srgbClr val="EEEEEE"/>
    <a:srgbClr val="000000"/>
    <a:srgbClr val="66FF66"/>
    <a:srgbClr val="969696"/>
    <a:srgbClr val="FFFF66"/>
    <a:srgbClr val="CCFFCC"/>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0859"/>
  </p:normalViewPr>
  <p:slideViewPr>
    <p:cSldViewPr showGuides="1">
      <p:cViewPr varScale="1">
        <p:scale>
          <a:sx n="109" d="100"/>
          <a:sy n="109" d="100"/>
        </p:scale>
        <p:origin x="1160" y="192"/>
      </p:cViewPr>
      <p:guideLst>
        <p:guide orient="horz" pos="2160"/>
        <p:guide pos="2880"/>
      </p:guideLst>
    </p:cSldViewPr>
  </p:slideViewPr>
  <p:outlineViewPr>
    <p:cViewPr>
      <p:scale>
        <a:sx n="33" d="100"/>
        <a:sy n="33" d="100"/>
      </p:scale>
      <p:origin x="0" y="-1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8006DE47-7E99-F74B-BFF3-F38CEDA00DD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87B7BB-C5F1-9643-86CD-BBE01306F3E9}" type="slidenum">
              <a:rPr lang="en-US"/>
              <a:pPr/>
              <a:t>1</a:t>
            </a:fld>
            <a:endParaRPr lang="en-US"/>
          </a:p>
        </p:txBody>
      </p:sp>
      <p:sp>
        <p:nvSpPr>
          <p:cNvPr id="4843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843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A07B63-7967-024D-B9AA-6270AE100955}" type="slidenum">
              <a:rPr lang="en-US"/>
              <a:pPr/>
              <a:t>2</a:t>
            </a:fld>
            <a:endParaRPr lang="en-US"/>
          </a:p>
        </p:txBody>
      </p:sp>
      <p:sp>
        <p:nvSpPr>
          <p:cNvPr id="49459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3</a:t>
            </a:fld>
            <a:endParaRPr lang="en-US"/>
          </a:p>
        </p:txBody>
      </p:sp>
      <p:sp>
        <p:nvSpPr>
          <p:cNvPr id="73011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E2E7A-0FDF-1245-BF91-D00B85967528}" type="slidenum">
              <a:rPr lang="en-US"/>
              <a:pPr/>
              <a:t>4</a:t>
            </a:fld>
            <a:endParaRPr lang="en-US"/>
          </a:p>
        </p:txBody>
      </p:sp>
      <p:sp>
        <p:nvSpPr>
          <p:cNvPr id="73011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301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828933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8"/>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547997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8"/>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660345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13BC85-498A-4944-82AA-7DCACC4E4DF2}" type="slidenum">
              <a:rPr lang="en-US"/>
              <a:pPr/>
              <a:t>7</a:t>
            </a:fld>
            <a:endParaRPr lang="en-US"/>
          </a:p>
        </p:txBody>
      </p:sp>
      <p:sp>
        <p:nvSpPr>
          <p:cNvPr id="4986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986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074BC4-3F6A-3A40-9DC9-CF124F2F58F4}" type="slidenum">
              <a:rPr lang="en-US"/>
              <a:pPr/>
              <a:t>8</a:t>
            </a:fld>
            <a:endParaRPr lang="en-US"/>
          </a:p>
        </p:txBody>
      </p:sp>
      <p:sp>
        <p:nvSpPr>
          <p:cNvPr id="50073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0073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598180-BA4D-5E4D-97DB-D59123F1B718}" type="slidenum">
              <a:rPr lang="en-US"/>
              <a:pPr/>
              <a:t>9</a:t>
            </a:fld>
            <a:endParaRPr lang="en-US"/>
          </a:p>
        </p:txBody>
      </p:sp>
      <p:sp>
        <p:nvSpPr>
          <p:cNvPr id="50278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0278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A7AD7A-EE52-974B-ACAC-005FECE1B325}" type="slidenum">
              <a:rPr lang="en-US"/>
              <a:pPr/>
              <a:t>10</a:t>
            </a:fld>
            <a:endParaRPr lang="en-US"/>
          </a:p>
        </p:txBody>
      </p:sp>
      <p:sp>
        <p:nvSpPr>
          <p:cNvPr id="50483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0483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E3906-23A2-6A4F-BC51-E9E16CF54728}" type="slidenum">
              <a:rPr lang="en-US"/>
              <a:pPr/>
              <a:t>11</a:t>
            </a:fld>
            <a:endParaRPr lang="en-US"/>
          </a:p>
        </p:txBody>
      </p:sp>
      <p:sp>
        <p:nvSpPr>
          <p:cNvPr id="50688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0688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21EABC-143D-E64B-8C22-9A430E7A1507}" type="slidenum">
              <a:rPr lang="en-US"/>
              <a:pPr/>
              <a:t>12</a:t>
            </a:fld>
            <a:endParaRPr lang="en-US"/>
          </a:p>
        </p:txBody>
      </p:sp>
      <p:sp>
        <p:nvSpPr>
          <p:cNvPr id="5089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089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5C5E2-49DB-E048-BA5E-58B698C1027F}" type="slidenum">
              <a:rPr lang="en-US"/>
              <a:pPr/>
              <a:t>13</a:t>
            </a:fld>
            <a:endParaRPr lang="en-US"/>
          </a:p>
        </p:txBody>
      </p:sp>
      <p:sp>
        <p:nvSpPr>
          <p:cNvPr id="51097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1097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4B70-C6B2-7040-827A-DF44897691BE}" type="slidenum">
              <a:rPr lang="en-US"/>
              <a:pPr/>
              <a:t>14</a:t>
            </a:fld>
            <a:endParaRPr lang="en-US"/>
          </a:p>
        </p:txBody>
      </p:sp>
      <p:sp>
        <p:nvSpPr>
          <p:cNvPr id="51302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1302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64B70-C6B2-7040-827A-DF44897691BE}" type="slidenum">
              <a:rPr lang="en-US"/>
              <a:pPr/>
              <a:t>15</a:t>
            </a:fld>
            <a:endParaRPr lang="en-US"/>
          </a:p>
        </p:txBody>
      </p:sp>
      <p:sp>
        <p:nvSpPr>
          <p:cNvPr id="51302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1302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0C7F4F-E417-674A-8D91-353995B721B3}" type="slidenum">
              <a:rPr lang="en-US"/>
              <a:pPr/>
              <a:t>16</a:t>
            </a:fld>
            <a:endParaRPr lang="en-US"/>
          </a:p>
        </p:txBody>
      </p:sp>
      <p:sp>
        <p:nvSpPr>
          <p:cNvPr id="51712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1712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21A6EA-5464-034B-B319-9A4DFA7544D0}" type="slidenum">
              <a:rPr lang="en-US"/>
              <a:pPr/>
              <a:t>17</a:t>
            </a:fld>
            <a:endParaRPr lang="en-US"/>
          </a:p>
        </p:txBody>
      </p:sp>
      <p:sp>
        <p:nvSpPr>
          <p:cNvPr id="519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19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D43E6-5DBE-5E4C-9323-7F04746ACCC4}" type="slidenum">
              <a:rPr lang="en-US"/>
              <a:pPr/>
              <a:t>18</a:t>
            </a:fld>
            <a:endParaRPr lang="en-US"/>
          </a:p>
        </p:txBody>
      </p:sp>
      <p:sp>
        <p:nvSpPr>
          <p:cNvPr id="52121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2121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49FFDA-62CF-0E4F-A6D4-0F4032CD8556}" type="slidenum">
              <a:rPr lang="en-US"/>
              <a:pPr/>
              <a:t>19</a:t>
            </a:fld>
            <a:endParaRPr lang="en-US"/>
          </a:p>
        </p:txBody>
      </p:sp>
      <p:sp>
        <p:nvSpPr>
          <p:cNvPr id="52531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2531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8"/>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1893766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8"/>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613926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8"/>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396193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8"/>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505854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Rot="1" noChangeAspect="1" noChangeArrowheads="1"/>
          </p:cNvSpPr>
          <p:nvPr>
            <p:ph type="sldImg"/>
          </p:nvPr>
        </p:nvSpPr>
        <p:spPr bwMode="auto">
          <a:xfrm>
            <a:off x="-498475" y="947738"/>
            <a:ext cx="6142038" cy="4606925"/>
          </a:xfrm>
          <a:prstGeom prst="rect">
            <a:avLst/>
          </a:prstGeom>
          <a:solidFill>
            <a:srgbClr val="FFFFFF"/>
          </a:solidFill>
          <a:ln>
            <a:solidFill>
              <a:srgbClr val="000000"/>
            </a:solidFill>
            <a:miter lim="800000"/>
            <a:headEnd/>
            <a:tailEnd/>
          </a:ln>
        </p:spPr>
      </p:sp>
      <p:sp>
        <p:nvSpPr>
          <p:cNvPr id="430083" name="Rectangle 3"/>
          <p:cNvSpPr>
            <a:spLocks noGrp="1" noChangeArrowheads="1"/>
          </p:cNvSpPr>
          <p:nvPr>
            <p:ph type="body" idx="1"/>
          </p:nvPr>
        </p:nvSpPr>
        <p:spPr bwMode="auto">
          <a:xfrm>
            <a:off x="685800" y="5825068"/>
            <a:ext cx="3771900" cy="5418667"/>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charset="0"/>
            </a:endParaRPr>
          </a:p>
        </p:txBody>
      </p:sp>
    </p:spTree>
    <p:extLst>
      <p:ext uri="{BB962C8B-B14F-4D97-AF65-F5344CB8AC3E}">
        <p14:creationId xmlns:p14="http://schemas.microsoft.com/office/powerpoint/2010/main" val="3031023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B0874-9603-CC42-81FA-B51EB7C88C85}" type="slidenum">
              <a:rPr lang="en-US"/>
              <a:pPr/>
              <a:t>25</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EE63B6F-C287-8843-A35A-D42B7A665D4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1178CFB-5408-694A-A041-FD7553BE78D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528F340-95C5-174D-993B-C3D56105C21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33E72C49-2223-AE42-8302-465CC902143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1174E4A-9D86-314E-975F-D394F856EA0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91443E94-D532-C84C-BFBF-BFA286CC21E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63CB0ED7-8386-124C-9121-04D63FADA02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0A9E8A5-12CE-5142-8F3A-B9E526A122A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ACF4B12C-38C3-CE40-9846-93622A23AA2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478484D-0F8E-EC41-8623-156EAA685CD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F32D531-B4F3-DB44-B3D1-73BAB74A30E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37237256-42C8-F94D-8A5D-FF65E237124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Introduction to CS106AX</a:t>
            </a:r>
          </a:p>
        </p:txBody>
      </p:sp>
      <p:sp>
        <p:nvSpPr>
          <p:cNvPr id="483331" name="Text Box 3"/>
          <p:cNvSpPr txBox="1">
            <a:spLocks noChangeArrowheads="1"/>
          </p:cNvSpPr>
          <p:nvPr/>
        </p:nvSpPr>
        <p:spPr bwMode="auto">
          <a:xfrm>
            <a:off x="0" y="4114800"/>
            <a:ext cx="9144000" cy="1583510"/>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CS106AX</a:t>
            </a:r>
          </a:p>
          <a:p>
            <a:pPr algn="ctr">
              <a:lnSpc>
                <a:spcPct val="85000"/>
              </a:lnSpc>
            </a:pPr>
            <a:r>
              <a:rPr lang="en-US" sz="3200" b="0" dirty="0"/>
              <a:t>September 22, 2025</a:t>
            </a:r>
          </a:p>
          <a:p>
            <a:pPr algn="ctr">
              <a:lnSpc>
                <a:spcPct val="85000"/>
              </a:lnSpc>
            </a:pPr>
            <a:r>
              <a:rPr lang="en-US" sz="18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Course Description</a:t>
            </a:r>
          </a:p>
        </p:txBody>
      </p:sp>
      <p:sp>
        <p:nvSpPr>
          <p:cNvPr id="11" name="Rectangle 10"/>
          <p:cNvSpPr/>
          <p:nvPr/>
        </p:nvSpPr>
        <p:spPr bwMode="auto">
          <a:xfrm>
            <a:off x="1066800" y="1676400"/>
            <a:ext cx="7010400" cy="249299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1" charset="0"/>
            </a:endParaRPr>
          </a:p>
        </p:txBody>
      </p:sp>
      <p:sp>
        <p:nvSpPr>
          <p:cNvPr id="7" name="TextBox 6"/>
          <p:cNvSpPr txBox="1"/>
          <p:nvPr/>
        </p:nvSpPr>
        <p:spPr>
          <a:xfrm>
            <a:off x="1066800" y="1676400"/>
            <a:ext cx="7010400" cy="2492990"/>
          </a:xfrm>
          <a:prstGeom prst="rect">
            <a:avLst/>
          </a:prstGeom>
          <a:noFill/>
        </p:spPr>
        <p:txBody>
          <a:bodyPr wrap="square" rtlCol="0">
            <a:spAutoFit/>
          </a:bodyPr>
          <a:lstStyle/>
          <a:p>
            <a:r>
              <a:rPr lang="en-US" sz="1800" dirty="0">
                <a:latin typeface="Trebuchet MS"/>
                <a:cs typeface="Trebuchet MS"/>
              </a:rPr>
              <a:t>CS106AX: Programming Methodologies in JavaScript and Python</a:t>
            </a:r>
            <a:br>
              <a:rPr lang="en-US" sz="1800" dirty="0">
                <a:latin typeface="Trebuchet MS"/>
                <a:cs typeface="Trebuchet MS"/>
              </a:rPr>
            </a:br>
            <a:endParaRPr lang="en-US" sz="1000" dirty="0">
              <a:latin typeface="Trebuchet MS"/>
              <a:cs typeface="Trebuchet MS"/>
            </a:endParaRPr>
          </a:p>
          <a:p>
            <a:r>
              <a:rPr lang="en-US" sz="1600" b="0" dirty="0">
                <a:latin typeface="Trebuchet MS"/>
              </a:rPr>
              <a:t>Introduction to the engineering of computer and web applications emphasizing modern software engineering principles: object-oriented design, decomposition, encapsulation, abstraction, and testing. This course targets an audience with prior programming experience, and that prior experience is leveraged so material can be covered in greater depth.</a:t>
            </a:r>
          </a:p>
          <a:p>
            <a:endParaRPr lang="en-US" sz="1600" b="0" dirty="0">
              <a:latin typeface="Trebuchet MS"/>
              <a:cs typeface="Trebuchet MS"/>
            </a:endParaRPr>
          </a:p>
          <a:p>
            <a:r>
              <a:rPr lang="en-US" sz="1600" dirty="0">
                <a:solidFill>
                  <a:srgbClr val="009900"/>
                </a:solidFill>
                <a:latin typeface="Trebuchet MS"/>
                <a:cs typeface="Trebuchet MS"/>
              </a:rPr>
              <a:t>Terms: </a:t>
            </a:r>
            <a:r>
              <a:rPr lang="en-US" sz="1600" dirty="0" err="1">
                <a:solidFill>
                  <a:srgbClr val="009900"/>
                </a:solidFill>
                <a:latin typeface="Trebuchet MS"/>
                <a:cs typeface="Trebuchet MS"/>
              </a:rPr>
              <a:t>Aut</a:t>
            </a:r>
            <a:r>
              <a:rPr lang="en-US" sz="1600" dirty="0">
                <a:solidFill>
                  <a:srgbClr val="009900"/>
                </a:solidFill>
                <a:latin typeface="Trebuchet MS"/>
                <a:cs typeface="Trebuchet MS"/>
              </a:rPr>
              <a:t> | Units: 3-5 | UG </a:t>
            </a:r>
            <a:r>
              <a:rPr lang="en-US" sz="1600" dirty="0" err="1">
                <a:solidFill>
                  <a:srgbClr val="009900"/>
                </a:solidFill>
                <a:latin typeface="Trebuchet MS"/>
                <a:cs typeface="Trebuchet MS"/>
              </a:rPr>
              <a:t>Reqs</a:t>
            </a:r>
            <a:r>
              <a:rPr lang="en-US" sz="1600" dirty="0">
                <a:solidFill>
                  <a:srgbClr val="009900"/>
                </a:solidFill>
                <a:latin typeface="Trebuchet MS"/>
                <a:cs typeface="Trebuchet MS"/>
              </a:rPr>
              <a:t>: WAY-FR | Grading: Letter or CR/NC</a:t>
            </a:r>
          </a:p>
        </p:txBody>
      </p:sp>
      <p:sp>
        <p:nvSpPr>
          <p:cNvPr id="12" name="TextBox 11"/>
          <p:cNvSpPr txBox="1"/>
          <p:nvPr/>
        </p:nvSpPr>
        <p:spPr>
          <a:xfrm>
            <a:off x="1066800" y="4424470"/>
            <a:ext cx="7010400" cy="757130"/>
          </a:xfrm>
          <a:prstGeom prst="rect">
            <a:avLst/>
          </a:prstGeom>
          <a:noFill/>
        </p:spPr>
        <p:txBody>
          <a:bodyPr wrap="square" rtlCol="0">
            <a:spAutoFit/>
          </a:bodyPr>
          <a:lstStyle/>
          <a:p>
            <a:pPr algn="ctr">
              <a:lnSpc>
                <a:spcPct val="90000"/>
              </a:lnSpc>
            </a:pPr>
            <a:r>
              <a:rPr lang="en-US" sz="2400" b="0" dirty="0"/>
              <a:t>CS106AX satisfies the same WAYS requirements as any other CS106A offering.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Why JavaScript?</a:t>
            </a:r>
            <a:endParaRPr lang="en-US" dirty="0">
              <a:solidFill>
                <a:srgbClr val="FF0000"/>
              </a:solidFill>
            </a:endParaRPr>
          </a:p>
        </p:txBody>
      </p:sp>
      <p:sp>
        <p:nvSpPr>
          <p:cNvPr id="66" name="Rectangle 3"/>
          <p:cNvSpPr txBox="1">
            <a:spLocks noChangeAspect="1" noChangeArrowheads="1"/>
          </p:cNvSpPr>
          <p:nvPr/>
        </p:nvSpPr>
        <p:spPr bwMode="auto">
          <a:xfrm>
            <a:off x="446015" y="1168400"/>
            <a:ext cx="8153400" cy="1193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lnSpc>
                <a:spcPct val="89000"/>
              </a:lnSpc>
              <a:spcBef>
                <a:spcPct val="0"/>
              </a:spcBef>
              <a:spcAft>
                <a:spcPct val="50000"/>
              </a:spcAft>
              <a:buClrTx/>
              <a:buSzTx/>
              <a:buFontTx/>
              <a:buChar char="•"/>
              <a:tabLst/>
              <a:defRPr/>
            </a:pPr>
            <a:r>
              <a:rPr lang="en-US" sz="2400" b="0" kern="0" dirty="0">
                <a:latin typeface="+mn-lt"/>
              </a:rPr>
              <a:t>When Stanford CS106A adopted Java about 20 years ago, we expected—along with its designers—that it would become the "language of the web".</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
        <p:nvSpPr>
          <p:cNvPr id="67" name="TextBox 66"/>
          <p:cNvSpPr txBox="1"/>
          <p:nvPr/>
        </p:nvSpPr>
        <p:spPr>
          <a:xfrm>
            <a:off x="3657600" y="1783080"/>
            <a:ext cx="2590800" cy="461665"/>
          </a:xfrm>
          <a:prstGeom prst="rect">
            <a:avLst/>
          </a:prstGeom>
          <a:noFill/>
        </p:spPr>
        <p:txBody>
          <a:bodyPr wrap="square" rtlCol="0">
            <a:spAutoFit/>
          </a:bodyPr>
          <a:lstStyle/>
          <a:p>
            <a:r>
              <a:rPr lang="en-US" sz="2400" b="0" dirty="0"/>
              <a:t>That didn’t happen. </a:t>
            </a:r>
          </a:p>
        </p:txBody>
      </p:sp>
      <p:sp>
        <p:nvSpPr>
          <p:cNvPr id="68" name="Rectangle 3"/>
          <p:cNvSpPr txBox="1">
            <a:spLocks noChangeAspect="1" noChangeArrowheads="1"/>
          </p:cNvSpPr>
          <p:nvPr/>
        </p:nvSpPr>
        <p:spPr bwMode="auto">
          <a:xfrm>
            <a:off x="446015" y="2323495"/>
            <a:ext cx="8153400" cy="39249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lnSpc>
                <a:spcPct val="89000"/>
              </a:lnSpc>
              <a:spcBef>
                <a:spcPct val="0"/>
              </a:spcBef>
              <a:spcAft>
                <a:spcPct val="50000"/>
              </a:spcAft>
              <a:buClrTx/>
              <a:buSzTx/>
              <a:buFontTx/>
              <a:buChar char="•"/>
              <a:tabLst/>
              <a:defRPr/>
            </a:pPr>
            <a:r>
              <a:rPr lang="en-US" sz="2400" b="0" kern="0" noProof="0" dirty="0">
                <a:latin typeface="+mn-lt"/>
              </a:rPr>
              <a:t>Today, the "language of the web" is JavaScript, which has become the </a:t>
            </a:r>
            <a:r>
              <a:rPr lang="en-US" sz="2400" b="0" kern="0" dirty="0">
                <a:latin typeface="+mn-lt"/>
              </a:rPr>
              <a:t>most widely used language in industry.</a:t>
            </a:r>
          </a:p>
          <a:p>
            <a:pPr marL="342900" lvl="0" indent="-342900">
              <a:lnSpc>
                <a:spcPct val="89000"/>
              </a:lnSpc>
              <a:spcAft>
                <a:spcPts val="700"/>
              </a:spcAft>
              <a:buFontTx/>
              <a:buChar char="•"/>
            </a:pPr>
            <a:r>
              <a:rPr lang="en-US" sz="2400" b="0" kern="0" noProof="0" dirty="0">
                <a:latin typeface="+mn-lt"/>
              </a:rPr>
              <a:t>Along with </a:t>
            </a:r>
            <a:r>
              <a:rPr lang="en-US" sz="2400" b="0" kern="0" dirty="0">
                <a:latin typeface="+mn-lt"/>
              </a:rPr>
              <a:t>JavaScript expert Douglas Crockford, we believe that, provided you avoid some of its most frequently abused features, JavaScript is "a beautiful, elegant, highly expressive language" that is ideal for a first course in programming.</a:t>
            </a:r>
          </a:p>
          <a:p>
            <a:pPr marL="800100" lvl="1" indent="-342900" algn="just">
              <a:lnSpc>
                <a:spcPct val="89000"/>
              </a:lnSpc>
              <a:spcAft>
                <a:spcPts val="700"/>
              </a:spcAft>
              <a:buFont typeface="Lucida Grande"/>
              <a:buChar char="–"/>
            </a:pPr>
            <a:r>
              <a:rPr kumimoji="0" lang="en-US" sz="2200" b="0" i="0" u="none" strike="noStrike" kern="0" cap="none" spc="0" normalizeH="0" baseline="0" noProof="0" dirty="0">
                <a:ln>
                  <a:noFill/>
                </a:ln>
                <a:solidFill>
                  <a:schemeClr val="tx1"/>
                </a:solidFill>
                <a:effectLst/>
                <a:uLnTx/>
                <a:uFillTx/>
                <a:latin typeface="+mn-lt"/>
                <a:ea typeface="+mn-ea"/>
                <a:cs typeface="+mn-cs"/>
              </a:rPr>
              <a:t>It</a:t>
            </a:r>
            <a:r>
              <a:rPr kumimoji="0" lang="en-US" sz="2200" b="0" i="0" u="none" strike="noStrike" kern="0" cap="none" spc="0" normalizeH="0" noProof="0" dirty="0">
                <a:ln>
                  <a:noFill/>
                </a:ln>
                <a:solidFill>
                  <a:schemeClr val="tx1"/>
                </a:solidFill>
                <a:effectLst/>
                <a:uLnTx/>
                <a:uFillTx/>
                <a:latin typeface="+mn-lt"/>
                <a:ea typeface="+mn-ea"/>
                <a:cs typeface="+mn-cs"/>
              </a:rPr>
              <a:t> is </a:t>
            </a:r>
            <a:r>
              <a:rPr lang="en-US" sz="2200" b="0" kern="0" dirty="0">
                <a:latin typeface="+mn-lt"/>
              </a:rPr>
              <a:t>considerably easier to learn than Java.</a:t>
            </a:r>
          </a:p>
          <a:p>
            <a:pPr marL="800100" lvl="1" indent="-342900" algn="just">
              <a:lnSpc>
                <a:spcPct val="89000"/>
              </a:lnSpc>
              <a:spcAft>
                <a:spcPts val="700"/>
              </a:spcAft>
              <a:buFont typeface="Lucida Grande"/>
              <a:buChar char="–"/>
            </a:pPr>
            <a:r>
              <a:rPr lang="en-US" sz="2200" b="0" kern="0" dirty="0">
                <a:latin typeface="+mn-lt"/>
              </a:rPr>
              <a:t>There are far fewer details to memorize.</a:t>
            </a:r>
          </a:p>
          <a:p>
            <a:pPr marL="800100" lvl="1" indent="-342900" algn="just">
              <a:lnSpc>
                <a:spcPct val="89000"/>
              </a:lnSpc>
              <a:spcAft>
                <a:spcPts val="700"/>
              </a:spcAft>
              <a:buFont typeface="Lucida Grande"/>
              <a:buChar char="–"/>
            </a:pPr>
            <a:r>
              <a:rPr kumimoji="0" lang="en-US" sz="2200" b="0" i="0" u="none" strike="noStrike" kern="0" cap="none" spc="0" normalizeH="0" baseline="0" noProof="0" dirty="0">
                <a:ln>
                  <a:noFill/>
                </a:ln>
                <a:solidFill>
                  <a:schemeClr val="tx1"/>
                </a:solidFill>
                <a:effectLst/>
                <a:uLnTx/>
                <a:uFillTx/>
                <a:latin typeface="+mn-lt"/>
                <a:ea typeface="+mn-ea"/>
                <a:cs typeface="+mn-cs"/>
              </a:rPr>
              <a:t>It</a:t>
            </a:r>
            <a:r>
              <a:rPr kumimoji="0" lang="en-US" sz="2200" b="0" i="0" u="none" strike="noStrike" kern="0" cap="none" spc="0" normalizeH="0" noProof="0" dirty="0">
                <a:ln>
                  <a:noFill/>
                </a:ln>
                <a:solidFill>
                  <a:schemeClr val="tx1"/>
                </a:solidFill>
                <a:effectLst/>
                <a:uLnTx/>
                <a:uFillTx/>
                <a:latin typeface="+mn-lt"/>
                <a:ea typeface="+mn-ea"/>
                <a:cs typeface="+mn-cs"/>
              </a:rPr>
              <a:t> offers cleaner implementations of modern language features.</a:t>
            </a:r>
          </a:p>
          <a:p>
            <a:pPr marL="800100" lvl="1" indent="-342900" algn="just">
              <a:lnSpc>
                <a:spcPct val="89000"/>
              </a:lnSpc>
              <a:spcAft>
                <a:spcPts val="700"/>
              </a:spcAft>
              <a:buFont typeface="Lucida Grande"/>
              <a:buChar char="–"/>
            </a:pPr>
            <a:r>
              <a:rPr lang="en-US" sz="2200" b="0" kern="0" baseline="0" dirty="0">
                <a:latin typeface="+mn-lt"/>
              </a:rPr>
              <a:t>It</a:t>
            </a:r>
            <a:r>
              <a:rPr lang="en-US" sz="2200" b="0" kern="0" dirty="0">
                <a:latin typeface="+mn-lt"/>
              </a:rPr>
              <a:t> is universally supported on the web.</a:t>
            </a:r>
            <a:endParaRPr kumimoji="0" lang="en-US" sz="2200" b="0" i="0" u="none" strike="noStrike" kern="0" cap="none" spc="0" normalizeH="0" baseline="0" noProof="0" dirty="0">
              <a:ln>
                <a:noFill/>
              </a:ln>
              <a:solidFill>
                <a:schemeClr val="tx1"/>
              </a:solidFill>
              <a:effectLst/>
              <a:uLnTx/>
              <a:uFillTx/>
              <a:latin typeface="+mn-lt"/>
              <a:ea typeface="+mn-ea"/>
              <a:cs typeface="+mn-cs"/>
            </a:endParaRPr>
          </a:p>
        </p:txBody>
      </p:sp>
      <p:sp>
        <p:nvSpPr>
          <p:cNvPr id="4" name="TextBox 3">
            <a:extLst>
              <a:ext uri="{FF2B5EF4-FFF2-40B4-BE49-F238E27FC236}">
                <a16:creationId xmlns:a16="http://schemas.microsoft.com/office/drawing/2014/main" id="{9DD6F7EB-8B54-781F-80F2-6FAA62A87E5A}"/>
              </a:ext>
            </a:extLst>
          </p:cNvPr>
          <p:cNvSpPr txBox="1"/>
          <p:nvPr/>
        </p:nvSpPr>
        <p:spPr>
          <a:xfrm>
            <a:off x="6019800" y="1822455"/>
            <a:ext cx="2133600" cy="461665"/>
          </a:xfrm>
          <a:prstGeom prst="rect">
            <a:avLst/>
          </a:prstGeom>
          <a:noFill/>
        </p:spPr>
        <p:txBody>
          <a:bodyPr wrap="square" rtlCol="0">
            <a:spAutoFit/>
          </a:bodyPr>
          <a:lstStyle/>
          <a:p>
            <a:r>
              <a:rPr lang="en-US" sz="2400" b="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dissolve">
                                      <p:cBhvr>
                                        <p:cTn id="7" dur="500"/>
                                        <p:tgtEl>
                                          <p:spTgt spid="6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1"/>
      <p:bldP spid="68" grpId="0" build="p" bldLvl="2"/>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Why Python?</a:t>
            </a:r>
            <a:endParaRPr lang="en-US" dirty="0">
              <a:solidFill>
                <a:srgbClr val="FF0000"/>
              </a:solidFill>
            </a:endParaRPr>
          </a:p>
        </p:txBody>
      </p:sp>
      <p:sp>
        <p:nvSpPr>
          <p:cNvPr id="66" name="Rectangle 3"/>
          <p:cNvSpPr txBox="1">
            <a:spLocks noChangeAspect="1" noChangeArrowheads="1"/>
          </p:cNvSpPr>
          <p:nvPr/>
        </p:nvSpPr>
        <p:spPr bwMode="auto">
          <a:xfrm>
            <a:off x="446015" y="1168400"/>
            <a:ext cx="8153400" cy="309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lnSpc>
                <a:spcPct val="89000"/>
              </a:lnSpc>
              <a:spcBef>
                <a:spcPct val="0"/>
              </a:spcBef>
              <a:spcAft>
                <a:spcPct val="50000"/>
              </a:spcAft>
              <a:buClrTx/>
              <a:buSzTx/>
              <a:buFontTx/>
              <a:buChar char="•"/>
              <a:tabLst/>
              <a:defRPr/>
            </a:pPr>
            <a:r>
              <a:rPr kumimoji="0" lang="en-US" sz="2400" b="0" i="0" u="none" strike="noStrike" kern="0" cap="none" spc="0" normalizeH="0" baseline="0" noProof="0" dirty="0">
                <a:ln>
                  <a:noFill/>
                </a:ln>
                <a:solidFill>
                  <a:schemeClr val="tx1"/>
                </a:solidFill>
                <a:effectLst/>
                <a:uLnTx/>
                <a:uFillTx/>
                <a:latin typeface="+mn-lt"/>
                <a:ea typeface="+mn-ea"/>
                <a:cs typeface="+mn-cs"/>
              </a:rPr>
              <a:t>Stanford’s CS106A course adopted Python as its language of instruction about </a:t>
            </a:r>
            <a:r>
              <a:rPr lang="en-US" sz="2400" b="0" kern="0" noProof="0" dirty="0">
                <a:latin typeface="+mn-lt"/>
              </a:rPr>
              <a:t>six</a:t>
            </a:r>
            <a:r>
              <a:rPr kumimoji="0" lang="en-US" sz="2400" b="0" i="0" u="none" strike="noStrike" kern="0" cap="none" spc="0" normalizeH="0" baseline="0" noProof="0" dirty="0">
                <a:ln>
                  <a:noFill/>
                </a:ln>
                <a:solidFill>
                  <a:schemeClr val="tx1"/>
                </a:solidFill>
                <a:effectLst/>
                <a:uLnTx/>
                <a:uFillTx/>
                <a:latin typeface="+mn-lt"/>
                <a:ea typeface="+mn-ea"/>
                <a:cs typeface="+mn-cs"/>
              </a:rPr>
              <a:t> years ago.</a:t>
            </a:r>
          </a:p>
          <a:p>
            <a:pPr marL="342900" indent="-342900">
              <a:lnSpc>
                <a:spcPct val="89000"/>
              </a:lnSpc>
              <a:spcAft>
                <a:spcPct val="50000"/>
              </a:spcAft>
              <a:buFontTx/>
              <a:buChar char="•"/>
              <a:defRPr/>
            </a:pPr>
            <a:r>
              <a:rPr lang="en-US" sz="2400" b="0" kern="0" dirty="0"/>
              <a:t>The name of the language does not come from the snake that graces the cover of the O’Reilly book but is instead a tribute to </a:t>
            </a:r>
            <a:r>
              <a:rPr lang="en-US" sz="2400" b="0" i="1" kern="0" dirty="0"/>
              <a:t>Monty Python’s Flying Circus.</a:t>
            </a:r>
            <a:br>
              <a:rPr lang="en-US" sz="2400" b="0" kern="0" dirty="0"/>
            </a:br>
            <a:br>
              <a:rPr lang="en-US" sz="2400" b="0" kern="0" dirty="0"/>
            </a:br>
            <a:br>
              <a:rPr lang="en-US" sz="2400" b="0" kern="0" dirty="0"/>
            </a:br>
            <a:endParaRPr kumimoji="0" lang="en-US" sz="2400" b="0" i="0" u="none" strike="noStrike" kern="0" cap="none" spc="0" normalizeH="0" baseline="0" noProof="0" dirty="0">
              <a:ln>
                <a:noFill/>
              </a:ln>
              <a:solidFill>
                <a:schemeClr val="tx1"/>
              </a:solidFill>
              <a:effectLst/>
              <a:uLnTx/>
              <a:uFillTx/>
              <a:latin typeface="+mn-lt"/>
              <a:ea typeface="+mn-ea"/>
              <a:cs typeface="+mn-cs"/>
            </a:endParaRPr>
          </a:p>
          <a:p>
            <a:pPr marL="342900" indent="-342900">
              <a:lnSpc>
                <a:spcPct val="89000"/>
              </a:lnSpc>
              <a:spcAft>
                <a:spcPct val="50000"/>
              </a:spcAft>
              <a:buFontTx/>
              <a:buChar char="•"/>
              <a:defRPr/>
            </a:pPr>
            <a:r>
              <a:rPr lang="en-US" sz="2400" b="0" kern="0" dirty="0">
                <a:latin typeface="+mn-lt"/>
              </a:rPr>
              <a:t>While JavaScript is required of any nontrivial application written for the browser, it’s not quite as popular for traditional, computationally intense programs.</a:t>
            </a:r>
          </a:p>
          <a:p>
            <a:pPr marL="342900" indent="-342900">
              <a:lnSpc>
                <a:spcPct val="89000"/>
              </a:lnSpc>
              <a:spcAft>
                <a:spcPct val="50000"/>
              </a:spcAft>
              <a:buFontTx/>
              <a:buChar char="•"/>
              <a:defRPr/>
            </a:pPr>
            <a:r>
              <a:rPr lang="en-US" sz="2400" b="0" kern="0" dirty="0">
                <a:latin typeface="+mn-lt"/>
              </a:rPr>
              <a:t>Python is general purpose, provides a large set of libraries with no equivalents in standard JavaScript, and it more easily integrates with C, C++, and Java libraries so that Python programs can be executed more quickly.</a:t>
            </a:r>
          </a:p>
        </p:txBody>
      </p:sp>
      <p:pic>
        <p:nvPicPr>
          <p:cNvPr id="2" name="Picture 1">
            <a:extLst>
              <a:ext uri="{FF2B5EF4-FFF2-40B4-BE49-F238E27FC236}">
                <a16:creationId xmlns:a16="http://schemas.microsoft.com/office/drawing/2014/main" id="{7B8A3747-3F02-CC45-97A1-EC502CA804F4}"/>
              </a:ext>
            </a:extLst>
          </p:cNvPr>
          <p:cNvPicPr>
            <a:picLocks noChangeAspect="1"/>
          </p:cNvPicPr>
          <p:nvPr/>
        </p:nvPicPr>
        <p:blipFill>
          <a:blip r:embed="rId3">
            <a:alphaModFix/>
          </a:blip>
          <a:stretch>
            <a:fillRect/>
          </a:stretch>
        </p:blipFill>
        <p:spPr>
          <a:xfrm>
            <a:off x="5562600" y="2857500"/>
            <a:ext cx="2286000" cy="1143000"/>
          </a:xfrm>
          <a:prstGeom prst="rect">
            <a:avLst/>
          </a:prstGeom>
        </p:spPr>
      </p:pic>
    </p:spTree>
    <p:extLst>
      <p:ext uri="{BB962C8B-B14F-4D97-AF65-F5344CB8AC3E}">
        <p14:creationId xmlns:p14="http://schemas.microsoft.com/office/powerpoint/2010/main" val="368041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Web’s Client-Server Model</a:t>
            </a:r>
            <a:endParaRPr lang="en-US" dirty="0">
              <a:solidFill>
                <a:srgbClr val="FF0000"/>
              </a:solidFill>
              <a:latin typeface="Times New Roman" charset="0"/>
            </a:endParaRPr>
          </a:p>
        </p:txBody>
      </p:sp>
      <p:grpSp>
        <p:nvGrpSpPr>
          <p:cNvPr id="57" name="Group 56"/>
          <p:cNvGrpSpPr/>
          <p:nvPr/>
        </p:nvGrpSpPr>
        <p:grpSpPr>
          <a:xfrm>
            <a:off x="482850" y="1613980"/>
            <a:ext cx="3291840" cy="2754246"/>
            <a:chOff x="4255330" y="1447800"/>
            <a:chExt cx="3291840" cy="2754246"/>
          </a:xfrm>
        </p:grpSpPr>
        <p:sp>
          <p:nvSpPr>
            <p:cNvPr id="5" name="Round Same Side Corner Rectangle 4"/>
            <p:cNvSpPr/>
            <p:nvPr/>
          </p:nvSpPr>
          <p:spPr bwMode="auto">
            <a:xfrm>
              <a:off x="4572000" y="1447800"/>
              <a:ext cx="2971800" cy="1981200"/>
            </a:xfrm>
            <a:prstGeom prst="round2SameRect">
              <a:avLst>
                <a:gd name="adj1" fmla="val 10077"/>
                <a:gd name="adj2" fmla="val 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 name="Rectangle 5"/>
            <p:cNvSpPr/>
            <p:nvPr/>
          </p:nvSpPr>
          <p:spPr bwMode="auto">
            <a:xfrm>
              <a:off x="4724400" y="1614344"/>
              <a:ext cx="2667000" cy="1662255"/>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5" name="Parallelogram 54"/>
            <p:cNvSpPr/>
            <p:nvPr/>
          </p:nvSpPr>
          <p:spPr bwMode="auto">
            <a:xfrm>
              <a:off x="4255330" y="3429000"/>
              <a:ext cx="3291840" cy="773046"/>
            </a:xfrm>
            <a:prstGeom prst="parallelogram">
              <a:avLst>
                <a:gd name="adj" fmla="val 41890"/>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nvGrpSpPr>
            <p:cNvPr id="56" name="Group 55"/>
            <p:cNvGrpSpPr/>
            <p:nvPr/>
          </p:nvGrpSpPr>
          <p:grpSpPr>
            <a:xfrm flipH="1">
              <a:off x="4419599" y="3505200"/>
              <a:ext cx="2939517" cy="615696"/>
              <a:chOff x="4800600" y="4648200"/>
              <a:chExt cx="2681940" cy="615696"/>
            </a:xfrm>
          </p:grpSpPr>
          <p:sp>
            <p:nvSpPr>
              <p:cNvPr id="8" name="Oval 7"/>
              <p:cNvSpPr/>
              <p:nvPr/>
            </p:nvSpPr>
            <p:spPr bwMode="auto">
              <a:xfrm>
                <a:off x="4800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Oval 8"/>
              <p:cNvSpPr/>
              <p:nvPr/>
            </p:nvSpPr>
            <p:spPr bwMode="auto">
              <a:xfrm>
                <a:off x="5029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 name="Oval 9"/>
              <p:cNvSpPr/>
              <p:nvPr/>
            </p:nvSpPr>
            <p:spPr bwMode="auto">
              <a:xfrm>
                <a:off x="5257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1" name="Oval 10"/>
              <p:cNvSpPr/>
              <p:nvPr/>
            </p:nvSpPr>
            <p:spPr bwMode="auto">
              <a:xfrm>
                <a:off x="5486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2" name="Oval 11"/>
              <p:cNvSpPr/>
              <p:nvPr/>
            </p:nvSpPr>
            <p:spPr bwMode="auto">
              <a:xfrm>
                <a:off x="5715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3" name="Oval 12"/>
              <p:cNvSpPr/>
              <p:nvPr/>
            </p:nvSpPr>
            <p:spPr bwMode="auto">
              <a:xfrm>
                <a:off x="5943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4" name="Oval 13"/>
              <p:cNvSpPr/>
              <p:nvPr/>
            </p:nvSpPr>
            <p:spPr bwMode="auto">
              <a:xfrm>
                <a:off x="61722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5" name="Oval 14"/>
              <p:cNvSpPr/>
              <p:nvPr/>
            </p:nvSpPr>
            <p:spPr bwMode="auto">
              <a:xfrm>
                <a:off x="64008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6" name="Oval 15"/>
              <p:cNvSpPr/>
              <p:nvPr/>
            </p:nvSpPr>
            <p:spPr bwMode="auto">
              <a:xfrm>
                <a:off x="66294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7" name="Oval 16"/>
              <p:cNvSpPr/>
              <p:nvPr/>
            </p:nvSpPr>
            <p:spPr bwMode="auto">
              <a:xfrm>
                <a:off x="68580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8" name="Oval 17"/>
              <p:cNvSpPr/>
              <p:nvPr/>
            </p:nvSpPr>
            <p:spPr bwMode="auto">
              <a:xfrm>
                <a:off x="7086600" y="464820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0" name="Oval 19"/>
              <p:cNvSpPr/>
              <p:nvPr/>
            </p:nvSpPr>
            <p:spPr bwMode="auto">
              <a:xfrm>
                <a:off x="4881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1" name="Oval 20"/>
              <p:cNvSpPr/>
              <p:nvPr/>
            </p:nvSpPr>
            <p:spPr bwMode="auto">
              <a:xfrm>
                <a:off x="5110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2" name="Oval 21"/>
              <p:cNvSpPr/>
              <p:nvPr/>
            </p:nvSpPr>
            <p:spPr bwMode="auto">
              <a:xfrm>
                <a:off x="5338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3" name="Oval 22"/>
              <p:cNvSpPr/>
              <p:nvPr/>
            </p:nvSpPr>
            <p:spPr bwMode="auto">
              <a:xfrm>
                <a:off x="5567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4" name="Oval 23"/>
              <p:cNvSpPr/>
              <p:nvPr/>
            </p:nvSpPr>
            <p:spPr bwMode="auto">
              <a:xfrm>
                <a:off x="5796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5" name="Oval 24"/>
              <p:cNvSpPr/>
              <p:nvPr/>
            </p:nvSpPr>
            <p:spPr bwMode="auto">
              <a:xfrm>
                <a:off x="6024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6" name="Oval 25"/>
              <p:cNvSpPr/>
              <p:nvPr/>
            </p:nvSpPr>
            <p:spPr bwMode="auto">
              <a:xfrm>
                <a:off x="62533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7" name="Oval 26"/>
              <p:cNvSpPr/>
              <p:nvPr/>
            </p:nvSpPr>
            <p:spPr bwMode="auto">
              <a:xfrm>
                <a:off x="64819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8" name="Oval 27"/>
              <p:cNvSpPr/>
              <p:nvPr/>
            </p:nvSpPr>
            <p:spPr bwMode="auto">
              <a:xfrm>
                <a:off x="67105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29" name="Oval 28"/>
              <p:cNvSpPr/>
              <p:nvPr/>
            </p:nvSpPr>
            <p:spPr bwMode="auto">
              <a:xfrm>
                <a:off x="69391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0" name="Oval 29"/>
              <p:cNvSpPr/>
              <p:nvPr/>
            </p:nvSpPr>
            <p:spPr bwMode="auto">
              <a:xfrm>
                <a:off x="7167780" y="482434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1" name="Oval 30"/>
              <p:cNvSpPr/>
              <p:nvPr/>
            </p:nvSpPr>
            <p:spPr bwMode="auto">
              <a:xfrm>
                <a:off x="4962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2" name="Oval 31"/>
              <p:cNvSpPr/>
              <p:nvPr/>
            </p:nvSpPr>
            <p:spPr bwMode="auto">
              <a:xfrm>
                <a:off x="5191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3" name="Oval 32"/>
              <p:cNvSpPr/>
              <p:nvPr/>
            </p:nvSpPr>
            <p:spPr bwMode="auto">
              <a:xfrm>
                <a:off x="5420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4" name="Oval 33"/>
              <p:cNvSpPr/>
              <p:nvPr/>
            </p:nvSpPr>
            <p:spPr bwMode="auto">
              <a:xfrm>
                <a:off x="5648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5" name="Oval 34"/>
              <p:cNvSpPr/>
              <p:nvPr/>
            </p:nvSpPr>
            <p:spPr bwMode="auto">
              <a:xfrm>
                <a:off x="5877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6" name="Oval 35"/>
              <p:cNvSpPr/>
              <p:nvPr/>
            </p:nvSpPr>
            <p:spPr bwMode="auto">
              <a:xfrm>
                <a:off x="6105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7" name="Oval 36"/>
              <p:cNvSpPr/>
              <p:nvPr/>
            </p:nvSpPr>
            <p:spPr bwMode="auto">
              <a:xfrm>
                <a:off x="63345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8" name="Oval 37"/>
              <p:cNvSpPr/>
              <p:nvPr/>
            </p:nvSpPr>
            <p:spPr bwMode="auto">
              <a:xfrm>
                <a:off x="65631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39" name="Oval 38"/>
              <p:cNvSpPr/>
              <p:nvPr/>
            </p:nvSpPr>
            <p:spPr bwMode="auto">
              <a:xfrm>
                <a:off x="67917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0" name="Oval 39"/>
              <p:cNvSpPr/>
              <p:nvPr/>
            </p:nvSpPr>
            <p:spPr bwMode="auto">
              <a:xfrm>
                <a:off x="70203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1" name="Oval 40"/>
              <p:cNvSpPr/>
              <p:nvPr/>
            </p:nvSpPr>
            <p:spPr bwMode="auto">
              <a:xfrm>
                <a:off x="7248960" y="500048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2" name="Oval 41"/>
              <p:cNvSpPr/>
              <p:nvPr/>
            </p:nvSpPr>
            <p:spPr bwMode="auto">
              <a:xfrm>
                <a:off x="5044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3" name="Oval 42"/>
              <p:cNvSpPr/>
              <p:nvPr/>
            </p:nvSpPr>
            <p:spPr bwMode="auto">
              <a:xfrm>
                <a:off x="52727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4" name="Oval 43"/>
              <p:cNvSpPr/>
              <p:nvPr/>
            </p:nvSpPr>
            <p:spPr bwMode="auto">
              <a:xfrm>
                <a:off x="5501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9" name="Oval 48"/>
              <p:cNvSpPr/>
              <p:nvPr/>
            </p:nvSpPr>
            <p:spPr bwMode="auto">
              <a:xfrm>
                <a:off x="66443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0" name="Oval 49"/>
              <p:cNvSpPr/>
              <p:nvPr/>
            </p:nvSpPr>
            <p:spPr bwMode="auto">
              <a:xfrm>
                <a:off x="68729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1" name="Oval 50"/>
              <p:cNvSpPr/>
              <p:nvPr/>
            </p:nvSpPr>
            <p:spPr bwMode="auto">
              <a:xfrm>
                <a:off x="71015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2" name="Oval 51"/>
              <p:cNvSpPr/>
              <p:nvPr/>
            </p:nvSpPr>
            <p:spPr bwMode="auto">
              <a:xfrm>
                <a:off x="7330140" y="5176620"/>
                <a:ext cx="152400" cy="76200"/>
              </a:xfrm>
              <a:prstGeom prst="ellipse">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4" name="Rounded Rectangle 53"/>
              <p:cNvSpPr/>
              <p:nvPr/>
            </p:nvSpPr>
            <p:spPr bwMode="auto">
              <a:xfrm>
                <a:off x="5715000" y="5181600"/>
                <a:ext cx="868680" cy="82296"/>
              </a:xfrm>
              <a:prstGeom prst="roundRect">
                <a:avLst>
                  <a:gd name="adj" fmla="val 29129"/>
                </a:avLst>
              </a:prstGeom>
              <a:solidFill>
                <a:srgbClr val="9999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grpSp>
      </p:grpSp>
      <p:grpSp>
        <p:nvGrpSpPr>
          <p:cNvPr id="74" name="Group 73"/>
          <p:cNvGrpSpPr/>
          <p:nvPr/>
        </p:nvGrpSpPr>
        <p:grpSpPr>
          <a:xfrm>
            <a:off x="6883650" y="1609000"/>
            <a:ext cx="1447800" cy="2819400"/>
            <a:chOff x="6172200" y="1371600"/>
            <a:chExt cx="1447800" cy="2819400"/>
          </a:xfrm>
        </p:grpSpPr>
        <p:sp>
          <p:nvSpPr>
            <p:cNvPr id="58" name="Rectangle 57"/>
            <p:cNvSpPr/>
            <p:nvPr/>
          </p:nvSpPr>
          <p:spPr bwMode="auto">
            <a:xfrm>
              <a:off x="6172200" y="1371600"/>
              <a:ext cx="1447800" cy="2819400"/>
            </a:xfrm>
            <a:prstGeom prst="rect">
              <a:avLst/>
            </a:prstGeom>
            <a:solidFill>
              <a:srgbClr val="CCCC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0" name="Round Same Side Corner Rectangle 59"/>
            <p:cNvSpPr/>
            <p:nvPr/>
          </p:nvSpPr>
          <p:spPr bwMode="auto">
            <a:xfrm>
              <a:off x="6324600" y="14596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1" name="Round Same Side Corner Rectangle 60"/>
            <p:cNvSpPr/>
            <p:nvPr/>
          </p:nvSpPr>
          <p:spPr bwMode="auto">
            <a:xfrm>
              <a:off x="6324600" y="16120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2" name="Round Same Side Corner Rectangle 61"/>
            <p:cNvSpPr/>
            <p:nvPr/>
          </p:nvSpPr>
          <p:spPr bwMode="auto">
            <a:xfrm>
              <a:off x="6324600" y="17644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63" name="Round Same Side Corner Rectangle 62"/>
            <p:cNvSpPr/>
            <p:nvPr/>
          </p:nvSpPr>
          <p:spPr bwMode="auto">
            <a:xfrm>
              <a:off x="6324600" y="1916870"/>
              <a:ext cx="1143000" cy="76200"/>
            </a:xfrm>
            <a:prstGeom prst="round2SameRect">
              <a:avLst>
                <a:gd name="adj1" fmla="val 23590"/>
                <a:gd name="adj2" fmla="val 0"/>
              </a:avLst>
            </a:prstGeom>
            <a:solidFill>
              <a:srgbClr val="DDDDDD"/>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1" name="Oval 70"/>
            <p:cNvSpPr/>
            <p:nvPr/>
          </p:nvSpPr>
          <p:spPr bwMode="auto">
            <a:xfrm>
              <a:off x="6553200" y="3105440"/>
              <a:ext cx="762000" cy="7620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2" name="Rectangle 71"/>
            <p:cNvSpPr/>
            <p:nvPr/>
          </p:nvSpPr>
          <p:spPr bwMode="auto">
            <a:xfrm>
              <a:off x="7245890" y="2209800"/>
              <a:ext cx="187978" cy="187978"/>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73" name="Rectangle 72"/>
            <p:cNvSpPr/>
            <p:nvPr/>
          </p:nvSpPr>
          <p:spPr bwMode="auto">
            <a:xfrm>
              <a:off x="7245890" y="2409680"/>
              <a:ext cx="187978" cy="187978"/>
            </a:xfrm>
            <a:prstGeom prst="rect">
              <a:avLst/>
            </a:prstGeom>
            <a:solidFill>
              <a:srgbClr val="99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cxnSp>
          <p:nvCxnSpPr>
            <p:cNvPr id="70" name="Straight Connector 69"/>
            <p:cNvCxnSpPr/>
            <p:nvPr/>
          </p:nvCxnSpPr>
          <p:spPr bwMode="auto">
            <a:xfrm rot="5400000">
              <a:off x="7279096" y="2297998"/>
              <a:ext cx="109728" cy="0"/>
            </a:xfrm>
            <a:prstGeom prst="line">
              <a:avLst/>
            </a:prstGeom>
            <a:solidFill>
              <a:schemeClr val="accent1"/>
            </a:solidFill>
            <a:ln w="25400" cap="flat" cmpd="sng" algn="ctr">
              <a:solidFill>
                <a:srgbClr val="FFFFFF"/>
              </a:solidFill>
              <a:prstDash val="solid"/>
              <a:round/>
              <a:headEnd type="none" w="med" len="med"/>
              <a:tailEnd type="none" w="med" len="med"/>
            </a:ln>
            <a:effectLst/>
          </p:spPr>
        </p:cxnSp>
        <p:sp>
          <p:nvSpPr>
            <p:cNvPr id="68" name="TextBox 67"/>
            <p:cNvSpPr txBox="1"/>
            <p:nvPr/>
          </p:nvSpPr>
          <p:spPr>
            <a:xfrm>
              <a:off x="7150930" y="2342521"/>
              <a:ext cx="381000" cy="276999"/>
            </a:xfrm>
            <a:prstGeom prst="rect">
              <a:avLst/>
            </a:prstGeom>
            <a:noFill/>
          </p:spPr>
          <p:txBody>
            <a:bodyPr wrap="square" rtlCol="0">
              <a:spAutoFit/>
            </a:bodyPr>
            <a:lstStyle/>
            <a:p>
              <a:pPr algn="ctr"/>
              <a:r>
                <a:rPr lang="en-US" sz="1200" dirty="0">
                  <a:solidFill>
                    <a:srgbClr val="FFFFFF"/>
                  </a:solidFill>
                </a:rPr>
                <a:t>O</a:t>
              </a:r>
            </a:p>
          </p:txBody>
        </p:sp>
      </p:grpSp>
      <p:sp>
        <p:nvSpPr>
          <p:cNvPr id="75" name="TextBox 74"/>
          <p:cNvSpPr txBox="1"/>
          <p:nvPr/>
        </p:nvSpPr>
        <p:spPr>
          <a:xfrm>
            <a:off x="559050" y="4667310"/>
            <a:ext cx="8305800" cy="461665"/>
          </a:xfrm>
          <a:prstGeom prst="rect">
            <a:avLst/>
          </a:prstGeom>
          <a:noFill/>
        </p:spPr>
        <p:txBody>
          <a:bodyPr wrap="square" rtlCol="0">
            <a:spAutoFit/>
          </a:bodyPr>
          <a:lstStyle/>
          <a:p>
            <a:r>
              <a:rPr lang="en-US" sz="2400" dirty="0">
                <a:latin typeface="Times New Roman"/>
                <a:cs typeface="Times New Roman"/>
              </a:rPr>
              <a:t>1. </a:t>
            </a:r>
            <a:r>
              <a:rPr lang="en-US" sz="2400" b="0" dirty="0">
                <a:latin typeface="Times New Roman"/>
                <a:cs typeface="Times New Roman"/>
              </a:rPr>
              <a:t>The user launches a web browser.</a:t>
            </a:r>
          </a:p>
        </p:txBody>
      </p:sp>
      <p:sp>
        <p:nvSpPr>
          <p:cNvPr id="76" name="TextBox 75"/>
          <p:cNvSpPr txBox="1"/>
          <p:nvPr/>
        </p:nvSpPr>
        <p:spPr>
          <a:xfrm>
            <a:off x="559050" y="5023366"/>
            <a:ext cx="8305800" cy="461665"/>
          </a:xfrm>
          <a:prstGeom prst="rect">
            <a:avLst/>
          </a:prstGeom>
          <a:noFill/>
        </p:spPr>
        <p:txBody>
          <a:bodyPr wrap="square" rtlCol="0">
            <a:spAutoFit/>
          </a:bodyPr>
          <a:lstStyle/>
          <a:p>
            <a:r>
              <a:rPr lang="en-US" sz="2400" dirty="0">
                <a:latin typeface="Times New Roman"/>
                <a:cs typeface="Times New Roman"/>
              </a:rPr>
              <a:t>2. </a:t>
            </a:r>
            <a:r>
              <a:rPr lang="en-US" sz="2400" b="0" dirty="0">
                <a:latin typeface="Times New Roman"/>
                <a:cs typeface="Times New Roman"/>
              </a:rPr>
              <a:t>The user requests a web page.</a:t>
            </a:r>
          </a:p>
        </p:txBody>
      </p:sp>
      <p:sp>
        <p:nvSpPr>
          <p:cNvPr id="77" name="TextBox 76"/>
          <p:cNvSpPr txBox="1"/>
          <p:nvPr/>
        </p:nvSpPr>
        <p:spPr>
          <a:xfrm>
            <a:off x="559050" y="5379422"/>
            <a:ext cx="8305800" cy="461665"/>
          </a:xfrm>
          <a:prstGeom prst="rect">
            <a:avLst/>
          </a:prstGeom>
          <a:noFill/>
        </p:spPr>
        <p:txBody>
          <a:bodyPr wrap="square" rtlCol="0">
            <a:spAutoFit/>
          </a:bodyPr>
          <a:lstStyle/>
          <a:p>
            <a:r>
              <a:rPr lang="en-US" sz="2400" dirty="0">
                <a:latin typeface="Times New Roman"/>
                <a:cs typeface="Times New Roman"/>
              </a:rPr>
              <a:t>3. </a:t>
            </a:r>
            <a:r>
              <a:rPr lang="en-US" sz="2400" b="0" dirty="0">
                <a:latin typeface="Times New Roman"/>
                <a:cs typeface="Times New Roman"/>
              </a:rPr>
              <a:t>The browser sends a request for a document.</a:t>
            </a:r>
          </a:p>
        </p:txBody>
      </p:sp>
      <p:sp>
        <p:nvSpPr>
          <p:cNvPr id="78" name="TextBox 77"/>
          <p:cNvSpPr txBox="1"/>
          <p:nvPr/>
        </p:nvSpPr>
        <p:spPr>
          <a:xfrm>
            <a:off x="559050" y="5735478"/>
            <a:ext cx="8305800" cy="461665"/>
          </a:xfrm>
          <a:prstGeom prst="rect">
            <a:avLst/>
          </a:prstGeom>
          <a:noFill/>
        </p:spPr>
        <p:txBody>
          <a:bodyPr wrap="square" rtlCol="0">
            <a:spAutoFit/>
          </a:bodyPr>
          <a:lstStyle/>
          <a:p>
            <a:r>
              <a:rPr lang="en-US" sz="2400" dirty="0">
                <a:latin typeface="Times New Roman"/>
                <a:cs typeface="Times New Roman"/>
              </a:rPr>
              <a:t>4. </a:t>
            </a:r>
            <a:r>
              <a:rPr lang="en-US" sz="2400" b="0" dirty="0">
                <a:latin typeface="Times New Roman"/>
                <a:cs typeface="Times New Roman"/>
              </a:rPr>
              <a:t>The server sends back a text file containing the payload.</a:t>
            </a:r>
          </a:p>
        </p:txBody>
      </p:sp>
      <p:sp>
        <p:nvSpPr>
          <p:cNvPr id="79" name="TextBox 78"/>
          <p:cNvSpPr txBox="1"/>
          <p:nvPr/>
        </p:nvSpPr>
        <p:spPr>
          <a:xfrm>
            <a:off x="559050" y="6091535"/>
            <a:ext cx="8305800" cy="461665"/>
          </a:xfrm>
          <a:prstGeom prst="rect">
            <a:avLst/>
          </a:prstGeom>
          <a:noFill/>
        </p:spPr>
        <p:txBody>
          <a:bodyPr wrap="square" rtlCol="0">
            <a:spAutoFit/>
          </a:bodyPr>
          <a:lstStyle/>
          <a:p>
            <a:r>
              <a:rPr lang="en-US" sz="2400" dirty="0">
                <a:latin typeface="Times New Roman"/>
                <a:cs typeface="Times New Roman"/>
              </a:rPr>
              <a:t>5. </a:t>
            </a:r>
            <a:r>
              <a:rPr lang="en-US" sz="2400" b="0" dirty="0">
                <a:latin typeface="Times New Roman"/>
                <a:cs typeface="Times New Roman"/>
              </a:rPr>
              <a:t>The browser interprets the document and renders the page.</a:t>
            </a:r>
          </a:p>
        </p:txBody>
      </p:sp>
      <p:grpSp>
        <p:nvGrpSpPr>
          <p:cNvPr id="86" name="Group 85"/>
          <p:cNvGrpSpPr/>
          <p:nvPr/>
        </p:nvGrpSpPr>
        <p:grpSpPr>
          <a:xfrm>
            <a:off x="3759450" y="2209800"/>
            <a:ext cx="3090468" cy="325148"/>
            <a:chOff x="3582147" y="1738820"/>
            <a:chExt cx="3067364" cy="325148"/>
          </a:xfrm>
        </p:grpSpPr>
        <p:cxnSp>
          <p:nvCxnSpPr>
            <p:cNvPr id="81" name="Straight Connector 80"/>
            <p:cNvCxnSpPr/>
            <p:nvPr/>
          </p:nvCxnSpPr>
          <p:spPr bwMode="auto">
            <a:xfrm>
              <a:off x="3681340" y="206238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2" name="TextBox 81"/>
            <p:cNvSpPr txBox="1"/>
            <p:nvPr/>
          </p:nvSpPr>
          <p:spPr>
            <a:xfrm>
              <a:off x="3582147" y="1738820"/>
              <a:ext cx="3067364" cy="307777"/>
            </a:xfrm>
            <a:prstGeom prst="rect">
              <a:avLst/>
            </a:prstGeom>
            <a:noFill/>
          </p:spPr>
          <p:txBody>
            <a:bodyPr wrap="square" rtlCol="0">
              <a:spAutoFit/>
            </a:bodyPr>
            <a:lstStyle/>
            <a:p>
              <a:pPr algn="ctr"/>
              <a:r>
                <a:rPr lang="en-US" b="1" dirty="0">
                  <a:latin typeface="Courier" pitchFamily="2" charset="0"/>
                </a:rPr>
                <a:t>https://</a:t>
              </a:r>
              <a:r>
                <a:rPr lang="en-US" b="1" dirty="0" err="1">
                  <a:latin typeface="Courier" pitchFamily="2" charset="0"/>
                </a:rPr>
                <a:t>www.pinterest.com</a:t>
              </a:r>
              <a:endParaRPr lang="en-US" b="1" dirty="0">
                <a:latin typeface="Courier" pitchFamily="2" charset="0"/>
              </a:endParaRPr>
            </a:p>
          </p:txBody>
        </p:sp>
      </p:grpSp>
      <p:grpSp>
        <p:nvGrpSpPr>
          <p:cNvPr id="85" name="Group 84"/>
          <p:cNvGrpSpPr/>
          <p:nvPr/>
        </p:nvGrpSpPr>
        <p:grpSpPr>
          <a:xfrm>
            <a:off x="3859390" y="2667000"/>
            <a:ext cx="2895600" cy="307777"/>
            <a:chOff x="3657600" y="2500820"/>
            <a:chExt cx="2895600" cy="307777"/>
          </a:xfrm>
        </p:grpSpPr>
        <p:cxnSp>
          <p:nvCxnSpPr>
            <p:cNvPr id="83" name="Straight Connector 82"/>
            <p:cNvCxnSpPr/>
            <p:nvPr/>
          </p:nvCxnSpPr>
          <p:spPr bwMode="auto">
            <a:xfrm flipH="1">
              <a:off x="3657600" y="2766940"/>
              <a:ext cx="2895600" cy="1588"/>
            </a:xfrm>
            <a:prstGeom prst="line">
              <a:avLst/>
            </a:prstGeom>
            <a:solidFill>
              <a:schemeClr val="accent1"/>
            </a:solidFill>
            <a:ln w="9525" cap="flat" cmpd="sng" algn="ctr">
              <a:solidFill>
                <a:schemeClr val="tx1"/>
              </a:solidFill>
              <a:prstDash val="solid"/>
              <a:round/>
              <a:headEnd type="none" w="med" len="med"/>
              <a:tailEnd type="triangle" w="lg" len="med"/>
            </a:ln>
            <a:effectLst/>
          </p:spPr>
        </p:cxnSp>
        <p:sp>
          <p:nvSpPr>
            <p:cNvPr id="84" name="TextBox 83"/>
            <p:cNvSpPr txBox="1"/>
            <p:nvPr/>
          </p:nvSpPr>
          <p:spPr>
            <a:xfrm>
              <a:off x="3745670" y="2500820"/>
              <a:ext cx="2743200" cy="307777"/>
            </a:xfrm>
            <a:prstGeom prst="rect">
              <a:avLst/>
            </a:prstGeom>
            <a:noFill/>
          </p:spPr>
          <p:txBody>
            <a:bodyPr wrap="square" rtlCol="0">
              <a:spAutoFit/>
            </a:bodyPr>
            <a:lstStyle/>
            <a:p>
              <a:pPr algn="ctr"/>
              <a:r>
                <a:rPr lang="en-US" b="1" dirty="0" err="1">
                  <a:latin typeface="Courier" pitchFamily="2" charset="0"/>
                </a:rPr>
                <a:t>index.html</a:t>
              </a:r>
              <a:endParaRPr lang="en-US" b="1" dirty="0">
                <a:latin typeface="Courier" pitchFamily="2" charset="0"/>
              </a:endParaRPr>
            </a:p>
          </p:txBody>
        </p:sp>
      </p:grpSp>
      <p:sp>
        <p:nvSpPr>
          <p:cNvPr id="88" name="TextBox 87"/>
          <p:cNvSpPr txBox="1"/>
          <p:nvPr/>
        </p:nvSpPr>
        <p:spPr>
          <a:xfrm>
            <a:off x="863850" y="1266680"/>
            <a:ext cx="2819400" cy="369332"/>
          </a:xfrm>
          <a:prstGeom prst="rect">
            <a:avLst/>
          </a:prstGeom>
          <a:noFill/>
        </p:spPr>
        <p:txBody>
          <a:bodyPr wrap="square" rtlCol="0">
            <a:spAutoFit/>
          </a:bodyPr>
          <a:lstStyle/>
          <a:p>
            <a:pPr algn="ctr"/>
            <a:r>
              <a:rPr lang="en-US" b="1" dirty="0"/>
              <a:t>client browser</a:t>
            </a:r>
          </a:p>
        </p:txBody>
      </p:sp>
      <p:sp>
        <p:nvSpPr>
          <p:cNvPr id="89" name="TextBox 88"/>
          <p:cNvSpPr txBox="1"/>
          <p:nvPr/>
        </p:nvSpPr>
        <p:spPr>
          <a:xfrm>
            <a:off x="6754990" y="1266680"/>
            <a:ext cx="1676400" cy="369332"/>
          </a:xfrm>
          <a:prstGeom prst="rect">
            <a:avLst/>
          </a:prstGeom>
          <a:noFill/>
        </p:spPr>
        <p:txBody>
          <a:bodyPr wrap="square" rtlCol="0">
            <a:spAutoFit/>
          </a:bodyPr>
          <a:lstStyle/>
          <a:p>
            <a:pPr algn="ctr"/>
            <a:r>
              <a:rPr lang="en-US" b="1" dirty="0"/>
              <a:t>web server</a:t>
            </a:r>
          </a:p>
        </p:txBody>
      </p:sp>
      <p:pic>
        <p:nvPicPr>
          <p:cNvPr id="2" name="Picture 1">
            <a:extLst>
              <a:ext uri="{FF2B5EF4-FFF2-40B4-BE49-F238E27FC236}">
                <a16:creationId xmlns:a16="http://schemas.microsoft.com/office/drawing/2014/main" id="{4A943A08-FAE9-214E-A24C-BE46A263C8AE}"/>
              </a:ext>
            </a:extLst>
          </p:cNvPr>
          <p:cNvPicPr>
            <a:picLocks noChangeAspect="1"/>
          </p:cNvPicPr>
          <p:nvPr/>
        </p:nvPicPr>
        <p:blipFill>
          <a:blip r:embed="rId3"/>
          <a:stretch>
            <a:fillRect/>
          </a:stretch>
        </p:blipFill>
        <p:spPr>
          <a:xfrm>
            <a:off x="887589" y="1736813"/>
            <a:ext cx="2808055" cy="1413861"/>
          </a:xfrm>
          <a:prstGeom prst="rect">
            <a:avLst/>
          </a:prstGeom>
        </p:spPr>
      </p:pic>
    </p:spTree>
    <p:extLst>
      <p:ext uri="{BB962C8B-B14F-4D97-AF65-F5344CB8AC3E}">
        <p14:creationId xmlns:p14="http://schemas.microsoft.com/office/powerpoint/2010/main" val="222281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9"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dissolv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Why Both JavaScript and Python</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788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Modern web pages depend on three related technologies: </a:t>
            </a:r>
            <a:r>
              <a:rPr lang="en-US" sz="2400" b="0" i="1" dirty="0">
                <a:solidFill>
                  <a:srgbClr val="000000"/>
                </a:solidFill>
                <a:latin typeface="Times New Roman" charset="0"/>
              </a:rPr>
              <a:t>HTML</a:t>
            </a:r>
            <a:r>
              <a:rPr lang="en-US" sz="2400" b="0" dirty="0">
                <a:solidFill>
                  <a:srgbClr val="000000"/>
                </a:solidFill>
                <a:latin typeface="Times New Roman" charset="0"/>
              </a:rPr>
              <a:t> (Hypertext Markup Language), </a:t>
            </a:r>
            <a:r>
              <a:rPr lang="en-US" sz="2400" b="0" i="1" dirty="0">
                <a:solidFill>
                  <a:srgbClr val="000000"/>
                </a:solidFill>
                <a:latin typeface="Times New Roman" charset="0"/>
              </a:rPr>
              <a:t>CSS</a:t>
            </a:r>
            <a:r>
              <a:rPr lang="en-US" sz="2400" b="0" dirty="0">
                <a:solidFill>
                  <a:srgbClr val="000000"/>
                </a:solidFill>
                <a:latin typeface="Times New Roman" charset="0"/>
              </a:rPr>
              <a:t> (Cascading Style Sheets), and </a:t>
            </a:r>
            <a:r>
              <a:rPr lang="en-US" sz="2400" b="0" i="1" dirty="0">
                <a:solidFill>
                  <a:srgbClr val="000000"/>
                </a:solidFill>
                <a:latin typeface="Times New Roman" charset="0"/>
              </a:rPr>
              <a:t>JavaScript</a:t>
            </a:r>
            <a:r>
              <a:rPr lang="en-US" sz="2400" b="0" dirty="0">
                <a:solidFill>
                  <a:srgbClr val="000000"/>
                </a:solidFill>
                <a:latin typeface="Times New Roman" charset="0"/>
              </a:rPr>
              <a:t>.</a:t>
            </a:r>
          </a:p>
          <a:p>
            <a:pPr marL="342900" indent="-342900">
              <a:lnSpc>
                <a:spcPct val="90000"/>
              </a:lnSpc>
              <a:spcAft>
                <a:spcPts val="500"/>
              </a:spcAft>
              <a:buFontTx/>
              <a:buChar char="•"/>
            </a:pPr>
            <a:r>
              <a:rPr lang="en-US" sz="2400" b="0" dirty="0">
                <a:solidFill>
                  <a:srgbClr val="000000"/>
                </a:solidFill>
                <a:latin typeface="Times New Roman" charset="0"/>
              </a:rPr>
              <a:t>These tools are used to control different aspects of the page:</a:t>
            </a:r>
          </a:p>
          <a:p>
            <a:pPr marL="800100" lvl="1" indent="-342900">
              <a:lnSpc>
                <a:spcPct val="90000"/>
              </a:lnSpc>
              <a:spcAft>
                <a:spcPts val="500"/>
              </a:spcAft>
              <a:buFont typeface="Lucida Grande"/>
              <a:buChar char="–"/>
            </a:pPr>
            <a:r>
              <a:rPr lang="en-US" sz="2400" b="0" dirty="0">
                <a:solidFill>
                  <a:srgbClr val="000000"/>
                </a:solidFill>
                <a:latin typeface="Times New Roman" charset="0"/>
              </a:rPr>
              <a:t>HTML is used to specify content, structure, and data hierarchy.</a:t>
            </a:r>
          </a:p>
          <a:p>
            <a:pPr marL="800100" lvl="1" indent="-342900">
              <a:lnSpc>
                <a:spcPct val="90000"/>
              </a:lnSpc>
              <a:spcAft>
                <a:spcPts val="500"/>
              </a:spcAft>
              <a:buFont typeface="Lucida Grande"/>
              <a:buChar char="–"/>
            </a:pPr>
            <a:r>
              <a:rPr lang="en-US" sz="2400" b="0" dirty="0">
                <a:solidFill>
                  <a:srgbClr val="000000"/>
                </a:solidFill>
                <a:latin typeface="Times New Roman" charset="0"/>
              </a:rPr>
              <a:t>CSS is used to control appearance and formatting.</a:t>
            </a:r>
          </a:p>
          <a:p>
            <a:pPr marL="800100" lvl="1" indent="-342900">
              <a:lnSpc>
                <a:spcPct val="90000"/>
              </a:lnSpc>
              <a:spcAft>
                <a:spcPts val="1400"/>
              </a:spcAft>
              <a:buFont typeface="Lucida Grande"/>
              <a:buChar char="–"/>
            </a:pPr>
            <a:r>
              <a:rPr lang="en-US" sz="2400" b="0" dirty="0">
                <a:solidFill>
                  <a:srgbClr val="000000"/>
                </a:solidFill>
                <a:latin typeface="Times New Roman" charset="0"/>
              </a:rPr>
              <a:t>JavaScript elevates the page to be truly interactive and operate like a traditional desktop application incidentally running in a browser.</a:t>
            </a:r>
          </a:p>
          <a:p>
            <a:pPr marL="342900" indent="-342900">
              <a:lnSpc>
                <a:spcPct val="90000"/>
              </a:lnSpc>
              <a:spcAft>
                <a:spcPts val="1400"/>
              </a:spcAft>
              <a:buFont typeface="Arial"/>
              <a:buChar char="•"/>
            </a:pPr>
            <a:r>
              <a:rPr lang="en-US" sz="2400" b="0" dirty="0">
                <a:solidFill>
                  <a:srgbClr val="000000"/>
                </a:solidFill>
                <a:latin typeface="Times New Roman" charset="0"/>
              </a:rPr>
              <a:t>Many web properties—e.g., Pinterest, Netflix, and Spotify—programmatically generate user-specific HTML using Python.</a:t>
            </a:r>
          </a:p>
          <a:p>
            <a:pPr marL="342900" indent="-342900">
              <a:lnSpc>
                <a:spcPct val="90000"/>
              </a:lnSpc>
              <a:spcAft>
                <a:spcPts val="1400"/>
              </a:spcAft>
              <a:buFont typeface="Arial"/>
              <a:buChar char="•"/>
            </a:pPr>
            <a:r>
              <a:rPr lang="en-US" sz="2400" b="0" dirty="0">
                <a:solidFill>
                  <a:srgbClr val="000000"/>
                </a:solidFill>
                <a:latin typeface="Times New Roman" charset="0"/>
              </a:rPr>
              <a:t>By learning both languages, you’ll understand how web apps—both the client and server endpoints—are implemented.</a:t>
            </a: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p:txBody>
      </p:sp>
    </p:spTree>
    <p:extLst>
      <p:ext uri="{BB962C8B-B14F-4D97-AF65-F5344CB8AC3E}">
        <p14:creationId xmlns:p14="http://schemas.microsoft.com/office/powerpoint/2010/main" val="72643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9059">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29059">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29059">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290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1</a:t>
            </a:r>
          </a:p>
        </p:txBody>
      </p:sp>
      <p:grpSp>
        <p:nvGrpSpPr>
          <p:cNvPr id="497667" name="Group 3"/>
          <p:cNvGrpSpPr>
            <a:grpSpLocks/>
          </p:cNvGrpSpPr>
          <p:nvPr/>
        </p:nvGrpSpPr>
        <p:grpSpPr bwMode="auto">
          <a:xfrm>
            <a:off x="571500" y="2095500"/>
            <a:ext cx="2671763" cy="2667000"/>
            <a:chOff x="360" y="1320"/>
            <a:chExt cx="1683" cy="1680"/>
          </a:xfrm>
        </p:grpSpPr>
        <p:sp>
          <p:nvSpPr>
            <p:cNvPr id="49766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6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September 22</a:t>
              </a:r>
            </a:p>
          </p:txBody>
        </p:sp>
        <p:sp>
          <p:nvSpPr>
            <p:cNvPr id="497670" name="Text Box 6"/>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Introductions and syllabus</a:t>
              </a:r>
            </a:p>
            <a:p>
              <a:pPr algn="ctr"/>
              <a:r>
                <a:rPr lang="en-US" b="0" dirty="0"/>
                <a:t>Why two languages?</a:t>
              </a:r>
            </a:p>
            <a:p>
              <a:pPr algn="ctr"/>
              <a:r>
                <a:rPr lang="en-US" b="0" dirty="0"/>
                <a:t>Simple JavaScript programs</a:t>
              </a:r>
            </a:p>
          </p:txBody>
        </p:sp>
        <p:sp>
          <p:nvSpPr>
            <p:cNvPr id="497671" name="Text Box 7"/>
            <p:cNvSpPr txBox="1">
              <a:spLocks noChangeArrowheads="1"/>
            </p:cNvSpPr>
            <p:nvPr/>
          </p:nvSpPr>
          <p:spPr bwMode="auto">
            <a:xfrm>
              <a:off x="360" y="2629"/>
              <a:ext cx="1681" cy="214"/>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1800"/>
                <a:t> </a:t>
              </a:r>
            </a:p>
          </p:txBody>
        </p:sp>
      </p:grpSp>
      <p:grpSp>
        <p:nvGrpSpPr>
          <p:cNvPr id="497672" name="Group 8"/>
          <p:cNvGrpSpPr>
            <a:grpSpLocks/>
          </p:cNvGrpSpPr>
          <p:nvPr/>
        </p:nvGrpSpPr>
        <p:grpSpPr bwMode="auto">
          <a:xfrm>
            <a:off x="3238500" y="2095500"/>
            <a:ext cx="2671763" cy="2667000"/>
            <a:chOff x="360" y="1320"/>
            <a:chExt cx="1683" cy="1680"/>
          </a:xfrm>
        </p:grpSpPr>
        <p:sp>
          <p:nvSpPr>
            <p:cNvPr id="49767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4" name="Text Box 10"/>
            <p:cNvSpPr txBox="1">
              <a:spLocks noChangeArrowheads="1"/>
            </p:cNvSpPr>
            <p:nvPr/>
          </p:nvSpPr>
          <p:spPr bwMode="auto">
            <a:xfrm>
              <a:off x="360" y="1335"/>
              <a:ext cx="1680" cy="213"/>
            </a:xfrm>
            <a:prstGeom prst="rect">
              <a:avLst/>
            </a:prstGeom>
            <a:noFill/>
            <a:ln w="9525">
              <a:noFill/>
              <a:miter lim="800000"/>
              <a:headEnd/>
              <a:tailEnd/>
            </a:ln>
            <a:effectLst/>
          </p:spPr>
          <p:txBody>
            <a:bodyPr>
              <a:prstTxWarp prst="textNoShape">
                <a:avLst/>
              </a:prstTxWarp>
              <a:spAutoFit/>
            </a:bodyPr>
            <a:lstStyle/>
            <a:p>
              <a:r>
                <a:rPr lang="en-US" sz="1600" b="0" dirty="0"/>
                <a:t>24</a:t>
              </a:r>
              <a:endParaRPr lang="en-US" sz="1800" b="0" dirty="0"/>
            </a:p>
          </p:txBody>
        </p:sp>
        <p:sp>
          <p:nvSpPr>
            <p:cNvPr id="497675" name="Text Box 11"/>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Basic Functions</a:t>
              </a:r>
            </a:p>
            <a:p>
              <a:pPr algn="ctr"/>
              <a:r>
                <a:rPr lang="en-US" b="0" dirty="0"/>
                <a:t>Control Idioms</a:t>
              </a:r>
            </a:p>
            <a:p>
              <a:pPr algn="ctr"/>
              <a:r>
                <a:rPr lang="en-US" b="0" dirty="0"/>
                <a:t>Decomposition</a:t>
              </a:r>
            </a:p>
          </p:txBody>
        </p:sp>
      </p:grpSp>
      <p:grpSp>
        <p:nvGrpSpPr>
          <p:cNvPr id="497677" name="Group 13"/>
          <p:cNvGrpSpPr>
            <a:grpSpLocks/>
          </p:cNvGrpSpPr>
          <p:nvPr/>
        </p:nvGrpSpPr>
        <p:grpSpPr bwMode="auto">
          <a:xfrm>
            <a:off x="5905500" y="2095500"/>
            <a:ext cx="2671763" cy="2667000"/>
            <a:chOff x="360" y="1320"/>
            <a:chExt cx="1683" cy="1680"/>
          </a:xfrm>
        </p:grpSpPr>
        <p:sp>
          <p:nvSpPr>
            <p:cNvPr id="49767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767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26</a:t>
              </a:r>
            </a:p>
          </p:txBody>
        </p:sp>
        <p:sp>
          <p:nvSpPr>
            <p:cNvPr id="497680" name="Text Box 16"/>
            <p:cNvSpPr txBox="1">
              <a:spLocks noChangeArrowheads="1"/>
            </p:cNvSpPr>
            <p:nvPr/>
          </p:nvSpPr>
          <p:spPr bwMode="auto">
            <a:xfrm>
              <a:off x="360" y="1632"/>
              <a:ext cx="1683" cy="330"/>
            </a:xfrm>
            <a:prstGeom prst="rect">
              <a:avLst/>
            </a:prstGeom>
            <a:noFill/>
            <a:ln w="9525">
              <a:noFill/>
              <a:miter lim="800000"/>
              <a:headEnd/>
              <a:tailEnd/>
            </a:ln>
            <a:effectLst/>
          </p:spPr>
          <p:txBody>
            <a:bodyPr>
              <a:prstTxWarp prst="textNoShape">
                <a:avLst/>
              </a:prstTxWarp>
              <a:spAutoFit/>
            </a:bodyPr>
            <a:lstStyle/>
            <a:p>
              <a:pPr algn="ctr"/>
              <a:r>
                <a:rPr lang="en-US" b="0" dirty="0"/>
                <a:t>CS106AX Graphics</a:t>
              </a:r>
            </a:p>
            <a:p>
              <a:pPr algn="ctr"/>
              <a:r>
                <a:rPr lang="en-US" dirty="0" err="1">
                  <a:latin typeface="Courier" pitchFamily="2" charset="0"/>
                </a:rPr>
                <a:t>GObject</a:t>
              </a:r>
              <a:r>
                <a:rPr lang="en-US" b="0" dirty="0"/>
                <a:t> hierarchy</a:t>
              </a:r>
            </a:p>
          </p:txBody>
        </p:sp>
      </p:grpSp>
      <p:sp>
        <p:nvSpPr>
          <p:cNvPr id="20" name="Text Box 13">
            <a:extLst>
              <a:ext uri="{FF2B5EF4-FFF2-40B4-BE49-F238E27FC236}">
                <a16:creationId xmlns:a16="http://schemas.microsoft.com/office/drawing/2014/main" id="{DF7983FA-C48A-EE43-8277-374B318601E1}"/>
              </a:ext>
            </a:extLst>
          </p:cNvPr>
          <p:cNvSpPr txBox="1"/>
          <p:nvPr/>
        </p:nvSpPr>
        <p:spPr>
          <a:xfrm>
            <a:off x="3237050" y="4489926"/>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Chapters 2 - 5</a:t>
            </a:r>
            <a:endParaRPr lang="en-US" sz="1200" dirty="0">
              <a:effectLst/>
              <a:latin typeface="Times" pitchFamily="2" charset="0"/>
              <a:ea typeface="Times New Roman" panose="02020603050405020304" pitchFamily="18" charset="0"/>
              <a:cs typeface="Times" pitchFamily="2" charset="0"/>
            </a:endParaRPr>
          </a:p>
        </p:txBody>
      </p:sp>
      <p:sp>
        <p:nvSpPr>
          <p:cNvPr id="2" name="Rectangle 1">
            <a:extLst>
              <a:ext uri="{FF2B5EF4-FFF2-40B4-BE49-F238E27FC236}">
                <a16:creationId xmlns:a16="http://schemas.microsoft.com/office/drawing/2014/main" id="{66738660-38C0-6341-A635-50A77C534071}"/>
              </a:ext>
            </a:extLst>
          </p:cNvPr>
          <p:cNvSpPr/>
          <p:nvPr/>
        </p:nvSpPr>
        <p:spPr>
          <a:xfrm>
            <a:off x="5867400" y="4347784"/>
            <a:ext cx="2286000" cy="400110"/>
          </a:xfrm>
          <a:prstGeom prst="rect">
            <a:avLst/>
          </a:prstGeom>
          <a:ln>
            <a:noFill/>
          </a:ln>
        </p:spPr>
        <p:txBody>
          <a:bodyPr wrap="square">
            <a:spAutoFit/>
          </a:bodyPr>
          <a:lstStyle/>
          <a:p>
            <a:pPr marL="0" marR="0">
              <a:spcBef>
                <a:spcPts val="0"/>
              </a:spcBef>
              <a:spcAft>
                <a:spcPts val="0"/>
              </a:spcAft>
            </a:pPr>
            <a:r>
              <a:rPr lang="en-US" sz="1000" dirty="0">
                <a:latin typeface="Times New Roman" panose="02020603050405020304" pitchFamily="18" charset="0"/>
              </a:rPr>
              <a:t>Assign1 Out</a:t>
            </a:r>
          </a:p>
          <a:p>
            <a:pPr marL="0" marR="0">
              <a:spcBef>
                <a:spcPts val="0"/>
              </a:spcBef>
              <a:spcAft>
                <a:spcPts val="0"/>
              </a:spcAft>
            </a:pPr>
            <a:r>
              <a:rPr lang="en-US" sz="1000" dirty="0">
                <a:latin typeface="Times New Roman" panose="02020603050405020304" pitchFamily="18" charset="0"/>
              </a:rPr>
              <a:t>Textbook: Chapters 2 – 5</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2</a:t>
            </a:r>
          </a:p>
        </p:txBody>
      </p:sp>
      <p:grpSp>
        <p:nvGrpSpPr>
          <p:cNvPr id="499715" name="Group 3"/>
          <p:cNvGrpSpPr>
            <a:grpSpLocks/>
          </p:cNvGrpSpPr>
          <p:nvPr/>
        </p:nvGrpSpPr>
        <p:grpSpPr bwMode="auto">
          <a:xfrm>
            <a:off x="571500" y="2095500"/>
            <a:ext cx="2671763" cy="2667000"/>
            <a:chOff x="360" y="1320"/>
            <a:chExt cx="1683" cy="1680"/>
          </a:xfrm>
        </p:grpSpPr>
        <p:sp>
          <p:nvSpPr>
            <p:cNvPr id="499716"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17"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September 29</a:t>
              </a:r>
            </a:p>
          </p:txBody>
        </p:sp>
        <p:sp>
          <p:nvSpPr>
            <p:cNvPr id="499718" name="Text Box 6"/>
            <p:cNvSpPr txBox="1">
              <a:spLocks noChangeArrowheads="1"/>
            </p:cNvSpPr>
            <p:nvPr/>
          </p:nvSpPr>
          <p:spPr bwMode="auto">
            <a:xfrm>
              <a:off x="360" y="1632"/>
              <a:ext cx="1683" cy="601"/>
            </a:xfrm>
            <a:prstGeom prst="rect">
              <a:avLst/>
            </a:prstGeom>
            <a:noFill/>
            <a:ln w="9525">
              <a:noFill/>
              <a:miter lim="800000"/>
              <a:headEnd/>
              <a:tailEnd/>
            </a:ln>
            <a:effectLst/>
          </p:spPr>
          <p:txBody>
            <a:bodyPr>
              <a:prstTxWarp prst="textNoShape">
                <a:avLst/>
              </a:prstTxWarp>
              <a:spAutoFit/>
            </a:bodyPr>
            <a:lstStyle/>
            <a:p>
              <a:pPr algn="ctr"/>
              <a:r>
                <a:rPr lang="en-US" b="0" dirty="0"/>
                <a:t>Event-driven programming</a:t>
              </a:r>
            </a:p>
            <a:p>
              <a:pPr algn="ctr"/>
              <a:r>
                <a:rPr lang="en-US" b="0" dirty="0"/>
                <a:t>Functions as data</a:t>
              </a:r>
            </a:p>
            <a:p>
              <a:pPr algn="ctr"/>
              <a:r>
                <a:rPr lang="en-US" b="0" dirty="0"/>
                <a:t>Closures</a:t>
              </a:r>
            </a:p>
            <a:p>
              <a:pPr algn="ctr"/>
              <a:r>
                <a:rPr lang="en-US" b="0" dirty="0"/>
                <a:t>Mouse events</a:t>
              </a:r>
              <a:endParaRPr lang="en-US" sz="1600" b="0" dirty="0"/>
            </a:p>
          </p:txBody>
        </p:sp>
      </p:grpSp>
      <p:grpSp>
        <p:nvGrpSpPr>
          <p:cNvPr id="499720" name="Group 8"/>
          <p:cNvGrpSpPr>
            <a:grpSpLocks/>
          </p:cNvGrpSpPr>
          <p:nvPr/>
        </p:nvGrpSpPr>
        <p:grpSpPr bwMode="auto">
          <a:xfrm>
            <a:off x="3238500" y="2095500"/>
            <a:ext cx="2671763" cy="2667000"/>
            <a:chOff x="360" y="1320"/>
            <a:chExt cx="1683" cy="1680"/>
          </a:xfrm>
        </p:grpSpPr>
        <p:sp>
          <p:nvSpPr>
            <p:cNvPr id="4997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1</a:t>
              </a:r>
            </a:p>
          </p:txBody>
        </p:sp>
        <p:sp>
          <p:nvSpPr>
            <p:cNvPr id="499723" name="Text Box 11"/>
            <p:cNvSpPr txBox="1">
              <a:spLocks noChangeArrowheads="1"/>
            </p:cNvSpPr>
            <p:nvPr/>
          </p:nvSpPr>
          <p:spPr bwMode="auto">
            <a:xfrm>
              <a:off x="360" y="1632"/>
              <a:ext cx="1683" cy="485"/>
            </a:xfrm>
            <a:prstGeom prst="rect">
              <a:avLst/>
            </a:prstGeom>
            <a:noFill/>
            <a:ln w="9525">
              <a:noFill/>
              <a:miter lim="800000"/>
              <a:headEnd/>
              <a:tailEnd/>
            </a:ln>
            <a:effectLst/>
          </p:spPr>
          <p:txBody>
            <a:bodyPr>
              <a:prstTxWarp prst="textNoShape">
                <a:avLst/>
              </a:prstTxWarp>
              <a:spAutoFit/>
            </a:bodyPr>
            <a:lstStyle/>
            <a:p>
              <a:pPr algn="ctr"/>
              <a:r>
                <a:rPr lang="en-US" b="0" dirty="0"/>
                <a:t>Event-driven programming</a:t>
              </a:r>
            </a:p>
            <a:p>
              <a:pPr algn="ctr"/>
              <a:r>
                <a:rPr lang="en-US" b="0" dirty="0"/>
                <a:t>Advanced closures</a:t>
              </a:r>
              <a:br>
                <a:rPr lang="en-US" b="0" dirty="0"/>
              </a:br>
              <a:r>
                <a:rPr lang="en-US" b="0" dirty="0"/>
                <a:t>Images</a:t>
              </a:r>
              <a:r>
                <a:rPr lang="en-US" sz="1600" b="0" dirty="0"/>
                <a:t> </a:t>
              </a:r>
            </a:p>
          </p:txBody>
        </p:sp>
      </p:grpSp>
      <p:grpSp>
        <p:nvGrpSpPr>
          <p:cNvPr id="499725" name="Group 13"/>
          <p:cNvGrpSpPr>
            <a:grpSpLocks/>
          </p:cNvGrpSpPr>
          <p:nvPr/>
        </p:nvGrpSpPr>
        <p:grpSpPr bwMode="auto">
          <a:xfrm>
            <a:off x="5905500" y="2095500"/>
            <a:ext cx="2671763" cy="2667000"/>
            <a:chOff x="360" y="1320"/>
            <a:chExt cx="1683" cy="1680"/>
          </a:xfrm>
        </p:grpSpPr>
        <p:sp>
          <p:nvSpPr>
            <p:cNvPr id="49972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49972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3</a:t>
              </a:r>
            </a:p>
          </p:txBody>
        </p:sp>
        <p:sp>
          <p:nvSpPr>
            <p:cNvPr id="499728" name="Text Box 16"/>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One-shot functions</a:t>
              </a:r>
              <a:br>
                <a:rPr lang="en-US" b="0" dirty="0"/>
              </a:br>
              <a:r>
                <a:rPr lang="en-US" b="0" dirty="0"/>
                <a:t>Timer functions</a:t>
              </a:r>
            </a:p>
            <a:p>
              <a:pPr algn="ctr"/>
              <a:r>
                <a:rPr lang="en-US" b="0" dirty="0"/>
                <a:t>Animations</a:t>
              </a:r>
            </a:p>
          </p:txBody>
        </p:sp>
      </p:grpSp>
      <p:sp>
        <p:nvSpPr>
          <p:cNvPr id="499730" name="Rectangle 18"/>
          <p:cNvSpPr>
            <a:spLocks noChangeArrowheads="1"/>
          </p:cNvSpPr>
          <p:nvPr/>
        </p:nvSpPr>
        <p:spPr bwMode="auto">
          <a:xfrm>
            <a:off x="3429000" y="2571750"/>
            <a:ext cx="184150" cy="457200"/>
          </a:xfrm>
          <a:prstGeom prst="rect">
            <a:avLst/>
          </a:prstGeom>
          <a:noFill/>
          <a:ln w="9525">
            <a:noFill/>
            <a:miter lim="800000"/>
            <a:headEnd/>
            <a:tailEnd/>
          </a:ln>
          <a:effectLst/>
        </p:spPr>
        <p:txBody>
          <a:bodyPr wrap="none">
            <a:prstTxWarp prst="textNoShape">
              <a:avLst/>
            </a:prstTxWarp>
            <a:spAutoFit/>
          </a:bodyPr>
          <a:lstStyle/>
          <a:p>
            <a:endParaRPr lang="en-US" sz="2400" b="0"/>
          </a:p>
        </p:txBody>
      </p:sp>
      <p:sp>
        <p:nvSpPr>
          <p:cNvPr id="22" name="Text Box 13">
            <a:extLst>
              <a:ext uri="{FF2B5EF4-FFF2-40B4-BE49-F238E27FC236}">
                <a16:creationId xmlns:a16="http://schemas.microsoft.com/office/drawing/2014/main" id="{EFB2D616-A116-C04C-9F24-C3D0459DB6D4}"/>
              </a:ext>
            </a:extLst>
          </p:cNvPr>
          <p:cNvSpPr txBox="1"/>
          <p:nvPr/>
        </p:nvSpPr>
        <p:spPr>
          <a:xfrm>
            <a:off x="564046" y="4497705"/>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a:t>
            </a:r>
            <a:r>
              <a:rPr lang="en-US" sz="1000" dirty="0">
                <a:latin typeface="Times New Roman" panose="02020603050405020304" pitchFamily="18" charset="0"/>
                <a:ea typeface="Times New Roman" panose="02020603050405020304" pitchFamily="18" charset="0"/>
                <a:cs typeface="Times" pitchFamily="2" charset="0"/>
              </a:rPr>
              <a:t>Sections 6.1 – 6.4</a:t>
            </a:r>
            <a:endParaRPr lang="en-US" sz="1200" dirty="0">
              <a:effectLst/>
              <a:latin typeface="Times" pitchFamily="2" charset="0"/>
              <a:ea typeface="Times New Roman" panose="02020603050405020304" pitchFamily="18" charset="0"/>
              <a:cs typeface="Times" pitchFamily="2" charset="0"/>
            </a:endParaRPr>
          </a:p>
        </p:txBody>
      </p:sp>
      <p:sp>
        <p:nvSpPr>
          <p:cNvPr id="24" name="Text Box 13">
            <a:extLst>
              <a:ext uri="{FF2B5EF4-FFF2-40B4-BE49-F238E27FC236}">
                <a16:creationId xmlns:a16="http://schemas.microsoft.com/office/drawing/2014/main" id="{0B9628BB-67C5-824A-8279-F02538C9C3A0}"/>
              </a:ext>
            </a:extLst>
          </p:cNvPr>
          <p:cNvSpPr txBox="1"/>
          <p:nvPr/>
        </p:nvSpPr>
        <p:spPr>
          <a:xfrm>
            <a:off x="3233737" y="4494322"/>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a:t>
            </a:r>
            <a:r>
              <a:rPr lang="en-US" sz="1000" dirty="0">
                <a:latin typeface="Times New Roman" panose="02020603050405020304" pitchFamily="18" charset="0"/>
                <a:ea typeface="Times New Roman" panose="02020603050405020304" pitchFamily="18" charset="0"/>
                <a:cs typeface="Times" pitchFamily="2" charset="0"/>
              </a:rPr>
              <a:t>Sections 6.1 – 6.4</a:t>
            </a:r>
            <a:endParaRPr lang="en-US" sz="1200" dirty="0">
              <a:effectLst/>
              <a:latin typeface="Times" pitchFamily="2" charset="0"/>
              <a:ea typeface="Times New Roman" panose="02020603050405020304" pitchFamily="18" charset="0"/>
              <a:cs typeface="Times" pitchFamily="2" charset="0"/>
            </a:endParaRPr>
          </a:p>
        </p:txBody>
      </p:sp>
      <p:sp>
        <p:nvSpPr>
          <p:cNvPr id="7" name="Rectangle 6">
            <a:extLst>
              <a:ext uri="{FF2B5EF4-FFF2-40B4-BE49-F238E27FC236}">
                <a16:creationId xmlns:a16="http://schemas.microsoft.com/office/drawing/2014/main" id="{003E5EBF-704A-8348-9C1E-C6C3D3F76778}"/>
              </a:ext>
            </a:extLst>
          </p:cNvPr>
          <p:cNvSpPr/>
          <p:nvPr/>
        </p:nvSpPr>
        <p:spPr>
          <a:xfrm>
            <a:off x="5874233" y="4355694"/>
            <a:ext cx="1905000" cy="400110"/>
          </a:xfrm>
          <a:prstGeom prst="rect">
            <a:avLst/>
          </a:prstGeom>
        </p:spPr>
        <p:txBody>
          <a:bodyPr wrap="square">
            <a:spAutoFit/>
          </a:bodyPr>
          <a:lstStyle/>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Assign1 In, Assign2 Out</a:t>
            </a:r>
            <a:endParaRPr lang="en-US" sz="1000" dirty="0">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Textbook: Sections 6.5 - 6.6</a:t>
            </a:r>
            <a:endParaRPr lang="en-US" sz="1000" dirty="0">
              <a:effectLst/>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3</a:t>
            </a:r>
          </a:p>
        </p:txBody>
      </p:sp>
      <p:grpSp>
        <p:nvGrpSpPr>
          <p:cNvPr id="501768" name="Group 8"/>
          <p:cNvGrpSpPr>
            <a:grpSpLocks/>
          </p:cNvGrpSpPr>
          <p:nvPr/>
        </p:nvGrpSpPr>
        <p:grpSpPr bwMode="auto">
          <a:xfrm>
            <a:off x="3238500" y="2095500"/>
            <a:ext cx="2671763" cy="2667000"/>
            <a:chOff x="360" y="1320"/>
            <a:chExt cx="1683" cy="1680"/>
          </a:xfrm>
        </p:grpSpPr>
        <p:sp>
          <p:nvSpPr>
            <p:cNvPr id="50176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8</a:t>
              </a:r>
            </a:p>
          </p:txBody>
        </p:sp>
        <p:sp>
          <p:nvSpPr>
            <p:cNvPr id="501771" name="Text Box 11"/>
            <p:cNvSpPr txBox="1">
              <a:spLocks noChangeArrowheads="1"/>
            </p:cNvSpPr>
            <p:nvPr/>
          </p:nvSpPr>
          <p:spPr bwMode="auto">
            <a:xfrm>
              <a:off x="360" y="1632"/>
              <a:ext cx="1683" cy="485"/>
            </a:xfrm>
            <a:prstGeom prst="rect">
              <a:avLst/>
            </a:prstGeom>
            <a:noFill/>
            <a:ln w="9525">
              <a:noFill/>
              <a:miter lim="800000"/>
              <a:headEnd/>
              <a:tailEnd/>
            </a:ln>
            <a:effectLst/>
          </p:spPr>
          <p:txBody>
            <a:bodyPr>
              <a:prstTxWarp prst="textNoShape">
                <a:avLst/>
              </a:prstTxWarp>
              <a:spAutoFit/>
            </a:bodyPr>
            <a:lstStyle/>
            <a:p>
              <a:pPr algn="ctr"/>
              <a:r>
                <a:rPr lang="en-US" b="0" dirty="0"/>
                <a:t>Simple arrays</a:t>
              </a:r>
            </a:p>
            <a:p>
              <a:pPr algn="ctr"/>
              <a:r>
                <a:rPr lang="en-US" b="0" dirty="0"/>
                <a:t>Array methods</a:t>
              </a:r>
            </a:p>
            <a:p>
              <a:pPr algn="ctr"/>
              <a:r>
                <a:rPr lang="en-US" b="0" dirty="0"/>
                <a:t>Array algorithms</a:t>
              </a:r>
              <a:r>
                <a:rPr lang="en-US" sz="1600" dirty="0"/>
                <a:t> </a:t>
              </a:r>
              <a:endParaRPr lang="en-US" sz="1600" b="0" dirty="0"/>
            </a:p>
          </p:txBody>
        </p:sp>
      </p:grpSp>
      <p:grpSp>
        <p:nvGrpSpPr>
          <p:cNvPr id="501773" name="Group 13"/>
          <p:cNvGrpSpPr>
            <a:grpSpLocks/>
          </p:cNvGrpSpPr>
          <p:nvPr/>
        </p:nvGrpSpPr>
        <p:grpSpPr bwMode="auto">
          <a:xfrm>
            <a:off x="5905500" y="2095500"/>
            <a:ext cx="2671763" cy="2667000"/>
            <a:chOff x="3720" y="1320"/>
            <a:chExt cx="1683" cy="1680"/>
          </a:xfrm>
        </p:grpSpPr>
        <p:sp>
          <p:nvSpPr>
            <p:cNvPr id="501774" name="Rectangle 14"/>
            <p:cNvSpPr>
              <a:spLocks noChangeArrowheads="1"/>
            </p:cNvSpPr>
            <p:nvPr/>
          </p:nvSpPr>
          <p:spPr bwMode="auto">
            <a:xfrm>
              <a:off x="372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1775" name="Text Box 15"/>
            <p:cNvSpPr txBox="1">
              <a:spLocks noChangeArrowheads="1"/>
            </p:cNvSpPr>
            <p:nvPr/>
          </p:nvSpPr>
          <p:spPr bwMode="auto">
            <a:xfrm>
              <a:off x="372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10</a:t>
              </a:r>
            </a:p>
          </p:txBody>
        </p:sp>
        <p:sp>
          <p:nvSpPr>
            <p:cNvPr id="501776" name="Text Box 16"/>
            <p:cNvSpPr txBox="1">
              <a:spLocks noChangeArrowheads="1"/>
            </p:cNvSpPr>
            <p:nvPr/>
          </p:nvSpPr>
          <p:spPr bwMode="auto">
            <a:xfrm>
              <a:off x="372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Simple aggregate objects</a:t>
              </a:r>
            </a:p>
            <a:p>
              <a:pPr algn="ctr"/>
              <a:r>
                <a:rPr lang="en-US" b="0" dirty="0"/>
                <a:t>Object construction</a:t>
              </a:r>
            </a:p>
            <a:p>
              <a:pPr algn="ctr"/>
              <a:r>
                <a:rPr lang="en-US" b="0" dirty="0"/>
                <a:t>JSON and eval</a:t>
              </a:r>
            </a:p>
          </p:txBody>
        </p:sp>
      </p:grpSp>
      <p:grpSp>
        <p:nvGrpSpPr>
          <p:cNvPr id="20" name="Group 8"/>
          <p:cNvGrpSpPr>
            <a:grpSpLocks/>
          </p:cNvGrpSpPr>
          <p:nvPr/>
        </p:nvGrpSpPr>
        <p:grpSpPr bwMode="auto">
          <a:xfrm>
            <a:off x="571500" y="2095500"/>
            <a:ext cx="2671763" cy="2667000"/>
            <a:chOff x="360" y="1320"/>
            <a:chExt cx="1683"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6</a:t>
              </a:r>
            </a:p>
          </p:txBody>
        </p:sp>
        <p:sp>
          <p:nvSpPr>
            <p:cNvPr id="23" name="Text Box 11"/>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Simple strings</a:t>
              </a:r>
            </a:p>
            <a:p>
              <a:pPr algn="ctr"/>
              <a:r>
                <a:rPr lang="en-US" b="0" dirty="0"/>
                <a:t>String methods</a:t>
              </a:r>
            </a:p>
            <a:p>
              <a:pPr algn="ctr"/>
              <a:r>
                <a:rPr lang="en-US" b="0" dirty="0"/>
                <a:t>String algorithms</a:t>
              </a:r>
            </a:p>
          </p:txBody>
        </p:sp>
      </p:grpSp>
      <p:sp>
        <p:nvSpPr>
          <p:cNvPr id="24" name="Text Box 13">
            <a:extLst>
              <a:ext uri="{FF2B5EF4-FFF2-40B4-BE49-F238E27FC236}">
                <a16:creationId xmlns:a16="http://schemas.microsoft.com/office/drawing/2014/main" id="{B96466C8-E8DE-6E4B-B7CD-14DD93C3BC02}"/>
              </a:ext>
            </a:extLst>
          </p:cNvPr>
          <p:cNvSpPr txBox="1"/>
          <p:nvPr/>
        </p:nvSpPr>
        <p:spPr>
          <a:xfrm>
            <a:off x="564046" y="4497705"/>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a:t>
            </a:r>
            <a:r>
              <a:rPr lang="en-US" sz="1000" dirty="0">
                <a:latin typeface="Times New Roman" panose="02020603050405020304" pitchFamily="18" charset="0"/>
                <a:ea typeface="Times New Roman" panose="02020603050405020304" pitchFamily="18" charset="0"/>
                <a:cs typeface="Times" pitchFamily="2" charset="0"/>
              </a:rPr>
              <a:t>Sections 7.1 – 7.5</a:t>
            </a:r>
            <a:endParaRPr lang="en-US" sz="1200" dirty="0">
              <a:effectLst/>
              <a:latin typeface="Times" pitchFamily="2" charset="0"/>
              <a:ea typeface="Times New Roman" panose="02020603050405020304" pitchFamily="18" charset="0"/>
              <a:cs typeface="Times" pitchFamily="2" charset="0"/>
            </a:endParaRPr>
          </a:p>
        </p:txBody>
      </p:sp>
      <p:sp>
        <p:nvSpPr>
          <p:cNvPr id="25" name="Text Box 13">
            <a:extLst>
              <a:ext uri="{FF2B5EF4-FFF2-40B4-BE49-F238E27FC236}">
                <a16:creationId xmlns:a16="http://schemas.microsoft.com/office/drawing/2014/main" id="{3E0A63DC-C1A5-D848-A68F-670D99A1DA58}"/>
              </a:ext>
            </a:extLst>
          </p:cNvPr>
          <p:cNvSpPr txBox="1"/>
          <p:nvPr/>
        </p:nvSpPr>
        <p:spPr>
          <a:xfrm>
            <a:off x="3200400" y="4489146"/>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a:t>
            </a:r>
            <a:r>
              <a:rPr lang="en-US" sz="1000" dirty="0">
                <a:latin typeface="Times New Roman" panose="02020603050405020304" pitchFamily="18" charset="0"/>
                <a:ea typeface="Times New Roman" panose="02020603050405020304" pitchFamily="18" charset="0"/>
                <a:cs typeface="Times" pitchFamily="2" charset="0"/>
              </a:rPr>
              <a:t>Sections 8.1 – 8.6</a:t>
            </a:r>
            <a:endParaRPr lang="en-US" sz="1200" dirty="0">
              <a:effectLst/>
              <a:latin typeface="Times" pitchFamily="2" charset="0"/>
              <a:ea typeface="Times New Roman" panose="02020603050405020304" pitchFamily="18" charset="0"/>
              <a:cs typeface="Times" pitchFamily="2" charset="0"/>
            </a:endParaRPr>
          </a:p>
        </p:txBody>
      </p:sp>
      <p:sp>
        <p:nvSpPr>
          <p:cNvPr id="26" name="Rectangle 25">
            <a:extLst>
              <a:ext uri="{FF2B5EF4-FFF2-40B4-BE49-F238E27FC236}">
                <a16:creationId xmlns:a16="http://schemas.microsoft.com/office/drawing/2014/main" id="{F80FDB0B-1F06-D641-8AAC-72B12715627A}"/>
              </a:ext>
            </a:extLst>
          </p:cNvPr>
          <p:cNvSpPr/>
          <p:nvPr/>
        </p:nvSpPr>
        <p:spPr>
          <a:xfrm>
            <a:off x="5874233" y="4355694"/>
            <a:ext cx="1905000" cy="400110"/>
          </a:xfrm>
          <a:prstGeom prst="rect">
            <a:avLst/>
          </a:prstGeom>
        </p:spPr>
        <p:txBody>
          <a:bodyPr wrap="square">
            <a:spAutoFit/>
          </a:bodyPr>
          <a:lstStyle/>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Assign2 In, Assign3 Out</a:t>
            </a:r>
            <a:endParaRPr lang="en-US" sz="1000" dirty="0">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Textbook: Sections 9.1 - 9.2</a:t>
            </a:r>
            <a:endParaRPr lang="en-US" sz="1000" dirty="0">
              <a:effectLst/>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4</a:t>
            </a:r>
          </a:p>
        </p:txBody>
      </p:sp>
      <p:grpSp>
        <p:nvGrpSpPr>
          <p:cNvPr id="503811" name="Group 3"/>
          <p:cNvGrpSpPr>
            <a:grpSpLocks/>
          </p:cNvGrpSpPr>
          <p:nvPr/>
        </p:nvGrpSpPr>
        <p:grpSpPr bwMode="auto">
          <a:xfrm>
            <a:off x="571500" y="2095500"/>
            <a:ext cx="2671763" cy="2667000"/>
            <a:chOff x="360" y="1320"/>
            <a:chExt cx="1683" cy="1680"/>
          </a:xfrm>
        </p:grpSpPr>
        <p:sp>
          <p:nvSpPr>
            <p:cNvPr id="503812"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3"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13</a:t>
              </a:r>
            </a:p>
          </p:txBody>
        </p:sp>
        <p:sp>
          <p:nvSpPr>
            <p:cNvPr id="503814" name="Text Box 6"/>
            <p:cNvSpPr txBox="1">
              <a:spLocks noChangeArrowheads="1"/>
            </p:cNvSpPr>
            <p:nvPr/>
          </p:nvSpPr>
          <p:spPr bwMode="auto">
            <a:xfrm>
              <a:off x="360" y="1632"/>
              <a:ext cx="1683" cy="485"/>
            </a:xfrm>
            <a:prstGeom prst="rect">
              <a:avLst/>
            </a:prstGeom>
            <a:noFill/>
            <a:ln w="9525">
              <a:noFill/>
              <a:miter lim="800000"/>
              <a:headEnd/>
              <a:tailEnd/>
            </a:ln>
            <a:effectLst/>
          </p:spPr>
          <p:txBody>
            <a:bodyPr>
              <a:prstTxWarp prst="textNoShape">
                <a:avLst/>
              </a:prstTxWarp>
              <a:spAutoFit/>
            </a:bodyPr>
            <a:lstStyle/>
            <a:p>
              <a:pPr algn="ctr"/>
              <a:r>
                <a:rPr lang="en-US" b="0" dirty="0"/>
                <a:t>Binary representation</a:t>
              </a:r>
            </a:p>
            <a:p>
              <a:pPr algn="ctr"/>
              <a:r>
                <a:rPr lang="en-US" b="0" dirty="0"/>
                <a:t>ASCII and Unicode</a:t>
              </a:r>
            </a:p>
            <a:p>
              <a:pPr algn="ctr"/>
              <a:r>
                <a:rPr lang="en-US" b="0" dirty="0"/>
                <a:t>Rep-sensitive algorithms</a:t>
              </a:r>
              <a:r>
                <a:rPr lang="en-US" sz="1600" b="0" dirty="0"/>
                <a:t> </a:t>
              </a:r>
            </a:p>
          </p:txBody>
        </p:sp>
      </p:grpSp>
      <p:grpSp>
        <p:nvGrpSpPr>
          <p:cNvPr id="503816" name="Group 8"/>
          <p:cNvGrpSpPr>
            <a:grpSpLocks/>
          </p:cNvGrpSpPr>
          <p:nvPr/>
        </p:nvGrpSpPr>
        <p:grpSpPr bwMode="auto">
          <a:xfrm>
            <a:off x="3238500" y="2095500"/>
            <a:ext cx="2671763" cy="2667000"/>
            <a:chOff x="360" y="1320"/>
            <a:chExt cx="1683" cy="1680"/>
          </a:xfrm>
        </p:grpSpPr>
        <p:sp>
          <p:nvSpPr>
            <p:cNvPr id="503817"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18"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15</a:t>
              </a:r>
            </a:p>
          </p:txBody>
        </p:sp>
        <p:sp>
          <p:nvSpPr>
            <p:cNvPr id="503819" name="Text Box 11"/>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Cryptography</a:t>
              </a:r>
            </a:p>
            <a:p>
              <a:pPr algn="ctr"/>
              <a:r>
                <a:rPr lang="en-US" b="0" dirty="0"/>
                <a:t>Encryption techniques</a:t>
              </a:r>
            </a:p>
            <a:p>
              <a:pPr algn="ctr"/>
              <a:r>
                <a:rPr lang="en-US" b="0" dirty="0"/>
                <a:t>The Enigma Machine</a:t>
              </a:r>
            </a:p>
          </p:txBody>
        </p:sp>
      </p:grpSp>
      <p:grpSp>
        <p:nvGrpSpPr>
          <p:cNvPr id="503821" name="Group 13"/>
          <p:cNvGrpSpPr>
            <a:grpSpLocks/>
          </p:cNvGrpSpPr>
          <p:nvPr/>
        </p:nvGrpSpPr>
        <p:grpSpPr bwMode="auto">
          <a:xfrm>
            <a:off x="5905500" y="2095500"/>
            <a:ext cx="2671763" cy="2667000"/>
            <a:chOff x="360" y="1320"/>
            <a:chExt cx="1683" cy="1680"/>
          </a:xfrm>
        </p:grpSpPr>
        <p:sp>
          <p:nvSpPr>
            <p:cNvPr id="503822"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3823"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17</a:t>
              </a:r>
            </a:p>
          </p:txBody>
        </p:sp>
        <p:sp>
          <p:nvSpPr>
            <p:cNvPr id="503824"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JavaScript wrap</a:t>
              </a:r>
            </a:p>
          </p:txBody>
        </p:sp>
      </p:grpSp>
      <p:sp>
        <p:nvSpPr>
          <p:cNvPr id="18" name="Text Box 13">
            <a:extLst>
              <a:ext uri="{FF2B5EF4-FFF2-40B4-BE49-F238E27FC236}">
                <a16:creationId xmlns:a16="http://schemas.microsoft.com/office/drawing/2014/main" id="{4C12EC1D-2BAA-3644-B75C-122FC040103F}"/>
              </a:ext>
            </a:extLst>
          </p:cNvPr>
          <p:cNvSpPr txBox="1"/>
          <p:nvPr/>
        </p:nvSpPr>
        <p:spPr>
          <a:xfrm>
            <a:off x="564046" y="4497705"/>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a:t>
            </a:r>
            <a:r>
              <a:rPr lang="en-US" sz="1000" dirty="0">
                <a:latin typeface="Times New Roman" panose="02020603050405020304" pitchFamily="18" charset="0"/>
                <a:ea typeface="Times New Roman" panose="02020603050405020304" pitchFamily="18" charset="0"/>
                <a:cs typeface="Times" pitchFamily="2" charset="0"/>
              </a:rPr>
              <a:t>Sections 7.1 – 7.5</a:t>
            </a:r>
            <a:endParaRPr lang="en-US" sz="1200" dirty="0">
              <a:effectLst/>
              <a:latin typeface="Times" pitchFamily="2" charset="0"/>
              <a:ea typeface="Times New Roman" panose="02020603050405020304" pitchFamily="18" charset="0"/>
              <a:cs typeface="Times" pitchFamily="2" charset="0"/>
            </a:endParaRPr>
          </a:p>
        </p:txBody>
      </p:sp>
      <p:sp>
        <p:nvSpPr>
          <p:cNvPr id="19" name="Text Box 13">
            <a:extLst>
              <a:ext uri="{FF2B5EF4-FFF2-40B4-BE49-F238E27FC236}">
                <a16:creationId xmlns:a16="http://schemas.microsoft.com/office/drawing/2014/main" id="{7FCF3BA4-5D14-5F49-8D83-797F61316615}"/>
              </a:ext>
            </a:extLst>
          </p:cNvPr>
          <p:cNvSpPr txBox="1"/>
          <p:nvPr/>
        </p:nvSpPr>
        <p:spPr>
          <a:xfrm>
            <a:off x="3200400" y="4489146"/>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a:t>
            </a:r>
            <a:r>
              <a:rPr lang="en-US" sz="1000" dirty="0">
                <a:latin typeface="Times New Roman" panose="02020603050405020304" pitchFamily="18" charset="0"/>
                <a:ea typeface="Times New Roman" panose="02020603050405020304" pitchFamily="18" charset="0"/>
                <a:cs typeface="Times" pitchFamily="2" charset="0"/>
              </a:rPr>
              <a:t>Section 7.6</a:t>
            </a:r>
            <a:endParaRPr lang="en-US" sz="1200" dirty="0">
              <a:effectLst/>
              <a:latin typeface="Times" pitchFamily="2" charset="0"/>
              <a:ea typeface="Times New Roman" panose="02020603050405020304" pitchFamily="18" charset="0"/>
              <a:cs typeface="Times" pitchFamily="2" charset="0"/>
            </a:endParaRPr>
          </a:p>
        </p:txBody>
      </p:sp>
      <p:sp>
        <p:nvSpPr>
          <p:cNvPr id="21" name="Rectangle 20">
            <a:extLst>
              <a:ext uri="{FF2B5EF4-FFF2-40B4-BE49-F238E27FC236}">
                <a16:creationId xmlns:a16="http://schemas.microsoft.com/office/drawing/2014/main" id="{5FCF3A51-C8FD-B241-BC09-D3E6D4765004}"/>
              </a:ext>
            </a:extLst>
          </p:cNvPr>
          <p:cNvSpPr/>
          <p:nvPr/>
        </p:nvSpPr>
        <p:spPr>
          <a:xfrm>
            <a:off x="5867400" y="4495800"/>
            <a:ext cx="1905000" cy="246221"/>
          </a:xfrm>
          <a:prstGeom prst="rect">
            <a:avLst/>
          </a:prstGeom>
        </p:spPr>
        <p:txBody>
          <a:bodyPr wrap="square">
            <a:spAutoFit/>
          </a:bodyPr>
          <a:lstStyle/>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Assign3 In, Assign4 Out</a:t>
            </a:r>
            <a:endParaRPr lang="en-US" sz="1000" dirty="0">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5</a:t>
            </a:r>
          </a:p>
        </p:txBody>
      </p:sp>
      <p:grpSp>
        <p:nvGrpSpPr>
          <p:cNvPr id="505859" name="Group 3"/>
          <p:cNvGrpSpPr>
            <a:grpSpLocks/>
          </p:cNvGrpSpPr>
          <p:nvPr/>
        </p:nvGrpSpPr>
        <p:grpSpPr bwMode="auto">
          <a:xfrm>
            <a:off x="571500" y="2095500"/>
            <a:ext cx="2671763" cy="2667000"/>
            <a:chOff x="360" y="1320"/>
            <a:chExt cx="1683" cy="1680"/>
          </a:xfrm>
        </p:grpSpPr>
        <p:sp>
          <p:nvSpPr>
            <p:cNvPr id="505860"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1"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20</a:t>
              </a:r>
            </a:p>
          </p:txBody>
        </p:sp>
        <p:sp>
          <p:nvSpPr>
            <p:cNvPr id="505862" name="Text Box 6"/>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Simple Python programs</a:t>
              </a:r>
            </a:p>
            <a:p>
              <a:pPr algn="ctr"/>
              <a:r>
                <a:rPr lang="en-US" b="0" dirty="0"/>
                <a:t>Control idioms</a:t>
              </a:r>
            </a:p>
            <a:p>
              <a:pPr algn="ctr"/>
              <a:r>
                <a:rPr lang="en-US" b="0" dirty="0"/>
                <a:t>Modules and import</a:t>
              </a:r>
            </a:p>
          </p:txBody>
        </p:sp>
      </p:grpSp>
      <p:grpSp>
        <p:nvGrpSpPr>
          <p:cNvPr id="505864" name="Group 8"/>
          <p:cNvGrpSpPr>
            <a:grpSpLocks/>
          </p:cNvGrpSpPr>
          <p:nvPr/>
        </p:nvGrpSpPr>
        <p:grpSpPr bwMode="auto">
          <a:xfrm>
            <a:off x="3238500" y="2095500"/>
            <a:ext cx="2671763" cy="2667000"/>
            <a:chOff x="360" y="1320"/>
            <a:chExt cx="1683" cy="1680"/>
          </a:xfrm>
        </p:grpSpPr>
        <p:sp>
          <p:nvSpPr>
            <p:cNvPr id="505865"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5866"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22</a:t>
              </a:r>
            </a:p>
          </p:txBody>
        </p:sp>
        <p:sp>
          <p:nvSpPr>
            <p:cNvPr id="505867"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Python Strings</a:t>
              </a:r>
            </a:p>
            <a:p>
              <a:pPr algn="ctr"/>
              <a:r>
                <a:rPr lang="en-US" sz="1600" b="0" dirty="0"/>
                <a:t>Slices</a:t>
              </a:r>
            </a:p>
          </p:txBody>
        </p:sp>
      </p:grpSp>
      <p:grpSp>
        <p:nvGrpSpPr>
          <p:cNvPr id="505869" name="Group 13"/>
          <p:cNvGrpSpPr>
            <a:grpSpLocks/>
          </p:cNvGrpSpPr>
          <p:nvPr/>
        </p:nvGrpSpPr>
        <p:grpSpPr bwMode="auto">
          <a:xfrm>
            <a:off x="5905500" y="2095500"/>
            <a:ext cx="2671763" cy="2667000"/>
            <a:chOff x="360" y="1320"/>
            <a:chExt cx="1683" cy="1680"/>
          </a:xfrm>
        </p:grpSpPr>
        <p:sp>
          <p:nvSpPr>
            <p:cNvPr id="505870"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dirty="0"/>
            </a:p>
          </p:txBody>
        </p:sp>
        <p:sp>
          <p:nvSpPr>
            <p:cNvPr id="505871"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24</a:t>
              </a:r>
            </a:p>
          </p:txBody>
        </p:sp>
        <p:sp>
          <p:nvSpPr>
            <p:cNvPr id="505872" name="Text Box 16"/>
            <p:cNvSpPr txBox="1">
              <a:spLocks noChangeArrowheads="1"/>
            </p:cNvSpPr>
            <p:nvPr/>
          </p:nvSpPr>
          <p:spPr bwMode="auto">
            <a:xfrm>
              <a:off x="360" y="1632"/>
              <a:ext cx="1683" cy="679"/>
            </a:xfrm>
            <a:prstGeom prst="rect">
              <a:avLst/>
            </a:prstGeom>
            <a:noFill/>
            <a:ln w="9525">
              <a:noFill/>
              <a:miter lim="800000"/>
              <a:headEnd/>
              <a:tailEnd/>
            </a:ln>
            <a:effectLst/>
          </p:spPr>
          <p:txBody>
            <a:bodyPr>
              <a:prstTxWarp prst="textNoShape">
                <a:avLst/>
              </a:prstTxWarp>
              <a:spAutoFit/>
            </a:bodyPr>
            <a:lstStyle/>
            <a:p>
              <a:pPr algn="ctr"/>
              <a:r>
                <a:rPr lang="en-US" sz="1600" b="0" dirty="0"/>
                <a:t>Python lists</a:t>
              </a:r>
              <a:br>
                <a:rPr lang="en-US" sz="1600" b="0" dirty="0"/>
              </a:br>
              <a:r>
                <a:rPr lang="en-US" sz="1600" b="0" dirty="0"/>
                <a:t>List methods</a:t>
              </a:r>
            </a:p>
            <a:p>
              <a:pPr algn="ctr"/>
              <a:endParaRPr lang="en-US" sz="1600" b="0" dirty="0"/>
            </a:p>
            <a:p>
              <a:pPr algn="ctr"/>
              <a:endParaRPr lang="en-US" sz="1600" b="0" dirty="0"/>
            </a:p>
          </p:txBody>
        </p:sp>
      </p:grpSp>
      <p:sp>
        <p:nvSpPr>
          <p:cNvPr id="18" name="Text Box 13">
            <a:extLst>
              <a:ext uri="{FF2B5EF4-FFF2-40B4-BE49-F238E27FC236}">
                <a16:creationId xmlns:a16="http://schemas.microsoft.com/office/drawing/2014/main" id="{386CF802-30E7-9E44-8229-D5D1DC841B04}"/>
              </a:ext>
            </a:extLst>
          </p:cNvPr>
          <p:cNvSpPr txBox="1"/>
          <p:nvPr/>
        </p:nvSpPr>
        <p:spPr>
          <a:xfrm>
            <a:off x="564046" y="4497705"/>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Reader: </a:t>
            </a:r>
            <a:r>
              <a:rPr lang="en-US" sz="1000" dirty="0">
                <a:latin typeface="Times New Roman" panose="02020603050405020304" pitchFamily="18" charset="0"/>
                <a:ea typeface="Times New Roman" panose="02020603050405020304" pitchFamily="18" charset="0"/>
                <a:cs typeface="Times" pitchFamily="2" charset="0"/>
              </a:rPr>
              <a:t>Chapters 1 - 4</a:t>
            </a:r>
            <a:endParaRPr lang="en-US" sz="1200" dirty="0">
              <a:effectLst/>
              <a:latin typeface="Times" pitchFamily="2" charset="0"/>
              <a:ea typeface="Times New Roman" panose="02020603050405020304" pitchFamily="18" charset="0"/>
              <a:cs typeface="Times" pitchFamily="2" charset="0"/>
            </a:endParaRPr>
          </a:p>
        </p:txBody>
      </p:sp>
      <p:sp>
        <p:nvSpPr>
          <p:cNvPr id="19" name="Text Box 13">
            <a:extLst>
              <a:ext uri="{FF2B5EF4-FFF2-40B4-BE49-F238E27FC236}">
                <a16:creationId xmlns:a16="http://schemas.microsoft.com/office/drawing/2014/main" id="{FFD7B1E4-EFBB-B24C-8D00-70FBCAD21F73}"/>
              </a:ext>
            </a:extLst>
          </p:cNvPr>
          <p:cNvSpPr txBox="1"/>
          <p:nvPr/>
        </p:nvSpPr>
        <p:spPr>
          <a:xfrm>
            <a:off x="3200400" y="4489146"/>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Reader: </a:t>
            </a:r>
            <a:r>
              <a:rPr lang="en-US" sz="1000" dirty="0">
                <a:latin typeface="Times New Roman" panose="02020603050405020304" pitchFamily="18" charset="0"/>
                <a:ea typeface="Times New Roman" panose="02020603050405020304" pitchFamily="18" charset="0"/>
                <a:cs typeface="Times" pitchFamily="2" charset="0"/>
              </a:rPr>
              <a:t>Chapter 6</a:t>
            </a:r>
            <a:endParaRPr lang="en-US" sz="1200" dirty="0">
              <a:effectLst/>
              <a:latin typeface="Times" pitchFamily="2" charset="0"/>
              <a:ea typeface="Times New Roman" panose="02020603050405020304" pitchFamily="18" charset="0"/>
              <a:cs typeface="Times" pitchFamily="2" charset="0"/>
            </a:endParaRPr>
          </a:p>
        </p:txBody>
      </p:sp>
      <p:sp>
        <p:nvSpPr>
          <p:cNvPr id="20" name="Rectangle 19">
            <a:extLst>
              <a:ext uri="{FF2B5EF4-FFF2-40B4-BE49-F238E27FC236}">
                <a16:creationId xmlns:a16="http://schemas.microsoft.com/office/drawing/2014/main" id="{A5CEB66C-B9FE-0842-93AE-D1AD67C85B9B}"/>
              </a:ext>
            </a:extLst>
          </p:cNvPr>
          <p:cNvSpPr/>
          <p:nvPr/>
        </p:nvSpPr>
        <p:spPr>
          <a:xfrm>
            <a:off x="5874233" y="4355694"/>
            <a:ext cx="1905000" cy="400110"/>
          </a:xfrm>
          <a:prstGeom prst="rect">
            <a:avLst/>
          </a:prstGeom>
        </p:spPr>
        <p:txBody>
          <a:bodyPr wrap="square">
            <a:spAutoFit/>
          </a:bodyPr>
          <a:lstStyle/>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Assign4 In</a:t>
            </a:r>
            <a:endParaRPr lang="en-US" sz="1000" dirty="0">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Textbook: Chapter 7</a:t>
            </a:r>
            <a:endParaRPr lang="en-US" sz="1000" dirty="0">
              <a:effectLst/>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6</a:t>
            </a:r>
          </a:p>
        </p:txBody>
      </p:sp>
      <p:grpSp>
        <p:nvGrpSpPr>
          <p:cNvPr id="507907" name="Group 3"/>
          <p:cNvGrpSpPr>
            <a:grpSpLocks/>
          </p:cNvGrpSpPr>
          <p:nvPr/>
        </p:nvGrpSpPr>
        <p:grpSpPr bwMode="auto">
          <a:xfrm>
            <a:off x="571500" y="2095500"/>
            <a:ext cx="2671763" cy="2667000"/>
            <a:chOff x="360" y="1320"/>
            <a:chExt cx="1683" cy="1680"/>
          </a:xfrm>
        </p:grpSpPr>
        <p:sp>
          <p:nvSpPr>
            <p:cNvPr id="507908"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09"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October 27</a:t>
              </a:r>
            </a:p>
          </p:txBody>
        </p:sp>
        <p:sp>
          <p:nvSpPr>
            <p:cNvPr id="507910" name="Text Box 6"/>
            <p:cNvSpPr txBox="1">
              <a:spLocks noChangeArrowheads="1"/>
            </p:cNvSpPr>
            <p:nvPr/>
          </p:nvSpPr>
          <p:spPr bwMode="auto">
            <a:xfrm>
              <a:off x="360" y="1632"/>
              <a:ext cx="1683" cy="330"/>
            </a:xfrm>
            <a:prstGeom prst="rect">
              <a:avLst/>
            </a:prstGeom>
            <a:noFill/>
            <a:ln w="9525">
              <a:noFill/>
              <a:miter lim="800000"/>
              <a:headEnd/>
              <a:tailEnd/>
            </a:ln>
            <a:effectLst/>
          </p:spPr>
          <p:txBody>
            <a:bodyPr>
              <a:prstTxWarp prst="textNoShape">
                <a:avLst/>
              </a:prstTxWarp>
              <a:spAutoFit/>
            </a:bodyPr>
            <a:lstStyle/>
            <a:p>
              <a:pPr algn="ctr"/>
              <a:r>
                <a:rPr lang="en-US" b="0" dirty="0"/>
                <a:t>Python dictionaries</a:t>
              </a:r>
            </a:p>
            <a:p>
              <a:pPr algn="ctr"/>
              <a:r>
                <a:rPr lang="en-US" b="0" dirty="0"/>
                <a:t>Large data sets</a:t>
              </a:r>
            </a:p>
          </p:txBody>
        </p:sp>
      </p:grpSp>
      <p:grpSp>
        <p:nvGrpSpPr>
          <p:cNvPr id="507912" name="Group 8"/>
          <p:cNvGrpSpPr>
            <a:grpSpLocks/>
          </p:cNvGrpSpPr>
          <p:nvPr/>
        </p:nvGrpSpPr>
        <p:grpSpPr bwMode="auto">
          <a:xfrm>
            <a:off x="3238500" y="2095500"/>
            <a:ext cx="2671763" cy="2667000"/>
            <a:chOff x="360" y="1320"/>
            <a:chExt cx="1683" cy="1680"/>
          </a:xfrm>
        </p:grpSpPr>
        <p:sp>
          <p:nvSpPr>
            <p:cNvPr id="507913"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4"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29</a:t>
              </a:r>
            </a:p>
          </p:txBody>
        </p:sp>
        <p:sp>
          <p:nvSpPr>
            <p:cNvPr id="507915" name="Text Box 11"/>
            <p:cNvSpPr txBox="1">
              <a:spLocks noChangeArrowheads="1"/>
            </p:cNvSpPr>
            <p:nvPr/>
          </p:nvSpPr>
          <p:spPr bwMode="auto">
            <a:xfrm>
              <a:off x="360" y="1632"/>
              <a:ext cx="1683" cy="330"/>
            </a:xfrm>
            <a:prstGeom prst="rect">
              <a:avLst/>
            </a:prstGeom>
            <a:noFill/>
            <a:ln w="9525">
              <a:noFill/>
              <a:miter lim="800000"/>
              <a:headEnd/>
              <a:tailEnd/>
            </a:ln>
            <a:effectLst/>
          </p:spPr>
          <p:txBody>
            <a:bodyPr>
              <a:prstTxWarp prst="textNoShape">
                <a:avLst/>
              </a:prstTxWarp>
              <a:spAutoFit/>
            </a:bodyPr>
            <a:lstStyle/>
            <a:p>
              <a:pPr algn="ctr"/>
              <a:r>
                <a:rPr lang="en-US" b="0" dirty="0"/>
                <a:t>Introduction to OO Design</a:t>
              </a:r>
            </a:p>
            <a:p>
              <a:pPr algn="ctr"/>
              <a:r>
                <a:rPr lang="en-US" b="0" dirty="0"/>
                <a:t>Designing simple objects</a:t>
              </a:r>
            </a:p>
          </p:txBody>
        </p:sp>
      </p:grpSp>
      <p:grpSp>
        <p:nvGrpSpPr>
          <p:cNvPr id="507917" name="Group 13"/>
          <p:cNvGrpSpPr>
            <a:grpSpLocks/>
          </p:cNvGrpSpPr>
          <p:nvPr/>
        </p:nvGrpSpPr>
        <p:grpSpPr bwMode="auto">
          <a:xfrm>
            <a:off x="5905500" y="2095500"/>
            <a:ext cx="2671763" cy="2667000"/>
            <a:chOff x="360" y="1320"/>
            <a:chExt cx="1683" cy="1680"/>
          </a:xfrm>
        </p:grpSpPr>
        <p:sp>
          <p:nvSpPr>
            <p:cNvPr id="507918"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7919"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31</a:t>
              </a:r>
            </a:p>
          </p:txBody>
        </p:sp>
        <p:sp>
          <p:nvSpPr>
            <p:cNvPr id="507920" name="Text Box 16"/>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Advanced OO design</a:t>
              </a:r>
            </a:p>
            <a:p>
              <a:pPr algn="ctr"/>
              <a:r>
                <a:rPr lang="en-US" b="0" dirty="0"/>
                <a:t>Constructors</a:t>
              </a:r>
            </a:p>
            <a:p>
              <a:pPr algn="ctr"/>
              <a:r>
                <a:rPr lang="en-US" b="0" dirty="0"/>
                <a:t>Internal representations</a:t>
              </a:r>
            </a:p>
          </p:txBody>
        </p:sp>
      </p:grpSp>
      <p:sp>
        <p:nvSpPr>
          <p:cNvPr id="507922" name="Rectangle 18"/>
          <p:cNvSpPr>
            <a:spLocks noChangeArrowheads="1"/>
          </p:cNvSpPr>
          <p:nvPr/>
        </p:nvSpPr>
        <p:spPr bwMode="auto">
          <a:xfrm>
            <a:off x="2133600" y="3276600"/>
            <a:ext cx="2209800" cy="6858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Midterm Exam:</a:t>
            </a:r>
          </a:p>
          <a:p>
            <a:pPr algn="ctr">
              <a:lnSpc>
                <a:spcPct val="90000"/>
              </a:lnSpc>
            </a:pPr>
            <a:r>
              <a:rPr lang="en-US" b="0" dirty="0">
                <a:solidFill>
                  <a:srgbClr val="000000"/>
                </a:solidFill>
              </a:rPr>
              <a:t>Tuesday, October 28</a:t>
            </a:r>
          </a:p>
          <a:p>
            <a:pPr algn="ctr">
              <a:lnSpc>
                <a:spcPct val="90000"/>
              </a:lnSpc>
            </a:pPr>
            <a:r>
              <a:rPr lang="en-US" b="0" dirty="0">
                <a:solidFill>
                  <a:srgbClr val="000000"/>
                </a:solidFill>
              </a:rPr>
              <a:t>3:30</a:t>
            </a:r>
            <a:r>
              <a:rPr lang="en-US" sz="600" b="0" dirty="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r>
              <a:rPr lang="en-US" b="0" dirty="0">
                <a:solidFill>
                  <a:srgbClr val="000000"/>
                </a:solidFill>
              </a:rPr>
              <a:t>. or 7:00</a:t>
            </a:r>
            <a:r>
              <a:rPr lang="en-US" sz="600" b="0" dirty="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endParaRPr lang="en-US" b="0" dirty="0">
              <a:solidFill>
                <a:srgbClr val="000000"/>
              </a:solidFill>
            </a:endParaRPr>
          </a:p>
        </p:txBody>
      </p:sp>
      <p:sp>
        <p:nvSpPr>
          <p:cNvPr id="19" name="Text Box 13">
            <a:extLst>
              <a:ext uri="{FF2B5EF4-FFF2-40B4-BE49-F238E27FC236}">
                <a16:creationId xmlns:a16="http://schemas.microsoft.com/office/drawing/2014/main" id="{FFB2E80A-F5AA-1349-9DB9-205642AD978E}"/>
              </a:ext>
            </a:extLst>
          </p:cNvPr>
          <p:cNvSpPr txBox="1"/>
          <p:nvPr/>
        </p:nvSpPr>
        <p:spPr>
          <a:xfrm>
            <a:off x="564046" y="4497705"/>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Reader: </a:t>
            </a:r>
            <a:r>
              <a:rPr lang="en-US" sz="1000" dirty="0">
                <a:latin typeface="Times New Roman" panose="02020603050405020304" pitchFamily="18" charset="0"/>
                <a:ea typeface="Times New Roman" panose="02020603050405020304" pitchFamily="18" charset="0"/>
                <a:cs typeface="Times" pitchFamily="2" charset="0"/>
              </a:rPr>
              <a:t>Section 11.1</a:t>
            </a:r>
            <a:endParaRPr lang="en-US" sz="1200" dirty="0">
              <a:effectLst/>
              <a:latin typeface="Times" pitchFamily="2" charset="0"/>
              <a:ea typeface="Times New Roman" panose="02020603050405020304" pitchFamily="18" charset="0"/>
              <a:cs typeface="Times" pitchFamily="2" charset="0"/>
            </a:endParaRPr>
          </a:p>
        </p:txBody>
      </p:sp>
      <p:sp>
        <p:nvSpPr>
          <p:cNvPr id="20" name="Rectangle 19">
            <a:extLst>
              <a:ext uri="{FF2B5EF4-FFF2-40B4-BE49-F238E27FC236}">
                <a16:creationId xmlns:a16="http://schemas.microsoft.com/office/drawing/2014/main" id="{E4EFCF89-B47C-7E4C-A72D-DB549ADA516E}"/>
              </a:ext>
            </a:extLst>
          </p:cNvPr>
          <p:cNvSpPr/>
          <p:nvPr/>
        </p:nvSpPr>
        <p:spPr>
          <a:xfrm>
            <a:off x="3200400" y="4355694"/>
            <a:ext cx="1905000" cy="400110"/>
          </a:xfrm>
          <a:prstGeom prst="rect">
            <a:avLst/>
          </a:prstGeom>
        </p:spPr>
        <p:txBody>
          <a:bodyPr wrap="square">
            <a:spAutoFit/>
          </a:bodyPr>
          <a:lstStyle/>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Assign5 Out</a:t>
            </a:r>
            <a:endParaRPr lang="en-US" sz="1000" dirty="0">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Reader: Sections 9.1 – 9.3</a:t>
            </a:r>
            <a:endParaRPr lang="en-US" sz="1000" dirty="0">
              <a:effectLst/>
              <a:latin typeface="Times" pitchFamily="2" charset="0"/>
              <a:ea typeface="Times New Roman" panose="02020603050405020304" pitchFamily="18" charset="0"/>
              <a:cs typeface="Times" pitchFamily="2" charset="0"/>
            </a:endParaRPr>
          </a:p>
        </p:txBody>
      </p:sp>
      <p:sp>
        <p:nvSpPr>
          <p:cNvPr id="21" name="Rectangle 20">
            <a:extLst>
              <a:ext uri="{FF2B5EF4-FFF2-40B4-BE49-F238E27FC236}">
                <a16:creationId xmlns:a16="http://schemas.microsoft.com/office/drawing/2014/main" id="{94931C73-0AD3-5241-BAF8-1B298BDB198C}"/>
              </a:ext>
            </a:extLst>
          </p:cNvPr>
          <p:cNvSpPr/>
          <p:nvPr/>
        </p:nvSpPr>
        <p:spPr>
          <a:xfrm>
            <a:off x="5867400" y="4495800"/>
            <a:ext cx="1905000" cy="246221"/>
          </a:xfrm>
          <a:prstGeom prst="rect">
            <a:avLst/>
          </a:prstGeom>
        </p:spPr>
        <p:txBody>
          <a:bodyPr wrap="square">
            <a:spAutoFit/>
          </a:bodyPr>
          <a:lstStyle/>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Reader: Sections 12.1 – 12.3</a:t>
            </a:r>
            <a:endParaRPr lang="en-US" sz="1000" dirty="0">
              <a:latin typeface="Times" pitchFamily="2" charset="0"/>
              <a:ea typeface="Times New Roman" panose="02020603050405020304" pitchFamily="18" charset="0"/>
              <a:cs typeface="Times"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07922"/>
                                        </p:tgtEl>
                                        <p:attrNameLst>
                                          <p:attrName>style.visibility</p:attrName>
                                        </p:attrNameLst>
                                      </p:cBhvr>
                                      <p:to>
                                        <p:strVal val="visible"/>
                                      </p:to>
                                    </p:set>
                                    <p:anim calcmode="lin" valueType="num">
                                      <p:cBhvr>
                                        <p:cTn id="7" dur="1000" fill="hold"/>
                                        <p:tgtEl>
                                          <p:spTgt spid="507922"/>
                                        </p:tgtEl>
                                        <p:attrNameLst>
                                          <p:attrName>ppt_w</p:attrName>
                                        </p:attrNameLst>
                                      </p:cBhvr>
                                      <p:tavLst>
                                        <p:tav tm="0">
                                          <p:val>
                                            <p:fltVal val="0"/>
                                          </p:val>
                                        </p:tav>
                                        <p:tav tm="100000">
                                          <p:val>
                                            <p:strVal val="#ppt_w"/>
                                          </p:val>
                                        </p:tav>
                                      </p:tavLst>
                                    </p:anim>
                                    <p:anim calcmode="lin" valueType="num">
                                      <p:cBhvr>
                                        <p:cTn id="8" dur="1000" fill="hold"/>
                                        <p:tgtEl>
                                          <p:spTgt spid="507922"/>
                                        </p:tgtEl>
                                        <p:attrNameLst>
                                          <p:attrName>ppt_h</p:attrName>
                                        </p:attrNameLst>
                                      </p:cBhvr>
                                      <p:tavLst>
                                        <p:tav tm="0">
                                          <p:val>
                                            <p:fltVal val="0"/>
                                          </p:val>
                                        </p:tav>
                                        <p:tav tm="100000">
                                          <p:val>
                                            <p:strVal val="#ppt_h"/>
                                          </p:val>
                                        </p:tav>
                                      </p:tavLst>
                                    </p:anim>
                                    <p:anim calcmode="lin" valueType="num">
                                      <p:cBhvr>
                                        <p:cTn id="9" dur="1000" fill="hold"/>
                                        <p:tgtEl>
                                          <p:spTgt spid="5079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79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Syllabus—Week 7</a:t>
            </a:r>
          </a:p>
        </p:txBody>
      </p:sp>
      <p:grpSp>
        <p:nvGrpSpPr>
          <p:cNvPr id="509960" name="Group 8"/>
          <p:cNvGrpSpPr>
            <a:grpSpLocks/>
          </p:cNvGrpSpPr>
          <p:nvPr/>
        </p:nvGrpSpPr>
        <p:grpSpPr bwMode="auto">
          <a:xfrm>
            <a:off x="3238500" y="2095500"/>
            <a:ext cx="2671763" cy="2667000"/>
            <a:chOff x="360" y="1320"/>
            <a:chExt cx="1683" cy="1680"/>
          </a:xfrm>
        </p:grpSpPr>
        <p:sp>
          <p:nvSpPr>
            <p:cNvPr id="50996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5</a:t>
              </a:r>
            </a:p>
          </p:txBody>
        </p:sp>
        <p:sp>
          <p:nvSpPr>
            <p:cNvPr id="509963" name="Text Box 11"/>
            <p:cNvSpPr txBox="1">
              <a:spLocks noChangeArrowheads="1"/>
            </p:cNvSpPr>
            <p:nvPr/>
          </p:nvSpPr>
          <p:spPr bwMode="auto">
            <a:xfrm>
              <a:off x="360" y="1632"/>
              <a:ext cx="1683" cy="194"/>
            </a:xfrm>
            <a:prstGeom prst="rect">
              <a:avLst/>
            </a:prstGeom>
            <a:noFill/>
            <a:ln w="9525">
              <a:noFill/>
              <a:miter lim="800000"/>
              <a:headEnd/>
              <a:tailEnd/>
            </a:ln>
            <a:effectLst/>
          </p:spPr>
          <p:txBody>
            <a:bodyPr>
              <a:prstTxWarp prst="textNoShape">
                <a:avLst/>
              </a:prstTxWarp>
              <a:spAutoFit/>
            </a:bodyPr>
            <a:lstStyle/>
            <a:p>
              <a:pPr algn="ctr"/>
              <a:r>
                <a:rPr lang="en-US" b="0" dirty="0"/>
                <a:t>Overview of Adventure!</a:t>
              </a:r>
            </a:p>
          </p:txBody>
        </p:sp>
      </p:grpSp>
      <p:grpSp>
        <p:nvGrpSpPr>
          <p:cNvPr id="509965" name="Group 13"/>
          <p:cNvGrpSpPr>
            <a:grpSpLocks/>
          </p:cNvGrpSpPr>
          <p:nvPr/>
        </p:nvGrpSpPr>
        <p:grpSpPr bwMode="auto">
          <a:xfrm>
            <a:off x="5905500" y="2095500"/>
            <a:ext cx="2671763" cy="2667000"/>
            <a:chOff x="360" y="1320"/>
            <a:chExt cx="1683" cy="1680"/>
          </a:xfrm>
        </p:grpSpPr>
        <p:sp>
          <p:nvSpPr>
            <p:cNvPr id="509966"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09967"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7</a:t>
              </a:r>
            </a:p>
          </p:txBody>
        </p:sp>
        <p:sp>
          <p:nvSpPr>
            <p:cNvPr id="509968" name="Text Box 16"/>
            <p:cNvSpPr txBox="1">
              <a:spLocks noChangeArrowheads="1"/>
            </p:cNvSpPr>
            <p:nvPr/>
          </p:nvSpPr>
          <p:spPr bwMode="auto">
            <a:xfrm>
              <a:off x="360" y="1632"/>
              <a:ext cx="1683" cy="194"/>
            </a:xfrm>
            <a:prstGeom prst="rect">
              <a:avLst/>
            </a:prstGeom>
            <a:noFill/>
            <a:ln w="9525">
              <a:noFill/>
              <a:miter lim="800000"/>
              <a:headEnd/>
              <a:tailEnd/>
            </a:ln>
            <a:effectLst/>
          </p:spPr>
          <p:txBody>
            <a:bodyPr>
              <a:prstTxWarp prst="textNoShape">
                <a:avLst/>
              </a:prstTxWarp>
              <a:spAutoFit/>
            </a:bodyPr>
            <a:lstStyle/>
            <a:p>
              <a:pPr algn="ctr"/>
              <a:r>
                <a:rPr lang="en-US" b="0" dirty="0"/>
                <a:t>Modern Day Python</a:t>
              </a:r>
            </a:p>
          </p:txBody>
        </p:sp>
      </p:grpSp>
      <p:grpSp>
        <p:nvGrpSpPr>
          <p:cNvPr id="20" name="Group 8"/>
          <p:cNvGrpSpPr>
            <a:grpSpLocks/>
          </p:cNvGrpSpPr>
          <p:nvPr/>
        </p:nvGrpSpPr>
        <p:grpSpPr bwMode="auto">
          <a:xfrm>
            <a:off x="571500" y="2095500"/>
            <a:ext cx="2671763" cy="2667000"/>
            <a:chOff x="360" y="1320"/>
            <a:chExt cx="1683" cy="1680"/>
          </a:xfrm>
        </p:grpSpPr>
        <p:sp>
          <p:nvSpPr>
            <p:cNvPr id="21"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November 3</a:t>
              </a:r>
            </a:p>
          </p:txBody>
        </p:sp>
        <p:sp>
          <p:nvSpPr>
            <p:cNvPr id="23" name="Text Box 11"/>
            <p:cNvSpPr txBox="1">
              <a:spLocks noChangeArrowheads="1"/>
            </p:cNvSpPr>
            <p:nvPr/>
          </p:nvSpPr>
          <p:spPr bwMode="auto">
            <a:xfrm>
              <a:off x="360" y="1632"/>
              <a:ext cx="1683" cy="330"/>
            </a:xfrm>
            <a:prstGeom prst="rect">
              <a:avLst/>
            </a:prstGeom>
            <a:noFill/>
            <a:ln w="9525">
              <a:noFill/>
              <a:miter lim="800000"/>
              <a:headEnd/>
              <a:tailEnd/>
            </a:ln>
            <a:effectLst/>
          </p:spPr>
          <p:txBody>
            <a:bodyPr>
              <a:prstTxWarp prst="textNoShape">
                <a:avLst/>
              </a:prstTxWarp>
              <a:spAutoFit/>
            </a:bodyPr>
            <a:lstStyle/>
            <a:p>
              <a:pPr algn="ctr"/>
              <a:r>
                <a:rPr lang="en-US" b="0" dirty="0"/>
                <a:t>Data-driven design</a:t>
              </a:r>
            </a:p>
            <a:p>
              <a:pPr algn="ctr"/>
              <a:r>
                <a:rPr lang="en-US" b="0" dirty="0"/>
                <a:t>The Teaching Machine</a:t>
              </a:r>
            </a:p>
          </p:txBody>
        </p:sp>
      </p:grpSp>
      <p:sp>
        <p:nvSpPr>
          <p:cNvPr id="19" name="Text Box 13">
            <a:extLst>
              <a:ext uri="{FF2B5EF4-FFF2-40B4-BE49-F238E27FC236}">
                <a16:creationId xmlns:a16="http://schemas.microsoft.com/office/drawing/2014/main" id="{B3C8AEC2-6C1B-CA49-B604-9545ED0D7642}"/>
              </a:ext>
            </a:extLst>
          </p:cNvPr>
          <p:cNvSpPr txBox="1"/>
          <p:nvPr/>
        </p:nvSpPr>
        <p:spPr>
          <a:xfrm>
            <a:off x="564046" y="4497705"/>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Reader: </a:t>
            </a:r>
            <a:r>
              <a:rPr lang="en-US" sz="1000" dirty="0">
                <a:latin typeface="Times New Roman" panose="02020603050405020304" pitchFamily="18" charset="0"/>
                <a:ea typeface="Times New Roman" panose="02020603050405020304" pitchFamily="18" charset="0"/>
                <a:cs typeface="Times" pitchFamily="2" charset="0"/>
              </a:rPr>
              <a:t>Section 12.4</a:t>
            </a:r>
            <a:endParaRPr lang="en-US" sz="1200" dirty="0">
              <a:effectLst/>
              <a:latin typeface="Times" pitchFamily="2" charset="0"/>
              <a:ea typeface="Times New Roman" panose="02020603050405020304" pitchFamily="18" charset="0"/>
              <a:cs typeface="Times" pitchFamily="2" charset="0"/>
            </a:endParaRPr>
          </a:p>
        </p:txBody>
      </p:sp>
      <p:sp>
        <p:nvSpPr>
          <p:cNvPr id="24" name="Rectangle 23">
            <a:extLst>
              <a:ext uri="{FF2B5EF4-FFF2-40B4-BE49-F238E27FC236}">
                <a16:creationId xmlns:a16="http://schemas.microsoft.com/office/drawing/2014/main" id="{35C02877-6E24-6B40-84E7-7BA9D1380F8F}"/>
              </a:ext>
            </a:extLst>
          </p:cNvPr>
          <p:cNvSpPr/>
          <p:nvPr/>
        </p:nvSpPr>
        <p:spPr>
          <a:xfrm>
            <a:off x="3200400" y="4355694"/>
            <a:ext cx="1905000" cy="400110"/>
          </a:xfrm>
          <a:prstGeom prst="rect">
            <a:avLst/>
          </a:prstGeom>
        </p:spPr>
        <p:txBody>
          <a:bodyPr wrap="square">
            <a:spAutoFit/>
          </a:bodyPr>
          <a:lstStyle/>
          <a:p>
            <a:pPr marL="0" marR="0">
              <a:spcBef>
                <a:spcPts val="0"/>
              </a:spcBef>
              <a:spcAft>
                <a:spcPts val="0"/>
              </a:spcAft>
            </a:pPr>
            <a:r>
              <a:rPr lang="en-US" sz="1000" dirty="0">
                <a:solidFill>
                  <a:schemeClr val="bg1"/>
                </a:solidFill>
                <a:latin typeface="Times New Roman" panose="02020603050405020304" pitchFamily="18" charset="0"/>
                <a:ea typeface="Times New Roman" panose="02020603050405020304" pitchFamily="18" charset="0"/>
                <a:cs typeface="Times" pitchFamily="2" charset="0"/>
              </a:rPr>
              <a:t>Assign5 Out</a:t>
            </a:r>
            <a:endParaRPr lang="en-US" sz="1000" dirty="0">
              <a:solidFill>
                <a:schemeClr val="bg1"/>
              </a:solidFill>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Assign5 In, Assign6 Out</a:t>
            </a:r>
            <a:endParaRPr lang="en-US" sz="1000" dirty="0">
              <a:effectLst/>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Syllabus—Week 8</a:t>
            </a:r>
          </a:p>
        </p:txBody>
      </p:sp>
      <p:grpSp>
        <p:nvGrpSpPr>
          <p:cNvPr id="512003" name="Group 3"/>
          <p:cNvGrpSpPr>
            <a:grpSpLocks/>
          </p:cNvGrpSpPr>
          <p:nvPr/>
        </p:nvGrpSpPr>
        <p:grpSpPr bwMode="auto">
          <a:xfrm>
            <a:off x="571500" y="2095500"/>
            <a:ext cx="2671763" cy="2667000"/>
            <a:chOff x="360" y="1320"/>
            <a:chExt cx="1683" cy="1680"/>
          </a:xfrm>
        </p:grpSpPr>
        <p:sp>
          <p:nvSpPr>
            <p:cNvPr id="512004" name="Rectangle 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05" name="Text Box 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November 10</a:t>
              </a:r>
            </a:p>
          </p:txBody>
        </p:sp>
        <p:sp>
          <p:nvSpPr>
            <p:cNvPr id="512006" name="Text Box 6"/>
            <p:cNvSpPr txBox="1">
              <a:spLocks noChangeArrowheads="1"/>
            </p:cNvSpPr>
            <p:nvPr/>
          </p:nvSpPr>
          <p:spPr bwMode="auto">
            <a:xfrm>
              <a:off x="360" y="1632"/>
              <a:ext cx="1683" cy="485"/>
            </a:xfrm>
            <a:prstGeom prst="rect">
              <a:avLst/>
            </a:prstGeom>
            <a:noFill/>
            <a:ln w="9525">
              <a:noFill/>
              <a:miter lim="800000"/>
              <a:headEnd/>
              <a:tailEnd/>
            </a:ln>
            <a:effectLst/>
          </p:spPr>
          <p:txBody>
            <a:bodyPr>
              <a:prstTxWarp prst="textNoShape">
                <a:avLst/>
              </a:prstTxWarp>
              <a:spAutoFit/>
            </a:bodyPr>
            <a:lstStyle/>
            <a:p>
              <a:pPr algn="ctr"/>
              <a:r>
                <a:rPr lang="en-US" b="0" dirty="0"/>
                <a:t>HTML and the DOM</a:t>
              </a:r>
            </a:p>
            <a:p>
              <a:pPr algn="ctr"/>
              <a:r>
                <a:rPr lang="en-US" b="0" dirty="0"/>
                <a:t>Interactors</a:t>
              </a:r>
              <a:br>
                <a:rPr lang="en-US" b="0" dirty="0"/>
              </a:br>
              <a:r>
                <a:rPr lang="en-US" b="0" dirty="0"/>
                <a:t>Native events</a:t>
              </a:r>
              <a:r>
                <a:rPr lang="en-US" sz="1600" b="0" dirty="0"/>
                <a:t> </a:t>
              </a:r>
            </a:p>
          </p:txBody>
        </p:sp>
      </p:grpSp>
      <p:grpSp>
        <p:nvGrpSpPr>
          <p:cNvPr id="512008" name="Group 8"/>
          <p:cNvGrpSpPr>
            <a:grpSpLocks/>
          </p:cNvGrpSpPr>
          <p:nvPr/>
        </p:nvGrpSpPr>
        <p:grpSpPr bwMode="auto">
          <a:xfrm>
            <a:off x="3238500" y="2095500"/>
            <a:ext cx="2671763" cy="2667000"/>
            <a:chOff x="360" y="1320"/>
            <a:chExt cx="1683" cy="1680"/>
          </a:xfrm>
        </p:grpSpPr>
        <p:sp>
          <p:nvSpPr>
            <p:cNvPr id="51200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12</a:t>
              </a:r>
            </a:p>
          </p:txBody>
        </p:sp>
        <p:sp>
          <p:nvSpPr>
            <p:cNvPr id="512011" name="Text Box 11"/>
            <p:cNvSpPr txBox="1">
              <a:spLocks noChangeArrowheads="1"/>
            </p:cNvSpPr>
            <p:nvPr/>
          </p:nvSpPr>
          <p:spPr bwMode="auto">
            <a:xfrm>
              <a:off x="360" y="1632"/>
              <a:ext cx="1683" cy="465"/>
            </a:xfrm>
            <a:prstGeom prst="rect">
              <a:avLst/>
            </a:prstGeom>
            <a:noFill/>
            <a:ln w="9525">
              <a:noFill/>
              <a:miter lim="800000"/>
              <a:headEnd/>
              <a:tailEnd/>
            </a:ln>
            <a:effectLst/>
          </p:spPr>
          <p:txBody>
            <a:bodyPr>
              <a:prstTxWarp prst="textNoShape">
                <a:avLst/>
              </a:prstTxWarp>
              <a:spAutoFit/>
            </a:bodyPr>
            <a:lstStyle/>
            <a:p>
              <a:pPr algn="ctr"/>
              <a:r>
                <a:rPr lang="en-US" b="0" dirty="0"/>
                <a:t>Introduction to CSS</a:t>
              </a:r>
              <a:br>
                <a:rPr lang="en-US" b="0" dirty="0"/>
              </a:br>
              <a:r>
                <a:rPr lang="en-US" b="0" dirty="0"/>
                <a:t>Selectors, Classes, Rules</a:t>
              </a:r>
            </a:p>
            <a:p>
              <a:pPr algn="ctr"/>
              <a:r>
                <a:rPr lang="en-US" b="0" dirty="0"/>
                <a:t>Inline Styling</a:t>
              </a:r>
            </a:p>
          </p:txBody>
        </p:sp>
      </p:grpSp>
      <p:grpSp>
        <p:nvGrpSpPr>
          <p:cNvPr id="512013" name="Group 13"/>
          <p:cNvGrpSpPr>
            <a:grpSpLocks/>
          </p:cNvGrpSpPr>
          <p:nvPr/>
        </p:nvGrpSpPr>
        <p:grpSpPr bwMode="auto">
          <a:xfrm>
            <a:off x="5905500" y="2095500"/>
            <a:ext cx="2671763" cy="2667000"/>
            <a:chOff x="360" y="1320"/>
            <a:chExt cx="1683" cy="1680"/>
          </a:xfrm>
        </p:grpSpPr>
        <p:sp>
          <p:nvSpPr>
            <p:cNvPr id="512014"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5"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14</a:t>
              </a:r>
            </a:p>
          </p:txBody>
        </p:sp>
        <p:sp>
          <p:nvSpPr>
            <p:cNvPr id="512016" name="Text Box 16"/>
            <p:cNvSpPr txBox="1">
              <a:spLocks noChangeArrowheads="1"/>
            </p:cNvSpPr>
            <p:nvPr/>
          </p:nvSpPr>
          <p:spPr bwMode="auto">
            <a:xfrm>
              <a:off x="360" y="1632"/>
              <a:ext cx="1683" cy="485"/>
            </a:xfrm>
            <a:prstGeom prst="rect">
              <a:avLst/>
            </a:prstGeom>
            <a:noFill/>
            <a:ln w="9525">
              <a:noFill/>
              <a:miter lim="800000"/>
              <a:headEnd/>
              <a:tailEnd/>
            </a:ln>
            <a:effectLst/>
          </p:spPr>
          <p:txBody>
            <a:bodyPr>
              <a:prstTxWarp prst="textNoShape">
                <a:avLst/>
              </a:prstTxWarp>
              <a:spAutoFit/>
            </a:bodyPr>
            <a:lstStyle/>
            <a:p>
              <a:pPr algn="ctr"/>
              <a:r>
                <a:rPr lang="en-US" b="0" dirty="0"/>
                <a:t>Client-Server paradigm</a:t>
              </a:r>
            </a:p>
            <a:p>
              <a:pPr algn="ctr"/>
              <a:r>
                <a:rPr lang="en-US" b="0" dirty="0"/>
                <a:t>Life of an HTML page</a:t>
              </a:r>
            </a:p>
            <a:p>
              <a:pPr algn="ctr"/>
              <a:r>
                <a:rPr lang="en-US" b="0" dirty="0"/>
                <a:t>Basic HTTP</a:t>
              </a:r>
              <a:r>
                <a:rPr lang="en-US" sz="1600" b="0" dirty="0"/>
                <a:t> </a:t>
              </a:r>
              <a:endParaRPr lang="en-US" sz="1800" b="0" dirty="0"/>
            </a:p>
          </p:txBody>
        </p:sp>
      </p:grpSp>
      <p:sp>
        <p:nvSpPr>
          <p:cNvPr id="18" name="Text Box 13">
            <a:extLst>
              <a:ext uri="{FF2B5EF4-FFF2-40B4-BE49-F238E27FC236}">
                <a16:creationId xmlns:a16="http://schemas.microsoft.com/office/drawing/2014/main" id="{E2264DD7-EFE7-2146-A16D-E8E557AB571F}"/>
              </a:ext>
            </a:extLst>
          </p:cNvPr>
          <p:cNvSpPr txBox="1"/>
          <p:nvPr/>
        </p:nvSpPr>
        <p:spPr>
          <a:xfrm>
            <a:off x="564046" y="4497705"/>
            <a:ext cx="1828800" cy="264795"/>
          </a:xfrm>
          <a:prstGeom prst="rect">
            <a:avLst/>
          </a:prstGeom>
          <a:noFill/>
          <a:ln w="6350">
            <a:noFill/>
          </a:ln>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a:spcBef>
                <a:spcPts val="0"/>
              </a:spcBef>
              <a:spcAft>
                <a:spcPts val="0"/>
              </a:spcAft>
            </a:pPr>
            <a:r>
              <a:rPr lang="en-US" sz="1000" dirty="0">
                <a:effectLst/>
                <a:latin typeface="Times New Roman" panose="02020603050405020304" pitchFamily="18" charset="0"/>
                <a:ea typeface="Times New Roman" panose="02020603050405020304" pitchFamily="18" charset="0"/>
                <a:cs typeface="Times" pitchFamily="2" charset="0"/>
              </a:rPr>
              <a:t>Textbook: </a:t>
            </a:r>
            <a:r>
              <a:rPr lang="en-US" sz="1000" dirty="0">
                <a:latin typeface="Times New Roman" panose="02020603050405020304" pitchFamily="18" charset="0"/>
                <a:ea typeface="Times New Roman" panose="02020603050405020304" pitchFamily="18" charset="0"/>
                <a:cs typeface="Times" pitchFamily="2" charset="0"/>
              </a:rPr>
              <a:t>Sections 12.1 – 12.2</a:t>
            </a:r>
            <a:endParaRPr lang="en-US" sz="1200" dirty="0">
              <a:effectLst/>
              <a:latin typeface="Times" pitchFamily="2" charset="0"/>
              <a:ea typeface="Times New Roman" panose="02020603050405020304" pitchFamily="18" charset="0"/>
              <a:cs typeface="Times" pitchFamily="2" charset="0"/>
            </a:endParaRPr>
          </a:p>
        </p:txBody>
      </p:sp>
      <p:sp>
        <p:nvSpPr>
          <p:cNvPr id="19" name="Rectangle 18">
            <a:extLst>
              <a:ext uri="{FF2B5EF4-FFF2-40B4-BE49-F238E27FC236}">
                <a16:creationId xmlns:a16="http://schemas.microsoft.com/office/drawing/2014/main" id="{157D6727-B036-CE44-B79C-9F57E3653CB9}"/>
              </a:ext>
            </a:extLst>
          </p:cNvPr>
          <p:cNvSpPr/>
          <p:nvPr/>
        </p:nvSpPr>
        <p:spPr>
          <a:xfrm>
            <a:off x="3200400" y="4355694"/>
            <a:ext cx="1905000" cy="400110"/>
          </a:xfrm>
          <a:prstGeom prst="rect">
            <a:avLst/>
          </a:prstGeom>
        </p:spPr>
        <p:txBody>
          <a:bodyPr wrap="square">
            <a:spAutoFit/>
          </a:bodyPr>
          <a:lstStyle/>
          <a:p>
            <a:pPr marL="0" marR="0">
              <a:spcBef>
                <a:spcPts val="0"/>
              </a:spcBef>
              <a:spcAft>
                <a:spcPts val="0"/>
              </a:spcAft>
            </a:pPr>
            <a:r>
              <a:rPr lang="en-US" sz="1000" dirty="0">
                <a:solidFill>
                  <a:schemeClr val="bg1"/>
                </a:solidFill>
                <a:latin typeface="Times New Roman" panose="02020603050405020304" pitchFamily="18" charset="0"/>
                <a:ea typeface="Times New Roman" panose="02020603050405020304" pitchFamily="18" charset="0"/>
                <a:cs typeface="Times" pitchFamily="2" charset="0"/>
              </a:rPr>
              <a:t>Assign5 Out</a:t>
            </a:r>
            <a:endParaRPr lang="en-US" sz="1000" dirty="0">
              <a:solidFill>
                <a:schemeClr val="bg1"/>
              </a:solidFill>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Textbook: Sections 12.3 – 12.4</a:t>
            </a:r>
            <a:endParaRPr lang="en-US" sz="1000" dirty="0">
              <a:effectLst/>
              <a:latin typeface="Times" pitchFamily="2" charset="0"/>
              <a:ea typeface="Times New Roman" panose="02020603050405020304" pitchFamily="18" charset="0"/>
              <a:cs typeface="Times" pitchFamily="2" charset="0"/>
            </a:endParaRPr>
          </a:p>
        </p:txBody>
      </p:sp>
      <p:sp>
        <p:nvSpPr>
          <p:cNvPr id="20" name="Rectangle 19">
            <a:extLst>
              <a:ext uri="{FF2B5EF4-FFF2-40B4-BE49-F238E27FC236}">
                <a16:creationId xmlns:a16="http://schemas.microsoft.com/office/drawing/2014/main" id="{27866498-5C17-F64C-9F8F-984084EB5CC3}"/>
              </a:ext>
            </a:extLst>
          </p:cNvPr>
          <p:cNvSpPr/>
          <p:nvPr/>
        </p:nvSpPr>
        <p:spPr>
          <a:xfrm>
            <a:off x="5867400" y="4343400"/>
            <a:ext cx="1905000" cy="400110"/>
          </a:xfrm>
          <a:prstGeom prst="rect">
            <a:avLst/>
          </a:prstGeom>
        </p:spPr>
        <p:txBody>
          <a:bodyPr wrap="square">
            <a:spAutoFit/>
          </a:bodyPr>
          <a:lstStyle/>
          <a:p>
            <a:pPr marL="0" marR="0">
              <a:spcBef>
                <a:spcPts val="0"/>
              </a:spcBef>
              <a:spcAft>
                <a:spcPts val="0"/>
              </a:spcAft>
            </a:pPr>
            <a:r>
              <a:rPr lang="en-US" sz="1000" dirty="0">
                <a:solidFill>
                  <a:schemeClr val="bg1"/>
                </a:solidFill>
                <a:latin typeface="Times New Roman" panose="02020603050405020304" pitchFamily="18" charset="0"/>
                <a:ea typeface="Times New Roman" panose="02020603050405020304" pitchFamily="18" charset="0"/>
                <a:cs typeface="Times" pitchFamily="2" charset="0"/>
              </a:rPr>
              <a:t>Assign5 Out</a:t>
            </a:r>
            <a:endParaRPr lang="en-US" sz="1000" dirty="0">
              <a:solidFill>
                <a:schemeClr val="bg1"/>
              </a:solidFill>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Assign6 In, Assign7 Out</a:t>
            </a:r>
            <a:endParaRPr lang="en-US" sz="1000" dirty="0">
              <a:effectLst/>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Syllabus—Week 9</a:t>
            </a:r>
          </a:p>
        </p:txBody>
      </p:sp>
      <p:grpSp>
        <p:nvGrpSpPr>
          <p:cNvPr id="3" name="Group 8"/>
          <p:cNvGrpSpPr>
            <a:grpSpLocks/>
          </p:cNvGrpSpPr>
          <p:nvPr/>
        </p:nvGrpSpPr>
        <p:grpSpPr bwMode="auto">
          <a:xfrm>
            <a:off x="3238500" y="2095500"/>
            <a:ext cx="2671763" cy="2667000"/>
            <a:chOff x="360" y="1320"/>
            <a:chExt cx="1683" cy="1680"/>
          </a:xfrm>
        </p:grpSpPr>
        <p:sp>
          <p:nvSpPr>
            <p:cNvPr id="51200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19</a:t>
              </a:r>
            </a:p>
          </p:txBody>
        </p:sp>
        <p:sp>
          <p:nvSpPr>
            <p:cNvPr id="512011" name="Text Box 11"/>
            <p:cNvSpPr txBox="1">
              <a:spLocks noChangeArrowheads="1"/>
            </p:cNvSpPr>
            <p:nvPr/>
          </p:nvSpPr>
          <p:spPr bwMode="auto">
            <a:xfrm>
              <a:off x="360" y="1632"/>
              <a:ext cx="1683" cy="330"/>
            </a:xfrm>
            <a:prstGeom prst="rect">
              <a:avLst/>
            </a:prstGeom>
            <a:noFill/>
            <a:ln w="9525">
              <a:noFill/>
              <a:miter lim="800000"/>
              <a:headEnd/>
              <a:tailEnd/>
            </a:ln>
            <a:effectLst/>
          </p:spPr>
          <p:txBody>
            <a:bodyPr>
              <a:prstTxWarp prst="textNoShape">
                <a:avLst/>
              </a:prstTxWarp>
              <a:spAutoFit/>
            </a:bodyPr>
            <a:lstStyle/>
            <a:p>
              <a:pPr algn="ctr"/>
              <a:r>
                <a:rPr lang="en-US" b="0" dirty="0"/>
                <a:t>Accessing the DOM in JavaScript</a:t>
              </a:r>
            </a:p>
            <a:p>
              <a:pPr algn="ctr"/>
              <a:r>
                <a:rPr lang="en-US" dirty="0">
                  <a:latin typeface="Courier" pitchFamily="2" charset="0"/>
                </a:rPr>
                <a:t>document</a:t>
              </a:r>
              <a:r>
                <a:rPr lang="en-US" b="0" dirty="0"/>
                <a:t> and </a:t>
              </a:r>
              <a:r>
                <a:rPr lang="en-US" dirty="0">
                  <a:latin typeface="Courier" pitchFamily="2" charset="0"/>
                </a:rPr>
                <a:t>window</a:t>
              </a:r>
            </a:p>
          </p:txBody>
        </p:sp>
      </p:grpSp>
      <p:grpSp>
        <p:nvGrpSpPr>
          <p:cNvPr id="4" name="Group 13"/>
          <p:cNvGrpSpPr>
            <a:grpSpLocks/>
          </p:cNvGrpSpPr>
          <p:nvPr/>
        </p:nvGrpSpPr>
        <p:grpSpPr bwMode="auto">
          <a:xfrm>
            <a:off x="5905500" y="2095500"/>
            <a:ext cx="2671763" cy="2667000"/>
            <a:chOff x="360" y="1320"/>
            <a:chExt cx="1683" cy="1680"/>
          </a:xfrm>
        </p:grpSpPr>
        <p:sp>
          <p:nvSpPr>
            <p:cNvPr id="512014" name="Rectangle 14"/>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512015" name="Text Box 15"/>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21</a:t>
              </a:r>
            </a:p>
          </p:txBody>
        </p:sp>
        <p:sp>
          <p:nvSpPr>
            <p:cNvPr id="512016" name="Text Box 16"/>
            <p:cNvSpPr txBox="1">
              <a:spLocks noChangeArrowheads="1"/>
            </p:cNvSpPr>
            <p:nvPr/>
          </p:nvSpPr>
          <p:spPr bwMode="auto">
            <a:xfrm>
              <a:off x="360" y="1632"/>
              <a:ext cx="1683" cy="213"/>
            </a:xfrm>
            <a:prstGeom prst="rect">
              <a:avLst/>
            </a:prstGeom>
            <a:noFill/>
            <a:ln w="9525">
              <a:noFill/>
              <a:miter lim="800000"/>
              <a:headEnd/>
              <a:tailEnd/>
            </a:ln>
            <a:effectLst/>
          </p:spPr>
          <p:txBody>
            <a:bodyPr>
              <a:prstTxWarp prst="textNoShape">
                <a:avLst/>
              </a:prstTxWarp>
              <a:spAutoFit/>
            </a:bodyPr>
            <a:lstStyle/>
            <a:p>
              <a:pPr algn="ctr"/>
              <a:r>
                <a:rPr lang="en-US" sz="1600" b="0" dirty="0"/>
                <a:t>Web Programming Wrap</a:t>
              </a:r>
              <a:endParaRPr lang="en-US" sz="1800" b="0" dirty="0"/>
            </a:p>
          </p:txBody>
        </p:sp>
      </p:grpSp>
      <p:grpSp>
        <p:nvGrpSpPr>
          <p:cNvPr id="18" name="Group 8"/>
          <p:cNvGrpSpPr>
            <a:grpSpLocks/>
          </p:cNvGrpSpPr>
          <p:nvPr/>
        </p:nvGrpSpPr>
        <p:grpSpPr bwMode="auto">
          <a:xfrm>
            <a:off x="571500" y="2095500"/>
            <a:ext cx="2671763" cy="2667000"/>
            <a:chOff x="360" y="1320"/>
            <a:chExt cx="1683" cy="1680"/>
          </a:xfrm>
        </p:grpSpPr>
        <p:sp>
          <p:nvSpPr>
            <p:cNvPr id="19"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0"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November 17</a:t>
              </a:r>
            </a:p>
          </p:txBody>
        </p:sp>
        <p:sp>
          <p:nvSpPr>
            <p:cNvPr id="21" name="Text Box 11"/>
            <p:cNvSpPr txBox="1">
              <a:spLocks noChangeArrowheads="1"/>
            </p:cNvSpPr>
            <p:nvPr/>
          </p:nvSpPr>
          <p:spPr bwMode="auto">
            <a:xfrm>
              <a:off x="360" y="1632"/>
              <a:ext cx="1683" cy="485"/>
            </a:xfrm>
            <a:prstGeom prst="rect">
              <a:avLst/>
            </a:prstGeom>
            <a:noFill/>
            <a:ln w="9525">
              <a:noFill/>
              <a:miter lim="800000"/>
              <a:headEnd/>
              <a:tailEnd/>
            </a:ln>
            <a:effectLst/>
          </p:spPr>
          <p:txBody>
            <a:bodyPr>
              <a:prstTxWarp prst="textNoShape">
                <a:avLst/>
              </a:prstTxWarp>
              <a:spAutoFit/>
            </a:bodyPr>
            <a:lstStyle/>
            <a:p>
              <a:pPr algn="ctr"/>
              <a:r>
                <a:rPr lang="en-US" b="0" dirty="0"/>
                <a:t>Async programming</a:t>
              </a:r>
            </a:p>
            <a:p>
              <a:pPr algn="ctr"/>
              <a:r>
                <a:rPr lang="en-US" b="0" dirty="0"/>
                <a:t>Payload Types</a:t>
              </a:r>
            </a:p>
            <a:p>
              <a:pPr algn="ctr"/>
              <a:r>
                <a:rPr lang="en-US" b="0" dirty="0"/>
                <a:t>APIs</a:t>
              </a:r>
              <a:r>
                <a:rPr lang="en-US" sz="1600" b="0" dirty="0"/>
                <a:t> </a:t>
              </a:r>
              <a:endParaRPr lang="en-US" sz="1800" b="0" dirty="0"/>
            </a:p>
          </p:txBody>
        </p:sp>
      </p:grpSp>
      <p:sp>
        <p:nvSpPr>
          <p:cNvPr id="23" name="Rectangle 22">
            <a:extLst>
              <a:ext uri="{FF2B5EF4-FFF2-40B4-BE49-F238E27FC236}">
                <a16:creationId xmlns:a16="http://schemas.microsoft.com/office/drawing/2014/main" id="{E35532EF-A1EB-EE4A-8C91-6E92BBA75247}"/>
              </a:ext>
            </a:extLst>
          </p:cNvPr>
          <p:cNvSpPr/>
          <p:nvPr/>
        </p:nvSpPr>
        <p:spPr>
          <a:xfrm>
            <a:off x="5867400" y="4343400"/>
            <a:ext cx="1905000" cy="400110"/>
          </a:xfrm>
          <a:prstGeom prst="rect">
            <a:avLst/>
          </a:prstGeom>
        </p:spPr>
        <p:txBody>
          <a:bodyPr wrap="square">
            <a:spAutoFit/>
          </a:bodyPr>
          <a:lstStyle/>
          <a:p>
            <a:pPr marL="0" marR="0">
              <a:spcBef>
                <a:spcPts val="0"/>
              </a:spcBef>
              <a:spcAft>
                <a:spcPts val="0"/>
              </a:spcAft>
            </a:pPr>
            <a:r>
              <a:rPr lang="en-US" sz="1000" dirty="0">
                <a:solidFill>
                  <a:schemeClr val="bg1"/>
                </a:solidFill>
                <a:latin typeface="Times New Roman" panose="02020603050405020304" pitchFamily="18" charset="0"/>
                <a:ea typeface="Times New Roman" panose="02020603050405020304" pitchFamily="18" charset="0"/>
                <a:cs typeface="Times" pitchFamily="2" charset="0"/>
              </a:rPr>
              <a:t>Assign5 Out</a:t>
            </a:r>
            <a:endParaRPr lang="en-US" sz="1000" dirty="0">
              <a:solidFill>
                <a:schemeClr val="bg1"/>
              </a:solidFill>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Assign7 In, Assign8 Out</a:t>
            </a:r>
            <a:endParaRPr lang="en-US" sz="1000" dirty="0">
              <a:effectLst/>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Syllabus—Week 10</a:t>
            </a:r>
          </a:p>
        </p:txBody>
      </p:sp>
      <p:sp>
        <p:nvSpPr>
          <p:cNvPr id="516114" name="Rectangle 18"/>
          <p:cNvSpPr>
            <a:spLocks noChangeArrowheads="1"/>
          </p:cNvSpPr>
          <p:nvPr/>
        </p:nvSpPr>
        <p:spPr bwMode="auto">
          <a:xfrm>
            <a:off x="4800600" y="5105400"/>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Final Exam:</a:t>
            </a:r>
          </a:p>
          <a:p>
            <a:pPr algn="ctr">
              <a:lnSpc>
                <a:spcPct val="90000"/>
              </a:lnSpc>
            </a:pPr>
            <a:r>
              <a:rPr lang="en-US" b="0" dirty="0">
                <a:solidFill>
                  <a:srgbClr val="000000"/>
                </a:solidFill>
              </a:rPr>
              <a:t>Monday, December 8</a:t>
            </a:r>
          </a:p>
          <a:p>
            <a:pPr algn="ctr">
              <a:lnSpc>
                <a:spcPct val="90000"/>
              </a:lnSpc>
            </a:pPr>
            <a:r>
              <a:rPr lang="en-US" b="0" dirty="0">
                <a:solidFill>
                  <a:srgbClr val="000000"/>
                </a:solidFill>
              </a:rPr>
              <a:t>8:30</a:t>
            </a:r>
            <a:r>
              <a:rPr lang="en-US" sz="600" b="0" dirty="0">
                <a:solidFill>
                  <a:srgbClr val="000000"/>
                </a:solidFill>
              </a:rPr>
              <a:t> </a:t>
            </a:r>
            <a:r>
              <a:rPr lang="en-US" sz="1000" b="0" dirty="0">
                <a:solidFill>
                  <a:srgbClr val="000000"/>
                </a:solidFill>
              </a:rPr>
              <a:t>A.M.</a:t>
            </a:r>
            <a:endParaRPr lang="en-US" b="0" dirty="0">
              <a:solidFill>
                <a:srgbClr val="000000"/>
              </a:solidFill>
            </a:endParaRPr>
          </a:p>
        </p:txBody>
      </p:sp>
      <p:sp>
        <p:nvSpPr>
          <p:cNvPr id="516115" name="Rectangle 19"/>
          <p:cNvSpPr>
            <a:spLocks noChangeArrowheads="1"/>
          </p:cNvSpPr>
          <p:nvPr/>
        </p:nvSpPr>
        <p:spPr bwMode="auto">
          <a:xfrm>
            <a:off x="2133600" y="5105400"/>
            <a:ext cx="2209800" cy="914400"/>
          </a:xfrm>
          <a:prstGeom prst="rect">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b="0" dirty="0">
                <a:solidFill>
                  <a:srgbClr val="000000"/>
                </a:solidFill>
              </a:rPr>
              <a:t>Review Session:</a:t>
            </a:r>
          </a:p>
          <a:p>
            <a:pPr algn="ctr">
              <a:lnSpc>
                <a:spcPct val="90000"/>
              </a:lnSpc>
            </a:pPr>
            <a:r>
              <a:rPr lang="en-US" b="0" dirty="0">
                <a:solidFill>
                  <a:srgbClr val="000000"/>
                </a:solidFill>
              </a:rPr>
              <a:t>Sunday, December 7</a:t>
            </a:r>
          </a:p>
          <a:p>
            <a:pPr algn="ctr">
              <a:lnSpc>
                <a:spcPct val="90000"/>
              </a:lnSpc>
            </a:pPr>
            <a:r>
              <a:rPr lang="en-US" b="0" dirty="0">
                <a:solidFill>
                  <a:srgbClr val="000000"/>
                </a:solidFill>
              </a:rPr>
              <a:t>12:00</a:t>
            </a:r>
            <a:r>
              <a:rPr lang="en-US" sz="600" b="0" dirty="0">
                <a:solidFill>
                  <a:srgbClr val="000000"/>
                </a:solidFill>
              </a:rPr>
              <a:t> </a:t>
            </a:r>
            <a:r>
              <a:rPr lang="en-US" sz="1000" b="0" dirty="0">
                <a:solidFill>
                  <a:srgbClr val="000000"/>
                </a:solidFill>
              </a:rPr>
              <a:t>P</a:t>
            </a:r>
            <a:r>
              <a:rPr lang="en-US" b="0" dirty="0">
                <a:solidFill>
                  <a:srgbClr val="000000"/>
                </a:solidFill>
              </a:rPr>
              <a:t>.</a:t>
            </a:r>
            <a:r>
              <a:rPr lang="en-US" sz="1000" b="0" dirty="0">
                <a:solidFill>
                  <a:srgbClr val="000000"/>
                </a:solidFill>
              </a:rPr>
              <a:t>M</a:t>
            </a:r>
            <a:r>
              <a:rPr lang="en-US" b="0" dirty="0">
                <a:solidFill>
                  <a:srgbClr val="000000"/>
                </a:solidFill>
              </a:rPr>
              <a:t>.</a:t>
            </a:r>
          </a:p>
        </p:txBody>
      </p:sp>
      <p:grpSp>
        <p:nvGrpSpPr>
          <p:cNvPr id="27" name="Group 8"/>
          <p:cNvGrpSpPr>
            <a:grpSpLocks/>
          </p:cNvGrpSpPr>
          <p:nvPr/>
        </p:nvGrpSpPr>
        <p:grpSpPr bwMode="auto">
          <a:xfrm>
            <a:off x="571500" y="2095500"/>
            <a:ext cx="2671763" cy="2667000"/>
            <a:chOff x="360" y="1320"/>
            <a:chExt cx="1683" cy="1680"/>
          </a:xfrm>
        </p:grpSpPr>
        <p:sp>
          <p:nvSpPr>
            <p:cNvPr id="28"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9"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December 1</a:t>
              </a:r>
            </a:p>
          </p:txBody>
        </p:sp>
        <p:sp>
          <p:nvSpPr>
            <p:cNvPr id="30" name="Text Box 11"/>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Guest Speaker: Mary </a:t>
              </a:r>
              <a:r>
                <a:rPr lang="en-US" sz="1600" b="0" dirty="0" err="1"/>
                <a:t>Wootters</a:t>
              </a:r>
              <a:r>
                <a:rPr lang="en-US" sz="1600" b="0" dirty="0"/>
                <a:t> on CS Theory</a:t>
              </a:r>
            </a:p>
          </p:txBody>
        </p:sp>
      </p:grpSp>
      <p:grpSp>
        <p:nvGrpSpPr>
          <p:cNvPr id="19" name="Group 8"/>
          <p:cNvGrpSpPr>
            <a:grpSpLocks/>
          </p:cNvGrpSpPr>
          <p:nvPr/>
        </p:nvGrpSpPr>
        <p:grpSpPr bwMode="auto">
          <a:xfrm>
            <a:off x="3238500" y="2095500"/>
            <a:ext cx="2671763" cy="2667000"/>
            <a:chOff x="360" y="1320"/>
            <a:chExt cx="1683" cy="1680"/>
          </a:xfrm>
        </p:grpSpPr>
        <p:sp>
          <p:nvSpPr>
            <p:cNvPr id="20" name="Rectangle 9"/>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1" name="Text Box 10"/>
            <p:cNvSpPr txBox="1">
              <a:spLocks noChangeArrowheads="1"/>
            </p:cNvSpPr>
            <p:nvPr/>
          </p:nvSpPr>
          <p:spPr bwMode="auto">
            <a:xfrm>
              <a:off x="360" y="1335"/>
              <a:ext cx="1680" cy="212"/>
            </a:xfrm>
            <a:prstGeom prst="rect">
              <a:avLst/>
            </a:prstGeom>
            <a:noFill/>
            <a:ln w="9525">
              <a:noFill/>
              <a:miter lim="800000"/>
              <a:headEnd/>
              <a:tailEnd/>
            </a:ln>
            <a:effectLst/>
          </p:spPr>
          <p:txBody>
            <a:bodyPr>
              <a:prstTxWarp prst="textNoShape">
                <a:avLst/>
              </a:prstTxWarp>
              <a:spAutoFit/>
            </a:bodyPr>
            <a:lstStyle/>
            <a:p>
              <a:r>
                <a:rPr lang="en-US" sz="1600" b="0" dirty="0"/>
                <a:t>3</a:t>
              </a:r>
            </a:p>
          </p:txBody>
        </p:sp>
        <p:sp>
          <p:nvSpPr>
            <p:cNvPr id="22" name="Text Box 11"/>
            <p:cNvSpPr txBox="1">
              <a:spLocks noChangeArrowheads="1"/>
            </p:cNvSpPr>
            <p:nvPr/>
          </p:nvSpPr>
          <p:spPr bwMode="auto">
            <a:xfrm>
              <a:off x="360" y="1632"/>
              <a:ext cx="1683" cy="523"/>
            </a:xfrm>
            <a:prstGeom prst="rect">
              <a:avLst/>
            </a:prstGeom>
            <a:noFill/>
            <a:ln w="9525">
              <a:noFill/>
              <a:miter lim="800000"/>
              <a:headEnd/>
              <a:tailEnd/>
            </a:ln>
            <a:effectLst/>
          </p:spPr>
          <p:txBody>
            <a:bodyPr>
              <a:prstTxWarp prst="textNoShape">
                <a:avLst/>
              </a:prstTxWarp>
              <a:spAutoFit/>
            </a:bodyPr>
            <a:lstStyle/>
            <a:p>
              <a:pPr algn="ctr"/>
              <a:r>
                <a:rPr lang="en-US" sz="1600" b="0" dirty="0"/>
                <a:t>Guest Speaker: Kayvon </a:t>
              </a:r>
              <a:r>
                <a:rPr lang="en-US" sz="1600" b="0" dirty="0" err="1"/>
                <a:t>Fatahalian</a:t>
              </a:r>
              <a:r>
                <a:rPr lang="en-US" sz="1600" b="0" dirty="0"/>
                <a:t> on Graphics</a:t>
              </a:r>
            </a:p>
            <a:p>
              <a:pPr algn="ctr"/>
              <a:r>
                <a:rPr lang="en-US" sz="1600" b="0" dirty="0"/>
                <a:t>(tentative)</a:t>
              </a:r>
            </a:p>
          </p:txBody>
        </p:sp>
      </p:grpSp>
      <p:grpSp>
        <p:nvGrpSpPr>
          <p:cNvPr id="24" name="Group 8">
            <a:extLst>
              <a:ext uri="{FF2B5EF4-FFF2-40B4-BE49-F238E27FC236}">
                <a16:creationId xmlns:a16="http://schemas.microsoft.com/office/drawing/2014/main" id="{BD219E83-AA4F-E24B-9DC6-066E775A86F1}"/>
              </a:ext>
            </a:extLst>
          </p:cNvPr>
          <p:cNvGrpSpPr>
            <a:grpSpLocks/>
          </p:cNvGrpSpPr>
          <p:nvPr/>
        </p:nvGrpSpPr>
        <p:grpSpPr bwMode="auto">
          <a:xfrm>
            <a:off x="5905500" y="2095500"/>
            <a:ext cx="2671763" cy="2667000"/>
            <a:chOff x="360" y="1320"/>
            <a:chExt cx="1683" cy="1680"/>
          </a:xfrm>
        </p:grpSpPr>
        <p:sp>
          <p:nvSpPr>
            <p:cNvPr id="25" name="Rectangle 9">
              <a:extLst>
                <a:ext uri="{FF2B5EF4-FFF2-40B4-BE49-F238E27FC236}">
                  <a16:creationId xmlns:a16="http://schemas.microsoft.com/office/drawing/2014/main" id="{B43106A8-A243-7D4F-886C-4861078BA360}"/>
                </a:ext>
              </a:extLst>
            </p:cNvPr>
            <p:cNvSpPr>
              <a:spLocks noChangeArrowheads="1"/>
            </p:cNvSpPr>
            <p:nvPr/>
          </p:nvSpPr>
          <p:spPr bwMode="auto">
            <a:xfrm>
              <a:off x="360" y="1320"/>
              <a:ext cx="1680" cy="1680"/>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a:p>
          </p:txBody>
        </p:sp>
        <p:sp>
          <p:nvSpPr>
            <p:cNvPr id="26" name="Text Box 10">
              <a:extLst>
                <a:ext uri="{FF2B5EF4-FFF2-40B4-BE49-F238E27FC236}">
                  <a16:creationId xmlns:a16="http://schemas.microsoft.com/office/drawing/2014/main" id="{6E9F8585-5EC2-CC4D-8810-B96FD5119E95}"/>
                </a:ext>
              </a:extLst>
            </p:cNvPr>
            <p:cNvSpPr txBox="1">
              <a:spLocks noChangeArrowheads="1"/>
            </p:cNvSpPr>
            <p:nvPr/>
          </p:nvSpPr>
          <p:spPr bwMode="auto">
            <a:xfrm>
              <a:off x="360" y="1335"/>
              <a:ext cx="1680" cy="213"/>
            </a:xfrm>
            <a:prstGeom prst="rect">
              <a:avLst/>
            </a:prstGeom>
            <a:noFill/>
            <a:ln w="9525">
              <a:noFill/>
              <a:miter lim="800000"/>
              <a:headEnd/>
              <a:tailEnd/>
            </a:ln>
            <a:effectLst/>
          </p:spPr>
          <p:txBody>
            <a:bodyPr>
              <a:prstTxWarp prst="textNoShape">
                <a:avLst/>
              </a:prstTxWarp>
              <a:spAutoFit/>
            </a:bodyPr>
            <a:lstStyle/>
            <a:p>
              <a:r>
                <a:rPr lang="en-US" sz="1600" b="0" dirty="0"/>
                <a:t>6</a:t>
              </a:r>
            </a:p>
          </p:txBody>
        </p:sp>
        <p:sp>
          <p:nvSpPr>
            <p:cNvPr id="32" name="Text Box 11">
              <a:extLst>
                <a:ext uri="{FF2B5EF4-FFF2-40B4-BE49-F238E27FC236}">
                  <a16:creationId xmlns:a16="http://schemas.microsoft.com/office/drawing/2014/main" id="{E5E0040A-7C4E-5E4D-A0DD-168C1763409D}"/>
                </a:ext>
              </a:extLst>
            </p:cNvPr>
            <p:cNvSpPr txBox="1">
              <a:spLocks noChangeArrowheads="1"/>
            </p:cNvSpPr>
            <p:nvPr/>
          </p:nvSpPr>
          <p:spPr bwMode="auto">
            <a:xfrm>
              <a:off x="360" y="1632"/>
              <a:ext cx="1683" cy="368"/>
            </a:xfrm>
            <a:prstGeom prst="rect">
              <a:avLst/>
            </a:prstGeom>
            <a:noFill/>
            <a:ln w="9525">
              <a:noFill/>
              <a:miter lim="800000"/>
              <a:headEnd/>
              <a:tailEnd/>
            </a:ln>
            <a:effectLst/>
          </p:spPr>
          <p:txBody>
            <a:bodyPr>
              <a:prstTxWarp prst="textNoShape">
                <a:avLst/>
              </a:prstTxWarp>
              <a:spAutoFit/>
            </a:bodyPr>
            <a:lstStyle/>
            <a:p>
              <a:pPr algn="ctr"/>
              <a:r>
                <a:rPr lang="en-US" sz="1600" b="0" dirty="0"/>
                <a:t>Guest Speaker: Christina Wodtke on HCI</a:t>
              </a:r>
            </a:p>
          </p:txBody>
        </p:sp>
      </p:grpSp>
      <p:sp>
        <p:nvSpPr>
          <p:cNvPr id="34" name="Rectangle 33">
            <a:extLst>
              <a:ext uri="{FF2B5EF4-FFF2-40B4-BE49-F238E27FC236}">
                <a16:creationId xmlns:a16="http://schemas.microsoft.com/office/drawing/2014/main" id="{0FECFA05-49FB-C242-8D64-D1DB094506C4}"/>
              </a:ext>
            </a:extLst>
          </p:cNvPr>
          <p:cNvSpPr/>
          <p:nvPr/>
        </p:nvSpPr>
        <p:spPr>
          <a:xfrm>
            <a:off x="5867400" y="4343400"/>
            <a:ext cx="1905000" cy="400110"/>
          </a:xfrm>
          <a:prstGeom prst="rect">
            <a:avLst/>
          </a:prstGeom>
        </p:spPr>
        <p:txBody>
          <a:bodyPr wrap="square">
            <a:spAutoFit/>
          </a:bodyPr>
          <a:lstStyle/>
          <a:p>
            <a:pPr marL="0" marR="0">
              <a:spcBef>
                <a:spcPts val="0"/>
              </a:spcBef>
              <a:spcAft>
                <a:spcPts val="0"/>
              </a:spcAft>
            </a:pPr>
            <a:r>
              <a:rPr lang="en-US" sz="1000" dirty="0">
                <a:solidFill>
                  <a:schemeClr val="bg1"/>
                </a:solidFill>
                <a:latin typeface="Times New Roman" panose="02020603050405020304" pitchFamily="18" charset="0"/>
                <a:ea typeface="Times New Roman" panose="02020603050405020304" pitchFamily="18" charset="0"/>
                <a:cs typeface="Times" pitchFamily="2" charset="0"/>
              </a:rPr>
              <a:t>Assign5 Out</a:t>
            </a:r>
            <a:endParaRPr lang="en-US" sz="1000" dirty="0">
              <a:solidFill>
                <a:schemeClr val="bg1"/>
              </a:solidFill>
              <a:latin typeface="Times" pitchFamily="2" charset="0"/>
              <a:ea typeface="Times New Roman" panose="02020603050405020304" pitchFamily="18" charset="0"/>
              <a:cs typeface="Times" pitchFamily="2" charset="0"/>
            </a:endParaRPr>
          </a:p>
          <a:p>
            <a:pPr marL="0" marR="0">
              <a:spcBef>
                <a:spcPts val="0"/>
              </a:spcBef>
              <a:spcAft>
                <a:spcPts val="0"/>
              </a:spcAft>
            </a:pPr>
            <a:r>
              <a:rPr lang="en-US" sz="1000" dirty="0">
                <a:latin typeface="Times New Roman" panose="02020603050405020304" pitchFamily="18" charset="0"/>
                <a:ea typeface="Times New Roman" panose="02020603050405020304" pitchFamily="18" charset="0"/>
                <a:cs typeface="Times" pitchFamily="2" charset="0"/>
              </a:rPr>
              <a:t>Assign8 In</a:t>
            </a:r>
            <a:endParaRPr lang="en-US" sz="1000" dirty="0">
              <a:effectLst/>
              <a:latin typeface="Times" pitchFamily="2" charset="0"/>
              <a:ea typeface="Times New Roman" panose="02020603050405020304" pitchFamily="18" charset="0"/>
              <a:cs typeface="Times" pitchFamily="2" charset="0"/>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Assignments in CS106AX</a:t>
            </a:r>
            <a:endParaRPr lang="en-US" sz="3600" dirty="0">
              <a:solidFill>
                <a:srgbClr val="FF0000"/>
              </a:solidFill>
            </a:endParaRPr>
          </a:p>
        </p:txBody>
      </p:sp>
      <p:sp>
        <p:nvSpPr>
          <p:cNvPr id="518147" name="Rectangle 3"/>
          <p:cNvSpPr>
            <a:spLocks noGrp="1" noChangeAspect="1" noChangeArrowheads="1"/>
          </p:cNvSpPr>
          <p:nvPr>
            <p:ph type="body" idx="1"/>
          </p:nvPr>
        </p:nvSpPr>
        <p:spPr>
          <a:xfrm>
            <a:off x="450850" y="1168400"/>
            <a:ext cx="8153400" cy="5461000"/>
          </a:xfrm>
          <a:noFill/>
          <a:ln/>
        </p:spPr>
        <p:txBody>
          <a:bodyPr/>
          <a:lstStyle/>
          <a:p>
            <a:pPr>
              <a:lnSpc>
                <a:spcPct val="89000"/>
              </a:lnSpc>
              <a:spcBef>
                <a:spcPct val="0"/>
              </a:spcBef>
              <a:spcAft>
                <a:spcPct val="50000"/>
              </a:spcAft>
            </a:pPr>
            <a:r>
              <a:rPr lang="en-US" sz="2400" dirty="0"/>
              <a:t>Assignments in CS106AX are due at 5:00</a:t>
            </a:r>
            <a:r>
              <a:rPr lang="en-US" sz="1800" dirty="0"/>
              <a:t>P.M.</a:t>
            </a:r>
            <a:r>
              <a:rPr lang="en-US" sz="2400" dirty="0"/>
              <a:t>  Assignments that come in after 5:00</a:t>
            </a:r>
            <a:r>
              <a:rPr lang="en-US" sz="1800" dirty="0"/>
              <a:t>P.M</a:t>
            </a:r>
            <a:r>
              <a:rPr lang="en-US" sz="2400" dirty="0"/>
              <a:t> will be considered late.</a:t>
            </a:r>
          </a:p>
          <a:p>
            <a:pPr>
              <a:lnSpc>
                <a:spcPct val="89000"/>
              </a:lnSpc>
              <a:spcBef>
                <a:spcPct val="0"/>
              </a:spcBef>
              <a:spcAft>
                <a:spcPct val="50000"/>
              </a:spcAft>
            </a:pPr>
            <a:r>
              <a:rPr lang="en-US" sz="2400" dirty="0"/>
              <a:t>Everyone in CS106AX starts the quarter with three "late days" that you can use at any point you need some extra time.  In my courses, late days correspond to class meetings, so that, if an assignment is due on Monday and you turn it in on Wednesday, that counts as </a:t>
            </a:r>
            <a:r>
              <a:rPr lang="en-US" sz="2400" b="1" i="1" dirty="0"/>
              <a:t>one</a:t>
            </a:r>
            <a:r>
              <a:rPr lang="en-US" sz="2400" b="1" dirty="0"/>
              <a:t> </a:t>
            </a:r>
            <a:r>
              <a:rPr lang="en-US" sz="2400" dirty="0"/>
              <a:t>late day.</a:t>
            </a:r>
          </a:p>
          <a:p>
            <a:pPr>
              <a:lnSpc>
                <a:spcPct val="89000"/>
              </a:lnSpc>
              <a:spcBef>
                <a:spcPct val="0"/>
              </a:spcBef>
              <a:spcAft>
                <a:spcPct val="50000"/>
              </a:spcAft>
            </a:pPr>
            <a:r>
              <a:rPr lang="en-US" sz="2400" dirty="0"/>
              <a:t>Extensions can only be approved by the TA, Ben Yan.</a:t>
            </a:r>
          </a:p>
          <a:p>
            <a:pPr>
              <a:lnSpc>
                <a:spcPct val="89000"/>
              </a:lnSpc>
              <a:spcBef>
                <a:spcPct val="0"/>
              </a:spcBef>
              <a:spcAft>
                <a:spcPct val="50000"/>
              </a:spcAft>
            </a:pPr>
            <a:r>
              <a:rPr lang="en-US" sz="2400" dirty="0"/>
              <a:t>Assignments are graded by your section leader, who discusses your work in an interactive, one-on-one grading session.</a:t>
            </a:r>
          </a:p>
          <a:p>
            <a:pPr>
              <a:lnSpc>
                <a:spcPct val="89000"/>
              </a:lnSpc>
              <a:spcBef>
                <a:spcPct val="0"/>
              </a:spcBef>
              <a:spcAft>
                <a:spcPct val="50000"/>
              </a:spcAft>
            </a:pPr>
            <a:r>
              <a:rPr lang="en-US" sz="2400" dirty="0"/>
              <a:t>Each assignment is given two grades: one for functionality and one for programming style. Style matters. Tech companies in Silicon Valley expect their software developers to write code that everyone else can read and maintain.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8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8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8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8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CS106AX Grading Scale</a:t>
            </a:r>
            <a:endParaRPr lang="en-US" sz="3600" dirty="0">
              <a:solidFill>
                <a:srgbClr val="FF0000"/>
              </a:solidFill>
            </a:endParaRPr>
          </a:p>
        </p:txBody>
      </p:sp>
      <p:sp>
        <p:nvSpPr>
          <p:cNvPr id="520195" name="Rectangle 3"/>
          <p:cNvSpPr>
            <a:spLocks noGrp="1" noChangeAspect="1" noChangeArrowheads="1"/>
          </p:cNvSpPr>
          <p:nvPr>
            <p:ph type="body" idx="1"/>
          </p:nvPr>
        </p:nvSpPr>
        <p:spPr>
          <a:xfrm>
            <a:off x="450850" y="1168400"/>
            <a:ext cx="8153400" cy="889000"/>
          </a:xfrm>
          <a:noFill/>
          <a:ln/>
        </p:spPr>
        <p:txBody>
          <a:bodyPr/>
          <a:lstStyle/>
          <a:p>
            <a:pPr>
              <a:lnSpc>
                <a:spcPct val="85000"/>
              </a:lnSpc>
              <a:spcBef>
                <a:spcPct val="0"/>
              </a:spcBef>
              <a:spcAft>
                <a:spcPct val="20000"/>
              </a:spcAft>
            </a:pPr>
            <a:r>
              <a:rPr lang="en-US" sz="2400" dirty="0"/>
              <a:t>Functionality and style grades for the assignments use the following scale:</a:t>
            </a:r>
          </a:p>
        </p:txBody>
      </p:sp>
      <p:grpSp>
        <p:nvGrpSpPr>
          <p:cNvPr id="520196" name="Group 4"/>
          <p:cNvGrpSpPr>
            <a:grpSpLocks/>
          </p:cNvGrpSpPr>
          <p:nvPr/>
        </p:nvGrpSpPr>
        <p:grpSpPr bwMode="auto">
          <a:xfrm>
            <a:off x="1295400" y="3200400"/>
            <a:ext cx="7162800" cy="457200"/>
            <a:chOff x="816" y="2016"/>
            <a:chExt cx="4512" cy="288"/>
          </a:xfrm>
        </p:grpSpPr>
        <p:grpSp>
          <p:nvGrpSpPr>
            <p:cNvPr id="520197" name="Group 5"/>
            <p:cNvGrpSpPr>
              <a:grpSpLocks/>
            </p:cNvGrpSpPr>
            <p:nvPr/>
          </p:nvGrpSpPr>
          <p:grpSpPr bwMode="auto">
            <a:xfrm>
              <a:off x="816" y="2099"/>
              <a:ext cx="379" cy="155"/>
              <a:chOff x="816" y="2151"/>
              <a:chExt cx="379" cy="155"/>
            </a:xfrm>
          </p:grpSpPr>
          <p:pic>
            <p:nvPicPr>
              <p:cNvPr id="520198" name="Picture 6" descr="check"/>
              <p:cNvPicPr>
                <a:picLocks noChangeAspect="1" noChangeArrowheads="1"/>
              </p:cNvPicPr>
              <p:nvPr/>
            </p:nvPicPr>
            <p:blipFill>
              <a:blip r:embed="rId3"/>
              <a:srcRect/>
              <a:stretch>
                <a:fillRect/>
              </a:stretch>
            </p:blipFill>
            <p:spPr bwMode="auto">
              <a:xfrm>
                <a:off x="816" y="2151"/>
                <a:ext cx="190" cy="153"/>
              </a:xfrm>
              <a:prstGeom prst="rect">
                <a:avLst/>
              </a:prstGeom>
              <a:noFill/>
            </p:spPr>
          </p:pic>
          <p:pic>
            <p:nvPicPr>
              <p:cNvPr id="520199" name="Picture 7" descr="plus"/>
              <p:cNvPicPr>
                <a:picLocks noChangeAspect="1" noChangeArrowheads="1"/>
              </p:cNvPicPr>
              <p:nvPr/>
            </p:nvPicPr>
            <p:blipFill>
              <a:blip r:embed="rId4"/>
              <a:srcRect/>
              <a:stretch>
                <a:fillRect/>
              </a:stretch>
            </p:blipFill>
            <p:spPr bwMode="auto">
              <a:xfrm>
                <a:off x="1040" y="2151"/>
                <a:ext cx="155" cy="155"/>
              </a:xfrm>
              <a:prstGeom prst="rect">
                <a:avLst/>
              </a:prstGeom>
              <a:noFill/>
            </p:spPr>
          </p:pic>
        </p:grpSp>
        <p:sp>
          <p:nvSpPr>
            <p:cNvPr id="520200" name="Text Box 8"/>
            <p:cNvSpPr txBox="1">
              <a:spLocks noChangeArrowheads="1"/>
            </p:cNvSpPr>
            <p:nvPr/>
          </p:nvSpPr>
          <p:spPr bwMode="auto">
            <a:xfrm>
              <a:off x="1440" y="2016"/>
              <a:ext cx="3888" cy="288"/>
            </a:xfrm>
            <a:prstGeom prst="rect">
              <a:avLst/>
            </a:prstGeom>
            <a:noFill/>
            <a:ln w="9525">
              <a:noFill/>
              <a:miter lim="800000"/>
              <a:headEnd/>
              <a:tailEnd/>
            </a:ln>
            <a:effectLst/>
          </p:spPr>
          <p:txBody>
            <a:bodyPr>
              <a:prstTxWarp prst="textNoShape">
                <a:avLst/>
              </a:prstTxWarp>
              <a:spAutoFit/>
            </a:bodyPr>
            <a:lstStyle/>
            <a:p>
              <a:r>
                <a:rPr lang="en-US" sz="2400" b="0"/>
                <a:t>Satisfies all requirements of the assignment.</a:t>
              </a:r>
            </a:p>
          </p:txBody>
        </p:sp>
      </p:grpSp>
      <p:grpSp>
        <p:nvGrpSpPr>
          <p:cNvPr id="520201" name="Group 9"/>
          <p:cNvGrpSpPr>
            <a:grpSpLocks/>
          </p:cNvGrpSpPr>
          <p:nvPr/>
        </p:nvGrpSpPr>
        <p:grpSpPr bwMode="auto">
          <a:xfrm>
            <a:off x="1295400" y="3733800"/>
            <a:ext cx="7543800" cy="457200"/>
            <a:chOff x="816" y="2352"/>
            <a:chExt cx="4752" cy="288"/>
          </a:xfrm>
        </p:grpSpPr>
        <p:pic>
          <p:nvPicPr>
            <p:cNvPr id="520202" name="Picture 10" descr="check"/>
            <p:cNvPicPr>
              <a:picLocks noChangeAspect="1" noChangeArrowheads="1"/>
            </p:cNvPicPr>
            <p:nvPr/>
          </p:nvPicPr>
          <p:blipFill>
            <a:blip r:embed="rId3"/>
            <a:srcRect/>
            <a:stretch>
              <a:fillRect/>
            </a:stretch>
          </p:blipFill>
          <p:spPr bwMode="auto">
            <a:xfrm>
              <a:off x="816" y="2432"/>
              <a:ext cx="190" cy="153"/>
            </a:xfrm>
            <a:prstGeom prst="rect">
              <a:avLst/>
            </a:prstGeom>
            <a:noFill/>
          </p:spPr>
        </p:pic>
        <p:sp>
          <p:nvSpPr>
            <p:cNvPr id="520203" name="Text Box 11"/>
            <p:cNvSpPr txBox="1">
              <a:spLocks noChangeArrowheads="1"/>
            </p:cNvSpPr>
            <p:nvPr/>
          </p:nvSpPr>
          <p:spPr bwMode="auto">
            <a:xfrm>
              <a:off x="1440" y="2352"/>
              <a:ext cx="4128" cy="288"/>
            </a:xfrm>
            <a:prstGeom prst="rect">
              <a:avLst/>
            </a:prstGeom>
            <a:noFill/>
            <a:ln w="9525">
              <a:noFill/>
              <a:miter lim="800000"/>
              <a:headEnd/>
              <a:tailEnd/>
            </a:ln>
            <a:effectLst/>
          </p:spPr>
          <p:txBody>
            <a:bodyPr>
              <a:prstTxWarp prst="textNoShape">
                <a:avLst/>
              </a:prstTxWarp>
              <a:spAutoFit/>
            </a:bodyPr>
            <a:lstStyle/>
            <a:p>
              <a:r>
                <a:rPr lang="en-US" sz="2400" b="0"/>
                <a:t>Meets most requirements, but with some problems.</a:t>
              </a:r>
            </a:p>
          </p:txBody>
        </p:sp>
      </p:grpSp>
      <p:grpSp>
        <p:nvGrpSpPr>
          <p:cNvPr id="520204" name="Group 12"/>
          <p:cNvGrpSpPr>
            <a:grpSpLocks/>
          </p:cNvGrpSpPr>
          <p:nvPr/>
        </p:nvGrpSpPr>
        <p:grpSpPr bwMode="auto">
          <a:xfrm>
            <a:off x="1295400" y="4267200"/>
            <a:ext cx="7162800" cy="457200"/>
            <a:chOff x="816" y="2688"/>
            <a:chExt cx="4512" cy="288"/>
          </a:xfrm>
        </p:grpSpPr>
        <p:grpSp>
          <p:nvGrpSpPr>
            <p:cNvPr id="520205" name="Group 13"/>
            <p:cNvGrpSpPr>
              <a:grpSpLocks/>
            </p:cNvGrpSpPr>
            <p:nvPr/>
          </p:nvGrpSpPr>
          <p:grpSpPr bwMode="auto">
            <a:xfrm>
              <a:off x="816" y="2772"/>
              <a:ext cx="374" cy="153"/>
              <a:chOff x="816" y="2553"/>
              <a:chExt cx="374" cy="153"/>
            </a:xfrm>
          </p:grpSpPr>
          <p:pic>
            <p:nvPicPr>
              <p:cNvPr id="520206" name="Picture 14" descr="check"/>
              <p:cNvPicPr>
                <a:picLocks noChangeAspect="1" noChangeArrowheads="1"/>
              </p:cNvPicPr>
              <p:nvPr/>
            </p:nvPicPr>
            <p:blipFill>
              <a:blip r:embed="rId3"/>
              <a:srcRect/>
              <a:stretch>
                <a:fillRect/>
              </a:stretch>
            </p:blipFill>
            <p:spPr bwMode="auto">
              <a:xfrm>
                <a:off x="816" y="2553"/>
                <a:ext cx="190" cy="153"/>
              </a:xfrm>
              <a:prstGeom prst="rect">
                <a:avLst/>
              </a:prstGeom>
              <a:noFill/>
            </p:spPr>
          </p:pic>
          <p:pic>
            <p:nvPicPr>
              <p:cNvPr id="520207" name="Picture 15" descr="minus"/>
              <p:cNvPicPr>
                <a:picLocks noChangeAspect="1" noChangeArrowheads="1"/>
              </p:cNvPicPr>
              <p:nvPr/>
            </p:nvPicPr>
            <p:blipFill>
              <a:blip r:embed="rId5"/>
              <a:srcRect/>
              <a:stretch>
                <a:fillRect/>
              </a:stretch>
            </p:blipFill>
            <p:spPr bwMode="auto">
              <a:xfrm>
                <a:off x="1040" y="2609"/>
                <a:ext cx="150" cy="39"/>
              </a:xfrm>
              <a:prstGeom prst="rect">
                <a:avLst/>
              </a:prstGeom>
              <a:noFill/>
            </p:spPr>
          </p:pic>
        </p:grpSp>
        <p:sp>
          <p:nvSpPr>
            <p:cNvPr id="520208" name="Text Box 16"/>
            <p:cNvSpPr txBox="1">
              <a:spLocks noChangeArrowheads="1"/>
            </p:cNvSpPr>
            <p:nvPr/>
          </p:nvSpPr>
          <p:spPr bwMode="auto">
            <a:xfrm>
              <a:off x="1440" y="2688"/>
              <a:ext cx="3888" cy="288"/>
            </a:xfrm>
            <a:prstGeom prst="rect">
              <a:avLst/>
            </a:prstGeom>
            <a:noFill/>
            <a:ln w="9525">
              <a:noFill/>
              <a:miter lim="800000"/>
              <a:headEnd/>
              <a:tailEnd/>
            </a:ln>
            <a:effectLst/>
          </p:spPr>
          <p:txBody>
            <a:bodyPr>
              <a:prstTxWarp prst="textNoShape">
                <a:avLst/>
              </a:prstTxWarp>
              <a:spAutoFit/>
            </a:bodyPr>
            <a:lstStyle/>
            <a:p>
              <a:r>
                <a:rPr lang="en-US" sz="2400" b="0"/>
                <a:t>Some more serious problems.</a:t>
              </a:r>
            </a:p>
          </p:txBody>
        </p:sp>
      </p:grpSp>
      <p:grpSp>
        <p:nvGrpSpPr>
          <p:cNvPr id="520209" name="Group 17"/>
          <p:cNvGrpSpPr>
            <a:grpSpLocks/>
          </p:cNvGrpSpPr>
          <p:nvPr/>
        </p:nvGrpSpPr>
        <p:grpSpPr bwMode="auto">
          <a:xfrm>
            <a:off x="1295400" y="4800600"/>
            <a:ext cx="7162800" cy="457200"/>
            <a:chOff x="816" y="3024"/>
            <a:chExt cx="4512" cy="288"/>
          </a:xfrm>
        </p:grpSpPr>
        <p:pic>
          <p:nvPicPr>
            <p:cNvPr id="520210" name="Picture 18" descr="minus"/>
            <p:cNvPicPr>
              <a:picLocks noChangeAspect="1" noChangeArrowheads="1"/>
            </p:cNvPicPr>
            <p:nvPr/>
          </p:nvPicPr>
          <p:blipFill>
            <a:blip r:embed="rId5"/>
            <a:srcRect/>
            <a:stretch>
              <a:fillRect/>
            </a:stretch>
          </p:blipFill>
          <p:spPr bwMode="auto">
            <a:xfrm>
              <a:off x="816" y="3151"/>
              <a:ext cx="150" cy="39"/>
            </a:xfrm>
            <a:prstGeom prst="rect">
              <a:avLst/>
            </a:prstGeom>
            <a:noFill/>
          </p:spPr>
        </p:pic>
        <p:sp>
          <p:nvSpPr>
            <p:cNvPr id="520211" name="Text Box 19"/>
            <p:cNvSpPr txBox="1">
              <a:spLocks noChangeArrowheads="1"/>
            </p:cNvSpPr>
            <p:nvPr/>
          </p:nvSpPr>
          <p:spPr bwMode="auto">
            <a:xfrm>
              <a:off x="1440" y="3024"/>
              <a:ext cx="3888" cy="288"/>
            </a:xfrm>
            <a:prstGeom prst="rect">
              <a:avLst/>
            </a:prstGeom>
            <a:noFill/>
            <a:ln w="9525">
              <a:noFill/>
              <a:miter lim="800000"/>
              <a:headEnd/>
              <a:tailEnd/>
            </a:ln>
            <a:effectLst/>
          </p:spPr>
          <p:txBody>
            <a:bodyPr>
              <a:prstTxWarp prst="textNoShape">
                <a:avLst/>
              </a:prstTxWarp>
              <a:spAutoFit/>
            </a:bodyPr>
            <a:lstStyle/>
            <a:p>
              <a:r>
                <a:rPr lang="en-US" sz="2400" b="0" dirty="0"/>
                <a:t>Even worse than that.</a:t>
              </a:r>
            </a:p>
          </p:txBody>
        </p:sp>
      </p:grpSp>
      <p:grpSp>
        <p:nvGrpSpPr>
          <p:cNvPr id="520212" name="Group 20"/>
          <p:cNvGrpSpPr>
            <a:grpSpLocks/>
          </p:cNvGrpSpPr>
          <p:nvPr/>
        </p:nvGrpSpPr>
        <p:grpSpPr bwMode="auto">
          <a:xfrm>
            <a:off x="1295400" y="5334048"/>
            <a:ext cx="7162801" cy="457204"/>
            <a:chOff x="816" y="3360"/>
            <a:chExt cx="4512" cy="288"/>
          </a:xfrm>
        </p:grpSpPr>
        <p:grpSp>
          <p:nvGrpSpPr>
            <p:cNvPr id="520213" name="Group 21"/>
            <p:cNvGrpSpPr>
              <a:grpSpLocks/>
            </p:cNvGrpSpPr>
            <p:nvPr/>
          </p:nvGrpSpPr>
          <p:grpSpPr bwMode="auto">
            <a:xfrm>
              <a:off x="816" y="3481"/>
              <a:ext cx="336" cy="39"/>
              <a:chOff x="816" y="3216"/>
              <a:chExt cx="336" cy="39"/>
            </a:xfrm>
          </p:grpSpPr>
          <p:pic>
            <p:nvPicPr>
              <p:cNvPr id="520214" name="Picture 22" descr="minus"/>
              <p:cNvPicPr>
                <a:picLocks noChangeAspect="1" noChangeArrowheads="1"/>
              </p:cNvPicPr>
              <p:nvPr/>
            </p:nvPicPr>
            <p:blipFill>
              <a:blip r:embed="rId5"/>
              <a:srcRect/>
              <a:stretch>
                <a:fillRect/>
              </a:stretch>
            </p:blipFill>
            <p:spPr bwMode="auto">
              <a:xfrm>
                <a:off x="816" y="3216"/>
                <a:ext cx="150" cy="39"/>
              </a:xfrm>
              <a:prstGeom prst="rect">
                <a:avLst/>
              </a:prstGeom>
              <a:noFill/>
            </p:spPr>
          </p:pic>
          <p:pic>
            <p:nvPicPr>
              <p:cNvPr id="520215" name="Picture 23" descr="minus"/>
              <p:cNvPicPr>
                <a:picLocks noChangeAspect="1" noChangeArrowheads="1"/>
              </p:cNvPicPr>
              <p:nvPr/>
            </p:nvPicPr>
            <p:blipFill>
              <a:blip r:embed="rId5"/>
              <a:srcRect/>
              <a:stretch>
                <a:fillRect/>
              </a:stretch>
            </p:blipFill>
            <p:spPr bwMode="auto">
              <a:xfrm>
                <a:off x="1002" y="3216"/>
                <a:ext cx="150" cy="39"/>
              </a:xfrm>
              <a:prstGeom prst="rect">
                <a:avLst/>
              </a:prstGeom>
              <a:noFill/>
            </p:spPr>
          </p:pic>
        </p:grpSp>
        <p:sp>
          <p:nvSpPr>
            <p:cNvPr id="520216" name="Text Box 24"/>
            <p:cNvSpPr txBox="1">
              <a:spLocks noChangeArrowheads="1"/>
            </p:cNvSpPr>
            <p:nvPr/>
          </p:nvSpPr>
          <p:spPr bwMode="auto">
            <a:xfrm>
              <a:off x="1440" y="3360"/>
              <a:ext cx="3888" cy="288"/>
            </a:xfrm>
            <a:prstGeom prst="rect">
              <a:avLst/>
            </a:prstGeom>
            <a:noFill/>
            <a:ln w="9525">
              <a:noFill/>
              <a:miter lim="800000"/>
              <a:headEnd/>
              <a:tailEnd/>
            </a:ln>
            <a:effectLst/>
          </p:spPr>
          <p:txBody>
            <a:bodyPr>
              <a:prstTxWarp prst="textNoShape">
                <a:avLst/>
              </a:prstTxWarp>
              <a:spAutoFit/>
            </a:bodyPr>
            <a:lstStyle/>
            <a:p>
              <a:r>
                <a:rPr lang="en-US" sz="2400" b="0" dirty="0"/>
                <a:t>Represents unsatisfactory work.</a:t>
              </a:r>
            </a:p>
          </p:txBody>
        </p:sp>
      </p:grpSp>
      <p:grpSp>
        <p:nvGrpSpPr>
          <p:cNvPr id="520217" name="Group 25"/>
          <p:cNvGrpSpPr>
            <a:grpSpLocks/>
          </p:cNvGrpSpPr>
          <p:nvPr/>
        </p:nvGrpSpPr>
        <p:grpSpPr bwMode="auto">
          <a:xfrm>
            <a:off x="1295400" y="2667000"/>
            <a:ext cx="7162800" cy="457200"/>
            <a:chOff x="816" y="1680"/>
            <a:chExt cx="4512" cy="288"/>
          </a:xfrm>
        </p:grpSpPr>
        <p:pic>
          <p:nvPicPr>
            <p:cNvPr id="520218" name="Picture 26" descr="plus"/>
            <p:cNvPicPr>
              <a:picLocks noChangeAspect="1" noChangeArrowheads="1"/>
            </p:cNvPicPr>
            <p:nvPr/>
          </p:nvPicPr>
          <p:blipFill>
            <a:blip r:embed="rId4"/>
            <a:srcRect/>
            <a:stretch>
              <a:fillRect/>
            </a:stretch>
          </p:blipFill>
          <p:spPr bwMode="auto">
            <a:xfrm>
              <a:off x="816" y="1749"/>
              <a:ext cx="155" cy="155"/>
            </a:xfrm>
            <a:prstGeom prst="rect">
              <a:avLst/>
            </a:prstGeom>
            <a:noFill/>
          </p:spPr>
        </p:pic>
        <p:sp>
          <p:nvSpPr>
            <p:cNvPr id="520219" name="Text Box 27"/>
            <p:cNvSpPr txBox="1">
              <a:spLocks noChangeArrowheads="1"/>
            </p:cNvSpPr>
            <p:nvPr/>
          </p:nvSpPr>
          <p:spPr bwMode="auto">
            <a:xfrm>
              <a:off x="1440" y="1680"/>
              <a:ext cx="3888" cy="288"/>
            </a:xfrm>
            <a:prstGeom prst="rect">
              <a:avLst/>
            </a:prstGeom>
            <a:noFill/>
            <a:ln w="9525">
              <a:noFill/>
              <a:miter lim="800000"/>
              <a:headEnd/>
              <a:tailEnd/>
            </a:ln>
            <a:effectLst/>
          </p:spPr>
          <p:txBody>
            <a:bodyPr>
              <a:prstTxWarp prst="textNoShape">
                <a:avLst/>
              </a:prstTxWarp>
              <a:spAutoFit/>
            </a:bodyPr>
            <a:lstStyle/>
            <a:p>
              <a:r>
                <a:rPr lang="en-US" sz="2400" b="0" dirty="0"/>
                <a:t>Exceeds requirements in nontrivial ways.</a:t>
              </a:r>
            </a:p>
          </p:txBody>
        </p:sp>
      </p:grpSp>
      <p:grpSp>
        <p:nvGrpSpPr>
          <p:cNvPr id="520220" name="Group 28"/>
          <p:cNvGrpSpPr>
            <a:grpSpLocks/>
          </p:cNvGrpSpPr>
          <p:nvPr/>
        </p:nvGrpSpPr>
        <p:grpSpPr bwMode="auto">
          <a:xfrm>
            <a:off x="1295400" y="2133600"/>
            <a:ext cx="7162800" cy="457200"/>
            <a:chOff x="816" y="1344"/>
            <a:chExt cx="4512" cy="288"/>
          </a:xfrm>
        </p:grpSpPr>
        <p:grpSp>
          <p:nvGrpSpPr>
            <p:cNvPr id="520221" name="Group 29"/>
            <p:cNvGrpSpPr>
              <a:grpSpLocks/>
            </p:cNvGrpSpPr>
            <p:nvPr/>
          </p:nvGrpSpPr>
          <p:grpSpPr bwMode="auto">
            <a:xfrm>
              <a:off x="816" y="1416"/>
              <a:ext cx="347" cy="155"/>
              <a:chOff x="816" y="1392"/>
              <a:chExt cx="347" cy="155"/>
            </a:xfrm>
          </p:grpSpPr>
          <p:pic>
            <p:nvPicPr>
              <p:cNvPr id="520222" name="Picture 30" descr="plus"/>
              <p:cNvPicPr>
                <a:picLocks noChangeAspect="1" noChangeArrowheads="1"/>
              </p:cNvPicPr>
              <p:nvPr/>
            </p:nvPicPr>
            <p:blipFill>
              <a:blip r:embed="rId4"/>
              <a:srcRect/>
              <a:stretch>
                <a:fillRect/>
              </a:stretch>
            </p:blipFill>
            <p:spPr bwMode="auto">
              <a:xfrm>
                <a:off x="816" y="1392"/>
                <a:ext cx="155" cy="155"/>
              </a:xfrm>
              <a:prstGeom prst="rect">
                <a:avLst/>
              </a:prstGeom>
              <a:noFill/>
            </p:spPr>
          </p:pic>
          <p:pic>
            <p:nvPicPr>
              <p:cNvPr id="520223" name="Picture 31" descr="plus"/>
              <p:cNvPicPr>
                <a:picLocks noChangeAspect="1" noChangeArrowheads="1"/>
              </p:cNvPicPr>
              <p:nvPr/>
            </p:nvPicPr>
            <p:blipFill>
              <a:blip r:embed="rId4"/>
              <a:srcRect/>
              <a:stretch>
                <a:fillRect/>
              </a:stretch>
            </p:blipFill>
            <p:spPr bwMode="auto">
              <a:xfrm>
                <a:off x="1008" y="1392"/>
                <a:ext cx="155" cy="155"/>
              </a:xfrm>
              <a:prstGeom prst="rect">
                <a:avLst/>
              </a:prstGeom>
              <a:noFill/>
            </p:spPr>
          </p:pic>
        </p:grpSp>
        <p:sp>
          <p:nvSpPr>
            <p:cNvPr id="520224" name="Text Box 32"/>
            <p:cNvSpPr txBox="1">
              <a:spLocks noChangeArrowheads="1"/>
            </p:cNvSpPr>
            <p:nvPr/>
          </p:nvSpPr>
          <p:spPr bwMode="auto">
            <a:xfrm>
              <a:off x="1440" y="1344"/>
              <a:ext cx="3888" cy="288"/>
            </a:xfrm>
            <a:prstGeom prst="rect">
              <a:avLst/>
            </a:prstGeom>
            <a:noFill/>
            <a:ln w="9525">
              <a:noFill/>
              <a:miter lim="800000"/>
              <a:headEnd/>
              <a:tailEnd/>
            </a:ln>
            <a:effectLst/>
          </p:spPr>
          <p:txBody>
            <a:bodyPr>
              <a:prstTxWarp prst="textNoShape">
                <a:avLst/>
              </a:prstTxWarp>
              <a:spAutoFit/>
            </a:bodyPr>
            <a:lstStyle/>
            <a:p>
              <a:r>
                <a:rPr lang="en-US" sz="2400" b="0" dirty="0"/>
                <a:t>A submission so good it "makes you weep".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0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02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202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202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202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5202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520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a:xfrm>
            <a:off x="0" y="76200"/>
            <a:ext cx="9144000" cy="1143000"/>
          </a:xfrm>
          <a:noFill/>
          <a:ln/>
        </p:spPr>
        <p:txBody>
          <a:bodyPr/>
          <a:lstStyle/>
          <a:p>
            <a:r>
              <a:rPr lang="en-US" sz="4000">
                <a:solidFill>
                  <a:srgbClr val="FF0000"/>
                </a:solidFill>
              </a:rPr>
              <a:t>Honor Code Rules</a:t>
            </a:r>
            <a:endParaRPr lang="en-US" sz="3600">
              <a:solidFill>
                <a:srgbClr val="FF0000"/>
              </a:solidFill>
            </a:endParaRPr>
          </a:p>
        </p:txBody>
      </p:sp>
      <p:grpSp>
        <p:nvGrpSpPr>
          <p:cNvPr id="524291" name="Group 3"/>
          <p:cNvGrpSpPr>
            <a:grpSpLocks/>
          </p:cNvGrpSpPr>
          <p:nvPr/>
        </p:nvGrpSpPr>
        <p:grpSpPr bwMode="auto">
          <a:xfrm>
            <a:off x="609600" y="1574801"/>
            <a:ext cx="7924800" cy="728663"/>
            <a:chOff x="384" y="992"/>
            <a:chExt cx="4992" cy="459"/>
          </a:xfrm>
        </p:grpSpPr>
        <p:sp>
          <p:nvSpPr>
            <p:cNvPr id="524292" name="Text Box 4"/>
            <p:cNvSpPr txBox="1">
              <a:spLocks noChangeArrowheads="1"/>
            </p:cNvSpPr>
            <p:nvPr/>
          </p:nvSpPr>
          <p:spPr bwMode="auto">
            <a:xfrm>
              <a:off x="384" y="992"/>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1:</a:t>
              </a:r>
            </a:p>
          </p:txBody>
        </p:sp>
        <p:sp>
          <p:nvSpPr>
            <p:cNvPr id="524293" name="Text Box 5"/>
            <p:cNvSpPr txBox="1">
              <a:spLocks noChangeArrowheads="1"/>
            </p:cNvSpPr>
            <p:nvPr/>
          </p:nvSpPr>
          <p:spPr bwMode="auto">
            <a:xfrm>
              <a:off x="1056" y="992"/>
              <a:ext cx="4320" cy="459"/>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dirty="0"/>
                <a:t>You must not look at solutions or program code that is not your own. This includes anything AI-generated.</a:t>
              </a:r>
            </a:p>
          </p:txBody>
        </p:sp>
      </p:grpSp>
      <p:grpSp>
        <p:nvGrpSpPr>
          <p:cNvPr id="524294" name="Group 6"/>
          <p:cNvGrpSpPr>
            <a:grpSpLocks/>
          </p:cNvGrpSpPr>
          <p:nvPr/>
        </p:nvGrpSpPr>
        <p:grpSpPr bwMode="auto">
          <a:xfrm>
            <a:off x="609600" y="2413000"/>
            <a:ext cx="7924800" cy="720725"/>
            <a:chOff x="384" y="1520"/>
            <a:chExt cx="4992" cy="454"/>
          </a:xfrm>
        </p:grpSpPr>
        <p:sp>
          <p:nvSpPr>
            <p:cNvPr id="524295" name="Text Box 7"/>
            <p:cNvSpPr txBox="1">
              <a:spLocks noChangeArrowheads="1"/>
            </p:cNvSpPr>
            <p:nvPr/>
          </p:nvSpPr>
          <p:spPr bwMode="auto">
            <a:xfrm>
              <a:off x="384" y="1520"/>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Rule 2:</a:t>
              </a:r>
            </a:p>
          </p:txBody>
        </p:sp>
        <p:sp>
          <p:nvSpPr>
            <p:cNvPr id="524296" name="Text Box 8"/>
            <p:cNvSpPr txBox="1">
              <a:spLocks noChangeArrowheads="1"/>
            </p:cNvSpPr>
            <p:nvPr/>
          </p:nvSpPr>
          <p:spPr bwMode="auto">
            <a:xfrm>
              <a:off x="1056" y="1520"/>
              <a:ext cx="4320" cy="454"/>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dirty="0"/>
                <a:t>You must not share your assignment solution code with other students.</a:t>
              </a:r>
            </a:p>
          </p:txBody>
        </p:sp>
      </p:grpSp>
      <p:grpSp>
        <p:nvGrpSpPr>
          <p:cNvPr id="524297" name="Group 9"/>
          <p:cNvGrpSpPr>
            <a:grpSpLocks/>
          </p:cNvGrpSpPr>
          <p:nvPr/>
        </p:nvGrpSpPr>
        <p:grpSpPr bwMode="auto">
          <a:xfrm>
            <a:off x="609600" y="3251202"/>
            <a:ext cx="7924800" cy="728663"/>
            <a:chOff x="384" y="2048"/>
            <a:chExt cx="4992" cy="459"/>
          </a:xfrm>
        </p:grpSpPr>
        <p:sp>
          <p:nvSpPr>
            <p:cNvPr id="524298" name="Text Box 10"/>
            <p:cNvSpPr txBox="1">
              <a:spLocks noChangeArrowheads="1"/>
            </p:cNvSpPr>
            <p:nvPr/>
          </p:nvSpPr>
          <p:spPr bwMode="auto">
            <a:xfrm>
              <a:off x="384" y="2048"/>
              <a:ext cx="76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dirty="0"/>
                <a:t>Rule 3:</a:t>
              </a:r>
            </a:p>
          </p:txBody>
        </p:sp>
        <p:sp>
          <p:nvSpPr>
            <p:cNvPr id="524299" name="Text Box 11"/>
            <p:cNvSpPr txBox="1">
              <a:spLocks noChangeArrowheads="1"/>
            </p:cNvSpPr>
            <p:nvPr/>
          </p:nvSpPr>
          <p:spPr bwMode="auto">
            <a:xfrm>
              <a:off x="1056" y="2048"/>
              <a:ext cx="4320" cy="459"/>
            </a:xfrm>
            <a:prstGeom prst="rect">
              <a:avLst/>
            </a:prstGeom>
            <a:noFill/>
            <a:ln w="9525">
              <a:noFill/>
              <a:miter lim="800000"/>
              <a:headEnd/>
              <a:tailEnd/>
            </a:ln>
            <a:effectLst/>
          </p:spPr>
          <p:txBody>
            <a:bodyPr>
              <a:prstTxWarp prst="textNoShape">
                <a:avLst/>
              </a:prstTxWarp>
              <a:spAutoFit/>
            </a:bodyPr>
            <a:lstStyle/>
            <a:p>
              <a:pPr>
                <a:lnSpc>
                  <a:spcPct val="85000"/>
                </a:lnSpc>
              </a:pPr>
              <a:r>
                <a:rPr lang="en-US" sz="2400" b="0" dirty="0"/>
                <a:t>You must indicate on your submission any assistance you received, no matter how small.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242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24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The Structure of an HTML File</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panose="02020603050405020304" pitchFamily="18" charset="0"/>
                <a:cs typeface="Times New Roman" panose="02020603050405020304" pitchFamily="18" charset="0"/>
              </a:rPr>
              <a:t>An HTML file consists of the </a:t>
            </a:r>
            <a:r>
              <a:rPr lang="en-US" sz="2400" b="0" dirty="0">
                <a:latin typeface="Times New Roman" panose="02020603050405020304" pitchFamily="18" charset="0"/>
                <a:cs typeface="Times New Roman" panose="02020603050405020304" pitchFamily="18" charset="0"/>
              </a:rPr>
              <a:t>text to be displayed on the page, interspersed with various directives enclosed in angle brackets, which are known as </a:t>
            </a:r>
            <a:r>
              <a:rPr lang="en-US" sz="2400" b="0" i="1" dirty="0">
                <a:latin typeface="Times New Roman" panose="02020603050405020304" pitchFamily="18" charset="0"/>
                <a:cs typeface="Times New Roman" panose="02020603050405020304" pitchFamily="18" charset="0"/>
              </a:rPr>
              <a:t>tags.</a:t>
            </a:r>
            <a:endParaRPr lang="en-US" sz="2400" b="0" dirty="0">
              <a:solidFill>
                <a:srgbClr val="000000"/>
              </a:solidFill>
              <a:latin typeface="Times New Roman" panose="02020603050405020304" pitchFamily="18" charset="0"/>
              <a:cs typeface="Times New Roman" panose="02020603050405020304" pitchFamily="18" charset="0"/>
            </a:endParaRPr>
          </a:p>
          <a:p>
            <a:pPr marL="342900" indent="-342900">
              <a:lnSpc>
                <a:spcPct val="90000"/>
              </a:lnSpc>
              <a:spcAft>
                <a:spcPts val="1400"/>
              </a:spcAft>
              <a:buFontTx/>
              <a:buChar char="•"/>
            </a:pPr>
            <a:r>
              <a:rPr lang="en-US" sz="2400" b="0" dirty="0">
                <a:solidFill>
                  <a:srgbClr val="000000"/>
                </a:solidFill>
                <a:latin typeface="Times New Roman" panose="02020603050405020304" pitchFamily="18" charset="0"/>
                <a:cs typeface="Times New Roman" panose="02020603050405020304" pitchFamily="18" charset="0"/>
              </a:rPr>
              <a:t>HTML tags generally occur in pairs.  The opening tag begins with the name of the tag. The corresponding closing tag has the same name preceded by a slash. The effect of the tag applies to everything between the opening and closing tags.</a:t>
            </a:r>
          </a:p>
          <a:p>
            <a:pPr marL="342900" indent="-342900">
              <a:lnSpc>
                <a:spcPct val="90000"/>
              </a:lnSpc>
              <a:spcAft>
                <a:spcPts val="1400"/>
              </a:spcAft>
              <a:buFontTx/>
              <a:buChar char="•"/>
            </a:pPr>
            <a:r>
              <a:rPr lang="en-US" sz="2400" b="0" dirty="0">
                <a:solidFill>
                  <a:srgbClr val="000000"/>
                </a:solidFill>
                <a:latin typeface="Times New Roman" panose="02020603050405020304" pitchFamily="18" charset="0"/>
                <a:cs typeface="Times New Roman" panose="02020603050405020304" pitchFamily="18" charset="0"/>
              </a:rPr>
              <a:t>The only HTML tags you will need before Week 7 of the course course appear in the template on the next page, which describes the structure of the HTML index file (and by convention is called </a:t>
            </a:r>
            <a:r>
              <a:rPr lang="en-US" sz="2400" dirty="0" err="1">
                <a:solidFill>
                  <a:srgbClr val="000000"/>
                </a:solidFill>
                <a:latin typeface="Courier" pitchFamily="2" charset="0"/>
                <a:cs typeface="Times New Roman" panose="02020603050405020304" pitchFamily="18" charset="0"/>
              </a:rPr>
              <a:t>index.html</a:t>
            </a:r>
            <a:r>
              <a:rPr lang="en-US" sz="2400" b="0" dirty="0">
                <a:solidFill>
                  <a:srgbClr val="000000"/>
                </a:solidFill>
                <a:latin typeface="Times New Roman" panose="02020603050405020304" pitchFamily="18" charset="0"/>
                <a:cs typeface="Times New Roman" panose="02020603050405020304" pitchFamily="18" charset="0"/>
              </a:rPr>
              <a:t>.)</a:t>
            </a: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a:p>
            <a:pPr marL="800100" lvl="1" indent="-342900" algn="just">
              <a:lnSpc>
                <a:spcPct val="90000"/>
              </a:lnSpc>
              <a:spcAft>
                <a:spcPts val="500"/>
              </a:spcAft>
              <a:buFont typeface="Lucida Grande"/>
              <a:buChar char="–"/>
            </a:pPr>
            <a:endParaRPr lang="en-US" sz="2200" dirty="0">
              <a:solidFill>
                <a:srgbClr val="000000"/>
              </a:solidFill>
              <a:latin typeface="Times New Roman" charset="0"/>
            </a:endParaRPr>
          </a:p>
        </p:txBody>
      </p:sp>
    </p:spTree>
    <p:extLst>
      <p:ext uri="{BB962C8B-B14F-4D97-AF65-F5344CB8AC3E}">
        <p14:creationId xmlns:p14="http://schemas.microsoft.com/office/powerpoint/2010/main" val="57069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Standard </a:t>
            </a:r>
            <a:r>
              <a:rPr lang="en-US" sz="3600" b="1" dirty="0" err="1">
                <a:solidFill>
                  <a:srgbClr val="FF0000"/>
                </a:solidFill>
                <a:latin typeface="Courier New"/>
                <a:cs typeface="Courier New"/>
              </a:rPr>
              <a:t>index.html</a:t>
            </a:r>
            <a:r>
              <a:rPr lang="en-US" sz="4000" dirty="0">
                <a:solidFill>
                  <a:srgbClr val="FF0000"/>
                </a:solidFill>
                <a:latin typeface="Times New Roman" charset="0"/>
              </a:rPr>
              <a:t> Pattern</a:t>
            </a:r>
            <a:endParaRPr lang="en-US" dirty="0">
              <a:solidFill>
                <a:srgbClr val="FF0000"/>
              </a:solidFill>
              <a:latin typeface="Times New Roman" charset="0"/>
            </a:endParaRPr>
          </a:p>
        </p:txBody>
      </p:sp>
      <p:sp>
        <p:nvSpPr>
          <p:cNvPr id="4" name="Rectangle 3"/>
          <p:cNvSpPr/>
          <p:nvPr/>
        </p:nvSpPr>
        <p:spPr bwMode="auto">
          <a:xfrm>
            <a:off x="922825" y="3584469"/>
            <a:ext cx="7298350" cy="2880360"/>
          </a:xfrm>
          <a:prstGeom prst="rect">
            <a:avLst/>
          </a:prstGeom>
          <a:solidFill>
            <a:srgbClr val="FFFFFF"/>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5" name="Rectangle 4"/>
          <p:cNvSpPr/>
          <p:nvPr/>
        </p:nvSpPr>
        <p:spPr>
          <a:xfrm>
            <a:off x="990600" y="3629546"/>
            <a:ext cx="7086600" cy="2796663"/>
          </a:xfrm>
          <a:prstGeom prst="rect">
            <a:avLst/>
          </a:prstGeom>
        </p:spPr>
        <p:txBody>
          <a:bodyPr wrap="square">
            <a:spAutoFit/>
          </a:bodyPr>
          <a:lstStyle/>
          <a:p>
            <a:pPr>
              <a:lnSpc>
                <a:spcPct val="110000"/>
              </a:lnSpc>
            </a:pPr>
            <a:r>
              <a:rPr lang="en-US" sz="1600" b="1" dirty="0">
                <a:solidFill>
                  <a:srgbClr val="0000FF"/>
                </a:solidFill>
                <a:latin typeface="Courier New"/>
                <a:cs typeface="Courier New"/>
              </a:rPr>
              <a:t>&lt;!DOCTYPE html&gt;</a:t>
            </a:r>
          </a:p>
          <a:p>
            <a:pPr>
              <a:lnSpc>
                <a:spcPct val="110000"/>
              </a:lnSpc>
            </a:pPr>
            <a:r>
              <a:rPr lang="en-US" sz="1600" b="1" dirty="0">
                <a:solidFill>
                  <a:srgbClr val="0000FF"/>
                </a:solidFill>
                <a:latin typeface="Courier New"/>
                <a:cs typeface="Courier New"/>
              </a:rPr>
              <a:t>&lt;html&gt;</a:t>
            </a:r>
          </a:p>
          <a:p>
            <a:pPr>
              <a:lnSpc>
                <a:spcPct val="110000"/>
              </a:lnSpc>
            </a:pPr>
            <a:r>
              <a:rPr lang="en-US" sz="1600" b="1" dirty="0">
                <a:solidFill>
                  <a:srgbClr val="0000FF"/>
                </a:solidFill>
                <a:latin typeface="Courier New"/>
                <a:cs typeface="Courier New"/>
              </a:rPr>
              <a:t> &lt;head&gt;</a:t>
            </a:r>
          </a:p>
          <a:p>
            <a:pPr>
              <a:lnSpc>
                <a:spcPct val="110000"/>
              </a:lnSpc>
            </a:pPr>
            <a:r>
              <a:rPr lang="en-US" sz="1600" b="1" dirty="0">
                <a:solidFill>
                  <a:srgbClr val="0000FF"/>
                </a:solidFill>
                <a:latin typeface="Courier New"/>
                <a:cs typeface="Courier New"/>
              </a:rPr>
              <a:t>  &lt;title&gt;</a:t>
            </a:r>
            <a:r>
              <a:rPr lang="en-US" sz="1600" i="1" dirty="0">
                <a:solidFill>
                  <a:srgbClr val="000000"/>
                </a:solidFill>
                <a:latin typeface="Times New Roman"/>
                <a:cs typeface="Times New Roman"/>
              </a:rPr>
              <a:t>title of the page</a:t>
            </a:r>
            <a:r>
              <a:rPr lang="en-US" sz="1600" b="1" dirty="0">
                <a:solidFill>
                  <a:srgbClr val="0000FF"/>
                </a:solidFill>
                <a:latin typeface="Courier New"/>
                <a:cs typeface="Courier New"/>
              </a:rPr>
              <a:t>&lt;/title&gt;</a:t>
            </a:r>
          </a:p>
          <a:p>
            <a:pPr>
              <a:lnSpc>
                <a:spcPct val="110000"/>
              </a:lnSpc>
            </a:pPr>
            <a:r>
              <a:rPr lang="en-US" sz="1600" i="1" dirty="0">
                <a:solidFill>
                  <a:srgbClr val="000000"/>
                </a:solidFill>
                <a:latin typeface="Times New Roman"/>
                <a:cs typeface="Times New Roman"/>
              </a:rPr>
              <a:t>     One or more script tags to load JavaScript code.</a:t>
            </a:r>
          </a:p>
          <a:p>
            <a:pPr>
              <a:lnSpc>
                <a:spcPct val="110000"/>
              </a:lnSpc>
            </a:pPr>
            <a:r>
              <a:rPr lang="en-US" sz="1600" b="1" dirty="0">
                <a:solidFill>
                  <a:srgbClr val="0000FF"/>
                </a:solidFill>
                <a:latin typeface="Courier New"/>
                <a:cs typeface="Courier New"/>
              </a:rPr>
              <a:t> &lt;/head&gt;</a:t>
            </a:r>
          </a:p>
          <a:p>
            <a:pPr>
              <a:lnSpc>
                <a:spcPct val="110000"/>
              </a:lnSpc>
            </a:pPr>
            <a:r>
              <a:rPr lang="en-US" sz="1600" b="1" dirty="0">
                <a:solidFill>
                  <a:srgbClr val="0000FF"/>
                </a:solidFill>
                <a:latin typeface="Courier New"/>
                <a:cs typeface="Courier New"/>
              </a:rPr>
              <a:t> &lt;body </a:t>
            </a:r>
            <a:r>
              <a:rPr lang="en-US" sz="1600" b="1" dirty="0" err="1">
                <a:solidFill>
                  <a:srgbClr val="0000FF"/>
                </a:solidFill>
                <a:latin typeface="Courier New"/>
                <a:cs typeface="Courier New"/>
              </a:rPr>
              <a:t>onload</a:t>
            </a:r>
            <a:r>
              <a:rPr lang="en-US" sz="1600" b="1" dirty="0">
                <a:solidFill>
                  <a:srgbClr val="0000FF"/>
                </a:solidFill>
                <a:latin typeface="Courier New"/>
                <a:cs typeface="Courier New"/>
              </a:rPr>
              <a:t>="</a:t>
            </a:r>
            <a:r>
              <a:rPr lang="en-US" sz="1600" i="1" dirty="0">
                <a:solidFill>
                  <a:srgbClr val="000000"/>
                </a:solidFill>
                <a:latin typeface="Times New Roman"/>
                <a:cs typeface="Times New Roman"/>
              </a:rPr>
              <a:t>function</a:t>
            </a:r>
            <a:r>
              <a:rPr lang="en-US" sz="1600" b="1" dirty="0">
                <a:solidFill>
                  <a:srgbClr val="0000FF"/>
                </a:solidFill>
                <a:latin typeface="Courier New"/>
                <a:cs typeface="Courier New"/>
              </a:rPr>
              <a:t>()"&gt;</a:t>
            </a:r>
          </a:p>
          <a:p>
            <a:pPr>
              <a:lnSpc>
                <a:spcPct val="110000"/>
              </a:lnSpc>
            </a:pPr>
            <a:r>
              <a:rPr lang="en-US" sz="1600" i="1" dirty="0">
                <a:solidFill>
                  <a:srgbClr val="000000"/>
                </a:solidFill>
                <a:latin typeface="Times New Roman"/>
                <a:cs typeface="Times New Roman"/>
              </a:rPr>
              <a:t>     Contents of the page, if any.</a:t>
            </a:r>
          </a:p>
          <a:p>
            <a:pPr>
              <a:lnSpc>
                <a:spcPct val="110000"/>
              </a:lnSpc>
            </a:pPr>
            <a:r>
              <a:rPr lang="en-US" sz="1600" b="1" dirty="0">
                <a:solidFill>
                  <a:srgbClr val="0000FF"/>
                </a:solidFill>
                <a:latin typeface="Courier New"/>
                <a:cs typeface="Courier New"/>
              </a:rPr>
              <a:t> &lt;/body&gt;</a:t>
            </a:r>
          </a:p>
          <a:p>
            <a:pPr>
              <a:lnSpc>
                <a:spcPct val="110000"/>
              </a:lnSpc>
            </a:pPr>
            <a:r>
              <a:rPr lang="en-US" sz="1600" b="1" dirty="0">
                <a:solidFill>
                  <a:srgbClr val="0000FF"/>
                </a:solidFill>
                <a:latin typeface="Courier New"/>
                <a:cs typeface="Courier New"/>
              </a:rPr>
              <a:t>&lt;/html&gt;</a:t>
            </a:r>
          </a:p>
        </p:txBody>
      </p:sp>
      <p:sp>
        <p:nvSpPr>
          <p:cNvPr id="6" name="Rectangle 3"/>
          <p:cNvSpPr>
            <a:spLocks noChangeArrowheads="1"/>
          </p:cNvSpPr>
          <p:nvPr/>
        </p:nvSpPr>
        <p:spPr bwMode="auto">
          <a:xfrm>
            <a:off x="508000" y="1231900"/>
            <a:ext cx="8128000" cy="5397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500"/>
              </a:spcAft>
              <a:buFontTx/>
              <a:buChar char="•"/>
            </a:pPr>
            <a:r>
              <a:rPr lang="en-US" sz="2400" b="0" dirty="0">
                <a:solidFill>
                  <a:srgbClr val="000000"/>
                </a:solidFill>
                <a:latin typeface="Times New Roman" charset="0"/>
              </a:rPr>
              <a:t>The following components of </a:t>
            </a:r>
            <a:r>
              <a:rPr lang="en-US" sz="2000" dirty="0" err="1">
                <a:solidFill>
                  <a:srgbClr val="000000"/>
                </a:solidFill>
                <a:latin typeface="Courier New"/>
                <a:cs typeface="Courier New"/>
              </a:rPr>
              <a:t>index.html</a:t>
            </a:r>
            <a:r>
              <a:rPr lang="en-US" sz="2400" b="0" dirty="0">
                <a:solidFill>
                  <a:srgbClr val="000000"/>
                </a:solidFill>
                <a:latin typeface="Times New Roman" charset="0"/>
              </a:rPr>
              <a:t> are standardized:</a:t>
            </a:r>
          </a:p>
          <a:p>
            <a:pPr marL="800100" lvl="1" indent="-342900">
              <a:lnSpc>
                <a:spcPct val="90000"/>
              </a:lnSpc>
              <a:spcAft>
                <a:spcPts val="500"/>
              </a:spcAft>
              <a:buFont typeface="Lucida Grande"/>
              <a:buChar char="–"/>
            </a:pPr>
            <a:r>
              <a:rPr lang="en-US" sz="2200" b="0" dirty="0">
                <a:solidFill>
                  <a:srgbClr val="000000"/>
                </a:solidFill>
                <a:latin typeface="Times New Roman" charset="0"/>
              </a:rPr>
              <a:t>Every file begins with a </a:t>
            </a:r>
            <a:r>
              <a:rPr lang="en-US" sz="2000" dirty="0">
                <a:solidFill>
                  <a:srgbClr val="000000"/>
                </a:solidFill>
                <a:latin typeface="Courier New"/>
                <a:cs typeface="Courier New"/>
              </a:rPr>
              <a:t>&lt;!DOCTYPE html&gt;</a:t>
            </a:r>
            <a:r>
              <a:rPr lang="en-US" sz="2200" dirty="0">
                <a:solidFill>
                  <a:srgbClr val="000000"/>
                </a:solidFill>
                <a:latin typeface="Times New Roman" charset="0"/>
              </a:rPr>
              <a:t> </a:t>
            </a:r>
            <a:r>
              <a:rPr lang="en-US" sz="2200" b="0" dirty="0">
                <a:solidFill>
                  <a:srgbClr val="000000"/>
                </a:solidFill>
                <a:latin typeface="Times New Roman" charset="0"/>
              </a:rPr>
              <a:t>tag.</a:t>
            </a:r>
          </a:p>
          <a:p>
            <a:pPr marL="800100" lvl="1" indent="-342900">
              <a:lnSpc>
                <a:spcPct val="90000"/>
              </a:lnSpc>
              <a:spcAft>
                <a:spcPts val="500"/>
              </a:spcAft>
              <a:buFont typeface="Lucida Grande"/>
              <a:buChar char="–"/>
            </a:pPr>
            <a:r>
              <a:rPr lang="en-US" sz="2200" b="0" dirty="0">
                <a:solidFill>
                  <a:srgbClr val="000000"/>
                </a:solidFill>
                <a:latin typeface="Times New Roman" charset="0"/>
              </a:rPr>
              <a:t>The entire content is enclosed in </a:t>
            </a:r>
            <a:r>
              <a:rPr lang="en-US" sz="2000" dirty="0">
                <a:solidFill>
                  <a:srgbClr val="000000"/>
                </a:solidFill>
                <a:latin typeface="Courier New"/>
                <a:cs typeface="Courier New"/>
              </a:rPr>
              <a:t>&lt;html&gt;</a:t>
            </a:r>
            <a:r>
              <a:rPr lang="en-US" sz="2200" dirty="0">
                <a:solidFill>
                  <a:srgbClr val="000000"/>
                </a:solidFill>
                <a:latin typeface="Times New Roman" charset="0"/>
              </a:rPr>
              <a:t> </a:t>
            </a:r>
            <a:r>
              <a:rPr lang="en-US" sz="2200" b="0" dirty="0">
                <a:solidFill>
                  <a:srgbClr val="000000"/>
                </a:solidFill>
                <a:latin typeface="Times New Roman" charset="0"/>
              </a:rPr>
              <a:t>and </a:t>
            </a:r>
            <a:r>
              <a:rPr lang="en-US" sz="2000" dirty="0">
                <a:solidFill>
                  <a:srgbClr val="000000"/>
                </a:solidFill>
                <a:latin typeface="Courier New"/>
                <a:cs typeface="Courier New"/>
              </a:rPr>
              <a:t>&lt;/html&gt;</a:t>
            </a:r>
            <a:r>
              <a:rPr lang="en-US" sz="2200" dirty="0">
                <a:solidFill>
                  <a:srgbClr val="000000"/>
                </a:solidFill>
                <a:latin typeface="Times New Roman" charset="0"/>
              </a:rPr>
              <a:t> </a:t>
            </a:r>
            <a:r>
              <a:rPr lang="en-US" sz="2200" b="0" dirty="0">
                <a:solidFill>
                  <a:srgbClr val="000000"/>
                </a:solidFill>
                <a:latin typeface="Times New Roman" charset="0"/>
              </a:rPr>
              <a:t>tags.</a:t>
            </a:r>
          </a:p>
          <a:p>
            <a:pPr marL="800100" lvl="1" indent="-342900">
              <a:lnSpc>
                <a:spcPct val="90000"/>
              </a:lnSpc>
              <a:spcAft>
                <a:spcPts val="500"/>
              </a:spcAft>
              <a:buFont typeface="Lucida Grande"/>
              <a:buChar char="–"/>
            </a:pPr>
            <a:r>
              <a:rPr lang="en-US" sz="2200" b="0" dirty="0">
                <a:solidFill>
                  <a:srgbClr val="000000"/>
                </a:solidFill>
                <a:latin typeface="Times New Roman" charset="0"/>
              </a:rPr>
              <a:t>The file begins with a </a:t>
            </a:r>
            <a:r>
              <a:rPr lang="en-US" sz="2000" dirty="0">
                <a:solidFill>
                  <a:srgbClr val="000000"/>
                </a:solidFill>
                <a:latin typeface="Courier New"/>
                <a:cs typeface="Courier New"/>
              </a:rPr>
              <a:t>&lt;head&gt;</a:t>
            </a:r>
            <a:r>
              <a:rPr lang="en-US" sz="2200" dirty="0">
                <a:solidFill>
                  <a:srgbClr val="000000"/>
                </a:solidFill>
                <a:latin typeface="Times New Roman" charset="0"/>
              </a:rPr>
              <a:t> </a:t>
            </a:r>
            <a:r>
              <a:rPr lang="en-US" sz="2200" b="0" dirty="0">
                <a:solidFill>
                  <a:srgbClr val="000000"/>
                </a:solidFill>
                <a:latin typeface="Times New Roman" charset="0"/>
              </a:rPr>
              <a:t>section that specifies the title and JavaScript files to load.</a:t>
            </a:r>
          </a:p>
          <a:p>
            <a:pPr marL="800100" lvl="1" indent="-342900">
              <a:lnSpc>
                <a:spcPct val="90000"/>
              </a:lnSpc>
              <a:spcAft>
                <a:spcPts val="500"/>
              </a:spcAft>
              <a:buFont typeface="Lucida Grande"/>
              <a:buChar char="–"/>
            </a:pPr>
            <a:r>
              <a:rPr lang="en-US" sz="2200" b="0" dirty="0">
                <a:solidFill>
                  <a:srgbClr val="000000"/>
                </a:solidFill>
                <a:latin typeface="Times New Roman" charset="0"/>
              </a:rPr>
              <a:t>The file includes a </a:t>
            </a:r>
            <a:r>
              <a:rPr lang="en-US" sz="2000" dirty="0">
                <a:solidFill>
                  <a:srgbClr val="000000"/>
                </a:solidFill>
                <a:latin typeface="Courier New"/>
                <a:cs typeface="Courier New"/>
              </a:rPr>
              <a:t>&lt;body&gt;</a:t>
            </a:r>
            <a:r>
              <a:rPr lang="en-US" sz="2200" dirty="0">
                <a:solidFill>
                  <a:srgbClr val="000000"/>
                </a:solidFill>
                <a:latin typeface="Times New Roman" charset="0"/>
              </a:rPr>
              <a:t> </a:t>
            </a:r>
            <a:r>
              <a:rPr lang="en-US" sz="2200" b="0" dirty="0">
                <a:solidFill>
                  <a:srgbClr val="000000"/>
                </a:solidFill>
                <a:latin typeface="Times New Roman" charset="0"/>
              </a:rPr>
              <a:t>section that specifies the page. </a:t>
            </a:r>
            <a:endParaRPr lang="en-US" sz="2400" b="0" dirty="0">
              <a:solidFill>
                <a:srgbClr val="000000"/>
              </a:solidFill>
              <a:latin typeface="Times New Roman" charset="0"/>
            </a:endParaRPr>
          </a:p>
        </p:txBody>
      </p:sp>
      <p:sp>
        <p:nvSpPr>
          <p:cNvPr id="7" name="Rectangle 6"/>
          <p:cNvSpPr/>
          <p:nvPr/>
        </p:nvSpPr>
        <p:spPr bwMode="auto">
          <a:xfrm>
            <a:off x="986780" y="3684410"/>
            <a:ext cx="2011680" cy="304800"/>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8" name="Rectangle 7"/>
          <p:cNvSpPr/>
          <p:nvPr/>
        </p:nvSpPr>
        <p:spPr bwMode="auto">
          <a:xfrm>
            <a:off x="986780" y="3988383"/>
            <a:ext cx="4423420" cy="2421517"/>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9" name="Rectangle 8"/>
          <p:cNvSpPr/>
          <p:nvPr/>
        </p:nvSpPr>
        <p:spPr bwMode="auto">
          <a:xfrm>
            <a:off x="986780" y="4246530"/>
            <a:ext cx="4423420" cy="1047573"/>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10" name="Rectangle 9"/>
          <p:cNvSpPr/>
          <p:nvPr/>
        </p:nvSpPr>
        <p:spPr bwMode="auto">
          <a:xfrm>
            <a:off x="986779" y="5309567"/>
            <a:ext cx="3432821" cy="822043"/>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Tree>
    <p:extLst>
      <p:ext uri="{BB962C8B-B14F-4D97-AF65-F5344CB8AC3E}">
        <p14:creationId xmlns:p14="http://schemas.microsoft.com/office/powerpoint/2010/main" val="97072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P spid="7" grpId="0" animBg="1"/>
      <p:bldP spid="8" grpId="0" animBg="1"/>
      <p:bldP spid="8" grpId="1" animBg="1"/>
      <p:bldP spid="9" grpId="0" animBg="1"/>
      <p:bldP spid="9" grpId="1" animBg="1"/>
      <p:bldP spid="10" grpId="0" animBg="1"/>
      <p:bldP spid="10"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Creating the JavaScript Program File</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2120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The first step in running a JavaScript program is creating a file that contains the definitions of the functions, along with comments that give human readers a better understanding of what the program does.</a:t>
            </a:r>
          </a:p>
          <a:p>
            <a:pPr marL="342900" indent="-342900">
              <a:lnSpc>
                <a:spcPct val="90000"/>
              </a:lnSpc>
              <a:spcAft>
                <a:spcPts val="500"/>
              </a:spcAft>
              <a:buFontTx/>
              <a:buChar char="•"/>
            </a:pPr>
            <a:r>
              <a:rPr lang="en-US" sz="2400" b="0" dirty="0">
                <a:solidFill>
                  <a:srgbClr val="000000"/>
                </a:solidFill>
                <a:latin typeface="Times New Roman" charset="0"/>
              </a:rPr>
              <a:t>Here, for example, is the complete </a:t>
            </a:r>
            <a:r>
              <a:rPr lang="en-US" sz="2000" dirty="0" err="1">
                <a:solidFill>
                  <a:srgbClr val="000000"/>
                </a:solidFill>
                <a:latin typeface="Courier New"/>
                <a:cs typeface="Courier New"/>
              </a:rPr>
              <a:t>HelloWorld.js</a:t>
            </a:r>
            <a:r>
              <a:rPr lang="en-US" sz="2400" b="0" dirty="0">
                <a:solidFill>
                  <a:srgbClr val="000000"/>
                </a:solidFill>
                <a:latin typeface="Times New Roman" charset="0"/>
              </a:rPr>
              <a:t> file:</a:t>
            </a:r>
          </a:p>
        </p:txBody>
      </p:sp>
      <p:grpSp>
        <p:nvGrpSpPr>
          <p:cNvPr id="6" name="Group 5"/>
          <p:cNvGrpSpPr/>
          <p:nvPr/>
        </p:nvGrpSpPr>
        <p:grpSpPr>
          <a:xfrm>
            <a:off x="931250" y="3276600"/>
            <a:ext cx="7862380" cy="2971800"/>
            <a:chOff x="931250" y="3276600"/>
            <a:chExt cx="7862380" cy="2971800"/>
          </a:xfrm>
        </p:grpSpPr>
        <p:sp>
          <p:nvSpPr>
            <p:cNvPr id="5" name="Rectangle 4"/>
            <p:cNvSpPr/>
            <p:nvPr/>
          </p:nvSpPr>
          <p:spPr bwMode="auto">
            <a:xfrm>
              <a:off x="931250" y="3276600"/>
              <a:ext cx="7772400" cy="29718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1021230" y="3335950"/>
              <a:ext cx="7772400" cy="2800766"/>
            </a:xfrm>
            <a:prstGeom prst="rect">
              <a:avLst/>
            </a:prstGeom>
            <a:noFill/>
          </p:spPr>
          <p:txBody>
            <a:bodyPr wrap="square" rtlCol="0">
              <a:spAutoFit/>
            </a:bodyPr>
            <a:lstStyle/>
            <a:p>
              <a:r>
                <a:rPr lang="en-US" sz="1600" b="1" dirty="0">
                  <a:solidFill>
                    <a:srgbClr val="0000FF"/>
                  </a:solidFill>
                  <a:latin typeface="Courier New"/>
                  <a:cs typeface="Courier New"/>
                </a:rPr>
                <a:t>/*</a:t>
              </a:r>
            </a:p>
            <a:p>
              <a:r>
                <a:rPr lang="en-US" sz="1600" b="1" dirty="0">
                  <a:solidFill>
                    <a:srgbClr val="0000FF"/>
                  </a:solidFill>
                  <a:latin typeface="Courier New"/>
                  <a:cs typeface="Courier New"/>
                </a:rPr>
                <a:t> * File: </a:t>
              </a:r>
              <a:r>
                <a:rPr lang="en-US" sz="1600" b="1" dirty="0" err="1">
                  <a:solidFill>
                    <a:srgbClr val="0000FF"/>
                  </a:solidFill>
                  <a:latin typeface="Courier New"/>
                  <a:cs typeface="Courier New"/>
                </a:rPr>
                <a:t>HelloWorld.js</a:t>
              </a:r>
              <a:endParaRPr lang="en-US" sz="1600" b="1" dirty="0">
                <a:solidFill>
                  <a:srgbClr val="0000FF"/>
                </a:solidFill>
                <a:latin typeface="Courier New"/>
                <a:cs typeface="Courier New"/>
              </a:endParaRPr>
            </a:p>
            <a:p>
              <a:r>
                <a:rPr lang="en-US" sz="1600" b="1" dirty="0">
                  <a:solidFill>
                    <a:srgbClr val="0000FF"/>
                  </a:solidFill>
                  <a:latin typeface="Courier New"/>
                  <a:cs typeface="Courier New"/>
                </a:rPr>
                <a:t> * -------------------</a:t>
              </a:r>
            </a:p>
            <a:p>
              <a:r>
                <a:rPr lang="en-US" sz="1600" b="1" dirty="0">
                  <a:solidFill>
                    <a:srgbClr val="0000FF"/>
                  </a:solidFill>
                  <a:latin typeface="Courier New"/>
                  <a:cs typeface="Courier New"/>
                </a:rPr>
                <a:t> * This program displays "hello, world" on the console.  It</a:t>
              </a:r>
            </a:p>
            <a:p>
              <a:r>
                <a:rPr lang="en-US" sz="1600" b="1" dirty="0">
                  <a:solidFill>
                    <a:srgbClr val="0000FF"/>
                  </a:solidFill>
                  <a:latin typeface="Courier New"/>
                  <a:cs typeface="Courier New"/>
                </a:rPr>
                <a:t> * is inspired by the first program in Brian Kernighan and</a:t>
              </a:r>
            </a:p>
            <a:p>
              <a:r>
                <a:rPr lang="en-US" sz="1600" b="1" dirty="0">
                  <a:solidFill>
                    <a:srgbClr val="0000FF"/>
                  </a:solidFill>
                  <a:latin typeface="Courier New"/>
                  <a:cs typeface="Courier New"/>
                </a:rPr>
                <a:t> * Dennis Ritchie's classic book, The C Programming Language.</a:t>
              </a:r>
            </a:p>
            <a:p>
              <a:r>
                <a:rPr lang="en-US" sz="1600" b="1" dirty="0">
                  <a:solidFill>
                    <a:srgbClr val="0000FF"/>
                  </a:solidFill>
                  <a:latin typeface="Courier New"/>
                  <a:cs typeface="Courier New"/>
                </a:rPr>
                <a:t> */</a:t>
              </a:r>
            </a:p>
            <a:p>
              <a:endParaRPr lang="en-US" sz="1600" b="1" dirty="0">
                <a:latin typeface="Courier New"/>
                <a:cs typeface="Courier New"/>
              </a:endParaRPr>
            </a:p>
            <a:p>
              <a:r>
                <a:rPr lang="en-US" sz="1600" b="1" dirty="0">
                  <a:latin typeface="Courier New"/>
                  <a:cs typeface="Courier New"/>
                </a:rPr>
                <a:t>function </a:t>
              </a:r>
              <a:r>
                <a:rPr lang="en-US" sz="1600" b="1" dirty="0" err="1">
                  <a:latin typeface="Courier New"/>
                  <a:cs typeface="Courier New"/>
                </a:rPr>
                <a:t>HelloWorld</a:t>
              </a:r>
              <a:r>
                <a:rPr lang="en-US" sz="1600" b="1" dirty="0">
                  <a:latin typeface="Courier New"/>
                  <a:cs typeface="Courier New"/>
                </a:rPr>
                <a:t>() {</a:t>
              </a:r>
            </a:p>
            <a:p>
              <a:r>
                <a:rPr lang="en-US" sz="1600" b="1" dirty="0">
                  <a:latin typeface="Courier New"/>
                  <a:cs typeface="Courier New"/>
                </a:rPr>
                <a:t>   </a:t>
              </a:r>
              <a:r>
                <a:rPr lang="en-US" sz="1600" b="1" dirty="0" err="1">
                  <a:latin typeface="Courier New"/>
                  <a:cs typeface="Courier New"/>
                </a:rPr>
                <a:t>console.log("hello</a:t>
              </a:r>
              <a:r>
                <a:rPr lang="en-US" sz="1600" b="1" dirty="0">
                  <a:latin typeface="Courier New"/>
                  <a:cs typeface="Courier New"/>
                </a:rPr>
                <a:t>, world");</a:t>
              </a:r>
            </a:p>
            <a:p>
              <a:r>
                <a:rPr lang="en-US" sz="1600" b="1" dirty="0">
                  <a:latin typeface="Courier New"/>
                  <a:cs typeface="Courier New"/>
                </a:rPr>
                <a:t>}</a:t>
              </a:r>
            </a:p>
          </p:txBody>
        </p:sp>
      </p:grpSp>
    </p:spTree>
    <p:extLst>
      <p:ext uri="{BB962C8B-B14F-4D97-AF65-F5344CB8AC3E}">
        <p14:creationId xmlns:p14="http://schemas.microsoft.com/office/powerpoint/2010/main" val="74436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Creating the HTML File (Version 1)</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A simple HTML file that loads the </a:t>
            </a:r>
            <a:r>
              <a:rPr lang="en-US" sz="2000" dirty="0" err="1">
                <a:solidFill>
                  <a:srgbClr val="000000"/>
                </a:solidFill>
                <a:latin typeface="Courier New"/>
                <a:cs typeface="Courier New"/>
              </a:rPr>
              <a:t>HelloWorld.js</a:t>
            </a:r>
            <a:r>
              <a:rPr lang="en-US" sz="2400" b="0" dirty="0">
                <a:solidFill>
                  <a:srgbClr val="000000"/>
                </a:solidFill>
                <a:latin typeface="Times New Roman" charset="0"/>
              </a:rPr>
              <a:t> program looks like this:</a:t>
            </a:r>
          </a:p>
        </p:txBody>
      </p:sp>
      <p:grpSp>
        <p:nvGrpSpPr>
          <p:cNvPr id="2" name="Group 5"/>
          <p:cNvGrpSpPr/>
          <p:nvPr/>
        </p:nvGrpSpPr>
        <p:grpSpPr>
          <a:xfrm>
            <a:off x="985620" y="2209800"/>
            <a:ext cx="7772400" cy="2438400"/>
            <a:chOff x="985620" y="2209800"/>
            <a:chExt cx="7772400" cy="2438400"/>
          </a:xfrm>
        </p:grpSpPr>
        <p:sp>
          <p:nvSpPr>
            <p:cNvPr id="5" name="Rectangle 4"/>
            <p:cNvSpPr/>
            <p:nvPr/>
          </p:nvSpPr>
          <p:spPr bwMode="auto">
            <a:xfrm>
              <a:off x="990600" y="2209800"/>
              <a:ext cx="7696200" cy="24384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985620" y="2267240"/>
              <a:ext cx="7772400" cy="2000548"/>
            </a:xfrm>
            <a:prstGeom prst="rect">
              <a:avLst/>
            </a:prstGeom>
            <a:noFill/>
          </p:spPr>
          <p:txBody>
            <a:bodyPr wrap="square" rtlCol="0">
              <a:spAutoFit/>
            </a:bodyPr>
            <a:lstStyle/>
            <a:p>
              <a:r>
                <a:rPr lang="en-US" sz="1550" b="1" dirty="0">
                  <a:latin typeface="Courier New"/>
                  <a:cs typeface="Courier New"/>
                </a:rPr>
                <a:t>&lt;!DOCTYPE html&gt;</a:t>
              </a:r>
            </a:p>
            <a:p>
              <a:r>
                <a:rPr lang="en-US" sz="1550" b="1" dirty="0">
                  <a:latin typeface="Courier New"/>
                  <a:cs typeface="Courier New"/>
                </a:rPr>
                <a:t>&lt;html&gt;</a:t>
              </a:r>
            </a:p>
            <a:p>
              <a:r>
                <a:rPr lang="en-US" sz="1550" b="1" dirty="0">
                  <a:latin typeface="Courier New"/>
                  <a:cs typeface="Courier New"/>
                </a:rPr>
                <a:t> &lt;head&gt;</a:t>
              </a:r>
            </a:p>
            <a:p>
              <a:r>
                <a:rPr lang="en-US" sz="1550" b="1" dirty="0">
                  <a:latin typeface="Courier New"/>
                  <a:cs typeface="Courier New"/>
                </a:rPr>
                <a:t>  &lt;title&gt;Hello World&lt;/title&gt;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9900"/>
                  </a:solidFill>
                  <a:latin typeface="Courier New"/>
                  <a:cs typeface="Courier New"/>
                </a:rPr>
                <a:t>HelloWorld.js</a:t>
              </a:r>
              <a:r>
                <a:rPr lang="en-US" sz="1550" b="1" dirty="0">
                  <a:latin typeface="Courier New"/>
                  <a:cs typeface="Courier New"/>
                </a:rPr>
                <a:t>"&gt;&lt;/script&gt;</a:t>
              </a:r>
            </a:p>
            <a:p>
              <a:r>
                <a:rPr lang="en-US" sz="1550" b="1" dirty="0">
                  <a:latin typeface="Courier New"/>
                  <a:cs typeface="Courier New"/>
                </a:rPr>
                <a:t> &lt;/head&gt;</a:t>
              </a:r>
            </a:p>
            <a:p>
              <a:r>
                <a:rPr lang="en-US" sz="1550" b="1" dirty="0">
                  <a:latin typeface="Courier New"/>
                  <a:cs typeface="Courier New"/>
                </a:rPr>
                <a:t> &lt;body </a:t>
              </a:r>
              <a:r>
                <a:rPr lang="en-US" sz="1550" b="1" dirty="0" err="1">
                  <a:latin typeface="Courier New"/>
                  <a:cs typeface="Courier New"/>
                </a:rPr>
                <a:t>onload</a:t>
              </a:r>
              <a:r>
                <a:rPr lang="en-US" sz="1550" b="1" dirty="0">
                  <a:latin typeface="Courier New"/>
                  <a:cs typeface="Courier New"/>
                </a:rPr>
                <a:t>="</a:t>
              </a:r>
              <a:r>
                <a:rPr lang="en-US" sz="1550" b="1" dirty="0">
                  <a:solidFill>
                    <a:srgbClr val="0070C0"/>
                  </a:solidFill>
                  <a:latin typeface="Courier New"/>
                  <a:cs typeface="Courier New"/>
                </a:rPr>
                <a:t>HelloWorld()</a:t>
              </a:r>
              <a:r>
                <a:rPr lang="en-US" sz="1550" b="1" dirty="0">
                  <a:latin typeface="Courier New"/>
                  <a:cs typeface="Courier New"/>
                </a:rPr>
                <a:t>"&gt;&lt;/body&gt;</a:t>
              </a:r>
            </a:p>
            <a:p>
              <a:r>
                <a:rPr lang="en-US" sz="1550" b="1" dirty="0">
                  <a:latin typeface="Courier New"/>
                  <a:cs typeface="Courier New"/>
                </a:rPr>
                <a:t>&lt;/html&gt;</a:t>
              </a:r>
            </a:p>
          </p:txBody>
        </p:sp>
      </p:grpSp>
      <p:sp>
        <p:nvSpPr>
          <p:cNvPr id="7" name="Rectangle 3"/>
          <p:cNvSpPr>
            <a:spLocks noChangeArrowheads="1"/>
          </p:cNvSpPr>
          <p:nvPr/>
        </p:nvSpPr>
        <p:spPr bwMode="auto">
          <a:xfrm>
            <a:off x="508000" y="4737100"/>
            <a:ext cx="8128000" cy="1968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This file asks the browser to load the file </a:t>
            </a:r>
            <a:r>
              <a:rPr lang="en-US" sz="2000" dirty="0" err="1">
                <a:solidFill>
                  <a:srgbClr val="000000"/>
                </a:solidFill>
                <a:latin typeface="Courier New"/>
                <a:cs typeface="Courier New"/>
              </a:rPr>
              <a:t>HelloWorld.js</a:t>
            </a:r>
            <a:r>
              <a:rPr lang="en-US" sz="2400" b="0" dirty="0">
                <a:solidFill>
                  <a:srgbClr val="000000"/>
                </a:solidFill>
                <a:latin typeface="Times New Roman" charset="0"/>
              </a:rPr>
              <a:t> and then call the function </a:t>
            </a:r>
            <a:r>
              <a:rPr lang="en-US" sz="2000" dirty="0" err="1">
                <a:solidFill>
                  <a:srgbClr val="000000"/>
                </a:solidFill>
                <a:latin typeface="Courier New"/>
                <a:cs typeface="Courier New"/>
              </a:rPr>
              <a:t>HelloWorld</a:t>
            </a:r>
            <a:r>
              <a:rPr lang="en-US" sz="2400" b="0" dirty="0">
                <a:solidFill>
                  <a:srgbClr val="000000"/>
                </a:solidFill>
                <a:latin typeface="Times New Roman" charset="0"/>
              </a:rPr>
              <a:t> once the page is loaded.</a:t>
            </a:r>
          </a:p>
          <a:p>
            <a:pPr marL="342900" indent="-342900">
              <a:lnSpc>
                <a:spcPct val="90000"/>
              </a:lnSpc>
              <a:spcAft>
                <a:spcPts val="1400"/>
              </a:spcAft>
              <a:buFontTx/>
              <a:buChar char="•"/>
            </a:pPr>
            <a:r>
              <a:rPr lang="en-US" sz="2400" b="0" dirty="0">
                <a:solidFill>
                  <a:srgbClr val="000000"/>
                </a:solidFill>
                <a:latin typeface="Times New Roman" charset="0"/>
              </a:rPr>
              <a:t>The problem with this strategy is that it is hard "to find out where your output went" as Kernighan and Ritchie mention.  </a:t>
            </a:r>
          </a:p>
        </p:txBody>
      </p:sp>
    </p:spTree>
    <p:extLst>
      <p:ext uri="{BB962C8B-B14F-4D97-AF65-F5344CB8AC3E}">
        <p14:creationId xmlns:p14="http://schemas.microsoft.com/office/powerpoint/2010/main" val="362109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charset="0"/>
              </a:rPr>
              <a:t>Creating the HTML File (Version 2)</a:t>
            </a:r>
            <a:endParaRPr lang="en-US" dirty="0">
              <a:solidFill>
                <a:srgbClr val="FF0000"/>
              </a:solidFill>
              <a:latin typeface="Times New Roman" charset="0"/>
            </a:endParaRPr>
          </a:p>
        </p:txBody>
      </p:sp>
      <p:sp>
        <p:nvSpPr>
          <p:cNvPr id="429059" name="Rectangle 3"/>
          <p:cNvSpPr>
            <a:spLocks noChangeArrowheads="1"/>
          </p:cNvSpPr>
          <p:nvPr/>
        </p:nvSpPr>
        <p:spPr bwMode="auto">
          <a:xfrm>
            <a:off x="508000" y="1231900"/>
            <a:ext cx="8128000" cy="242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ts val="1400"/>
              </a:spcAft>
              <a:buFontTx/>
              <a:buChar char="•"/>
            </a:pPr>
            <a:r>
              <a:rPr lang="en-US" sz="2400" b="0" dirty="0">
                <a:solidFill>
                  <a:srgbClr val="000000"/>
                </a:solidFill>
                <a:latin typeface="Times New Roman" charset="0"/>
              </a:rPr>
              <a:t>The output from the console log appears in different places in different browsers and usually requires the user make an effort to search for and find the output.</a:t>
            </a:r>
          </a:p>
          <a:p>
            <a:pPr marL="342900" indent="-342900">
              <a:lnSpc>
                <a:spcPct val="90000"/>
              </a:lnSpc>
              <a:spcAft>
                <a:spcPts val="1400"/>
              </a:spcAft>
              <a:buFontTx/>
              <a:buChar char="•"/>
            </a:pPr>
            <a:r>
              <a:rPr lang="en-US" sz="2400" b="0" dirty="0">
                <a:solidFill>
                  <a:srgbClr val="000000"/>
                </a:solidFill>
                <a:latin typeface="Times New Roman" charset="0"/>
              </a:rPr>
              <a:t>To make the console log easier to find, we provide a library called </a:t>
            </a:r>
            <a:r>
              <a:rPr lang="en-US" sz="2000" dirty="0" err="1">
                <a:solidFill>
                  <a:srgbClr val="000000"/>
                </a:solidFill>
                <a:latin typeface="Courier New"/>
                <a:cs typeface="Courier New"/>
              </a:rPr>
              <a:t>JSConsole.js</a:t>
            </a:r>
            <a:r>
              <a:rPr lang="en-US" sz="2400" dirty="0">
                <a:solidFill>
                  <a:srgbClr val="000000"/>
                </a:solidFill>
                <a:latin typeface="Times New Roman" charset="0"/>
              </a:rPr>
              <a:t> </a:t>
            </a:r>
            <a:r>
              <a:rPr lang="en-US" sz="2400" b="0" dirty="0">
                <a:solidFill>
                  <a:srgbClr val="000000"/>
                </a:solidFill>
                <a:latin typeface="Times New Roman" charset="0"/>
              </a:rPr>
              <a:t>that redirects the console log to a much more visible region of the web page.</a:t>
            </a:r>
          </a:p>
        </p:txBody>
      </p:sp>
      <p:grpSp>
        <p:nvGrpSpPr>
          <p:cNvPr id="2" name="Group 5"/>
          <p:cNvGrpSpPr/>
          <p:nvPr/>
        </p:nvGrpSpPr>
        <p:grpSpPr>
          <a:xfrm>
            <a:off x="985620" y="3733800"/>
            <a:ext cx="7772400" cy="2895600"/>
            <a:chOff x="985620" y="2209800"/>
            <a:chExt cx="7772400" cy="2895600"/>
          </a:xfrm>
        </p:grpSpPr>
        <p:sp>
          <p:nvSpPr>
            <p:cNvPr id="5" name="Rectangle 4"/>
            <p:cNvSpPr/>
            <p:nvPr/>
          </p:nvSpPr>
          <p:spPr bwMode="auto">
            <a:xfrm>
              <a:off x="990600" y="2209800"/>
              <a:ext cx="7696200" cy="28956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pitchFamily="84" charset="0"/>
              </a:endParaRPr>
            </a:p>
          </p:txBody>
        </p:sp>
        <p:sp>
          <p:nvSpPr>
            <p:cNvPr id="4" name="TextBox 3"/>
            <p:cNvSpPr txBox="1"/>
            <p:nvPr/>
          </p:nvSpPr>
          <p:spPr>
            <a:xfrm>
              <a:off x="985620" y="2267240"/>
              <a:ext cx="7772400" cy="2239074"/>
            </a:xfrm>
            <a:prstGeom prst="rect">
              <a:avLst/>
            </a:prstGeom>
            <a:noFill/>
          </p:spPr>
          <p:txBody>
            <a:bodyPr wrap="square" rtlCol="0">
              <a:spAutoFit/>
            </a:bodyPr>
            <a:lstStyle/>
            <a:p>
              <a:r>
                <a:rPr lang="en-US" sz="1550" b="1" dirty="0">
                  <a:latin typeface="Courier New"/>
                  <a:cs typeface="Courier New"/>
                </a:rPr>
                <a:t>&lt;!DOCTYPE html&gt;</a:t>
              </a:r>
            </a:p>
            <a:p>
              <a:r>
                <a:rPr lang="en-US" sz="1550" b="1" dirty="0">
                  <a:latin typeface="Courier New"/>
                  <a:cs typeface="Courier New"/>
                </a:rPr>
                <a:t>&lt;html&gt;</a:t>
              </a:r>
            </a:p>
            <a:p>
              <a:r>
                <a:rPr lang="en-US" sz="1550" b="1" dirty="0">
                  <a:latin typeface="Courier New"/>
                  <a:cs typeface="Courier New"/>
                </a:rPr>
                <a:t> &lt;head&gt;</a:t>
              </a:r>
            </a:p>
            <a:p>
              <a:r>
                <a:rPr lang="en-US" sz="1550" b="1" dirty="0">
                  <a:latin typeface="Courier New"/>
                  <a:cs typeface="Courier New"/>
                </a:rPr>
                <a:t>  &lt;title&gt;Hello World&lt;/title&gt;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9900"/>
                  </a:solidFill>
                  <a:latin typeface="Courier New"/>
                  <a:cs typeface="Courier New"/>
                </a:rPr>
                <a:t>JSConsole.js</a:t>
              </a:r>
              <a:r>
                <a:rPr lang="en-US" sz="1550" b="1" dirty="0">
                  <a:latin typeface="Courier New"/>
                  <a:cs typeface="Courier New"/>
                </a:rPr>
                <a:t>"&gt;&lt;/script&gt;</a:t>
              </a:r>
            </a:p>
            <a:p>
              <a:r>
                <a:rPr lang="en-US" sz="1550" b="1" dirty="0">
                  <a:latin typeface="Courier New"/>
                  <a:cs typeface="Courier New"/>
                </a:rPr>
                <a:t>   &lt;script type="text/</a:t>
              </a:r>
              <a:r>
                <a:rPr lang="en-US" sz="1550" b="1" dirty="0" err="1">
                  <a:latin typeface="Courier New"/>
                  <a:cs typeface="Courier New"/>
                </a:rPr>
                <a:t>javascript</a:t>
              </a:r>
              <a:r>
                <a:rPr lang="en-US" sz="1550" b="1" dirty="0">
                  <a:latin typeface="Courier New"/>
                  <a:cs typeface="Courier New"/>
                </a:rPr>
                <a:t>" </a:t>
              </a:r>
              <a:r>
                <a:rPr lang="en-US" sz="1550" b="1" dirty="0" err="1">
                  <a:latin typeface="Courier New"/>
                  <a:cs typeface="Courier New"/>
                </a:rPr>
                <a:t>src</a:t>
              </a:r>
              <a:r>
                <a:rPr lang="en-US" sz="1550" b="1" dirty="0">
                  <a:latin typeface="Courier New"/>
                  <a:cs typeface="Courier New"/>
                </a:rPr>
                <a:t>="</a:t>
              </a:r>
              <a:r>
                <a:rPr lang="en-US" sz="1550" b="1" dirty="0" err="1">
                  <a:solidFill>
                    <a:srgbClr val="009900"/>
                  </a:solidFill>
                  <a:latin typeface="Courier New"/>
                  <a:cs typeface="Courier New"/>
                </a:rPr>
                <a:t>HelloWorld.js</a:t>
              </a:r>
              <a:r>
                <a:rPr lang="en-US" sz="1550" b="1" dirty="0">
                  <a:latin typeface="Courier New"/>
                  <a:cs typeface="Courier New"/>
                </a:rPr>
                <a:t>"&gt;&lt;/script&gt;</a:t>
              </a:r>
            </a:p>
            <a:p>
              <a:r>
                <a:rPr lang="en-US" sz="1550" b="1" dirty="0">
                  <a:latin typeface="Courier New"/>
                  <a:cs typeface="Courier New"/>
                </a:rPr>
                <a:t> &lt;/head&gt;</a:t>
              </a:r>
            </a:p>
            <a:p>
              <a:r>
                <a:rPr lang="en-US" sz="1550" b="1" dirty="0">
                  <a:latin typeface="Courier New"/>
                  <a:cs typeface="Courier New"/>
                </a:rPr>
                <a:t> &lt;body onload="</a:t>
              </a:r>
              <a:r>
                <a:rPr lang="en-US" sz="1550" b="1" dirty="0">
                  <a:solidFill>
                    <a:srgbClr val="0070C0"/>
                  </a:solidFill>
                  <a:latin typeface="Courier New"/>
                  <a:cs typeface="Courier New"/>
                </a:rPr>
                <a:t>HelloWorld()</a:t>
              </a:r>
              <a:r>
                <a:rPr lang="en-US" sz="1550" b="1" dirty="0">
                  <a:latin typeface="Courier New"/>
                  <a:cs typeface="Courier New"/>
                </a:rPr>
                <a:t>"&gt;&lt;/body&gt;</a:t>
              </a:r>
            </a:p>
            <a:p>
              <a:r>
                <a:rPr lang="en-US" sz="1550" b="1" dirty="0">
                  <a:latin typeface="Courier New"/>
                  <a:cs typeface="Courier New"/>
                </a:rPr>
                <a:t>&lt;/html&gt;</a:t>
              </a:r>
            </a:p>
          </p:txBody>
        </p:sp>
      </p:grpSp>
    </p:spTree>
    <p:extLst>
      <p:ext uri="{BB962C8B-B14F-4D97-AF65-F5344CB8AC3E}">
        <p14:creationId xmlns:p14="http://schemas.microsoft.com/office/powerpoint/2010/main" val="65181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9" grpId="0" uiExpand="1"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13719</TotalTime>
  <Words>1971</Words>
  <Application>Microsoft Macintosh PowerPoint</Application>
  <PresentationFormat>On-screen Show (4:3)</PresentationFormat>
  <Paragraphs>294</Paragraphs>
  <Slides>25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Courier</vt:lpstr>
      <vt:lpstr>Courier New</vt:lpstr>
      <vt:lpstr>Lucida Grande</vt:lpstr>
      <vt:lpstr>Times</vt:lpstr>
      <vt:lpstr>Times New Roman</vt:lpstr>
      <vt:lpstr>Trebuchet MS</vt:lpstr>
      <vt:lpstr>Blank Presentation</vt:lpstr>
      <vt:lpstr>Introduction to CS106AX</vt:lpstr>
      <vt:lpstr>Course Description</vt:lpstr>
      <vt:lpstr>Why JavaScript?</vt:lpstr>
      <vt:lpstr>Why Python?</vt:lpstr>
      <vt:lpstr>The Web’s Client-Server Model</vt:lpstr>
      <vt:lpstr>Why Both JavaScript and Python</vt:lpstr>
      <vt:lpstr>Syllabus—Week 1</vt:lpstr>
      <vt:lpstr>Syllabus—Week 2</vt:lpstr>
      <vt:lpstr>Syllabus—Week 3</vt:lpstr>
      <vt:lpstr>Syllabus—Week 4</vt:lpstr>
      <vt:lpstr>Syllabus—Week 5</vt:lpstr>
      <vt:lpstr>Syllabus—Week 6</vt:lpstr>
      <vt:lpstr>Syllabus—Week 7</vt:lpstr>
      <vt:lpstr>Syllabus—Week 8</vt:lpstr>
      <vt:lpstr>Syllabus—Week 9</vt:lpstr>
      <vt:lpstr>Syllabus—Week 10</vt:lpstr>
      <vt:lpstr>Assignments in CS106AX</vt:lpstr>
      <vt:lpstr>The CS106AX Grading Scale</vt:lpstr>
      <vt:lpstr>Honor Code Rules</vt:lpstr>
      <vt:lpstr>The Structure of an HTML File</vt:lpstr>
      <vt:lpstr>Standard index.html Pattern</vt:lpstr>
      <vt:lpstr>Creating the JavaScript Program File</vt:lpstr>
      <vt:lpstr>Creating the HTML File (Version 1)</vt:lpstr>
      <vt:lpstr>Creating the HTML File (Version 2)</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201</cp:revision>
  <cp:lastPrinted>2024-09-22T23:54:32Z</cp:lastPrinted>
  <dcterms:created xsi:type="dcterms:W3CDTF">2017-08-22T18:38:51Z</dcterms:created>
  <dcterms:modified xsi:type="dcterms:W3CDTF">2025-09-18T01:46:20Z</dcterms:modified>
</cp:coreProperties>
</file>