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62" r:id="rId3"/>
    <p:sldMasterId id="2147483669" r:id="rId4"/>
  </p:sldMasterIdLst>
  <p:notesMasterIdLst>
    <p:notesMasterId r:id="rId37"/>
  </p:notesMasterIdLst>
  <p:handoutMasterIdLst>
    <p:handoutMasterId r:id="rId38"/>
  </p:handoutMasterIdLst>
  <p:sldIdLst>
    <p:sldId id="370" r:id="rId5"/>
    <p:sldId id="421" r:id="rId6"/>
    <p:sldId id="378" r:id="rId7"/>
    <p:sldId id="401" r:id="rId8"/>
    <p:sldId id="402" r:id="rId9"/>
    <p:sldId id="403" r:id="rId10"/>
    <p:sldId id="404" r:id="rId11"/>
    <p:sldId id="411" r:id="rId12"/>
    <p:sldId id="386" r:id="rId13"/>
    <p:sldId id="387" r:id="rId14"/>
    <p:sldId id="405" r:id="rId15"/>
    <p:sldId id="419" r:id="rId16"/>
    <p:sldId id="406" r:id="rId17"/>
    <p:sldId id="409" r:id="rId18"/>
    <p:sldId id="410" r:id="rId19"/>
    <p:sldId id="420" r:id="rId20"/>
    <p:sldId id="407" r:id="rId21"/>
    <p:sldId id="480" r:id="rId22"/>
    <p:sldId id="449" r:id="rId23"/>
    <p:sldId id="475" r:id="rId24"/>
    <p:sldId id="476" r:id="rId25"/>
    <p:sldId id="478" r:id="rId26"/>
    <p:sldId id="461" r:id="rId27"/>
    <p:sldId id="462" r:id="rId28"/>
    <p:sldId id="479" r:id="rId29"/>
    <p:sldId id="493" r:id="rId30"/>
    <p:sldId id="494" r:id="rId31"/>
    <p:sldId id="481" r:id="rId32"/>
    <p:sldId id="375" r:id="rId33"/>
    <p:sldId id="376" r:id="rId34"/>
    <p:sldId id="495" r:id="rId35"/>
    <p:sldId id="369" r:id="rId36"/>
  </p:sldIdLst>
  <p:sldSz cx="9144000" cy="6858000" type="screen4x3"/>
  <p:notesSz cx="6858000" cy="9144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9900"/>
    <a:srgbClr val="66FF66"/>
    <a:srgbClr val="969696"/>
    <a:srgbClr val="FFFF66"/>
    <a:srgbClr val="CCFFCC"/>
    <a:srgbClr val="FFCC99"/>
    <a:srgbClr val="FF0000"/>
    <a:srgbClr val="99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86427"/>
  </p:normalViewPr>
  <p:slideViewPr>
    <p:cSldViewPr showGuides="1">
      <p:cViewPr varScale="1">
        <p:scale>
          <a:sx n="103" d="100"/>
          <a:sy n="103" d="100"/>
        </p:scale>
        <p:origin x="1320"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931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5010" y="0"/>
            <a:ext cx="2971800" cy="459317"/>
          </a:xfrm>
          <a:prstGeom prst="rect">
            <a:avLst/>
          </a:prstGeom>
        </p:spPr>
        <p:txBody>
          <a:bodyPr vert="horz" lIns="91440" tIns="45720" rIns="91440" bIns="45720" rtlCol="0"/>
          <a:lstStyle>
            <a:lvl1pPr algn="r">
              <a:defRPr sz="1200"/>
            </a:lvl1pPr>
          </a:lstStyle>
          <a:p>
            <a:fld id="{782FB68A-8B2A-B643-B506-99132639B4C3}" type="datetimeFigureOut">
              <a:rPr lang="en-US" smtClean="0"/>
              <a:t>9/26/25</a:t>
            </a:fld>
            <a:endParaRPr lang="en-US"/>
          </a:p>
        </p:txBody>
      </p:sp>
      <p:sp>
        <p:nvSpPr>
          <p:cNvPr id="4" name="Footer Placeholder 3"/>
          <p:cNvSpPr>
            <a:spLocks noGrp="1"/>
          </p:cNvSpPr>
          <p:nvPr>
            <p:ph type="ftr" sz="quarter" idx="2"/>
          </p:nvPr>
        </p:nvSpPr>
        <p:spPr>
          <a:xfrm>
            <a:off x="0" y="8684686"/>
            <a:ext cx="2971800" cy="45931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5010" y="8684686"/>
            <a:ext cx="2971800" cy="459316"/>
          </a:xfrm>
          <a:prstGeom prst="rect">
            <a:avLst/>
          </a:prstGeom>
        </p:spPr>
        <p:txBody>
          <a:bodyPr vert="horz" lIns="91440" tIns="45720" rIns="91440" bIns="45720" rtlCol="0" anchor="b"/>
          <a:lstStyle>
            <a:lvl1pPr algn="r">
              <a:defRPr sz="1200"/>
            </a:lvl1pPr>
          </a:lstStyle>
          <a:p>
            <a:fld id="{9A7D2EB3-1F10-5446-BC02-9E3D9868EACC}" type="slidenum">
              <a:rPr lang="en-US" smtClean="0"/>
              <a:t>‹#›</a:t>
            </a:fld>
            <a:endParaRPr lang="en-US"/>
          </a:p>
        </p:txBody>
      </p:sp>
    </p:spTree>
    <p:extLst>
      <p:ext uri="{BB962C8B-B14F-4D97-AF65-F5344CB8AC3E}">
        <p14:creationId xmlns:p14="http://schemas.microsoft.com/office/powerpoint/2010/main" val="886395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charset="0"/>
              </a:defRPr>
            </a:lvl1pPr>
          </a:lstStyle>
          <a:p>
            <a:pPr>
              <a:defRPr/>
            </a:pPr>
            <a:endParaRPr lang="en-US"/>
          </a:p>
        </p:txBody>
      </p:sp>
      <p:sp>
        <p:nvSpPr>
          <p:cNvPr id="97283" name="Rectangle 3"/>
          <p:cNvSpPr>
            <a:spLocks noGrp="1" noChangeArrowheads="1"/>
          </p:cNvSpPr>
          <p:nvPr>
            <p:ph type="dt" idx="1"/>
          </p:nvPr>
        </p:nvSpPr>
        <p:spPr bwMode="auto">
          <a:xfrm>
            <a:off x="388620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27125" y="711200"/>
            <a:ext cx="4603750" cy="34544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914400" y="4368800"/>
            <a:ext cx="5029200" cy="406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charset="0"/>
              </a:defRPr>
            </a:lvl1pPr>
          </a:lstStyle>
          <a:p>
            <a:pPr>
              <a:defRPr/>
            </a:pPr>
            <a:endParaRPr lang="en-US"/>
          </a:p>
        </p:txBody>
      </p:sp>
      <p:sp>
        <p:nvSpPr>
          <p:cNvPr id="97287" name="Rectangle 7"/>
          <p:cNvSpPr>
            <a:spLocks noGrp="1" noChangeArrowheads="1"/>
          </p:cNvSpPr>
          <p:nvPr>
            <p:ph type="sldNum" sz="quarter" idx="5"/>
          </p:nvPr>
        </p:nvSpPr>
        <p:spPr bwMode="auto">
          <a:xfrm>
            <a:off x="388620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charset="0"/>
              </a:defRPr>
            </a:lvl1pPr>
          </a:lstStyle>
          <a:p>
            <a:pPr>
              <a:defRPr/>
            </a:pPr>
            <a:fld id="{55237BFE-73AB-134C-8E99-537106C2F7D0}" type="slidenum">
              <a:rPr lang="en-US"/>
              <a:pPr>
                <a:defRPr/>
              </a:pPr>
              <a:t>‹#›</a:t>
            </a:fld>
            <a:endParaRPr lang="en-US"/>
          </a:p>
        </p:txBody>
      </p:sp>
    </p:spTree>
    <p:extLst>
      <p:ext uri="{BB962C8B-B14F-4D97-AF65-F5344CB8AC3E}">
        <p14:creationId xmlns:p14="http://schemas.microsoft.com/office/powerpoint/2010/main" val="31461899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6971B53B-4176-4C45-B7AD-9869D6E0CA58}" type="slidenum">
              <a:rPr lang="en-US">
                <a:latin typeface="Times New Roman" pitchFamily="1" charset="0"/>
              </a:rPr>
              <a:pPr/>
              <a:t>1</a:t>
            </a:fld>
            <a:endParaRPr lang="en-US">
              <a:latin typeface="Times New Roman" pitchFamily="1" charset="0"/>
            </a:endParaRPr>
          </a:p>
        </p:txBody>
      </p:sp>
      <p:sp>
        <p:nvSpPr>
          <p:cNvPr id="15363" name="Rectangle 2"/>
          <p:cNvSpPr>
            <a:spLocks noGrp="1" noRot="1" noChangeAspect="1" noChangeArrowheads="1"/>
          </p:cNvSpPr>
          <p:nvPr>
            <p:ph type="sldImg"/>
          </p:nvPr>
        </p:nvSpPr>
        <p:spPr>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382BF7C1-6E39-8E43-97C4-5E8ECD84109A}" type="slidenum">
              <a:rPr lang="en-US">
                <a:latin typeface="Times New Roman" pitchFamily="1" charset="0"/>
              </a:rPr>
              <a:pPr/>
              <a:t>2</a:t>
            </a:fld>
            <a:endParaRPr lang="en-US">
              <a:latin typeface="Times New Roman" pitchFamily="1"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endParaRPr lang="en-US">
              <a:latin typeface="Times New Roman"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496492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D1A8EC25-D167-634C-B67E-50C7686B4EB8}" type="slidenum">
              <a:rPr lang="en-US">
                <a:latin typeface="Times New Roman" pitchFamily="1" charset="0"/>
              </a:rPr>
              <a:pPr/>
              <a:t>3</a:t>
            </a:fld>
            <a:endParaRPr lang="en-US">
              <a:latin typeface="Times New Roman" pitchFamily="1" charset="0"/>
            </a:endParaRPr>
          </a:p>
        </p:txBody>
      </p:sp>
      <p:sp>
        <p:nvSpPr>
          <p:cNvPr id="31747" name="Rectangle 2"/>
          <p:cNvSpPr>
            <a:spLocks noGrp="1" noRot="1" noChangeAspect="1" noChangeArrowheads="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38DE8BED-9BD4-4E41-B8DE-FD888BDCC192}" type="slidenum">
              <a:rPr lang="en-US">
                <a:solidFill>
                  <a:prstClr val="black"/>
                </a:solidFill>
              </a:rPr>
              <a:pPr/>
              <a:t>4</a:t>
            </a:fld>
            <a:endParaRPr lang="en-US">
              <a:solidFill>
                <a:prstClr val="black"/>
              </a:solidFill>
            </a:endParaRPr>
          </a:p>
        </p:txBody>
      </p:sp>
      <p:sp>
        <p:nvSpPr>
          <p:cNvPr id="35843" name="Rectangle 2"/>
          <p:cNvSpPr>
            <a:spLocks noGrp="1" noRot="1" noChangeAspect="1" noChangeArrowheads="1"/>
          </p:cNvSpPr>
          <p:nvPr>
            <p:ph type="sldImg"/>
          </p:nvPr>
        </p:nvSpPr>
        <p:spPr>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70B0536A-8E1C-F445-9F4F-2312D45A9E62}" type="slidenum">
              <a:rPr lang="en-US">
                <a:latin typeface="Times New Roman" pitchFamily="1" charset="0"/>
              </a:rPr>
              <a:pPr/>
              <a:t>5</a:t>
            </a:fld>
            <a:endParaRPr lang="en-US">
              <a:latin typeface="Times New Roman" pitchFamily="1" charset="0"/>
            </a:endParaRPr>
          </a:p>
        </p:txBody>
      </p:sp>
      <p:sp>
        <p:nvSpPr>
          <p:cNvPr id="37891" name="Rectangle 2"/>
          <p:cNvSpPr>
            <a:spLocks noGrp="1" noRot="1" noChangeAspect="1" noChangeArrowheads="1"/>
          </p:cNvSpPr>
          <p:nvPr>
            <p:ph type="sldImg"/>
          </p:nvPr>
        </p:nvSpPr>
        <p:spPr>
          <a:solidFill>
            <a:srgbClr val="FFFFFF"/>
          </a:solidFill>
          <a:ln/>
        </p:spPr>
      </p:sp>
      <p:sp>
        <p:nvSpPr>
          <p:cNvPr id="3789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E0094BC2-5566-E141-8A96-2705AB204171}" type="slidenum">
              <a:rPr lang="en-US">
                <a:latin typeface="Times New Roman" pitchFamily="1" charset="0"/>
              </a:rPr>
              <a:pPr/>
              <a:t>6</a:t>
            </a:fld>
            <a:endParaRPr lang="en-US">
              <a:latin typeface="Times New Roman" pitchFamily="1" charset="0"/>
            </a:endParaRPr>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F673D01-D89F-DE41-872E-233A8019C9DA}" type="slidenum">
              <a:rPr lang="en-US">
                <a:latin typeface="Times New Roman" pitchFamily="1" charset="0"/>
              </a:rPr>
              <a:pPr/>
              <a:t>7</a:t>
            </a:fld>
            <a:endParaRPr lang="en-US">
              <a:latin typeface="Times New Roman" pitchFamily="1" charset="0"/>
            </a:endParaRPr>
          </a:p>
        </p:txBody>
      </p:sp>
      <p:sp>
        <p:nvSpPr>
          <p:cNvPr id="41987" name="Rectangle 2"/>
          <p:cNvSpPr>
            <a:spLocks noGrp="1" noRot="1" noChangeAspect="1" noChangeArrowheads="1"/>
          </p:cNvSpPr>
          <p:nvPr>
            <p:ph type="sldImg"/>
          </p:nvPr>
        </p:nvSpPr>
        <p:spPr>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B69822-2D54-BC41-A6D3-EABCF74829C4}" type="slidenum">
              <a:rPr lang="en-US"/>
              <a:pPr/>
              <a:t>8</a:t>
            </a:fld>
            <a:endParaRPr lang="en-US"/>
          </a:p>
        </p:txBody>
      </p:sp>
      <p:sp>
        <p:nvSpPr>
          <p:cNvPr id="59085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9085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B09664A4-8D96-174A-AF95-7812F029A8B5}" type="slidenum">
              <a:rPr lang="en-US">
                <a:latin typeface="Times New Roman" pitchFamily="1" charset="0"/>
              </a:rPr>
              <a:pPr/>
              <a:t>9</a:t>
            </a:fld>
            <a:endParaRPr lang="en-US">
              <a:latin typeface="Times New Roman" pitchFamily="1" charset="0"/>
            </a:endParaRPr>
          </a:p>
        </p:txBody>
      </p:sp>
      <p:sp>
        <p:nvSpPr>
          <p:cNvPr id="48131" name="Rectangle 2"/>
          <p:cNvSpPr>
            <a:spLocks noGrp="1" noRot="1" noChangeAspect="1" noChangeArrowheads="1"/>
          </p:cNvSpPr>
          <p:nvPr>
            <p:ph type="sldImg"/>
          </p:nvPr>
        </p:nvSpPr>
        <p:spPr>
          <a:solidFill>
            <a:srgbClr val="FFFFFF"/>
          </a:solidFill>
          <a:ln/>
        </p:spPr>
      </p:sp>
      <p:sp>
        <p:nvSpPr>
          <p:cNvPr id="4813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ECDA91B2-7A2E-2A40-99F6-E0DEED9541E5}" type="slidenum">
              <a:rPr lang="en-US">
                <a:latin typeface="Times New Roman" pitchFamily="1" charset="0"/>
              </a:rPr>
              <a:pPr/>
              <a:t>10</a:t>
            </a:fld>
            <a:endParaRPr lang="en-US">
              <a:latin typeface="Times New Roman" pitchFamily="1" charset="0"/>
            </a:endParaRPr>
          </a:p>
        </p:txBody>
      </p:sp>
      <p:sp>
        <p:nvSpPr>
          <p:cNvPr id="50179" name="Rectangle 2"/>
          <p:cNvSpPr>
            <a:spLocks noGrp="1" noRot="1" noChangeAspect="1" noChangeArrowheads="1"/>
          </p:cNvSpPr>
          <p:nvPr>
            <p:ph type="sldImg"/>
          </p:nvPr>
        </p:nvSpPr>
        <p:spPr>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E24C5513-A426-374E-9E78-FD9BC9777443}" type="slidenum">
              <a:rPr lang="en-US">
                <a:latin typeface="Times New Roman" pitchFamily="1" charset="0"/>
              </a:rPr>
              <a:pPr/>
              <a:t>11</a:t>
            </a:fld>
            <a:endParaRPr lang="en-US">
              <a:latin typeface="Times New Roman" pitchFamily="1" charset="0"/>
            </a:endParaRPr>
          </a:p>
        </p:txBody>
      </p:sp>
      <p:sp>
        <p:nvSpPr>
          <p:cNvPr id="52227" name="Rectangle 2"/>
          <p:cNvSpPr>
            <a:spLocks noGrp="1" noRot="1" noChangeAspect="1" noChangeArrowheads="1"/>
          </p:cNvSpPr>
          <p:nvPr>
            <p:ph type="sldImg"/>
          </p:nvPr>
        </p:nvSpPr>
        <p:spPr>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807733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04F0EFB3-6F4B-514B-ABC2-9716B7B9817F}" type="slidenum">
              <a:rPr lang="en-US">
                <a:latin typeface="Times New Roman" pitchFamily="1" charset="0"/>
              </a:rPr>
              <a:pPr/>
              <a:t>13</a:t>
            </a:fld>
            <a:endParaRPr lang="en-US">
              <a:latin typeface="Times New Roman" pitchFamily="1" charset="0"/>
            </a:endParaRPr>
          </a:p>
        </p:txBody>
      </p:sp>
      <p:sp>
        <p:nvSpPr>
          <p:cNvPr id="56323" name="Rectangle 2"/>
          <p:cNvSpPr>
            <a:spLocks noGrp="1" noRot="1" noChangeAspect="1" noChangeArrowheads="1"/>
          </p:cNvSpPr>
          <p:nvPr>
            <p:ph type="sldImg"/>
          </p:nvPr>
        </p:nvSpPr>
        <p:spPr>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F0B9A435-ECDF-DB4F-A011-5679DAA1046C}" type="slidenum">
              <a:rPr lang="en-US">
                <a:latin typeface="Times New Roman" pitchFamily="1" charset="0"/>
              </a:rPr>
              <a:pPr/>
              <a:t>14</a:t>
            </a:fld>
            <a:endParaRPr lang="en-US">
              <a:latin typeface="Times New Roman" pitchFamily="1" charset="0"/>
            </a:endParaRPr>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D554FA-DF98-C64B-BC97-10CAD09598CD}" type="slidenum">
              <a:rPr lang="en-US"/>
              <a:pPr/>
              <a:t>15</a:t>
            </a:fld>
            <a:endParaRPr lang="en-US"/>
          </a:p>
        </p:txBody>
      </p:sp>
      <p:sp>
        <p:nvSpPr>
          <p:cNvPr id="592898"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92899"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19981025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125877FE-A220-A743-BE19-266363B43137}" type="slidenum">
              <a:rPr lang="en-US">
                <a:latin typeface="Times New Roman" pitchFamily="1" charset="0"/>
              </a:rPr>
              <a:pPr/>
              <a:t>17</a:t>
            </a:fld>
            <a:endParaRPr lang="en-US">
              <a:latin typeface="Times New Roman" pitchFamily="1" charset="0"/>
            </a:endParaRPr>
          </a:p>
        </p:txBody>
      </p:sp>
      <p:sp>
        <p:nvSpPr>
          <p:cNvPr id="58371" name="Rectangle 2"/>
          <p:cNvSpPr>
            <a:spLocks noGrp="1" noRot="1" noChangeAspect="1" noChangeArrowheads="1"/>
          </p:cNvSpPr>
          <p:nvPr>
            <p:ph type="sldImg"/>
          </p:nvPr>
        </p:nvSpPr>
        <p:spPr>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382BF7C1-6E39-8E43-97C4-5E8ECD84109A}" type="slidenum">
              <a:rPr lang="en-US">
                <a:latin typeface="Times New Roman" pitchFamily="1" charset="0"/>
              </a:rPr>
              <a:pPr/>
              <a:t>18</a:t>
            </a:fld>
            <a:endParaRPr lang="en-US">
              <a:latin typeface="Times New Roman" pitchFamily="1"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endParaRPr lang="en-US">
              <a:latin typeface="Times New Roman"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9358573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10B20A-5A12-6140-90DF-DB65BDAFDEBB}" type="slidenum">
              <a:rPr lang="en-US"/>
              <a:pPr/>
              <a:t>19</a:t>
            </a:fld>
            <a:endParaRPr lang="en-US"/>
          </a:p>
        </p:txBody>
      </p:sp>
      <p:sp>
        <p:nvSpPr>
          <p:cNvPr id="57446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7446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3281152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solidFill>
                  <a:prstClr val="black"/>
                </a:solidFill>
              </a:rPr>
              <a:pPr/>
              <a:t>20</a:t>
            </a:fld>
            <a:endParaRPr lang="en-US">
              <a:solidFill>
                <a:prstClr val="black"/>
              </a:solidFill>
            </a:endParaRPr>
          </a:p>
        </p:txBody>
      </p:sp>
      <p:sp>
        <p:nvSpPr>
          <p:cNvPr id="5867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36932710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solidFill>
                  <a:prstClr val="black"/>
                </a:solidFill>
              </a:rPr>
              <a:pPr/>
              <a:t>21</a:t>
            </a:fld>
            <a:endParaRPr lang="en-US">
              <a:solidFill>
                <a:prstClr val="black"/>
              </a:solidFill>
            </a:endParaRPr>
          </a:p>
        </p:txBody>
      </p:sp>
      <p:sp>
        <p:nvSpPr>
          <p:cNvPr id="5867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5021105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2126D9-5AEA-9A4F-A4EE-B39203F28E1C}" type="slidenum">
              <a:rPr lang="en-US"/>
              <a:pPr/>
              <a:t>22</a:t>
            </a:fld>
            <a:endParaRPr lang="en-US"/>
          </a:p>
        </p:txBody>
      </p:sp>
      <p:sp>
        <p:nvSpPr>
          <p:cNvPr id="61133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61133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39066051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F906F5-F859-9C42-BE63-AFC92561CF37}" type="slidenum">
              <a:rPr lang="en-US"/>
              <a:pPr/>
              <a:t>23</a:t>
            </a:fld>
            <a:endParaRPr lang="en-US"/>
          </a:p>
        </p:txBody>
      </p:sp>
      <p:sp>
        <p:nvSpPr>
          <p:cNvPr id="59904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9904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41183903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040A81-2096-E640-BA40-D07B6BF43554}" type="slidenum">
              <a:rPr lang="en-US"/>
              <a:pPr/>
              <a:t>24</a:t>
            </a:fld>
            <a:endParaRPr lang="en-US"/>
          </a:p>
        </p:txBody>
      </p:sp>
      <p:sp>
        <p:nvSpPr>
          <p:cNvPr id="60109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60109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34857395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solidFill>
                  <a:prstClr val="black"/>
                </a:solidFill>
              </a:rPr>
              <a:pPr/>
              <a:t>25</a:t>
            </a:fld>
            <a:endParaRPr lang="en-US">
              <a:solidFill>
                <a:prstClr val="black"/>
              </a:solidFill>
            </a:endParaRPr>
          </a:p>
        </p:txBody>
      </p:sp>
      <p:sp>
        <p:nvSpPr>
          <p:cNvPr id="5867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28029529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D2090D-D129-834B-9659-D0D4EED639F0}" type="slidenum">
              <a:rPr lang="en-US">
                <a:solidFill>
                  <a:prstClr val="black"/>
                </a:solidFill>
              </a:rPr>
              <a:pPr/>
              <a:t>26</a:t>
            </a:fld>
            <a:endParaRPr lang="en-US">
              <a:solidFill>
                <a:prstClr val="black"/>
              </a:solidFill>
            </a:endParaRPr>
          </a:p>
        </p:txBody>
      </p:sp>
      <p:sp>
        <p:nvSpPr>
          <p:cNvPr id="58675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8675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28283595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0B3E75-644B-C743-9D74-530677B13038}" type="slidenum">
              <a:rPr lang="en-US">
                <a:solidFill>
                  <a:prstClr val="black"/>
                </a:solidFill>
              </a:rPr>
              <a:pPr/>
              <a:t>27</a:t>
            </a:fld>
            <a:endParaRPr lang="en-US">
              <a:solidFill>
                <a:prstClr val="black"/>
              </a:solidFill>
            </a:endParaRPr>
          </a:p>
        </p:txBody>
      </p:sp>
      <p:sp>
        <p:nvSpPr>
          <p:cNvPr id="582658"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582659"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15628878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382BF7C1-6E39-8E43-97C4-5E8ECD84109A}" type="slidenum">
              <a:rPr lang="en-US">
                <a:latin typeface="Times New Roman" pitchFamily="1" charset="0"/>
              </a:rPr>
              <a:pPr/>
              <a:t>28</a:t>
            </a:fld>
            <a:endParaRPr lang="en-US">
              <a:latin typeface="Times New Roman" pitchFamily="1"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endParaRPr lang="en-US">
              <a:latin typeface="Times New Roman"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6862481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C801D3-8232-CF4E-B937-7294D176772E}" type="slidenum">
              <a:rPr lang="en-US"/>
              <a:pPr/>
              <a:t>29</a:t>
            </a:fld>
            <a:endParaRPr lang="en-US"/>
          </a:p>
        </p:txBody>
      </p:sp>
      <p:sp>
        <p:nvSpPr>
          <p:cNvPr id="494594"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94595"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40458651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C6A103-5354-A04B-BCB7-DC7F6A54A027}" type="slidenum">
              <a:rPr lang="en-US"/>
              <a:pPr/>
              <a:t>30</a:t>
            </a:fld>
            <a:endParaRPr lang="en-US"/>
          </a:p>
        </p:txBody>
      </p:sp>
      <p:sp>
        <p:nvSpPr>
          <p:cNvPr id="49664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9664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28743577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2126D9-5AEA-9A4F-A4EE-B39203F28E1C}" type="slidenum">
              <a:rPr lang="en-US"/>
              <a:pPr/>
              <a:t>31</a:t>
            </a:fld>
            <a:endParaRPr lang="en-US"/>
          </a:p>
        </p:txBody>
      </p:sp>
      <p:sp>
        <p:nvSpPr>
          <p:cNvPr id="61133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61133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dirty="0"/>
          </a:p>
        </p:txBody>
      </p:sp>
    </p:spTree>
    <p:extLst>
      <p:ext uri="{BB962C8B-B14F-4D97-AF65-F5344CB8AC3E}">
        <p14:creationId xmlns:p14="http://schemas.microsoft.com/office/powerpoint/2010/main" val="2486795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382BF7C1-6E39-8E43-97C4-5E8ECD84109A}" type="slidenum">
              <a:rPr lang="en-US">
                <a:latin typeface="Times New Roman" pitchFamily="1" charset="0"/>
              </a:rPr>
              <a:pPr/>
              <a:t>32</a:t>
            </a:fld>
            <a:endParaRPr lang="en-US">
              <a:latin typeface="Times New Roman" pitchFamily="1"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67BE03A-32DD-3344-BF51-C080625E3F4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D203882-FB3D-4344-B8C2-D9E11172A34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5520D59-FB0D-C948-BF2B-13D55B5F1E4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FE0AC54-BC15-794C-8BAE-CF4D13C2BE1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610483F-F076-1A46-A5E1-3CCC4C44895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9364642-FC49-4D4B-A969-E3153BCD74C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258B9BB-E590-0440-B083-A239C2A31B9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E1088F6-32F9-C341-A2AA-76C8ACC264A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9E88115-643E-FD40-9DA7-FA6563A3718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998F27B-41B9-1A4A-AB63-0AAD3D02F88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0570DB0-8FEE-1D49-BD83-8FFEB6FD666D}"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8B6FA6-CF81-DB40-B368-89415E775291}"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7E1BFD2-7EA0-9B44-9E34-E4F5E63B54AA}"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7E1BFD2-7EA0-9B44-9E34-E4F5E63B54AA}" type="slidenum">
              <a:rPr lang="en-US">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89865EB8-F041-4045-A97B-F9389E01718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D338CA4C-1E22-394E-9307-D5472498D1FD}"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Times New Roman" pitchFamily="1" charset="0"/>
              </a:defRPr>
            </a:lvl1pPr>
          </a:lstStyle>
          <a:p>
            <a:endParaRPr lang="en-US" b="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atin typeface="Times New Roman" pitchFamily="1" charset="0"/>
              </a:defRPr>
            </a:lvl1pPr>
          </a:lstStyle>
          <a:p>
            <a:endParaRPr lang="en-US" b="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New Roman" pitchFamily="1" charset="0"/>
              </a:defRPr>
            </a:lvl1pPr>
          </a:lstStyle>
          <a:p>
            <a:fld id="{7845CED8-D252-A943-B5BA-BDE9EB98CAA0}" type="slidenum">
              <a:rPr lang="en-US" b="0">
                <a:solidFill>
                  <a:srgbClr val="000000"/>
                </a:solidFill>
              </a:rPr>
              <a:pPr/>
              <a:t>‹#›</a:t>
            </a:fld>
            <a:endParaRPr lang="en-US" b="0">
              <a:solidFill>
                <a:srgbClr val="000000"/>
              </a:solidFill>
            </a:endParaRP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ctr" rtl="0" eaLnBrk="0" fontAlgn="base" hangingPunct="0">
        <a:spcBef>
          <a:spcPct val="0"/>
        </a:spcBef>
        <a:spcAft>
          <a:spcPct val="0"/>
        </a:spcAft>
        <a:defRPr sz="4400">
          <a:solidFill>
            <a:schemeClr val="tx2"/>
          </a:solidFill>
          <a:latin typeface="Times New Roman" pitchFamily="1" charset="0"/>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pitchFamily="1"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 charset="0"/>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Times New Roman" pitchFamily="1" charset="0"/>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Times New Roman" pitchFamily="1" charset="0"/>
              </a:defRPr>
            </a:lvl1pPr>
          </a:lstStyle>
          <a:p>
            <a:endParaRPr lang="en-US" b="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atin typeface="Times New Roman" pitchFamily="1" charset="0"/>
              </a:defRPr>
            </a:lvl1pPr>
          </a:lstStyle>
          <a:p>
            <a:endParaRPr lang="en-US" b="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Times New Roman" pitchFamily="1" charset="0"/>
              </a:defRPr>
            </a:lvl1pPr>
          </a:lstStyle>
          <a:p>
            <a:fld id="{7845CED8-D252-A943-B5BA-BDE9EB98CAA0}" type="slidenum">
              <a:rPr lang="en-US" b="0">
                <a:solidFill>
                  <a:srgbClr val="000000"/>
                </a:solidFill>
              </a:rPr>
              <a:pPr/>
              <a:t>‹#›</a:t>
            </a:fld>
            <a:endParaRPr lang="en-US" b="0">
              <a:solidFill>
                <a:srgbClr val="000000"/>
              </a:solidFill>
            </a:endParaRPr>
          </a:p>
        </p:txBody>
      </p:sp>
    </p:spTree>
  </p:cSld>
  <p:clrMap bg1="lt1" tx1="dk1" bg2="lt2" tx2="dk2" accent1="accent1" accent2="accent2" accent3="accent3" accent4="accent4" accent5="accent5" accent6="accent6" hlink="hlink" folHlink="folHlink"/>
  <p:sldLayoutIdLst>
    <p:sldLayoutId id="2147483670" r:id="rId1"/>
  </p:sldLayoutIdLst>
  <p:txStyles>
    <p:titleStyle>
      <a:lvl1pPr algn="ctr" rtl="0" eaLnBrk="0" fontAlgn="base" hangingPunct="0">
        <a:spcBef>
          <a:spcPct val="0"/>
        </a:spcBef>
        <a:spcAft>
          <a:spcPct val="0"/>
        </a:spcAft>
        <a:defRPr sz="4400">
          <a:solidFill>
            <a:schemeClr val="tx2"/>
          </a:solidFill>
          <a:latin typeface="Times New Roman" pitchFamily="1" charset="0"/>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pitchFamily="84" charset="0"/>
        </a:defRPr>
      </a:lvl6pPr>
      <a:lvl7pPr marL="914400" algn="ctr" rtl="0" eaLnBrk="0" fontAlgn="base" hangingPunct="0">
        <a:spcBef>
          <a:spcPct val="0"/>
        </a:spcBef>
        <a:spcAft>
          <a:spcPct val="0"/>
        </a:spcAft>
        <a:defRPr sz="4400">
          <a:solidFill>
            <a:schemeClr val="tx2"/>
          </a:solidFill>
          <a:latin typeface="Times" pitchFamily="84" charset="0"/>
        </a:defRPr>
      </a:lvl7pPr>
      <a:lvl8pPr marL="1371600" algn="ctr" rtl="0" eaLnBrk="0" fontAlgn="base" hangingPunct="0">
        <a:spcBef>
          <a:spcPct val="0"/>
        </a:spcBef>
        <a:spcAft>
          <a:spcPct val="0"/>
        </a:spcAft>
        <a:defRPr sz="4400">
          <a:solidFill>
            <a:schemeClr val="tx2"/>
          </a:solidFill>
          <a:latin typeface="Times" pitchFamily="84" charset="0"/>
        </a:defRPr>
      </a:lvl8pPr>
      <a:lvl9pPr marL="1828800" algn="ctr" rtl="0" eaLnBrk="0" fontAlgn="base" hangingPunct="0">
        <a:spcBef>
          <a:spcPct val="0"/>
        </a:spcBef>
        <a:spcAft>
          <a:spcPct val="0"/>
        </a:spcAft>
        <a:defRPr sz="4400">
          <a:solidFill>
            <a:schemeClr val="tx2"/>
          </a:solidFill>
          <a:latin typeface="Times" pitchFamily="84" charset="0"/>
        </a:defRPr>
      </a:lvl9pPr>
    </p:titleStyle>
    <p:bodyStyle>
      <a:lvl1pPr marL="342900" indent="-342900" algn="l" rtl="0" eaLnBrk="0" fontAlgn="base" hangingPunct="0">
        <a:spcBef>
          <a:spcPct val="20000"/>
        </a:spcBef>
        <a:spcAft>
          <a:spcPct val="0"/>
        </a:spcAft>
        <a:buChar char="•"/>
        <a:defRPr sz="3200">
          <a:solidFill>
            <a:schemeClr val="tx1"/>
          </a:solidFill>
          <a:latin typeface="Times New Roman" pitchFamily="1"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 charset="0"/>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Times New Roman" pitchFamily="1" charset="0"/>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Times New Roman" pitchFamily="1" charset="0"/>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4.xml"/><Relationship Id="rId5" Type="http://schemas.openxmlformats.org/officeDocument/2006/relationships/image" Target="../media/image6.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0" y="1143000"/>
            <a:ext cx="9144000" cy="1143000"/>
          </a:xfrm>
        </p:spPr>
        <p:txBody>
          <a:bodyPr/>
          <a:lstStyle/>
          <a:p>
            <a:r>
              <a:rPr lang="en-US" sz="6000" dirty="0">
                <a:solidFill>
                  <a:srgbClr val="FF0000"/>
                </a:solidFill>
                <a:ea typeface="ＭＳ Ｐゴシック" pitchFamily="1" charset="-128"/>
                <a:cs typeface="ＭＳ Ｐゴシック" pitchFamily="1" charset="-128"/>
              </a:rPr>
              <a:t>JavaScript Basics</a:t>
            </a:r>
          </a:p>
        </p:txBody>
      </p:sp>
      <p:sp>
        <p:nvSpPr>
          <p:cNvPr id="14339" name="Text Box 3"/>
          <p:cNvSpPr txBox="1">
            <a:spLocks noChangeArrowheads="1"/>
          </p:cNvSpPr>
          <p:nvPr/>
        </p:nvSpPr>
        <p:spPr bwMode="auto">
          <a:xfrm>
            <a:off x="0" y="4114800"/>
            <a:ext cx="9144000" cy="1583510"/>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b="0" dirty="0"/>
              <a:t>Jerry Cain</a:t>
            </a:r>
          </a:p>
          <a:p>
            <a:pPr algn="ctr">
              <a:lnSpc>
                <a:spcPct val="85000"/>
              </a:lnSpc>
            </a:pPr>
            <a:r>
              <a:rPr lang="en-US" sz="3200" b="0" dirty="0"/>
              <a:t>CS 106AX</a:t>
            </a:r>
          </a:p>
          <a:p>
            <a:pPr algn="ctr">
              <a:lnSpc>
                <a:spcPct val="85000"/>
              </a:lnSpc>
            </a:pPr>
            <a:r>
              <a:rPr lang="en-US" sz="3200" b="0" dirty="0"/>
              <a:t>September 25, 2024</a:t>
            </a:r>
          </a:p>
          <a:p>
            <a:pPr algn="ctr">
              <a:lnSpc>
                <a:spcPct val="85000"/>
              </a:lnSpc>
            </a:pPr>
            <a:r>
              <a:rPr lang="en-US" sz="1800" b="0" i="1" dirty="0"/>
              <a:t>slides leveraged from those written by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Grp="1" noChangeArrowheads="1"/>
          </p:cNvSpPr>
          <p:nvPr>
            <p:ph type="title"/>
          </p:nvPr>
        </p:nvSpPr>
        <p:spPr>
          <a:xfrm>
            <a:off x="0" y="2667000"/>
            <a:ext cx="9144000" cy="1143000"/>
          </a:xfrm>
          <a:noFill/>
        </p:spPr>
        <p:txBody>
          <a:bodyPr/>
          <a:lstStyle/>
          <a:p>
            <a:r>
              <a:rPr lang="en-US" sz="6000" dirty="0">
                <a:solidFill>
                  <a:srgbClr val="FF0000"/>
                </a:solidFill>
                <a:ea typeface="ＭＳ Ｐゴシック" pitchFamily="1" charset="-128"/>
                <a:cs typeface="ＭＳ Ｐゴシック" pitchFamily="1" charset="-128"/>
              </a:rPr>
              <a:t>Control Statements</a:t>
            </a:r>
          </a:p>
        </p:txBody>
      </p:sp>
    </p:spTree>
    <p:extLst>
      <p:ext uri="{BB962C8B-B14F-4D97-AF65-F5344CB8AC3E}">
        <p14:creationId xmlns:p14="http://schemas.microsoft.com/office/powerpoint/2010/main" val="1472323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ea typeface="ＭＳ Ｐゴシック" pitchFamily="1" charset="-128"/>
                <a:cs typeface="ＭＳ Ｐゴシック" pitchFamily="1" charset="-128"/>
              </a:rPr>
              <a:t>Statement Types in JavaScript</a:t>
            </a:r>
            <a:endParaRPr lang="en-US" dirty="0">
              <a:solidFill>
                <a:schemeClr val="tx1"/>
              </a:solidFill>
              <a:ea typeface="ＭＳ Ｐゴシック" pitchFamily="1" charset="-128"/>
              <a:cs typeface="ＭＳ Ｐゴシック" pitchFamily="1" charset="-128"/>
            </a:endParaRPr>
          </a:p>
        </p:txBody>
      </p:sp>
      <p:sp>
        <p:nvSpPr>
          <p:cNvPr id="499716" name="Rectangle 4"/>
          <p:cNvSpPr>
            <a:spLocks noChangeArrowheads="1"/>
          </p:cNvSpPr>
          <p:nvPr/>
        </p:nvSpPr>
        <p:spPr bwMode="auto">
          <a:xfrm>
            <a:off x="508000" y="1295400"/>
            <a:ext cx="8128000" cy="5029200"/>
          </a:xfrm>
          <a:prstGeom prst="rect">
            <a:avLst/>
          </a:prstGeom>
          <a:noFill/>
          <a:ln w="9525">
            <a:noFill/>
            <a:miter lim="800000"/>
            <a:headEnd/>
            <a:tailEnd/>
          </a:ln>
        </p:spPr>
        <p:txBody>
          <a:bodyPr>
            <a:prstTxWarp prst="textNoShape">
              <a:avLst/>
            </a:prstTxWarp>
          </a:bodyPr>
          <a:lstStyle/>
          <a:p>
            <a:pPr marL="342900" indent="-342900">
              <a:lnSpc>
                <a:spcPct val="90000"/>
              </a:lnSpc>
              <a:spcAft>
                <a:spcPct val="20000"/>
              </a:spcAft>
              <a:buFontTx/>
              <a:buChar char="•"/>
            </a:pPr>
            <a:r>
              <a:rPr lang="en-US" sz="2400" b="0" dirty="0"/>
              <a:t>Statements in JavaScript fall into three basic types:</a:t>
            </a:r>
          </a:p>
          <a:p>
            <a:pPr marL="742950" lvl="1" indent="-285750">
              <a:lnSpc>
                <a:spcPct val="90000"/>
              </a:lnSpc>
              <a:spcAft>
                <a:spcPct val="20000"/>
              </a:spcAft>
              <a:buFontTx/>
              <a:buChar char="–"/>
            </a:pPr>
            <a:r>
              <a:rPr lang="en-US" sz="2200" b="0" dirty="0">
                <a:ea typeface="ＭＳ Ｐゴシック" pitchFamily="1" charset="-128"/>
                <a:cs typeface="ＭＳ Ｐゴシック" pitchFamily="1" charset="-128"/>
              </a:rPr>
              <a:t>Simple statements</a:t>
            </a:r>
          </a:p>
          <a:p>
            <a:pPr marL="742950" lvl="1" indent="-285750">
              <a:lnSpc>
                <a:spcPct val="90000"/>
              </a:lnSpc>
              <a:spcAft>
                <a:spcPct val="20000"/>
              </a:spcAft>
              <a:buFontTx/>
              <a:buChar char="–"/>
            </a:pPr>
            <a:r>
              <a:rPr lang="en-US" sz="2200" b="0" dirty="0">
                <a:ea typeface="ＭＳ Ｐゴシック" pitchFamily="1" charset="-128"/>
                <a:cs typeface="ＭＳ Ｐゴシック" pitchFamily="1" charset="-128"/>
              </a:rPr>
              <a:t>Compound statements</a:t>
            </a:r>
          </a:p>
          <a:p>
            <a:pPr marL="742950" lvl="1" indent="-285750" algn="just">
              <a:lnSpc>
                <a:spcPct val="90000"/>
              </a:lnSpc>
              <a:spcAft>
                <a:spcPct val="50000"/>
              </a:spcAft>
              <a:buFontTx/>
              <a:buChar char="–"/>
            </a:pPr>
            <a:r>
              <a:rPr lang="en-US" sz="2200" b="0" dirty="0">
                <a:ea typeface="ＭＳ Ｐゴシック" pitchFamily="1" charset="-128"/>
                <a:cs typeface="ＭＳ Ｐゴシック" pitchFamily="1" charset="-128"/>
              </a:rPr>
              <a:t>Control statements</a:t>
            </a:r>
          </a:p>
          <a:p>
            <a:pPr marL="342900" indent="-342900">
              <a:lnSpc>
                <a:spcPct val="90000"/>
              </a:lnSpc>
              <a:spcAft>
                <a:spcPct val="50000"/>
              </a:spcAft>
              <a:buFontTx/>
              <a:buChar char="•"/>
            </a:pPr>
            <a:r>
              <a:rPr lang="en-US" sz="2400" b="0" i="1" dirty="0"/>
              <a:t>S</a:t>
            </a:r>
            <a:r>
              <a:rPr lang="en-US" sz="2400" i="1" dirty="0"/>
              <a:t>imple statements</a:t>
            </a:r>
            <a:r>
              <a:rPr lang="en-US" sz="2400" b="0" dirty="0"/>
              <a:t> are typically assignments, function calls, or applications of the </a:t>
            </a:r>
            <a:r>
              <a:rPr lang="en-US" sz="2000" dirty="0">
                <a:latin typeface="Courier New"/>
                <a:cs typeface="Courier New"/>
              </a:rPr>
              <a:t>++</a:t>
            </a:r>
            <a:r>
              <a:rPr lang="en-US" sz="2400" b="0" dirty="0"/>
              <a:t> or </a:t>
            </a:r>
            <a:r>
              <a:rPr lang="en-US" sz="2000" dirty="0">
                <a:latin typeface="Courier New"/>
                <a:cs typeface="Courier New"/>
              </a:rPr>
              <a:t>--</a:t>
            </a:r>
            <a:r>
              <a:rPr lang="en-US" sz="2400" b="0" dirty="0"/>
              <a:t> operators.  Simple statements are always terminated with a semicolon.</a:t>
            </a:r>
          </a:p>
          <a:p>
            <a:pPr marL="342900" indent="-342900">
              <a:lnSpc>
                <a:spcPct val="90000"/>
              </a:lnSpc>
              <a:spcAft>
                <a:spcPct val="50000"/>
              </a:spcAft>
              <a:buFontTx/>
              <a:buChar char="•"/>
            </a:pPr>
            <a:r>
              <a:rPr lang="en-US" sz="2400" b="0" i="1" dirty="0"/>
              <a:t>C</a:t>
            </a:r>
            <a:r>
              <a:rPr lang="en-US" sz="2400" i="1" dirty="0"/>
              <a:t>ompound statements</a:t>
            </a:r>
            <a:r>
              <a:rPr lang="en-US" sz="2400" b="0" dirty="0"/>
              <a:t> (also called </a:t>
            </a:r>
            <a:r>
              <a:rPr lang="en-US" sz="2400" i="1" dirty="0"/>
              <a:t>blocks</a:t>
            </a:r>
            <a:r>
              <a:rPr lang="en-US" sz="2400" b="0" dirty="0"/>
              <a:t>) are sequences of statements enclosed in curly braces.</a:t>
            </a:r>
          </a:p>
          <a:p>
            <a:pPr marL="342900" indent="-342900">
              <a:lnSpc>
                <a:spcPct val="90000"/>
              </a:lnSpc>
              <a:spcAft>
                <a:spcPct val="15000"/>
              </a:spcAft>
              <a:buFontTx/>
              <a:buChar char="•"/>
            </a:pPr>
            <a:r>
              <a:rPr lang="en-US" sz="2400" i="1" dirty="0"/>
              <a:t>Control statements</a:t>
            </a:r>
            <a:r>
              <a:rPr lang="en-US" sz="2400" b="0" dirty="0"/>
              <a:t> fall into two categories:</a:t>
            </a:r>
          </a:p>
          <a:p>
            <a:pPr marL="742950" lvl="1" indent="-285750">
              <a:lnSpc>
                <a:spcPct val="90000"/>
              </a:lnSpc>
              <a:spcAft>
                <a:spcPct val="10000"/>
              </a:spcAft>
              <a:buFontTx/>
              <a:buChar char="–"/>
            </a:pPr>
            <a:r>
              <a:rPr lang="en-US" sz="2200" i="1" dirty="0">
                <a:ea typeface="ＭＳ Ｐゴシック" pitchFamily="1" charset="-128"/>
                <a:cs typeface="ＭＳ Ｐゴシック" pitchFamily="1" charset="-128"/>
              </a:rPr>
              <a:t>Conditional statements</a:t>
            </a:r>
            <a:r>
              <a:rPr lang="en-US" sz="2200" b="0" dirty="0">
                <a:ea typeface="ＭＳ Ｐゴシック" pitchFamily="1" charset="-128"/>
                <a:cs typeface="ＭＳ Ｐゴシック" pitchFamily="1" charset="-128"/>
              </a:rPr>
              <a:t> that require some test be evaluated</a:t>
            </a:r>
          </a:p>
          <a:p>
            <a:pPr marL="742950" lvl="1" indent="-285750">
              <a:lnSpc>
                <a:spcPct val="90000"/>
              </a:lnSpc>
              <a:spcAft>
                <a:spcPct val="10000"/>
              </a:spcAft>
              <a:buFontTx/>
              <a:buChar char="–"/>
            </a:pPr>
            <a:r>
              <a:rPr lang="en-US" sz="2200" i="1" dirty="0">
                <a:ea typeface="ＭＳ Ｐゴシック" pitchFamily="1" charset="-128"/>
                <a:cs typeface="ＭＳ Ｐゴシック" pitchFamily="1" charset="-128"/>
              </a:rPr>
              <a:t>Iterative statements</a:t>
            </a:r>
            <a:r>
              <a:rPr lang="en-US" sz="2200" b="0" dirty="0">
                <a:ea typeface="ＭＳ Ｐゴシック" pitchFamily="1" charset="-128"/>
                <a:cs typeface="ＭＳ Ｐゴシック" pitchFamily="1" charset="-128"/>
              </a:rPr>
              <a:t> that specify repetition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9971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9971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9971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9971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99716">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499716">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49971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9716" grpId="0" build="p" bldLvl="2"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76200"/>
            <a:ext cx="9144000" cy="1143000"/>
          </a:xfrm>
          <a:noFill/>
        </p:spPr>
        <p:txBody>
          <a:bodyPr/>
          <a:lstStyle/>
          <a:p>
            <a:r>
              <a:rPr lang="en-US" sz="4000" dirty="0">
                <a:solidFill>
                  <a:srgbClr val="FF0000"/>
                </a:solidFill>
                <a:ea typeface="ＭＳ Ｐゴシック" pitchFamily="1" charset="-128"/>
                <a:cs typeface="ＭＳ Ｐゴシック" pitchFamily="1" charset="-128"/>
              </a:rPr>
              <a:t>Boolean Expressions</a:t>
            </a:r>
            <a:endParaRPr lang="en-US" dirty="0">
              <a:solidFill>
                <a:schemeClr val="tx1"/>
              </a:solidFill>
              <a:ea typeface="ＭＳ Ｐゴシック" pitchFamily="1" charset="-128"/>
              <a:cs typeface="ＭＳ Ｐゴシック" pitchFamily="1" charset="-128"/>
            </a:endParaRPr>
          </a:p>
        </p:txBody>
      </p:sp>
      <p:sp>
        <p:nvSpPr>
          <p:cNvPr id="34819" name="Rectangle 3"/>
          <p:cNvSpPr>
            <a:spLocks noChangeArrowheads="1"/>
          </p:cNvSpPr>
          <p:nvPr/>
        </p:nvSpPr>
        <p:spPr bwMode="auto">
          <a:xfrm>
            <a:off x="482600" y="1069397"/>
            <a:ext cx="8128000" cy="10541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JavaScript defines two types of operators that work with Boolean data: </a:t>
            </a:r>
            <a:r>
              <a:rPr lang="en-US" sz="2400" i="1" dirty="0">
                <a:solidFill>
                  <a:srgbClr val="000000"/>
                </a:solidFill>
              </a:rPr>
              <a:t>relational operators</a:t>
            </a:r>
            <a:r>
              <a:rPr lang="en-US" sz="2400" b="0" dirty="0">
                <a:solidFill>
                  <a:srgbClr val="000000"/>
                </a:solidFill>
              </a:rPr>
              <a:t> and </a:t>
            </a:r>
            <a:r>
              <a:rPr lang="en-US" sz="2400" i="1" dirty="0">
                <a:solidFill>
                  <a:srgbClr val="000000"/>
                </a:solidFill>
              </a:rPr>
              <a:t>logical operators</a:t>
            </a:r>
            <a:r>
              <a:rPr lang="en-US" sz="2400" b="0" i="1" dirty="0">
                <a:solidFill>
                  <a:srgbClr val="000000"/>
                </a:solidFill>
              </a:rPr>
              <a:t>.</a:t>
            </a:r>
            <a:endParaRPr lang="en-US" sz="2400" b="0" dirty="0">
              <a:solidFill>
                <a:srgbClr val="000000"/>
              </a:solidFill>
            </a:endParaRPr>
          </a:p>
        </p:txBody>
      </p:sp>
      <p:grpSp>
        <p:nvGrpSpPr>
          <p:cNvPr id="2" name="Group 4"/>
          <p:cNvGrpSpPr>
            <a:grpSpLocks/>
          </p:cNvGrpSpPr>
          <p:nvPr/>
        </p:nvGrpSpPr>
        <p:grpSpPr bwMode="auto">
          <a:xfrm>
            <a:off x="482600" y="1880961"/>
            <a:ext cx="8137525" cy="2892426"/>
            <a:chOff x="304" y="1162"/>
            <a:chExt cx="5126" cy="1822"/>
          </a:xfrm>
        </p:grpSpPr>
        <p:sp>
          <p:nvSpPr>
            <p:cNvPr id="34833" name="Rectangle 5"/>
            <p:cNvSpPr>
              <a:spLocks noChangeArrowheads="1"/>
            </p:cNvSpPr>
            <p:nvPr/>
          </p:nvSpPr>
          <p:spPr bwMode="auto">
            <a:xfrm>
              <a:off x="816" y="1704"/>
              <a:ext cx="4272" cy="74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4834" name="Rectangle 6"/>
            <p:cNvSpPr>
              <a:spLocks noChangeArrowheads="1"/>
            </p:cNvSpPr>
            <p:nvPr/>
          </p:nvSpPr>
          <p:spPr bwMode="auto">
            <a:xfrm>
              <a:off x="310" y="1162"/>
              <a:ext cx="5120" cy="488"/>
            </a:xfrm>
            <a:prstGeom prst="rect">
              <a:avLst/>
            </a:prstGeom>
            <a:noFill/>
            <a:ln w="9525">
              <a:noFill/>
              <a:miter lim="800000"/>
              <a:headEnd/>
              <a:tailEnd/>
            </a:ln>
          </p:spPr>
          <p:txBody>
            <a:bodyPr>
              <a:prstTxWarp prst="textNoShape">
                <a:avLst/>
              </a:prstTxWarp>
            </a:bodyPr>
            <a:lstStyle/>
            <a:p>
              <a:pPr marL="342900" indent="-342900">
                <a:lnSpc>
                  <a:spcPct val="90000"/>
                </a:lnSpc>
                <a:spcAft>
                  <a:spcPct val="25000"/>
                </a:spcAft>
                <a:buFontTx/>
                <a:buChar char="•"/>
              </a:pPr>
              <a:r>
                <a:rPr lang="en-US" sz="2400" b="0" dirty="0">
                  <a:solidFill>
                    <a:srgbClr val="000000"/>
                  </a:solidFill>
                </a:rPr>
                <a:t>There are six relational operators that compare values of other types and produce a </a:t>
              </a:r>
              <a:r>
                <a:rPr lang="en-US" sz="2000" dirty="0">
                  <a:solidFill>
                    <a:srgbClr val="000000"/>
                  </a:solidFill>
                  <a:latin typeface="Courier New" pitchFamily="1" charset="0"/>
                </a:rPr>
                <a:t>true</a:t>
              </a:r>
              <a:r>
                <a:rPr lang="en-US" sz="2400" dirty="0">
                  <a:solidFill>
                    <a:srgbClr val="000000"/>
                  </a:solidFill>
                  <a:latin typeface="Times New Roman"/>
                  <a:cs typeface="Times New Roman"/>
                </a:rPr>
                <a:t>/</a:t>
              </a:r>
              <a:r>
                <a:rPr lang="en-US" sz="2000" dirty="0">
                  <a:solidFill>
                    <a:srgbClr val="000000"/>
                  </a:solidFill>
                  <a:latin typeface="Courier New" pitchFamily="1" charset="0"/>
                </a:rPr>
                <a:t>false </a:t>
              </a:r>
              <a:r>
                <a:rPr lang="en-US" sz="2400" b="0" dirty="0">
                  <a:solidFill>
                    <a:srgbClr val="000000"/>
                  </a:solidFill>
                </a:rPr>
                <a:t>result:</a:t>
              </a:r>
            </a:p>
          </p:txBody>
        </p:sp>
        <p:sp>
          <p:nvSpPr>
            <p:cNvPr id="34835" name="Rectangle 7"/>
            <p:cNvSpPr>
              <a:spLocks noChangeArrowheads="1"/>
            </p:cNvSpPr>
            <p:nvPr/>
          </p:nvSpPr>
          <p:spPr bwMode="auto">
            <a:xfrm>
              <a:off x="841" y="1683"/>
              <a:ext cx="432" cy="252"/>
            </a:xfrm>
            <a:prstGeom prst="rect">
              <a:avLst/>
            </a:prstGeom>
            <a:noFill/>
            <a:ln w="9525">
              <a:noFill/>
              <a:miter lim="800000"/>
              <a:headEnd/>
              <a:tailEnd/>
            </a:ln>
          </p:spPr>
          <p:txBody>
            <a:bodyPr wrap="square">
              <a:prstTxWarp prst="textNoShape">
                <a:avLst/>
              </a:prstTxWarp>
              <a:spAutoFit/>
            </a:bodyPr>
            <a:lstStyle/>
            <a:p>
              <a:pPr algn="ctr"/>
              <a:r>
                <a:rPr lang="en-US" sz="2000" dirty="0">
                  <a:solidFill>
                    <a:srgbClr val="000000"/>
                  </a:solidFill>
                  <a:latin typeface="Courier New" pitchFamily="1" charset="0"/>
                </a:rPr>
                <a:t>=</a:t>
              </a:r>
              <a:r>
                <a:rPr lang="en-US" sz="400" dirty="0">
                  <a:solidFill>
                    <a:srgbClr val="000000"/>
                  </a:solidFill>
                  <a:latin typeface="Courier New" pitchFamily="1" charset="0"/>
                </a:rPr>
                <a:t> </a:t>
              </a:r>
              <a:r>
                <a:rPr lang="en-US" sz="2000" dirty="0">
                  <a:solidFill>
                    <a:srgbClr val="000000"/>
                  </a:solidFill>
                  <a:latin typeface="Courier New" pitchFamily="1" charset="0"/>
                </a:rPr>
                <a:t>==</a:t>
              </a:r>
            </a:p>
          </p:txBody>
        </p:sp>
        <p:sp>
          <p:nvSpPr>
            <p:cNvPr id="34836" name="Text Box 8"/>
            <p:cNvSpPr txBox="1">
              <a:spLocks noChangeArrowheads="1"/>
            </p:cNvSpPr>
            <p:nvPr/>
          </p:nvSpPr>
          <p:spPr bwMode="auto">
            <a:xfrm>
              <a:off x="1277" y="1672"/>
              <a:ext cx="1008"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dirty="0">
                  <a:solidFill>
                    <a:srgbClr val="000000"/>
                  </a:solidFill>
                </a:rPr>
                <a:t>Equals</a:t>
              </a:r>
              <a:endParaRPr lang="en-US" sz="2400" b="0" dirty="0">
                <a:solidFill>
                  <a:srgbClr val="000000"/>
                </a:solidFill>
              </a:endParaRPr>
            </a:p>
          </p:txBody>
        </p:sp>
        <p:sp>
          <p:nvSpPr>
            <p:cNvPr id="34837" name="Rectangle 9"/>
            <p:cNvSpPr>
              <a:spLocks noChangeArrowheads="1"/>
            </p:cNvSpPr>
            <p:nvPr/>
          </p:nvSpPr>
          <p:spPr bwMode="auto">
            <a:xfrm>
              <a:off x="864" y="1916"/>
              <a:ext cx="384" cy="25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&lt;</a:t>
              </a:r>
              <a:endParaRPr lang="en-US" sz="2200">
                <a:solidFill>
                  <a:srgbClr val="000000"/>
                </a:solidFill>
                <a:latin typeface="Courier New" pitchFamily="1" charset="0"/>
              </a:endParaRPr>
            </a:p>
          </p:txBody>
        </p:sp>
        <p:sp>
          <p:nvSpPr>
            <p:cNvPr id="34838" name="Text Box 10"/>
            <p:cNvSpPr txBox="1">
              <a:spLocks noChangeArrowheads="1"/>
            </p:cNvSpPr>
            <p:nvPr/>
          </p:nvSpPr>
          <p:spPr bwMode="auto">
            <a:xfrm>
              <a:off x="1277" y="1905"/>
              <a:ext cx="1008"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solidFill>
                    <a:srgbClr val="000000"/>
                  </a:solidFill>
                </a:rPr>
                <a:t>Less than</a:t>
              </a:r>
            </a:p>
          </p:txBody>
        </p:sp>
        <p:sp>
          <p:nvSpPr>
            <p:cNvPr id="34839" name="Rectangle 11"/>
            <p:cNvSpPr>
              <a:spLocks noChangeArrowheads="1"/>
            </p:cNvSpPr>
            <p:nvPr/>
          </p:nvSpPr>
          <p:spPr bwMode="auto">
            <a:xfrm>
              <a:off x="2711" y="1683"/>
              <a:ext cx="480" cy="252"/>
            </a:xfrm>
            <a:prstGeom prst="rect">
              <a:avLst/>
            </a:prstGeom>
            <a:noFill/>
            <a:ln w="9525">
              <a:noFill/>
              <a:miter lim="800000"/>
              <a:headEnd/>
              <a:tailEnd/>
            </a:ln>
          </p:spPr>
          <p:txBody>
            <a:bodyPr wrap="square">
              <a:prstTxWarp prst="textNoShape">
                <a:avLst/>
              </a:prstTxWarp>
              <a:spAutoFit/>
            </a:bodyPr>
            <a:lstStyle/>
            <a:p>
              <a:pPr algn="ctr"/>
              <a:r>
                <a:rPr lang="en-US" sz="2000" dirty="0">
                  <a:solidFill>
                    <a:srgbClr val="000000"/>
                  </a:solidFill>
                  <a:latin typeface="Courier New" pitchFamily="1" charset="0"/>
                </a:rPr>
                <a:t>!==</a:t>
              </a:r>
              <a:endParaRPr lang="en-US" sz="2200" dirty="0">
                <a:solidFill>
                  <a:srgbClr val="000000"/>
                </a:solidFill>
                <a:latin typeface="Courier New" pitchFamily="1" charset="0"/>
              </a:endParaRPr>
            </a:p>
          </p:txBody>
        </p:sp>
        <p:sp>
          <p:nvSpPr>
            <p:cNvPr id="34840" name="Text Box 12"/>
            <p:cNvSpPr txBox="1">
              <a:spLocks noChangeArrowheads="1"/>
            </p:cNvSpPr>
            <p:nvPr/>
          </p:nvSpPr>
          <p:spPr bwMode="auto">
            <a:xfrm>
              <a:off x="3174" y="1672"/>
              <a:ext cx="1296"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dirty="0">
                  <a:solidFill>
                    <a:srgbClr val="000000"/>
                  </a:solidFill>
                </a:rPr>
                <a:t>Not equals</a:t>
              </a:r>
              <a:endParaRPr lang="en-US" sz="2400" b="0" dirty="0">
                <a:solidFill>
                  <a:srgbClr val="000000"/>
                </a:solidFill>
              </a:endParaRPr>
            </a:p>
          </p:txBody>
        </p:sp>
        <p:sp>
          <p:nvSpPr>
            <p:cNvPr id="34841" name="Rectangle 13"/>
            <p:cNvSpPr>
              <a:spLocks noChangeArrowheads="1"/>
            </p:cNvSpPr>
            <p:nvPr/>
          </p:nvSpPr>
          <p:spPr bwMode="auto">
            <a:xfrm>
              <a:off x="2784" y="1916"/>
              <a:ext cx="384" cy="25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&lt;=</a:t>
              </a:r>
            </a:p>
          </p:txBody>
        </p:sp>
        <p:sp>
          <p:nvSpPr>
            <p:cNvPr id="34842" name="Text Box 14"/>
            <p:cNvSpPr txBox="1">
              <a:spLocks noChangeArrowheads="1"/>
            </p:cNvSpPr>
            <p:nvPr/>
          </p:nvSpPr>
          <p:spPr bwMode="auto">
            <a:xfrm>
              <a:off x="3174" y="1905"/>
              <a:ext cx="1968"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solidFill>
                    <a:srgbClr val="000000"/>
                  </a:solidFill>
                </a:rPr>
                <a:t>Less than or equal to</a:t>
              </a:r>
            </a:p>
          </p:txBody>
        </p:sp>
        <p:sp>
          <p:nvSpPr>
            <p:cNvPr id="34843" name="Rectangle 15"/>
            <p:cNvSpPr>
              <a:spLocks noChangeArrowheads="1"/>
            </p:cNvSpPr>
            <p:nvPr/>
          </p:nvSpPr>
          <p:spPr bwMode="auto">
            <a:xfrm>
              <a:off x="2784" y="2154"/>
              <a:ext cx="384" cy="25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&gt;=</a:t>
              </a:r>
              <a:endParaRPr lang="en-US" sz="2200">
                <a:solidFill>
                  <a:srgbClr val="000000"/>
                </a:solidFill>
                <a:latin typeface="Courier New" pitchFamily="1" charset="0"/>
              </a:endParaRPr>
            </a:p>
          </p:txBody>
        </p:sp>
        <p:sp>
          <p:nvSpPr>
            <p:cNvPr id="34844" name="Text Box 16"/>
            <p:cNvSpPr txBox="1">
              <a:spLocks noChangeArrowheads="1"/>
            </p:cNvSpPr>
            <p:nvPr/>
          </p:nvSpPr>
          <p:spPr bwMode="auto">
            <a:xfrm>
              <a:off x="3174" y="2143"/>
              <a:ext cx="2016"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solidFill>
                    <a:srgbClr val="000000"/>
                  </a:solidFill>
                </a:rPr>
                <a:t>Greater than or equal to</a:t>
              </a:r>
            </a:p>
          </p:txBody>
        </p:sp>
        <p:sp>
          <p:nvSpPr>
            <p:cNvPr id="34845" name="Rectangle 17"/>
            <p:cNvSpPr>
              <a:spLocks noChangeArrowheads="1"/>
            </p:cNvSpPr>
            <p:nvPr/>
          </p:nvSpPr>
          <p:spPr bwMode="auto">
            <a:xfrm>
              <a:off x="864" y="2157"/>
              <a:ext cx="384" cy="250"/>
            </a:xfrm>
            <a:prstGeom prst="rect">
              <a:avLst/>
            </a:prstGeom>
            <a:noFill/>
            <a:ln w="9525">
              <a:noFill/>
              <a:miter lim="800000"/>
              <a:headEnd/>
              <a:tailEnd/>
            </a:ln>
          </p:spPr>
          <p:txBody>
            <a:bodyPr>
              <a:prstTxWarp prst="textNoShape">
                <a:avLst/>
              </a:prstTxWarp>
              <a:spAutoFit/>
            </a:bodyPr>
            <a:lstStyle/>
            <a:p>
              <a:pPr algn="ctr"/>
              <a:r>
                <a:rPr lang="en-US" sz="2000" dirty="0">
                  <a:solidFill>
                    <a:srgbClr val="000000"/>
                  </a:solidFill>
                  <a:latin typeface="Courier New" pitchFamily="1" charset="0"/>
                </a:rPr>
                <a:t>&gt;</a:t>
              </a:r>
              <a:endParaRPr lang="en-US" sz="2200" dirty="0">
                <a:solidFill>
                  <a:srgbClr val="000000"/>
                </a:solidFill>
                <a:latin typeface="Courier New" pitchFamily="1" charset="0"/>
              </a:endParaRPr>
            </a:p>
          </p:txBody>
        </p:sp>
        <p:sp>
          <p:nvSpPr>
            <p:cNvPr id="34846" name="Text Box 18"/>
            <p:cNvSpPr txBox="1">
              <a:spLocks noChangeArrowheads="1"/>
            </p:cNvSpPr>
            <p:nvPr/>
          </p:nvSpPr>
          <p:spPr bwMode="auto">
            <a:xfrm>
              <a:off x="1277" y="2146"/>
              <a:ext cx="110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solidFill>
                    <a:srgbClr val="000000"/>
                  </a:solidFill>
                </a:rPr>
                <a:t>Greater than</a:t>
              </a:r>
              <a:endParaRPr lang="en-US" sz="2400" b="0">
                <a:solidFill>
                  <a:srgbClr val="000000"/>
                </a:solidFill>
              </a:endParaRPr>
            </a:p>
          </p:txBody>
        </p:sp>
        <p:sp>
          <p:nvSpPr>
            <p:cNvPr id="34847" name="Rectangle 19"/>
            <p:cNvSpPr>
              <a:spLocks noChangeArrowheads="1"/>
            </p:cNvSpPr>
            <p:nvPr/>
          </p:nvSpPr>
          <p:spPr bwMode="auto">
            <a:xfrm>
              <a:off x="304" y="2496"/>
              <a:ext cx="5120" cy="488"/>
            </a:xfrm>
            <a:prstGeom prst="rect">
              <a:avLst/>
            </a:prstGeom>
            <a:noFill/>
            <a:ln w="9525">
              <a:noFill/>
              <a:miter lim="800000"/>
              <a:headEnd/>
              <a:tailEnd/>
            </a:ln>
          </p:spPr>
          <p:txBody>
            <a:bodyPr>
              <a:prstTxWarp prst="textNoShape">
                <a:avLst/>
              </a:prstTxWarp>
            </a:bodyPr>
            <a:lstStyle/>
            <a:p>
              <a:pPr marL="342900" indent="-342900">
                <a:lnSpc>
                  <a:spcPct val="90000"/>
                </a:lnSpc>
                <a:spcAft>
                  <a:spcPct val="25000"/>
                </a:spcAft>
              </a:pPr>
              <a:r>
                <a:rPr lang="en-US" sz="2400" b="0" dirty="0">
                  <a:solidFill>
                    <a:srgbClr val="000000"/>
                  </a:solidFill>
                </a:rPr>
                <a:t>	For example, the expression </a:t>
              </a:r>
              <a:r>
                <a:rPr lang="en-US" sz="2000" dirty="0" err="1">
                  <a:solidFill>
                    <a:srgbClr val="000000"/>
                  </a:solidFill>
                  <a:latin typeface="Courier New" pitchFamily="1" charset="0"/>
                </a:rPr>
                <a:t>n</a:t>
              </a:r>
              <a:r>
                <a:rPr lang="en-US" sz="1000" dirty="0">
                  <a:solidFill>
                    <a:srgbClr val="000000"/>
                  </a:solidFill>
                  <a:latin typeface="Courier New" pitchFamily="1" charset="0"/>
                </a:rPr>
                <a:t> </a:t>
              </a:r>
              <a:r>
                <a:rPr lang="en-US" sz="2000" dirty="0">
                  <a:solidFill>
                    <a:srgbClr val="000000"/>
                  </a:solidFill>
                  <a:latin typeface="Courier New" pitchFamily="1" charset="0"/>
                </a:rPr>
                <a:t>&lt;=</a:t>
              </a:r>
              <a:r>
                <a:rPr lang="en-US" sz="1000" dirty="0">
                  <a:solidFill>
                    <a:srgbClr val="000000"/>
                  </a:solidFill>
                  <a:latin typeface="Courier New" pitchFamily="1" charset="0"/>
                </a:rPr>
                <a:t> </a:t>
              </a:r>
              <a:r>
                <a:rPr lang="en-US" sz="2000" dirty="0">
                  <a:solidFill>
                    <a:srgbClr val="000000"/>
                  </a:solidFill>
                  <a:latin typeface="Courier New" pitchFamily="1" charset="0"/>
                </a:rPr>
                <a:t>10</a:t>
              </a:r>
              <a:r>
                <a:rPr lang="en-US" sz="2400" b="0" dirty="0">
                  <a:solidFill>
                    <a:srgbClr val="000000"/>
                  </a:solidFill>
                </a:rPr>
                <a:t> has the value </a:t>
              </a:r>
              <a:r>
                <a:rPr lang="en-US" sz="2000" dirty="0">
                  <a:solidFill>
                    <a:srgbClr val="000000"/>
                  </a:solidFill>
                  <a:latin typeface="Courier New" pitchFamily="1" charset="0"/>
                </a:rPr>
                <a:t>true</a:t>
              </a:r>
              <a:r>
                <a:rPr lang="en-US" sz="2400" b="0" dirty="0">
                  <a:solidFill>
                    <a:srgbClr val="000000"/>
                  </a:solidFill>
                </a:rPr>
                <a:t> if </a:t>
              </a:r>
              <a:r>
                <a:rPr lang="en-US" sz="2000" dirty="0" err="1">
                  <a:solidFill>
                    <a:srgbClr val="000000"/>
                  </a:solidFill>
                  <a:latin typeface="Courier New" pitchFamily="1" charset="0"/>
                </a:rPr>
                <a:t>n</a:t>
              </a:r>
              <a:r>
                <a:rPr lang="en-US" sz="2400" b="0" dirty="0">
                  <a:solidFill>
                    <a:srgbClr val="000000"/>
                  </a:solidFill>
                </a:rPr>
                <a:t> is less than or equal to 10 and the value </a:t>
              </a:r>
              <a:r>
                <a:rPr lang="en-US" sz="2000" dirty="0">
                  <a:solidFill>
                    <a:srgbClr val="000000"/>
                  </a:solidFill>
                  <a:latin typeface="Courier New" pitchFamily="1" charset="0"/>
                </a:rPr>
                <a:t>false</a:t>
              </a:r>
              <a:r>
                <a:rPr lang="en-US" sz="2400" b="0" dirty="0">
                  <a:solidFill>
                    <a:srgbClr val="000000"/>
                  </a:solidFill>
                </a:rPr>
                <a:t> otherwise.</a:t>
              </a:r>
            </a:p>
          </p:txBody>
        </p:sp>
      </p:grpSp>
      <p:grpSp>
        <p:nvGrpSpPr>
          <p:cNvPr id="3" name="Group 20"/>
          <p:cNvGrpSpPr>
            <a:grpSpLocks/>
          </p:cNvGrpSpPr>
          <p:nvPr/>
        </p:nvGrpSpPr>
        <p:grpSpPr bwMode="auto">
          <a:xfrm>
            <a:off x="482600" y="4798180"/>
            <a:ext cx="8128000" cy="1752600"/>
            <a:chOff x="304" y="2992"/>
            <a:chExt cx="5120" cy="1104"/>
          </a:xfrm>
        </p:grpSpPr>
        <p:sp>
          <p:nvSpPr>
            <p:cNvPr id="34822" name="Rectangle 21"/>
            <p:cNvSpPr>
              <a:spLocks noChangeArrowheads="1"/>
            </p:cNvSpPr>
            <p:nvPr/>
          </p:nvSpPr>
          <p:spPr bwMode="auto">
            <a:xfrm>
              <a:off x="816" y="3307"/>
              <a:ext cx="4272" cy="78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solidFill>
                  <a:srgbClr val="000000"/>
                </a:solidFill>
              </a:endParaRPr>
            </a:p>
          </p:txBody>
        </p:sp>
        <p:sp>
          <p:nvSpPr>
            <p:cNvPr id="34823" name="Text Box 22"/>
            <p:cNvSpPr txBox="1">
              <a:spLocks noChangeArrowheads="1"/>
            </p:cNvSpPr>
            <p:nvPr/>
          </p:nvSpPr>
          <p:spPr bwMode="auto">
            <a:xfrm>
              <a:off x="2512" y="3552"/>
              <a:ext cx="2576"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solidFill>
                    <a:srgbClr val="000000"/>
                  </a:solidFill>
                  <a:latin typeface="Courier New" pitchFamily="1" charset="0"/>
                </a:rPr>
                <a:t>p</a:t>
              </a:r>
              <a:r>
                <a:rPr lang="en-US" sz="1000">
                  <a:solidFill>
                    <a:srgbClr val="000000"/>
                  </a:solidFill>
                  <a:latin typeface="Courier New" pitchFamily="1" charset="0"/>
                </a:rPr>
                <a:t> </a:t>
              </a:r>
              <a:r>
                <a:rPr lang="en-US" sz="2000">
                  <a:solidFill>
                    <a:srgbClr val="000000"/>
                  </a:solidFill>
                  <a:latin typeface="Courier New" pitchFamily="1" charset="0"/>
                </a:rPr>
                <a:t>||</a:t>
              </a:r>
              <a:r>
                <a:rPr lang="en-US" sz="1000">
                  <a:solidFill>
                    <a:srgbClr val="000000"/>
                  </a:solidFill>
                  <a:latin typeface="Courier New" pitchFamily="1" charset="0"/>
                </a:rPr>
                <a:t> </a:t>
              </a:r>
              <a:r>
                <a:rPr lang="en-US" sz="2000">
                  <a:solidFill>
                    <a:srgbClr val="000000"/>
                  </a:solidFill>
                  <a:latin typeface="Courier New" pitchFamily="1" charset="0"/>
                </a:rPr>
                <a:t>q</a:t>
              </a:r>
              <a:r>
                <a:rPr lang="en-US" sz="2000" b="0">
                  <a:solidFill>
                    <a:srgbClr val="000000"/>
                  </a:solidFill>
                </a:rPr>
                <a:t> means either </a:t>
              </a:r>
              <a:r>
                <a:rPr lang="en-US" sz="2000">
                  <a:solidFill>
                    <a:srgbClr val="000000"/>
                  </a:solidFill>
                  <a:latin typeface="Courier New" pitchFamily="1" charset="0"/>
                </a:rPr>
                <a:t>p</a:t>
              </a:r>
              <a:r>
                <a:rPr lang="en-US" sz="1000">
                  <a:solidFill>
                    <a:srgbClr val="000000"/>
                  </a:solidFill>
                  <a:latin typeface="Courier New" pitchFamily="1" charset="0"/>
                </a:rPr>
                <a:t> </a:t>
              </a:r>
              <a:r>
                <a:rPr lang="en-US" sz="2000" b="0">
                  <a:solidFill>
                    <a:srgbClr val="000000"/>
                  </a:solidFill>
                </a:rPr>
                <a:t>or</a:t>
              </a:r>
              <a:r>
                <a:rPr lang="en-US" sz="1000">
                  <a:solidFill>
                    <a:srgbClr val="000000"/>
                  </a:solidFill>
                  <a:latin typeface="Courier New" pitchFamily="1" charset="0"/>
                </a:rPr>
                <a:t> </a:t>
              </a:r>
              <a:r>
                <a:rPr lang="en-US" sz="2000">
                  <a:solidFill>
                    <a:srgbClr val="000000"/>
                  </a:solidFill>
                  <a:latin typeface="Courier New" pitchFamily="1" charset="0"/>
                </a:rPr>
                <a:t>q</a:t>
              </a:r>
              <a:r>
                <a:rPr lang="en-US" sz="1000">
                  <a:solidFill>
                    <a:srgbClr val="000000"/>
                  </a:solidFill>
                  <a:latin typeface="Courier New" pitchFamily="1" charset="0"/>
                </a:rPr>
                <a:t> </a:t>
              </a:r>
              <a:r>
                <a:rPr lang="en-US" sz="2000" b="0">
                  <a:solidFill>
                    <a:srgbClr val="000000"/>
                  </a:solidFill>
                </a:rPr>
                <a:t>(or both)</a:t>
              </a:r>
            </a:p>
          </p:txBody>
        </p:sp>
        <p:sp>
          <p:nvSpPr>
            <p:cNvPr id="34824" name="Rectangle 23"/>
            <p:cNvSpPr>
              <a:spLocks noChangeArrowheads="1"/>
            </p:cNvSpPr>
            <p:nvPr/>
          </p:nvSpPr>
          <p:spPr bwMode="auto">
            <a:xfrm>
              <a:off x="304" y="2992"/>
              <a:ext cx="5120" cy="416"/>
            </a:xfrm>
            <a:prstGeom prst="rect">
              <a:avLst/>
            </a:prstGeom>
            <a:noFill/>
            <a:ln w="9525">
              <a:noFill/>
              <a:miter lim="800000"/>
              <a:headEnd/>
              <a:tailEnd/>
            </a:ln>
          </p:spPr>
          <p:txBody>
            <a:bodyPr>
              <a:prstTxWarp prst="textNoShape">
                <a:avLst/>
              </a:prstTxWarp>
            </a:bodyPr>
            <a:lstStyle/>
            <a:p>
              <a:pPr marL="342900" indent="-342900">
                <a:lnSpc>
                  <a:spcPct val="85000"/>
                </a:lnSpc>
                <a:spcAft>
                  <a:spcPct val="25000"/>
                </a:spcAft>
                <a:buFontTx/>
                <a:buChar char="•"/>
              </a:pPr>
              <a:r>
                <a:rPr lang="en-US" sz="2400" b="0" dirty="0">
                  <a:solidFill>
                    <a:srgbClr val="000000"/>
                  </a:solidFill>
                </a:rPr>
                <a:t>There are also three logical operators:</a:t>
              </a:r>
            </a:p>
          </p:txBody>
        </p:sp>
        <p:sp>
          <p:nvSpPr>
            <p:cNvPr id="34825" name="Rectangle 24"/>
            <p:cNvSpPr>
              <a:spLocks noChangeArrowheads="1"/>
            </p:cNvSpPr>
            <p:nvPr/>
          </p:nvSpPr>
          <p:spPr bwMode="auto">
            <a:xfrm>
              <a:off x="832" y="3322"/>
              <a:ext cx="384" cy="250"/>
            </a:xfrm>
            <a:prstGeom prst="rect">
              <a:avLst/>
            </a:prstGeom>
            <a:noFill/>
            <a:ln w="9525">
              <a:noFill/>
              <a:miter lim="800000"/>
              <a:headEnd/>
              <a:tailEnd/>
            </a:ln>
          </p:spPr>
          <p:txBody>
            <a:bodyPr>
              <a:prstTxWarp prst="textNoShape">
                <a:avLst/>
              </a:prstTxWarp>
              <a:spAutoFit/>
            </a:bodyPr>
            <a:lstStyle/>
            <a:p>
              <a:pPr algn="ctr"/>
              <a:r>
                <a:rPr lang="en-US" sz="2000" dirty="0">
                  <a:solidFill>
                    <a:srgbClr val="000000"/>
                  </a:solidFill>
                  <a:latin typeface="Courier New" pitchFamily="1" charset="0"/>
                </a:rPr>
                <a:t>&amp;&amp;</a:t>
              </a:r>
              <a:endParaRPr lang="en-US" sz="2200" dirty="0">
                <a:solidFill>
                  <a:srgbClr val="000000"/>
                </a:solidFill>
                <a:latin typeface="Courier New" pitchFamily="1" charset="0"/>
              </a:endParaRPr>
            </a:p>
          </p:txBody>
        </p:sp>
        <p:sp>
          <p:nvSpPr>
            <p:cNvPr id="34826" name="Text Box 25"/>
            <p:cNvSpPr txBox="1">
              <a:spLocks noChangeArrowheads="1"/>
            </p:cNvSpPr>
            <p:nvPr/>
          </p:nvSpPr>
          <p:spPr bwMode="auto">
            <a:xfrm>
              <a:off x="1192" y="3311"/>
              <a:ext cx="106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solidFill>
                    <a:srgbClr val="000000"/>
                  </a:solidFill>
                </a:rPr>
                <a:t>Logical </a:t>
              </a:r>
              <a:r>
                <a:rPr lang="en-US" sz="1600" b="0">
                  <a:solidFill>
                    <a:srgbClr val="000000"/>
                  </a:solidFill>
                </a:rPr>
                <a:t>AND</a:t>
              </a:r>
              <a:endParaRPr lang="en-US" sz="2400" b="0">
                <a:solidFill>
                  <a:srgbClr val="000000"/>
                </a:solidFill>
              </a:endParaRPr>
            </a:p>
          </p:txBody>
        </p:sp>
        <p:sp>
          <p:nvSpPr>
            <p:cNvPr id="34827" name="Rectangle 26"/>
            <p:cNvSpPr>
              <a:spLocks noChangeArrowheads="1"/>
            </p:cNvSpPr>
            <p:nvPr/>
          </p:nvSpPr>
          <p:spPr bwMode="auto">
            <a:xfrm>
              <a:off x="832" y="3555"/>
              <a:ext cx="384" cy="250"/>
            </a:xfrm>
            <a:prstGeom prst="rect">
              <a:avLst/>
            </a:prstGeom>
            <a:noFill/>
            <a:ln w="9525">
              <a:noFill/>
              <a:miter lim="800000"/>
              <a:headEnd/>
              <a:tailEnd/>
            </a:ln>
          </p:spPr>
          <p:txBody>
            <a:bodyPr>
              <a:prstTxWarp prst="textNoShape">
                <a:avLst/>
              </a:prstTxWarp>
              <a:spAutoFit/>
            </a:bodyPr>
            <a:lstStyle/>
            <a:p>
              <a:pPr algn="ctr"/>
              <a:r>
                <a:rPr lang="en-US" sz="2000">
                  <a:solidFill>
                    <a:srgbClr val="000000"/>
                  </a:solidFill>
                  <a:latin typeface="Courier New" pitchFamily="1" charset="0"/>
                </a:rPr>
                <a:t>||</a:t>
              </a:r>
              <a:endParaRPr lang="en-US" sz="2200">
                <a:solidFill>
                  <a:srgbClr val="000000"/>
                </a:solidFill>
                <a:latin typeface="Courier New" pitchFamily="1" charset="0"/>
              </a:endParaRPr>
            </a:p>
          </p:txBody>
        </p:sp>
        <p:sp>
          <p:nvSpPr>
            <p:cNvPr id="34828" name="Text Box 27"/>
            <p:cNvSpPr txBox="1">
              <a:spLocks noChangeArrowheads="1"/>
            </p:cNvSpPr>
            <p:nvPr/>
          </p:nvSpPr>
          <p:spPr bwMode="auto">
            <a:xfrm>
              <a:off x="1192" y="3552"/>
              <a:ext cx="106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solidFill>
                    <a:srgbClr val="000000"/>
                  </a:solidFill>
                </a:rPr>
                <a:t>Logical </a:t>
              </a:r>
              <a:r>
                <a:rPr lang="en-US" sz="1600" b="0">
                  <a:solidFill>
                    <a:srgbClr val="000000"/>
                  </a:solidFill>
                </a:rPr>
                <a:t>OR</a:t>
              </a:r>
              <a:endParaRPr lang="en-US" sz="2400" b="0">
                <a:solidFill>
                  <a:srgbClr val="000000"/>
                </a:solidFill>
              </a:endParaRPr>
            </a:p>
          </p:txBody>
        </p:sp>
        <p:sp>
          <p:nvSpPr>
            <p:cNvPr id="34829" name="Rectangle 28"/>
            <p:cNvSpPr>
              <a:spLocks noChangeArrowheads="1"/>
            </p:cNvSpPr>
            <p:nvPr/>
          </p:nvSpPr>
          <p:spPr bwMode="auto">
            <a:xfrm>
              <a:off x="832" y="3820"/>
              <a:ext cx="384" cy="250"/>
            </a:xfrm>
            <a:prstGeom prst="rect">
              <a:avLst/>
            </a:prstGeom>
            <a:noFill/>
            <a:ln w="9525">
              <a:noFill/>
              <a:miter lim="800000"/>
              <a:headEnd/>
              <a:tailEnd/>
            </a:ln>
          </p:spPr>
          <p:txBody>
            <a:bodyPr>
              <a:prstTxWarp prst="textNoShape">
                <a:avLst/>
              </a:prstTxWarp>
              <a:spAutoFit/>
            </a:bodyPr>
            <a:lstStyle/>
            <a:p>
              <a:pPr algn="ctr"/>
              <a:r>
                <a:rPr lang="en-US" sz="2000" dirty="0">
                  <a:solidFill>
                    <a:srgbClr val="000000"/>
                  </a:solidFill>
                  <a:latin typeface="Courier New" pitchFamily="1" charset="0"/>
                </a:rPr>
                <a:t>!</a:t>
              </a:r>
              <a:endParaRPr lang="en-US" sz="2200" dirty="0">
                <a:solidFill>
                  <a:srgbClr val="000000"/>
                </a:solidFill>
                <a:latin typeface="Courier New" pitchFamily="1" charset="0"/>
              </a:endParaRPr>
            </a:p>
          </p:txBody>
        </p:sp>
        <p:sp>
          <p:nvSpPr>
            <p:cNvPr id="34830" name="Text Box 29"/>
            <p:cNvSpPr txBox="1">
              <a:spLocks noChangeArrowheads="1"/>
            </p:cNvSpPr>
            <p:nvPr/>
          </p:nvSpPr>
          <p:spPr bwMode="auto">
            <a:xfrm>
              <a:off x="1192" y="3809"/>
              <a:ext cx="106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a:solidFill>
                    <a:srgbClr val="000000"/>
                  </a:solidFill>
                </a:rPr>
                <a:t>Logical </a:t>
              </a:r>
              <a:r>
                <a:rPr lang="en-US" sz="1600" b="0">
                  <a:solidFill>
                    <a:srgbClr val="000000"/>
                  </a:solidFill>
                </a:rPr>
                <a:t>NOT</a:t>
              </a:r>
              <a:r>
                <a:rPr lang="en-US" sz="1200">
                  <a:solidFill>
                    <a:srgbClr val="000000"/>
                  </a:solidFill>
                  <a:latin typeface="Courier New" pitchFamily="1" charset="0"/>
                </a:rPr>
                <a:t> </a:t>
              </a:r>
            </a:p>
          </p:txBody>
        </p:sp>
        <p:sp>
          <p:nvSpPr>
            <p:cNvPr id="34831" name="Text Box 30"/>
            <p:cNvSpPr txBox="1">
              <a:spLocks noChangeArrowheads="1"/>
            </p:cNvSpPr>
            <p:nvPr/>
          </p:nvSpPr>
          <p:spPr bwMode="auto">
            <a:xfrm>
              <a:off x="2512" y="3311"/>
              <a:ext cx="2576"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solidFill>
                    <a:srgbClr val="000000"/>
                  </a:solidFill>
                  <a:latin typeface="Courier New" pitchFamily="1" charset="0"/>
                </a:rPr>
                <a:t>p</a:t>
              </a:r>
              <a:r>
                <a:rPr lang="en-US" sz="1000">
                  <a:solidFill>
                    <a:srgbClr val="000000"/>
                  </a:solidFill>
                  <a:latin typeface="Courier New" pitchFamily="1" charset="0"/>
                </a:rPr>
                <a:t> </a:t>
              </a:r>
              <a:r>
                <a:rPr lang="en-US" sz="2000">
                  <a:solidFill>
                    <a:srgbClr val="000000"/>
                  </a:solidFill>
                  <a:latin typeface="Courier New" pitchFamily="1" charset="0"/>
                </a:rPr>
                <a:t>&amp;&amp;</a:t>
              </a:r>
              <a:r>
                <a:rPr lang="en-US" sz="1000">
                  <a:solidFill>
                    <a:srgbClr val="000000"/>
                  </a:solidFill>
                  <a:latin typeface="Courier New" pitchFamily="1" charset="0"/>
                </a:rPr>
                <a:t> </a:t>
              </a:r>
              <a:r>
                <a:rPr lang="en-US" sz="2000">
                  <a:solidFill>
                    <a:srgbClr val="000000"/>
                  </a:solidFill>
                  <a:latin typeface="Courier New" pitchFamily="1" charset="0"/>
                </a:rPr>
                <a:t>q</a:t>
              </a:r>
              <a:r>
                <a:rPr lang="en-US" sz="2000" b="0">
                  <a:solidFill>
                    <a:srgbClr val="000000"/>
                  </a:solidFill>
                </a:rPr>
                <a:t> means both </a:t>
              </a:r>
              <a:r>
                <a:rPr lang="en-US" sz="2000">
                  <a:solidFill>
                    <a:srgbClr val="000000"/>
                  </a:solidFill>
                  <a:latin typeface="Courier New" pitchFamily="1" charset="0"/>
                </a:rPr>
                <a:t>p</a:t>
              </a:r>
              <a:r>
                <a:rPr lang="en-US" sz="1000">
                  <a:solidFill>
                    <a:srgbClr val="000000"/>
                  </a:solidFill>
                  <a:latin typeface="Courier New" pitchFamily="1" charset="0"/>
                </a:rPr>
                <a:t> </a:t>
              </a:r>
              <a:r>
                <a:rPr lang="en-US" sz="2000" b="0">
                  <a:solidFill>
                    <a:srgbClr val="000000"/>
                  </a:solidFill>
                </a:rPr>
                <a:t>and</a:t>
              </a:r>
              <a:r>
                <a:rPr lang="en-US" sz="1000">
                  <a:solidFill>
                    <a:srgbClr val="000000"/>
                  </a:solidFill>
                  <a:latin typeface="Courier New" pitchFamily="1" charset="0"/>
                </a:rPr>
                <a:t> </a:t>
              </a:r>
              <a:r>
                <a:rPr lang="en-US" sz="2000">
                  <a:solidFill>
                    <a:srgbClr val="000000"/>
                  </a:solidFill>
                  <a:latin typeface="Courier New" pitchFamily="1" charset="0"/>
                </a:rPr>
                <a:t>q</a:t>
              </a:r>
              <a:endParaRPr lang="en-US" sz="2000" b="0">
                <a:solidFill>
                  <a:srgbClr val="000000"/>
                </a:solidFill>
              </a:endParaRPr>
            </a:p>
          </p:txBody>
        </p:sp>
        <p:sp>
          <p:nvSpPr>
            <p:cNvPr id="34832" name="Text Box 31"/>
            <p:cNvSpPr txBox="1">
              <a:spLocks noChangeArrowheads="1"/>
            </p:cNvSpPr>
            <p:nvPr/>
          </p:nvSpPr>
          <p:spPr bwMode="auto">
            <a:xfrm>
              <a:off x="2496" y="3801"/>
              <a:ext cx="2592"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solidFill>
                    <a:srgbClr val="000000"/>
                  </a:solidFill>
                  <a:latin typeface="Courier New" pitchFamily="1" charset="0"/>
                </a:rPr>
                <a:t>!p</a:t>
              </a:r>
              <a:r>
                <a:rPr lang="en-US" sz="2000" b="0">
                  <a:solidFill>
                    <a:srgbClr val="000000"/>
                  </a:solidFill>
                </a:rPr>
                <a:t> means the opposite of </a:t>
              </a:r>
              <a:r>
                <a:rPr lang="en-US" sz="2000">
                  <a:solidFill>
                    <a:srgbClr val="000000"/>
                  </a:solidFill>
                  <a:latin typeface="Courier New" pitchFamily="1" charset="0"/>
                </a:rPr>
                <a:t>p</a:t>
              </a:r>
              <a:r>
                <a:rPr lang="en-US" sz="2000" b="0">
                  <a:solidFill>
                    <a:srgbClr val="000000"/>
                  </a:solidFill>
                </a:rPr>
                <a:t>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76200"/>
            <a:ext cx="9144000" cy="1143000"/>
          </a:xfrm>
          <a:noFill/>
        </p:spPr>
        <p:txBody>
          <a:bodyPr/>
          <a:lstStyle/>
          <a:p>
            <a:r>
              <a:rPr lang="en-US" sz="4000" dirty="0">
                <a:solidFill>
                  <a:srgbClr val="FF0000"/>
                </a:solidFill>
                <a:ea typeface="ＭＳ Ｐゴシック" pitchFamily="1" charset="-128"/>
                <a:cs typeface="ＭＳ Ｐゴシック" pitchFamily="1" charset="-128"/>
              </a:rPr>
              <a:t>Notes on the Boolean Operators</a:t>
            </a:r>
            <a:endParaRPr lang="en-US" dirty="0">
              <a:solidFill>
                <a:schemeClr val="tx1"/>
              </a:solidFill>
              <a:ea typeface="ＭＳ Ｐゴシック" pitchFamily="1" charset="-128"/>
              <a:cs typeface="ＭＳ Ｐゴシック" pitchFamily="1" charset="-128"/>
            </a:endParaRPr>
          </a:p>
        </p:txBody>
      </p:sp>
      <p:sp>
        <p:nvSpPr>
          <p:cNvPr id="36867" name="Rectangle 3"/>
          <p:cNvSpPr>
            <a:spLocks noChangeArrowheads="1"/>
          </p:cNvSpPr>
          <p:nvPr/>
        </p:nvSpPr>
        <p:spPr bwMode="auto">
          <a:xfrm>
            <a:off x="482600" y="1155700"/>
            <a:ext cx="8128000" cy="9017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Remember that JavaScript uses </a:t>
            </a:r>
            <a:r>
              <a:rPr lang="en-US" sz="2000" dirty="0">
                <a:latin typeface="Courier New" pitchFamily="1" charset="0"/>
              </a:rPr>
              <a:t>=</a:t>
            </a:r>
            <a:r>
              <a:rPr lang="en-US" sz="2400" b="0" dirty="0"/>
              <a:t> for assignment.  To test whether two values are equal, you must use the </a:t>
            </a:r>
            <a:r>
              <a:rPr lang="en-US" sz="400" dirty="0">
                <a:latin typeface="Courier New" pitchFamily="1" charset="0"/>
              </a:rPr>
              <a:t> </a:t>
            </a:r>
            <a:r>
              <a:rPr lang="en-US" sz="2000" dirty="0">
                <a:latin typeface="Courier New" pitchFamily="1" charset="0"/>
              </a:rPr>
              <a:t>=</a:t>
            </a:r>
            <a:r>
              <a:rPr lang="en-US" sz="400" dirty="0">
                <a:latin typeface="Courier New" pitchFamily="1" charset="0"/>
              </a:rPr>
              <a:t> </a:t>
            </a:r>
            <a:r>
              <a:rPr lang="en-US" sz="2000" dirty="0">
                <a:latin typeface="Courier New" pitchFamily="1" charset="0"/>
              </a:rPr>
              <a:t>=</a:t>
            </a:r>
            <a:r>
              <a:rPr lang="en-US" sz="400" dirty="0">
                <a:latin typeface="Courier New" pitchFamily="1" charset="0"/>
              </a:rPr>
              <a:t> </a:t>
            </a:r>
            <a:r>
              <a:rPr lang="en-US" sz="2000" dirty="0">
                <a:latin typeface="Courier New" pitchFamily="1" charset="0"/>
              </a:rPr>
              <a:t>=</a:t>
            </a:r>
            <a:r>
              <a:rPr lang="en-US" sz="2400" b="0" dirty="0"/>
              <a:t> operator.</a:t>
            </a:r>
          </a:p>
        </p:txBody>
      </p:sp>
      <p:sp>
        <p:nvSpPr>
          <p:cNvPr id="505860" name="Rectangle 4"/>
          <p:cNvSpPr>
            <a:spLocks noChangeArrowheads="1"/>
          </p:cNvSpPr>
          <p:nvPr/>
        </p:nvSpPr>
        <p:spPr bwMode="auto">
          <a:xfrm>
            <a:off x="482600" y="4502450"/>
            <a:ext cx="8128000" cy="774700"/>
          </a:xfrm>
          <a:prstGeom prst="rect">
            <a:avLst/>
          </a:prstGeom>
          <a:noFill/>
          <a:ln w="9525">
            <a:noFill/>
            <a:miter lim="800000"/>
            <a:headEnd/>
            <a:tailEnd/>
          </a:ln>
        </p:spPr>
        <p:txBody>
          <a:bodyPr>
            <a:prstTxWarp prst="textNoShape">
              <a:avLst/>
            </a:prstTxWarp>
          </a:bodyPr>
          <a:lstStyle/>
          <a:p>
            <a:pPr marL="342900" indent="-342900">
              <a:lnSpc>
                <a:spcPct val="90000"/>
              </a:lnSpc>
              <a:spcAft>
                <a:spcPct val="25000"/>
              </a:spcAft>
              <a:buFontTx/>
              <a:buChar char="•"/>
            </a:pPr>
            <a:r>
              <a:rPr lang="en-US" sz="2400" b="0" dirty="0"/>
              <a:t>The </a:t>
            </a:r>
            <a:r>
              <a:rPr lang="en-US" sz="2000" dirty="0">
                <a:latin typeface="Courier New" pitchFamily="1" charset="0"/>
              </a:rPr>
              <a:t>||</a:t>
            </a:r>
            <a:r>
              <a:rPr lang="en-US" sz="2400" b="0" dirty="0"/>
              <a:t> operator means </a:t>
            </a:r>
            <a:r>
              <a:rPr lang="en-US" sz="2400" b="0" i="1" dirty="0"/>
              <a:t>either or both,</a:t>
            </a:r>
            <a:r>
              <a:rPr lang="en-US" sz="2400" b="0" dirty="0"/>
              <a:t> which is not always clear in the English interpretation of </a:t>
            </a:r>
            <a:r>
              <a:rPr lang="en-US" sz="2400" b="0" i="1" dirty="0"/>
              <a:t>or.</a:t>
            </a:r>
            <a:endParaRPr lang="en-US" sz="2400" b="0" dirty="0"/>
          </a:p>
        </p:txBody>
      </p:sp>
      <p:grpSp>
        <p:nvGrpSpPr>
          <p:cNvPr id="2" name="Group 5"/>
          <p:cNvGrpSpPr>
            <a:grpSpLocks/>
          </p:cNvGrpSpPr>
          <p:nvPr/>
        </p:nvGrpSpPr>
        <p:grpSpPr bwMode="auto">
          <a:xfrm>
            <a:off x="482600" y="1968500"/>
            <a:ext cx="8137525" cy="2455865"/>
            <a:chOff x="304" y="1240"/>
            <a:chExt cx="5126" cy="1547"/>
          </a:xfrm>
        </p:grpSpPr>
        <p:sp>
          <p:nvSpPr>
            <p:cNvPr id="36871" name="Rectangle 6"/>
            <p:cNvSpPr>
              <a:spLocks noChangeArrowheads="1"/>
            </p:cNvSpPr>
            <p:nvPr/>
          </p:nvSpPr>
          <p:spPr bwMode="auto">
            <a:xfrm>
              <a:off x="310" y="1240"/>
              <a:ext cx="5120" cy="728"/>
            </a:xfrm>
            <a:prstGeom prst="rect">
              <a:avLst/>
            </a:prstGeom>
            <a:noFill/>
            <a:ln w="9525">
              <a:noFill/>
              <a:miter lim="800000"/>
              <a:headEnd/>
              <a:tailEnd/>
            </a:ln>
          </p:spPr>
          <p:txBody>
            <a:bodyPr>
              <a:prstTxWarp prst="textNoShape">
                <a:avLst/>
              </a:prstTxWarp>
            </a:bodyPr>
            <a:lstStyle/>
            <a:p>
              <a:pPr marL="342900" indent="-342900">
                <a:lnSpc>
                  <a:spcPct val="90000"/>
                </a:lnSpc>
                <a:spcAft>
                  <a:spcPct val="25000"/>
                </a:spcAft>
                <a:buFontTx/>
                <a:buChar char="•"/>
              </a:pPr>
              <a:r>
                <a:rPr lang="en-US" sz="2400" b="0" dirty="0"/>
                <a:t>It is not legal in JavaScript to use more than one relational operator in a single comparison.  To express the idea embodied in the mathematical expression</a:t>
              </a:r>
            </a:p>
          </p:txBody>
        </p:sp>
        <p:sp>
          <p:nvSpPr>
            <p:cNvPr id="36872" name="Text Box 7"/>
            <p:cNvSpPr txBox="1">
              <a:spLocks noChangeArrowheads="1"/>
            </p:cNvSpPr>
            <p:nvPr/>
          </p:nvSpPr>
          <p:spPr bwMode="auto">
            <a:xfrm>
              <a:off x="576" y="1973"/>
              <a:ext cx="4848" cy="265"/>
            </a:xfrm>
            <a:prstGeom prst="rect">
              <a:avLst/>
            </a:prstGeom>
            <a:noFill/>
            <a:ln w="9525">
              <a:noFill/>
              <a:miter lim="800000"/>
              <a:headEnd/>
              <a:tailEnd/>
            </a:ln>
          </p:spPr>
          <p:txBody>
            <a:bodyPr>
              <a:prstTxWarp prst="textNoShape">
                <a:avLst/>
              </a:prstTxWarp>
              <a:spAutoFit/>
            </a:bodyPr>
            <a:lstStyle/>
            <a:p>
              <a:pPr algn="ctr">
                <a:lnSpc>
                  <a:spcPct val="90000"/>
                </a:lnSpc>
              </a:pPr>
              <a:r>
                <a:rPr lang="en-US" sz="2400" b="0"/>
                <a:t>0  ≤  </a:t>
              </a:r>
              <a:r>
                <a:rPr lang="en-US" sz="2400" b="0" i="1"/>
                <a:t>x</a:t>
              </a:r>
              <a:r>
                <a:rPr lang="en-US" sz="2400" b="0"/>
                <a:t>  ≤  9</a:t>
              </a:r>
            </a:p>
          </p:txBody>
        </p:sp>
        <p:sp>
          <p:nvSpPr>
            <p:cNvPr id="36873" name="Text Box 8"/>
            <p:cNvSpPr txBox="1">
              <a:spLocks noChangeArrowheads="1"/>
            </p:cNvSpPr>
            <p:nvPr/>
          </p:nvSpPr>
          <p:spPr bwMode="auto">
            <a:xfrm>
              <a:off x="576" y="2556"/>
              <a:ext cx="4848" cy="231"/>
            </a:xfrm>
            <a:prstGeom prst="rect">
              <a:avLst/>
            </a:prstGeom>
            <a:noFill/>
            <a:ln w="9525">
              <a:noFill/>
              <a:miter lim="800000"/>
              <a:headEnd/>
              <a:tailEnd/>
            </a:ln>
          </p:spPr>
          <p:txBody>
            <a:bodyPr>
              <a:prstTxWarp prst="textNoShape">
                <a:avLst/>
              </a:prstTxWarp>
              <a:spAutoFit/>
            </a:bodyPr>
            <a:lstStyle/>
            <a:p>
              <a:pPr algn="ctr">
                <a:lnSpc>
                  <a:spcPct val="90000"/>
                </a:lnSpc>
              </a:pPr>
              <a:r>
                <a:rPr lang="en-US" sz="2000" dirty="0">
                  <a:latin typeface="Courier New" pitchFamily="1" charset="0"/>
                </a:rPr>
                <a:t>0 &lt;= </a:t>
              </a:r>
              <a:r>
                <a:rPr lang="en-US" sz="2000" dirty="0" err="1">
                  <a:latin typeface="Courier New" pitchFamily="1" charset="0"/>
                </a:rPr>
                <a:t>x</a:t>
              </a:r>
              <a:r>
                <a:rPr lang="en-US" sz="2000" dirty="0">
                  <a:latin typeface="Courier New" pitchFamily="1" charset="0"/>
                </a:rPr>
                <a:t> &amp;&amp; </a:t>
              </a:r>
              <a:r>
                <a:rPr lang="en-US" sz="2000" dirty="0" err="1">
                  <a:latin typeface="Courier New" pitchFamily="1" charset="0"/>
                </a:rPr>
                <a:t>x</a:t>
              </a:r>
              <a:r>
                <a:rPr lang="en-US" sz="2000" dirty="0">
                  <a:latin typeface="Courier New" pitchFamily="1" charset="0"/>
                </a:rPr>
                <a:t> &lt;= 9</a:t>
              </a:r>
            </a:p>
          </p:txBody>
        </p:sp>
        <p:sp>
          <p:nvSpPr>
            <p:cNvPr id="36874" name="Rectangle 9"/>
            <p:cNvSpPr>
              <a:spLocks noChangeArrowheads="1"/>
            </p:cNvSpPr>
            <p:nvPr/>
          </p:nvSpPr>
          <p:spPr bwMode="auto">
            <a:xfrm>
              <a:off x="304" y="2244"/>
              <a:ext cx="5120" cy="312"/>
            </a:xfrm>
            <a:prstGeom prst="rect">
              <a:avLst/>
            </a:prstGeom>
            <a:noFill/>
            <a:ln w="9525">
              <a:noFill/>
              <a:miter lim="800000"/>
              <a:headEnd/>
              <a:tailEnd/>
            </a:ln>
          </p:spPr>
          <p:txBody>
            <a:bodyPr>
              <a:prstTxWarp prst="textNoShape">
                <a:avLst/>
              </a:prstTxWarp>
            </a:bodyPr>
            <a:lstStyle/>
            <a:p>
              <a:pPr marL="342900">
                <a:lnSpc>
                  <a:spcPct val="90000"/>
                </a:lnSpc>
                <a:spcAft>
                  <a:spcPct val="25000"/>
                </a:spcAft>
              </a:pPr>
              <a:r>
                <a:rPr lang="en-US" sz="2400" b="0" dirty="0"/>
                <a:t>you need to make both comparisons explicit, as in</a:t>
              </a:r>
            </a:p>
          </p:txBody>
        </p:sp>
      </p:grpSp>
      <p:sp>
        <p:nvSpPr>
          <p:cNvPr id="505866" name="Rectangle 10"/>
          <p:cNvSpPr>
            <a:spLocks noChangeArrowheads="1"/>
          </p:cNvSpPr>
          <p:nvPr/>
        </p:nvSpPr>
        <p:spPr bwMode="auto">
          <a:xfrm>
            <a:off x="482600" y="5313435"/>
            <a:ext cx="8128000" cy="762000"/>
          </a:xfrm>
          <a:prstGeom prst="rect">
            <a:avLst/>
          </a:prstGeom>
          <a:noFill/>
          <a:ln w="9525">
            <a:noFill/>
            <a:miter lim="800000"/>
            <a:headEnd/>
            <a:tailEnd/>
          </a:ln>
        </p:spPr>
        <p:txBody>
          <a:bodyPr>
            <a:prstTxWarp prst="textNoShape">
              <a:avLst/>
            </a:prstTxWarp>
          </a:bodyPr>
          <a:lstStyle/>
          <a:p>
            <a:pPr marL="342900" indent="-342900">
              <a:lnSpc>
                <a:spcPct val="90000"/>
              </a:lnSpc>
              <a:spcAft>
                <a:spcPct val="25000"/>
              </a:spcAft>
              <a:buFontTx/>
              <a:buChar char="•"/>
            </a:pPr>
            <a:r>
              <a:rPr lang="en-US" sz="2400" b="0" dirty="0"/>
              <a:t>Be careful when you combine the </a:t>
            </a:r>
            <a:r>
              <a:rPr lang="en-US" sz="2000" dirty="0">
                <a:latin typeface="Courier New" pitchFamily="1" charset="0"/>
              </a:rPr>
              <a:t>!</a:t>
            </a:r>
            <a:r>
              <a:rPr lang="en-US" sz="2400" b="0" dirty="0"/>
              <a:t> operator with </a:t>
            </a:r>
            <a:r>
              <a:rPr lang="en-US" sz="2000" dirty="0">
                <a:latin typeface="Courier New" pitchFamily="1" charset="0"/>
              </a:rPr>
              <a:t>&amp;&amp;</a:t>
            </a:r>
            <a:r>
              <a:rPr lang="en-US" sz="2400" b="0" dirty="0"/>
              <a:t> and </a:t>
            </a:r>
            <a:r>
              <a:rPr lang="en-US" sz="2000" dirty="0">
                <a:latin typeface="Courier New" pitchFamily="1" charset="0"/>
              </a:rPr>
              <a:t>||</a:t>
            </a:r>
            <a:r>
              <a:rPr lang="en-US" sz="2400" b="0" dirty="0"/>
              <a:t> because the interpretation often differs from informal English.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058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0586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60" grpId="0"/>
      <p:bldP spid="505866"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76200"/>
            <a:ext cx="9144000" cy="1143000"/>
          </a:xfrm>
          <a:noFill/>
        </p:spPr>
        <p:txBody>
          <a:bodyPr/>
          <a:lstStyle/>
          <a:p>
            <a:r>
              <a:rPr lang="en-US" sz="4000" dirty="0">
                <a:solidFill>
                  <a:srgbClr val="FF0000"/>
                </a:solidFill>
                <a:ea typeface="ＭＳ Ｐゴシック" pitchFamily="1" charset="-128"/>
                <a:cs typeface="ＭＳ Ｐゴシック" pitchFamily="1" charset="-128"/>
              </a:rPr>
              <a:t>Short-Circuit Evaluation</a:t>
            </a:r>
            <a:endParaRPr lang="en-US" dirty="0">
              <a:solidFill>
                <a:schemeClr val="tx1"/>
              </a:solidFill>
              <a:ea typeface="ＭＳ Ｐゴシック" pitchFamily="1" charset="-128"/>
              <a:cs typeface="ＭＳ Ｐゴシック" pitchFamily="1" charset="-128"/>
            </a:endParaRPr>
          </a:p>
        </p:txBody>
      </p:sp>
      <p:sp>
        <p:nvSpPr>
          <p:cNvPr id="38915" name="Rectangle 3"/>
          <p:cNvSpPr>
            <a:spLocks noChangeArrowheads="1"/>
          </p:cNvSpPr>
          <p:nvPr/>
        </p:nvSpPr>
        <p:spPr bwMode="auto">
          <a:xfrm>
            <a:off x="482600" y="1155700"/>
            <a:ext cx="8128000" cy="10541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JavaScript evaluates the </a:t>
            </a:r>
            <a:r>
              <a:rPr lang="en-US" sz="2000" dirty="0">
                <a:latin typeface="Courier New" pitchFamily="1" charset="0"/>
              </a:rPr>
              <a:t>&amp;&amp;</a:t>
            </a:r>
            <a:r>
              <a:rPr lang="en-US" sz="2400" b="0" dirty="0"/>
              <a:t> and </a:t>
            </a:r>
            <a:r>
              <a:rPr lang="en-US" sz="2000" dirty="0">
                <a:latin typeface="Courier New" pitchFamily="1" charset="0"/>
              </a:rPr>
              <a:t>||</a:t>
            </a:r>
            <a:r>
              <a:rPr lang="en-US" sz="2400" b="0" dirty="0"/>
              <a:t> operators using a strategy called </a:t>
            </a:r>
            <a:r>
              <a:rPr lang="en-US" sz="2400" i="1" dirty="0"/>
              <a:t>short-circuit mode</a:t>
            </a:r>
            <a:r>
              <a:rPr lang="en-US" sz="2400" b="0" dirty="0"/>
              <a:t> in which it evaluates the right operand only if it needs to do so.</a:t>
            </a:r>
          </a:p>
        </p:txBody>
      </p:sp>
      <p:sp>
        <p:nvSpPr>
          <p:cNvPr id="507908" name="Rectangle 4"/>
          <p:cNvSpPr>
            <a:spLocks noChangeArrowheads="1"/>
          </p:cNvSpPr>
          <p:nvPr/>
        </p:nvSpPr>
        <p:spPr bwMode="auto">
          <a:xfrm>
            <a:off x="482600" y="5102625"/>
            <a:ext cx="8128000" cy="1384300"/>
          </a:xfrm>
          <a:prstGeom prst="rect">
            <a:avLst/>
          </a:prstGeom>
          <a:noFill/>
          <a:ln w="9525">
            <a:noFill/>
            <a:miter lim="800000"/>
            <a:headEnd/>
            <a:tailEnd/>
          </a:ln>
        </p:spPr>
        <p:txBody>
          <a:bodyPr>
            <a:prstTxWarp prst="textNoShape">
              <a:avLst/>
            </a:prstTxWarp>
          </a:bodyPr>
          <a:lstStyle/>
          <a:p>
            <a:pPr marL="342900" indent="-342900">
              <a:lnSpc>
                <a:spcPct val="90000"/>
              </a:lnSpc>
              <a:spcAft>
                <a:spcPct val="25000"/>
              </a:spcAft>
              <a:buFontTx/>
              <a:buChar char="•"/>
            </a:pPr>
            <a:r>
              <a:rPr lang="en-US" sz="2400" b="0" dirty="0"/>
              <a:t>One of the advantages of short-circuit evaluation is that you can use </a:t>
            </a:r>
            <a:r>
              <a:rPr lang="en-US" sz="2000" dirty="0">
                <a:latin typeface="Courier New" pitchFamily="1" charset="0"/>
              </a:rPr>
              <a:t>&amp;&amp;</a:t>
            </a:r>
            <a:r>
              <a:rPr lang="en-US" sz="2400" b="0" dirty="0"/>
              <a:t> and </a:t>
            </a:r>
            <a:r>
              <a:rPr lang="en-US" sz="2000" dirty="0">
                <a:latin typeface="Courier New" pitchFamily="1" charset="0"/>
              </a:rPr>
              <a:t>||</a:t>
            </a:r>
            <a:r>
              <a:rPr lang="en-US" sz="2400" b="0" dirty="0"/>
              <a:t> to prevent errors.  If </a:t>
            </a:r>
            <a:r>
              <a:rPr lang="en-US" sz="2000" dirty="0" err="1">
                <a:latin typeface="Courier New" pitchFamily="1" charset="0"/>
              </a:rPr>
              <a:t>n</a:t>
            </a:r>
            <a:r>
              <a:rPr lang="en-US" sz="2400" b="0" dirty="0"/>
              <a:t> were 0 in the earlier example, evaluating </a:t>
            </a:r>
            <a:r>
              <a:rPr lang="en-US" sz="2000" dirty="0" err="1">
                <a:latin typeface="Courier New" pitchFamily="1" charset="0"/>
              </a:rPr>
              <a:t>x</a:t>
            </a:r>
            <a:r>
              <a:rPr lang="en-US" sz="1200" dirty="0">
                <a:latin typeface="Courier New" pitchFamily="1" charset="0"/>
              </a:rPr>
              <a:t> </a:t>
            </a:r>
            <a:r>
              <a:rPr lang="en-US" sz="2000" dirty="0">
                <a:latin typeface="Courier New" pitchFamily="1" charset="0"/>
              </a:rPr>
              <a:t>%</a:t>
            </a:r>
            <a:r>
              <a:rPr lang="en-US" sz="1200" dirty="0">
                <a:latin typeface="Courier New" pitchFamily="1" charset="0"/>
              </a:rPr>
              <a:t> </a:t>
            </a:r>
            <a:r>
              <a:rPr lang="en-US" sz="2000" dirty="0" err="1">
                <a:latin typeface="Courier New" pitchFamily="1" charset="0"/>
              </a:rPr>
              <a:t>n</a:t>
            </a:r>
            <a:r>
              <a:rPr lang="en-US" sz="2400" b="0" dirty="0"/>
              <a:t> would result in a division by zero.</a:t>
            </a:r>
          </a:p>
        </p:txBody>
      </p:sp>
      <p:grpSp>
        <p:nvGrpSpPr>
          <p:cNvPr id="2" name="Group 5"/>
          <p:cNvGrpSpPr>
            <a:grpSpLocks/>
          </p:cNvGrpSpPr>
          <p:nvPr/>
        </p:nvGrpSpPr>
        <p:grpSpPr bwMode="auto">
          <a:xfrm>
            <a:off x="482600" y="2297490"/>
            <a:ext cx="8137525" cy="2706691"/>
            <a:chOff x="304" y="1432"/>
            <a:chExt cx="5126" cy="1705"/>
          </a:xfrm>
        </p:grpSpPr>
        <p:sp>
          <p:nvSpPr>
            <p:cNvPr id="38918" name="Rectangle 6"/>
            <p:cNvSpPr>
              <a:spLocks noChangeArrowheads="1"/>
            </p:cNvSpPr>
            <p:nvPr/>
          </p:nvSpPr>
          <p:spPr bwMode="auto">
            <a:xfrm>
              <a:off x="310" y="1432"/>
              <a:ext cx="5120" cy="381"/>
            </a:xfrm>
            <a:prstGeom prst="rect">
              <a:avLst/>
            </a:prstGeom>
            <a:noFill/>
            <a:ln w="9525">
              <a:noFill/>
              <a:miter lim="800000"/>
              <a:headEnd/>
              <a:tailEnd/>
            </a:ln>
          </p:spPr>
          <p:txBody>
            <a:bodyPr>
              <a:prstTxWarp prst="textNoShape">
                <a:avLst/>
              </a:prstTxWarp>
            </a:bodyPr>
            <a:lstStyle/>
            <a:p>
              <a:pPr marL="342900" indent="-342900">
                <a:lnSpc>
                  <a:spcPct val="90000"/>
                </a:lnSpc>
                <a:spcAft>
                  <a:spcPct val="25000"/>
                </a:spcAft>
                <a:buFontTx/>
                <a:buChar char="•"/>
              </a:pPr>
              <a:r>
                <a:rPr lang="en-US" sz="2400" b="0" dirty="0"/>
                <a:t>For example, if </a:t>
              </a:r>
              <a:r>
                <a:rPr lang="en-US" sz="2000" dirty="0" err="1">
                  <a:latin typeface="Courier New" pitchFamily="1" charset="0"/>
                </a:rPr>
                <a:t>n</a:t>
              </a:r>
              <a:r>
                <a:rPr lang="en-US" sz="2400" b="0" dirty="0"/>
                <a:t> is 0, the right operand of </a:t>
              </a:r>
              <a:r>
                <a:rPr lang="en-US" sz="2000" dirty="0">
                  <a:latin typeface="Courier New" pitchFamily="1" charset="0"/>
                </a:rPr>
                <a:t>&amp;&amp;</a:t>
              </a:r>
              <a:r>
                <a:rPr lang="en-US" sz="2400" b="0" dirty="0"/>
                <a:t> in  </a:t>
              </a:r>
            </a:p>
          </p:txBody>
        </p:sp>
        <p:sp>
          <p:nvSpPr>
            <p:cNvPr id="38919" name="Text Box 7"/>
            <p:cNvSpPr txBox="1">
              <a:spLocks noChangeArrowheads="1"/>
            </p:cNvSpPr>
            <p:nvPr/>
          </p:nvSpPr>
          <p:spPr bwMode="auto">
            <a:xfrm>
              <a:off x="576" y="1774"/>
              <a:ext cx="4848" cy="236"/>
            </a:xfrm>
            <a:prstGeom prst="rect">
              <a:avLst/>
            </a:prstGeom>
            <a:noFill/>
            <a:ln w="9525">
              <a:noFill/>
              <a:miter lim="800000"/>
              <a:headEnd/>
              <a:tailEnd/>
            </a:ln>
          </p:spPr>
          <p:txBody>
            <a:bodyPr>
              <a:prstTxWarp prst="textNoShape">
                <a:avLst/>
              </a:prstTxWarp>
              <a:spAutoFit/>
            </a:bodyPr>
            <a:lstStyle/>
            <a:p>
              <a:pPr algn="ctr">
                <a:lnSpc>
                  <a:spcPct val="90000"/>
                </a:lnSpc>
              </a:pPr>
              <a:r>
                <a:rPr lang="en-US" sz="2000" dirty="0" err="1">
                  <a:latin typeface="Courier New" pitchFamily="1" charset="0"/>
                </a:rPr>
                <a:t>n</a:t>
              </a:r>
              <a:r>
                <a:rPr lang="en-US" sz="2000" dirty="0">
                  <a:latin typeface="Courier New" pitchFamily="1" charset="0"/>
                </a:rPr>
                <a:t> !== 0 &amp;&amp; </a:t>
              </a:r>
              <a:r>
                <a:rPr lang="en-US" sz="2000" dirty="0" err="1">
                  <a:latin typeface="Courier New" pitchFamily="1" charset="0"/>
                </a:rPr>
                <a:t>x</a:t>
              </a:r>
              <a:r>
                <a:rPr lang="en-US" sz="2000" dirty="0">
                  <a:latin typeface="Courier New" pitchFamily="1" charset="0"/>
                </a:rPr>
                <a:t> % </a:t>
              </a:r>
              <a:r>
                <a:rPr lang="en-US" sz="2000" dirty="0" err="1">
                  <a:latin typeface="Courier New" pitchFamily="1" charset="0"/>
                </a:rPr>
                <a:t>n</a:t>
              </a:r>
              <a:r>
                <a:rPr lang="en-US" sz="2000" dirty="0">
                  <a:latin typeface="Courier New" pitchFamily="1" charset="0"/>
                </a:rPr>
                <a:t> === 0</a:t>
              </a:r>
            </a:p>
          </p:txBody>
        </p:sp>
        <p:sp>
          <p:nvSpPr>
            <p:cNvPr id="38920" name="Rectangle 8"/>
            <p:cNvSpPr>
              <a:spLocks noChangeArrowheads="1"/>
            </p:cNvSpPr>
            <p:nvPr/>
          </p:nvSpPr>
          <p:spPr bwMode="auto">
            <a:xfrm>
              <a:off x="304" y="2100"/>
              <a:ext cx="5120" cy="480"/>
            </a:xfrm>
            <a:prstGeom prst="rect">
              <a:avLst/>
            </a:prstGeom>
            <a:noFill/>
            <a:ln w="9525">
              <a:noFill/>
              <a:miter lim="800000"/>
              <a:headEnd/>
              <a:tailEnd/>
            </a:ln>
          </p:spPr>
          <p:txBody>
            <a:bodyPr>
              <a:prstTxWarp prst="textNoShape">
                <a:avLst/>
              </a:prstTxWarp>
            </a:bodyPr>
            <a:lstStyle/>
            <a:p>
              <a:pPr marL="342900" indent="-342900">
                <a:lnSpc>
                  <a:spcPct val="90000"/>
                </a:lnSpc>
                <a:spcAft>
                  <a:spcPct val="25000"/>
                </a:spcAft>
              </a:pPr>
              <a:r>
                <a:rPr lang="en-US" sz="2400" b="0" dirty="0"/>
                <a:t>	is not evaluated at all because </a:t>
              </a:r>
              <a:r>
                <a:rPr lang="en-US" sz="2000" dirty="0" err="1">
                  <a:latin typeface="Courier New" pitchFamily="1" charset="0"/>
                </a:rPr>
                <a:t>n</a:t>
              </a:r>
              <a:r>
                <a:rPr lang="en-US" sz="1000" dirty="0">
                  <a:latin typeface="Courier New" pitchFamily="1" charset="0"/>
                </a:rPr>
                <a:t> </a:t>
              </a:r>
              <a:r>
                <a:rPr lang="en-US" sz="2000" dirty="0">
                  <a:latin typeface="Courier New" pitchFamily="1" charset="0"/>
                </a:rPr>
                <a:t>!==</a:t>
              </a:r>
              <a:r>
                <a:rPr lang="en-US" sz="1000" dirty="0">
                  <a:latin typeface="Courier New" pitchFamily="1" charset="0"/>
                </a:rPr>
                <a:t> </a:t>
              </a:r>
              <a:r>
                <a:rPr lang="en-US" sz="2000" dirty="0">
                  <a:latin typeface="Courier New" pitchFamily="1" charset="0"/>
                </a:rPr>
                <a:t>0</a:t>
              </a:r>
              <a:r>
                <a:rPr lang="en-US" sz="2400" b="0" dirty="0"/>
                <a:t> is </a:t>
              </a:r>
              <a:r>
                <a:rPr lang="en-US" sz="2000" dirty="0">
                  <a:latin typeface="Courier New" pitchFamily="1" charset="0"/>
                </a:rPr>
                <a:t>false</a:t>
              </a:r>
              <a:r>
                <a:rPr lang="en-US" sz="2400" b="0" dirty="0"/>
                <a:t>.  Because the expression	</a:t>
              </a:r>
            </a:p>
          </p:txBody>
        </p:sp>
        <p:sp>
          <p:nvSpPr>
            <p:cNvPr id="38921" name="Text Box 9"/>
            <p:cNvSpPr txBox="1">
              <a:spLocks noChangeArrowheads="1"/>
            </p:cNvSpPr>
            <p:nvPr/>
          </p:nvSpPr>
          <p:spPr bwMode="auto">
            <a:xfrm>
              <a:off x="576" y="2569"/>
              <a:ext cx="4848" cy="231"/>
            </a:xfrm>
            <a:prstGeom prst="rect">
              <a:avLst/>
            </a:prstGeom>
            <a:noFill/>
            <a:ln w="9525">
              <a:noFill/>
              <a:miter lim="800000"/>
              <a:headEnd/>
              <a:tailEnd/>
            </a:ln>
          </p:spPr>
          <p:txBody>
            <a:bodyPr>
              <a:prstTxWarp prst="textNoShape">
                <a:avLst/>
              </a:prstTxWarp>
              <a:spAutoFit/>
            </a:bodyPr>
            <a:lstStyle/>
            <a:p>
              <a:pPr algn="ctr">
                <a:lnSpc>
                  <a:spcPct val="90000"/>
                </a:lnSpc>
              </a:pPr>
              <a:r>
                <a:rPr lang="en-US" sz="2000" dirty="0">
                  <a:latin typeface="Courier New" pitchFamily="1" charset="0"/>
                </a:rPr>
                <a:t>false &amp;&amp; </a:t>
              </a:r>
              <a:r>
                <a:rPr lang="en-US" sz="2000" b="0" i="1" dirty="0"/>
                <a:t>anything</a:t>
              </a:r>
              <a:endParaRPr lang="en-US" sz="2000" dirty="0">
                <a:latin typeface="Courier New" pitchFamily="1" charset="0"/>
              </a:endParaRPr>
            </a:p>
          </p:txBody>
        </p:sp>
        <p:sp>
          <p:nvSpPr>
            <p:cNvPr id="38922" name="Rectangle 10"/>
            <p:cNvSpPr>
              <a:spLocks noChangeArrowheads="1"/>
            </p:cNvSpPr>
            <p:nvPr/>
          </p:nvSpPr>
          <p:spPr bwMode="auto">
            <a:xfrm>
              <a:off x="304" y="2849"/>
              <a:ext cx="5120" cy="288"/>
            </a:xfrm>
            <a:prstGeom prst="rect">
              <a:avLst/>
            </a:prstGeom>
            <a:noFill/>
            <a:ln w="9525">
              <a:noFill/>
              <a:miter lim="800000"/>
              <a:headEnd/>
              <a:tailEnd/>
            </a:ln>
          </p:spPr>
          <p:txBody>
            <a:bodyPr>
              <a:prstTxWarp prst="textNoShape">
                <a:avLst/>
              </a:prstTxWarp>
            </a:bodyPr>
            <a:lstStyle/>
            <a:p>
              <a:pPr marL="342900" indent="-342900">
                <a:lnSpc>
                  <a:spcPct val="90000"/>
                </a:lnSpc>
                <a:spcAft>
                  <a:spcPct val="25000"/>
                </a:spcAft>
              </a:pPr>
              <a:r>
                <a:rPr lang="en-US" sz="2400" b="0" dirty="0"/>
                <a:t>	is always </a:t>
              </a:r>
              <a:r>
                <a:rPr lang="en-US" sz="2000" dirty="0">
                  <a:latin typeface="Courier New" pitchFamily="1" charset="0"/>
                </a:rPr>
                <a:t>false</a:t>
              </a:r>
              <a:r>
                <a:rPr lang="en-US" sz="2400" b="0" dirty="0"/>
                <a:t>, the rest of the expression no longer matters.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0790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7908"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76200"/>
            <a:ext cx="9144000" cy="1143000"/>
          </a:xfrm>
          <a:noFill/>
        </p:spPr>
        <p:txBody>
          <a:bodyPr/>
          <a:lstStyle/>
          <a:p>
            <a:r>
              <a:rPr lang="en-US" dirty="0">
                <a:solidFill>
                  <a:srgbClr val="FF0000"/>
                </a:solidFill>
                <a:ea typeface="ＭＳ Ｐゴシック" pitchFamily="1" charset="-128"/>
                <a:cs typeface="ＭＳ Ｐゴシック" pitchFamily="1" charset="-128"/>
              </a:rPr>
              <a:t>The </a:t>
            </a:r>
            <a:r>
              <a:rPr lang="en-US" sz="3600" b="1" dirty="0">
                <a:solidFill>
                  <a:srgbClr val="FF0000"/>
                </a:solidFill>
                <a:latin typeface="Courier New" pitchFamily="1" charset="0"/>
                <a:ea typeface="ＭＳ Ｐゴシック" pitchFamily="1" charset="-128"/>
                <a:cs typeface="ＭＳ Ｐゴシック" pitchFamily="1" charset="-128"/>
              </a:rPr>
              <a:t>if</a:t>
            </a:r>
            <a:r>
              <a:rPr lang="en-US" dirty="0">
                <a:solidFill>
                  <a:srgbClr val="FF0000"/>
                </a:solidFill>
                <a:ea typeface="ＭＳ Ｐゴシック" pitchFamily="1" charset="-128"/>
                <a:cs typeface="ＭＳ Ｐゴシック" pitchFamily="1" charset="-128"/>
              </a:rPr>
              <a:t> </a:t>
            </a:r>
            <a:r>
              <a:rPr lang="en-US" sz="4000" dirty="0">
                <a:solidFill>
                  <a:srgbClr val="FF0000"/>
                </a:solidFill>
                <a:ea typeface="ＭＳ Ｐゴシック" pitchFamily="1" charset="-128"/>
                <a:cs typeface="ＭＳ Ｐゴシック" pitchFamily="1" charset="-128"/>
              </a:rPr>
              <a:t>Statement</a:t>
            </a:r>
            <a:endParaRPr lang="en-US" i="1" dirty="0">
              <a:solidFill>
                <a:srgbClr val="FF0000"/>
              </a:solidFill>
              <a:ea typeface="ＭＳ Ｐゴシック" pitchFamily="1" charset="-128"/>
              <a:cs typeface="ＭＳ Ｐゴシック" pitchFamily="1" charset="-128"/>
            </a:endParaRPr>
          </a:p>
        </p:txBody>
      </p:sp>
      <p:sp>
        <p:nvSpPr>
          <p:cNvPr id="40964" name="Rectangle 4"/>
          <p:cNvSpPr>
            <a:spLocks noChangeArrowheads="1"/>
          </p:cNvSpPr>
          <p:nvPr/>
        </p:nvSpPr>
        <p:spPr bwMode="auto">
          <a:xfrm>
            <a:off x="1676400" y="2400300"/>
            <a:ext cx="5791200" cy="106997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0965" name="Text Box 5"/>
          <p:cNvSpPr txBox="1">
            <a:spLocks noChangeArrowheads="1"/>
          </p:cNvSpPr>
          <p:nvPr/>
        </p:nvSpPr>
        <p:spPr bwMode="auto">
          <a:xfrm>
            <a:off x="1778000" y="2454275"/>
            <a:ext cx="5638800" cy="915988"/>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if (</a:t>
            </a:r>
            <a:r>
              <a:rPr lang="en-US" sz="1800" b="0" i="1"/>
              <a:t>condition</a:t>
            </a:r>
            <a:r>
              <a:rPr lang="en-US" sz="1800">
                <a:latin typeface="Courier New" pitchFamily="1" charset="0"/>
              </a:rPr>
              <a:t>) {</a:t>
            </a:r>
          </a:p>
          <a:p>
            <a:r>
              <a:rPr lang="en-US" sz="1800">
                <a:latin typeface="Courier New" pitchFamily="1" charset="0"/>
              </a:rPr>
              <a:t>   </a:t>
            </a:r>
            <a:r>
              <a:rPr lang="en-US" sz="1800" b="0" i="1"/>
              <a:t>statements to be executed if the condition is true</a:t>
            </a:r>
            <a:endParaRPr lang="en-US" sz="1800">
              <a:latin typeface="Courier New" pitchFamily="1" charset="0"/>
            </a:endParaRPr>
          </a:p>
          <a:p>
            <a:r>
              <a:rPr lang="en-US" sz="1800">
                <a:latin typeface="Courier New" pitchFamily="1" charset="0"/>
              </a:rPr>
              <a:t>}</a:t>
            </a:r>
          </a:p>
        </p:txBody>
      </p:sp>
      <p:sp>
        <p:nvSpPr>
          <p:cNvPr id="10" name="Rectangle 3"/>
          <p:cNvSpPr>
            <a:spLocks noChangeArrowheads="1"/>
          </p:cNvSpPr>
          <p:nvPr/>
        </p:nvSpPr>
        <p:spPr bwMode="auto">
          <a:xfrm>
            <a:off x="508000" y="1155700"/>
            <a:ext cx="8128000" cy="10541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The simplest of the control statements is the </a:t>
            </a:r>
            <a:r>
              <a:rPr lang="en-US" sz="2000" dirty="0">
                <a:latin typeface="Courier New" pitchFamily="1" charset="0"/>
              </a:rPr>
              <a:t>if</a:t>
            </a:r>
            <a:r>
              <a:rPr lang="en-US" sz="2400" b="0" dirty="0"/>
              <a:t> statement, which occurs in two forms.  You use the first when you need to perform an operation only if a particular condition is true:</a:t>
            </a:r>
          </a:p>
        </p:txBody>
      </p:sp>
      <p:grpSp>
        <p:nvGrpSpPr>
          <p:cNvPr id="14" name="Group 13"/>
          <p:cNvGrpSpPr/>
          <p:nvPr/>
        </p:nvGrpSpPr>
        <p:grpSpPr>
          <a:xfrm>
            <a:off x="508000" y="3610950"/>
            <a:ext cx="8128000" cy="2910502"/>
            <a:chOff x="508000" y="3610950"/>
            <a:chExt cx="8128000" cy="2910502"/>
          </a:xfrm>
        </p:grpSpPr>
        <p:sp>
          <p:nvSpPr>
            <p:cNvPr id="40968" name="Rectangle 8"/>
            <p:cNvSpPr>
              <a:spLocks noChangeArrowheads="1"/>
            </p:cNvSpPr>
            <p:nvPr/>
          </p:nvSpPr>
          <p:spPr bwMode="auto">
            <a:xfrm>
              <a:off x="1676400" y="4876801"/>
              <a:ext cx="5791200" cy="1644651"/>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0969" name="Text Box 9"/>
            <p:cNvSpPr txBox="1">
              <a:spLocks noChangeArrowheads="1"/>
            </p:cNvSpPr>
            <p:nvPr/>
          </p:nvSpPr>
          <p:spPr bwMode="auto">
            <a:xfrm>
              <a:off x="1778000" y="4919664"/>
              <a:ext cx="5638800" cy="1465263"/>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if (</a:t>
              </a:r>
              <a:r>
                <a:rPr lang="en-US" sz="1800" b="0" i="1"/>
                <a:t>condition</a:t>
              </a:r>
              <a:r>
                <a:rPr lang="en-US" sz="1800">
                  <a:latin typeface="Courier New" pitchFamily="1" charset="0"/>
                </a:rPr>
                <a:t>) {</a:t>
              </a:r>
            </a:p>
            <a:p>
              <a:r>
                <a:rPr lang="en-US" sz="1800">
                  <a:latin typeface="Courier New" pitchFamily="1" charset="0"/>
                </a:rPr>
                <a:t>   </a:t>
              </a:r>
              <a:r>
                <a:rPr lang="en-US" sz="1800" b="0" i="1"/>
                <a:t>statements to be executed if the condition is true</a:t>
              </a:r>
              <a:endParaRPr lang="en-US" sz="1800">
                <a:latin typeface="Courier New" pitchFamily="1" charset="0"/>
              </a:endParaRPr>
            </a:p>
            <a:p>
              <a:r>
                <a:rPr lang="en-US" sz="1800">
                  <a:latin typeface="Courier New" pitchFamily="1" charset="0"/>
                </a:rPr>
                <a:t>} else {</a:t>
              </a:r>
            </a:p>
            <a:p>
              <a:r>
                <a:rPr lang="en-US" sz="1800">
                  <a:latin typeface="Courier New" pitchFamily="1" charset="0"/>
                </a:rPr>
                <a:t>   </a:t>
              </a:r>
              <a:r>
                <a:rPr lang="en-US" sz="1800" b="0" i="1"/>
                <a:t>statements to be executed if the condition is false</a:t>
              </a:r>
              <a:endParaRPr lang="en-US" sz="1800">
                <a:latin typeface="Courier New" pitchFamily="1" charset="0"/>
              </a:endParaRPr>
            </a:p>
            <a:p>
              <a:r>
                <a:rPr lang="en-US" sz="1800">
                  <a:latin typeface="Courier New" pitchFamily="1" charset="0"/>
                </a:rPr>
                <a:t>}</a:t>
              </a:r>
            </a:p>
          </p:txBody>
        </p:sp>
        <p:sp>
          <p:nvSpPr>
            <p:cNvPr id="12" name="Rectangle 3"/>
            <p:cNvSpPr>
              <a:spLocks noChangeArrowheads="1"/>
            </p:cNvSpPr>
            <p:nvPr/>
          </p:nvSpPr>
          <p:spPr bwMode="auto">
            <a:xfrm>
              <a:off x="508000" y="3610950"/>
              <a:ext cx="8128000" cy="10541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You use the second form whenever you need to choose between two alternative paths, depending on whether the condition is true or false: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6" name="Rectangle 2"/>
          <p:cNvSpPr>
            <a:spLocks noGrp="1" noChangeArrowheads="1"/>
          </p:cNvSpPr>
          <p:nvPr>
            <p:ph type="title"/>
          </p:nvPr>
        </p:nvSpPr>
        <p:spPr>
          <a:xfrm>
            <a:off x="0" y="76200"/>
            <a:ext cx="9144000" cy="1143000"/>
          </a:xfrm>
          <a:noFill/>
          <a:ln/>
        </p:spPr>
        <p:txBody>
          <a:bodyPr/>
          <a:lstStyle/>
          <a:p>
            <a:r>
              <a:rPr lang="en-US" sz="3800" dirty="0">
                <a:solidFill>
                  <a:srgbClr val="FF0000"/>
                </a:solidFill>
              </a:rPr>
              <a:t>Functions Involving Control Statements</a:t>
            </a:r>
            <a:endParaRPr lang="en-US" sz="4200" dirty="0">
              <a:solidFill>
                <a:schemeClr val="tx1"/>
              </a:solidFill>
            </a:endParaRPr>
          </a:p>
        </p:txBody>
      </p:sp>
      <p:sp>
        <p:nvSpPr>
          <p:cNvPr id="589827" name="Rectangle 3"/>
          <p:cNvSpPr>
            <a:spLocks noChangeArrowheads="1"/>
          </p:cNvSpPr>
          <p:nvPr/>
        </p:nvSpPr>
        <p:spPr bwMode="auto">
          <a:xfrm>
            <a:off x="482600" y="1155700"/>
            <a:ext cx="8128000" cy="1358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body of a function can contain statements of any type, including control statements.  As an example, the following function uses an </a:t>
            </a:r>
            <a:r>
              <a:rPr lang="en-US" sz="2000" dirty="0">
                <a:latin typeface="Courier New" pitchFamily="1" charset="0"/>
              </a:rPr>
              <a:t>if</a:t>
            </a:r>
            <a:r>
              <a:rPr lang="en-US" sz="2400" b="0" dirty="0"/>
              <a:t> statement to find the larger of two values: </a:t>
            </a:r>
          </a:p>
        </p:txBody>
      </p:sp>
      <p:sp>
        <p:nvSpPr>
          <p:cNvPr id="589828" name="Rectangle 4"/>
          <p:cNvSpPr>
            <a:spLocks noChangeArrowheads="1"/>
          </p:cNvSpPr>
          <p:nvPr/>
        </p:nvSpPr>
        <p:spPr bwMode="auto">
          <a:xfrm>
            <a:off x="1714500" y="2372410"/>
            <a:ext cx="5715000" cy="2235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89829" name="Rectangle 5"/>
          <p:cNvSpPr>
            <a:spLocks noChangeArrowheads="1"/>
          </p:cNvSpPr>
          <p:nvPr/>
        </p:nvSpPr>
        <p:spPr bwMode="auto">
          <a:xfrm>
            <a:off x="1754188" y="2454960"/>
            <a:ext cx="2893540" cy="2031325"/>
          </a:xfrm>
          <a:prstGeom prst="rect">
            <a:avLst/>
          </a:prstGeom>
          <a:noFill/>
          <a:ln w="9525">
            <a:noFill/>
            <a:miter lim="800000"/>
            <a:headEnd/>
            <a:tailEnd/>
          </a:ln>
          <a:effectLst/>
        </p:spPr>
        <p:txBody>
          <a:bodyPr wrap="none">
            <a:prstTxWarp prst="textNoShape">
              <a:avLst/>
            </a:prstTxWarp>
            <a:spAutoFit/>
          </a:bodyPr>
          <a:lstStyle/>
          <a:p>
            <a:r>
              <a:rPr lang="en-US" sz="1800" dirty="0">
                <a:latin typeface="Courier New" pitchFamily="1" charset="0"/>
              </a:rPr>
              <a:t>function </a:t>
            </a:r>
            <a:r>
              <a:rPr lang="en-US" sz="1800" dirty="0" err="1">
                <a:latin typeface="Courier New" pitchFamily="1" charset="0"/>
              </a:rPr>
              <a:t>max(x</a:t>
            </a:r>
            <a:r>
              <a:rPr lang="en-US" sz="1800" dirty="0">
                <a:latin typeface="Courier New" pitchFamily="1" charset="0"/>
              </a:rPr>
              <a:t>, </a:t>
            </a:r>
            <a:r>
              <a:rPr lang="en-US" sz="1800" dirty="0" err="1">
                <a:latin typeface="Courier New" pitchFamily="1" charset="0"/>
              </a:rPr>
              <a:t>y</a:t>
            </a:r>
            <a:r>
              <a:rPr lang="en-US" sz="1800" dirty="0">
                <a:latin typeface="Courier New" pitchFamily="1" charset="0"/>
              </a:rPr>
              <a:t>)</a:t>
            </a:r>
            <a:r>
              <a:rPr lang="en-US" sz="1000" dirty="0">
                <a:latin typeface="Courier New" pitchFamily="1" charset="0"/>
              </a:rPr>
              <a:t> </a:t>
            </a:r>
            <a:r>
              <a:rPr lang="en-US" sz="1800" dirty="0">
                <a:latin typeface="Courier New" pitchFamily="1" charset="0"/>
              </a:rPr>
              <a:t>{</a:t>
            </a:r>
          </a:p>
          <a:p>
            <a:r>
              <a:rPr lang="en-US" sz="1800" dirty="0">
                <a:latin typeface="Courier New" pitchFamily="1" charset="0"/>
              </a:rPr>
              <a:t>   if (</a:t>
            </a:r>
            <a:r>
              <a:rPr lang="en-US" sz="1800" dirty="0" err="1">
                <a:latin typeface="Courier New" pitchFamily="1" charset="0"/>
              </a:rPr>
              <a:t>x</a:t>
            </a:r>
            <a:r>
              <a:rPr lang="en-US" sz="1800" dirty="0">
                <a:latin typeface="Courier New" pitchFamily="1" charset="0"/>
              </a:rPr>
              <a:t> &gt; </a:t>
            </a:r>
            <a:r>
              <a:rPr lang="en-US" sz="1800" dirty="0" err="1">
                <a:latin typeface="Courier New" pitchFamily="1" charset="0"/>
              </a:rPr>
              <a:t>y</a:t>
            </a:r>
            <a:r>
              <a:rPr lang="en-US" sz="1800" dirty="0">
                <a:latin typeface="Courier New" pitchFamily="1" charset="0"/>
              </a:rPr>
              <a:t>)</a:t>
            </a:r>
            <a:r>
              <a:rPr lang="en-US" sz="1000" dirty="0">
                <a:latin typeface="Courier New" pitchFamily="1" charset="0"/>
              </a:rPr>
              <a:t> </a:t>
            </a:r>
            <a:r>
              <a:rPr lang="en-US" sz="1800" dirty="0">
                <a:latin typeface="Courier New" pitchFamily="1" charset="0"/>
              </a:rPr>
              <a:t>{</a:t>
            </a:r>
          </a:p>
          <a:p>
            <a:r>
              <a:rPr lang="en-US" sz="1800" dirty="0">
                <a:latin typeface="Courier New" pitchFamily="1" charset="0"/>
              </a:rPr>
              <a:t>      return </a:t>
            </a:r>
            <a:r>
              <a:rPr lang="en-US" sz="1800" dirty="0" err="1">
                <a:latin typeface="Courier New" pitchFamily="1" charset="0"/>
              </a:rPr>
              <a:t>x</a:t>
            </a:r>
            <a:r>
              <a:rPr lang="en-US" sz="1800" dirty="0">
                <a:latin typeface="Courier New" pitchFamily="1" charset="0"/>
              </a:rPr>
              <a:t>;</a:t>
            </a:r>
          </a:p>
          <a:p>
            <a:r>
              <a:rPr lang="en-US" sz="1800" dirty="0">
                <a:latin typeface="Courier New" pitchFamily="1" charset="0"/>
              </a:rPr>
              <a:t>   } else {</a:t>
            </a:r>
          </a:p>
          <a:p>
            <a:r>
              <a:rPr lang="en-US" sz="1800" dirty="0">
                <a:latin typeface="Courier New" pitchFamily="1" charset="0"/>
              </a:rPr>
              <a:t>      return </a:t>
            </a:r>
            <a:r>
              <a:rPr lang="en-US" sz="1800" dirty="0" err="1">
                <a:latin typeface="Courier New" pitchFamily="1" charset="0"/>
              </a:rPr>
              <a:t>y</a:t>
            </a:r>
            <a:r>
              <a:rPr lang="en-US" sz="1800" dirty="0">
                <a:latin typeface="Courier New" pitchFamily="1" charset="0"/>
              </a:rPr>
              <a:t>;</a:t>
            </a:r>
          </a:p>
          <a:p>
            <a:r>
              <a:rPr lang="en-US" sz="1800" dirty="0">
                <a:latin typeface="Courier New" pitchFamily="1" charset="0"/>
              </a:rPr>
              <a:t>   }</a:t>
            </a:r>
          </a:p>
          <a:p>
            <a:r>
              <a:rPr lang="en-US" sz="1800" dirty="0">
                <a:latin typeface="Courier New" pitchFamily="1" charset="0"/>
              </a:rPr>
              <a:t>}</a:t>
            </a:r>
          </a:p>
        </p:txBody>
      </p:sp>
      <p:sp>
        <p:nvSpPr>
          <p:cNvPr id="589830" name="Rectangle 6"/>
          <p:cNvSpPr>
            <a:spLocks noChangeArrowheads="1"/>
          </p:cNvSpPr>
          <p:nvPr/>
        </p:nvSpPr>
        <p:spPr bwMode="auto">
          <a:xfrm>
            <a:off x="482600" y="4876800"/>
            <a:ext cx="8128000" cy="1358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As this example makes clear, </a:t>
            </a:r>
            <a:r>
              <a:rPr lang="en-US" sz="2000" dirty="0">
                <a:latin typeface="Courier New" pitchFamily="1" charset="0"/>
              </a:rPr>
              <a:t>return</a:t>
            </a:r>
            <a:r>
              <a:rPr lang="en-US" sz="2400" b="0" dirty="0"/>
              <a:t> statements can be used at any point in the function and may appear more than once.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8983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9830"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76200"/>
            <a:ext cx="9144000" cy="1143000"/>
          </a:xfrm>
          <a:noFill/>
        </p:spPr>
        <p:txBody>
          <a:bodyPr/>
          <a:lstStyle/>
          <a:p>
            <a:r>
              <a:rPr lang="en-US" sz="4000" dirty="0">
                <a:solidFill>
                  <a:srgbClr val="FF0000"/>
                </a:solidFill>
                <a:ea typeface="ＭＳ Ｐゴシック" pitchFamily="1" charset="-128"/>
                <a:cs typeface="ＭＳ Ｐゴシック" pitchFamily="1" charset="-128"/>
              </a:rPr>
              <a:t>The </a:t>
            </a:r>
            <a:r>
              <a:rPr lang="en-US" sz="3600" b="1" dirty="0">
                <a:solidFill>
                  <a:srgbClr val="FF0000"/>
                </a:solidFill>
                <a:latin typeface="Courier New" pitchFamily="1" charset="0"/>
                <a:ea typeface="ＭＳ Ｐゴシック" pitchFamily="1" charset="-128"/>
                <a:cs typeface="ＭＳ Ｐゴシック" pitchFamily="1" charset="-128"/>
              </a:rPr>
              <a:t>switch</a:t>
            </a:r>
            <a:r>
              <a:rPr lang="en-US" sz="4000" dirty="0">
                <a:solidFill>
                  <a:srgbClr val="FF0000"/>
                </a:solidFill>
                <a:ea typeface="ＭＳ Ｐゴシック" pitchFamily="1" charset="-128"/>
                <a:cs typeface="ＭＳ Ｐゴシック" pitchFamily="1" charset="-128"/>
              </a:rPr>
              <a:t> Statement</a:t>
            </a:r>
            <a:endParaRPr lang="en-US" i="1" dirty="0">
              <a:solidFill>
                <a:srgbClr val="FF0000"/>
              </a:solidFill>
              <a:ea typeface="ＭＳ Ｐゴシック" pitchFamily="1" charset="-128"/>
              <a:cs typeface="ＭＳ Ｐゴシック" pitchFamily="1" charset="-128"/>
            </a:endParaRPr>
          </a:p>
        </p:txBody>
      </p:sp>
      <p:sp>
        <p:nvSpPr>
          <p:cNvPr id="47107" name="Text Box 3"/>
          <p:cNvSpPr txBox="1">
            <a:spLocks noChangeArrowheads="1"/>
          </p:cNvSpPr>
          <p:nvPr/>
        </p:nvSpPr>
        <p:spPr bwMode="auto">
          <a:xfrm>
            <a:off x="457200" y="1143000"/>
            <a:ext cx="8229600" cy="749300"/>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The </a:t>
            </a:r>
            <a:r>
              <a:rPr lang="en-US" sz="2000">
                <a:latin typeface="Courier New" pitchFamily="1" charset="0"/>
              </a:rPr>
              <a:t>switch</a:t>
            </a:r>
            <a:r>
              <a:rPr lang="en-US" sz="2400" b="0"/>
              <a:t> statement provides a convenient syntax for choosing among a set of possible paths:</a:t>
            </a:r>
          </a:p>
        </p:txBody>
      </p:sp>
      <p:sp>
        <p:nvSpPr>
          <p:cNvPr id="47131" name="Rectangle 5"/>
          <p:cNvSpPr>
            <a:spLocks noChangeArrowheads="1"/>
          </p:cNvSpPr>
          <p:nvPr/>
        </p:nvSpPr>
        <p:spPr bwMode="auto">
          <a:xfrm>
            <a:off x="393700" y="1066800"/>
            <a:ext cx="8382000" cy="1009650"/>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47129" name="Rectangle 8"/>
          <p:cNvSpPr>
            <a:spLocks noChangeArrowheads="1"/>
          </p:cNvSpPr>
          <p:nvPr/>
        </p:nvSpPr>
        <p:spPr bwMode="auto">
          <a:xfrm>
            <a:off x="393700" y="1066800"/>
            <a:ext cx="8382000" cy="1009650"/>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grpSp>
        <p:nvGrpSpPr>
          <p:cNvPr id="47112" name="Group 16"/>
          <p:cNvGrpSpPr>
            <a:grpSpLocks/>
          </p:cNvGrpSpPr>
          <p:nvPr/>
        </p:nvGrpSpPr>
        <p:grpSpPr bwMode="auto">
          <a:xfrm>
            <a:off x="1676400" y="2179420"/>
            <a:ext cx="5791200" cy="3644900"/>
            <a:chOff x="1056" y="1328"/>
            <a:chExt cx="3648" cy="2296"/>
          </a:xfrm>
        </p:grpSpPr>
        <p:sp>
          <p:nvSpPr>
            <p:cNvPr id="47123" name="Rectangle 17"/>
            <p:cNvSpPr>
              <a:spLocks noChangeArrowheads="1"/>
            </p:cNvSpPr>
            <p:nvPr/>
          </p:nvSpPr>
          <p:spPr bwMode="auto">
            <a:xfrm>
              <a:off x="1056" y="1328"/>
              <a:ext cx="3648" cy="229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7124" name="Text Box 18"/>
            <p:cNvSpPr txBox="1">
              <a:spLocks noChangeArrowheads="1"/>
            </p:cNvSpPr>
            <p:nvPr/>
          </p:nvSpPr>
          <p:spPr bwMode="auto">
            <a:xfrm>
              <a:off x="1120" y="1384"/>
              <a:ext cx="3552" cy="2134"/>
            </a:xfrm>
            <a:prstGeom prst="rect">
              <a:avLst/>
            </a:prstGeom>
            <a:noFill/>
            <a:ln w="9525">
              <a:noFill/>
              <a:miter lim="800000"/>
              <a:headEnd/>
              <a:tailEnd/>
            </a:ln>
          </p:spPr>
          <p:txBody>
            <a:bodyPr>
              <a:prstTxWarp prst="textNoShape">
                <a:avLst/>
              </a:prstTxWarp>
              <a:spAutoFit/>
            </a:bodyPr>
            <a:lstStyle/>
            <a:p>
              <a:r>
                <a:rPr lang="en-US" sz="1800" dirty="0">
                  <a:latin typeface="Courier New" pitchFamily="1" charset="0"/>
                </a:rPr>
                <a:t>switch ( </a:t>
              </a:r>
              <a:r>
                <a:rPr lang="en-US" sz="1800" b="0" i="1" dirty="0"/>
                <a:t>expression</a:t>
              </a:r>
              <a:r>
                <a:rPr lang="en-US" sz="1800" dirty="0">
                  <a:latin typeface="Courier New" pitchFamily="1" charset="0"/>
                </a:rPr>
                <a:t> ) {</a:t>
              </a:r>
            </a:p>
            <a:p>
              <a:r>
                <a:rPr lang="en-US" sz="1800" dirty="0">
                  <a:latin typeface="Courier New" pitchFamily="1" charset="0"/>
                </a:rPr>
                <a:t>  case </a:t>
              </a:r>
              <a:r>
                <a:rPr lang="en-US" sz="1800" b="0" i="1" dirty="0"/>
                <a:t>v</a:t>
              </a:r>
              <a:r>
                <a:rPr lang="en-US" sz="1600" b="0" baseline="-25000" dirty="0"/>
                <a:t>1</a:t>
              </a:r>
              <a:r>
                <a:rPr lang="en-US" sz="1800" dirty="0">
                  <a:latin typeface="Courier New" pitchFamily="1" charset="0"/>
                </a:rPr>
                <a:t>:</a:t>
              </a:r>
            </a:p>
            <a:p>
              <a:r>
                <a:rPr lang="en-US" sz="1800" dirty="0">
                  <a:latin typeface="Courier New" pitchFamily="1" charset="0"/>
                </a:rPr>
                <a:t>    </a:t>
              </a:r>
              <a:r>
                <a:rPr lang="en-US" sz="1800" b="0" i="1" dirty="0"/>
                <a:t>statements to be executed if expression = v</a:t>
              </a:r>
              <a:r>
                <a:rPr lang="en-US" sz="1600" b="0" baseline="-25000" dirty="0"/>
                <a:t>1</a:t>
              </a:r>
              <a:endParaRPr lang="en-US" sz="1800" dirty="0">
                <a:latin typeface="Courier New" pitchFamily="1" charset="0"/>
              </a:endParaRPr>
            </a:p>
            <a:p>
              <a:r>
                <a:rPr lang="en-US" sz="1800" dirty="0">
                  <a:latin typeface="Courier New" pitchFamily="1" charset="0"/>
                </a:rPr>
                <a:t>    break;</a:t>
              </a:r>
            </a:p>
            <a:p>
              <a:r>
                <a:rPr lang="en-US" sz="1800" dirty="0">
                  <a:latin typeface="Courier New" pitchFamily="1" charset="0"/>
                </a:rPr>
                <a:t>  case </a:t>
              </a:r>
              <a:r>
                <a:rPr lang="en-US" sz="1800" b="0" i="1" dirty="0"/>
                <a:t>v</a:t>
              </a:r>
              <a:r>
                <a:rPr lang="en-US" sz="1600" b="0" baseline="-25000" dirty="0"/>
                <a:t>2</a:t>
              </a:r>
              <a:r>
                <a:rPr lang="en-US" sz="1800" dirty="0">
                  <a:latin typeface="Courier New" pitchFamily="1" charset="0"/>
                </a:rPr>
                <a:t>:</a:t>
              </a:r>
            </a:p>
            <a:p>
              <a:r>
                <a:rPr lang="en-US" sz="1800" dirty="0">
                  <a:latin typeface="Courier New" pitchFamily="1" charset="0"/>
                </a:rPr>
                <a:t>    </a:t>
              </a:r>
              <a:r>
                <a:rPr lang="en-US" sz="1800" b="0" i="1" dirty="0"/>
                <a:t>statements to be executed if expression = v</a:t>
              </a:r>
              <a:r>
                <a:rPr lang="en-US" sz="1600" b="0" baseline="-25000" dirty="0"/>
                <a:t>2</a:t>
              </a:r>
              <a:endParaRPr lang="en-US" sz="1800" dirty="0">
                <a:latin typeface="Courier New" pitchFamily="1" charset="0"/>
              </a:endParaRPr>
            </a:p>
            <a:p>
              <a:r>
                <a:rPr lang="en-US" sz="1800" dirty="0">
                  <a:latin typeface="Courier New" pitchFamily="1" charset="0"/>
                </a:rPr>
                <a:t>    break;</a:t>
              </a:r>
            </a:p>
            <a:p>
              <a:r>
                <a:rPr lang="en-US" sz="1800" dirty="0">
                  <a:latin typeface="Courier New" pitchFamily="1" charset="0"/>
                </a:rPr>
                <a:t>  </a:t>
              </a:r>
              <a:r>
                <a:rPr lang="en-US" sz="1800" b="0" i="1" dirty="0"/>
                <a:t>. . . more case clauses if needed . . . </a:t>
              </a:r>
              <a:endParaRPr lang="en-US" sz="1800" dirty="0">
                <a:latin typeface="Courier New" pitchFamily="1" charset="0"/>
              </a:endParaRPr>
            </a:p>
            <a:p>
              <a:r>
                <a:rPr lang="en-US" sz="1800" dirty="0">
                  <a:latin typeface="Courier New" pitchFamily="1" charset="0"/>
                </a:rPr>
                <a:t>  default:</a:t>
              </a:r>
            </a:p>
            <a:p>
              <a:r>
                <a:rPr lang="en-US" sz="1800" dirty="0">
                  <a:latin typeface="Courier New" pitchFamily="1" charset="0"/>
                </a:rPr>
                <a:t>    </a:t>
              </a:r>
              <a:r>
                <a:rPr lang="en-US" sz="1800" b="0" i="1" dirty="0"/>
                <a:t>statements to be executed if no values match</a:t>
              </a:r>
              <a:endParaRPr lang="en-US" sz="1800" dirty="0">
                <a:latin typeface="Courier New" pitchFamily="1" charset="0"/>
              </a:endParaRPr>
            </a:p>
            <a:p>
              <a:r>
                <a:rPr lang="en-US" sz="1800" dirty="0">
                  <a:latin typeface="Courier New" pitchFamily="1" charset="0"/>
                </a:rPr>
                <a:t>    break;</a:t>
              </a:r>
            </a:p>
            <a:p>
              <a:r>
                <a:rPr lang="en-US" sz="1800" dirty="0">
                  <a:latin typeface="Courier New" pitchFamily="1" charset="0"/>
                </a:rPr>
                <a:t>}</a:t>
              </a:r>
            </a:p>
          </p:txBody>
        </p:sp>
      </p:grpSp>
      <p:sp>
        <p:nvSpPr>
          <p:cNvPr id="516118" name="Rectangle 22"/>
          <p:cNvSpPr>
            <a:spLocks noChangeArrowheads="1"/>
          </p:cNvSpPr>
          <p:nvPr/>
        </p:nvSpPr>
        <p:spPr bwMode="auto">
          <a:xfrm>
            <a:off x="3036888" y="2354803"/>
            <a:ext cx="1104900" cy="280987"/>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16119" name="Rectangle 23"/>
          <p:cNvSpPr>
            <a:spLocks noChangeArrowheads="1"/>
          </p:cNvSpPr>
          <p:nvPr/>
        </p:nvSpPr>
        <p:spPr bwMode="auto">
          <a:xfrm>
            <a:off x="2362200" y="4805975"/>
            <a:ext cx="4264025" cy="5619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16120" name="Rectangle 24"/>
          <p:cNvSpPr>
            <a:spLocks noChangeArrowheads="1"/>
          </p:cNvSpPr>
          <p:nvPr/>
        </p:nvSpPr>
        <p:spPr bwMode="auto">
          <a:xfrm>
            <a:off x="2362200" y="3736685"/>
            <a:ext cx="4270375" cy="53181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16121" name="Rectangle 25"/>
          <p:cNvSpPr>
            <a:spLocks noChangeArrowheads="1"/>
          </p:cNvSpPr>
          <p:nvPr/>
        </p:nvSpPr>
        <p:spPr bwMode="auto">
          <a:xfrm>
            <a:off x="2362200" y="4014570"/>
            <a:ext cx="923925"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8" name="Group 26"/>
          <p:cNvGrpSpPr>
            <a:grpSpLocks/>
          </p:cNvGrpSpPr>
          <p:nvPr/>
        </p:nvGrpSpPr>
        <p:grpSpPr bwMode="auto">
          <a:xfrm>
            <a:off x="1676400" y="2179420"/>
            <a:ext cx="5791200" cy="3644900"/>
            <a:chOff x="1056" y="1328"/>
            <a:chExt cx="3648" cy="2296"/>
          </a:xfrm>
        </p:grpSpPr>
        <p:sp>
          <p:nvSpPr>
            <p:cNvPr id="47119" name="Rectangle 27"/>
            <p:cNvSpPr>
              <a:spLocks noChangeArrowheads="1"/>
            </p:cNvSpPr>
            <p:nvPr/>
          </p:nvSpPr>
          <p:spPr bwMode="auto">
            <a:xfrm>
              <a:off x="1056" y="1328"/>
              <a:ext cx="3648" cy="229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47120" name="Text Box 28"/>
            <p:cNvSpPr txBox="1">
              <a:spLocks noChangeArrowheads="1"/>
            </p:cNvSpPr>
            <p:nvPr/>
          </p:nvSpPr>
          <p:spPr bwMode="auto">
            <a:xfrm>
              <a:off x="1120" y="1384"/>
              <a:ext cx="3552" cy="2134"/>
            </a:xfrm>
            <a:prstGeom prst="rect">
              <a:avLst/>
            </a:prstGeom>
            <a:noFill/>
            <a:ln w="9525">
              <a:noFill/>
              <a:miter lim="800000"/>
              <a:headEnd/>
              <a:tailEnd/>
            </a:ln>
          </p:spPr>
          <p:txBody>
            <a:bodyPr>
              <a:prstTxWarp prst="textNoShape">
                <a:avLst/>
              </a:prstTxWarp>
              <a:spAutoFit/>
            </a:bodyPr>
            <a:lstStyle/>
            <a:p>
              <a:r>
                <a:rPr lang="en-US" sz="1800" dirty="0">
                  <a:latin typeface="Courier New" pitchFamily="1" charset="0"/>
                </a:rPr>
                <a:t>switch ( </a:t>
              </a:r>
              <a:r>
                <a:rPr lang="en-US" sz="1800" b="0" i="1" dirty="0"/>
                <a:t>expression</a:t>
              </a:r>
              <a:r>
                <a:rPr lang="en-US" sz="1800" dirty="0">
                  <a:latin typeface="Courier New" pitchFamily="1" charset="0"/>
                </a:rPr>
                <a:t> ) {</a:t>
              </a:r>
            </a:p>
            <a:p>
              <a:r>
                <a:rPr lang="en-US" sz="1800" dirty="0">
                  <a:latin typeface="Courier New" pitchFamily="1" charset="0"/>
                </a:rPr>
                <a:t>  case </a:t>
              </a:r>
              <a:r>
                <a:rPr lang="en-US" sz="1800" b="0" i="1" dirty="0"/>
                <a:t>v</a:t>
              </a:r>
              <a:r>
                <a:rPr lang="en-US" sz="1600" b="0" baseline="-25000" dirty="0"/>
                <a:t>1</a:t>
              </a:r>
              <a:r>
                <a:rPr lang="en-US" sz="1800" dirty="0">
                  <a:latin typeface="Courier New" pitchFamily="1" charset="0"/>
                </a:rPr>
                <a:t>:</a:t>
              </a:r>
            </a:p>
            <a:p>
              <a:r>
                <a:rPr lang="en-US" sz="1800" dirty="0">
                  <a:latin typeface="Courier New" pitchFamily="1" charset="0"/>
                </a:rPr>
                <a:t>    </a:t>
              </a:r>
              <a:r>
                <a:rPr lang="en-US" sz="1800" b="0" i="1" dirty="0"/>
                <a:t>statements to be executed if expression is equal to v</a:t>
              </a:r>
              <a:r>
                <a:rPr lang="en-US" sz="1600" b="0" baseline="-25000" dirty="0"/>
                <a:t>1</a:t>
              </a:r>
              <a:endParaRPr lang="en-US" sz="1800" dirty="0">
                <a:latin typeface="Courier New" pitchFamily="1" charset="0"/>
              </a:endParaRPr>
            </a:p>
            <a:p>
              <a:r>
                <a:rPr lang="en-US" sz="1800" dirty="0">
                  <a:latin typeface="Courier New" pitchFamily="1" charset="0"/>
                </a:rPr>
                <a:t>    break;</a:t>
              </a:r>
            </a:p>
            <a:p>
              <a:r>
                <a:rPr lang="en-US" sz="1800" dirty="0">
                  <a:latin typeface="Courier New" pitchFamily="1" charset="0"/>
                </a:rPr>
                <a:t>  case </a:t>
              </a:r>
              <a:r>
                <a:rPr lang="en-US" sz="1800" b="0" i="1" dirty="0"/>
                <a:t>v</a:t>
              </a:r>
              <a:r>
                <a:rPr lang="en-US" sz="1600" b="0" baseline="-25000" dirty="0"/>
                <a:t>2</a:t>
              </a:r>
              <a:r>
                <a:rPr lang="en-US" sz="1800" dirty="0">
                  <a:latin typeface="Courier New" pitchFamily="1" charset="0"/>
                </a:rPr>
                <a:t>:</a:t>
              </a:r>
            </a:p>
            <a:p>
              <a:r>
                <a:rPr lang="en-US" sz="1800" dirty="0">
                  <a:latin typeface="Courier New" pitchFamily="1" charset="0"/>
                </a:rPr>
                <a:t>    </a:t>
              </a:r>
              <a:r>
                <a:rPr lang="en-US" sz="1800" b="0" i="1" dirty="0"/>
                <a:t>statements to be executed if expression is equal to v</a:t>
              </a:r>
              <a:r>
                <a:rPr lang="en-US" sz="1600" b="0" baseline="-25000" dirty="0"/>
                <a:t>2</a:t>
              </a:r>
              <a:endParaRPr lang="en-US" sz="1800" dirty="0">
                <a:latin typeface="Courier New" pitchFamily="1" charset="0"/>
              </a:endParaRPr>
            </a:p>
            <a:p>
              <a:r>
                <a:rPr lang="en-US" sz="1800" dirty="0">
                  <a:latin typeface="Courier New" pitchFamily="1" charset="0"/>
                </a:rPr>
                <a:t>    break;</a:t>
              </a:r>
            </a:p>
            <a:p>
              <a:r>
                <a:rPr lang="en-US" sz="1800" dirty="0">
                  <a:latin typeface="Courier New" pitchFamily="1" charset="0"/>
                </a:rPr>
                <a:t>  </a:t>
              </a:r>
              <a:r>
                <a:rPr lang="en-US" sz="1800" b="0" i="1" dirty="0"/>
                <a:t>. . . more case clauses if needed . . . </a:t>
              </a:r>
              <a:endParaRPr lang="en-US" sz="1800" dirty="0">
                <a:latin typeface="Courier New" pitchFamily="1" charset="0"/>
              </a:endParaRPr>
            </a:p>
            <a:p>
              <a:r>
                <a:rPr lang="en-US" sz="1800" dirty="0">
                  <a:latin typeface="Courier New" pitchFamily="1" charset="0"/>
                </a:rPr>
                <a:t>  default:</a:t>
              </a:r>
            </a:p>
            <a:p>
              <a:r>
                <a:rPr lang="en-US" sz="1800" dirty="0">
                  <a:latin typeface="Courier New" pitchFamily="1" charset="0"/>
                </a:rPr>
                <a:t>    </a:t>
              </a:r>
              <a:r>
                <a:rPr lang="en-US" sz="1800" b="0" i="1" dirty="0"/>
                <a:t>statements to be executed if no values match</a:t>
              </a:r>
              <a:endParaRPr lang="en-US" sz="1800" dirty="0">
                <a:latin typeface="Courier New" pitchFamily="1" charset="0"/>
              </a:endParaRPr>
            </a:p>
            <a:p>
              <a:r>
                <a:rPr lang="en-US" sz="1800" dirty="0">
                  <a:latin typeface="Courier New" pitchFamily="1" charset="0"/>
                </a:rPr>
                <a:t>    break;</a:t>
              </a:r>
            </a:p>
            <a:p>
              <a:r>
                <a:rPr lang="en-US" sz="1800" dirty="0">
                  <a:latin typeface="Courier New" pitchFamily="1" charset="0"/>
                </a:rPr>
                <a:t>}</a:t>
              </a:r>
            </a:p>
          </p:txBody>
        </p:sp>
      </p:grpSp>
      <p:grpSp>
        <p:nvGrpSpPr>
          <p:cNvPr id="36" name="Group 35"/>
          <p:cNvGrpSpPr/>
          <p:nvPr/>
        </p:nvGrpSpPr>
        <p:grpSpPr>
          <a:xfrm>
            <a:off x="0" y="1054567"/>
            <a:ext cx="9144000" cy="902893"/>
            <a:chOff x="0" y="304800"/>
            <a:chExt cx="9144000" cy="902893"/>
          </a:xfrm>
        </p:grpSpPr>
        <p:sp useBgFill="1">
          <p:nvSpPr>
            <p:cNvPr id="31" name="PPRect#2"/>
            <p:cNvSpPr/>
            <p:nvPr/>
          </p:nvSpPr>
          <p:spPr bwMode="auto">
            <a:xfrm>
              <a:off x="0" y="304800"/>
              <a:ext cx="9144000" cy="902893"/>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7128" name="Text Box 12"/>
            <p:cNvSpPr txBox="1">
              <a:spLocks noChangeArrowheads="1"/>
            </p:cNvSpPr>
            <p:nvPr/>
          </p:nvSpPr>
          <p:spPr bwMode="auto">
            <a:xfrm>
              <a:off x="457200" y="369130"/>
              <a:ext cx="8229600" cy="763286"/>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t>JavaScript evaluates statements in the </a:t>
              </a:r>
              <a:r>
                <a:rPr lang="en-US" sz="2000" dirty="0">
                  <a:latin typeface="Courier New" pitchFamily="1" charset="0"/>
                </a:rPr>
                <a:t>case</a:t>
              </a:r>
              <a:r>
                <a:rPr lang="en-US" sz="2400" b="0" dirty="0"/>
                <a:t> or </a:t>
              </a:r>
              <a:r>
                <a:rPr lang="en-US" sz="2000" dirty="0">
                  <a:latin typeface="Courier New"/>
                  <a:cs typeface="Courier New"/>
                </a:rPr>
                <a:t>default</a:t>
              </a:r>
              <a:r>
                <a:rPr lang="en-US" sz="2400" b="0" dirty="0"/>
                <a:t> clause until it reaches a </a:t>
              </a:r>
              <a:r>
                <a:rPr lang="en-US" sz="2000" dirty="0">
                  <a:latin typeface="Courier New" pitchFamily="1" charset="0"/>
                </a:rPr>
                <a:t>break</a:t>
              </a:r>
              <a:r>
                <a:rPr lang="en-US" sz="2400" b="0" dirty="0"/>
                <a:t> or a </a:t>
              </a:r>
              <a:r>
                <a:rPr lang="en-US" sz="2000" dirty="0">
                  <a:latin typeface="Courier New" pitchFamily="1" charset="0"/>
                </a:rPr>
                <a:t>return</a:t>
              </a:r>
              <a:r>
                <a:rPr lang="en-US" sz="2400" b="0" dirty="0"/>
                <a:t> statement.</a:t>
              </a:r>
            </a:p>
          </p:txBody>
        </p:sp>
      </p:grpSp>
      <p:grpSp>
        <p:nvGrpSpPr>
          <p:cNvPr id="35" name="Group 34"/>
          <p:cNvGrpSpPr/>
          <p:nvPr/>
        </p:nvGrpSpPr>
        <p:grpSpPr>
          <a:xfrm>
            <a:off x="0" y="1054567"/>
            <a:ext cx="9144000" cy="902893"/>
            <a:chOff x="0" y="3048000"/>
            <a:chExt cx="9144000" cy="902893"/>
          </a:xfrm>
        </p:grpSpPr>
        <p:sp useBgFill="1">
          <p:nvSpPr>
            <p:cNvPr id="32" name="PPRect#2"/>
            <p:cNvSpPr/>
            <p:nvPr/>
          </p:nvSpPr>
          <p:spPr bwMode="auto">
            <a:xfrm>
              <a:off x="0" y="3048000"/>
              <a:ext cx="9144000" cy="902893"/>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7126" name="Text Box 15"/>
            <p:cNvSpPr txBox="1">
              <a:spLocks noChangeArrowheads="1"/>
            </p:cNvSpPr>
            <p:nvPr/>
          </p:nvSpPr>
          <p:spPr bwMode="auto">
            <a:xfrm>
              <a:off x="457200" y="3122914"/>
              <a:ext cx="8229600" cy="763286"/>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t>If none of the values in the </a:t>
              </a:r>
              <a:r>
                <a:rPr lang="en-US" sz="2000" dirty="0">
                  <a:latin typeface="Courier New" pitchFamily="1" charset="0"/>
                </a:rPr>
                <a:t>case</a:t>
              </a:r>
              <a:r>
                <a:rPr lang="en-US" sz="2400" b="0" dirty="0"/>
                <a:t> clauses match the expression, JavaScript evaluates the statements in the </a:t>
              </a:r>
              <a:r>
                <a:rPr lang="en-US" sz="2000" dirty="0">
                  <a:latin typeface="Courier New" pitchFamily="1" charset="0"/>
                </a:rPr>
                <a:t>default</a:t>
              </a:r>
              <a:r>
                <a:rPr lang="en-US" sz="2400" b="0" dirty="0"/>
                <a:t> clause.</a:t>
              </a:r>
            </a:p>
          </p:txBody>
        </p:sp>
      </p:grpSp>
      <p:grpSp>
        <p:nvGrpSpPr>
          <p:cNvPr id="34" name="Group 33"/>
          <p:cNvGrpSpPr/>
          <p:nvPr/>
        </p:nvGrpSpPr>
        <p:grpSpPr>
          <a:xfrm>
            <a:off x="0" y="1054567"/>
            <a:ext cx="9144000" cy="902893"/>
            <a:chOff x="0" y="1295037"/>
            <a:chExt cx="9144000" cy="902893"/>
          </a:xfrm>
        </p:grpSpPr>
        <p:sp useBgFill="1">
          <p:nvSpPr>
            <p:cNvPr id="29" name="PPRect#2"/>
            <p:cNvSpPr/>
            <p:nvPr/>
          </p:nvSpPr>
          <p:spPr bwMode="auto">
            <a:xfrm>
              <a:off x="0" y="1295037"/>
              <a:ext cx="9144000" cy="902893"/>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7130" name="Text Box 9"/>
            <p:cNvSpPr txBox="1">
              <a:spLocks noChangeArrowheads="1"/>
            </p:cNvSpPr>
            <p:nvPr/>
          </p:nvSpPr>
          <p:spPr bwMode="auto">
            <a:xfrm>
              <a:off x="457200" y="1359367"/>
              <a:ext cx="8229600" cy="763286"/>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t>JavaScript then looks for a </a:t>
              </a:r>
              <a:r>
                <a:rPr lang="en-US" sz="2000" dirty="0">
                  <a:latin typeface="Courier New" pitchFamily="1" charset="0"/>
                </a:rPr>
                <a:t>case</a:t>
              </a:r>
              <a:r>
                <a:rPr lang="en-US" sz="2400" b="0" dirty="0"/>
                <a:t> clause that matches </a:t>
              </a:r>
              <a:r>
                <a:rPr lang="en-US" sz="2400" b="0" i="1" dirty="0"/>
                <a:t>expression</a:t>
              </a:r>
              <a:r>
                <a:rPr lang="en-US" sz="2400" b="0" dirty="0"/>
                <a:t>.  If </a:t>
              </a:r>
              <a:r>
                <a:rPr lang="en-US" sz="2400" b="0" i="1" dirty="0"/>
                <a:t>expression</a:t>
              </a:r>
              <a:r>
                <a:rPr lang="en-US" sz="2400" b="0" dirty="0"/>
                <a:t> is equal to </a:t>
              </a:r>
              <a:r>
                <a:rPr lang="en-US" sz="2400" b="0" i="1" dirty="0"/>
                <a:t>v</a:t>
              </a:r>
              <a:r>
                <a:rPr lang="en-US" sz="2000" b="0" baseline="-25000" dirty="0"/>
                <a:t>2</a:t>
              </a:r>
              <a:r>
                <a:rPr lang="en-US" sz="2400" b="0" dirty="0"/>
                <a:t>, JavaScript chooses the second clause.</a:t>
              </a:r>
            </a:p>
          </p:txBody>
        </p:sp>
      </p:grpSp>
      <p:grpSp>
        <p:nvGrpSpPr>
          <p:cNvPr id="39" name="Group 38"/>
          <p:cNvGrpSpPr/>
          <p:nvPr/>
        </p:nvGrpSpPr>
        <p:grpSpPr>
          <a:xfrm>
            <a:off x="0" y="1054567"/>
            <a:ext cx="9144000" cy="902893"/>
            <a:chOff x="0" y="5116907"/>
            <a:chExt cx="9144000" cy="902893"/>
          </a:xfrm>
        </p:grpSpPr>
        <p:sp useBgFill="1">
          <p:nvSpPr>
            <p:cNvPr id="38" name="PPRect#2"/>
            <p:cNvSpPr/>
            <p:nvPr/>
          </p:nvSpPr>
          <p:spPr bwMode="auto">
            <a:xfrm>
              <a:off x="0" y="5116907"/>
              <a:ext cx="9144000" cy="902893"/>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7132" name="Text Box 6"/>
            <p:cNvSpPr txBox="1">
              <a:spLocks noChangeArrowheads="1"/>
            </p:cNvSpPr>
            <p:nvPr/>
          </p:nvSpPr>
          <p:spPr bwMode="auto">
            <a:xfrm>
              <a:off x="457200" y="5199074"/>
              <a:ext cx="8229600" cy="763286"/>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t>When JavaScript executes a </a:t>
              </a:r>
              <a:r>
                <a:rPr lang="en-US" sz="2000" dirty="0">
                  <a:latin typeface="Courier New" pitchFamily="1" charset="0"/>
                </a:rPr>
                <a:t>switch</a:t>
              </a:r>
              <a:r>
                <a:rPr lang="en-US" sz="2400" b="0" dirty="0"/>
                <a:t> statement, it begins by evaluating </a:t>
              </a:r>
              <a:r>
                <a:rPr lang="en-US" sz="2400" b="0" i="1" dirty="0"/>
                <a:t>expression</a:t>
              </a:r>
              <a:r>
                <a:rPr lang="en-US" sz="2400" b="0" dirty="0"/>
                <a:t>.</a:t>
              </a:r>
            </a:p>
          </p:txBody>
        </p:sp>
      </p:grpSp>
      <p:grpSp>
        <p:nvGrpSpPr>
          <p:cNvPr id="40" name="Group 39"/>
          <p:cNvGrpSpPr/>
          <p:nvPr/>
        </p:nvGrpSpPr>
        <p:grpSpPr>
          <a:xfrm>
            <a:off x="0" y="1054567"/>
            <a:ext cx="9144000" cy="902893"/>
            <a:chOff x="0" y="3516707"/>
            <a:chExt cx="9144000" cy="902893"/>
          </a:xfrm>
        </p:grpSpPr>
        <p:sp useBgFill="1">
          <p:nvSpPr>
            <p:cNvPr id="30" name="PPRect#2"/>
            <p:cNvSpPr/>
            <p:nvPr/>
          </p:nvSpPr>
          <p:spPr bwMode="auto">
            <a:xfrm>
              <a:off x="0" y="3516707"/>
              <a:ext cx="9144000" cy="902893"/>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7122" name="Text Box 21"/>
            <p:cNvSpPr txBox="1">
              <a:spLocks noChangeArrowheads="1"/>
            </p:cNvSpPr>
            <p:nvPr/>
          </p:nvSpPr>
          <p:spPr bwMode="auto">
            <a:xfrm>
              <a:off x="457200" y="3594100"/>
              <a:ext cx="8229600" cy="757130"/>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a:t>The </a:t>
              </a:r>
              <a:r>
                <a:rPr lang="en-US" sz="2000" dirty="0">
                  <a:latin typeface="Courier New" pitchFamily="1" charset="0"/>
                </a:rPr>
                <a:t>switch</a:t>
              </a:r>
              <a:r>
                <a:rPr lang="en-US" sz="2400" b="0" dirty="0"/>
                <a:t> statement provides a convenient syntax for choosing among a set of possible paths: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0"/>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499"/>
                                          </p:stCondLst>
                                        </p:cTn>
                                        <p:tgtEl>
                                          <p:spTgt spid="516118"/>
                                        </p:tgtEl>
                                        <p:attrNameLst>
                                          <p:attrName>style.visibility</p:attrName>
                                        </p:attrNameLst>
                                      </p:cBhvr>
                                      <p:to>
                                        <p:strVal val="visible"/>
                                      </p:to>
                                    </p:set>
                                  </p:childTnLst>
                                  <p:subTnLst>
                                    <p:set>
                                      <p:cBhvr override="childStyle">
                                        <p:cTn dur="1" fill="hold" display="0" masterRel="nextClick" afterEffect="1"/>
                                        <p:tgtEl>
                                          <p:spTgt spid="516118"/>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39"/>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499"/>
                                          </p:stCondLst>
                                        </p:cTn>
                                        <p:tgtEl>
                                          <p:spTgt spid="516120"/>
                                        </p:tgtEl>
                                        <p:attrNameLst>
                                          <p:attrName>style.visibility</p:attrName>
                                        </p:attrNameLst>
                                      </p:cBhvr>
                                      <p:to>
                                        <p:strVal val="visible"/>
                                      </p:to>
                                    </p:set>
                                  </p:childTnLst>
                                  <p:subTnLst>
                                    <p:set>
                                      <p:cBhvr override="childStyle">
                                        <p:cTn dur="1" fill="hold" display="0" masterRel="nextClick" afterEffect="1"/>
                                        <p:tgtEl>
                                          <p:spTgt spid="516120"/>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34"/>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499"/>
                                          </p:stCondLst>
                                        </p:cTn>
                                        <p:tgtEl>
                                          <p:spTgt spid="516119"/>
                                        </p:tgtEl>
                                        <p:attrNameLst>
                                          <p:attrName>style.visibility</p:attrName>
                                        </p:attrNameLst>
                                      </p:cBhvr>
                                      <p:to>
                                        <p:strVal val="visible"/>
                                      </p:to>
                                    </p:set>
                                  </p:childTnLst>
                                  <p:subTnLst>
                                    <p:set>
                                      <p:cBhvr override="childStyle">
                                        <p:cTn dur="1" fill="hold" display="0" masterRel="nextClick" afterEffect="1"/>
                                        <p:tgtEl>
                                          <p:spTgt spid="516119"/>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35"/>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499"/>
                                          </p:stCondLst>
                                        </p:cTn>
                                        <p:tgtEl>
                                          <p:spTgt spid="516121"/>
                                        </p:tgtEl>
                                        <p:attrNameLst>
                                          <p:attrName>style.visibility</p:attrName>
                                        </p:attrNameLst>
                                      </p:cBhvr>
                                      <p:to>
                                        <p:strVal val="visible"/>
                                      </p:to>
                                    </p:set>
                                  </p:childTnLst>
                                  <p:subTnLst>
                                    <p:set>
                                      <p:cBhvr override="childStyle">
                                        <p:cTn dur="1" fill="hold" display="0" masterRel="nextClick" afterEffect="1"/>
                                        <p:tgtEl>
                                          <p:spTgt spid="516121"/>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6118" grpId="0" animBg="1"/>
      <p:bldP spid="516119" grpId="0" animBg="1"/>
      <p:bldP spid="516120" grpId="0" animBg="1"/>
      <p:bldP spid="5161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0" y="76200"/>
            <a:ext cx="9144000" cy="1143000"/>
          </a:xfrm>
          <a:noFill/>
        </p:spPr>
        <p:txBody>
          <a:bodyPr/>
          <a:lstStyle/>
          <a:p>
            <a:r>
              <a:rPr lang="en-US" sz="4000" dirty="0">
                <a:solidFill>
                  <a:srgbClr val="FF0000"/>
                </a:solidFill>
                <a:ea typeface="ＭＳ Ｐゴシック" pitchFamily="1" charset="-128"/>
                <a:cs typeface="ＭＳ Ｐゴシック" pitchFamily="1" charset="-128"/>
              </a:rPr>
              <a:t>Example of the </a:t>
            </a:r>
            <a:r>
              <a:rPr lang="en-US" sz="3600" b="1" dirty="0">
                <a:solidFill>
                  <a:srgbClr val="FF0000"/>
                </a:solidFill>
                <a:latin typeface="Courier New" pitchFamily="1" charset="0"/>
                <a:ea typeface="ＭＳ Ｐゴシック" pitchFamily="1" charset="-128"/>
                <a:cs typeface="ＭＳ Ｐゴシック" pitchFamily="1" charset="-128"/>
              </a:rPr>
              <a:t>switch</a:t>
            </a:r>
            <a:r>
              <a:rPr lang="en-US" sz="4000" dirty="0">
                <a:solidFill>
                  <a:srgbClr val="FF0000"/>
                </a:solidFill>
                <a:ea typeface="ＭＳ Ｐゴシック" pitchFamily="1" charset="-128"/>
                <a:cs typeface="ＭＳ Ｐゴシック" pitchFamily="1" charset="-128"/>
              </a:rPr>
              <a:t> Statement </a:t>
            </a:r>
            <a:r>
              <a:rPr lang="en-US" sz="4000" i="1" dirty="0">
                <a:solidFill>
                  <a:srgbClr val="FF0000"/>
                </a:solidFill>
                <a:ea typeface="ＭＳ Ｐゴシック" pitchFamily="1" charset="-128"/>
                <a:cs typeface="ＭＳ Ｐゴシック" pitchFamily="1" charset="-128"/>
              </a:rPr>
              <a:t> </a:t>
            </a:r>
            <a:endParaRPr lang="en-US" i="1" dirty="0">
              <a:solidFill>
                <a:srgbClr val="FF0000"/>
              </a:solidFill>
              <a:ea typeface="ＭＳ Ｐゴシック" pitchFamily="1" charset="-128"/>
              <a:cs typeface="ＭＳ Ｐゴシック" pitchFamily="1" charset="-128"/>
            </a:endParaRPr>
          </a:p>
        </p:txBody>
      </p:sp>
      <p:grpSp>
        <p:nvGrpSpPr>
          <p:cNvPr id="49155" name="Group 3"/>
          <p:cNvGrpSpPr>
            <a:grpSpLocks/>
          </p:cNvGrpSpPr>
          <p:nvPr/>
        </p:nvGrpSpPr>
        <p:grpSpPr bwMode="auto">
          <a:xfrm>
            <a:off x="571500" y="1905000"/>
            <a:ext cx="8039100" cy="4648200"/>
            <a:chOff x="360" y="864"/>
            <a:chExt cx="5064" cy="2928"/>
          </a:xfrm>
        </p:grpSpPr>
        <p:sp>
          <p:nvSpPr>
            <p:cNvPr id="49157" name="Rectangle 4"/>
            <p:cNvSpPr>
              <a:spLocks noChangeArrowheads="1"/>
            </p:cNvSpPr>
            <p:nvPr/>
          </p:nvSpPr>
          <p:spPr bwMode="auto">
            <a:xfrm>
              <a:off x="360" y="864"/>
              <a:ext cx="5064" cy="2928"/>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49158" name="Text Box 5"/>
            <p:cNvSpPr txBox="1">
              <a:spLocks noChangeArrowheads="1"/>
            </p:cNvSpPr>
            <p:nvPr/>
          </p:nvSpPr>
          <p:spPr bwMode="auto">
            <a:xfrm>
              <a:off x="408" y="912"/>
              <a:ext cx="5016" cy="2695"/>
            </a:xfrm>
            <a:prstGeom prst="rect">
              <a:avLst/>
            </a:prstGeom>
            <a:noFill/>
            <a:ln w="9525">
              <a:noFill/>
              <a:miter lim="800000"/>
              <a:headEnd/>
              <a:tailEnd/>
            </a:ln>
          </p:spPr>
          <p:txBody>
            <a:bodyPr>
              <a:prstTxWarp prst="textNoShape">
                <a:avLst/>
              </a:prstTxWarp>
              <a:spAutoFit/>
            </a:bodyPr>
            <a:lstStyle/>
            <a:p>
              <a:r>
                <a:rPr lang="en-US" sz="1600" noProof="1">
                  <a:latin typeface="Courier New" pitchFamily="1" charset="0"/>
                </a:rPr>
                <a:t>function monthName(month) {</a:t>
              </a:r>
            </a:p>
            <a:p>
              <a:r>
                <a:rPr lang="en-US" sz="1600" noProof="1">
                  <a:latin typeface="Courier New" pitchFamily="1" charset="0"/>
                </a:rPr>
                <a:t>   switch (month) {</a:t>
              </a:r>
            </a:p>
            <a:p>
              <a:r>
                <a:rPr lang="en-US" sz="1600" noProof="1">
                  <a:latin typeface="Courier New" pitchFamily="1" charset="0"/>
                </a:rPr>
                <a:t>    case  1: return "January";</a:t>
              </a:r>
            </a:p>
            <a:p>
              <a:r>
                <a:rPr lang="en-US" sz="1600" noProof="1">
                  <a:latin typeface="Courier New" pitchFamily="1" charset="0"/>
                </a:rPr>
                <a:t>    case  2: return "February";</a:t>
              </a:r>
            </a:p>
            <a:p>
              <a:r>
                <a:rPr lang="en-US" sz="1600" noProof="1">
                  <a:latin typeface="Courier New" pitchFamily="1" charset="0"/>
                </a:rPr>
                <a:t>    case  3: return "March";</a:t>
              </a:r>
            </a:p>
            <a:p>
              <a:r>
                <a:rPr lang="en-US" sz="1600" noProof="1">
                  <a:latin typeface="Courier New" pitchFamily="1" charset="0"/>
                </a:rPr>
                <a:t>    case  4: return "April";</a:t>
              </a:r>
            </a:p>
            <a:p>
              <a:r>
                <a:rPr lang="en-US" sz="1600" noProof="1">
                  <a:latin typeface="Courier New" pitchFamily="1" charset="0"/>
                </a:rPr>
                <a:t>    case  5: return "May";</a:t>
              </a:r>
            </a:p>
            <a:p>
              <a:r>
                <a:rPr lang="en-US" sz="1600" noProof="1">
                  <a:latin typeface="Courier New" pitchFamily="1" charset="0"/>
                </a:rPr>
                <a:t>    case  6: return "June";</a:t>
              </a:r>
            </a:p>
            <a:p>
              <a:r>
                <a:rPr lang="en-US" sz="1600" noProof="1">
                  <a:latin typeface="Courier New" pitchFamily="1" charset="0"/>
                </a:rPr>
                <a:t>    case  7: return "July";</a:t>
              </a:r>
            </a:p>
            <a:p>
              <a:r>
                <a:rPr lang="en-US" sz="1600" noProof="1">
                  <a:latin typeface="Courier New" pitchFamily="1" charset="0"/>
                </a:rPr>
                <a:t>    case  8: return "August";</a:t>
              </a:r>
            </a:p>
            <a:p>
              <a:r>
                <a:rPr lang="en-US" sz="1600" noProof="1">
                  <a:latin typeface="Courier New" pitchFamily="1" charset="0"/>
                </a:rPr>
                <a:t>    case  9: return "September";</a:t>
              </a:r>
            </a:p>
            <a:p>
              <a:r>
                <a:rPr lang="en-US" sz="1600" noProof="1">
                  <a:latin typeface="Courier New" pitchFamily="1" charset="0"/>
                </a:rPr>
                <a:t>    case 10: return "October";</a:t>
              </a:r>
            </a:p>
            <a:p>
              <a:r>
                <a:rPr lang="en-US" sz="1600" noProof="1">
                  <a:latin typeface="Courier New" pitchFamily="1" charset="0"/>
                </a:rPr>
                <a:t>    case 11: return "November";</a:t>
              </a:r>
            </a:p>
            <a:p>
              <a:r>
                <a:rPr lang="en-US" sz="1600" noProof="1">
                  <a:latin typeface="Courier New" pitchFamily="1" charset="0"/>
                </a:rPr>
                <a:t>    case 12: return "December";</a:t>
              </a:r>
            </a:p>
            <a:p>
              <a:r>
                <a:rPr lang="en-US" sz="1600" noProof="1">
                  <a:latin typeface="Courier New" pitchFamily="1" charset="0"/>
                </a:rPr>
                <a:t>    default: return undefined;</a:t>
              </a:r>
            </a:p>
            <a:p>
              <a:r>
                <a:rPr lang="en-US" sz="1600" noProof="1">
                  <a:latin typeface="Courier New" pitchFamily="1" charset="0"/>
                </a:rPr>
                <a:t>   }</a:t>
              </a:r>
            </a:p>
            <a:p>
              <a:r>
                <a:rPr lang="en-US" sz="1600" noProof="1">
                  <a:latin typeface="Courier New" pitchFamily="1" charset="0"/>
                </a:rPr>
                <a:t>}</a:t>
              </a:r>
            </a:p>
          </p:txBody>
        </p:sp>
      </p:grpSp>
      <p:sp>
        <p:nvSpPr>
          <p:cNvPr id="49156" name="Text Box 6"/>
          <p:cNvSpPr txBox="1">
            <a:spLocks noChangeArrowheads="1"/>
          </p:cNvSpPr>
          <p:nvPr/>
        </p:nvSpPr>
        <p:spPr bwMode="auto">
          <a:xfrm>
            <a:off x="457200" y="1092200"/>
            <a:ext cx="8229600" cy="763286"/>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a:t>The </a:t>
            </a:r>
            <a:r>
              <a:rPr lang="en-US" sz="2000" dirty="0">
                <a:latin typeface="Courier New" pitchFamily="1" charset="0"/>
              </a:rPr>
              <a:t>switch</a:t>
            </a:r>
            <a:r>
              <a:rPr lang="en-US" sz="2400" b="0" dirty="0"/>
              <a:t> statement is useful when a function must choose among several cases, as in the following example: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ea typeface="ＭＳ Ｐゴシック" pitchFamily="1" charset="-128"/>
                <a:cs typeface="ＭＳ Ｐゴシック" pitchFamily="1" charset="-128"/>
              </a:rPr>
              <a:t>The </a:t>
            </a:r>
            <a:r>
              <a:rPr lang="en-US" sz="3600" b="1" dirty="0">
                <a:solidFill>
                  <a:srgbClr val="FF0000"/>
                </a:solidFill>
                <a:latin typeface="Courier New" pitchFamily="1" charset="0"/>
                <a:ea typeface="ＭＳ Ｐゴシック" pitchFamily="1" charset="-128"/>
                <a:cs typeface="ＭＳ Ｐゴシック" pitchFamily="1" charset="-128"/>
              </a:rPr>
              <a:t>while</a:t>
            </a:r>
            <a:r>
              <a:rPr lang="en-US" sz="4000" dirty="0">
                <a:solidFill>
                  <a:srgbClr val="FF0000"/>
                </a:solidFill>
                <a:ea typeface="ＭＳ Ｐゴシック" pitchFamily="1" charset="-128"/>
                <a:cs typeface="ＭＳ Ｐゴシック" pitchFamily="1" charset="-128"/>
              </a:rPr>
              <a:t> Statement</a:t>
            </a:r>
            <a:endParaRPr lang="en-US" i="1" dirty="0">
              <a:solidFill>
                <a:srgbClr val="FF0000"/>
              </a:solidFill>
              <a:ea typeface="ＭＳ Ｐゴシック" pitchFamily="1" charset="-128"/>
              <a:cs typeface="ＭＳ Ｐゴシック" pitchFamily="1" charset="-128"/>
            </a:endParaRPr>
          </a:p>
        </p:txBody>
      </p:sp>
      <p:grpSp>
        <p:nvGrpSpPr>
          <p:cNvPr id="2" name="Group 4"/>
          <p:cNvGrpSpPr>
            <a:grpSpLocks/>
          </p:cNvGrpSpPr>
          <p:nvPr/>
        </p:nvGrpSpPr>
        <p:grpSpPr bwMode="auto">
          <a:xfrm>
            <a:off x="1676400" y="2082800"/>
            <a:ext cx="5791200" cy="1103313"/>
            <a:chOff x="1056" y="1312"/>
            <a:chExt cx="3648" cy="695"/>
          </a:xfrm>
        </p:grpSpPr>
        <p:sp>
          <p:nvSpPr>
            <p:cNvPr id="51213" name="Rectangle 5"/>
            <p:cNvSpPr>
              <a:spLocks noChangeArrowheads="1"/>
            </p:cNvSpPr>
            <p:nvPr/>
          </p:nvSpPr>
          <p:spPr bwMode="auto">
            <a:xfrm>
              <a:off x="1056" y="1312"/>
              <a:ext cx="3648" cy="69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1214" name="Text Box 6"/>
            <p:cNvSpPr txBox="1">
              <a:spLocks noChangeArrowheads="1"/>
            </p:cNvSpPr>
            <p:nvPr/>
          </p:nvSpPr>
          <p:spPr bwMode="auto">
            <a:xfrm>
              <a:off x="1120" y="1352"/>
              <a:ext cx="3552" cy="577"/>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while ( </a:t>
              </a:r>
              <a:r>
                <a:rPr lang="en-US" sz="1800" b="0" i="1"/>
                <a:t>condition</a:t>
              </a:r>
              <a:r>
                <a:rPr lang="en-US" sz="1800">
                  <a:latin typeface="Courier New" pitchFamily="1" charset="0"/>
                </a:rPr>
                <a:t> ) {</a:t>
              </a:r>
            </a:p>
            <a:p>
              <a:r>
                <a:rPr lang="en-US" sz="1800">
                  <a:latin typeface="Courier New" pitchFamily="1" charset="0"/>
                </a:rPr>
                <a:t>    </a:t>
              </a:r>
              <a:r>
                <a:rPr lang="en-US" sz="1800" b="0" i="1"/>
                <a:t>statements to be repeated</a:t>
              </a:r>
              <a:endParaRPr lang="en-US" sz="1800">
                <a:latin typeface="Courier New" pitchFamily="1" charset="0"/>
              </a:endParaRPr>
            </a:p>
            <a:p>
              <a:r>
                <a:rPr lang="en-US" sz="1800">
                  <a:latin typeface="Courier New" pitchFamily="1" charset="0"/>
                </a:rPr>
                <a:t>}</a:t>
              </a:r>
            </a:p>
          </p:txBody>
        </p:sp>
      </p:grpSp>
      <p:sp>
        <p:nvSpPr>
          <p:cNvPr id="520199" name="Rectangle 7"/>
          <p:cNvSpPr>
            <a:spLocks noChangeArrowheads="1"/>
          </p:cNvSpPr>
          <p:nvPr/>
        </p:nvSpPr>
        <p:spPr bwMode="auto">
          <a:xfrm>
            <a:off x="2914650" y="2233984"/>
            <a:ext cx="995363" cy="258762"/>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20200" name="Rectangle 8"/>
          <p:cNvSpPr>
            <a:spLocks noChangeArrowheads="1"/>
          </p:cNvSpPr>
          <p:nvPr/>
        </p:nvSpPr>
        <p:spPr bwMode="auto">
          <a:xfrm>
            <a:off x="2349500" y="2511796"/>
            <a:ext cx="2474913" cy="2794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3" name="Group 12"/>
          <p:cNvGrpSpPr>
            <a:grpSpLocks/>
          </p:cNvGrpSpPr>
          <p:nvPr/>
        </p:nvGrpSpPr>
        <p:grpSpPr bwMode="auto">
          <a:xfrm>
            <a:off x="1676400" y="2082800"/>
            <a:ext cx="5791200" cy="1103313"/>
            <a:chOff x="1056" y="1312"/>
            <a:chExt cx="3648" cy="695"/>
          </a:xfrm>
        </p:grpSpPr>
        <p:sp>
          <p:nvSpPr>
            <p:cNvPr id="51211" name="Rectangle 13"/>
            <p:cNvSpPr>
              <a:spLocks noChangeArrowheads="1"/>
            </p:cNvSpPr>
            <p:nvPr/>
          </p:nvSpPr>
          <p:spPr bwMode="auto">
            <a:xfrm>
              <a:off x="1056" y="1312"/>
              <a:ext cx="3648" cy="695"/>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1212" name="Text Box 14"/>
            <p:cNvSpPr txBox="1">
              <a:spLocks noChangeArrowheads="1"/>
            </p:cNvSpPr>
            <p:nvPr/>
          </p:nvSpPr>
          <p:spPr bwMode="auto">
            <a:xfrm>
              <a:off x="1120" y="1354"/>
              <a:ext cx="3552" cy="577"/>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while ( </a:t>
              </a:r>
              <a:r>
                <a:rPr lang="en-US" sz="1800" b="0" i="1"/>
                <a:t>condition</a:t>
              </a:r>
              <a:r>
                <a:rPr lang="en-US" sz="1800">
                  <a:latin typeface="Courier New" pitchFamily="1" charset="0"/>
                </a:rPr>
                <a:t> ) {</a:t>
              </a:r>
            </a:p>
            <a:p>
              <a:r>
                <a:rPr lang="en-US" sz="1800">
                  <a:latin typeface="Courier New" pitchFamily="1" charset="0"/>
                </a:rPr>
                <a:t>    </a:t>
              </a:r>
              <a:r>
                <a:rPr lang="en-US" sz="1800" b="0" i="1"/>
                <a:t>statements to be repeated</a:t>
              </a:r>
              <a:endParaRPr lang="en-US" sz="1800">
                <a:latin typeface="Courier New" pitchFamily="1" charset="0"/>
              </a:endParaRPr>
            </a:p>
            <a:p>
              <a:r>
                <a:rPr lang="en-US" sz="1800">
                  <a:latin typeface="Courier New" pitchFamily="1" charset="0"/>
                </a:rPr>
                <a:t>}</a:t>
              </a:r>
            </a:p>
          </p:txBody>
        </p:sp>
      </p:grpSp>
      <p:sp>
        <p:nvSpPr>
          <p:cNvPr id="16" name="Rectangle 3"/>
          <p:cNvSpPr>
            <a:spLocks noChangeArrowheads="1"/>
          </p:cNvSpPr>
          <p:nvPr/>
        </p:nvSpPr>
        <p:spPr bwMode="auto">
          <a:xfrm>
            <a:off x="482600" y="1159850"/>
            <a:ext cx="8128000" cy="901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a:t>
            </a:r>
            <a:r>
              <a:rPr lang="en-US" sz="2000" dirty="0">
                <a:latin typeface="Courier New" pitchFamily="1" charset="0"/>
              </a:rPr>
              <a:t>while</a:t>
            </a:r>
            <a:r>
              <a:rPr lang="en-US" sz="2400" b="0" dirty="0"/>
              <a:t> statement is the simplest of JavaScript’s iterative control statements and has the following form: </a:t>
            </a:r>
          </a:p>
        </p:txBody>
      </p:sp>
      <p:sp>
        <p:nvSpPr>
          <p:cNvPr id="17" name="Rectangle 3"/>
          <p:cNvSpPr>
            <a:spLocks noChangeArrowheads="1"/>
          </p:cNvSpPr>
          <p:nvPr/>
        </p:nvSpPr>
        <p:spPr bwMode="auto">
          <a:xfrm>
            <a:off x="482600" y="3441700"/>
            <a:ext cx="8128000" cy="3187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When JavaScript encounters a </a:t>
            </a:r>
            <a:r>
              <a:rPr lang="en-US" sz="2000" dirty="0">
                <a:latin typeface="Courier New" pitchFamily="1" charset="0"/>
              </a:rPr>
              <a:t>while</a:t>
            </a:r>
            <a:r>
              <a:rPr lang="en-US" sz="2400" b="0" dirty="0"/>
              <a:t> statement, it begins by evaluating the condition in parentheses.</a:t>
            </a:r>
          </a:p>
          <a:p>
            <a:pPr marL="342900" indent="-342900">
              <a:lnSpc>
                <a:spcPct val="90000"/>
              </a:lnSpc>
              <a:spcAft>
                <a:spcPct val="50000"/>
              </a:spcAft>
              <a:buFontTx/>
              <a:buChar char="•"/>
            </a:pPr>
            <a:r>
              <a:rPr lang="en-US" sz="2400" b="0" dirty="0"/>
              <a:t>If the value of </a:t>
            </a:r>
            <a:r>
              <a:rPr lang="en-US" sz="2400" b="0" i="1" dirty="0"/>
              <a:t>condition</a:t>
            </a:r>
            <a:r>
              <a:rPr lang="en-US" sz="2400" b="0" dirty="0"/>
              <a:t> is </a:t>
            </a:r>
            <a:r>
              <a:rPr lang="en-US" sz="2000" dirty="0">
                <a:latin typeface="Courier New" pitchFamily="1" charset="0"/>
              </a:rPr>
              <a:t>true</a:t>
            </a:r>
            <a:r>
              <a:rPr lang="en-US" sz="2400" b="0" dirty="0"/>
              <a:t>, JavaScript executes the statements in the body of the loop.</a:t>
            </a:r>
          </a:p>
          <a:p>
            <a:pPr marL="342900" indent="-342900">
              <a:lnSpc>
                <a:spcPct val="90000"/>
              </a:lnSpc>
              <a:spcAft>
                <a:spcPct val="50000"/>
              </a:spcAft>
              <a:buFontTx/>
              <a:buChar char="•"/>
            </a:pPr>
            <a:r>
              <a:rPr lang="en-US" sz="2400" b="0" dirty="0"/>
              <a:t>At the end of each cycle, JavaScript reevaluates </a:t>
            </a:r>
            <a:r>
              <a:rPr lang="en-US" sz="2400" b="0" i="1" dirty="0"/>
              <a:t>condition</a:t>
            </a:r>
            <a:r>
              <a:rPr lang="en-US" sz="2400" b="0" dirty="0"/>
              <a:t> to see whether its value has changed.  If </a:t>
            </a:r>
            <a:r>
              <a:rPr lang="en-US" sz="2400" b="0" i="1" dirty="0"/>
              <a:t>condition</a:t>
            </a:r>
            <a:r>
              <a:rPr lang="en-US" sz="2400" b="0" dirty="0"/>
              <a:t> evaluates to </a:t>
            </a:r>
            <a:r>
              <a:rPr lang="en-US" sz="2000" dirty="0">
                <a:latin typeface="Courier New" pitchFamily="1" charset="0"/>
              </a:rPr>
              <a:t>false</a:t>
            </a:r>
            <a:r>
              <a:rPr lang="en-US" sz="2400" b="0" dirty="0"/>
              <a:t>, JavaScript exits from the loop and continues with the statement following the end of the </a:t>
            </a:r>
            <a:r>
              <a:rPr lang="en-US" sz="2000" dirty="0">
                <a:latin typeface="Courier New" pitchFamily="1" charset="0"/>
              </a:rPr>
              <a:t>while</a:t>
            </a:r>
            <a:r>
              <a:rPr lang="en-US" sz="2400" b="0" dirty="0"/>
              <a:t> body.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499"/>
                                          </p:stCondLst>
                                        </p:cTn>
                                        <p:tgtEl>
                                          <p:spTgt spid="520199"/>
                                        </p:tgtEl>
                                        <p:attrNameLst>
                                          <p:attrName>style.visibility</p:attrName>
                                        </p:attrNameLst>
                                      </p:cBhvr>
                                      <p:to>
                                        <p:strVal val="visible"/>
                                      </p:to>
                                    </p:set>
                                  </p:childTnLst>
                                  <p:subTnLst>
                                    <p:set>
                                      <p:cBhvr override="childStyle">
                                        <p:cTn dur="1" fill="hold" display="0" masterRel="nextClick" afterEffect="1"/>
                                        <p:tgtEl>
                                          <p:spTgt spid="520199"/>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7">
                                            <p:txEl>
                                              <p:pRg st="1" end="1"/>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499"/>
                                          </p:stCondLst>
                                        </p:cTn>
                                        <p:tgtEl>
                                          <p:spTgt spid="520200"/>
                                        </p:tgtEl>
                                        <p:attrNameLst>
                                          <p:attrName>style.visibility</p:attrName>
                                        </p:attrNameLst>
                                      </p:cBhvr>
                                      <p:to>
                                        <p:strVal val="visible"/>
                                      </p:to>
                                    </p:set>
                                  </p:childTnLst>
                                  <p:subTnLst>
                                    <p:set>
                                      <p:cBhvr override="childStyle">
                                        <p:cTn dur="1" fill="hold" display="0" masterRel="nextClick" afterEffect="1"/>
                                        <p:tgtEl>
                                          <p:spTgt spid="520200"/>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xEl>
                                              <p:pRg st="2" end="2"/>
                                            </p:txEl>
                                          </p:spTgt>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199" grpId="0" animBg="1"/>
      <p:bldP spid="520200" grpId="0" animBg="1"/>
      <p:bldP spid="17"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56"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The </a:t>
            </a:r>
            <a:r>
              <a:rPr lang="en-US" sz="4000" b="1" dirty="0" err="1">
                <a:solidFill>
                  <a:srgbClr val="FF0000"/>
                </a:solidFill>
                <a:latin typeface="Courier New" charset="0"/>
                <a:ea typeface="Courier New" charset="0"/>
                <a:cs typeface="Courier New" charset="0"/>
              </a:rPr>
              <a:t>digitSum</a:t>
            </a:r>
            <a:r>
              <a:rPr lang="en-US" sz="4000" dirty="0">
                <a:solidFill>
                  <a:srgbClr val="FF0000"/>
                </a:solidFill>
                <a:latin typeface="Times New Roman"/>
                <a:cs typeface="Times New Roman"/>
              </a:rPr>
              <a:t> Function</a:t>
            </a:r>
          </a:p>
        </p:txBody>
      </p:sp>
      <p:grpSp>
        <p:nvGrpSpPr>
          <p:cNvPr id="2" name="PPConsole#2"/>
          <p:cNvGrpSpPr/>
          <p:nvPr/>
        </p:nvGrpSpPr>
        <p:grpSpPr>
          <a:xfrm>
            <a:off x="2342400" y="5337600"/>
            <a:ext cx="4480000" cy="1280000"/>
            <a:chOff x="2342400" y="5337600"/>
            <a:chExt cx="4480000" cy="1280000"/>
          </a:xfrm>
        </p:grpSpPr>
        <p:pic>
          <p:nvPicPr>
            <p:cNvPr id="3" name="PPWindowImage#3" descr="image3.png"/>
            <p:cNvPicPr>
              <a:picLocks noChangeAspect="1"/>
            </p:cNvPicPr>
            <p:nvPr/>
          </p:nvPicPr>
          <p:blipFill>
            <a:blip r:embed="rId3"/>
            <a:stretch>
              <a:fillRect/>
            </a:stretch>
          </p:blipFill>
          <p:spPr>
            <a:xfrm>
              <a:off x="2342400" y="5337600"/>
              <a:ext cx="4480000" cy="1280000"/>
            </a:xfrm>
            <a:prstGeom prst="rect">
              <a:avLst/>
            </a:prstGeom>
          </p:spPr>
        </p:pic>
      </p:grpSp>
      <p:grpSp>
        <p:nvGrpSpPr>
          <p:cNvPr id="4" name="PPStackFrame#4"/>
          <p:cNvGrpSpPr/>
          <p:nvPr/>
        </p:nvGrpSpPr>
        <p:grpSpPr>
          <a:xfrm>
            <a:off x="256000" y="1088000"/>
            <a:ext cx="8524800" cy="2764800"/>
            <a:chOff x="256000" y="1088000"/>
            <a:chExt cx="8524800" cy="2764800"/>
          </a:xfrm>
        </p:grpSpPr>
        <p:sp>
          <p:nvSpPr>
            <p:cNvPr id="5" name="PPRect#5"/>
            <p:cNvSpPr/>
            <p:nvPr/>
          </p:nvSpPr>
          <p:spPr bwMode="auto">
            <a:xfrm>
              <a:off x="256000" y="1088000"/>
              <a:ext cx="8524800" cy="256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7" name="PPCodeImage#7" descr="image7.png"/>
            <p:cNvPicPr>
              <a:picLocks noChangeAspect="1"/>
            </p:cNvPicPr>
            <p:nvPr/>
          </p:nvPicPr>
          <p:blipFill>
            <a:blip r:embed="rId4"/>
            <a:stretch>
              <a:fillRect/>
            </a:stretch>
          </p:blipFill>
          <p:spPr>
            <a:xfrm>
              <a:off x="256000" y="1088000"/>
              <a:ext cx="8512000" cy="2547200"/>
            </a:xfrm>
            <a:prstGeom prst="rect">
              <a:avLst/>
            </a:prstGeom>
          </p:spPr>
        </p:pic>
        <p:sp>
          <p:nvSpPr>
            <p:cNvPr id="6" name="PPRect#6"/>
            <p:cNvSpPr/>
            <p:nvPr/>
          </p:nvSpPr>
          <p:spPr bwMode="auto">
            <a:xfrm>
              <a:off x="256000" y="1088000"/>
              <a:ext cx="8524800" cy="25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8" name="n"/>
            <p:cNvGrpSpPr/>
            <p:nvPr/>
          </p:nvGrpSpPr>
          <p:grpSpPr>
            <a:xfrm>
              <a:off x="6835200" y="2905600"/>
              <a:ext cx="896000" cy="665600"/>
              <a:chOff x="6835200" y="2905600"/>
              <a:chExt cx="896000" cy="665600"/>
            </a:xfrm>
          </p:grpSpPr>
          <p:sp>
            <p:nvSpPr>
              <p:cNvPr id="9" name="PPRect#9"/>
              <p:cNvSpPr/>
              <p:nvPr/>
            </p:nvSpPr>
            <p:spPr bwMode="auto">
              <a:xfrm>
                <a:off x="6835200" y="3187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 name="PPRect#10"/>
              <p:cNvSpPr/>
              <p:nvPr/>
            </p:nvSpPr>
            <p:spPr bwMode="auto">
              <a:xfrm>
                <a:off x="6835200" y="3187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 name="PPTextBox#11"/>
              <p:cNvSpPr/>
              <p:nvPr/>
            </p:nvSpPr>
            <p:spPr bwMode="auto">
              <a:xfrm>
                <a:off x="6848000" y="29056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n</a:t>
                </a:r>
              </a:p>
            </p:txBody>
          </p:sp>
        </p:grpSp>
        <p:grpSp>
          <p:nvGrpSpPr>
            <p:cNvPr id="12" name="result"/>
            <p:cNvGrpSpPr/>
            <p:nvPr/>
          </p:nvGrpSpPr>
          <p:grpSpPr>
            <a:xfrm>
              <a:off x="7808000" y="2905600"/>
              <a:ext cx="896000" cy="665600"/>
              <a:chOff x="7808000" y="2905600"/>
              <a:chExt cx="896000" cy="665600"/>
            </a:xfrm>
          </p:grpSpPr>
          <p:sp>
            <p:nvSpPr>
              <p:cNvPr id="13" name="PPRect#13"/>
              <p:cNvSpPr/>
              <p:nvPr/>
            </p:nvSpPr>
            <p:spPr bwMode="auto">
              <a:xfrm>
                <a:off x="7808000" y="3187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4" name="PPRect#14"/>
              <p:cNvSpPr/>
              <p:nvPr/>
            </p:nvSpPr>
            <p:spPr bwMode="auto">
              <a:xfrm>
                <a:off x="7808000" y="3187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5" name="PPTextBox#15"/>
              <p:cNvSpPr/>
              <p:nvPr/>
            </p:nvSpPr>
            <p:spPr bwMode="auto">
              <a:xfrm>
                <a:off x="7820800" y="2905600"/>
                <a:ext cx="883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result</a:t>
                </a:r>
              </a:p>
            </p:txBody>
          </p:sp>
        </p:grpSp>
      </p:grpSp>
      <p:sp>
        <p:nvSpPr>
          <p:cNvPr id="16" name="PPRect#16"/>
          <p:cNvSpPr/>
          <p:nvPr/>
        </p:nvSpPr>
        <p:spPr bwMode="auto">
          <a:xfrm>
            <a:off x="742400" y="1395200"/>
            <a:ext cx="1894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 name="PPRect#17"/>
          <p:cNvSpPr/>
          <p:nvPr/>
        </p:nvSpPr>
        <p:spPr bwMode="auto">
          <a:xfrm>
            <a:off x="6860800" y="32128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1729</a:t>
            </a:r>
          </a:p>
        </p:txBody>
      </p:sp>
      <p:sp>
        <p:nvSpPr>
          <p:cNvPr id="18" name="PPRect#18"/>
          <p:cNvSpPr/>
          <p:nvPr/>
        </p:nvSpPr>
        <p:spPr bwMode="auto">
          <a:xfrm>
            <a:off x="742400" y="1676800"/>
            <a:ext cx="3584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9" name="PPRect#19"/>
          <p:cNvSpPr/>
          <p:nvPr/>
        </p:nvSpPr>
        <p:spPr bwMode="auto">
          <a:xfrm>
            <a:off x="2572800" y="1676800"/>
            <a:ext cx="1587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20" name="PPStackFrame#20"/>
          <p:cNvGrpSpPr/>
          <p:nvPr/>
        </p:nvGrpSpPr>
        <p:grpSpPr>
          <a:xfrm>
            <a:off x="384000" y="1395200"/>
            <a:ext cx="8524800" cy="2764800"/>
            <a:chOff x="384000" y="1395200"/>
            <a:chExt cx="8524800" cy="2764800"/>
          </a:xfrm>
        </p:grpSpPr>
        <p:sp>
          <p:nvSpPr>
            <p:cNvPr id="21" name="PPRect#21"/>
            <p:cNvSpPr/>
            <p:nvPr/>
          </p:nvSpPr>
          <p:spPr bwMode="auto">
            <a:xfrm>
              <a:off x="384000" y="1395200"/>
              <a:ext cx="8524800" cy="256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23" name="PPCodeImage#23" descr="image23.png"/>
            <p:cNvPicPr>
              <a:picLocks noChangeAspect="1"/>
            </p:cNvPicPr>
            <p:nvPr/>
          </p:nvPicPr>
          <p:blipFill>
            <a:blip r:embed="rId5"/>
            <a:stretch>
              <a:fillRect/>
            </a:stretch>
          </p:blipFill>
          <p:spPr>
            <a:xfrm>
              <a:off x="384000" y="1395200"/>
              <a:ext cx="8512000" cy="2547200"/>
            </a:xfrm>
            <a:prstGeom prst="rect">
              <a:avLst/>
            </a:prstGeom>
          </p:spPr>
        </p:pic>
        <p:sp>
          <p:nvSpPr>
            <p:cNvPr id="22" name="PPRect#22"/>
            <p:cNvSpPr/>
            <p:nvPr/>
          </p:nvSpPr>
          <p:spPr bwMode="auto">
            <a:xfrm>
              <a:off x="384000" y="1395200"/>
              <a:ext cx="8524800" cy="25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24" name="n"/>
            <p:cNvGrpSpPr/>
            <p:nvPr/>
          </p:nvGrpSpPr>
          <p:grpSpPr>
            <a:xfrm>
              <a:off x="6963200" y="3212800"/>
              <a:ext cx="896000" cy="665600"/>
              <a:chOff x="6963200" y="3212800"/>
              <a:chExt cx="896000" cy="665600"/>
            </a:xfrm>
          </p:grpSpPr>
          <p:sp>
            <p:nvSpPr>
              <p:cNvPr id="25" name="PPRect#25"/>
              <p:cNvSpPr/>
              <p:nvPr/>
            </p:nvSpPr>
            <p:spPr bwMode="auto">
              <a:xfrm>
                <a:off x="6963200" y="3494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6" name="PPRect#26"/>
              <p:cNvSpPr/>
              <p:nvPr/>
            </p:nvSpPr>
            <p:spPr bwMode="auto">
              <a:xfrm>
                <a:off x="6963200" y="3494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7" name="PPTextBox#27"/>
              <p:cNvSpPr/>
              <p:nvPr/>
            </p:nvSpPr>
            <p:spPr bwMode="auto">
              <a:xfrm>
                <a:off x="6976000" y="3212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n</a:t>
                </a:r>
              </a:p>
            </p:txBody>
          </p:sp>
        </p:grpSp>
        <p:grpSp>
          <p:nvGrpSpPr>
            <p:cNvPr id="28" name="sum"/>
            <p:cNvGrpSpPr/>
            <p:nvPr/>
          </p:nvGrpSpPr>
          <p:grpSpPr>
            <a:xfrm>
              <a:off x="7936000" y="3212800"/>
              <a:ext cx="896000" cy="665600"/>
              <a:chOff x="7936000" y="3212800"/>
              <a:chExt cx="896000" cy="665600"/>
            </a:xfrm>
          </p:grpSpPr>
          <p:sp>
            <p:nvSpPr>
              <p:cNvPr id="29" name="PPRect#29"/>
              <p:cNvSpPr/>
              <p:nvPr/>
            </p:nvSpPr>
            <p:spPr bwMode="auto">
              <a:xfrm>
                <a:off x="7936000" y="3494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0" name="PPRect#30"/>
              <p:cNvSpPr/>
              <p:nvPr/>
            </p:nvSpPr>
            <p:spPr bwMode="auto">
              <a:xfrm>
                <a:off x="7936000" y="3494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1" name="PPTextBox#31"/>
              <p:cNvSpPr/>
              <p:nvPr/>
            </p:nvSpPr>
            <p:spPr bwMode="auto">
              <a:xfrm>
                <a:off x="7948800" y="32128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sum</a:t>
                </a:r>
              </a:p>
            </p:txBody>
          </p:sp>
        </p:grpSp>
      </p:grpSp>
      <p:sp>
        <p:nvSpPr>
          <p:cNvPr id="32" name="PPRect#32"/>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1729</a:t>
            </a:r>
          </a:p>
        </p:txBody>
      </p:sp>
      <p:sp>
        <p:nvSpPr>
          <p:cNvPr id="33" name="PPRect#33"/>
          <p:cNvSpPr/>
          <p:nvPr/>
        </p:nvSpPr>
        <p:spPr bwMode="auto">
          <a:xfrm>
            <a:off x="870400" y="1702400"/>
            <a:ext cx="1753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4" name="PPRect#34"/>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35" name="PPRect#35"/>
          <p:cNvSpPr/>
          <p:nvPr/>
        </p:nvSpPr>
        <p:spPr bwMode="auto">
          <a:xfrm>
            <a:off x="870400" y="1984000"/>
            <a:ext cx="217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6" name="PPRect#36"/>
          <p:cNvSpPr/>
          <p:nvPr/>
        </p:nvSpPr>
        <p:spPr bwMode="auto">
          <a:xfrm>
            <a:off x="1292800" y="2265600"/>
            <a:ext cx="2035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7" name="PPRect#37"/>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9</a:t>
            </a:r>
          </a:p>
        </p:txBody>
      </p:sp>
      <p:sp>
        <p:nvSpPr>
          <p:cNvPr id="38" name="PPRect#38"/>
          <p:cNvSpPr/>
          <p:nvPr/>
        </p:nvSpPr>
        <p:spPr bwMode="auto">
          <a:xfrm>
            <a:off x="1292800" y="2547200"/>
            <a:ext cx="3302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9" name="PPRect#39"/>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172</a:t>
            </a:r>
          </a:p>
        </p:txBody>
      </p:sp>
      <p:sp>
        <p:nvSpPr>
          <p:cNvPr id="40" name="PPRect#40"/>
          <p:cNvSpPr/>
          <p:nvPr/>
        </p:nvSpPr>
        <p:spPr bwMode="auto">
          <a:xfrm>
            <a:off x="1292800" y="2265600"/>
            <a:ext cx="2035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1" name="PPRect#41"/>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11</a:t>
            </a:r>
          </a:p>
        </p:txBody>
      </p:sp>
      <p:sp>
        <p:nvSpPr>
          <p:cNvPr id="42" name="PPRect#42"/>
          <p:cNvSpPr/>
          <p:nvPr/>
        </p:nvSpPr>
        <p:spPr bwMode="auto">
          <a:xfrm>
            <a:off x="1292800" y="2547200"/>
            <a:ext cx="3302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3" name="PPRect#43"/>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17</a:t>
            </a:r>
          </a:p>
        </p:txBody>
      </p:sp>
      <p:sp>
        <p:nvSpPr>
          <p:cNvPr id="44" name="PPRect#44"/>
          <p:cNvSpPr/>
          <p:nvPr/>
        </p:nvSpPr>
        <p:spPr bwMode="auto">
          <a:xfrm>
            <a:off x="1292800" y="2265600"/>
            <a:ext cx="2035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5" name="PPRect#45"/>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18</a:t>
            </a:r>
          </a:p>
        </p:txBody>
      </p:sp>
      <p:sp>
        <p:nvSpPr>
          <p:cNvPr id="46" name="PPRect#46"/>
          <p:cNvSpPr/>
          <p:nvPr/>
        </p:nvSpPr>
        <p:spPr bwMode="auto">
          <a:xfrm>
            <a:off x="1292800" y="2547200"/>
            <a:ext cx="3302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7" name="PPRect#47"/>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48" name="PPRect#48"/>
          <p:cNvSpPr/>
          <p:nvPr/>
        </p:nvSpPr>
        <p:spPr bwMode="auto">
          <a:xfrm>
            <a:off x="1292800" y="2265600"/>
            <a:ext cx="2035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9" name="PPRect#49"/>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19</a:t>
            </a:r>
          </a:p>
        </p:txBody>
      </p:sp>
      <p:sp>
        <p:nvSpPr>
          <p:cNvPr id="50" name="PPRect#50"/>
          <p:cNvSpPr/>
          <p:nvPr/>
        </p:nvSpPr>
        <p:spPr bwMode="auto">
          <a:xfrm>
            <a:off x="1292800" y="2547200"/>
            <a:ext cx="3302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1" name="PPRect#51"/>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52" name="PPRect#52"/>
          <p:cNvSpPr/>
          <p:nvPr/>
        </p:nvSpPr>
        <p:spPr bwMode="auto">
          <a:xfrm>
            <a:off x="870400" y="3110400"/>
            <a:ext cx="1612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3" name="PPRect#53"/>
          <p:cNvSpPr/>
          <p:nvPr/>
        </p:nvSpPr>
        <p:spPr bwMode="auto">
          <a:xfrm>
            <a:off x="7833600" y="32128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19</a:t>
            </a:r>
          </a:p>
        </p:txBody>
      </p:sp>
      <p:sp>
        <p:nvSpPr>
          <p:cNvPr id="54" name="PPRect#54"/>
          <p:cNvSpPr/>
          <p:nvPr/>
        </p:nvSpPr>
        <p:spPr bwMode="auto">
          <a:xfrm>
            <a:off x="742400" y="1958400"/>
            <a:ext cx="6681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5" name="PPTextBox#55"/>
          <p:cNvSpPr/>
          <p:nvPr/>
        </p:nvSpPr>
        <p:spPr bwMode="auto">
          <a:xfrm>
            <a:off x="2380800" y="5606400"/>
            <a:ext cx="2214400" cy="184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err="1">
                <a:ln>
                  <a:noFill/>
                </a:ln>
                <a:solidFill>
                  <a:schemeClr val="tx1"/>
                </a:solidFill>
                <a:effectLst/>
                <a:latin typeface="Courier New" pitchFamily="84" charset="0"/>
              </a:rPr>
              <a:t>digitSum</a:t>
            </a:r>
            <a:r>
              <a:rPr kumimoji="0" lang="en-US" sz="1400" b="1" i="0" u="none" strike="noStrike" cap="none" normalizeH="0" baseline="0" dirty="0">
                <a:ln>
                  <a:noFill/>
                </a:ln>
                <a:solidFill>
                  <a:schemeClr val="tx1"/>
                </a:solidFill>
                <a:effectLst/>
                <a:latin typeface="Courier New" pitchFamily="84" charset="0"/>
              </a:rPr>
              <a:t>(1729) = 19</a:t>
            </a:r>
          </a:p>
        </p:txBody>
      </p:sp>
    </p:spTree>
    <p:extLst>
      <p:ext uri="{BB962C8B-B14F-4D97-AF65-F5344CB8AC3E}">
        <p14:creationId xmlns:p14="http://schemas.microsoft.com/office/powerpoint/2010/main" val="3178199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6"/>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17"/>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8"/>
                                        </p:tgtEl>
                                        <p:attrNameLst>
                                          <p:attrName>style.visibility</p:attrName>
                                        </p:attrNameLst>
                                      </p:cBhvr>
                                      <p:to>
                                        <p:strVal val="hidden"/>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nodeType="clickEffect">
                                  <p:stCondLst>
                                    <p:cond delay="0"/>
                                  </p:stCondLst>
                                  <p:childTnLst>
                                    <p:set>
                                      <p:cBhvr>
                                        <p:cTn id="27" dur="1" fill="hold">
                                          <p:stCondLst>
                                            <p:cond delay="0"/>
                                          </p:stCondLst>
                                        </p:cTn>
                                        <p:tgtEl>
                                          <p:spTgt spid="19"/>
                                        </p:tgtEl>
                                        <p:attrNameLst>
                                          <p:attrName>style.visibility</p:attrName>
                                        </p:attrNameLst>
                                      </p:cBhvr>
                                      <p:to>
                                        <p:strVal val="hidden"/>
                                      </p:to>
                                    </p:set>
                                  </p:childTnLst>
                                </p:cTn>
                              </p:par>
                            </p:childTnLst>
                          </p:cTn>
                        </p:par>
                        <p:par>
                          <p:cTn id="28" fill="hold">
                            <p:stCondLst>
                              <p:cond delay="0"/>
                            </p:stCondLst>
                            <p:childTnLst>
                              <p:par>
                                <p:cTn id="29" presetID="2" presetClass="entr" presetSubtype="6"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1" presetClass="entr" presetSubtype="0"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childTnLst>
                                </p:cTn>
                              </p:par>
                            </p:childTnLst>
                          </p:cTn>
                        </p:par>
                        <p:par>
                          <p:cTn id="36" fill="hold">
                            <p:stCondLst>
                              <p:cond delay="500"/>
                            </p:stCondLst>
                            <p:childTnLst>
                              <p:par>
                                <p:cTn id="37" presetID="1" presetClass="entr" presetSubtype="0" fill="hold" nodeType="after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33"/>
                                        </p:tgtEl>
                                        <p:attrNameLst>
                                          <p:attrName>style.visibility</p:attrName>
                                        </p:attrNameLst>
                                      </p:cBhvr>
                                      <p:to>
                                        <p:strVal val="hidden"/>
                                      </p:to>
                                    </p:set>
                                  </p:childTnLst>
                                </p:cTn>
                              </p:par>
                            </p:childTnLst>
                          </p:cTn>
                        </p:par>
                        <p:par>
                          <p:cTn id="43" fill="hold">
                            <p:stCondLst>
                              <p:cond delay="0"/>
                            </p:stCondLst>
                            <p:childTnLst>
                              <p:par>
                                <p:cTn id="44" presetID="1" presetClass="entr" presetSubtype="0" fill="hold" nodeType="afterEffect">
                                  <p:stCondLst>
                                    <p:cond delay="0"/>
                                  </p:stCondLst>
                                  <p:childTnLst>
                                    <p:set>
                                      <p:cBhvr>
                                        <p:cTn id="45" dur="1" fill="hold">
                                          <p:stCondLst>
                                            <p:cond delay="0"/>
                                          </p:stCondLst>
                                        </p:cTn>
                                        <p:tgtEl>
                                          <p:spTgt spid="34"/>
                                        </p:tgtEl>
                                        <p:attrNameLst>
                                          <p:attrName>style.visibility</p:attrName>
                                        </p:attrNameLst>
                                      </p:cBhvr>
                                      <p:to>
                                        <p:strVal val="visible"/>
                                      </p:to>
                                    </p:set>
                                  </p:childTnLst>
                                </p:cTn>
                              </p:par>
                            </p:childTnLst>
                          </p:cTn>
                        </p:par>
                        <p:par>
                          <p:cTn id="46" fill="hold">
                            <p:stCondLst>
                              <p:cond delay="0"/>
                            </p:stCondLst>
                            <p:childTnLst>
                              <p:par>
                                <p:cTn id="47" presetID="1" presetClass="entr" presetSubtype="0" fill="hold" nodeType="afterEffect">
                                  <p:stCondLst>
                                    <p:cond delay="0"/>
                                  </p:stCondLst>
                                  <p:childTnLst>
                                    <p:set>
                                      <p:cBhvr>
                                        <p:cTn id="48" dur="1" fill="hold">
                                          <p:stCondLst>
                                            <p:cond delay="0"/>
                                          </p:stCondLst>
                                        </p:cTn>
                                        <p:tgtEl>
                                          <p:spTgt spid="3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nodeType="clickEffect">
                                  <p:stCondLst>
                                    <p:cond delay="0"/>
                                  </p:stCondLst>
                                  <p:childTnLst>
                                    <p:set>
                                      <p:cBhvr>
                                        <p:cTn id="52" dur="1" fill="hold">
                                          <p:stCondLst>
                                            <p:cond delay="0"/>
                                          </p:stCondLst>
                                        </p:cTn>
                                        <p:tgtEl>
                                          <p:spTgt spid="35"/>
                                        </p:tgtEl>
                                        <p:attrNameLst>
                                          <p:attrName>style.visibility</p:attrName>
                                        </p:attrNameLst>
                                      </p:cBhvr>
                                      <p:to>
                                        <p:strVal val="hidden"/>
                                      </p:to>
                                    </p:set>
                                  </p:childTnLst>
                                </p:cTn>
                              </p:par>
                            </p:childTnLst>
                          </p:cTn>
                        </p:par>
                        <p:par>
                          <p:cTn id="53" fill="hold">
                            <p:stCondLst>
                              <p:cond delay="0"/>
                            </p:stCondLst>
                            <p:childTnLst>
                              <p:par>
                                <p:cTn id="54" presetID="1" presetClass="entr" presetSubtype="0" fill="hold" nodeType="afterEffect">
                                  <p:stCondLst>
                                    <p:cond delay="0"/>
                                  </p:stCondLst>
                                  <p:childTnLst>
                                    <p:set>
                                      <p:cBhvr>
                                        <p:cTn id="55" dur="1" fill="hold">
                                          <p:stCondLst>
                                            <p:cond delay="0"/>
                                          </p:stCondLst>
                                        </p:cTn>
                                        <p:tgtEl>
                                          <p:spTgt spid="36"/>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xit" presetSubtype="0" fill="hold" nodeType="clickEffect">
                                  <p:stCondLst>
                                    <p:cond delay="0"/>
                                  </p:stCondLst>
                                  <p:childTnLst>
                                    <p:set>
                                      <p:cBhvr>
                                        <p:cTn id="59" dur="1" fill="hold">
                                          <p:stCondLst>
                                            <p:cond delay="0"/>
                                          </p:stCondLst>
                                        </p:cTn>
                                        <p:tgtEl>
                                          <p:spTgt spid="36"/>
                                        </p:tgtEl>
                                        <p:attrNameLst>
                                          <p:attrName>style.visibility</p:attrName>
                                        </p:attrNameLst>
                                      </p:cBhvr>
                                      <p:to>
                                        <p:strVal val="hidden"/>
                                      </p:to>
                                    </p:set>
                                  </p:childTnLst>
                                </p:cTn>
                              </p:par>
                            </p:childTnLst>
                          </p:cTn>
                        </p:par>
                        <p:par>
                          <p:cTn id="60" fill="hold">
                            <p:stCondLst>
                              <p:cond delay="0"/>
                            </p:stCondLst>
                            <p:childTnLst>
                              <p:par>
                                <p:cTn id="61" presetID="1" presetClass="entr" presetSubtype="0" fill="hold" nodeType="afterEffect">
                                  <p:stCondLst>
                                    <p:cond delay="0"/>
                                  </p:stCondLst>
                                  <p:childTnLst>
                                    <p:set>
                                      <p:cBhvr>
                                        <p:cTn id="62" dur="1" fill="hold">
                                          <p:stCondLst>
                                            <p:cond delay="0"/>
                                          </p:stCondLst>
                                        </p:cTn>
                                        <p:tgtEl>
                                          <p:spTgt spid="37"/>
                                        </p:tgtEl>
                                        <p:attrNameLst>
                                          <p:attrName>style.visibility</p:attrName>
                                        </p:attrNameLst>
                                      </p:cBhvr>
                                      <p:to>
                                        <p:strVal val="visible"/>
                                      </p:to>
                                    </p:set>
                                  </p:childTnLst>
                                </p:cTn>
                              </p:par>
                              <p:par>
                                <p:cTn id="63" presetID="1" presetClass="exit" presetSubtype="0" fill="hold" nodeType="withEffect">
                                  <p:stCondLst>
                                    <p:cond delay="0"/>
                                  </p:stCondLst>
                                  <p:childTnLst>
                                    <p:set>
                                      <p:cBhvr>
                                        <p:cTn id="64" dur="1" fill="hold">
                                          <p:stCondLst>
                                            <p:cond delay="0"/>
                                          </p:stCondLst>
                                        </p:cTn>
                                        <p:tgtEl>
                                          <p:spTgt spid="34"/>
                                        </p:tgtEl>
                                        <p:attrNameLst>
                                          <p:attrName>style.visibility</p:attrName>
                                        </p:attrNameLst>
                                      </p:cBhvr>
                                      <p:to>
                                        <p:strVal val="hidden"/>
                                      </p:to>
                                    </p:set>
                                  </p:childTnLst>
                                </p:cTn>
                              </p:par>
                            </p:childTnLst>
                          </p:cTn>
                        </p:par>
                        <p:par>
                          <p:cTn id="65" fill="hold">
                            <p:stCondLst>
                              <p:cond delay="0"/>
                            </p:stCondLst>
                            <p:childTnLst>
                              <p:par>
                                <p:cTn id="66" presetID="1" presetClass="entr" presetSubtype="0" fill="hold" nodeType="afterEffect">
                                  <p:stCondLst>
                                    <p:cond delay="0"/>
                                  </p:stCondLst>
                                  <p:childTnLst>
                                    <p:set>
                                      <p:cBhvr>
                                        <p:cTn id="67" dur="1" fill="hold">
                                          <p:stCondLst>
                                            <p:cond delay="0"/>
                                          </p:stCondLst>
                                        </p:cTn>
                                        <p:tgtEl>
                                          <p:spTgt spid="38"/>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xit" presetSubtype="0" fill="hold" nodeType="clickEffect">
                                  <p:stCondLst>
                                    <p:cond delay="0"/>
                                  </p:stCondLst>
                                  <p:childTnLst>
                                    <p:set>
                                      <p:cBhvr>
                                        <p:cTn id="71" dur="1" fill="hold">
                                          <p:stCondLst>
                                            <p:cond delay="0"/>
                                          </p:stCondLst>
                                        </p:cTn>
                                        <p:tgtEl>
                                          <p:spTgt spid="38"/>
                                        </p:tgtEl>
                                        <p:attrNameLst>
                                          <p:attrName>style.visibility</p:attrName>
                                        </p:attrNameLst>
                                      </p:cBhvr>
                                      <p:to>
                                        <p:strVal val="hidden"/>
                                      </p:to>
                                    </p:set>
                                  </p:childTnLst>
                                </p:cTn>
                              </p:par>
                            </p:childTnLst>
                          </p:cTn>
                        </p:par>
                        <p:par>
                          <p:cTn id="72" fill="hold">
                            <p:stCondLst>
                              <p:cond delay="0"/>
                            </p:stCondLst>
                            <p:childTnLst>
                              <p:par>
                                <p:cTn id="73" presetID="1" presetClass="entr" presetSubtype="0" fill="hold" nodeType="afterEffect">
                                  <p:stCondLst>
                                    <p:cond delay="0"/>
                                  </p:stCondLst>
                                  <p:childTnLst>
                                    <p:set>
                                      <p:cBhvr>
                                        <p:cTn id="74" dur="1" fill="hold">
                                          <p:stCondLst>
                                            <p:cond delay="0"/>
                                          </p:stCondLst>
                                        </p:cTn>
                                        <p:tgtEl>
                                          <p:spTgt spid="39"/>
                                        </p:tgtEl>
                                        <p:attrNameLst>
                                          <p:attrName>style.visibility</p:attrName>
                                        </p:attrNameLst>
                                      </p:cBhvr>
                                      <p:to>
                                        <p:strVal val="visible"/>
                                      </p:to>
                                    </p:set>
                                  </p:childTnLst>
                                </p:cTn>
                              </p:par>
                              <p:par>
                                <p:cTn id="75" presetID="1" presetClass="exit" presetSubtype="0" fill="hold" nodeType="withEffect">
                                  <p:stCondLst>
                                    <p:cond delay="0"/>
                                  </p:stCondLst>
                                  <p:childTnLst>
                                    <p:set>
                                      <p:cBhvr>
                                        <p:cTn id="76" dur="1" fill="hold">
                                          <p:stCondLst>
                                            <p:cond delay="0"/>
                                          </p:stCondLst>
                                        </p:cTn>
                                        <p:tgtEl>
                                          <p:spTgt spid="32"/>
                                        </p:tgtEl>
                                        <p:attrNameLst>
                                          <p:attrName>style.visibility</p:attrName>
                                        </p:attrNameLst>
                                      </p:cBhvr>
                                      <p:to>
                                        <p:strVal val="hidden"/>
                                      </p:to>
                                    </p:set>
                                  </p:childTnLst>
                                </p:cTn>
                              </p:par>
                            </p:childTnLst>
                          </p:cTn>
                        </p:par>
                        <p:par>
                          <p:cTn id="77" fill="hold">
                            <p:stCondLst>
                              <p:cond delay="0"/>
                            </p:stCondLst>
                            <p:childTnLst>
                              <p:par>
                                <p:cTn id="78" presetID="1" presetClass="entr" presetSubtype="0" fill="hold" nodeType="afterEffect">
                                  <p:stCondLst>
                                    <p:cond delay="0"/>
                                  </p:stCondLst>
                                  <p:childTnLst>
                                    <p:set>
                                      <p:cBhvr>
                                        <p:cTn id="79" dur="1" fill="hold">
                                          <p:stCondLst>
                                            <p:cond delay="0"/>
                                          </p:stCondLst>
                                        </p:cTn>
                                        <p:tgtEl>
                                          <p:spTgt spid="40"/>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xit" presetSubtype="0" fill="hold" nodeType="clickEffect">
                                  <p:stCondLst>
                                    <p:cond delay="0"/>
                                  </p:stCondLst>
                                  <p:childTnLst>
                                    <p:set>
                                      <p:cBhvr>
                                        <p:cTn id="83" dur="1" fill="hold">
                                          <p:stCondLst>
                                            <p:cond delay="0"/>
                                          </p:stCondLst>
                                        </p:cTn>
                                        <p:tgtEl>
                                          <p:spTgt spid="40"/>
                                        </p:tgtEl>
                                        <p:attrNameLst>
                                          <p:attrName>style.visibility</p:attrName>
                                        </p:attrNameLst>
                                      </p:cBhvr>
                                      <p:to>
                                        <p:strVal val="hidden"/>
                                      </p:to>
                                    </p:set>
                                  </p:childTnLst>
                                </p:cTn>
                              </p:par>
                            </p:childTnLst>
                          </p:cTn>
                        </p:par>
                        <p:par>
                          <p:cTn id="84" fill="hold">
                            <p:stCondLst>
                              <p:cond delay="0"/>
                            </p:stCondLst>
                            <p:childTnLst>
                              <p:par>
                                <p:cTn id="85" presetID="1" presetClass="entr" presetSubtype="0" fill="hold" nodeType="afterEffect">
                                  <p:stCondLst>
                                    <p:cond delay="0"/>
                                  </p:stCondLst>
                                  <p:childTnLst>
                                    <p:set>
                                      <p:cBhvr>
                                        <p:cTn id="86" dur="1" fill="hold">
                                          <p:stCondLst>
                                            <p:cond delay="0"/>
                                          </p:stCondLst>
                                        </p:cTn>
                                        <p:tgtEl>
                                          <p:spTgt spid="41"/>
                                        </p:tgtEl>
                                        <p:attrNameLst>
                                          <p:attrName>style.visibility</p:attrName>
                                        </p:attrNameLst>
                                      </p:cBhvr>
                                      <p:to>
                                        <p:strVal val="visible"/>
                                      </p:to>
                                    </p:set>
                                  </p:childTnLst>
                                </p:cTn>
                              </p:par>
                              <p:par>
                                <p:cTn id="87" presetID="1" presetClass="exit" presetSubtype="0" fill="hold" nodeType="withEffect">
                                  <p:stCondLst>
                                    <p:cond delay="0"/>
                                  </p:stCondLst>
                                  <p:childTnLst>
                                    <p:set>
                                      <p:cBhvr>
                                        <p:cTn id="88" dur="1" fill="hold">
                                          <p:stCondLst>
                                            <p:cond delay="0"/>
                                          </p:stCondLst>
                                        </p:cTn>
                                        <p:tgtEl>
                                          <p:spTgt spid="37"/>
                                        </p:tgtEl>
                                        <p:attrNameLst>
                                          <p:attrName>style.visibility</p:attrName>
                                        </p:attrNameLst>
                                      </p:cBhvr>
                                      <p:to>
                                        <p:strVal val="hidden"/>
                                      </p:to>
                                    </p:set>
                                  </p:childTnLst>
                                </p:cTn>
                              </p:par>
                            </p:childTnLst>
                          </p:cTn>
                        </p:par>
                        <p:par>
                          <p:cTn id="89" fill="hold">
                            <p:stCondLst>
                              <p:cond delay="0"/>
                            </p:stCondLst>
                            <p:childTnLst>
                              <p:par>
                                <p:cTn id="90" presetID="1" presetClass="entr" presetSubtype="0" fill="hold" nodeType="afterEffect">
                                  <p:stCondLst>
                                    <p:cond delay="0"/>
                                  </p:stCondLst>
                                  <p:childTnLst>
                                    <p:set>
                                      <p:cBhvr>
                                        <p:cTn id="91" dur="1" fill="hold">
                                          <p:stCondLst>
                                            <p:cond delay="0"/>
                                          </p:stCondLst>
                                        </p:cTn>
                                        <p:tgtEl>
                                          <p:spTgt spid="42"/>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xit" presetSubtype="0" fill="hold" nodeType="clickEffect">
                                  <p:stCondLst>
                                    <p:cond delay="0"/>
                                  </p:stCondLst>
                                  <p:childTnLst>
                                    <p:set>
                                      <p:cBhvr>
                                        <p:cTn id="95" dur="1" fill="hold">
                                          <p:stCondLst>
                                            <p:cond delay="0"/>
                                          </p:stCondLst>
                                        </p:cTn>
                                        <p:tgtEl>
                                          <p:spTgt spid="42"/>
                                        </p:tgtEl>
                                        <p:attrNameLst>
                                          <p:attrName>style.visibility</p:attrName>
                                        </p:attrNameLst>
                                      </p:cBhvr>
                                      <p:to>
                                        <p:strVal val="hidden"/>
                                      </p:to>
                                    </p:set>
                                  </p:childTnLst>
                                </p:cTn>
                              </p:par>
                            </p:childTnLst>
                          </p:cTn>
                        </p:par>
                        <p:par>
                          <p:cTn id="96" fill="hold">
                            <p:stCondLst>
                              <p:cond delay="0"/>
                            </p:stCondLst>
                            <p:childTnLst>
                              <p:par>
                                <p:cTn id="97" presetID="1" presetClass="entr" presetSubtype="0" fill="hold" nodeType="afterEffect">
                                  <p:stCondLst>
                                    <p:cond delay="0"/>
                                  </p:stCondLst>
                                  <p:childTnLst>
                                    <p:set>
                                      <p:cBhvr>
                                        <p:cTn id="98" dur="1" fill="hold">
                                          <p:stCondLst>
                                            <p:cond delay="0"/>
                                          </p:stCondLst>
                                        </p:cTn>
                                        <p:tgtEl>
                                          <p:spTgt spid="43"/>
                                        </p:tgtEl>
                                        <p:attrNameLst>
                                          <p:attrName>style.visibility</p:attrName>
                                        </p:attrNameLst>
                                      </p:cBhvr>
                                      <p:to>
                                        <p:strVal val="visible"/>
                                      </p:to>
                                    </p:set>
                                  </p:childTnLst>
                                </p:cTn>
                              </p:par>
                              <p:par>
                                <p:cTn id="99" presetID="1" presetClass="exit" presetSubtype="0" fill="hold" nodeType="withEffect">
                                  <p:stCondLst>
                                    <p:cond delay="0"/>
                                  </p:stCondLst>
                                  <p:childTnLst>
                                    <p:set>
                                      <p:cBhvr>
                                        <p:cTn id="100" dur="1" fill="hold">
                                          <p:stCondLst>
                                            <p:cond delay="0"/>
                                          </p:stCondLst>
                                        </p:cTn>
                                        <p:tgtEl>
                                          <p:spTgt spid="39"/>
                                        </p:tgtEl>
                                        <p:attrNameLst>
                                          <p:attrName>style.visibility</p:attrName>
                                        </p:attrNameLst>
                                      </p:cBhvr>
                                      <p:to>
                                        <p:strVal val="hidden"/>
                                      </p:to>
                                    </p:set>
                                  </p:childTnLst>
                                </p:cTn>
                              </p:par>
                            </p:childTnLst>
                          </p:cTn>
                        </p:par>
                        <p:par>
                          <p:cTn id="101" fill="hold">
                            <p:stCondLst>
                              <p:cond delay="0"/>
                            </p:stCondLst>
                            <p:childTnLst>
                              <p:par>
                                <p:cTn id="102" presetID="1" presetClass="entr" presetSubtype="0" fill="hold" nodeType="afterEffect">
                                  <p:stCondLst>
                                    <p:cond delay="0"/>
                                  </p:stCondLst>
                                  <p:childTnLst>
                                    <p:set>
                                      <p:cBhvr>
                                        <p:cTn id="103" dur="1" fill="hold">
                                          <p:stCondLst>
                                            <p:cond delay="0"/>
                                          </p:stCondLst>
                                        </p:cTn>
                                        <p:tgtEl>
                                          <p:spTgt spid="44"/>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1" presetClass="exit" presetSubtype="0" fill="hold" nodeType="clickEffect">
                                  <p:stCondLst>
                                    <p:cond delay="0"/>
                                  </p:stCondLst>
                                  <p:childTnLst>
                                    <p:set>
                                      <p:cBhvr>
                                        <p:cTn id="107" dur="1" fill="hold">
                                          <p:stCondLst>
                                            <p:cond delay="0"/>
                                          </p:stCondLst>
                                        </p:cTn>
                                        <p:tgtEl>
                                          <p:spTgt spid="44"/>
                                        </p:tgtEl>
                                        <p:attrNameLst>
                                          <p:attrName>style.visibility</p:attrName>
                                        </p:attrNameLst>
                                      </p:cBhvr>
                                      <p:to>
                                        <p:strVal val="hidden"/>
                                      </p:to>
                                    </p:set>
                                  </p:childTnLst>
                                </p:cTn>
                              </p:par>
                            </p:childTnLst>
                          </p:cTn>
                        </p:par>
                        <p:par>
                          <p:cTn id="108" fill="hold">
                            <p:stCondLst>
                              <p:cond delay="0"/>
                            </p:stCondLst>
                            <p:childTnLst>
                              <p:par>
                                <p:cTn id="109" presetID="1" presetClass="entr" presetSubtype="0" fill="hold" nodeType="afterEffect">
                                  <p:stCondLst>
                                    <p:cond delay="0"/>
                                  </p:stCondLst>
                                  <p:childTnLst>
                                    <p:set>
                                      <p:cBhvr>
                                        <p:cTn id="110" dur="1" fill="hold">
                                          <p:stCondLst>
                                            <p:cond delay="0"/>
                                          </p:stCondLst>
                                        </p:cTn>
                                        <p:tgtEl>
                                          <p:spTgt spid="45"/>
                                        </p:tgtEl>
                                        <p:attrNameLst>
                                          <p:attrName>style.visibility</p:attrName>
                                        </p:attrNameLst>
                                      </p:cBhvr>
                                      <p:to>
                                        <p:strVal val="visible"/>
                                      </p:to>
                                    </p:set>
                                  </p:childTnLst>
                                </p:cTn>
                              </p:par>
                              <p:par>
                                <p:cTn id="111" presetID="1" presetClass="exit" presetSubtype="0" fill="hold" nodeType="withEffect">
                                  <p:stCondLst>
                                    <p:cond delay="0"/>
                                  </p:stCondLst>
                                  <p:childTnLst>
                                    <p:set>
                                      <p:cBhvr>
                                        <p:cTn id="112" dur="1" fill="hold">
                                          <p:stCondLst>
                                            <p:cond delay="0"/>
                                          </p:stCondLst>
                                        </p:cTn>
                                        <p:tgtEl>
                                          <p:spTgt spid="41"/>
                                        </p:tgtEl>
                                        <p:attrNameLst>
                                          <p:attrName>style.visibility</p:attrName>
                                        </p:attrNameLst>
                                      </p:cBhvr>
                                      <p:to>
                                        <p:strVal val="hidden"/>
                                      </p:to>
                                    </p:set>
                                  </p:childTnLst>
                                </p:cTn>
                              </p:par>
                            </p:childTnLst>
                          </p:cTn>
                        </p:par>
                        <p:par>
                          <p:cTn id="113" fill="hold">
                            <p:stCondLst>
                              <p:cond delay="0"/>
                            </p:stCondLst>
                            <p:childTnLst>
                              <p:par>
                                <p:cTn id="114" presetID="1" presetClass="entr" presetSubtype="0" fill="hold" nodeType="afterEffect">
                                  <p:stCondLst>
                                    <p:cond delay="0"/>
                                  </p:stCondLst>
                                  <p:childTnLst>
                                    <p:set>
                                      <p:cBhvr>
                                        <p:cTn id="115" dur="1" fill="hold">
                                          <p:stCondLst>
                                            <p:cond delay="0"/>
                                          </p:stCondLst>
                                        </p:cTn>
                                        <p:tgtEl>
                                          <p:spTgt spid="46"/>
                                        </p:tgtEl>
                                        <p:attrNameLst>
                                          <p:attrName>style.visibility</p:attrName>
                                        </p:attrNameLst>
                                      </p:cBhvr>
                                      <p:to>
                                        <p:strVal val="visible"/>
                                      </p:to>
                                    </p:set>
                                  </p:childTnLst>
                                </p:cTn>
                              </p:par>
                            </p:childTnLst>
                          </p:cTn>
                        </p:par>
                      </p:childTnLst>
                    </p:cTn>
                  </p:par>
                  <p:par>
                    <p:cTn id="116" fill="hold">
                      <p:stCondLst>
                        <p:cond delay="indefinite"/>
                      </p:stCondLst>
                      <p:childTnLst>
                        <p:par>
                          <p:cTn id="117" fill="hold">
                            <p:stCondLst>
                              <p:cond delay="0"/>
                            </p:stCondLst>
                            <p:childTnLst>
                              <p:par>
                                <p:cTn id="118" presetID="1" presetClass="exit" presetSubtype="0" fill="hold" nodeType="clickEffect">
                                  <p:stCondLst>
                                    <p:cond delay="0"/>
                                  </p:stCondLst>
                                  <p:childTnLst>
                                    <p:set>
                                      <p:cBhvr>
                                        <p:cTn id="119" dur="1" fill="hold">
                                          <p:stCondLst>
                                            <p:cond delay="0"/>
                                          </p:stCondLst>
                                        </p:cTn>
                                        <p:tgtEl>
                                          <p:spTgt spid="46"/>
                                        </p:tgtEl>
                                        <p:attrNameLst>
                                          <p:attrName>style.visibility</p:attrName>
                                        </p:attrNameLst>
                                      </p:cBhvr>
                                      <p:to>
                                        <p:strVal val="hidden"/>
                                      </p:to>
                                    </p:set>
                                  </p:childTnLst>
                                </p:cTn>
                              </p:par>
                            </p:childTnLst>
                          </p:cTn>
                        </p:par>
                        <p:par>
                          <p:cTn id="120" fill="hold">
                            <p:stCondLst>
                              <p:cond delay="0"/>
                            </p:stCondLst>
                            <p:childTnLst>
                              <p:par>
                                <p:cTn id="121" presetID="1" presetClass="entr" presetSubtype="0" fill="hold" nodeType="afterEffect">
                                  <p:stCondLst>
                                    <p:cond delay="0"/>
                                  </p:stCondLst>
                                  <p:childTnLst>
                                    <p:set>
                                      <p:cBhvr>
                                        <p:cTn id="122" dur="1" fill="hold">
                                          <p:stCondLst>
                                            <p:cond delay="0"/>
                                          </p:stCondLst>
                                        </p:cTn>
                                        <p:tgtEl>
                                          <p:spTgt spid="47"/>
                                        </p:tgtEl>
                                        <p:attrNameLst>
                                          <p:attrName>style.visibility</p:attrName>
                                        </p:attrNameLst>
                                      </p:cBhvr>
                                      <p:to>
                                        <p:strVal val="visible"/>
                                      </p:to>
                                    </p:set>
                                  </p:childTnLst>
                                </p:cTn>
                              </p:par>
                              <p:par>
                                <p:cTn id="123" presetID="1" presetClass="exit" presetSubtype="0" fill="hold" nodeType="withEffect">
                                  <p:stCondLst>
                                    <p:cond delay="0"/>
                                  </p:stCondLst>
                                  <p:childTnLst>
                                    <p:set>
                                      <p:cBhvr>
                                        <p:cTn id="124" dur="1" fill="hold">
                                          <p:stCondLst>
                                            <p:cond delay="0"/>
                                          </p:stCondLst>
                                        </p:cTn>
                                        <p:tgtEl>
                                          <p:spTgt spid="43"/>
                                        </p:tgtEl>
                                        <p:attrNameLst>
                                          <p:attrName>style.visibility</p:attrName>
                                        </p:attrNameLst>
                                      </p:cBhvr>
                                      <p:to>
                                        <p:strVal val="hidden"/>
                                      </p:to>
                                    </p:set>
                                  </p:childTnLst>
                                </p:cTn>
                              </p:par>
                            </p:childTnLst>
                          </p:cTn>
                        </p:par>
                        <p:par>
                          <p:cTn id="125" fill="hold">
                            <p:stCondLst>
                              <p:cond delay="0"/>
                            </p:stCondLst>
                            <p:childTnLst>
                              <p:par>
                                <p:cTn id="126" presetID="1" presetClass="entr" presetSubtype="0" fill="hold" nodeType="afterEffect">
                                  <p:stCondLst>
                                    <p:cond delay="0"/>
                                  </p:stCondLst>
                                  <p:childTnLst>
                                    <p:set>
                                      <p:cBhvr>
                                        <p:cTn id="127" dur="1" fill="hold">
                                          <p:stCondLst>
                                            <p:cond delay="0"/>
                                          </p:stCondLst>
                                        </p:cTn>
                                        <p:tgtEl>
                                          <p:spTgt spid="48"/>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xit" presetSubtype="0" fill="hold" nodeType="clickEffect">
                                  <p:stCondLst>
                                    <p:cond delay="0"/>
                                  </p:stCondLst>
                                  <p:childTnLst>
                                    <p:set>
                                      <p:cBhvr>
                                        <p:cTn id="131" dur="1" fill="hold">
                                          <p:stCondLst>
                                            <p:cond delay="0"/>
                                          </p:stCondLst>
                                        </p:cTn>
                                        <p:tgtEl>
                                          <p:spTgt spid="48"/>
                                        </p:tgtEl>
                                        <p:attrNameLst>
                                          <p:attrName>style.visibility</p:attrName>
                                        </p:attrNameLst>
                                      </p:cBhvr>
                                      <p:to>
                                        <p:strVal val="hidden"/>
                                      </p:to>
                                    </p:set>
                                  </p:childTnLst>
                                </p:cTn>
                              </p:par>
                            </p:childTnLst>
                          </p:cTn>
                        </p:par>
                        <p:par>
                          <p:cTn id="132" fill="hold">
                            <p:stCondLst>
                              <p:cond delay="0"/>
                            </p:stCondLst>
                            <p:childTnLst>
                              <p:par>
                                <p:cTn id="133" presetID="1" presetClass="entr" presetSubtype="0" fill="hold" nodeType="afterEffect">
                                  <p:stCondLst>
                                    <p:cond delay="0"/>
                                  </p:stCondLst>
                                  <p:childTnLst>
                                    <p:set>
                                      <p:cBhvr>
                                        <p:cTn id="134" dur="1" fill="hold">
                                          <p:stCondLst>
                                            <p:cond delay="0"/>
                                          </p:stCondLst>
                                        </p:cTn>
                                        <p:tgtEl>
                                          <p:spTgt spid="49"/>
                                        </p:tgtEl>
                                        <p:attrNameLst>
                                          <p:attrName>style.visibility</p:attrName>
                                        </p:attrNameLst>
                                      </p:cBhvr>
                                      <p:to>
                                        <p:strVal val="visible"/>
                                      </p:to>
                                    </p:set>
                                  </p:childTnLst>
                                </p:cTn>
                              </p:par>
                              <p:par>
                                <p:cTn id="135" presetID="1" presetClass="exit" presetSubtype="0" fill="hold" nodeType="withEffect">
                                  <p:stCondLst>
                                    <p:cond delay="0"/>
                                  </p:stCondLst>
                                  <p:childTnLst>
                                    <p:set>
                                      <p:cBhvr>
                                        <p:cTn id="136" dur="1" fill="hold">
                                          <p:stCondLst>
                                            <p:cond delay="0"/>
                                          </p:stCondLst>
                                        </p:cTn>
                                        <p:tgtEl>
                                          <p:spTgt spid="45"/>
                                        </p:tgtEl>
                                        <p:attrNameLst>
                                          <p:attrName>style.visibility</p:attrName>
                                        </p:attrNameLst>
                                      </p:cBhvr>
                                      <p:to>
                                        <p:strVal val="hidden"/>
                                      </p:to>
                                    </p:set>
                                  </p:childTnLst>
                                </p:cTn>
                              </p:par>
                            </p:childTnLst>
                          </p:cTn>
                        </p:par>
                        <p:par>
                          <p:cTn id="137" fill="hold">
                            <p:stCondLst>
                              <p:cond delay="0"/>
                            </p:stCondLst>
                            <p:childTnLst>
                              <p:par>
                                <p:cTn id="138" presetID="1" presetClass="entr" presetSubtype="0" fill="hold" nodeType="afterEffect">
                                  <p:stCondLst>
                                    <p:cond delay="0"/>
                                  </p:stCondLst>
                                  <p:childTnLst>
                                    <p:set>
                                      <p:cBhvr>
                                        <p:cTn id="139" dur="1" fill="hold">
                                          <p:stCondLst>
                                            <p:cond delay="0"/>
                                          </p:stCondLst>
                                        </p:cTn>
                                        <p:tgtEl>
                                          <p:spTgt spid="50"/>
                                        </p:tgtEl>
                                        <p:attrNameLst>
                                          <p:attrName>style.visibility</p:attrName>
                                        </p:attrNameLst>
                                      </p:cBhvr>
                                      <p:to>
                                        <p:strVal val="visible"/>
                                      </p:to>
                                    </p:set>
                                  </p:childTnLst>
                                </p:cTn>
                              </p:par>
                            </p:childTnLst>
                          </p:cTn>
                        </p:par>
                      </p:childTnLst>
                    </p:cTn>
                  </p:par>
                  <p:par>
                    <p:cTn id="140" fill="hold">
                      <p:stCondLst>
                        <p:cond delay="indefinite"/>
                      </p:stCondLst>
                      <p:childTnLst>
                        <p:par>
                          <p:cTn id="141" fill="hold">
                            <p:stCondLst>
                              <p:cond delay="0"/>
                            </p:stCondLst>
                            <p:childTnLst>
                              <p:par>
                                <p:cTn id="142" presetID="1" presetClass="exit" presetSubtype="0" fill="hold" nodeType="clickEffect">
                                  <p:stCondLst>
                                    <p:cond delay="0"/>
                                  </p:stCondLst>
                                  <p:childTnLst>
                                    <p:set>
                                      <p:cBhvr>
                                        <p:cTn id="143" dur="1" fill="hold">
                                          <p:stCondLst>
                                            <p:cond delay="0"/>
                                          </p:stCondLst>
                                        </p:cTn>
                                        <p:tgtEl>
                                          <p:spTgt spid="50"/>
                                        </p:tgtEl>
                                        <p:attrNameLst>
                                          <p:attrName>style.visibility</p:attrName>
                                        </p:attrNameLst>
                                      </p:cBhvr>
                                      <p:to>
                                        <p:strVal val="hidden"/>
                                      </p:to>
                                    </p:set>
                                  </p:childTnLst>
                                </p:cTn>
                              </p:par>
                            </p:childTnLst>
                          </p:cTn>
                        </p:par>
                        <p:par>
                          <p:cTn id="144" fill="hold">
                            <p:stCondLst>
                              <p:cond delay="0"/>
                            </p:stCondLst>
                            <p:childTnLst>
                              <p:par>
                                <p:cTn id="145" presetID="1" presetClass="entr" presetSubtype="0" fill="hold" nodeType="afterEffect">
                                  <p:stCondLst>
                                    <p:cond delay="0"/>
                                  </p:stCondLst>
                                  <p:childTnLst>
                                    <p:set>
                                      <p:cBhvr>
                                        <p:cTn id="146" dur="1" fill="hold">
                                          <p:stCondLst>
                                            <p:cond delay="0"/>
                                          </p:stCondLst>
                                        </p:cTn>
                                        <p:tgtEl>
                                          <p:spTgt spid="51"/>
                                        </p:tgtEl>
                                        <p:attrNameLst>
                                          <p:attrName>style.visibility</p:attrName>
                                        </p:attrNameLst>
                                      </p:cBhvr>
                                      <p:to>
                                        <p:strVal val="visible"/>
                                      </p:to>
                                    </p:set>
                                  </p:childTnLst>
                                </p:cTn>
                              </p:par>
                              <p:par>
                                <p:cTn id="147" presetID="1" presetClass="exit" presetSubtype="0" fill="hold" nodeType="withEffect">
                                  <p:stCondLst>
                                    <p:cond delay="0"/>
                                  </p:stCondLst>
                                  <p:childTnLst>
                                    <p:set>
                                      <p:cBhvr>
                                        <p:cTn id="148" dur="1" fill="hold">
                                          <p:stCondLst>
                                            <p:cond delay="0"/>
                                          </p:stCondLst>
                                        </p:cTn>
                                        <p:tgtEl>
                                          <p:spTgt spid="47"/>
                                        </p:tgtEl>
                                        <p:attrNameLst>
                                          <p:attrName>style.visibility</p:attrName>
                                        </p:attrNameLst>
                                      </p:cBhvr>
                                      <p:to>
                                        <p:strVal val="hidden"/>
                                      </p:to>
                                    </p:set>
                                  </p:childTnLst>
                                </p:cTn>
                              </p:par>
                            </p:childTnLst>
                          </p:cTn>
                        </p:par>
                        <p:par>
                          <p:cTn id="149" fill="hold">
                            <p:stCondLst>
                              <p:cond delay="0"/>
                            </p:stCondLst>
                            <p:childTnLst>
                              <p:par>
                                <p:cTn id="150" presetID="1" presetClass="entr" presetSubtype="0" fill="hold" nodeType="afterEffect">
                                  <p:stCondLst>
                                    <p:cond delay="0"/>
                                  </p:stCondLst>
                                  <p:childTnLst>
                                    <p:set>
                                      <p:cBhvr>
                                        <p:cTn id="151" dur="1" fill="hold">
                                          <p:stCondLst>
                                            <p:cond delay="0"/>
                                          </p:stCondLst>
                                        </p:cTn>
                                        <p:tgtEl>
                                          <p:spTgt spid="52"/>
                                        </p:tgtEl>
                                        <p:attrNameLst>
                                          <p:attrName>style.visibility</p:attrName>
                                        </p:attrNameLst>
                                      </p:cBhvr>
                                      <p:to>
                                        <p:strVal val="visible"/>
                                      </p:to>
                                    </p:set>
                                  </p:childTnLst>
                                </p:cTn>
                              </p:par>
                            </p:childTnLst>
                          </p:cTn>
                        </p:par>
                      </p:childTnLst>
                    </p:cTn>
                  </p:par>
                  <p:par>
                    <p:cTn id="152" fill="hold">
                      <p:stCondLst>
                        <p:cond delay="indefinite"/>
                      </p:stCondLst>
                      <p:childTnLst>
                        <p:par>
                          <p:cTn id="153" fill="hold">
                            <p:stCondLst>
                              <p:cond delay="0"/>
                            </p:stCondLst>
                            <p:childTnLst>
                              <p:par>
                                <p:cTn id="154" presetID="1" presetClass="exit" presetSubtype="0" fill="hold" nodeType="clickEffect">
                                  <p:stCondLst>
                                    <p:cond delay="0"/>
                                  </p:stCondLst>
                                  <p:childTnLst>
                                    <p:set>
                                      <p:cBhvr>
                                        <p:cTn id="155" dur="1" fill="hold">
                                          <p:stCondLst>
                                            <p:cond delay="0"/>
                                          </p:stCondLst>
                                        </p:cTn>
                                        <p:tgtEl>
                                          <p:spTgt spid="52"/>
                                        </p:tgtEl>
                                        <p:attrNameLst>
                                          <p:attrName>style.visibility</p:attrName>
                                        </p:attrNameLst>
                                      </p:cBhvr>
                                      <p:to>
                                        <p:strVal val="hidden"/>
                                      </p:to>
                                    </p:set>
                                  </p:childTnLst>
                                </p:cTn>
                              </p:par>
                            </p:childTnLst>
                          </p:cTn>
                        </p:par>
                        <p:par>
                          <p:cTn id="156" fill="hold">
                            <p:stCondLst>
                              <p:cond delay="0"/>
                            </p:stCondLst>
                            <p:childTnLst>
                              <p:par>
                                <p:cTn id="157" presetID="1" presetClass="exit" presetSubtype="0" fill="hold" nodeType="afterEffect">
                                  <p:stCondLst>
                                    <p:cond delay="0"/>
                                  </p:stCondLst>
                                  <p:childTnLst>
                                    <p:set>
                                      <p:cBhvr>
                                        <p:cTn id="158" dur="1" fill="hold">
                                          <p:stCondLst>
                                            <p:cond delay="0"/>
                                          </p:stCondLst>
                                        </p:cTn>
                                        <p:tgtEl>
                                          <p:spTgt spid="51"/>
                                        </p:tgtEl>
                                        <p:attrNameLst>
                                          <p:attrName>style.visibility</p:attrName>
                                        </p:attrNameLst>
                                      </p:cBhvr>
                                      <p:to>
                                        <p:strVal val="hidden"/>
                                      </p:to>
                                    </p:set>
                                  </p:childTnLst>
                                </p:cTn>
                              </p:par>
                            </p:childTnLst>
                          </p:cTn>
                        </p:par>
                        <p:par>
                          <p:cTn id="159" fill="hold">
                            <p:stCondLst>
                              <p:cond delay="0"/>
                            </p:stCondLst>
                            <p:childTnLst>
                              <p:par>
                                <p:cTn id="160" presetID="1" presetClass="exit" presetSubtype="0" fill="hold" nodeType="afterEffect">
                                  <p:stCondLst>
                                    <p:cond delay="0"/>
                                  </p:stCondLst>
                                  <p:childTnLst>
                                    <p:set>
                                      <p:cBhvr>
                                        <p:cTn id="161" dur="1" fill="hold">
                                          <p:stCondLst>
                                            <p:cond delay="0"/>
                                          </p:stCondLst>
                                        </p:cTn>
                                        <p:tgtEl>
                                          <p:spTgt spid="49"/>
                                        </p:tgtEl>
                                        <p:attrNameLst>
                                          <p:attrName>style.visibility</p:attrName>
                                        </p:attrNameLst>
                                      </p:cBhvr>
                                      <p:to>
                                        <p:strVal val="hidden"/>
                                      </p:to>
                                    </p:set>
                                  </p:childTnLst>
                                </p:cTn>
                              </p:par>
                            </p:childTnLst>
                          </p:cTn>
                        </p:par>
                        <p:par>
                          <p:cTn id="162" fill="hold">
                            <p:stCondLst>
                              <p:cond delay="0"/>
                            </p:stCondLst>
                            <p:childTnLst>
                              <p:par>
                                <p:cTn id="163" presetID="53" presetClass="exit" presetSubtype="0" fill="hold" nodeType="afterEffect">
                                  <p:stCondLst>
                                    <p:cond delay="0"/>
                                  </p:stCondLst>
                                  <p:childTnLst>
                                    <p:anim calcmode="lin" valueType="num">
                                      <p:cBhvr>
                                        <p:cTn id="164" dur="500" fill="hold">
                                          <p:stCondLst>
                                            <p:cond delay="0"/>
                                          </p:stCondLst>
                                        </p:cTn>
                                        <p:tgtEl>
                                          <p:spTgt spid="20"/>
                                        </p:tgtEl>
                                        <p:attrNameLst>
                                          <p:attrName>ppt_w</p:attrName>
                                        </p:attrNameLst>
                                      </p:cBhvr>
                                      <p:tavLst>
                                        <p:tav tm="0">
                                          <p:val>
                                            <p:strVal val="ppt_w"/>
                                          </p:val>
                                        </p:tav>
                                        <p:tav tm="100000">
                                          <p:val>
                                            <p:fltVal val="0"/>
                                          </p:val>
                                        </p:tav>
                                      </p:tavLst>
                                    </p:anim>
                                    <p:anim calcmode="lin" valueType="num">
                                      <p:cBhvr>
                                        <p:cTn id="165" dur="500" fill="hold"/>
                                        <p:tgtEl>
                                          <p:spTgt spid="20"/>
                                        </p:tgtEl>
                                        <p:attrNameLst>
                                          <p:attrName>ppt_h</p:attrName>
                                        </p:attrNameLst>
                                      </p:cBhvr>
                                      <p:tavLst>
                                        <p:tav tm="0">
                                          <p:val>
                                            <p:strVal val="ppt_h"/>
                                          </p:val>
                                        </p:tav>
                                        <p:tav tm="100000">
                                          <p:val>
                                            <p:fltVal val="0"/>
                                          </p:val>
                                        </p:tav>
                                      </p:tavLst>
                                    </p:anim>
                                    <p:animEffect transition="out" filter="fade">
                                      <p:cBhvr>
                                        <p:cTn id="166" dur="500"/>
                                        <p:tgtEl>
                                          <p:spTgt spid="20"/>
                                        </p:tgtEl>
                                      </p:cBhvr>
                                    </p:animEffect>
                                    <p:set>
                                      <p:cBhvr>
                                        <p:cTn id="167" dur="1" fill="hold">
                                          <p:stCondLst>
                                            <p:cond delay="499"/>
                                          </p:stCondLst>
                                        </p:cTn>
                                        <p:tgtEl>
                                          <p:spTgt spid="20"/>
                                        </p:tgtEl>
                                        <p:attrNameLst>
                                          <p:attrName>style.visibility</p:attrName>
                                        </p:attrNameLst>
                                      </p:cBhvr>
                                      <p:to>
                                        <p:strVal val="hidden"/>
                                      </p:to>
                                    </p:set>
                                  </p:childTnLst>
                                </p:cTn>
                              </p:par>
                            </p:childTnLst>
                          </p:cTn>
                        </p:par>
                        <p:par>
                          <p:cTn id="168" fill="hold">
                            <p:stCondLst>
                              <p:cond delay="500"/>
                            </p:stCondLst>
                            <p:childTnLst>
                              <p:par>
                                <p:cTn id="169" presetID="1" presetClass="entr" presetSubtype="0" fill="hold" nodeType="afterEffect">
                                  <p:stCondLst>
                                    <p:cond delay="0"/>
                                  </p:stCondLst>
                                  <p:childTnLst>
                                    <p:set>
                                      <p:cBhvr>
                                        <p:cTn id="170" dur="1" fill="hold">
                                          <p:stCondLst>
                                            <p:cond delay="0"/>
                                          </p:stCondLst>
                                        </p:cTn>
                                        <p:tgtEl>
                                          <p:spTgt spid="53"/>
                                        </p:tgtEl>
                                        <p:attrNameLst>
                                          <p:attrName>style.visibility</p:attrName>
                                        </p:attrNameLst>
                                      </p:cBhvr>
                                      <p:to>
                                        <p:strVal val="visible"/>
                                      </p:to>
                                    </p:set>
                                  </p:childTnLst>
                                </p:cTn>
                              </p:par>
                            </p:childTnLst>
                          </p:cTn>
                        </p:par>
                        <p:par>
                          <p:cTn id="171" fill="hold">
                            <p:stCondLst>
                              <p:cond delay="500"/>
                            </p:stCondLst>
                            <p:childTnLst>
                              <p:par>
                                <p:cTn id="172" presetID="1" presetClass="entr" presetSubtype="0" fill="hold" nodeType="afterEffect">
                                  <p:stCondLst>
                                    <p:cond delay="0"/>
                                  </p:stCondLst>
                                  <p:childTnLst>
                                    <p:set>
                                      <p:cBhvr>
                                        <p:cTn id="173" dur="1" fill="hold">
                                          <p:stCondLst>
                                            <p:cond delay="0"/>
                                          </p:stCondLst>
                                        </p:cTn>
                                        <p:tgtEl>
                                          <p:spTgt spid="54"/>
                                        </p:tgtEl>
                                        <p:attrNameLst>
                                          <p:attrName>style.visibility</p:attrName>
                                        </p:attrNameLst>
                                      </p:cBhvr>
                                      <p:to>
                                        <p:strVal val="visible"/>
                                      </p:to>
                                    </p:set>
                                  </p:childTnLst>
                                </p:cTn>
                              </p:par>
                            </p:childTnLst>
                          </p:cTn>
                        </p:par>
                      </p:childTnLst>
                    </p:cTn>
                  </p:par>
                  <p:par>
                    <p:cTn id="174" fill="hold">
                      <p:stCondLst>
                        <p:cond delay="indefinite"/>
                      </p:stCondLst>
                      <p:childTnLst>
                        <p:par>
                          <p:cTn id="175" fill="hold">
                            <p:stCondLst>
                              <p:cond delay="0"/>
                            </p:stCondLst>
                            <p:childTnLst>
                              <p:par>
                                <p:cTn id="176" presetID="1" presetClass="exit" presetSubtype="0" fill="hold" nodeType="clickEffect">
                                  <p:stCondLst>
                                    <p:cond delay="0"/>
                                  </p:stCondLst>
                                  <p:childTnLst>
                                    <p:set>
                                      <p:cBhvr>
                                        <p:cTn id="177" dur="1" fill="hold">
                                          <p:stCondLst>
                                            <p:cond delay="0"/>
                                          </p:stCondLst>
                                        </p:cTn>
                                        <p:tgtEl>
                                          <p:spTgt spid="54"/>
                                        </p:tgtEl>
                                        <p:attrNameLst>
                                          <p:attrName>style.visibility</p:attrName>
                                        </p:attrNameLst>
                                      </p:cBhvr>
                                      <p:to>
                                        <p:strVal val="hidden"/>
                                      </p:to>
                                    </p:set>
                                  </p:childTnLst>
                                </p:cTn>
                              </p:par>
                            </p:childTnLst>
                          </p:cTn>
                        </p:par>
                        <p:par>
                          <p:cTn id="178" fill="hold">
                            <p:stCondLst>
                              <p:cond delay="0"/>
                            </p:stCondLst>
                            <p:childTnLst>
                              <p:par>
                                <p:cTn id="179" presetID="1" presetClass="entr" presetSubtype="0" fill="hold" nodeType="afterEffect">
                                  <p:stCondLst>
                                    <p:cond delay="0"/>
                                  </p:stCondLst>
                                  <p:childTnLst>
                                    <p:set>
                                      <p:cBhvr>
                                        <p:cTn id="180"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7" grpId="0" animBg="1"/>
      <p:bldP spid="18" grpId="0" animBg="1"/>
      <p:bldP spid="18" grpId="1" animBg="1"/>
      <p:bldP spid="19" grpId="0" animBg="1"/>
      <p:bldP spid="19" grpId="1" animBg="1"/>
      <p:bldP spid="20" grpId="0" animBg="1"/>
      <p:bldP spid="20"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4" grpId="0" animBg="1"/>
      <p:bldP spid="54" grpId="1" animBg="1"/>
      <p:bldP spid="5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0" y="76200"/>
            <a:ext cx="9144000" cy="1143000"/>
          </a:xfrm>
          <a:noFill/>
        </p:spPr>
        <p:txBody>
          <a:bodyPr/>
          <a:lstStyle/>
          <a:p>
            <a:r>
              <a:rPr lang="en-US" sz="4000" dirty="0">
                <a:solidFill>
                  <a:srgbClr val="FF0000"/>
                </a:solidFill>
                <a:ea typeface="ＭＳ Ｐゴシック" pitchFamily="1" charset="-128"/>
                <a:cs typeface="ＭＳ Ｐゴシック" pitchFamily="1" charset="-128"/>
              </a:rPr>
              <a:t>The </a:t>
            </a:r>
            <a:r>
              <a:rPr lang="en-US" sz="3600" b="1" dirty="0">
                <a:solidFill>
                  <a:srgbClr val="FF0000"/>
                </a:solidFill>
                <a:latin typeface="Courier New" pitchFamily="1" charset="0"/>
                <a:ea typeface="ＭＳ Ｐゴシック" pitchFamily="1" charset="-128"/>
                <a:cs typeface="ＭＳ Ｐゴシック" pitchFamily="1" charset="-128"/>
              </a:rPr>
              <a:t>for</a:t>
            </a:r>
            <a:r>
              <a:rPr lang="en-US" sz="4000" dirty="0">
                <a:solidFill>
                  <a:srgbClr val="FF0000"/>
                </a:solidFill>
                <a:ea typeface="ＭＳ Ｐゴシック" pitchFamily="1" charset="-128"/>
                <a:cs typeface="ＭＳ Ｐゴシック" pitchFamily="1" charset="-128"/>
              </a:rPr>
              <a:t> Statement</a:t>
            </a:r>
            <a:endParaRPr lang="en-US" i="1" dirty="0">
              <a:solidFill>
                <a:srgbClr val="FF0000"/>
              </a:solidFill>
              <a:ea typeface="ＭＳ Ｐゴシック" pitchFamily="1" charset="-128"/>
              <a:cs typeface="ＭＳ Ｐゴシック" pitchFamily="1" charset="-128"/>
            </a:endParaRPr>
          </a:p>
        </p:txBody>
      </p:sp>
      <p:grpSp>
        <p:nvGrpSpPr>
          <p:cNvPr id="2" name="Group 4"/>
          <p:cNvGrpSpPr>
            <a:grpSpLocks/>
          </p:cNvGrpSpPr>
          <p:nvPr/>
        </p:nvGrpSpPr>
        <p:grpSpPr bwMode="auto">
          <a:xfrm>
            <a:off x="1676400" y="2362200"/>
            <a:ext cx="5791200" cy="1139825"/>
            <a:chOff x="1056" y="1488"/>
            <a:chExt cx="3648" cy="718"/>
          </a:xfrm>
        </p:grpSpPr>
        <p:sp>
          <p:nvSpPr>
            <p:cNvPr id="55324" name="Rectangle 5"/>
            <p:cNvSpPr>
              <a:spLocks noChangeArrowheads="1"/>
            </p:cNvSpPr>
            <p:nvPr/>
          </p:nvSpPr>
          <p:spPr bwMode="auto">
            <a:xfrm>
              <a:off x="1056" y="1488"/>
              <a:ext cx="3648" cy="71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5325" name="Text Box 6"/>
            <p:cNvSpPr txBox="1">
              <a:spLocks noChangeArrowheads="1"/>
            </p:cNvSpPr>
            <p:nvPr/>
          </p:nvSpPr>
          <p:spPr bwMode="auto">
            <a:xfrm>
              <a:off x="1120" y="1544"/>
              <a:ext cx="3552" cy="577"/>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for ( </a:t>
              </a:r>
              <a:r>
                <a:rPr lang="en-US" sz="1800" b="0" i="1"/>
                <a:t>init</a:t>
              </a:r>
              <a:r>
                <a:rPr lang="en-US" sz="1800">
                  <a:latin typeface="Courier New" pitchFamily="1" charset="0"/>
                </a:rPr>
                <a:t> ; </a:t>
              </a:r>
              <a:r>
                <a:rPr lang="en-US" sz="1800" b="0" i="1"/>
                <a:t>test</a:t>
              </a:r>
              <a:r>
                <a:rPr lang="en-US" sz="1800">
                  <a:latin typeface="Courier New" pitchFamily="1" charset="0"/>
                </a:rPr>
                <a:t> ; </a:t>
              </a:r>
              <a:r>
                <a:rPr lang="en-US" sz="1800" b="0" i="1"/>
                <a:t>step</a:t>
              </a:r>
              <a:r>
                <a:rPr lang="en-US" sz="1800">
                  <a:latin typeface="Courier New" pitchFamily="1" charset="0"/>
                </a:rPr>
                <a:t> ) {</a:t>
              </a:r>
            </a:p>
            <a:p>
              <a:r>
                <a:rPr lang="en-US" sz="1800">
                  <a:latin typeface="Courier New" pitchFamily="1" charset="0"/>
                </a:rPr>
                <a:t>   </a:t>
              </a:r>
              <a:r>
                <a:rPr lang="en-US" sz="1800" b="0" i="1"/>
                <a:t>statements to be repeated</a:t>
              </a:r>
              <a:endParaRPr lang="en-US" sz="1800">
                <a:latin typeface="Courier New" pitchFamily="1" charset="0"/>
              </a:endParaRPr>
            </a:p>
            <a:p>
              <a:r>
                <a:rPr lang="en-US" sz="1800">
                  <a:latin typeface="Courier New" pitchFamily="1" charset="0"/>
                </a:rPr>
                <a:t>}</a:t>
              </a:r>
            </a:p>
          </p:txBody>
        </p:sp>
      </p:grpSp>
      <p:sp>
        <p:nvSpPr>
          <p:cNvPr id="524295" name="Rectangle 7"/>
          <p:cNvSpPr>
            <a:spLocks noChangeArrowheads="1"/>
          </p:cNvSpPr>
          <p:nvPr/>
        </p:nvSpPr>
        <p:spPr bwMode="auto">
          <a:xfrm>
            <a:off x="2628900" y="2522538"/>
            <a:ext cx="450850" cy="271462"/>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24296" name="Rectangle 8"/>
          <p:cNvSpPr>
            <a:spLocks noChangeArrowheads="1"/>
          </p:cNvSpPr>
          <p:nvPr/>
        </p:nvSpPr>
        <p:spPr bwMode="auto">
          <a:xfrm>
            <a:off x="2249488" y="2803525"/>
            <a:ext cx="2436812" cy="2794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24298" name="Rectangle 10"/>
          <p:cNvSpPr>
            <a:spLocks noChangeArrowheads="1"/>
          </p:cNvSpPr>
          <p:nvPr/>
        </p:nvSpPr>
        <p:spPr bwMode="auto">
          <a:xfrm>
            <a:off x="3352800" y="2522538"/>
            <a:ext cx="452438" cy="271462"/>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524299" name="Rectangle 11"/>
          <p:cNvSpPr>
            <a:spLocks noChangeArrowheads="1"/>
          </p:cNvSpPr>
          <p:nvPr/>
        </p:nvSpPr>
        <p:spPr bwMode="auto">
          <a:xfrm>
            <a:off x="4079875" y="2524125"/>
            <a:ext cx="500063" cy="27146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3" name="Group 12"/>
          <p:cNvGrpSpPr>
            <a:grpSpLocks/>
          </p:cNvGrpSpPr>
          <p:nvPr/>
        </p:nvGrpSpPr>
        <p:grpSpPr bwMode="auto">
          <a:xfrm>
            <a:off x="863850" y="4131650"/>
            <a:ext cx="8001000" cy="420688"/>
            <a:chOff x="432" y="2640"/>
            <a:chExt cx="5040" cy="265"/>
          </a:xfrm>
        </p:grpSpPr>
        <p:sp>
          <p:nvSpPr>
            <p:cNvPr id="55322" name="Text Box 13"/>
            <p:cNvSpPr txBox="1">
              <a:spLocks noChangeArrowheads="1"/>
            </p:cNvSpPr>
            <p:nvPr/>
          </p:nvSpPr>
          <p:spPr bwMode="auto">
            <a:xfrm>
              <a:off x="672" y="2640"/>
              <a:ext cx="4800" cy="265"/>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a:t>Evaluate </a:t>
              </a:r>
              <a:r>
                <a:rPr lang="en-US" sz="2400" b="0" i="1" dirty="0" err="1"/>
                <a:t>init</a:t>
              </a:r>
              <a:r>
                <a:rPr lang="en-US" sz="2400" b="0" dirty="0"/>
                <a:t>, which typically declares a </a:t>
              </a:r>
              <a:r>
                <a:rPr lang="en-US" sz="2400" i="1" dirty="0"/>
                <a:t>control variable</a:t>
              </a:r>
              <a:r>
                <a:rPr lang="en-US" sz="2400" b="0" i="1" dirty="0"/>
                <a:t>.</a:t>
              </a:r>
              <a:endParaRPr lang="en-US" sz="2400" b="0" dirty="0"/>
            </a:p>
          </p:txBody>
        </p:sp>
        <p:sp>
          <p:nvSpPr>
            <p:cNvPr id="55323" name="Text Box 14"/>
            <p:cNvSpPr txBox="1">
              <a:spLocks noChangeArrowheads="1"/>
            </p:cNvSpPr>
            <p:nvPr/>
          </p:nvSpPr>
          <p:spPr bwMode="auto">
            <a:xfrm>
              <a:off x="432" y="2640"/>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1.</a:t>
              </a:r>
            </a:p>
          </p:txBody>
        </p:sp>
      </p:grpSp>
      <p:grpSp>
        <p:nvGrpSpPr>
          <p:cNvPr id="4" name="Group 15"/>
          <p:cNvGrpSpPr>
            <a:grpSpLocks/>
          </p:cNvGrpSpPr>
          <p:nvPr/>
        </p:nvGrpSpPr>
        <p:grpSpPr bwMode="auto">
          <a:xfrm>
            <a:off x="863850" y="4512650"/>
            <a:ext cx="8001000" cy="420688"/>
            <a:chOff x="432" y="2640"/>
            <a:chExt cx="5040" cy="265"/>
          </a:xfrm>
        </p:grpSpPr>
        <p:sp>
          <p:nvSpPr>
            <p:cNvPr id="55320" name="Text Box 16"/>
            <p:cNvSpPr txBox="1">
              <a:spLocks noChangeArrowheads="1"/>
            </p:cNvSpPr>
            <p:nvPr/>
          </p:nvSpPr>
          <p:spPr bwMode="auto">
            <a:xfrm>
              <a:off x="672" y="2640"/>
              <a:ext cx="4800" cy="265"/>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a:t>Evaluate </a:t>
              </a:r>
              <a:r>
                <a:rPr lang="en-US" sz="2400" b="0" i="1" dirty="0"/>
                <a:t>test</a:t>
              </a:r>
              <a:r>
                <a:rPr lang="en-US" sz="2400" b="0" dirty="0"/>
                <a:t> and exit from the loop if the value is </a:t>
              </a:r>
              <a:r>
                <a:rPr lang="en-US" sz="2000" dirty="0">
                  <a:latin typeface="Courier New" pitchFamily="1" charset="0"/>
                </a:rPr>
                <a:t>false</a:t>
              </a:r>
              <a:r>
                <a:rPr lang="en-US" sz="2400" b="0" dirty="0"/>
                <a:t>.</a:t>
              </a:r>
            </a:p>
          </p:txBody>
        </p:sp>
        <p:sp>
          <p:nvSpPr>
            <p:cNvPr id="55321" name="Text Box 17"/>
            <p:cNvSpPr txBox="1">
              <a:spLocks noChangeArrowheads="1"/>
            </p:cNvSpPr>
            <p:nvPr/>
          </p:nvSpPr>
          <p:spPr bwMode="auto">
            <a:xfrm>
              <a:off x="432" y="2640"/>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2.</a:t>
              </a:r>
            </a:p>
          </p:txBody>
        </p:sp>
      </p:grpSp>
      <p:grpSp>
        <p:nvGrpSpPr>
          <p:cNvPr id="5" name="Group 18"/>
          <p:cNvGrpSpPr>
            <a:grpSpLocks/>
          </p:cNvGrpSpPr>
          <p:nvPr/>
        </p:nvGrpSpPr>
        <p:grpSpPr bwMode="auto">
          <a:xfrm>
            <a:off x="863850" y="4919050"/>
            <a:ext cx="8001000" cy="420688"/>
            <a:chOff x="432" y="2640"/>
            <a:chExt cx="5040" cy="265"/>
          </a:xfrm>
        </p:grpSpPr>
        <p:sp>
          <p:nvSpPr>
            <p:cNvPr id="55318" name="Text Box 19"/>
            <p:cNvSpPr txBox="1">
              <a:spLocks noChangeArrowheads="1"/>
            </p:cNvSpPr>
            <p:nvPr/>
          </p:nvSpPr>
          <p:spPr bwMode="auto">
            <a:xfrm>
              <a:off x="672" y="2640"/>
              <a:ext cx="4800" cy="265"/>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a:t>Execute the statements in the body of the loop.</a:t>
              </a:r>
            </a:p>
          </p:txBody>
        </p:sp>
        <p:sp>
          <p:nvSpPr>
            <p:cNvPr id="55319" name="Text Box 20"/>
            <p:cNvSpPr txBox="1">
              <a:spLocks noChangeArrowheads="1"/>
            </p:cNvSpPr>
            <p:nvPr/>
          </p:nvSpPr>
          <p:spPr bwMode="auto">
            <a:xfrm>
              <a:off x="432" y="2640"/>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3.</a:t>
              </a:r>
            </a:p>
          </p:txBody>
        </p:sp>
      </p:grpSp>
      <p:grpSp>
        <p:nvGrpSpPr>
          <p:cNvPr id="6" name="Group 21"/>
          <p:cNvGrpSpPr>
            <a:grpSpLocks/>
          </p:cNvGrpSpPr>
          <p:nvPr/>
        </p:nvGrpSpPr>
        <p:grpSpPr bwMode="auto">
          <a:xfrm>
            <a:off x="863850" y="5312750"/>
            <a:ext cx="8001000" cy="420688"/>
            <a:chOff x="432" y="2640"/>
            <a:chExt cx="5040" cy="265"/>
          </a:xfrm>
        </p:grpSpPr>
        <p:sp>
          <p:nvSpPr>
            <p:cNvPr id="55316" name="Text Box 22"/>
            <p:cNvSpPr txBox="1">
              <a:spLocks noChangeArrowheads="1"/>
            </p:cNvSpPr>
            <p:nvPr/>
          </p:nvSpPr>
          <p:spPr bwMode="auto">
            <a:xfrm>
              <a:off x="672" y="2640"/>
              <a:ext cx="4800" cy="265"/>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a:t>Evaluate </a:t>
              </a:r>
              <a:r>
                <a:rPr lang="en-US" sz="2400" b="0" i="1" dirty="0"/>
                <a:t>step,</a:t>
              </a:r>
              <a:r>
                <a:rPr lang="en-US" sz="2400" b="0" dirty="0"/>
                <a:t> which usually updates the control variable.</a:t>
              </a:r>
            </a:p>
          </p:txBody>
        </p:sp>
        <p:sp>
          <p:nvSpPr>
            <p:cNvPr id="55317" name="Text Box 23"/>
            <p:cNvSpPr txBox="1">
              <a:spLocks noChangeArrowheads="1"/>
            </p:cNvSpPr>
            <p:nvPr/>
          </p:nvSpPr>
          <p:spPr bwMode="auto">
            <a:xfrm>
              <a:off x="432" y="2640"/>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4.</a:t>
              </a:r>
            </a:p>
          </p:txBody>
        </p:sp>
      </p:grpSp>
      <p:grpSp>
        <p:nvGrpSpPr>
          <p:cNvPr id="7" name="Group 24"/>
          <p:cNvGrpSpPr>
            <a:grpSpLocks/>
          </p:cNvGrpSpPr>
          <p:nvPr/>
        </p:nvGrpSpPr>
        <p:grpSpPr bwMode="auto">
          <a:xfrm>
            <a:off x="863850" y="5717563"/>
            <a:ext cx="8001000" cy="420687"/>
            <a:chOff x="432" y="2640"/>
            <a:chExt cx="5040" cy="265"/>
          </a:xfrm>
        </p:grpSpPr>
        <p:sp>
          <p:nvSpPr>
            <p:cNvPr id="55314" name="Text Box 25"/>
            <p:cNvSpPr txBox="1">
              <a:spLocks noChangeArrowheads="1"/>
            </p:cNvSpPr>
            <p:nvPr/>
          </p:nvSpPr>
          <p:spPr bwMode="auto">
            <a:xfrm>
              <a:off x="672" y="2640"/>
              <a:ext cx="4800" cy="265"/>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a:t>Return to step 2 to begin the next loop cycle.</a:t>
              </a:r>
            </a:p>
          </p:txBody>
        </p:sp>
        <p:sp>
          <p:nvSpPr>
            <p:cNvPr id="55315" name="Text Box 26"/>
            <p:cNvSpPr txBox="1">
              <a:spLocks noChangeArrowheads="1"/>
            </p:cNvSpPr>
            <p:nvPr/>
          </p:nvSpPr>
          <p:spPr bwMode="auto">
            <a:xfrm>
              <a:off x="432" y="2640"/>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5.</a:t>
              </a:r>
            </a:p>
          </p:txBody>
        </p:sp>
      </p:grpSp>
      <p:grpSp>
        <p:nvGrpSpPr>
          <p:cNvPr id="8" name="Group 27"/>
          <p:cNvGrpSpPr>
            <a:grpSpLocks/>
          </p:cNvGrpSpPr>
          <p:nvPr/>
        </p:nvGrpSpPr>
        <p:grpSpPr bwMode="auto">
          <a:xfrm>
            <a:off x="1676400" y="2362200"/>
            <a:ext cx="5791200" cy="1139825"/>
            <a:chOff x="1056" y="1488"/>
            <a:chExt cx="3648" cy="718"/>
          </a:xfrm>
        </p:grpSpPr>
        <p:sp>
          <p:nvSpPr>
            <p:cNvPr id="55312" name="Rectangle 28"/>
            <p:cNvSpPr>
              <a:spLocks noChangeArrowheads="1"/>
            </p:cNvSpPr>
            <p:nvPr/>
          </p:nvSpPr>
          <p:spPr bwMode="auto">
            <a:xfrm>
              <a:off x="1056" y="1488"/>
              <a:ext cx="3648" cy="71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5313" name="Text Box 29"/>
            <p:cNvSpPr txBox="1">
              <a:spLocks noChangeArrowheads="1"/>
            </p:cNvSpPr>
            <p:nvPr/>
          </p:nvSpPr>
          <p:spPr bwMode="auto">
            <a:xfrm>
              <a:off x="1120" y="1544"/>
              <a:ext cx="3552" cy="577"/>
            </a:xfrm>
            <a:prstGeom prst="rect">
              <a:avLst/>
            </a:prstGeom>
            <a:noFill/>
            <a:ln w="9525">
              <a:noFill/>
              <a:miter lim="800000"/>
              <a:headEnd/>
              <a:tailEnd/>
            </a:ln>
          </p:spPr>
          <p:txBody>
            <a:bodyPr>
              <a:prstTxWarp prst="textNoShape">
                <a:avLst/>
              </a:prstTxWarp>
              <a:spAutoFit/>
            </a:bodyPr>
            <a:lstStyle/>
            <a:p>
              <a:r>
                <a:rPr lang="en-US" sz="1800">
                  <a:latin typeface="Courier New" pitchFamily="1" charset="0"/>
                </a:rPr>
                <a:t>for ( </a:t>
              </a:r>
              <a:r>
                <a:rPr lang="en-US" sz="1800" b="0" i="1"/>
                <a:t>init</a:t>
              </a:r>
              <a:r>
                <a:rPr lang="en-US" sz="1800">
                  <a:latin typeface="Courier New" pitchFamily="1" charset="0"/>
                </a:rPr>
                <a:t> ; </a:t>
              </a:r>
              <a:r>
                <a:rPr lang="en-US" sz="1800" b="0" i="1"/>
                <a:t>test</a:t>
              </a:r>
              <a:r>
                <a:rPr lang="en-US" sz="1800">
                  <a:latin typeface="Courier New" pitchFamily="1" charset="0"/>
                </a:rPr>
                <a:t> ; </a:t>
              </a:r>
              <a:r>
                <a:rPr lang="en-US" sz="1800" b="0" i="1"/>
                <a:t>step</a:t>
              </a:r>
              <a:r>
                <a:rPr lang="en-US" sz="1800">
                  <a:latin typeface="Courier New" pitchFamily="1" charset="0"/>
                </a:rPr>
                <a:t> ) {</a:t>
              </a:r>
            </a:p>
            <a:p>
              <a:r>
                <a:rPr lang="en-US" sz="1800">
                  <a:latin typeface="Courier New" pitchFamily="1" charset="0"/>
                </a:rPr>
                <a:t>   </a:t>
              </a:r>
              <a:r>
                <a:rPr lang="en-US" sz="1800" b="0" i="1"/>
                <a:t>statements to be repeated</a:t>
              </a:r>
              <a:endParaRPr lang="en-US" sz="1800">
                <a:latin typeface="Courier New" pitchFamily="1" charset="0"/>
              </a:endParaRPr>
            </a:p>
            <a:p>
              <a:r>
                <a:rPr lang="en-US" sz="1800">
                  <a:latin typeface="Courier New" pitchFamily="1" charset="0"/>
                </a:rPr>
                <a:t>}</a:t>
              </a:r>
            </a:p>
          </p:txBody>
        </p:sp>
      </p:grpSp>
      <p:sp>
        <p:nvSpPr>
          <p:cNvPr id="30" name="Rectangle 3"/>
          <p:cNvSpPr>
            <a:spLocks noChangeArrowheads="1"/>
          </p:cNvSpPr>
          <p:nvPr/>
        </p:nvSpPr>
        <p:spPr bwMode="auto">
          <a:xfrm>
            <a:off x="482600" y="1159850"/>
            <a:ext cx="8128000" cy="120235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a:t>
            </a:r>
            <a:r>
              <a:rPr lang="en-US" sz="2000" dirty="0">
                <a:latin typeface="Courier New" pitchFamily="1" charset="0"/>
              </a:rPr>
              <a:t>for</a:t>
            </a:r>
            <a:r>
              <a:rPr lang="en-US" sz="2400" b="0" dirty="0"/>
              <a:t> statement in JavaScript is a powerful tool for specifying the structure of a loop independently from the operations the loop performs.  The syntax looks like this: </a:t>
            </a:r>
          </a:p>
        </p:txBody>
      </p:sp>
      <p:sp>
        <p:nvSpPr>
          <p:cNvPr id="31" name="Rectangle 3"/>
          <p:cNvSpPr>
            <a:spLocks noChangeArrowheads="1"/>
          </p:cNvSpPr>
          <p:nvPr/>
        </p:nvSpPr>
        <p:spPr bwMode="auto">
          <a:xfrm>
            <a:off x="533400" y="3698190"/>
            <a:ext cx="8128000" cy="5334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JavaScript evaluates a </a:t>
            </a:r>
            <a:r>
              <a:rPr lang="en-US" sz="2000" dirty="0">
                <a:latin typeface="Courier New" pitchFamily="1" charset="0"/>
              </a:rPr>
              <a:t>for</a:t>
            </a:r>
            <a:r>
              <a:rPr lang="en-US" sz="2400" b="0" dirty="0"/>
              <a:t> statement as follows: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524295"/>
                                        </p:tgtEl>
                                        <p:attrNameLst>
                                          <p:attrName>style.visibility</p:attrName>
                                        </p:attrNameLst>
                                      </p:cBhvr>
                                      <p:to>
                                        <p:strVal val="visible"/>
                                      </p:to>
                                    </p:set>
                                  </p:childTnLst>
                                  <p:subTnLst>
                                    <p:set>
                                      <p:cBhvr override="childStyle">
                                        <p:cTn dur="1" fill="hold" display="0" masterRel="nextClick" afterEffect="1"/>
                                        <p:tgtEl>
                                          <p:spTgt spid="524295"/>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524298"/>
                                        </p:tgtEl>
                                        <p:attrNameLst>
                                          <p:attrName>style.visibility</p:attrName>
                                        </p:attrNameLst>
                                      </p:cBhvr>
                                      <p:to>
                                        <p:strVal val="visible"/>
                                      </p:to>
                                    </p:set>
                                  </p:childTnLst>
                                  <p:subTnLst>
                                    <p:set>
                                      <p:cBhvr override="childStyle">
                                        <p:cTn dur="1" fill="hold" display="0" masterRel="nextClick" afterEffect="1"/>
                                        <p:tgtEl>
                                          <p:spTgt spid="524298"/>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524296"/>
                                        </p:tgtEl>
                                        <p:attrNameLst>
                                          <p:attrName>style.visibility</p:attrName>
                                        </p:attrNameLst>
                                      </p:cBhvr>
                                      <p:to>
                                        <p:strVal val="visible"/>
                                      </p:to>
                                    </p:set>
                                  </p:childTnLst>
                                  <p:subTnLst>
                                    <p:set>
                                      <p:cBhvr override="childStyle">
                                        <p:cTn dur="1" fill="hold" display="0" masterRel="nextClick" afterEffect="1"/>
                                        <p:tgtEl>
                                          <p:spTgt spid="524296"/>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524299"/>
                                        </p:tgtEl>
                                        <p:attrNameLst>
                                          <p:attrName>style.visibility</p:attrName>
                                        </p:attrNameLst>
                                      </p:cBhvr>
                                      <p:to>
                                        <p:strVal val="visible"/>
                                      </p:to>
                                    </p:set>
                                  </p:childTnLst>
                                  <p:subTnLst>
                                    <p:set>
                                      <p:cBhvr override="childStyle">
                                        <p:cTn dur="1" fill="hold" display="0" masterRel="nextClick" afterEffect="1"/>
                                        <p:tgtEl>
                                          <p:spTgt spid="524299"/>
                                        </p:tgtEl>
                                        <p:attrNameLst>
                                          <p:attrName>style.visibility</p:attrName>
                                        </p:attrNameLst>
                                      </p:cBhvr>
                                      <p:to>
                                        <p:strVal val="hidden"/>
                                      </p:to>
                                    </p:set>
                                  </p:sub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499"/>
                                          </p:stCondLst>
                                        </p:cTn>
                                        <p:tgtEl>
                                          <p:spTgt spid="7"/>
                                        </p:tgtEl>
                                        <p:attrNameLst>
                                          <p:attrName>style.visibility</p:attrName>
                                        </p:attrNameLst>
                                      </p:cBhvr>
                                      <p:to>
                                        <p:strVal val="visible"/>
                                      </p:to>
                                    </p:set>
                                  </p:childTnLst>
                                </p:cTn>
                              </p:par>
                            </p:childTnLst>
                          </p:cTn>
                        </p:par>
                        <p:par>
                          <p:cTn id="33" fill="hold">
                            <p:stCondLst>
                              <p:cond delay="500"/>
                            </p:stCondLst>
                            <p:childTnLst>
                              <p:par>
                                <p:cTn id="34" presetID="1" presetClass="entr" presetSubtype="0" fill="hold" nodeType="afterEffect">
                                  <p:stCondLst>
                                    <p:cond delay="0"/>
                                  </p:stCondLst>
                                  <p:childTnLst>
                                    <p:set>
                                      <p:cBhvr>
                                        <p:cTn id="35"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4295" grpId="0" animBg="1"/>
      <p:bldP spid="524296" grpId="0" animBg="1"/>
      <p:bldP spid="524298" grpId="0" animBg="1"/>
      <p:bldP spid="524299" grpId="0" animBg="1"/>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76200"/>
            <a:ext cx="9144000" cy="1143000"/>
          </a:xfrm>
          <a:noFill/>
        </p:spPr>
        <p:txBody>
          <a:bodyPr/>
          <a:lstStyle/>
          <a:p>
            <a:r>
              <a:rPr lang="en-US" sz="4000" dirty="0">
                <a:solidFill>
                  <a:srgbClr val="FF0000"/>
                </a:solidFill>
                <a:ea typeface="ＭＳ Ｐゴシック" pitchFamily="1" charset="-128"/>
                <a:cs typeface="ＭＳ Ｐゴシック" pitchFamily="1" charset="-128"/>
              </a:rPr>
              <a:t>Exercise: Reading </a:t>
            </a:r>
            <a:r>
              <a:rPr lang="en-US" sz="3600" b="1" dirty="0">
                <a:solidFill>
                  <a:srgbClr val="FF0000"/>
                </a:solidFill>
                <a:latin typeface="Courier New" pitchFamily="1" charset="0"/>
                <a:ea typeface="ＭＳ Ｐゴシック" pitchFamily="1" charset="-128"/>
                <a:cs typeface="ＭＳ Ｐゴシック" pitchFamily="1" charset="-128"/>
              </a:rPr>
              <a:t>for</a:t>
            </a:r>
            <a:r>
              <a:rPr lang="en-US" sz="4000" dirty="0">
                <a:solidFill>
                  <a:srgbClr val="FF0000"/>
                </a:solidFill>
                <a:ea typeface="ＭＳ Ｐゴシック" pitchFamily="1" charset="-128"/>
                <a:cs typeface="ＭＳ Ｐゴシック" pitchFamily="1" charset="-128"/>
              </a:rPr>
              <a:t> Statements </a:t>
            </a:r>
            <a:endParaRPr lang="en-US" dirty="0">
              <a:solidFill>
                <a:srgbClr val="FF0000"/>
              </a:solidFill>
              <a:ea typeface="ＭＳ Ｐゴシック" pitchFamily="1" charset="-128"/>
              <a:cs typeface="ＭＳ Ｐゴシック" pitchFamily="1" charset="-128"/>
            </a:endParaRPr>
          </a:p>
        </p:txBody>
      </p:sp>
      <p:sp>
        <p:nvSpPr>
          <p:cNvPr id="59395" name="Text Box 3"/>
          <p:cNvSpPr txBox="1">
            <a:spLocks noChangeArrowheads="1"/>
          </p:cNvSpPr>
          <p:nvPr/>
        </p:nvSpPr>
        <p:spPr bwMode="auto">
          <a:xfrm>
            <a:off x="457200" y="1143000"/>
            <a:ext cx="8229600" cy="420688"/>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a:t>Describe the effect of each of the following </a:t>
            </a:r>
            <a:r>
              <a:rPr lang="en-US" sz="2000" dirty="0">
                <a:latin typeface="Courier New" pitchFamily="1" charset="0"/>
              </a:rPr>
              <a:t>for</a:t>
            </a:r>
            <a:r>
              <a:rPr lang="en-US" sz="2400" b="0" dirty="0"/>
              <a:t> statements: </a:t>
            </a:r>
          </a:p>
        </p:txBody>
      </p:sp>
      <p:sp>
        <p:nvSpPr>
          <p:cNvPr id="528388" name="Text Box 4"/>
          <p:cNvSpPr txBox="1">
            <a:spLocks noChangeArrowheads="1"/>
          </p:cNvSpPr>
          <p:nvPr/>
        </p:nvSpPr>
        <p:spPr bwMode="auto">
          <a:xfrm>
            <a:off x="990600" y="2209800"/>
            <a:ext cx="7145338" cy="641350"/>
          </a:xfrm>
          <a:prstGeom prst="rect">
            <a:avLst/>
          </a:prstGeom>
          <a:noFill/>
          <a:ln w="9525">
            <a:noFill/>
            <a:miter lim="800000"/>
            <a:headEnd/>
            <a:tailEnd/>
          </a:ln>
        </p:spPr>
        <p:txBody>
          <a:bodyPr>
            <a:prstTxWarp prst="textNoShape">
              <a:avLst/>
            </a:prstTxWarp>
            <a:spAutoFit/>
          </a:bodyPr>
          <a:lstStyle/>
          <a:p>
            <a:pPr>
              <a:lnSpc>
                <a:spcPct val="90000"/>
              </a:lnSpc>
            </a:pPr>
            <a:r>
              <a:rPr lang="en-US" sz="2000" b="0" i="1" dirty="0"/>
              <a:t>This statement executes the loop body ten times, with the control variable </a:t>
            </a:r>
            <a:r>
              <a:rPr lang="en-US" sz="1800" dirty="0" err="1">
                <a:latin typeface="Courier New" pitchFamily="1" charset="0"/>
              </a:rPr>
              <a:t>i</a:t>
            </a:r>
            <a:r>
              <a:rPr lang="en-US" sz="2000" b="0" i="1" dirty="0"/>
              <a:t> taking on each successive value between 1 and 10.</a:t>
            </a:r>
          </a:p>
        </p:txBody>
      </p:sp>
      <p:grpSp>
        <p:nvGrpSpPr>
          <p:cNvPr id="2" name="Group 5"/>
          <p:cNvGrpSpPr>
            <a:grpSpLocks/>
          </p:cNvGrpSpPr>
          <p:nvPr/>
        </p:nvGrpSpPr>
        <p:grpSpPr bwMode="auto">
          <a:xfrm>
            <a:off x="457200" y="1638300"/>
            <a:ext cx="7696200" cy="533400"/>
            <a:chOff x="288" y="1032"/>
            <a:chExt cx="4848" cy="336"/>
          </a:xfrm>
        </p:grpSpPr>
        <p:sp>
          <p:nvSpPr>
            <p:cNvPr id="59413" name="Rectangle 6"/>
            <p:cNvSpPr>
              <a:spLocks noChangeArrowheads="1"/>
            </p:cNvSpPr>
            <p:nvPr/>
          </p:nvSpPr>
          <p:spPr bwMode="auto">
            <a:xfrm>
              <a:off x="624" y="1032"/>
              <a:ext cx="4512" cy="3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9414" name="Text Box 7"/>
            <p:cNvSpPr txBox="1">
              <a:spLocks noChangeArrowheads="1"/>
            </p:cNvSpPr>
            <p:nvPr/>
          </p:nvSpPr>
          <p:spPr bwMode="auto">
            <a:xfrm>
              <a:off x="640" y="1066"/>
              <a:ext cx="3552" cy="250"/>
            </a:xfrm>
            <a:prstGeom prst="rect">
              <a:avLst/>
            </a:prstGeom>
            <a:noFill/>
            <a:ln w="9525">
              <a:noFill/>
              <a:miter lim="800000"/>
              <a:headEnd/>
              <a:tailEnd/>
            </a:ln>
          </p:spPr>
          <p:txBody>
            <a:bodyPr>
              <a:prstTxWarp prst="textNoShape">
                <a:avLst/>
              </a:prstTxWarp>
              <a:spAutoFit/>
            </a:bodyPr>
            <a:lstStyle/>
            <a:p>
              <a:r>
                <a:rPr lang="en-US" sz="2000" dirty="0">
                  <a:latin typeface="Courier New" pitchFamily="1" charset="0"/>
                </a:rPr>
                <a:t>for (let </a:t>
              </a:r>
              <a:r>
                <a:rPr lang="en-US" sz="2000" dirty="0" err="1">
                  <a:latin typeface="Courier New" pitchFamily="1" charset="0"/>
                </a:rPr>
                <a:t>i</a:t>
              </a:r>
              <a:r>
                <a:rPr lang="en-US" sz="2000" dirty="0">
                  <a:latin typeface="Courier New" pitchFamily="1" charset="0"/>
                </a:rPr>
                <a:t> = 1; </a:t>
              </a:r>
              <a:r>
                <a:rPr lang="en-US" sz="2000" dirty="0" err="1">
                  <a:latin typeface="Courier New" pitchFamily="1" charset="0"/>
                </a:rPr>
                <a:t>i</a:t>
              </a:r>
              <a:r>
                <a:rPr lang="en-US" sz="2000" dirty="0">
                  <a:latin typeface="Courier New" pitchFamily="1" charset="0"/>
                </a:rPr>
                <a:t> &lt;= 10; </a:t>
              </a:r>
              <a:r>
                <a:rPr lang="en-US" sz="2000" dirty="0" err="1">
                  <a:latin typeface="Courier New" pitchFamily="1" charset="0"/>
                </a:rPr>
                <a:t>i</a:t>
              </a:r>
              <a:r>
                <a:rPr lang="en-US" sz="2000" dirty="0">
                  <a:latin typeface="Courier New" pitchFamily="1" charset="0"/>
                </a:rPr>
                <a:t>++)</a:t>
              </a:r>
            </a:p>
          </p:txBody>
        </p:sp>
        <p:sp>
          <p:nvSpPr>
            <p:cNvPr id="59415" name="Text Box 8"/>
            <p:cNvSpPr txBox="1">
              <a:spLocks noChangeArrowheads="1"/>
            </p:cNvSpPr>
            <p:nvPr/>
          </p:nvSpPr>
          <p:spPr bwMode="auto">
            <a:xfrm>
              <a:off x="288" y="1071"/>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1.</a:t>
              </a:r>
            </a:p>
          </p:txBody>
        </p:sp>
      </p:grpSp>
      <p:sp>
        <p:nvSpPr>
          <p:cNvPr id="528393" name="Text Box 9"/>
          <p:cNvSpPr txBox="1">
            <a:spLocks noChangeArrowheads="1"/>
          </p:cNvSpPr>
          <p:nvPr/>
        </p:nvSpPr>
        <p:spPr bwMode="auto">
          <a:xfrm>
            <a:off x="990600" y="3549650"/>
            <a:ext cx="7150100" cy="641350"/>
          </a:xfrm>
          <a:prstGeom prst="rect">
            <a:avLst/>
          </a:prstGeom>
          <a:noFill/>
          <a:ln w="9525">
            <a:noFill/>
            <a:miter lim="800000"/>
            <a:headEnd/>
            <a:tailEnd/>
          </a:ln>
        </p:spPr>
        <p:txBody>
          <a:bodyPr>
            <a:prstTxWarp prst="textNoShape">
              <a:avLst/>
            </a:prstTxWarp>
            <a:spAutoFit/>
          </a:bodyPr>
          <a:lstStyle/>
          <a:p>
            <a:pPr>
              <a:lnSpc>
                <a:spcPct val="90000"/>
              </a:lnSpc>
            </a:pPr>
            <a:r>
              <a:rPr lang="en-US" sz="2000" b="0" i="1" dirty="0"/>
              <a:t>This statement executes the loop body </a:t>
            </a:r>
            <a:r>
              <a:rPr lang="en-US" sz="1800" dirty="0">
                <a:latin typeface="Courier New" pitchFamily="1" charset="0"/>
              </a:rPr>
              <a:t>n</a:t>
            </a:r>
            <a:r>
              <a:rPr lang="en-US" sz="2000" b="0" i="1" dirty="0"/>
              <a:t> times, with </a:t>
            </a:r>
            <a:r>
              <a:rPr lang="en-US" sz="1800" dirty="0" err="1">
                <a:latin typeface="Courier New" pitchFamily="1" charset="0"/>
              </a:rPr>
              <a:t>i</a:t>
            </a:r>
            <a:r>
              <a:rPr lang="en-US" sz="2000" b="0" i="1" dirty="0"/>
              <a:t> counting from </a:t>
            </a:r>
            <a:r>
              <a:rPr lang="en-US" sz="1800" dirty="0">
                <a:latin typeface="Courier New" pitchFamily="1" charset="0"/>
              </a:rPr>
              <a:t>0</a:t>
            </a:r>
            <a:r>
              <a:rPr lang="en-US" sz="2000" b="0" i="1" dirty="0"/>
              <a:t> to </a:t>
            </a:r>
            <a:r>
              <a:rPr lang="en-US" sz="1800" dirty="0">
                <a:latin typeface="Courier New" pitchFamily="1" charset="0"/>
              </a:rPr>
              <a:t>n</a:t>
            </a:r>
            <a:r>
              <a:rPr lang="en-US" sz="400" dirty="0">
                <a:latin typeface="Courier New" pitchFamily="1" charset="0"/>
              </a:rPr>
              <a:t> </a:t>
            </a:r>
            <a:r>
              <a:rPr lang="en-US" sz="1800" dirty="0">
                <a:latin typeface="Courier New" pitchFamily="1" charset="0"/>
              </a:rPr>
              <a:t>-</a:t>
            </a:r>
            <a:r>
              <a:rPr lang="en-US" sz="400" dirty="0">
                <a:latin typeface="Courier New" pitchFamily="1" charset="0"/>
              </a:rPr>
              <a:t> </a:t>
            </a:r>
            <a:r>
              <a:rPr lang="en-US" sz="1800" dirty="0">
                <a:latin typeface="Courier New" pitchFamily="1" charset="0"/>
              </a:rPr>
              <a:t>1</a:t>
            </a:r>
            <a:r>
              <a:rPr lang="en-US" sz="2000" b="0" i="1" dirty="0"/>
              <a:t>.  This version is the standard Repeat-n-Times idiom.</a:t>
            </a:r>
          </a:p>
        </p:txBody>
      </p:sp>
      <p:grpSp>
        <p:nvGrpSpPr>
          <p:cNvPr id="3" name="Group 10"/>
          <p:cNvGrpSpPr>
            <a:grpSpLocks/>
          </p:cNvGrpSpPr>
          <p:nvPr/>
        </p:nvGrpSpPr>
        <p:grpSpPr bwMode="auto">
          <a:xfrm>
            <a:off x="457200" y="2978150"/>
            <a:ext cx="7696200" cy="533400"/>
            <a:chOff x="288" y="1860"/>
            <a:chExt cx="4848" cy="336"/>
          </a:xfrm>
        </p:grpSpPr>
        <p:sp>
          <p:nvSpPr>
            <p:cNvPr id="59410" name="Rectangle 11"/>
            <p:cNvSpPr>
              <a:spLocks noChangeArrowheads="1"/>
            </p:cNvSpPr>
            <p:nvPr/>
          </p:nvSpPr>
          <p:spPr bwMode="auto">
            <a:xfrm>
              <a:off x="624" y="1860"/>
              <a:ext cx="4512" cy="3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9411" name="Text Box 12"/>
            <p:cNvSpPr txBox="1">
              <a:spLocks noChangeArrowheads="1"/>
            </p:cNvSpPr>
            <p:nvPr/>
          </p:nvSpPr>
          <p:spPr bwMode="auto">
            <a:xfrm>
              <a:off x="640" y="1894"/>
              <a:ext cx="3552" cy="250"/>
            </a:xfrm>
            <a:prstGeom prst="rect">
              <a:avLst/>
            </a:prstGeom>
            <a:noFill/>
            <a:ln w="9525">
              <a:noFill/>
              <a:miter lim="800000"/>
              <a:headEnd/>
              <a:tailEnd/>
            </a:ln>
          </p:spPr>
          <p:txBody>
            <a:bodyPr>
              <a:prstTxWarp prst="textNoShape">
                <a:avLst/>
              </a:prstTxWarp>
              <a:spAutoFit/>
            </a:bodyPr>
            <a:lstStyle/>
            <a:p>
              <a:r>
                <a:rPr lang="en-US" sz="2000" dirty="0">
                  <a:latin typeface="Courier New" pitchFamily="1" charset="0"/>
                </a:rPr>
                <a:t>for (let </a:t>
              </a:r>
              <a:r>
                <a:rPr lang="en-US" sz="2000" dirty="0" err="1">
                  <a:latin typeface="Courier New" pitchFamily="1" charset="0"/>
                </a:rPr>
                <a:t>i</a:t>
              </a:r>
              <a:r>
                <a:rPr lang="en-US" sz="2000" dirty="0">
                  <a:latin typeface="Courier New" pitchFamily="1" charset="0"/>
                </a:rPr>
                <a:t> = 0; </a:t>
              </a:r>
              <a:r>
                <a:rPr lang="en-US" sz="2000" dirty="0" err="1">
                  <a:latin typeface="Courier New" pitchFamily="1" charset="0"/>
                </a:rPr>
                <a:t>i</a:t>
              </a:r>
              <a:r>
                <a:rPr lang="en-US" sz="2000" dirty="0">
                  <a:latin typeface="Courier New" pitchFamily="1" charset="0"/>
                </a:rPr>
                <a:t> &lt; n; </a:t>
              </a:r>
              <a:r>
                <a:rPr lang="en-US" sz="2000" dirty="0" err="1">
                  <a:latin typeface="Courier New" pitchFamily="1" charset="0"/>
                </a:rPr>
                <a:t>i</a:t>
              </a:r>
              <a:r>
                <a:rPr lang="en-US" sz="2000" dirty="0">
                  <a:latin typeface="Courier New" pitchFamily="1" charset="0"/>
                </a:rPr>
                <a:t>++)</a:t>
              </a:r>
            </a:p>
          </p:txBody>
        </p:sp>
        <p:sp>
          <p:nvSpPr>
            <p:cNvPr id="59412" name="Text Box 13"/>
            <p:cNvSpPr txBox="1">
              <a:spLocks noChangeArrowheads="1"/>
            </p:cNvSpPr>
            <p:nvPr/>
          </p:nvSpPr>
          <p:spPr bwMode="auto">
            <a:xfrm>
              <a:off x="288" y="1899"/>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2.</a:t>
              </a:r>
            </a:p>
          </p:txBody>
        </p:sp>
      </p:grpSp>
      <p:sp>
        <p:nvSpPr>
          <p:cNvPr id="528398" name="Text Box 14"/>
          <p:cNvSpPr txBox="1">
            <a:spLocks noChangeArrowheads="1"/>
          </p:cNvSpPr>
          <p:nvPr/>
        </p:nvSpPr>
        <p:spPr bwMode="auto">
          <a:xfrm>
            <a:off x="990600" y="4889500"/>
            <a:ext cx="7086600" cy="366713"/>
          </a:xfrm>
          <a:prstGeom prst="rect">
            <a:avLst/>
          </a:prstGeom>
          <a:noFill/>
          <a:ln w="9525">
            <a:noFill/>
            <a:miter lim="800000"/>
            <a:headEnd/>
            <a:tailEnd/>
          </a:ln>
        </p:spPr>
        <p:txBody>
          <a:bodyPr>
            <a:prstTxWarp prst="textNoShape">
              <a:avLst/>
            </a:prstTxWarp>
            <a:spAutoFit/>
          </a:bodyPr>
          <a:lstStyle/>
          <a:p>
            <a:pPr>
              <a:lnSpc>
                <a:spcPct val="90000"/>
              </a:lnSpc>
            </a:pPr>
            <a:r>
              <a:rPr lang="en-US" sz="2000" b="0" i="1" dirty="0"/>
              <a:t>This statement counts backward from 99 to 1 by twos.</a:t>
            </a:r>
          </a:p>
        </p:txBody>
      </p:sp>
      <p:grpSp>
        <p:nvGrpSpPr>
          <p:cNvPr id="4" name="Group 15"/>
          <p:cNvGrpSpPr>
            <a:grpSpLocks/>
          </p:cNvGrpSpPr>
          <p:nvPr/>
        </p:nvGrpSpPr>
        <p:grpSpPr bwMode="auto">
          <a:xfrm>
            <a:off x="457200" y="4318000"/>
            <a:ext cx="7696200" cy="533400"/>
            <a:chOff x="288" y="2688"/>
            <a:chExt cx="4848" cy="336"/>
          </a:xfrm>
        </p:grpSpPr>
        <p:sp>
          <p:nvSpPr>
            <p:cNvPr id="59407" name="Rectangle 16"/>
            <p:cNvSpPr>
              <a:spLocks noChangeArrowheads="1"/>
            </p:cNvSpPr>
            <p:nvPr/>
          </p:nvSpPr>
          <p:spPr bwMode="auto">
            <a:xfrm>
              <a:off x="624" y="2688"/>
              <a:ext cx="4512" cy="3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9408" name="Text Box 17"/>
            <p:cNvSpPr txBox="1">
              <a:spLocks noChangeArrowheads="1"/>
            </p:cNvSpPr>
            <p:nvPr/>
          </p:nvSpPr>
          <p:spPr bwMode="auto">
            <a:xfrm>
              <a:off x="640" y="2722"/>
              <a:ext cx="3632" cy="252"/>
            </a:xfrm>
            <a:prstGeom prst="rect">
              <a:avLst/>
            </a:prstGeom>
            <a:noFill/>
            <a:ln w="9525">
              <a:noFill/>
              <a:miter lim="800000"/>
              <a:headEnd/>
              <a:tailEnd/>
            </a:ln>
          </p:spPr>
          <p:txBody>
            <a:bodyPr wrap="square">
              <a:prstTxWarp prst="textNoShape">
                <a:avLst/>
              </a:prstTxWarp>
              <a:spAutoFit/>
            </a:bodyPr>
            <a:lstStyle/>
            <a:p>
              <a:r>
                <a:rPr lang="en-US" sz="2000" dirty="0">
                  <a:latin typeface="Courier New" pitchFamily="1" charset="0"/>
                </a:rPr>
                <a:t>for (let </a:t>
              </a:r>
              <a:r>
                <a:rPr lang="en-US" sz="2000" dirty="0" err="1">
                  <a:latin typeface="Courier New" pitchFamily="1" charset="0"/>
                </a:rPr>
                <a:t>n</a:t>
              </a:r>
              <a:r>
                <a:rPr lang="en-US" sz="2000" dirty="0">
                  <a:latin typeface="Courier New" pitchFamily="1" charset="0"/>
                </a:rPr>
                <a:t> = 99; </a:t>
              </a:r>
              <a:r>
                <a:rPr lang="en-US" sz="2000" dirty="0" err="1">
                  <a:latin typeface="Courier New" pitchFamily="1" charset="0"/>
                </a:rPr>
                <a:t>n</a:t>
              </a:r>
              <a:r>
                <a:rPr lang="en-US" sz="2000" dirty="0">
                  <a:latin typeface="Courier New" pitchFamily="1" charset="0"/>
                </a:rPr>
                <a:t> &gt;= 1; </a:t>
              </a:r>
              <a:r>
                <a:rPr lang="en-US" sz="2000" dirty="0" err="1">
                  <a:latin typeface="Courier New" pitchFamily="1" charset="0"/>
                </a:rPr>
                <a:t>n</a:t>
              </a:r>
              <a:r>
                <a:rPr lang="en-US" sz="2000" dirty="0">
                  <a:latin typeface="Courier New" pitchFamily="1" charset="0"/>
                </a:rPr>
                <a:t> -= 2)</a:t>
              </a:r>
            </a:p>
          </p:txBody>
        </p:sp>
        <p:sp>
          <p:nvSpPr>
            <p:cNvPr id="59409" name="Text Box 18"/>
            <p:cNvSpPr txBox="1">
              <a:spLocks noChangeArrowheads="1"/>
            </p:cNvSpPr>
            <p:nvPr/>
          </p:nvSpPr>
          <p:spPr bwMode="auto">
            <a:xfrm>
              <a:off x="288" y="2727"/>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3.</a:t>
              </a:r>
            </a:p>
          </p:txBody>
        </p:sp>
      </p:grpSp>
      <p:sp>
        <p:nvSpPr>
          <p:cNvPr id="528403" name="Text Box 19"/>
          <p:cNvSpPr txBox="1">
            <a:spLocks noChangeArrowheads="1"/>
          </p:cNvSpPr>
          <p:nvPr/>
        </p:nvSpPr>
        <p:spPr bwMode="auto">
          <a:xfrm>
            <a:off x="990600" y="6000750"/>
            <a:ext cx="7159625" cy="641350"/>
          </a:xfrm>
          <a:prstGeom prst="rect">
            <a:avLst/>
          </a:prstGeom>
          <a:noFill/>
          <a:ln w="9525">
            <a:noFill/>
            <a:miter lim="800000"/>
            <a:headEnd/>
            <a:tailEnd/>
          </a:ln>
        </p:spPr>
        <p:txBody>
          <a:bodyPr>
            <a:prstTxWarp prst="textNoShape">
              <a:avLst/>
            </a:prstTxWarp>
            <a:spAutoFit/>
          </a:bodyPr>
          <a:lstStyle/>
          <a:p>
            <a:pPr>
              <a:lnSpc>
                <a:spcPct val="90000"/>
              </a:lnSpc>
            </a:pPr>
            <a:r>
              <a:rPr lang="en-US" sz="2000" b="0" i="1" dirty="0"/>
              <a:t>This statement executes the loop body with the variable </a:t>
            </a:r>
            <a:r>
              <a:rPr lang="en-US" sz="1800" dirty="0">
                <a:latin typeface="Courier New" pitchFamily="1" charset="0"/>
              </a:rPr>
              <a:t>x</a:t>
            </a:r>
            <a:r>
              <a:rPr lang="en-US" sz="2000" b="0" i="1" dirty="0"/>
              <a:t> taking on successive powers of two from 1 up to 1024.</a:t>
            </a:r>
          </a:p>
        </p:txBody>
      </p:sp>
      <p:grpSp>
        <p:nvGrpSpPr>
          <p:cNvPr id="5" name="Group 20"/>
          <p:cNvGrpSpPr>
            <a:grpSpLocks/>
          </p:cNvGrpSpPr>
          <p:nvPr/>
        </p:nvGrpSpPr>
        <p:grpSpPr bwMode="auto">
          <a:xfrm>
            <a:off x="457200" y="5429250"/>
            <a:ext cx="7696200" cy="533400"/>
            <a:chOff x="288" y="3420"/>
            <a:chExt cx="4848" cy="336"/>
          </a:xfrm>
        </p:grpSpPr>
        <p:sp>
          <p:nvSpPr>
            <p:cNvPr id="59404" name="Rectangle 21"/>
            <p:cNvSpPr>
              <a:spLocks noChangeArrowheads="1"/>
            </p:cNvSpPr>
            <p:nvPr/>
          </p:nvSpPr>
          <p:spPr bwMode="auto">
            <a:xfrm>
              <a:off x="624" y="3420"/>
              <a:ext cx="4512" cy="336"/>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9405" name="Text Box 22"/>
            <p:cNvSpPr txBox="1">
              <a:spLocks noChangeArrowheads="1"/>
            </p:cNvSpPr>
            <p:nvPr/>
          </p:nvSpPr>
          <p:spPr bwMode="auto">
            <a:xfrm>
              <a:off x="640" y="3454"/>
              <a:ext cx="4448" cy="250"/>
            </a:xfrm>
            <a:prstGeom prst="rect">
              <a:avLst/>
            </a:prstGeom>
            <a:noFill/>
            <a:ln w="9525">
              <a:noFill/>
              <a:miter lim="800000"/>
              <a:headEnd/>
              <a:tailEnd/>
            </a:ln>
          </p:spPr>
          <p:txBody>
            <a:bodyPr>
              <a:prstTxWarp prst="textNoShape">
                <a:avLst/>
              </a:prstTxWarp>
              <a:spAutoFit/>
            </a:bodyPr>
            <a:lstStyle/>
            <a:p>
              <a:r>
                <a:rPr lang="en-US" sz="2000" dirty="0">
                  <a:latin typeface="Courier New" pitchFamily="1" charset="0"/>
                </a:rPr>
                <a:t>for (let </a:t>
              </a:r>
              <a:r>
                <a:rPr lang="en-US" sz="2000" dirty="0" err="1">
                  <a:latin typeface="Courier New" pitchFamily="1" charset="0"/>
                </a:rPr>
                <a:t>x</a:t>
              </a:r>
              <a:r>
                <a:rPr lang="en-US" sz="2000" dirty="0">
                  <a:latin typeface="Courier New" pitchFamily="1" charset="0"/>
                </a:rPr>
                <a:t> = 1; </a:t>
              </a:r>
              <a:r>
                <a:rPr lang="en-US" sz="2000" dirty="0" err="1">
                  <a:latin typeface="Courier New" pitchFamily="1" charset="0"/>
                </a:rPr>
                <a:t>x</a:t>
              </a:r>
              <a:r>
                <a:rPr lang="en-US" sz="2000" dirty="0">
                  <a:latin typeface="Courier New" pitchFamily="1" charset="0"/>
                </a:rPr>
                <a:t> &lt;= 1024; </a:t>
              </a:r>
              <a:r>
                <a:rPr lang="en-US" sz="2000" dirty="0" err="1">
                  <a:latin typeface="Courier New" pitchFamily="1" charset="0"/>
                </a:rPr>
                <a:t>x</a:t>
              </a:r>
              <a:r>
                <a:rPr lang="en-US" sz="2000" dirty="0">
                  <a:latin typeface="Courier New" pitchFamily="1" charset="0"/>
                </a:rPr>
                <a:t> *= 2)</a:t>
              </a:r>
            </a:p>
          </p:txBody>
        </p:sp>
        <p:sp>
          <p:nvSpPr>
            <p:cNvPr id="59406" name="Text Box 23"/>
            <p:cNvSpPr txBox="1">
              <a:spLocks noChangeArrowheads="1"/>
            </p:cNvSpPr>
            <p:nvPr/>
          </p:nvSpPr>
          <p:spPr bwMode="auto">
            <a:xfrm>
              <a:off x="288" y="3459"/>
              <a:ext cx="288"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4.</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2838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2839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2839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52840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8388" grpId="0" build="p" autoUpdateAnimBg="0"/>
      <p:bldP spid="528393" grpId="0" build="p" autoUpdateAnimBg="0"/>
      <p:bldP spid="528398" grpId="0" build="p" autoUpdateAnimBg="0"/>
      <p:bldP spid="528403"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 </a:t>
            </a:r>
            <a:r>
              <a:rPr lang="en-US" sz="3600" b="1" dirty="0">
                <a:solidFill>
                  <a:srgbClr val="FF0000"/>
                </a:solidFill>
                <a:latin typeface="Courier New" pitchFamily="1" charset="0"/>
              </a:rPr>
              <a:t>factorial</a:t>
            </a:r>
            <a:r>
              <a:rPr lang="en-US" sz="4000" dirty="0">
                <a:solidFill>
                  <a:srgbClr val="FF0000"/>
                </a:solidFill>
              </a:rPr>
              <a:t> Function</a:t>
            </a:r>
            <a:endParaRPr lang="en-US" dirty="0">
              <a:solidFill>
                <a:schemeClr val="tx1"/>
              </a:solidFill>
            </a:endParaRPr>
          </a:p>
        </p:txBody>
      </p:sp>
      <p:sp>
        <p:nvSpPr>
          <p:cNvPr id="591875" name="Rectangle 3"/>
          <p:cNvSpPr>
            <a:spLocks noChangeArrowheads="1"/>
          </p:cNvSpPr>
          <p:nvPr/>
        </p:nvSpPr>
        <p:spPr bwMode="auto">
          <a:xfrm>
            <a:off x="482600" y="1155700"/>
            <a:ext cx="8128000" cy="1358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a:t>
            </a:r>
            <a:r>
              <a:rPr lang="en-US" sz="2400" i="1" dirty="0"/>
              <a:t>factorial</a:t>
            </a:r>
            <a:r>
              <a:rPr lang="en-US" sz="2400" b="0" dirty="0"/>
              <a:t> of a number </a:t>
            </a:r>
            <a:r>
              <a:rPr lang="en-US" sz="2400" b="0" i="1" dirty="0" err="1"/>
              <a:t>n</a:t>
            </a:r>
            <a:r>
              <a:rPr lang="en-US" sz="2400" b="0" dirty="0"/>
              <a:t> (which is usually written as </a:t>
            </a:r>
            <a:r>
              <a:rPr lang="en-US" sz="2400" b="0" i="1" dirty="0" err="1"/>
              <a:t>n</a:t>
            </a:r>
            <a:r>
              <a:rPr lang="en-US" sz="2400" b="0" dirty="0"/>
              <a:t>! in mathematics) is defined to be the product of the integers from 1 up to </a:t>
            </a:r>
            <a:r>
              <a:rPr lang="en-US" sz="2400" b="0" i="1" dirty="0" err="1"/>
              <a:t>n</a:t>
            </a:r>
            <a:r>
              <a:rPr lang="en-US" sz="2400" b="0" dirty="0"/>
              <a:t>.  Thus, 5! is equal to 120, which is 1</a:t>
            </a:r>
            <a:r>
              <a:rPr lang="en-US" sz="1200" b="0" dirty="0"/>
              <a:t> </a:t>
            </a:r>
            <a:r>
              <a:rPr lang="en-US" sz="2200" b="0" baseline="15000" dirty="0" err="1">
                <a:latin typeface="Helvetica Neue" pitchFamily="1" charset="0"/>
              </a:rPr>
              <a:t>x</a:t>
            </a:r>
            <a:r>
              <a:rPr lang="en-US" sz="1200" b="0" dirty="0"/>
              <a:t> </a:t>
            </a:r>
            <a:r>
              <a:rPr lang="en-US" sz="2400" b="0" dirty="0"/>
              <a:t>2</a:t>
            </a:r>
            <a:r>
              <a:rPr lang="en-US" sz="1200" b="0" dirty="0"/>
              <a:t> </a:t>
            </a:r>
            <a:r>
              <a:rPr lang="en-US" sz="2200" b="0" baseline="15000" dirty="0" err="1">
                <a:latin typeface="Helvetica Neue" pitchFamily="1" charset="0"/>
              </a:rPr>
              <a:t>x</a:t>
            </a:r>
            <a:r>
              <a:rPr lang="en-US" sz="1200" b="0" dirty="0"/>
              <a:t> </a:t>
            </a:r>
            <a:r>
              <a:rPr lang="en-US" sz="2400" b="0" dirty="0"/>
              <a:t>3</a:t>
            </a:r>
            <a:r>
              <a:rPr lang="en-US" sz="1200" b="0" dirty="0"/>
              <a:t> </a:t>
            </a:r>
            <a:r>
              <a:rPr lang="en-US" sz="2200" b="0" baseline="15000" dirty="0" err="1">
                <a:latin typeface="Helvetica Neue" pitchFamily="1" charset="0"/>
              </a:rPr>
              <a:t>x</a:t>
            </a:r>
            <a:r>
              <a:rPr lang="en-US" sz="1200" b="0" dirty="0"/>
              <a:t> </a:t>
            </a:r>
            <a:r>
              <a:rPr lang="en-US" sz="2400" b="0" dirty="0"/>
              <a:t>4</a:t>
            </a:r>
            <a:r>
              <a:rPr lang="en-US" sz="1200" b="0" dirty="0"/>
              <a:t> </a:t>
            </a:r>
            <a:r>
              <a:rPr lang="en-US" sz="2200" b="0" baseline="15000" dirty="0" err="1">
                <a:latin typeface="Helvetica Neue" pitchFamily="1" charset="0"/>
              </a:rPr>
              <a:t>x</a:t>
            </a:r>
            <a:r>
              <a:rPr lang="en-US" sz="1200" b="0" dirty="0"/>
              <a:t> </a:t>
            </a:r>
            <a:r>
              <a:rPr lang="en-US" sz="2400" b="0" dirty="0"/>
              <a:t>5.</a:t>
            </a:r>
          </a:p>
        </p:txBody>
      </p:sp>
      <p:grpSp>
        <p:nvGrpSpPr>
          <p:cNvPr id="2" name="Group 4"/>
          <p:cNvGrpSpPr>
            <a:grpSpLocks/>
          </p:cNvGrpSpPr>
          <p:nvPr/>
        </p:nvGrpSpPr>
        <p:grpSpPr bwMode="auto">
          <a:xfrm>
            <a:off x="482600" y="2284340"/>
            <a:ext cx="8128000" cy="3225800"/>
            <a:chOff x="304" y="1424"/>
            <a:chExt cx="5120" cy="2032"/>
          </a:xfrm>
        </p:grpSpPr>
        <p:grpSp>
          <p:nvGrpSpPr>
            <p:cNvPr id="3" name="Group 5"/>
            <p:cNvGrpSpPr>
              <a:grpSpLocks/>
            </p:cNvGrpSpPr>
            <p:nvPr/>
          </p:nvGrpSpPr>
          <p:grpSpPr bwMode="auto">
            <a:xfrm>
              <a:off x="864" y="2038"/>
              <a:ext cx="4241" cy="1418"/>
              <a:chOff x="864" y="2038"/>
              <a:chExt cx="4241" cy="1418"/>
            </a:xfrm>
          </p:grpSpPr>
          <p:sp>
            <p:nvSpPr>
              <p:cNvPr id="591878" name="Rectangle 6"/>
              <p:cNvSpPr>
                <a:spLocks noChangeArrowheads="1"/>
              </p:cNvSpPr>
              <p:nvPr/>
            </p:nvSpPr>
            <p:spPr bwMode="auto">
              <a:xfrm>
                <a:off x="864" y="2038"/>
                <a:ext cx="4241" cy="141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91879" name="Rectangle 7"/>
              <p:cNvSpPr>
                <a:spLocks noChangeArrowheads="1"/>
              </p:cNvSpPr>
              <p:nvPr/>
            </p:nvSpPr>
            <p:spPr bwMode="auto">
              <a:xfrm>
                <a:off x="889" y="2062"/>
                <a:ext cx="4151" cy="1269"/>
              </a:xfrm>
              <a:prstGeom prst="rect">
                <a:avLst/>
              </a:prstGeom>
              <a:noFill/>
              <a:ln w="9525">
                <a:noFill/>
                <a:miter lim="800000"/>
                <a:headEnd/>
                <a:tailEnd/>
              </a:ln>
              <a:effectLst/>
            </p:spPr>
            <p:txBody>
              <a:bodyPr>
                <a:prstTxWarp prst="textNoShape">
                  <a:avLst/>
                </a:prstTxWarp>
                <a:spAutoFit/>
              </a:bodyPr>
              <a:lstStyle/>
              <a:p>
                <a:r>
                  <a:rPr lang="en-US" sz="1800" dirty="0">
                    <a:latin typeface="Courier New" pitchFamily="1" charset="0"/>
                  </a:rPr>
                  <a:t>function </a:t>
                </a:r>
                <a:r>
                  <a:rPr lang="en-US" sz="1800" dirty="0" err="1">
                    <a:latin typeface="Courier New" pitchFamily="1" charset="0"/>
                  </a:rPr>
                  <a:t>fact(n</a:t>
                </a:r>
                <a:r>
                  <a:rPr lang="en-US" sz="1800" dirty="0">
                    <a:latin typeface="Courier New" pitchFamily="1" charset="0"/>
                  </a:rPr>
                  <a:t>)</a:t>
                </a:r>
                <a:r>
                  <a:rPr lang="en-US" sz="1000" dirty="0">
                    <a:latin typeface="Courier New" pitchFamily="1" charset="0"/>
                  </a:rPr>
                  <a:t> </a:t>
                </a:r>
                <a:r>
                  <a:rPr lang="en-US" sz="1800" dirty="0">
                    <a:latin typeface="Courier New" pitchFamily="1" charset="0"/>
                  </a:rPr>
                  <a:t>{</a:t>
                </a:r>
              </a:p>
              <a:p>
                <a:r>
                  <a:rPr lang="en-US" sz="1800" dirty="0">
                    <a:latin typeface="Courier New" pitchFamily="1" charset="0"/>
                  </a:rPr>
                  <a:t>   let result = 1;</a:t>
                </a:r>
              </a:p>
              <a:p>
                <a:r>
                  <a:rPr lang="en-US" sz="1800" dirty="0">
                    <a:latin typeface="Courier New" pitchFamily="1" charset="0"/>
                  </a:rPr>
                  <a:t>   for (let </a:t>
                </a:r>
                <a:r>
                  <a:rPr lang="en-US" sz="1800" dirty="0" err="1">
                    <a:latin typeface="Courier New" pitchFamily="1" charset="0"/>
                  </a:rPr>
                  <a:t>i</a:t>
                </a:r>
                <a:r>
                  <a:rPr lang="en-US" sz="1800" dirty="0">
                    <a:latin typeface="Courier New" pitchFamily="1" charset="0"/>
                  </a:rPr>
                  <a:t> = 1; </a:t>
                </a:r>
                <a:r>
                  <a:rPr lang="en-US" sz="1800" dirty="0" err="1">
                    <a:latin typeface="Courier New" pitchFamily="1" charset="0"/>
                  </a:rPr>
                  <a:t>i</a:t>
                </a:r>
                <a:r>
                  <a:rPr lang="en-US" sz="1800" dirty="0">
                    <a:latin typeface="Courier New" pitchFamily="1" charset="0"/>
                  </a:rPr>
                  <a:t> &lt;= </a:t>
                </a:r>
                <a:r>
                  <a:rPr lang="en-US" sz="1800" dirty="0" err="1">
                    <a:latin typeface="Courier New" pitchFamily="1" charset="0"/>
                  </a:rPr>
                  <a:t>n</a:t>
                </a:r>
                <a:r>
                  <a:rPr lang="en-US" sz="1800" dirty="0">
                    <a:latin typeface="Courier New" pitchFamily="1" charset="0"/>
                  </a:rPr>
                  <a:t>; </a:t>
                </a:r>
                <a:r>
                  <a:rPr lang="en-US" sz="1800" dirty="0" err="1">
                    <a:latin typeface="Courier New" pitchFamily="1" charset="0"/>
                  </a:rPr>
                  <a:t>i</a:t>
                </a:r>
                <a:r>
                  <a:rPr lang="en-US" sz="1800" dirty="0">
                    <a:latin typeface="Courier New" pitchFamily="1" charset="0"/>
                  </a:rPr>
                  <a:t>++)</a:t>
                </a:r>
                <a:r>
                  <a:rPr lang="en-US" sz="1000" dirty="0">
                    <a:latin typeface="Courier New" pitchFamily="1" charset="0"/>
                  </a:rPr>
                  <a:t> </a:t>
                </a:r>
                <a:r>
                  <a:rPr lang="en-US" sz="1800" dirty="0">
                    <a:latin typeface="Courier New" pitchFamily="1" charset="0"/>
                  </a:rPr>
                  <a:t>{</a:t>
                </a:r>
              </a:p>
              <a:p>
                <a:r>
                  <a:rPr lang="en-US" sz="1800" dirty="0">
                    <a:latin typeface="Courier New" pitchFamily="1" charset="0"/>
                  </a:rPr>
                  <a:t>      result = result * </a:t>
                </a:r>
                <a:r>
                  <a:rPr lang="en-US" sz="1800" dirty="0" err="1">
                    <a:latin typeface="Courier New" pitchFamily="1" charset="0"/>
                  </a:rPr>
                  <a:t>i</a:t>
                </a:r>
                <a:r>
                  <a:rPr lang="en-US" sz="1800" dirty="0">
                    <a:latin typeface="Courier New" pitchFamily="1" charset="0"/>
                  </a:rPr>
                  <a:t>;</a:t>
                </a:r>
              </a:p>
              <a:p>
                <a:r>
                  <a:rPr lang="en-US" sz="1800" dirty="0">
                    <a:latin typeface="Courier New" pitchFamily="1" charset="0"/>
                  </a:rPr>
                  <a:t>   }</a:t>
                </a:r>
              </a:p>
              <a:p>
                <a:r>
                  <a:rPr lang="en-US" sz="1800" dirty="0">
                    <a:latin typeface="Courier New" pitchFamily="1" charset="0"/>
                  </a:rPr>
                  <a:t>   return result;</a:t>
                </a:r>
              </a:p>
              <a:p>
                <a:r>
                  <a:rPr lang="en-US" sz="1800" dirty="0">
                    <a:latin typeface="Courier New" pitchFamily="1" charset="0"/>
                  </a:rPr>
                  <a:t>}</a:t>
                </a:r>
              </a:p>
            </p:txBody>
          </p:sp>
        </p:grpSp>
        <p:sp>
          <p:nvSpPr>
            <p:cNvPr id="591880" name="Rectangle 8"/>
            <p:cNvSpPr>
              <a:spLocks noChangeArrowheads="1"/>
            </p:cNvSpPr>
            <p:nvPr/>
          </p:nvSpPr>
          <p:spPr bwMode="auto">
            <a:xfrm>
              <a:off x="304" y="1424"/>
              <a:ext cx="5120" cy="592"/>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following function definition uses a </a:t>
              </a:r>
              <a:r>
                <a:rPr lang="en-US" sz="2000" dirty="0">
                  <a:latin typeface="Courier New" pitchFamily="1" charset="0"/>
                </a:rPr>
                <a:t>for</a:t>
              </a:r>
              <a:r>
                <a:rPr lang="en-US" sz="2400" b="0" dirty="0"/>
                <a:t> loop to compute the factorial function:</a:t>
              </a:r>
              <a:endParaRPr lang="en-US" sz="1200" b="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44"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The </a:t>
            </a:r>
            <a:r>
              <a:rPr lang="en-US" sz="4000" b="1" dirty="0" err="1">
                <a:solidFill>
                  <a:srgbClr val="FF0000"/>
                </a:solidFill>
                <a:latin typeface="Courier New"/>
                <a:cs typeface="Courier New"/>
              </a:rPr>
              <a:t>factorialTable</a:t>
            </a:r>
            <a:r>
              <a:rPr lang="en-US" sz="4000" dirty="0">
                <a:solidFill>
                  <a:srgbClr val="FF0000"/>
                </a:solidFill>
                <a:latin typeface="Times New Roman"/>
                <a:cs typeface="Times New Roman"/>
              </a:rPr>
              <a:t> Function</a:t>
            </a:r>
          </a:p>
        </p:txBody>
      </p:sp>
      <p:grpSp>
        <p:nvGrpSpPr>
          <p:cNvPr id="2" name="PPConsole#2"/>
          <p:cNvGrpSpPr/>
          <p:nvPr/>
        </p:nvGrpSpPr>
        <p:grpSpPr>
          <a:xfrm>
            <a:off x="2342400" y="4057600"/>
            <a:ext cx="4480000" cy="2560000"/>
            <a:chOff x="2342400" y="4057600"/>
            <a:chExt cx="4480000" cy="2560000"/>
          </a:xfrm>
        </p:grpSpPr>
        <p:pic>
          <p:nvPicPr>
            <p:cNvPr id="3" name="PPWindowImage#3" descr="image3.png"/>
            <p:cNvPicPr>
              <a:picLocks noChangeAspect="1"/>
            </p:cNvPicPr>
            <p:nvPr/>
          </p:nvPicPr>
          <p:blipFill>
            <a:blip r:embed="rId3"/>
            <a:stretch>
              <a:fillRect/>
            </a:stretch>
          </p:blipFill>
          <p:spPr>
            <a:xfrm>
              <a:off x="2342400" y="4057600"/>
              <a:ext cx="4480000" cy="2560000"/>
            </a:xfrm>
            <a:prstGeom prst="rect">
              <a:avLst/>
            </a:prstGeom>
          </p:spPr>
        </p:pic>
      </p:grpSp>
      <p:sp>
        <p:nvSpPr>
          <p:cNvPr id="4" name="PPTextBox#4"/>
          <p:cNvSpPr/>
          <p:nvPr/>
        </p:nvSpPr>
        <p:spPr bwMode="auto">
          <a:xfrm>
            <a:off x="2380800" y="4326400"/>
            <a:ext cx="3328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ourier New" pitchFamily="84" charset="0"/>
              </a:rPr>
              <a:t>-&gt; </a:t>
            </a:r>
          </a:p>
        </p:txBody>
      </p:sp>
      <p:sp>
        <p:nvSpPr>
          <p:cNvPr id="5" name="PPTextBox#5"/>
          <p:cNvSpPr/>
          <p:nvPr/>
        </p:nvSpPr>
        <p:spPr bwMode="auto">
          <a:xfrm>
            <a:off x="2688000" y="4326400"/>
            <a:ext cx="23296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rgbClr val="0000FF"/>
                </a:solidFill>
                <a:effectLst/>
                <a:latin typeface="Courier New" pitchFamily="84" charset="0"/>
              </a:rPr>
              <a:t>factorialTable(0, 7); </a:t>
            </a:r>
          </a:p>
        </p:txBody>
      </p:sp>
      <p:grpSp>
        <p:nvGrpSpPr>
          <p:cNvPr id="6" name="PPStackFrame#6"/>
          <p:cNvGrpSpPr/>
          <p:nvPr/>
        </p:nvGrpSpPr>
        <p:grpSpPr>
          <a:xfrm>
            <a:off x="256000" y="1088000"/>
            <a:ext cx="8524800" cy="2764800"/>
            <a:chOff x="256000" y="1088000"/>
            <a:chExt cx="8524800" cy="2764800"/>
          </a:xfrm>
        </p:grpSpPr>
        <p:sp>
          <p:nvSpPr>
            <p:cNvPr id="7" name="PPRect#7"/>
            <p:cNvSpPr/>
            <p:nvPr/>
          </p:nvSpPr>
          <p:spPr bwMode="auto">
            <a:xfrm>
              <a:off x="256000" y="1088000"/>
              <a:ext cx="8524800" cy="256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9" name="PPCodeImage#9" descr="image9.png"/>
            <p:cNvPicPr>
              <a:picLocks noChangeAspect="1"/>
            </p:cNvPicPr>
            <p:nvPr/>
          </p:nvPicPr>
          <p:blipFill>
            <a:blip r:embed="rId4"/>
            <a:stretch>
              <a:fillRect/>
            </a:stretch>
          </p:blipFill>
          <p:spPr>
            <a:xfrm>
              <a:off x="256000" y="1088000"/>
              <a:ext cx="8512000" cy="2547200"/>
            </a:xfrm>
            <a:prstGeom prst="rect">
              <a:avLst/>
            </a:prstGeom>
          </p:spPr>
        </p:pic>
        <p:sp>
          <p:nvSpPr>
            <p:cNvPr id="8" name="PPRect#8"/>
            <p:cNvSpPr/>
            <p:nvPr/>
          </p:nvSpPr>
          <p:spPr bwMode="auto">
            <a:xfrm>
              <a:off x="256000" y="1088000"/>
              <a:ext cx="8524800" cy="25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0" name="min"/>
            <p:cNvGrpSpPr/>
            <p:nvPr/>
          </p:nvGrpSpPr>
          <p:grpSpPr>
            <a:xfrm>
              <a:off x="5862400" y="2905600"/>
              <a:ext cx="896000" cy="665600"/>
              <a:chOff x="5862400" y="2905600"/>
              <a:chExt cx="896000" cy="665600"/>
            </a:xfrm>
          </p:grpSpPr>
          <p:sp>
            <p:nvSpPr>
              <p:cNvPr id="11" name="PPRect#11"/>
              <p:cNvSpPr/>
              <p:nvPr/>
            </p:nvSpPr>
            <p:spPr bwMode="auto">
              <a:xfrm>
                <a:off x="5862400" y="3187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 name="PPRect#12"/>
              <p:cNvSpPr/>
              <p:nvPr/>
            </p:nvSpPr>
            <p:spPr bwMode="auto">
              <a:xfrm>
                <a:off x="5862400" y="3187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 name="PPTextBox#13"/>
              <p:cNvSpPr/>
              <p:nvPr/>
            </p:nvSpPr>
            <p:spPr bwMode="auto">
              <a:xfrm>
                <a:off x="5875200" y="29056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min</a:t>
                </a:r>
              </a:p>
            </p:txBody>
          </p:sp>
        </p:grpSp>
        <p:grpSp>
          <p:nvGrpSpPr>
            <p:cNvPr id="14" name="max"/>
            <p:cNvGrpSpPr/>
            <p:nvPr/>
          </p:nvGrpSpPr>
          <p:grpSpPr>
            <a:xfrm>
              <a:off x="6835200" y="2905600"/>
              <a:ext cx="896000" cy="665600"/>
              <a:chOff x="6835200" y="2905600"/>
              <a:chExt cx="896000" cy="665600"/>
            </a:xfrm>
          </p:grpSpPr>
          <p:sp>
            <p:nvSpPr>
              <p:cNvPr id="15" name="PPRect#15"/>
              <p:cNvSpPr/>
              <p:nvPr/>
            </p:nvSpPr>
            <p:spPr bwMode="auto">
              <a:xfrm>
                <a:off x="6835200" y="3187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 name="PPRect#16"/>
              <p:cNvSpPr/>
              <p:nvPr/>
            </p:nvSpPr>
            <p:spPr bwMode="auto">
              <a:xfrm>
                <a:off x="6835200" y="3187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 name="PPTextBox#17"/>
              <p:cNvSpPr/>
              <p:nvPr/>
            </p:nvSpPr>
            <p:spPr bwMode="auto">
              <a:xfrm>
                <a:off x="6848000" y="29056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max</a:t>
                </a:r>
              </a:p>
            </p:txBody>
          </p:sp>
        </p:grpSp>
        <p:grpSp>
          <p:nvGrpSpPr>
            <p:cNvPr id="18" name="i"/>
            <p:cNvGrpSpPr/>
            <p:nvPr/>
          </p:nvGrpSpPr>
          <p:grpSpPr>
            <a:xfrm>
              <a:off x="7808000" y="2905600"/>
              <a:ext cx="896000" cy="665600"/>
              <a:chOff x="7808000" y="2905600"/>
              <a:chExt cx="896000" cy="665600"/>
            </a:xfrm>
          </p:grpSpPr>
          <p:sp>
            <p:nvSpPr>
              <p:cNvPr id="19" name="PPRect#19"/>
              <p:cNvSpPr/>
              <p:nvPr/>
            </p:nvSpPr>
            <p:spPr bwMode="auto">
              <a:xfrm>
                <a:off x="7808000" y="31872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0" name="PPRect#20"/>
              <p:cNvSpPr/>
              <p:nvPr/>
            </p:nvSpPr>
            <p:spPr bwMode="auto">
              <a:xfrm>
                <a:off x="7808000" y="31872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1" name="PPTextBox#21"/>
              <p:cNvSpPr/>
              <p:nvPr/>
            </p:nvSpPr>
            <p:spPr bwMode="auto">
              <a:xfrm>
                <a:off x="7820800" y="29056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i</a:t>
                </a:r>
              </a:p>
            </p:txBody>
          </p:sp>
        </p:grpSp>
      </p:grpSp>
      <p:sp>
        <p:nvSpPr>
          <p:cNvPr id="22" name="PPRect#22"/>
          <p:cNvSpPr/>
          <p:nvPr/>
        </p:nvSpPr>
        <p:spPr bwMode="auto">
          <a:xfrm>
            <a:off x="5888000" y="32128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23" name="PPRect#23"/>
          <p:cNvSpPr/>
          <p:nvPr/>
        </p:nvSpPr>
        <p:spPr bwMode="auto">
          <a:xfrm>
            <a:off x="6860800" y="32128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7</a:t>
            </a:r>
          </a:p>
        </p:txBody>
      </p:sp>
      <p:sp>
        <p:nvSpPr>
          <p:cNvPr id="24" name="PPRect#24"/>
          <p:cNvSpPr/>
          <p:nvPr/>
        </p:nvSpPr>
        <p:spPr bwMode="auto">
          <a:xfrm>
            <a:off x="742400" y="1395200"/>
            <a:ext cx="4851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5" name="PPRect#25"/>
          <p:cNvSpPr/>
          <p:nvPr/>
        </p:nvSpPr>
        <p:spPr bwMode="auto">
          <a:xfrm>
            <a:off x="1446400" y="1395200"/>
            <a:ext cx="1612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6" name="PPRect#26"/>
          <p:cNvSpPr/>
          <p:nvPr/>
        </p:nvSpPr>
        <p:spPr bwMode="auto">
          <a:xfrm>
            <a:off x="7833600" y="32128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27" name="PPRect#27"/>
          <p:cNvSpPr/>
          <p:nvPr/>
        </p:nvSpPr>
        <p:spPr bwMode="auto">
          <a:xfrm>
            <a:off x="3276800" y="1395200"/>
            <a:ext cx="1190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8" name="PPRect#28"/>
          <p:cNvSpPr/>
          <p:nvPr/>
        </p:nvSpPr>
        <p:spPr bwMode="auto">
          <a:xfrm>
            <a:off x="1164800" y="1676800"/>
            <a:ext cx="4851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9" name="PPRect#29"/>
          <p:cNvSpPr/>
          <p:nvPr/>
        </p:nvSpPr>
        <p:spPr bwMode="auto">
          <a:xfrm>
            <a:off x="4684800" y="1676800"/>
            <a:ext cx="1024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30" name="PPStackFrame#30"/>
          <p:cNvGrpSpPr/>
          <p:nvPr/>
        </p:nvGrpSpPr>
        <p:grpSpPr>
          <a:xfrm>
            <a:off x="384000" y="1395200"/>
            <a:ext cx="8524800" cy="2764800"/>
            <a:chOff x="384000" y="1395200"/>
            <a:chExt cx="8524800" cy="2764800"/>
          </a:xfrm>
        </p:grpSpPr>
        <p:sp>
          <p:nvSpPr>
            <p:cNvPr id="31" name="PPRect#31"/>
            <p:cNvSpPr/>
            <p:nvPr/>
          </p:nvSpPr>
          <p:spPr bwMode="auto">
            <a:xfrm>
              <a:off x="384000" y="1395200"/>
              <a:ext cx="8524800" cy="256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33" name="PPCodeImage#33" descr="image33.png"/>
            <p:cNvPicPr>
              <a:picLocks noChangeAspect="1"/>
            </p:cNvPicPr>
            <p:nvPr/>
          </p:nvPicPr>
          <p:blipFill>
            <a:blip r:embed="rId5"/>
            <a:stretch>
              <a:fillRect/>
            </a:stretch>
          </p:blipFill>
          <p:spPr>
            <a:xfrm>
              <a:off x="384000" y="1395200"/>
              <a:ext cx="8512000" cy="2547200"/>
            </a:xfrm>
            <a:prstGeom prst="rect">
              <a:avLst/>
            </a:prstGeom>
          </p:spPr>
        </p:pic>
        <p:sp>
          <p:nvSpPr>
            <p:cNvPr id="32" name="PPRect#32"/>
            <p:cNvSpPr/>
            <p:nvPr/>
          </p:nvSpPr>
          <p:spPr bwMode="auto">
            <a:xfrm>
              <a:off x="384000" y="1395200"/>
              <a:ext cx="8524800" cy="25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34" name="n"/>
            <p:cNvGrpSpPr/>
            <p:nvPr/>
          </p:nvGrpSpPr>
          <p:grpSpPr>
            <a:xfrm>
              <a:off x="5990400" y="3212800"/>
              <a:ext cx="896000" cy="665600"/>
              <a:chOff x="5990400" y="3212800"/>
              <a:chExt cx="896000" cy="665600"/>
            </a:xfrm>
          </p:grpSpPr>
          <p:sp>
            <p:nvSpPr>
              <p:cNvPr id="35" name="PPRect#35"/>
              <p:cNvSpPr/>
              <p:nvPr/>
            </p:nvSpPr>
            <p:spPr bwMode="auto">
              <a:xfrm>
                <a:off x="5990400" y="3494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6" name="PPRect#36"/>
              <p:cNvSpPr/>
              <p:nvPr/>
            </p:nvSpPr>
            <p:spPr bwMode="auto">
              <a:xfrm>
                <a:off x="5990400" y="3494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7" name="PPTextBox#37"/>
              <p:cNvSpPr/>
              <p:nvPr/>
            </p:nvSpPr>
            <p:spPr bwMode="auto">
              <a:xfrm>
                <a:off x="6003200" y="3212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n</a:t>
                </a:r>
              </a:p>
            </p:txBody>
          </p:sp>
        </p:grpSp>
        <p:grpSp>
          <p:nvGrpSpPr>
            <p:cNvPr id="38" name="result"/>
            <p:cNvGrpSpPr/>
            <p:nvPr/>
          </p:nvGrpSpPr>
          <p:grpSpPr>
            <a:xfrm>
              <a:off x="6963200" y="3212800"/>
              <a:ext cx="896000" cy="665600"/>
              <a:chOff x="6963200" y="3212800"/>
              <a:chExt cx="896000" cy="665600"/>
            </a:xfrm>
          </p:grpSpPr>
          <p:sp>
            <p:nvSpPr>
              <p:cNvPr id="39" name="PPRect#39"/>
              <p:cNvSpPr/>
              <p:nvPr/>
            </p:nvSpPr>
            <p:spPr bwMode="auto">
              <a:xfrm>
                <a:off x="6963200" y="3494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0" name="PPRect#40"/>
              <p:cNvSpPr/>
              <p:nvPr/>
            </p:nvSpPr>
            <p:spPr bwMode="auto">
              <a:xfrm>
                <a:off x="6963200" y="3494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1" name="PPTextBox#41"/>
              <p:cNvSpPr/>
              <p:nvPr/>
            </p:nvSpPr>
            <p:spPr bwMode="auto">
              <a:xfrm>
                <a:off x="6976000" y="3212800"/>
                <a:ext cx="883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result</a:t>
                </a:r>
              </a:p>
            </p:txBody>
          </p:sp>
        </p:grpSp>
        <p:grpSp>
          <p:nvGrpSpPr>
            <p:cNvPr id="42" name="i"/>
            <p:cNvGrpSpPr/>
            <p:nvPr/>
          </p:nvGrpSpPr>
          <p:grpSpPr>
            <a:xfrm>
              <a:off x="7936000" y="3212800"/>
              <a:ext cx="896000" cy="665600"/>
              <a:chOff x="7936000" y="3212800"/>
              <a:chExt cx="896000" cy="665600"/>
            </a:xfrm>
          </p:grpSpPr>
          <p:sp>
            <p:nvSpPr>
              <p:cNvPr id="43" name="PPRect#43"/>
              <p:cNvSpPr/>
              <p:nvPr/>
            </p:nvSpPr>
            <p:spPr bwMode="auto">
              <a:xfrm>
                <a:off x="7936000" y="3494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4" name="PPRect#44"/>
              <p:cNvSpPr/>
              <p:nvPr/>
            </p:nvSpPr>
            <p:spPr bwMode="auto">
              <a:xfrm>
                <a:off x="7936000" y="3494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5" name="PPTextBox#45"/>
              <p:cNvSpPr/>
              <p:nvPr/>
            </p:nvSpPr>
            <p:spPr bwMode="auto">
              <a:xfrm>
                <a:off x="7948800" y="3212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i</a:t>
                </a:r>
              </a:p>
            </p:txBody>
          </p:sp>
        </p:grpSp>
      </p:grpSp>
      <p:sp>
        <p:nvSpPr>
          <p:cNvPr id="46" name="PPRect#46"/>
          <p:cNvSpPr/>
          <p:nvPr/>
        </p:nvSpPr>
        <p:spPr bwMode="auto">
          <a:xfrm>
            <a:off x="60160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47" name="PPRect#47"/>
          <p:cNvSpPr/>
          <p:nvPr/>
        </p:nvSpPr>
        <p:spPr bwMode="auto">
          <a:xfrm>
            <a:off x="870400" y="1702400"/>
            <a:ext cx="217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8" name="PPRect#48"/>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49" name="PPRect#49"/>
          <p:cNvSpPr/>
          <p:nvPr/>
        </p:nvSpPr>
        <p:spPr bwMode="auto">
          <a:xfrm>
            <a:off x="870400" y="1984000"/>
            <a:ext cx="428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0" name="PPRect#50"/>
          <p:cNvSpPr/>
          <p:nvPr/>
        </p:nvSpPr>
        <p:spPr bwMode="auto">
          <a:xfrm>
            <a:off x="1574400" y="1984000"/>
            <a:ext cx="1331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1" name="PPRect#51"/>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52" name="PPRect#52"/>
          <p:cNvSpPr/>
          <p:nvPr/>
        </p:nvSpPr>
        <p:spPr bwMode="auto">
          <a:xfrm>
            <a:off x="31232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3" name="PPRect#53"/>
          <p:cNvSpPr/>
          <p:nvPr/>
        </p:nvSpPr>
        <p:spPr bwMode="auto">
          <a:xfrm>
            <a:off x="870400" y="2828800"/>
            <a:ext cx="2035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54" name="PPValueTag#54"/>
          <p:cNvGrpSpPr/>
          <p:nvPr/>
        </p:nvGrpSpPr>
        <p:grpSpPr>
          <a:xfrm>
            <a:off x="4684800" y="1945600"/>
            <a:ext cx="1024000" cy="537600"/>
            <a:chOff x="4684800" y="1945600"/>
            <a:chExt cx="1024000" cy="537600"/>
          </a:xfrm>
        </p:grpSpPr>
        <p:sp>
          <p:nvSpPr>
            <p:cNvPr id="55" name="PPLine#55"/>
            <p:cNvSpPr>
              <a:spLocks noChangeShapeType="1"/>
            </p:cNvSpPr>
            <p:nvPr/>
          </p:nvSpPr>
          <p:spPr bwMode="auto">
            <a:xfrm flipV="1">
              <a:off x="4684800" y="1945600"/>
              <a:ext cx="1024000" cy="0"/>
            </a:xfrm>
            <a:prstGeom prst="line">
              <a:avLst/>
            </a:prstGeom>
            <a:noFill/>
            <a:ln w="25600">
              <a:solidFill>
                <a:srgbClr val="FF0000"/>
              </a:solidFill>
              <a:prstDash val="solid"/>
              <a:round/>
              <a:headEnd/>
              <a:tailEnd/>
            </a:ln>
            <a:effectLst/>
          </p:spPr>
          <p:txBody>
            <a:bodyPr/>
            <a:lstStyle/>
            <a:p>
              <a:endParaRPr lang="en-US"/>
            </a:p>
          </p:txBody>
        </p:sp>
        <p:sp>
          <p:nvSpPr>
            <p:cNvPr id="56" name="PPOvalCallout#56"/>
            <p:cNvSpPr/>
            <p:nvPr/>
          </p:nvSpPr>
          <p:spPr bwMode="auto">
            <a:xfrm>
              <a:off x="4812800" y="2099200"/>
              <a:ext cx="768000" cy="384000"/>
            </a:xfrm>
            <a:prstGeom prst="wedgeEllipseCallout">
              <a:avLst>
                <a:gd name="adj1" fmla="val 0"/>
                <a:gd name="adj2" fmla="val -80000"/>
              </a:avLst>
            </a:prstGeom>
            <a:solidFill>
              <a:srgbClr val="FFFF99"/>
            </a:solid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7" name="PPTextBox#57"/>
            <p:cNvSpPr/>
            <p:nvPr/>
          </p:nvSpPr>
          <p:spPr bwMode="auto">
            <a:xfrm>
              <a:off x="4812800" y="2099200"/>
              <a:ext cx="768000" cy="345600"/>
            </a:xfrm>
            <a:prstGeom prst="rect">
              <a:avLst/>
            </a:prstGeom>
            <a:noFill/>
            <a:ln>
              <a:noFill/>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Courier New" pitchFamily="84" charset="0"/>
                </a:rPr>
                <a:t>1</a:t>
              </a:r>
            </a:p>
          </p:txBody>
        </p:sp>
      </p:grpSp>
      <p:sp>
        <p:nvSpPr>
          <p:cNvPr id="58" name="PPTextBox#58"/>
          <p:cNvSpPr/>
          <p:nvPr/>
        </p:nvSpPr>
        <p:spPr bwMode="auto">
          <a:xfrm>
            <a:off x="2380800" y="4544000"/>
            <a:ext cx="6528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ourier New" pitchFamily="84" charset="0"/>
              </a:rPr>
              <a:t>0! = 1</a:t>
            </a:r>
          </a:p>
        </p:txBody>
      </p:sp>
      <p:sp>
        <p:nvSpPr>
          <p:cNvPr id="59" name="PPRect#59"/>
          <p:cNvSpPr/>
          <p:nvPr/>
        </p:nvSpPr>
        <p:spPr bwMode="auto">
          <a:xfrm>
            <a:off x="4684800" y="13952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0" name="PPRect#60"/>
          <p:cNvSpPr/>
          <p:nvPr/>
        </p:nvSpPr>
        <p:spPr bwMode="auto">
          <a:xfrm>
            <a:off x="7833600" y="32128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61" name="PPRect#61"/>
          <p:cNvSpPr/>
          <p:nvPr/>
        </p:nvSpPr>
        <p:spPr bwMode="auto">
          <a:xfrm>
            <a:off x="3276800" y="1395200"/>
            <a:ext cx="1190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2" name="PPRect#62"/>
          <p:cNvSpPr/>
          <p:nvPr/>
        </p:nvSpPr>
        <p:spPr bwMode="auto">
          <a:xfrm>
            <a:off x="1164800" y="1676800"/>
            <a:ext cx="4851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3" name="PPTextBox#63"/>
          <p:cNvSpPr/>
          <p:nvPr/>
        </p:nvSpPr>
        <p:spPr bwMode="auto">
          <a:xfrm>
            <a:off x="2380800" y="4761600"/>
            <a:ext cx="6528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ourier New" pitchFamily="84" charset="0"/>
              </a:rPr>
              <a:t>1! = 1</a:t>
            </a:r>
          </a:p>
        </p:txBody>
      </p:sp>
      <p:sp>
        <p:nvSpPr>
          <p:cNvPr id="64" name="PPTextBox#64"/>
          <p:cNvSpPr/>
          <p:nvPr/>
        </p:nvSpPr>
        <p:spPr bwMode="auto">
          <a:xfrm>
            <a:off x="2380800" y="4979200"/>
            <a:ext cx="6528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ourier New" pitchFamily="84" charset="0"/>
              </a:rPr>
              <a:t>2! = 2</a:t>
            </a:r>
          </a:p>
        </p:txBody>
      </p:sp>
      <p:sp>
        <p:nvSpPr>
          <p:cNvPr id="65" name="PPTextBox#65"/>
          <p:cNvSpPr/>
          <p:nvPr/>
        </p:nvSpPr>
        <p:spPr bwMode="auto">
          <a:xfrm>
            <a:off x="2380800" y="5196800"/>
            <a:ext cx="6528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ourier New" pitchFamily="84" charset="0"/>
              </a:rPr>
              <a:t>3! = 6</a:t>
            </a:r>
          </a:p>
        </p:txBody>
      </p:sp>
      <p:sp>
        <p:nvSpPr>
          <p:cNvPr id="66" name="PPTextBox#66"/>
          <p:cNvSpPr/>
          <p:nvPr/>
        </p:nvSpPr>
        <p:spPr bwMode="auto">
          <a:xfrm>
            <a:off x="2380800" y="5414400"/>
            <a:ext cx="7552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ourier New" pitchFamily="84" charset="0"/>
              </a:rPr>
              <a:t>4! = 24</a:t>
            </a:r>
          </a:p>
        </p:txBody>
      </p:sp>
      <p:sp>
        <p:nvSpPr>
          <p:cNvPr id="67" name="PPTextBox#67"/>
          <p:cNvSpPr/>
          <p:nvPr/>
        </p:nvSpPr>
        <p:spPr bwMode="auto">
          <a:xfrm>
            <a:off x="2380800" y="5632000"/>
            <a:ext cx="8576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ourier New" pitchFamily="84" charset="0"/>
              </a:rPr>
              <a:t>5! = 120</a:t>
            </a:r>
          </a:p>
        </p:txBody>
      </p:sp>
      <p:sp>
        <p:nvSpPr>
          <p:cNvPr id="68" name="PPTextBox#68"/>
          <p:cNvSpPr/>
          <p:nvPr/>
        </p:nvSpPr>
        <p:spPr bwMode="auto">
          <a:xfrm>
            <a:off x="2380800" y="5849600"/>
            <a:ext cx="8576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ourier New" pitchFamily="84" charset="0"/>
              </a:rPr>
              <a:t>6! = 720</a:t>
            </a:r>
          </a:p>
        </p:txBody>
      </p:sp>
      <p:sp>
        <p:nvSpPr>
          <p:cNvPr id="69" name="PPRect#69"/>
          <p:cNvSpPr/>
          <p:nvPr/>
        </p:nvSpPr>
        <p:spPr bwMode="auto">
          <a:xfrm>
            <a:off x="7833600" y="32128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6</a:t>
            </a:r>
          </a:p>
        </p:txBody>
      </p:sp>
      <p:sp>
        <p:nvSpPr>
          <p:cNvPr id="70" name="PPRect#70"/>
          <p:cNvSpPr/>
          <p:nvPr/>
        </p:nvSpPr>
        <p:spPr bwMode="auto">
          <a:xfrm>
            <a:off x="4684800" y="13952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1" name="PPRect#71"/>
          <p:cNvSpPr/>
          <p:nvPr/>
        </p:nvSpPr>
        <p:spPr bwMode="auto">
          <a:xfrm>
            <a:off x="7833600" y="32128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7</a:t>
            </a:r>
          </a:p>
        </p:txBody>
      </p:sp>
      <p:sp>
        <p:nvSpPr>
          <p:cNvPr id="72" name="PPRect#72"/>
          <p:cNvSpPr/>
          <p:nvPr/>
        </p:nvSpPr>
        <p:spPr bwMode="auto">
          <a:xfrm>
            <a:off x="3276800" y="1395200"/>
            <a:ext cx="1190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3" name="PPRect#73"/>
          <p:cNvSpPr/>
          <p:nvPr/>
        </p:nvSpPr>
        <p:spPr bwMode="auto">
          <a:xfrm>
            <a:off x="1164800" y="1676800"/>
            <a:ext cx="4851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4" name="PPRect#74"/>
          <p:cNvSpPr/>
          <p:nvPr/>
        </p:nvSpPr>
        <p:spPr bwMode="auto">
          <a:xfrm>
            <a:off x="4684800" y="1676800"/>
            <a:ext cx="1024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75" name="PPStackFrame#75"/>
          <p:cNvGrpSpPr/>
          <p:nvPr/>
        </p:nvGrpSpPr>
        <p:grpSpPr>
          <a:xfrm>
            <a:off x="384000" y="1395200"/>
            <a:ext cx="8524800" cy="2764800"/>
            <a:chOff x="384000" y="1395200"/>
            <a:chExt cx="8524800" cy="2764800"/>
          </a:xfrm>
        </p:grpSpPr>
        <p:sp>
          <p:nvSpPr>
            <p:cNvPr id="76" name="PPRect#76"/>
            <p:cNvSpPr/>
            <p:nvPr/>
          </p:nvSpPr>
          <p:spPr bwMode="auto">
            <a:xfrm>
              <a:off x="384000" y="1395200"/>
              <a:ext cx="8524800" cy="256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78" name="PPCodeImage#78" descr="image78.png"/>
            <p:cNvPicPr>
              <a:picLocks noChangeAspect="1"/>
            </p:cNvPicPr>
            <p:nvPr/>
          </p:nvPicPr>
          <p:blipFill>
            <a:blip r:embed="rId5"/>
            <a:stretch>
              <a:fillRect/>
            </a:stretch>
          </p:blipFill>
          <p:spPr>
            <a:xfrm>
              <a:off x="384000" y="1395200"/>
              <a:ext cx="8512000" cy="2547200"/>
            </a:xfrm>
            <a:prstGeom prst="rect">
              <a:avLst/>
            </a:prstGeom>
          </p:spPr>
        </p:pic>
        <p:sp>
          <p:nvSpPr>
            <p:cNvPr id="77" name="PPRect#77"/>
            <p:cNvSpPr/>
            <p:nvPr/>
          </p:nvSpPr>
          <p:spPr bwMode="auto">
            <a:xfrm>
              <a:off x="384000" y="1395200"/>
              <a:ext cx="8524800" cy="25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79" name="n"/>
            <p:cNvGrpSpPr/>
            <p:nvPr/>
          </p:nvGrpSpPr>
          <p:grpSpPr>
            <a:xfrm>
              <a:off x="5990400" y="3212800"/>
              <a:ext cx="896000" cy="665600"/>
              <a:chOff x="5990400" y="3212800"/>
              <a:chExt cx="896000" cy="665600"/>
            </a:xfrm>
          </p:grpSpPr>
          <p:sp>
            <p:nvSpPr>
              <p:cNvPr id="80" name="PPRect#80"/>
              <p:cNvSpPr/>
              <p:nvPr/>
            </p:nvSpPr>
            <p:spPr bwMode="auto">
              <a:xfrm>
                <a:off x="5990400" y="3494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1" name="PPRect#81"/>
              <p:cNvSpPr/>
              <p:nvPr/>
            </p:nvSpPr>
            <p:spPr bwMode="auto">
              <a:xfrm>
                <a:off x="5990400" y="3494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2" name="PPTextBox#82"/>
              <p:cNvSpPr/>
              <p:nvPr/>
            </p:nvSpPr>
            <p:spPr bwMode="auto">
              <a:xfrm>
                <a:off x="6003200" y="3212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n</a:t>
                </a:r>
              </a:p>
            </p:txBody>
          </p:sp>
        </p:grpSp>
        <p:grpSp>
          <p:nvGrpSpPr>
            <p:cNvPr id="83" name="result"/>
            <p:cNvGrpSpPr/>
            <p:nvPr/>
          </p:nvGrpSpPr>
          <p:grpSpPr>
            <a:xfrm>
              <a:off x="6963200" y="3212800"/>
              <a:ext cx="896000" cy="665600"/>
              <a:chOff x="6963200" y="3212800"/>
              <a:chExt cx="896000" cy="665600"/>
            </a:xfrm>
          </p:grpSpPr>
          <p:sp>
            <p:nvSpPr>
              <p:cNvPr id="84" name="PPRect#84"/>
              <p:cNvSpPr/>
              <p:nvPr/>
            </p:nvSpPr>
            <p:spPr bwMode="auto">
              <a:xfrm>
                <a:off x="6963200" y="3494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5" name="PPRect#85"/>
              <p:cNvSpPr/>
              <p:nvPr/>
            </p:nvSpPr>
            <p:spPr bwMode="auto">
              <a:xfrm>
                <a:off x="6963200" y="3494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6" name="PPTextBox#86"/>
              <p:cNvSpPr/>
              <p:nvPr/>
            </p:nvSpPr>
            <p:spPr bwMode="auto">
              <a:xfrm>
                <a:off x="6976000" y="3212800"/>
                <a:ext cx="883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result</a:t>
                </a:r>
              </a:p>
            </p:txBody>
          </p:sp>
        </p:grpSp>
        <p:grpSp>
          <p:nvGrpSpPr>
            <p:cNvPr id="87" name="i"/>
            <p:cNvGrpSpPr/>
            <p:nvPr/>
          </p:nvGrpSpPr>
          <p:grpSpPr>
            <a:xfrm>
              <a:off x="7936000" y="3212800"/>
              <a:ext cx="896000" cy="665600"/>
              <a:chOff x="7936000" y="3212800"/>
              <a:chExt cx="896000" cy="665600"/>
            </a:xfrm>
          </p:grpSpPr>
          <p:sp>
            <p:nvSpPr>
              <p:cNvPr id="88" name="PPRect#88"/>
              <p:cNvSpPr/>
              <p:nvPr/>
            </p:nvSpPr>
            <p:spPr bwMode="auto">
              <a:xfrm>
                <a:off x="7936000" y="3494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89" name="PPRect#89"/>
              <p:cNvSpPr/>
              <p:nvPr/>
            </p:nvSpPr>
            <p:spPr bwMode="auto">
              <a:xfrm>
                <a:off x="7936000" y="3494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0" name="PPTextBox#90"/>
              <p:cNvSpPr/>
              <p:nvPr/>
            </p:nvSpPr>
            <p:spPr bwMode="auto">
              <a:xfrm>
                <a:off x="7948800" y="3212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i</a:t>
                </a:r>
              </a:p>
            </p:txBody>
          </p:sp>
        </p:grpSp>
      </p:grpSp>
      <p:sp>
        <p:nvSpPr>
          <p:cNvPr id="91" name="PPRect#91"/>
          <p:cNvSpPr/>
          <p:nvPr/>
        </p:nvSpPr>
        <p:spPr bwMode="auto">
          <a:xfrm>
            <a:off x="60160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7</a:t>
            </a:r>
          </a:p>
        </p:txBody>
      </p:sp>
      <p:sp>
        <p:nvSpPr>
          <p:cNvPr id="92" name="PPRect#92"/>
          <p:cNvSpPr/>
          <p:nvPr/>
        </p:nvSpPr>
        <p:spPr bwMode="auto">
          <a:xfrm>
            <a:off x="870400" y="1702400"/>
            <a:ext cx="2176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3" name="PPRect#93"/>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94" name="PPRect#94"/>
          <p:cNvSpPr/>
          <p:nvPr/>
        </p:nvSpPr>
        <p:spPr bwMode="auto">
          <a:xfrm>
            <a:off x="870400" y="1984000"/>
            <a:ext cx="4288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5" name="PPRect#95"/>
          <p:cNvSpPr/>
          <p:nvPr/>
        </p:nvSpPr>
        <p:spPr bwMode="auto">
          <a:xfrm>
            <a:off x="1574400" y="1984000"/>
            <a:ext cx="1331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6" name="PPRect#96"/>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97" name="PPRect#97"/>
          <p:cNvSpPr/>
          <p:nvPr/>
        </p:nvSpPr>
        <p:spPr bwMode="auto">
          <a:xfrm>
            <a:off x="31232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8" name="PPRect#98"/>
          <p:cNvSpPr/>
          <p:nvPr/>
        </p:nvSpPr>
        <p:spPr bwMode="auto">
          <a:xfrm>
            <a:off x="1292800" y="2265600"/>
            <a:ext cx="288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99" name="PPRect#99"/>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100" name="PPRect#100"/>
          <p:cNvSpPr/>
          <p:nvPr/>
        </p:nvSpPr>
        <p:spPr bwMode="auto">
          <a:xfrm>
            <a:off x="42496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1" name="PPRect#101"/>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2</a:t>
            </a:r>
          </a:p>
        </p:txBody>
      </p:sp>
      <p:sp>
        <p:nvSpPr>
          <p:cNvPr id="102" name="PPRect#102"/>
          <p:cNvSpPr/>
          <p:nvPr/>
        </p:nvSpPr>
        <p:spPr bwMode="auto">
          <a:xfrm>
            <a:off x="31232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3" name="PPRect#103"/>
          <p:cNvSpPr/>
          <p:nvPr/>
        </p:nvSpPr>
        <p:spPr bwMode="auto">
          <a:xfrm>
            <a:off x="1292800" y="2265600"/>
            <a:ext cx="288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4" name="PPRect#104"/>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2</a:t>
            </a:r>
          </a:p>
        </p:txBody>
      </p:sp>
      <p:sp>
        <p:nvSpPr>
          <p:cNvPr id="105" name="PPRect#105"/>
          <p:cNvSpPr/>
          <p:nvPr/>
        </p:nvSpPr>
        <p:spPr bwMode="auto">
          <a:xfrm>
            <a:off x="42496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6" name="PPRect#106"/>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3</a:t>
            </a:r>
          </a:p>
        </p:txBody>
      </p:sp>
      <p:sp>
        <p:nvSpPr>
          <p:cNvPr id="107" name="PPRect#107"/>
          <p:cNvSpPr/>
          <p:nvPr/>
        </p:nvSpPr>
        <p:spPr bwMode="auto">
          <a:xfrm>
            <a:off x="31232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8" name="PPRect#108"/>
          <p:cNvSpPr/>
          <p:nvPr/>
        </p:nvSpPr>
        <p:spPr bwMode="auto">
          <a:xfrm>
            <a:off x="1292800" y="2265600"/>
            <a:ext cx="288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09" name="PPRect#109"/>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6</a:t>
            </a:r>
          </a:p>
        </p:txBody>
      </p:sp>
      <p:sp>
        <p:nvSpPr>
          <p:cNvPr id="110" name="PPRect#110"/>
          <p:cNvSpPr/>
          <p:nvPr/>
        </p:nvSpPr>
        <p:spPr bwMode="auto">
          <a:xfrm>
            <a:off x="42496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1" name="PPRect#111"/>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4</a:t>
            </a:r>
          </a:p>
        </p:txBody>
      </p:sp>
      <p:sp>
        <p:nvSpPr>
          <p:cNvPr id="112" name="PPRect#112"/>
          <p:cNvSpPr/>
          <p:nvPr/>
        </p:nvSpPr>
        <p:spPr bwMode="auto">
          <a:xfrm>
            <a:off x="31232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3" name="PPRect#113"/>
          <p:cNvSpPr/>
          <p:nvPr/>
        </p:nvSpPr>
        <p:spPr bwMode="auto">
          <a:xfrm>
            <a:off x="1292800" y="2265600"/>
            <a:ext cx="288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4" name="PPRect#114"/>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24</a:t>
            </a:r>
          </a:p>
        </p:txBody>
      </p:sp>
      <p:sp>
        <p:nvSpPr>
          <p:cNvPr id="115" name="PPRect#115"/>
          <p:cNvSpPr/>
          <p:nvPr/>
        </p:nvSpPr>
        <p:spPr bwMode="auto">
          <a:xfrm>
            <a:off x="42496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6" name="PPRect#116"/>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5</a:t>
            </a:r>
          </a:p>
        </p:txBody>
      </p:sp>
      <p:sp>
        <p:nvSpPr>
          <p:cNvPr id="117" name="PPRect#117"/>
          <p:cNvSpPr/>
          <p:nvPr/>
        </p:nvSpPr>
        <p:spPr bwMode="auto">
          <a:xfrm>
            <a:off x="31232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8" name="PPRect#118"/>
          <p:cNvSpPr/>
          <p:nvPr/>
        </p:nvSpPr>
        <p:spPr bwMode="auto">
          <a:xfrm>
            <a:off x="1292800" y="2265600"/>
            <a:ext cx="288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19" name="PPRect#119"/>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120</a:t>
            </a:r>
          </a:p>
        </p:txBody>
      </p:sp>
      <p:sp>
        <p:nvSpPr>
          <p:cNvPr id="120" name="PPRect#120"/>
          <p:cNvSpPr/>
          <p:nvPr/>
        </p:nvSpPr>
        <p:spPr bwMode="auto">
          <a:xfrm>
            <a:off x="42496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1" name="PPRect#121"/>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6</a:t>
            </a:r>
          </a:p>
        </p:txBody>
      </p:sp>
      <p:sp>
        <p:nvSpPr>
          <p:cNvPr id="122" name="PPRect#122"/>
          <p:cNvSpPr/>
          <p:nvPr/>
        </p:nvSpPr>
        <p:spPr bwMode="auto">
          <a:xfrm>
            <a:off x="31232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3" name="PPRect#123"/>
          <p:cNvSpPr/>
          <p:nvPr/>
        </p:nvSpPr>
        <p:spPr bwMode="auto">
          <a:xfrm>
            <a:off x="1292800" y="2265600"/>
            <a:ext cx="288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4" name="PPRect#124"/>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720</a:t>
            </a:r>
          </a:p>
        </p:txBody>
      </p:sp>
      <p:sp>
        <p:nvSpPr>
          <p:cNvPr id="125" name="PPRect#125"/>
          <p:cNvSpPr/>
          <p:nvPr/>
        </p:nvSpPr>
        <p:spPr bwMode="auto">
          <a:xfrm>
            <a:off x="42496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6" name="PPRect#126"/>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7</a:t>
            </a:r>
          </a:p>
        </p:txBody>
      </p:sp>
      <p:sp>
        <p:nvSpPr>
          <p:cNvPr id="127" name="PPRect#127"/>
          <p:cNvSpPr/>
          <p:nvPr/>
        </p:nvSpPr>
        <p:spPr bwMode="auto">
          <a:xfrm>
            <a:off x="31232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8" name="PPRect#128"/>
          <p:cNvSpPr/>
          <p:nvPr/>
        </p:nvSpPr>
        <p:spPr bwMode="auto">
          <a:xfrm>
            <a:off x="1292800" y="2265600"/>
            <a:ext cx="2880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29" name="PPRect#129"/>
          <p:cNvSpPr/>
          <p:nvPr/>
        </p:nvSpPr>
        <p:spPr bwMode="auto">
          <a:xfrm>
            <a:off x="69888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5040</a:t>
            </a:r>
          </a:p>
        </p:txBody>
      </p:sp>
      <p:sp>
        <p:nvSpPr>
          <p:cNvPr id="130" name="PPRect#130"/>
          <p:cNvSpPr/>
          <p:nvPr/>
        </p:nvSpPr>
        <p:spPr bwMode="auto">
          <a:xfrm>
            <a:off x="42496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1" name="PPRect#131"/>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8</a:t>
            </a:r>
          </a:p>
        </p:txBody>
      </p:sp>
      <p:sp>
        <p:nvSpPr>
          <p:cNvPr id="132" name="PPRect#132"/>
          <p:cNvSpPr/>
          <p:nvPr/>
        </p:nvSpPr>
        <p:spPr bwMode="auto">
          <a:xfrm>
            <a:off x="31232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3" name="PPRect#133"/>
          <p:cNvSpPr/>
          <p:nvPr/>
        </p:nvSpPr>
        <p:spPr bwMode="auto">
          <a:xfrm>
            <a:off x="870400" y="2828800"/>
            <a:ext cx="2035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34" name="PPValueTag#134"/>
          <p:cNvGrpSpPr/>
          <p:nvPr/>
        </p:nvGrpSpPr>
        <p:grpSpPr>
          <a:xfrm>
            <a:off x="4684800" y="1945600"/>
            <a:ext cx="1024000" cy="537600"/>
            <a:chOff x="4684800" y="1945600"/>
            <a:chExt cx="1024000" cy="537600"/>
          </a:xfrm>
        </p:grpSpPr>
        <p:sp>
          <p:nvSpPr>
            <p:cNvPr id="135" name="PPLine#135"/>
            <p:cNvSpPr>
              <a:spLocks noChangeShapeType="1"/>
            </p:cNvSpPr>
            <p:nvPr/>
          </p:nvSpPr>
          <p:spPr bwMode="auto">
            <a:xfrm flipV="1">
              <a:off x="4684800" y="1945600"/>
              <a:ext cx="1024000" cy="0"/>
            </a:xfrm>
            <a:prstGeom prst="line">
              <a:avLst/>
            </a:prstGeom>
            <a:noFill/>
            <a:ln w="25600">
              <a:solidFill>
                <a:srgbClr val="FF0000"/>
              </a:solidFill>
              <a:prstDash val="solid"/>
              <a:round/>
              <a:headEnd/>
              <a:tailEnd/>
            </a:ln>
            <a:effectLst/>
          </p:spPr>
          <p:txBody>
            <a:bodyPr/>
            <a:lstStyle/>
            <a:p>
              <a:endParaRPr lang="en-US"/>
            </a:p>
          </p:txBody>
        </p:sp>
        <p:sp>
          <p:nvSpPr>
            <p:cNvPr id="136" name="PPOvalCallout#136"/>
            <p:cNvSpPr/>
            <p:nvPr/>
          </p:nvSpPr>
          <p:spPr bwMode="auto">
            <a:xfrm>
              <a:off x="4812800" y="2099200"/>
              <a:ext cx="768000" cy="384000"/>
            </a:xfrm>
            <a:prstGeom prst="wedgeEllipseCallout">
              <a:avLst>
                <a:gd name="adj1" fmla="val 0"/>
                <a:gd name="adj2" fmla="val -80000"/>
              </a:avLst>
            </a:prstGeom>
            <a:solidFill>
              <a:srgbClr val="FFFF99"/>
            </a:solid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37" name="PPTextBox#137"/>
            <p:cNvSpPr/>
            <p:nvPr/>
          </p:nvSpPr>
          <p:spPr bwMode="auto">
            <a:xfrm>
              <a:off x="4812800" y="2099200"/>
              <a:ext cx="768000" cy="345600"/>
            </a:xfrm>
            <a:prstGeom prst="rect">
              <a:avLst/>
            </a:prstGeom>
            <a:noFill/>
            <a:ln>
              <a:noFill/>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Courier New" pitchFamily="84" charset="0"/>
                </a:rPr>
                <a:t>5040</a:t>
              </a:r>
            </a:p>
          </p:txBody>
        </p:sp>
      </p:grpSp>
      <p:sp>
        <p:nvSpPr>
          <p:cNvPr id="138" name="PPTextBox#138"/>
          <p:cNvSpPr/>
          <p:nvPr/>
        </p:nvSpPr>
        <p:spPr bwMode="auto">
          <a:xfrm>
            <a:off x="2380800" y="6067200"/>
            <a:ext cx="9600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ourier New" pitchFamily="84" charset="0"/>
              </a:rPr>
              <a:t>7! = 5040</a:t>
            </a:r>
          </a:p>
        </p:txBody>
      </p:sp>
      <p:sp>
        <p:nvSpPr>
          <p:cNvPr id="139" name="PPRect#139"/>
          <p:cNvSpPr/>
          <p:nvPr/>
        </p:nvSpPr>
        <p:spPr bwMode="auto">
          <a:xfrm>
            <a:off x="4684800" y="13952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40" name="PPRect#140"/>
          <p:cNvSpPr/>
          <p:nvPr/>
        </p:nvSpPr>
        <p:spPr bwMode="auto">
          <a:xfrm>
            <a:off x="7833600" y="32128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8</a:t>
            </a:r>
          </a:p>
        </p:txBody>
      </p:sp>
      <p:sp>
        <p:nvSpPr>
          <p:cNvPr id="141" name="PPRect#141"/>
          <p:cNvSpPr/>
          <p:nvPr/>
        </p:nvSpPr>
        <p:spPr bwMode="auto">
          <a:xfrm>
            <a:off x="3276800" y="1395200"/>
            <a:ext cx="1190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42" name="PPRect#142"/>
          <p:cNvSpPr/>
          <p:nvPr/>
        </p:nvSpPr>
        <p:spPr bwMode="auto">
          <a:xfrm>
            <a:off x="320000" y="1113600"/>
            <a:ext cx="49920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43" name="PPTextBox#143"/>
          <p:cNvSpPr/>
          <p:nvPr/>
        </p:nvSpPr>
        <p:spPr bwMode="auto">
          <a:xfrm>
            <a:off x="2380800" y="6284800"/>
            <a:ext cx="2304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ourier New" pitchFamily="84" charset="0"/>
              </a:rPr>
              <a:t>-&gt;</a:t>
            </a:r>
          </a:p>
        </p:txBody>
      </p:sp>
    </p:spTree>
    <p:extLst>
      <p:ext uri="{BB962C8B-B14F-4D97-AF65-F5344CB8AC3E}">
        <p14:creationId xmlns:p14="http://schemas.microsoft.com/office/powerpoint/2010/main" val="1045095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24"/>
                                        </p:tgtEl>
                                        <p:attrNameLst>
                                          <p:attrName>style.visibility</p:attrName>
                                        </p:attrNameLst>
                                      </p:cBhvr>
                                      <p:to>
                                        <p:strVal val="hidden"/>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25"/>
                                        </p:tgtEl>
                                        <p:attrNameLst>
                                          <p:attrName>style.visibility</p:attrName>
                                        </p:attrNameLst>
                                      </p:cBhvr>
                                      <p:to>
                                        <p:strVal val="hidden"/>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26"/>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27"/>
                                        </p:tgtEl>
                                        <p:attrNameLst>
                                          <p:attrName>style.visibility</p:attrName>
                                        </p:attrNameLst>
                                      </p:cBhvr>
                                      <p:to>
                                        <p:strVal val="hidden"/>
                                      </p:to>
                                    </p:set>
                                  </p:childTnLst>
                                </p:cTn>
                              </p:par>
                            </p:childTnLst>
                          </p:cTn>
                        </p:par>
                        <p:par>
                          <p:cTn id="41" fill="hold">
                            <p:stCondLst>
                              <p:cond delay="0"/>
                            </p:stCondLst>
                            <p:childTnLst>
                              <p:par>
                                <p:cTn id="42" presetID="1" presetClass="entr" presetSubtype="0" fill="hold" nodeType="afterEffect">
                                  <p:stCondLst>
                                    <p:cond delay="0"/>
                                  </p:stCondLst>
                                  <p:childTnLst>
                                    <p:set>
                                      <p:cBhvr>
                                        <p:cTn id="43" dur="1" fill="hold">
                                          <p:stCondLst>
                                            <p:cond delay="0"/>
                                          </p:stCondLst>
                                        </p:cTn>
                                        <p:tgtEl>
                                          <p:spTgt spid="2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xit" presetSubtype="0" fill="hold" nodeType="clickEffect">
                                  <p:stCondLst>
                                    <p:cond delay="0"/>
                                  </p:stCondLst>
                                  <p:childTnLst>
                                    <p:set>
                                      <p:cBhvr>
                                        <p:cTn id="47" dur="1" fill="hold">
                                          <p:stCondLst>
                                            <p:cond delay="0"/>
                                          </p:stCondLst>
                                        </p:cTn>
                                        <p:tgtEl>
                                          <p:spTgt spid="28"/>
                                        </p:tgtEl>
                                        <p:attrNameLst>
                                          <p:attrName>style.visibility</p:attrName>
                                        </p:attrNameLst>
                                      </p:cBhvr>
                                      <p:to>
                                        <p:strVal val="hidden"/>
                                      </p:to>
                                    </p:set>
                                  </p:childTnLst>
                                </p:cTn>
                              </p:par>
                            </p:childTnLst>
                          </p:cTn>
                        </p:par>
                        <p:par>
                          <p:cTn id="48" fill="hold">
                            <p:stCondLst>
                              <p:cond delay="0"/>
                            </p:stCondLst>
                            <p:childTnLst>
                              <p:par>
                                <p:cTn id="49" presetID="1" presetClass="entr" presetSubtype="0" fill="hold" nodeType="after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nodeType="clickEffect">
                                  <p:stCondLst>
                                    <p:cond delay="0"/>
                                  </p:stCondLst>
                                  <p:childTnLst>
                                    <p:set>
                                      <p:cBhvr>
                                        <p:cTn id="54" dur="1" fill="hold">
                                          <p:stCondLst>
                                            <p:cond delay="0"/>
                                          </p:stCondLst>
                                        </p:cTn>
                                        <p:tgtEl>
                                          <p:spTgt spid="29"/>
                                        </p:tgtEl>
                                        <p:attrNameLst>
                                          <p:attrName>style.visibility</p:attrName>
                                        </p:attrNameLst>
                                      </p:cBhvr>
                                      <p:to>
                                        <p:strVal val="hidden"/>
                                      </p:to>
                                    </p:set>
                                  </p:childTnLst>
                                </p:cTn>
                              </p:par>
                            </p:childTnLst>
                          </p:cTn>
                        </p:par>
                        <p:par>
                          <p:cTn id="55" fill="hold">
                            <p:stCondLst>
                              <p:cond delay="0"/>
                            </p:stCondLst>
                            <p:childTnLst>
                              <p:par>
                                <p:cTn id="56" presetID="2" presetClass="entr" presetSubtype="6" fill="hold" nodeType="after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additive="base">
                                        <p:cTn id="58" dur="500" fill="hold"/>
                                        <p:tgtEl>
                                          <p:spTgt spid="30"/>
                                        </p:tgtEl>
                                        <p:attrNameLst>
                                          <p:attrName>ppt_x</p:attrName>
                                        </p:attrNameLst>
                                      </p:cBhvr>
                                      <p:tavLst>
                                        <p:tav tm="0">
                                          <p:val>
                                            <p:strVal val="1+#ppt_w/2"/>
                                          </p:val>
                                        </p:tav>
                                        <p:tav tm="100000">
                                          <p:val>
                                            <p:strVal val="#ppt_x"/>
                                          </p:val>
                                        </p:tav>
                                      </p:tavLst>
                                    </p:anim>
                                    <p:anim calcmode="lin" valueType="num">
                                      <p:cBhvr additive="base">
                                        <p:cTn id="59" dur="500" fill="hold"/>
                                        <p:tgtEl>
                                          <p:spTgt spid="30"/>
                                        </p:tgtEl>
                                        <p:attrNameLst>
                                          <p:attrName>ppt_y</p:attrName>
                                        </p:attrNameLst>
                                      </p:cBhvr>
                                      <p:tavLst>
                                        <p:tav tm="0">
                                          <p:val>
                                            <p:strVal val="1+#ppt_h/2"/>
                                          </p:val>
                                        </p:tav>
                                        <p:tav tm="100000">
                                          <p:val>
                                            <p:strVal val="#ppt_y"/>
                                          </p:val>
                                        </p:tav>
                                      </p:tavLst>
                                    </p:anim>
                                  </p:childTnLst>
                                </p:cTn>
                              </p:par>
                            </p:childTnLst>
                          </p:cTn>
                        </p:par>
                        <p:par>
                          <p:cTn id="60" fill="hold">
                            <p:stCondLst>
                              <p:cond delay="500"/>
                            </p:stCondLst>
                            <p:childTnLst>
                              <p:par>
                                <p:cTn id="61" presetID="1" presetClass="entr" presetSubtype="0" fill="hold" nodeType="afterEffect">
                                  <p:stCondLst>
                                    <p:cond delay="0"/>
                                  </p:stCondLst>
                                  <p:childTnLst>
                                    <p:set>
                                      <p:cBhvr>
                                        <p:cTn id="62" dur="1" fill="hold">
                                          <p:stCondLst>
                                            <p:cond delay="0"/>
                                          </p:stCondLst>
                                        </p:cTn>
                                        <p:tgtEl>
                                          <p:spTgt spid="46"/>
                                        </p:tgtEl>
                                        <p:attrNameLst>
                                          <p:attrName>style.visibility</p:attrName>
                                        </p:attrNameLst>
                                      </p:cBhvr>
                                      <p:to>
                                        <p:strVal val="visible"/>
                                      </p:to>
                                    </p:set>
                                  </p:childTnLst>
                                </p:cTn>
                              </p:par>
                            </p:childTnLst>
                          </p:cTn>
                        </p:par>
                        <p:par>
                          <p:cTn id="63" fill="hold">
                            <p:stCondLst>
                              <p:cond delay="500"/>
                            </p:stCondLst>
                            <p:childTnLst>
                              <p:par>
                                <p:cTn id="64" presetID="1" presetClass="entr" presetSubtype="0" fill="hold" nodeType="afterEffect">
                                  <p:stCondLst>
                                    <p:cond delay="0"/>
                                  </p:stCondLst>
                                  <p:childTnLst>
                                    <p:set>
                                      <p:cBhvr>
                                        <p:cTn id="65" dur="1" fill="hold">
                                          <p:stCondLst>
                                            <p:cond delay="0"/>
                                          </p:stCondLst>
                                        </p:cTn>
                                        <p:tgtEl>
                                          <p:spTgt spid="47"/>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xit" presetSubtype="0" fill="hold" nodeType="clickEffect">
                                  <p:stCondLst>
                                    <p:cond delay="0"/>
                                  </p:stCondLst>
                                  <p:childTnLst>
                                    <p:set>
                                      <p:cBhvr>
                                        <p:cTn id="69" dur="1" fill="hold">
                                          <p:stCondLst>
                                            <p:cond delay="0"/>
                                          </p:stCondLst>
                                        </p:cTn>
                                        <p:tgtEl>
                                          <p:spTgt spid="47"/>
                                        </p:tgtEl>
                                        <p:attrNameLst>
                                          <p:attrName>style.visibility</p:attrName>
                                        </p:attrNameLst>
                                      </p:cBhvr>
                                      <p:to>
                                        <p:strVal val="hidden"/>
                                      </p:to>
                                    </p:set>
                                  </p:childTnLst>
                                </p:cTn>
                              </p:par>
                            </p:childTnLst>
                          </p:cTn>
                        </p:par>
                        <p:par>
                          <p:cTn id="70" fill="hold">
                            <p:stCondLst>
                              <p:cond delay="0"/>
                            </p:stCondLst>
                            <p:childTnLst>
                              <p:par>
                                <p:cTn id="71" presetID="1" presetClass="entr" presetSubtype="0" fill="hold" nodeType="afterEffect">
                                  <p:stCondLst>
                                    <p:cond delay="0"/>
                                  </p:stCondLst>
                                  <p:childTnLst>
                                    <p:set>
                                      <p:cBhvr>
                                        <p:cTn id="72" dur="1" fill="hold">
                                          <p:stCondLst>
                                            <p:cond delay="0"/>
                                          </p:stCondLst>
                                        </p:cTn>
                                        <p:tgtEl>
                                          <p:spTgt spid="48"/>
                                        </p:tgtEl>
                                        <p:attrNameLst>
                                          <p:attrName>style.visibility</p:attrName>
                                        </p:attrNameLst>
                                      </p:cBhvr>
                                      <p:to>
                                        <p:strVal val="visible"/>
                                      </p:to>
                                    </p:set>
                                  </p:childTnLst>
                                </p:cTn>
                              </p:par>
                            </p:childTnLst>
                          </p:cTn>
                        </p:par>
                        <p:par>
                          <p:cTn id="73" fill="hold">
                            <p:stCondLst>
                              <p:cond delay="0"/>
                            </p:stCondLst>
                            <p:childTnLst>
                              <p:par>
                                <p:cTn id="74" presetID="1" presetClass="entr" presetSubtype="0" fill="hold" nodeType="afterEffect">
                                  <p:stCondLst>
                                    <p:cond delay="0"/>
                                  </p:stCondLst>
                                  <p:childTnLst>
                                    <p:set>
                                      <p:cBhvr>
                                        <p:cTn id="75" dur="1" fill="hold">
                                          <p:stCondLst>
                                            <p:cond delay="0"/>
                                          </p:stCondLst>
                                        </p:cTn>
                                        <p:tgtEl>
                                          <p:spTgt spid="49"/>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xit" presetSubtype="0" fill="hold" nodeType="clickEffect">
                                  <p:stCondLst>
                                    <p:cond delay="0"/>
                                  </p:stCondLst>
                                  <p:childTnLst>
                                    <p:set>
                                      <p:cBhvr>
                                        <p:cTn id="79" dur="1" fill="hold">
                                          <p:stCondLst>
                                            <p:cond delay="0"/>
                                          </p:stCondLst>
                                        </p:cTn>
                                        <p:tgtEl>
                                          <p:spTgt spid="49"/>
                                        </p:tgtEl>
                                        <p:attrNameLst>
                                          <p:attrName>style.visibility</p:attrName>
                                        </p:attrNameLst>
                                      </p:cBhvr>
                                      <p:to>
                                        <p:strVal val="hidden"/>
                                      </p:to>
                                    </p:set>
                                  </p:childTnLst>
                                </p:cTn>
                              </p:par>
                            </p:childTnLst>
                          </p:cTn>
                        </p:par>
                        <p:par>
                          <p:cTn id="80" fill="hold">
                            <p:stCondLst>
                              <p:cond delay="0"/>
                            </p:stCondLst>
                            <p:childTnLst>
                              <p:par>
                                <p:cTn id="81" presetID="1" presetClass="entr" presetSubtype="0" fill="hold" nodeType="afterEffect">
                                  <p:stCondLst>
                                    <p:cond delay="0"/>
                                  </p:stCondLst>
                                  <p:childTnLst>
                                    <p:set>
                                      <p:cBhvr>
                                        <p:cTn id="82" dur="1" fill="hold">
                                          <p:stCondLst>
                                            <p:cond delay="0"/>
                                          </p:stCondLst>
                                        </p:cTn>
                                        <p:tgtEl>
                                          <p:spTgt spid="50"/>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nodeType="clickEffect">
                                  <p:stCondLst>
                                    <p:cond delay="0"/>
                                  </p:stCondLst>
                                  <p:childTnLst>
                                    <p:set>
                                      <p:cBhvr>
                                        <p:cTn id="86" dur="1" fill="hold">
                                          <p:stCondLst>
                                            <p:cond delay="0"/>
                                          </p:stCondLst>
                                        </p:cTn>
                                        <p:tgtEl>
                                          <p:spTgt spid="50"/>
                                        </p:tgtEl>
                                        <p:attrNameLst>
                                          <p:attrName>style.visibility</p:attrName>
                                        </p:attrNameLst>
                                      </p:cBhvr>
                                      <p:to>
                                        <p:strVal val="hidden"/>
                                      </p:to>
                                    </p:set>
                                  </p:childTnLst>
                                </p:cTn>
                              </p:par>
                            </p:childTnLst>
                          </p:cTn>
                        </p:par>
                        <p:par>
                          <p:cTn id="87" fill="hold">
                            <p:stCondLst>
                              <p:cond delay="0"/>
                            </p:stCondLst>
                            <p:childTnLst>
                              <p:par>
                                <p:cTn id="88" presetID="1" presetClass="entr" presetSubtype="0" fill="hold" nodeType="afterEffect">
                                  <p:stCondLst>
                                    <p:cond delay="0"/>
                                  </p:stCondLst>
                                  <p:childTnLst>
                                    <p:set>
                                      <p:cBhvr>
                                        <p:cTn id="89" dur="1" fill="hold">
                                          <p:stCondLst>
                                            <p:cond delay="0"/>
                                          </p:stCondLst>
                                        </p:cTn>
                                        <p:tgtEl>
                                          <p:spTgt spid="51"/>
                                        </p:tgtEl>
                                        <p:attrNameLst>
                                          <p:attrName>style.visibility</p:attrName>
                                        </p:attrNameLst>
                                      </p:cBhvr>
                                      <p:to>
                                        <p:strVal val="visible"/>
                                      </p:to>
                                    </p:set>
                                  </p:childTnLst>
                                </p:cTn>
                              </p:par>
                            </p:childTnLst>
                          </p:cTn>
                        </p:par>
                        <p:par>
                          <p:cTn id="90" fill="hold">
                            <p:stCondLst>
                              <p:cond delay="0"/>
                            </p:stCondLst>
                            <p:childTnLst>
                              <p:par>
                                <p:cTn id="91" presetID="1" presetClass="entr" presetSubtype="0" fill="hold" nodeType="afterEffect">
                                  <p:stCondLst>
                                    <p:cond delay="0"/>
                                  </p:stCondLst>
                                  <p:childTnLst>
                                    <p:set>
                                      <p:cBhvr>
                                        <p:cTn id="92" dur="1" fill="hold">
                                          <p:stCondLst>
                                            <p:cond delay="0"/>
                                          </p:stCondLst>
                                        </p:cTn>
                                        <p:tgtEl>
                                          <p:spTgt spid="52"/>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xit" presetSubtype="0" fill="hold" nodeType="clickEffect">
                                  <p:stCondLst>
                                    <p:cond delay="0"/>
                                  </p:stCondLst>
                                  <p:childTnLst>
                                    <p:set>
                                      <p:cBhvr>
                                        <p:cTn id="96" dur="1" fill="hold">
                                          <p:stCondLst>
                                            <p:cond delay="0"/>
                                          </p:stCondLst>
                                        </p:cTn>
                                        <p:tgtEl>
                                          <p:spTgt spid="52"/>
                                        </p:tgtEl>
                                        <p:attrNameLst>
                                          <p:attrName>style.visibility</p:attrName>
                                        </p:attrNameLst>
                                      </p:cBhvr>
                                      <p:to>
                                        <p:strVal val="hidden"/>
                                      </p:to>
                                    </p:set>
                                  </p:childTnLst>
                                </p:cTn>
                              </p:par>
                            </p:childTnLst>
                          </p:cTn>
                        </p:par>
                        <p:par>
                          <p:cTn id="97" fill="hold">
                            <p:stCondLst>
                              <p:cond delay="0"/>
                            </p:stCondLst>
                            <p:childTnLst>
                              <p:par>
                                <p:cTn id="98" presetID="1" presetClass="entr" presetSubtype="0" fill="hold" nodeType="afterEffect">
                                  <p:stCondLst>
                                    <p:cond delay="0"/>
                                  </p:stCondLst>
                                  <p:childTnLst>
                                    <p:set>
                                      <p:cBhvr>
                                        <p:cTn id="99" dur="1" fill="hold">
                                          <p:stCondLst>
                                            <p:cond delay="0"/>
                                          </p:stCondLst>
                                        </p:cTn>
                                        <p:tgtEl>
                                          <p:spTgt spid="53"/>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1" presetClass="exit" presetSubtype="0" fill="hold" nodeType="clickEffect">
                                  <p:stCondLst>
                                    <p:cond delay="0"/>
                                  </p:stCondLst>
                                  <p:childTnLst>
                                    <p:set>
                                      <p:cBhvr>
                                        <p:cTn id="103" dur="1" fill="hold">
                                          <p:stCondLst>
                                            <p:cond delay="0"/>
                                          </p:stCondLst>
                                        </p:cTn>
                                        <p:tgtEl>
                                          <p:spTgt spid="53"/>
                                        </p:tgtEl>
                                        <p:attrNameLst>
                                          <p:attrName>style.visibility</p:attrName>
                                        </p:attrNameLst>
                                      </p:cBhvr>
                                      <p:to>
                                        <p:strVal val="hidden"/>
                                      </p:to>
                                    </p:set>
                                  </p:childTnLst>
                                </p:cTn>
                              </p:par>
                            </p:childTnLst>
                          </p:cTn>
                        </p:par>
                        <p:par>
                          <p:cTn id="104" fill="hold">
                            <p:stCondLst>
                              <p:cond delay="0"/>
                            </p:stCondLst>
                            <p:childTnLst>
                              <p:par>
                                <p:cTn id="105" presetID="1" presetClass="exit" presetSubtype="0" fill="hold" nodeType="afterEffect">
                                  <p:stCondLst>
                                    <p:cond delay="0"/>
                                  </p:stCondLst>
                                  <p:childTnLst>
                                    <p:set>
                                      <p:cBhvr>
                                        <p:cTn id="106" dur="1" fill="hold">
                                          <p:stCondLst>
                                            <p:cond delay="0"/>
                                          </p:stCondLst>
                                        </p:cTn>
                                        <p:tgtEl>
                                          <p:spTgt spid="46"/>
                                        </p:tgtEl>
                                        <p:attrNameLst>
                                          <p:attrName>style.visibility</p:attrName>
                                        </p:attrNameLst>
                                      </p:cBhvr>
                                      <p:to>
                                        <p:strVal val="hidden"/>
                                      </p:to>
                                    </p:set>
                                  </p:childTnLst>
                                </p:cTn>
                              </p:par>
                            </p:childTnLst>
                          </p:cTn>
                        </p:par>
                        <p:par>
                          <p:cTn id="107" fill="hold">
                            <p:stCondLst>
                              <p:cond delay="0"/>
                            </p:stCondLst>
                            <p:childTnLst>
                              <p:par>
                                <p:cTn id="108" presetID="1" presetClass="exit" presetSubtype="0" fill="hold" nodeType="afterEffect">
                                  <p:stCondLst>
                                    <p:cond delay="0"/>
                                  </p:stCondLst>
                                  <p:childTnLst>
                                    <p:set>
                                      <p:cBhvr>
                                        <p:cTn id="109" dur="1" fill="hold">
                                          <p:stCondLst>
                                            <p:cond delay="0"/>
                                          </p:stCondLst>
                                        </p:cTn>
                                        <p:tgtEl>
                                          <p:spTgt spid="48"/>
                                        </p:tgtEl>
                                        <p:attrNameLst>
                                          <p:attrName>style.visibility</p:attrName>
                                        </p:attrNameLst>
                                      </p:cBhvr>
                                      <p:to>
                                        <p:strVal val="hidden"/>
                                      </p:to>
                                    </p:set>
                                  </p:childTnLst>
                                </p:cTn>
                              </p:par>
                            </p:childTnLst>
                          </p:cTn>
                        </p:par>
                        <p:par>
                          <p:cTn id="110" fill="hold">
                            <p:stCondLst>
                              <p:cond delay="0"/>
                            </p:stCondLst>
                            <p:childTnLst>
                              <p:par>
                                <p:cTn id="111" presetID="1" presetClass="exit" presetSubtype="0" fill="hold" nodeType="afterEffect">
                                  <p:stCondLst>
                                    <p:cond delay="0"/>
                                  </p:stCondLst>
                                  <p:childTnLst>
                                    <p:set>
                                      <p:cBhvr>
                                        <p:cTn id="112" dur="1" fill="hold">
                                          <p:stCondLst>
                                            <p:cond delay="0"/>
                                          </p:stCondLst>
                                        </p:cTn>
                                        <p:tgtEl>
                                          <p:spTgt spid="51"/>
                                        </p:tgtEl>
                                        <p:attrNameLst>
                                          <p:attrName>style.visibility</p:attrName>
                                        </p:attrNameLst>
                                      </p:cBhvr>
                                      <p:to>
                                        <p:strVal val="hidden"/>
                                      </p:to>
                                    </p:set>
                                  </p:childTnLst>
                                </p:cTn>
                              </p:par>
                            </p:childTnLst>
                          </p:cTn>
                        </p:par>
                        <p:par>
                          <p:cTn id="113" fill="hold">
                            <p:stCondLst>
                              <p:cond delay="0"/>
                            </p:stCondLst>
                            <p:childTnLst>
                              <p:par>
                                <p:cTn id="114" presetID="53" presetClass="exit" presetSubtype="0" fill="hold" nodeType="afterEffect">
                                  <p:stCondLst>
                                    <p:cond delay="0"/>
                                  </p:stCondLst>
                                  <p:childTnLst>
                                    <p:anim calcmode="lin" valueType="num">
                                      <p:cBhvr>
                                        <p:cTn id="115" dur="500" fill="hold">
                                          <p:stCondLst>
                                            <p:cond delay="0"/>
                                          </p:stCondLst>
                                        </p:cTn>
                                        <p:tgtEl>
                                          <p:spTgt spid="30"/>
                                        </p:tgtEl>
                                        <p:attrNameLst>
                                          <p:attrName>ppt_w</p:attrName>
                                        </p:attrNameLst>
                                      </p:cBhvr>
                                      <p:tavLst>
                                        <p:tav tm="0">
                                          <p:val>
                                            <p:strVal val="ppt_w"/>
                                          </p:val>
                                        </p:tav>
                                        <p:tav tm="100000">
                                          <p:val>
                                            <p:fltVal val="0"/>
                                          </p:val>
                                        </p:tav>
                                      </p:tavLst>
                                    </p:anim>
                                    <p:anim calcmode="lin" valueType="num">
                                      <p:cBhvr>
                                        <p:cTn id="116" dur="500" fill="hold"/>
                                        <p:tgtEl>
                                          <p:spTgt spid="30"/>
                                        </p:tgtEl>
                                        <p:attrNameLst>
                                          <p:attrName>ppt_h</p:attrName>
                                        </p:attrNameLst>
                                      </p:cBhvr>
                                      <p:tavLst>
                                        <p:tav tm="0">
                                          <p:val>
                                            <p:strVal val="ppt_h"/>
                                          </p:val>
                                        </p:tav>
                                        <p:tav tm="100000">
                                          <p:val>
                                            <p:fltVal val="0"/>
                                          </p:val>
                                        </p:tav>
                                      </p:tavLst>
                                    </p:anim>
                                    <p:animEffect transition="out" filter="fade">
                                      <p:cBhvr>
                                        <p:cTn id="117" dur="500"/>
                                        <p:tgtEl>
                                          <p:spTgt spid="30"/>
                                        </p:tgtEl>
                                      </p:cBhvr>
                                    </p:animEffect>
                                    <p:set>
                                      <p:cBhvr>
                                        <p:cTn id="118" dur="1" fill="hold">
                                          <p:stCondLst>
                                            <p:cond delay="499"/>
                                          </p:stCondLst>
                                        </p:cTn>
                                        <p:tgtEl>
                                          <p:spTgt spid="30"/>
                                        </p:tgtEl>
                                        <p:attrNameLst>
                                          <p:attrName>style.visibility</p:attrName>
                                        </p:attrNameLst>
                                      </p:cBhvr>
                                      <p:to>
                                        <p:strVal val="hidden"/>
                                      </p:to>
                                    </p:set>
                                  </p:childTnLst>
                                </p:cTn>
                              </p:par>
                            </p:childTnLst>
                          </p:cTn>
                        </p:par>
                        <p:par>
                          <p:cTn id="119" fill="hold">
                            <p:stCondLst>
                              <p:cond delay="500"/>
                            </p:stCondLst>
                            <p:childTnLst>
                              <p:par>
                                <p:cTn id="120" presetID="1" presetClass="entr" presetSubtype="0" fill="hold" nodeType="afterEffect">
                                  <p:stCondLst>
                                    <p:cond delay="0"/>
                                  </p:stCondLst>
                                  <p:childTnLst>
                                    <p:set>
                                      <p:cBhvr>
                                        <p:cTn id="121" dur="1" fill="hold">
                                          <p:stCondLst>
                                            <p:cond delay="0"/>
                                          </p:stCondLst>
                                        </p:cTn>
                                        <p:tgtEl>
                                          <p:spTgt spid="54"/>
                                        </p:tgtEl>
                                        <p:attrNameLst>
                                          <p:attrName>style.visibility</p:attrName>
                                        </p:attrNameLst>
                                      </p:cBhvr>
                                      <p:to>
                                        <p:strVal val="visible"/>
                                      </p:to>
                                    </p:set>
                                  </p:childTnLst>
                                </p:cTn>
                              </p:par>
                            </p:childTnLst>
                          </p:cTn>
                        </p:par>
                      </p:childTnLst>
                    </p:cTn>
                  </p:par>
                  <p:par>
                    <p:cTn id="122" fill="hold">
                      <p:stCondLst>
                        <p:cond delay="indefinite"/>
                      </p:stCondLst>
                      <p:childTnLst>
                        <p:par>
                          <p:cTn id="123" fill="hold">
                            <p:stCondLst>
                              <p:cond delay="0"/>
                            </p:stCondLst>
                            <p:childTnLst>
                              <p:par>
                                <p:cTn id="124" presetID="1" presetClass="exit" presetSubtype="0" fill="hold" nodeType="clickEffect">
                                  <p:stCondLst>
                                    <p:cond delay="0"/>
                                  </p:stCondLst>
                                  <p:childTnLst>
                                    <p:set>
                                      <p:cBhvr>
                                        <p:cTn id="125" dur="1" fill="hold">
                                          <p:stCondLst>
                                            <p:cond delay="0"/>
                                          </p:stCondLst>
                                        </p:cTn>
                                        <p:tgtEl>
                                          <p:spTgt spid="54"/>
                                        </p:tgtEl>
                                        <p:attrNameLst>
                                          <p:attrName>style.visibility</p:attrName>
                                        </p:attrNameLst>
                                      </p:cBhvr>
                                      <p:to>
                                        <p:strVal val="hidden"/>
                                      </p:to>
                                    </p:set>
                                  </p:childTnLst>
                                </p:cTn>
                              </p:par>
                            </p:childTnLst>
                          </p:cTn>
                        </p:par>
                        <p:par>
                          <p:cTn id="126" fill="hold">
                            <p:stCondLst>
                              <p:cond delay="0"/>
                            </p:stCondLst>
                            <p:childTnLst>
                              <p:par>
                                <p:cTn id="127" presetID="1" presetClass="entr" presetSubtype="0" fill="hold" nodeType="afterEffect">
                                  <p:stCondLst>
                                    <p:cond delay="0"/>
                                  </p:stCondLst>
                                  <p:childTnLst>
                                    <p:set>
                                      <p:cBhvr>
                                        <p:cTn id="128" dur="1" fill="hold">
                                          <p:stCondLst>
                                            <p:cond delay="0"/>
                                          </p:stCondLst>
                                        </p:cTn>
                                        <p:tgtEl>
                                          <p:spTgt spid="58"/>
                                        </p:tgtEl>
                                        <p:attrNameLst>
                                          <p:attrName>style.visibility</p:attrName>
                                        </p:attrNameLst>
                                      </p:cBhvr>
                                      <p:to>
                                        <p:strVal val="visible"/>
                                      </p:to>
                                    </p:set>
                                  </p:childTnLst>
                                </p:cTn>
                              </p:par>
                            </p:childTnLst>
                          </p:cTn>
                        </p:par>
                        <p:par>
                          <p:cTn id="129" fill="hold">
                            <p:stCondLst>
                              <p:cond delay="0"/>
                            </p:stCondLst>
                            <p:childTnLst>
                              <p:par>
                                <p:cTn id="130" presetID="1" presetClass="entr" presetSubtype="0" fill="hold" nodeType="afterEffect">
                                  <p:stCondLst>
                                    <p:cond delay="0"/>
                                  </p:stCondLst>
                                  <p:childTnLst>
                                    <p:set>
                                      <p:cBhvr>
                                        <p:cTn id="131" dur="1" fill="hold">
                                          <p:stCondLst>
                                            <p:cond delay="0"/>
                                          </p:stCondLst>
                                        </p:cTn>
                                        <p:tgtEl>
                                          <p:spTgt spid="59"/>
                                        </p:tgtEl>
                                        <p:attrNameLst>
                                          <p:attrName>style.visibility</p:attrName>
                                        </p:attrNameLst>
                                      </p:cBhvr>
                                      <p:to>
                                        <p:strVal val="visible"/>
                                      </p:to>
                                    </p:set>
                                  </p:childTnLst>
                                </p:cTn>
                              </p:par>
                            </p:childTnLst>
                          </p:cTn>
                        </p:par>
                      </p:childTnLst>
                    </p:cTn>
                  </p:par>
                  <p:par>
                    <p:cTn id="132" fill="hold">
                      <p:stCondLst>
                        <p:cond delay="indefinite"/>
                      </p:stCondLst>
                      <p:childTnLst>
                        <p:par>
                          <p:cTn id="133" fill="hold">
                            <p:stCondLst>
                              <p:cond delay="0"/>
                            </p:stCondLst>
                            <p:childTnLst>
                              <p:par>
                                <p:cTn id="134" presetID="1" presetClass="exit" presetSubtype="0" fill="hold" nodeType="clickEffect">
                                  <p:stCondLst>
                                    <p:cond delay="0"/>
                                  </p:stCondLst>
                                  <p:childTnLst>
                                    <p:set>
                                      <p:cBhvr>
                                        <p:cTn id="135" dur="1" fill="hold">
                                          <p:stCondLst>
                                            <p:cond delay="0"/>
                                          </p:stCondLst>
                                        </p:cTn>
                                        <p:tgtEl>
                                          <p:spTgt spid="59"/>
                                        </p:tgtEl>
                                        <p:attrNameLst>
                                          <p:attrName>style.visibility</p:attrName>
                                        </p:attrNameLst>
                                      </p:cBhvr>
                                      <p:to>
                                        <p:strVal val="hidden"/>
                                      </p:to>
                                    </p:set>
                                  </p:childTnLst>
                                </p:cTn>
                              </p:par>
                            </p:childTnLst>
                          </p:cTn>
                        </p:par>
                        <p:par>
                          <p:cTn id="136" fill="hold">
                            <p:stCondLst>
                              <p:cond delay="0"/>
                            </p:stCondLst>
                            <p:childTnLst>
                              <p:par>
                                <p:cTn id="137" presetID="1" presetClass="entr" presetSubtype="0" fill="hold" nodeType="afterEffect">
                                  <p:stCondLst>
                                    <p:cond delay="0"/>
                                  </p:stCondLst>
                                  <p:childTnLst>
                                    <p:set>
                                      <p:cBhvr>
                                        <p:cTn id="138" dur="1" fill="hold">
                                          <p:stCondLst>
                                            <p:cond delay="0"/>
                                          </p:stCondLst>
                                        </p:cTn>
                                        <p:tgtEl>
                                          <p:spTgt spid="60"/>
                                        </p:tgtEl>
                                        <p:attrNameLst>
                                          <p:attrName>style.visibility</p:attrName>
                                        </p:attrNameLst>
                                      </p:cBhvr>
                                      <p:to>
                                        <p:strVal val="visible"/>
                                      </p:to>
                                    </p:set>
                                  </p:childTnLst>
                                </p:cTn>
                              </p:par>
                              <p:par>
                                <p:cTn id="139" presetID="1" presetClass="exit" presetSubtype="0" fill="hold" nodeType="withEffect">
                                  <p:stCondLst>
                                    <p:cond delay="0"/>
                                  </p:stCondLst>
                                  <p:childTnLst>
                                    <p:set>
                                      <p:cBhvr>
                                        <p:cTn id="140" dur="1" fill="hold">
                                          <p:stCondLst>
                                            <p:cond delay="0"/>
                                          </p:stCondLst>
                                        </p:cTn>
                                        <p:tgtEl>
                                          <p:spTgt spid="26"/>
                                        </p:tgtEl>
                                        <p:attrNameLst>
                                          <p:attrName>style.visibility</p:attrName>
                                        </p:attrNameLst>
                                      </p:cBhvr>
                                      <p:to>
                                        <p:strVal val="hidden"/>
                                      </p:to>
                                    </p:set>
                                  </p:childTnLst>
                                </p:cTn>
                              </p:par>
                            </p:childTnLst>
                          </p:cTn>
                        </p:par>
                        <p:par>
                          <p:cTn id="141" fill="hold">
                            <p:stCondLst>
                              <p:cond delay="0"/>
                            </p:stCondLst>
                            <p:childTnLst>
                              <p:par>
                                <p:cTn id="142" presetID="1" presetClass="entr" presetSubtype="0" fill="hold" nodeType="afterEffect">
                                  <p:stCondLst>
                                    <p:cond delay="0"/>
                                  </p:stCondLst>
                                  <p:childTnLst>
                                    <p:set>
                                      <p:cBhvr>
                                        <p:cTn id="143" dur="1" fill="hold">
                                          <p:stCondLst>
                                            <p:cond delay="0"/>
                                          </p:stCondLst>
                                        </p:cTn>
                                        <p:tgtEl>
                                          <p:spTgt spid="61"/>
                                        </p:tgtEl>
                                        <p:attrNameLst>
                                          <p:attrName>style.visibility</p:attrName>
                                        </p:attrNameLst>
                                      </p:cBhvr>
                                      <p:to>
                                        <p:strVal val="visible"/>
                                      </p:to>
                                    </p:set>
                                  </p:childTnLst>
                                </p:cTn>
                              </p:par>
                            </p:childTnLst>
                          </p:cTn>
                        </p:par>
                      </p:childTnLst>
                    </p:cTn>
                  </p:par>
                  <p:par>
                    <p:cTn id="144" fill="hold">
                      <p:stCondLst>
                        <p:cond delay="indefinite"/>
                      </p:stCondLst>
                      <p:childTnLst>
                        <p:par>
                          <p:cTn id="145" fill="hold">
                            <p:stCondLst>
                              <p:cond delay="0"/>
                            </p:stCondLst>
                            <p:childTnLst>
                              <p:par>
                                <p:cTn id="146" presetID="1" presetClass="exit" presetSubtype="0" fill="hold" nodeType="clickEffect">
                                  <p:stCondLst>
                                    <p:cond delay="0"/>
                                  </p:stCondLst>
                                  <p:childTnLst>
                                    <p:set>
                                      <p:cBhvr>
                                        <p:cTn id="147" dur="1" fill="hold">
                                          <p:stCondLst>
                                            <p:cond delay="0"/>
                                          </p:stCondLst>
                                        </p:cTn>
                                        <p:tgtEl>
                                          <p:spTgt spid="61"/>
                                        </p:tgtEl>
                                        <p:attrNameLst>
                                          <p:attrName>style.visibility</p:attrName>
                                        </p:attrNameLst>
                                      </p:cBhvr>
                                      <p:to>
                                        <p:strVal val="hidden"/>
                                      </p:to>
                                    </p:set>
                                  </p:childTnLst>
                                </p:cTn>
                              </p:par>
                            </p:childTnLst>
                          </p:cTn>
                        </p:par>
                        <p:par>
                          <p:cTn id="148" fill="hold">
                            <p:stCondLst>
                              <p:cond delay="0"/>
                            </p:stCondLst>
                            <p:childTnLst>
                              <p:par>
                                <p:cTn id="149" presetID="1" presetClass="entr" presetSubtype="0" fill="hold" nodeType="afterEffect">
                                  <p:stCondLst>
                                    <p:cond delay="0"/>
                                  </p:stCondLst>
                                  <p:childTnLst>
                                    <p:set>
                                      <p:cBhvr>
                                        <p:cTn id="150" dur="1" fill="hold">
                                          <p:stCondLst>
                                            <p:cond delay="0"/>
                                          </p:stCondLst>
                                        </p:cTn>
                                        <p:tgtEl>
                                          <p:spTgt spid="62"/>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xit" presetSubtype="0" fill="hold" nodeType="clickEffect">
                                  <p:stCondLst>
                                    <p:cond delay="0"/>
                                  </p:stCondLst>
                                  <p:childTnLst>
                                    <p:set>
                                      <p:cBhvr>
                                        <p:cTn id="154" dur="1" fill="hold">
                                          <p:stCondLst>
                                            <p:cond delay="0"/>
                                          </p:stCondLst>
                                        </p:cTn>
                                        <p:tgtEl>
                                          <p:spTgt spid="62"/>
                                        </p:tgtEl>
                                        <p:attrNameLst>
                                          <p:attrName>style.visibility</p:attrName>
                                        </p:attrNameLst>
                                      </p:cBhvr>
                                      <p:to>
                                        <p:strVal val="hidden"/>
                                      </p:to>
                                    </p:set>
                                  </p:childTnLst>
                                </p:cTn>
                              </p:par>
                            </p:childTnLst>
                          </p:cTn>
                        </p:par>
                        <p:par>
                          <p:cTn id="155" fill="hold">
                            <p:stCondLst>
                              <p:cond delay="0"/>
                            </p:stCondLst>
                            <p:childTnLst>
                              <p:par>
                                <p:cTn id="156" presetID="1" presetClass="entr" presetSubtype="0" fill="hold" nodeType="afterEffect">
                                  <p:stCondLst>
                                    <p:cond delay="0"/>
                                  </p:stCondLst>
                                  <p:childTnLst>
                                    <p:set>
                                      <p:cBhvr>
                                        <p:cTn id="157" dur="1" fill="hold">
                                          <p:stCondLst>
                                            <p:cond delay="0"/>
                                          </p:stCondLst>
                                        </p:cTn>
                                        <p:tgtEl>
                                          <p:spTgt spid="63"/>
                                        </p:tgtEl>
                                        <p:attrNameLst>
                                          <p:attrName>style.visibility</p:attrName>
                                        </p:attrNameLst>
                                      </p:cBhvr>
                                      <p:to>
                                        <p:strVal val="visible"/>
                                      </p:to>
                                    </p:set>
                                  </p:childTnLst>
                                </p:cTn>
                              </p:par>
                            </p:childTnLst>
                          </p:cTn>
                        </p:par>
                        <p:par>
                          <p:cTn id="158" fill="hold">
                            <p:stCondLst>
                              <p:cond delay="0"/>
                            </p:stCondLst>
                            <p:childTnLst>
                              <p:par>
                                <p:cTn id="159" presetID="1" presetClass="entr" presetSubtype="0" fill="hold" nodeType="afterEffect">
                                  <p:stCondLst>
                                    <p:cond delay="0"/>
                                  </p:stCondLst>
                                  <p:childTnLst>
                                    <p:set>
                                      <p:cBhvr>
                                        <p:cTn id="160" dur="1" fill="hold">
                                          <p:stCondLst>
                                            <p:cond delay="0"/>
                                          </p:stCondLst>
                                        </p:cTn>
                                        <p:tgtEl>
                                          <p:spTgt spid="64"/>
                                        </p:tgtEl>
                                        <p:attrNameLst>
                                          <p:attrName>style.visibility</p:attrName>
                                        </p:attrNameLst>
                                      </p:cBhvr>
                                      <p:to>
                                        <p:strVal val="visible"/>
                                      </p:to>
                                    </p:set>
                                  </p:childTnLst>
                                </p:cTn>
                              </p:par>
                            </p:childTnLst>
                          </p:cTn>
                        </p:par>
                        <p:par>
                          <p:cTn id="161" fill="hold">
                            <p:stCondLst>
                              <p:cond delay="0"/>
                            </p:stCondLst>
                            <p:childTnLst>
                              <p:par>
                                <p:cTn id="162" presetID="1" presetClass="entr" presetSubtype="0" fill="hold" nodeType="afterEffect">
                                  <p:stCondLst>
                                    <p:cond delay="0"/>
                                  </p:stCondLst>
                                  <p:childTnLst>
                                    <p:set>
                                      <p:cBhvr>
                                        <p:cTn id="163" dur="1" fill="hold">
                                          <p:stCondLst>
                                            <p:cond delay="0"/>
                                          </p:stCondLst>
                                        </p:cTn>
                                        <p:tgtEl>
                                          <p:spTgt spid="65"/>
                                        </p:tgtEl>
                                        <p:attrNameLst>
                                          <p:attrName>style.visibility</p:attrName>
                                        </p:attrNameLst>
                                      </p:cBhvr>
                                      <p:to>
                                        <p:strVal val="visible"/>
                                      </p:to>
                                    </p:set>
                                  </p:childTnLst>
                                </p:cTn>
                              </p:par>
                            </p:childTnLst>
                          </p:cTn>
                        </p:par>
                        <p:par>
                          <p:cTn id="164" fill="hold">
                            <p:stCondLst>
                              <p:cond delay="0"/>
                            </p:stCondLst>
                            <p:childTnLst>
                              <p:par>
                                <p:cTn id="165" presetID="1" presetClass="entr" presetSubtype="0" fill="hold" nodeType="afterEffect">
                                  <p:stCondLst>
                                    <p:cond delay="0"/>
                                  </p:stCondLst>
                                  <p:childTnLst>
                                    <p:set>
                                      <p:cBhvr>
                                        <p:cTn id="166" dur="1" fill="hold">
                                          <p:stCondLst>
                                            <p:cond delay="0"/>
                                          </p:stCondLst>
                                        </p:cTn>
                                        <p:tgtEl>
                                          <p:spTgt spid="66"/>
                                        </p:tgtEl>
                                        <p:attrNameLst>
                                          <p:attrName>style.visibility</p:attrName>
                                        </p:attrNameLst>
                                      </p:cBhvr>
                                      <p:to>
                                        <p:strVal val="visible"/>
                                      </p:to>
                                    </p:set>
                                  </p:childTnLst>
                                </p:cTn>
                              </p:par>
                            </p:childTnLst>
                          </p:cTn>
                        </p:par>
                        <p:par>
                          <p:cTn id="167" fill="hold">
                            <p:stCondLst>
                              <p:cond delay="0"/>
                            </p:stCondLst>
                            <p:childTnLst>
                              <p:par>
                                <p:cTn id="168" presetID="1" presetClass="entr" presetSubtype="0" fill="hold" nodeType="afterEffect">
                                  <p:stCondLst>
                                    <p:cond delay="0"/>
                                  </p:stCondLst>
                                  <p:childTnLst>
                                    <p:set>
                                      <p:cBhvr>
                                        <p:cTn id="169" dur="1" fill="hold">
                                          <p:stCondLst>
                                            <p:cond delay="0"/>
                                          </p:stCondLst>
                                        </p:cTn>
                                        <p:tgtEl>
                                          <p:spTgt spid="67"/>
                                        </p:tgtEl>
                                        <p:attrNameLst>
                                          <p:attrName>style.visibility</p:attrName>
                                        </p:attrNameLst>
                                      </p:cBhvr>
                                      <p:to>
                                        <p:strVal val="visible"/>
                                      </p:to>
                                    </p:set>
                                  </p:childTnLst>
                                </p:cTn>
                              </p:par>
                            </p:childTnLst>
                          </p:cTn>
                        </p:par>
                        <p:par>
                          <p:cTn id="170" fill="hold">
                            <p:stCondLst>
                              <p:cond delay="0"/>
                            </p:stCondLst>
                            <p:childTnLst>
                              <p:par>
                                <p:cTn id="171" presetID="1" presetClass="entr" presetSubtype="0" fill="hold" nodeType="afterEffect">
                                  <p:stCondLst>
                                    <p:cond delay="0"/>
                                  </p:stCondLst>
                                  <p:childTnLst>
                                    <p:set>
                                      <p:cBhvr>
                                        <p:cTn id="172" dur="1" fill="hold">
                                          <p:stCondLst>
                                            <p:cond delay="0"/>
                                          </p:stCondLst>
                                        </p:cTn>
                                        <p:tgtEl>
                                          <p:spTgt spid="68"/>
                                        </p:tgtEl>
                                        <p:attrNameLst>
                                          <p:attrName>style.visibility</p:attrName>
                                        </p:attrNameLst>
                                      </p:cBhvr>
                                      <p:to>
                                        <p:strVal val="visible"/>
                                      </p:to>
                                    </p:set>
                                  </p:childTnLst>
                                </p:cTn>
                              </p:par>
                            </p:childTnLst>
                          </p:cTn>
                        </p:par>
                        <p:par>
                          <p:cTn id="173" fill="hold">
                            <p:stCondLst>
                              <p:cond delay="0"/>
                            </p:stCondLst>
                            <p:childTnLst>
                              <p:par>
                                <p:cTn id="174" presetID="1" presetClass="entr" presetSubtype="0" fill="hold" nodeType="afterEffect">
                                  <p:stCondLst>
                                    <p:cond delay="0"/>
                                  </p:stCondLst>
                                  <p:childTnLst>
                                    <p:set>
                                      <p:cBhvr>
                                        <p:cTn id="175" dur="1" fill="hold">
                                          <p:stCondLst>
                                            <p:cond delay="0"/>
                                          </p:stCondLst>
                                        </p:cTn>
                                        <p:tgtEl>
                                          <p:spTgt spid="69"/>
                                        </p:tgtEl>
                                        <p:attrNameLst>
                                          <p:attrName>style.visibility</p:attrName>
                                        </p:attrNameLst>
                                      </p:cBhvr>
                                      <p:to>
                                        <p:strVal val="visible"/>
                                      </p:to>
                                    </p:set>
                                  </p:childTnLst>
                                </p:cTn>
                              </p:par>
                              <p:par>
                                <p:cTn id="176" presetID="1" presetClass="exit" presetSubtype="0" fill="hold" nodeType="withEffect">
                                  <p:stCondLst>
                                    <p:cond delay="0"/>
                                  </p:stCondLst>
                                  <p:childTnLst>
                                    <p:set>
                                      <p:cBhvr>
                                        <p:cTn id="177" dur="1" fill="hold">
                                          <p:stCondLst>
                                            <p:cond delay="0"/>
                                          </p:stCondLst>
                                        </p:cTn>
                                        <p:tgtEl>
                                          <p:spTgt spid="60"/>
                                        </p:tgtEl>
                                        <p:attrNameLst>
                                          <p:attrName>style.visibility</p:attrName>
                                        </p:attrNameLst>
                                      </p:cBhvr>
                                      <p:to>
                                        <p:strVal val="hidden"/>
                                      </p:to>
                                    </p:set>
                                  </p:childTnLst>
                                </p:cTn>
                              </p:par>
                            </p:childTnLst>
                          </p:cTn>
                        </p:par>
                        <p:par>
                          <p:cTn id="178" fill="hold">
                            <p:stCondLst>
                              <p:cond delay="0"/>
                            </p:stCondLst>
                            <p:childTnLst>
                              <p:par>
                                <p:cTn id="179" presetID="1" presetClass="entr" presetSubtype="0" fill="hold" nodeType="afterEffect">
                                  <p:stCondLst>
                                    <p:cond delay="0"/>
                                  </p:stCondLst>
                                  <p:childTnLst>
                                    <p:set>
                                      <p:cBhvr>
                                        <p:cTn id="180" dur="1" fill="hold">
                                          <p:stCondLst>
                                            <p:cond delay="0"/>
                                          </p:stCondLst>
                                        </p:cTn>
                                        <p:tgtEl>
                                          <p:spTgt spid="70"/>
                                        </p:tgtEl>
                                        <p:attrNameLst>
                                          <p:attrName>style.visibility</p:attrName>
                                        </p:attrNameLst>
                                      </p:cBhvr>
                                      <p:to>
                                        <p:strVal val="visible"/>
                                      </p:to>
                                    </p:set>
                                  </p:childTnLst>
                                </p:cTn>
                              </p:par>
                            </p:childTnLst>
                          </p:cTn>
                        </p:par>
                      </p:childTnLst>
                    </p:cTn>
                  </p:par>
                  <p:par>
                    <p:cTn id="181" fill="hold">
                      <p:stCondLst>
                        <p:cond delay="indefinite"/>
                      </p:stCondLst>
                      <p:childTnLst>
                        <p:par>
                          <p:cTn id="182" fill="hold">
                            <p:stCondLst>
                              <p:cond delay="0"/>
                            </p:stCondLst>
                            <p:childTnLst>
                              <p:par>
                                <p:cTn id="183" presetID="1" presetClass="exit" presetSubtype="0" fill="hold" nodeType="clickEffect">
                                  <p:stCondLst>
                                    <p:cond delay="0"/>
                                  </p:stCondLst>
                                  <p:childTnLst>
                                    <p:set>
                                      <p:cBhvr>
                                        <p:cTn id="184" dur="1" fill="hold">
                                          <p:stCondLst>
                                            <p:cond delay="0"/>
                                          </p:stCondLst>
                                        </p:cTn>
                                        <p:tgtEl>
                                          <p:spTgt spid="70"/>
                                        </p:tgtEl>
                                        <p:attrNameLst>
                                          <p:attrName>style.visibility</p:attrName>
                                        </p:attrNameLst>
                                      </p:cBhvr>
                                      <p:to>
                                        <p:strVal val="hidden"/>
                                      </p:to>
                                    </p:set>
                                  </p:childTnLst>
                                </p:cTn>
                              </p:par>
                            </p:childTnLst>
                          </p:cTn>
                        </p:par>
                        <p:par>
                          <p:cTn id="185" fill="hold">
                            <p:stCondLst>
                              <p:cond delay="0"/>
                            </p:stCondLst>
                            <p:childTnLst>
                              <p:par>
                                <p:cTn id="186" presetID="1" presetClass="entr" presetSubtype="0" fill="hold" nodeType="afterEffect">
                                  <p:stCondLst>
                                    <p:cond delay="0"/>
                                  </p:stCondLst>
                                  <p:childTnLst>
                                    <p:set>
                                      <p:cBhvr>
                                        <p:cTn id="187" dur="1" fill="hold">
                                          <p:stCondLst>
                                            <p:cond delay="0"/>
                                          </p:stCondLst>
                                        </p:cTn>
                                        <p:tgtEl>
                                          <p:spTgt spid="71"/>
                                        </p:tgtEl>
                                        <p:attrNameLst>
                                          <p:attrName>style.visibility</p:attrName>
                                        </p:attrNameLst>
                                      </p:cBhvr>
                                      <p:to>
                                        <p:strVal val="visible"/>
                                      </p:to>
                                    </p:set>
                                  </p:childTnLst>
                                </p:cTn>
                              </p:par>
                              <p:par>
                                <p:cTn id="188" presetID="1" presetClass="exit" presetSubtype="0" fill="hold" nodeType="withEffect">
                                  <p:stCondLst>
                                    <p:cond delay="0"/>
                                  </p:stCondLst>
                                  <p:childTnLst>
                                    <p:set>
                                      <p:cBhvr>
                                        <p:cTn id="189" dur="1" fill="hold">
                                          <p:stCondLst>
                                            <p:cond delay="0"/>
                                          </p:stCondLst>
                                        </p:cTn>
                                        <p:tgtEl>
                                          <p:spTgt spid="69"/>
                                        </p:tgtEl>
                                        <p:attrNameLst>
                                          <p:attrName>style.visibility</p:attrName>
                                        </p:attrNameLst>
                                      </p:cBhvr>
                                      <p:to>
                                        <p:strVal val="hidden"/>
                                      </p:to>
                                    </p:set>
                                  </p:childTnLst>
                                </p:cTn>
                              </p:par>
                            </p:childTnLst>
                          </p:cTn>
                        </p:par>
                        <p:par>
                          <p:cTn id="190" fill="hold">
                            <p:stCondLst>
                              <p:cond delay="0"/>
                            </p:stCondLst>
                            <p:childTnLst>
                              <p:par>
                                <p:cTn id="191" presetID="1" presetClass="entr" presetSubtype="0" fill="hold" nodeType="afterEffect">
                                  <p:stCondLst>
                                    <p:cond delay="0"/>
                                  </p:stCondLst>
                                  <p:childTnLst>
                                    <p:set>
                                      <p:cBhvr>
                                        <p:cTn id="192" dur="1" fill="hold">
                                          <p:stCondLst>
                                            <p:cond delay="0"/>
                                          </p:stCondLst>
                                        </p:cTn>
                                        <p:tgtEl>
                                          <p:spTgt spid="72"/>
                                        </p:tgtEl>
                                        <p:attrNameLst>
                                          <p:attrName>style.visibility</p:attrName>
                                        </p:attrNameLst>
                                      </p:cBhvr>
                                      <p:to>
                                        <p:strVal val="visible"/>
                                      </p:to>
                                    </p:set>
                                  </p:childTnLst>
                                </p:cTn>
                              </p:par>
                            </p:childTnLst>
                          </p:cTn>
                        </p:par>
                      </p:childTnLst>
                    </p:cTn>
                  </p:par>
                  <p:par>
                    <p:cTn id="193" fill="hold">
                      <p:stCondLst>
                        <p:cond delay="indefinite"/>
                      </p:stCondLst>
                      <p:childTnLst>
                        <p:par>
                          <p:cTn id="194" fill="hold">
                            <p:stCondLst>
                              <p:cond delay="0"/>
                            </p:stCondLst>
                            <p:childTnLst>
                              <p:par>
                                <p:cTn id="195" presetID="1" presetClass="exit" presetSubtype="0" fill="hold" nodeType="clickEffect">
                                  <p:stCondLst>
                                    <p:cond delay="0"/>
                                  </p:stCondLst>
                                  <p:childTnLst>
                                    <p:set>
                                      <p:cBhvr>
                                        <p:cTn id="196" dur="1" fill="hold">
                                          <p:stCondLst>
                                            <p:cond delay="0"/>
                                          </p:stCondLst>
                                        </p:cTn>
                                        <p:tgtEl>
                                          <p:spTgt spid="72"/>
                                        </p:tgtEl>
                                        <p:attrNameLst>
                                          <p:attrName>style.visibility</p:attrName>
                                        </p:attrNameLst>
                                      </p:cBhvr>
                                      <p:to>
                                        <p:strVal val="hidden"/>
                                      </p:to>
                                    </p:set>
                                  </p:childTnLst>
                                </p:cTn>
                              </p:par>
                            </p:childTnLst>
                          </p:cTn>
                        </p:par>
                        <p:par>
                          <p:cTn id="197" fill="hold">
                            <p:stCondLst>
                              <p:cond delay="0"/>
                            </p:stCondLst>
                            <p:childTnLst>
                              <p:par>
                                <p:cTn id="198" presetID="1" presetClass="entr" presetSubtype="0" fill="hold" nodeType="afterEffect">
                                  <p:stCondLst>
                                    <p:cond delay="0"/>
                                  </p:stCondLst>
                                  <p:childTnLst>
                                    <p:set>
                                      <p:cBhvr>
                                        <p:cTn id="199" dur="1" fill="hold">
                                          <p:stCondLst>
                                            <p:cond delay="0"/>
                                          </p:stCondLst>
                                        </p:cTn>
                                        <p:tgtEl>
                                          <p:spTgt spid="73"/>
                                        </p:tgtEl>
                                        <p:attrNameLst>
                                          <p:attrName>style.visibility</p:attrName>
                                        </p:attrNameLst>
                                      </p:cBhvr>
                                      <p:to>
                                        <p:strVal val="visible"/>
                                      </p:to>
                                    </p:set>
                                  </p:childTnLst>
                                </p:cTn>
                              </p:par>
                            </p:childTnLst>
                          </p:cTn>
                        </p:par>
                      </p:childTnLst>
                    </p:cTn>
                  </p:par>
                  <p:par>
                    <p:cTn id="200" fill="hold">
                      <p:stCondLst>
                        <p:cond delay="indefinite"/>
                      </p:stCondLst>
                      <p:childTnLst>
                        <p:par>
                          <p:cTn id="201" fill="hold">
                            <p:stCondLst>
                              <p:cond delay="0"/>
                            </p:stCondLst>
                            <p:childTnLst>
                              <p:par>
                                <p:cTn id="202" presetID="1" presetClass="exit" presetSubtype="0" fill="hold" nodeType="clickEffect">
                                  <p:stCondLst>
                                    <p:cond delay="0"/>
                                  </p:stCondLst>
                                  <p:childTnLst>
                                    <p:set>
                                      <p:cBhvr>
                                        <p:cTn id="203" dur="1" fill="hold">
                                          <p:stCondLst>
                                            <p:cond delay="0"/>
                                          </p:stCondLst>
                                        </p:cTn>
                                        <p:tgtEl>
                                          <p:spTgt spid="73"/>
                                        </p:tgtEl>
                                        <p:attrNameLst>
                                          <p:attrName>style.visibility</p:attrName>
                                        </p:attrNameLst>
                                      </p:cBhvr>
                                      <p:to>
                                        <p:strVal val="hidden"/>
                                      </p:to>
                                    </p:set>
                                  </p:childTnLst>
                                </p:cTn>
                              </p:par>
                            </p:childTnLst>
                          </p:cTn>
                        </p:par>
                        <p:par>
                          <p:cTn id="204" fill="hold">
                            <p:stCondLst>
                              <p:cond delay="0"/>
                            </p:stCondLst>
                            <p:childTnLst>
                              <p:par>
                                <p:cTn id="205" presetID="1" presetClass="entr" presetSubtype="0" fill="hold" nodeType="afterEffect">
                                  <p:stCondLst>
                                    <p:cond delay="0"/>
                                  </p:stCondLst>
                                  <p:childTnLst>
                                    <p:set>
                                      <p:cBhvr>
                                        <p:cTn id="206" dur="1" fill="hold">
                                          <p:stCondLst>
                                            <p:cond delay="0"/>
                                          </p:stCondLst>
                                        </p:cTn>
                                        <p:tgtEl>
                                          <p:spTgt spid="74"/>
                                        </p:tgtEl>
                                        <p:attrNameLst>
                                          <p:attrName>style.visibility</p:attrName>
                                        </p:attrNameLst>
                                      </p:cBhvr>
                                      <p:to>
                                        <p:strVal val="visible"/>
                                      </p:to>
                                    </p:set>
                                  </p:childTnLst>
                                </p:cTn>
                              </p:par>
                            </p:childTnLst>
                          </p:cTn>
                        </p:par>
                      </p:childTnLst>
                    </p:cTn>
                  </p:par>
                  <p:par>
                    <p:cTn id="207" fill="hold">
                      <p:stCondLst>
                        <p:cond delay="indefinite"/>
                      </p:stCondLst>
                      <p:childTnLst>
                        <p:par>
                          <p:cTn id="208" fill="hold">
                            <p:stCondLst>
                              <p:cond delay="0"/>
                            </p:stCondLst>
                            <p:childTnLst>
                              <p:par>
                                <p:cTn id="209" presetID="1" presetClass="exit" presetSubtype="0" fill="hold" nodeType="clickEffect">
                                  <p:stCondLst>
                                    <p:cond delay="0"/>
                                  </p:stCondLst>
                                  <p:childTnLst>
                                    <p:set>
                                      <p:cBhvr>
                                        <p:cTn id="210" dur="1" fill="hold">
                                          <p:stCondLst>
                                            <p:cond delay="0"/>
                                          </p:stCondLst>
                                        </p:cTn>
                                        <p:tgtEl>
                                          <p:spTgt spid="74"/>
                                        </p:tgtEl>
                                        <p:attrNameLst>
                                          <p:attrName>style.visibility</p:attrName>
                                        </p:attrNameLst>
                                      </p:cBhvr>
                                      <p:to>
                                        <p:strVal val="hidden"/>
                                      </p:to>
                                    </p:set>
                                  </p:childTnLst>
                                </p:cTn>
                              </p:par>
                            </p:childTnLst>
                          </p:cTn>
                        </p:par>
                        <p:par>
                          <p:cTn id="211" fill="hold">
                            <p:stCondLst>
                              <p:cond delay="0"/>
                            </p:stCondLst>
                            <p:childTnLst>
                              <p:par>
                                <p:cTn id="212" presetID="2" presetClass="entr" presetSubtype="6" fill="hold" nodeType="afterEffect">
                                  <p:stCondLst>
                                    <p:cond delay="0"/>
                                  </p:stCondLst>
                                  <p:childTnLst>
                                    <p:set>
                                      <p:cBhvr>
                                        <p:cTn id="213" dur="1" fill="hold">
                                          <p:stCondLst>
                                            <p:cond delay="0"/>
                                          </p:stCondLst>
                                        </p:cTn>
                                        <p:tgtEl>
                                          <p:spTgt spid="75"/>
                                        </p:tgtEl>
                                        <p:attrNameLst>
                                          <p:attrName>style.visibility</p:attrName>
                                        </p:attrNameLst>
                                      </p:cBhvr>
                                      <p:to>
                                        <p:strVal val="visible"/>
                                      </p:to>
                                    </p:set>
                                    <p:anim calcmode="lin" valueType="num">
                                      <p:cBhvr additive="base">
                                        <p:cTn id="214" dur="500" fill="hold"/>
                                        <p:tgtEl>
                                          <p:spTgt spid="75"/>
                                        </p:tgtEl>
                                        <p:attrNameLst>
                                          <p:attrName>ppt_x</p:attrName>
                                        </p:attrNameLst>
                                      </p:cBhvr>
                                      <p:tavLst>
                                        <p:tav tm="0">
                                          <p:val>
                                            <p:strVal val="1+#ppt_w/2"/>
                                          </p:val>
                                        </p:tav>
                                        <p:tav tm="100000">
                                          <p:val>
                                            <p:strVal val="#ppt_x"/>
                                          </p:val>
                                        </p:tav>
                                      </p:tavLst>
                                    </p:anim>
                                    <p:anim calcmode="lin" valueType="num">
                                      <p:cBhvr additive="base">
                                        <p:cTn id="215" dur="500" fill="hold"/>
                                        <p:tgtEl>
                                          <p:spTgt spid="75"/>
                                        </p:tgtEl>
                                        <p:attrNameLst>
                                          <p:attrName>ppt_y</p:attrName>
                                        </p:attrNameLst>
                                      </p:cBhvr>
                                      <p:tavLst>
                                        <p:tav tm="0">
                                          <p:val>
                                            <p:strVal val="1+#ppt_h/2"/>
                                          </p:val>
                                        </p:tav>
                                        <p:tav tm="100000">
                                          <p:val>
                                            <p:strVal val="#ppt_y"/>
                                          </p:val>
                                        </p:tav>
                                      </p:tavLst>
                                    </p:anim>
                                  </p:childTnLst>
                                </p:cTn>
                              </p:par>
                            </p:childTnLst>
                          </p:cTn>
                        </p:par>
                        <p:par>
                          <p:cTn id="216" fill="hold">
                            <p:stCondLst>
                              <p:cond delay="500"/>
                            </p:stCondLst>
                            <p:childTnLst>
                              <p:par>
                                <p:cTn id="217" presetID="1" presetClass="entr" presetSubtype="0" fill="hold" nodeType="afterEffect">
                                  <p:stCondLst>
                                    <p:cond delay="0"/>
                                  </p:stCondLst>
                                  <p:childTnLst>
                                    <p:set>
                                      <p:cBhvr>
                                        <p:cTn id="218" dur="1" fill="hold">
                                          <p:stCondLst>
                                            <p:cond delay="0"/>
                                          </p:stCondLst>
                                        </p:cTn>
                                        <p:tgtEl>
                                          <p:spTgt spid="91"/>
                                        </p:tgtEl>
                                        <p:attrNameLst>
                                          <p:attrName>style.visibility</p:attrName>
                                        </p:attrNameLst>
                                      </p:cBhvr>
                                      <p:to>
                                        <p:strVal val="visible"/>
                                      </p:to>
                                    </p:set>
                                  </p:childTnLst>
                                </p:cTn>
                              </p:par>
                            </p:childTnLst>
                          </p:cTn>
                        </p:par>
                        <p:par>
                          <p:cTn id="219" fill="hold">
                            <p:stCondLst>
                              <p:cond delay="500"/>
                            </p:stCondLst>
                            <p:childTnLst>
                              <p:par>
                                <p:cTn id="220" presetID="1" presetClass="entr" presetSubtype="0" fill="hold" nodeType="afterEffect">
                                  <p:stCondLst>
                                    <p:cond delay="0"/>
                                  </p:stCondLst>
                                  <p:childTnLst>
                                    <p:set>
                                      <p:cBhvr>
                                        <p:cTn id="221" dur="1" fill="hold">
                                          <p:stCondLst>
                                            <p:cond delay="0"/>
                                          </p:stCondLst>
                                        </p:cTn>
                                        <p:tgtEl>
                                          <p:spTgt spid="92"/>
                                        </p:tgtEl>
                                        <p:attrNameLst>
                                          <p:attrName>style.visibility</p:attrName>
                                        </p:attrNameLst>
                                      </p:cBhvr>
                                      <p:to>
                                        <p:strVal val="visible"/>
                                      </p:to>
                                    </p:set>
                                  </p:childTnLst>
                                </p:cTn>
                              </p:par>
                            </p:childTnLst>
                          </p:cTn>
                        </p:par>
                      </p:childTnLst>
                    </p:cTn>
                  </p:par>
                  <p:par>
                    <p:cTn id="222" fill="hold">
                      <p:stCondLst>
                        <p:cond delay="indefinite"/>
                      </p:stCondLst>
                      <p:childTnLst>
                        <p:par>
                          <p:cTn id="223" fill="hold">
                            <p:stCondLst>
                              <p:cond delay="0"/>
                            </p:stCondLst>
                            <p:childTnLst>
                              <p:par>
                                <p:cTn id="224" presetID="1" presetClass="exit" presetSubtype="0" fill="hold" nodeType="clickEffect">
                                  <p:stCondLst>
                                    <p:cond delay="0"/>
                                  </p:stCondLst>
                                  <p:childTnLst>
                                    <p:set>
                                      <p:cBhvr>
                                        <p:cTn id="225" dur="1" fill="hold">
                                          <p:stCondLst>
                                            <p:cond delay="0"/>
                                          </p:stCondLst>
                                        </p:cTn>
                                        <p:tgtEl>
                                          <p:spTgt spid="92"/>
                                        </p:tgtEl>
                                        <p:attrNameLst>
                                          <p:attrName>style.visibility</p:attrName>
                                        </p:attrNameLst>
                                      </p:cBhvr>
                                      <p:to>
                                        <p:strVal val="hidden"/>
                                      </p:to>
                                    </p:set>
                                  </p:childTnLst>
                                </p:cTn>
                              </p:par>
                            </p:childTnLst>
                          </p:cTn>
                        </p:par>
                        <p:par>
                          <p:cTn id="226" fill="hold">
                            <p:stCondLst>
                              <p:cond delay="0"/>
                            </p:stCondLst>
                            <p:childTnLst>
                              <p:par>
                                <p:cTn id="227" presetID="1" presetClass="entr" presetSubtype="0" fill="hold" nodeType="afterEffect">
                                  <p:stCondLst>
                                    <p:cond delay="0"/>
                                  </p:stCondLst>
                                  <p:childTnLst>
                                    <p:set>
                                      <p:cBhvr>
                                        <p:cTn id="228" dur="1" fill="hold">
                                          <p:stCondLst>
                                            <p:cond delay="0"/>
                                          </p:stCondLst>
                                        </p:cTn>
                                        <p:tgtEl>
                                          <p:spTgt spid="93"/>
                                        </p:tgtEl>
                                        <p:attrNameLst>
                                          <p:attrName>style.visibility</p:attrName>
                                        </p:attrNameLst>
                                      </p:cBhvr>
                                      <p:to>
                                        <p:strVal val="visible"/>
                                      </p:to>
                                    </p:set>
                                  </p:childTnLst>
                                </p:cTn>
                              </p:par>
                            </p:childTnLst>
                          </p:cTn>
                        </p:par>
                        <p:par>
                          <p:cTn id="229" fill="hold">
                            <p:stCondLst>
                              <p:cond delay="0"/>
                            </p:stCondLst>
                            <p:childTnLst>
                              <p:par>
                                <p:cTn id="230" presetID="1" presetClass="entr" presetSubtype="0" fill="hold" nodeType="afterEffect">
                                  <p:stCondLst>
                                    <p:cond delay="0"/>
                                  </p:stCondLst>
                                  <p:childTnLst>
                                    <p:set>
                                      <p:cBhvr>
                                        <p:cTn id="231" dur="1" fill="hold">
                                          <p:stCondLst>
                                            <p:cond delay="0"/>
                                          </p:stCondLst>
                                        </p:cTn>
                                        <p:tgtEl>
                                          <p:spTgt spid="94"/>
                                        </p:tgtEl>
                                        <p:attrNameLst>
                                          <p:attrName>style.visibility</p:attrName>
                                        </p:attrNameLst>
                                      </p:cBhvr>
                                      <p:to>
                                        <p:strVal val="visible"/>
                                      </p:to>
                                    </p:set>
                                  </p:childTnLst>
                                </p:cTn>
                              </p:par>
                            </p:childTnLst>
                          </p:cTn>
                        </p:par>
                      </p:childTnLst>
                    </p:cTn>
                  </p:par>
                  <p:par>
                    <p:cTn id="232" fill="hold">
                      <p:stCondLst>
                        <p:cond delay="indefinite"/>
                      </p:stCondLst>
                      <p:childTnLst>
                        <p:par>
                          <p:cTn id="233" fill="hold">
                            <p:stCondLst>
                              <p:cond delay="0"/>
                            </p:stCondLst>
                            <p:childTnLst>
                              <p:par>
                                <p:cTn id="234" presetID="1" presetClass="exit" presetSubtype="0" fill="hold" nodeType="clickEffect">
                                  <p:stCondLst>
                                    <p:cond delay="0"/>
                                  </p:stCondLst>
                                  <p:childTnLst>
                                    <p:set>
                                      <p:cBhvr>
                                        <p:cTn id="235" dur="1" fill="hold">
                                          <p:stCondLst>
                                            <p:cond delay="0"/>
                                          </p:stCondLst>
                                        </p:cTn>
                                        <p:tgtEl>
                                          <p:spTgt spid="94"/>
                                        </p:tgtEl>
                                        <p:attrNameLst>
                                          <p:attrName>style.visibility</p:attrName>
                                        </p:attrNameLst>
                                      </p:cBhvr>
                                      <p:to>
                                        <p:strVal val="hidden"/>
                                      </p:to>
                                    </p:set>
                                  </p:childTnLst>
                                </p:cTn>
                              </p:par>
                            </p:childTnLst>
                          </p:cTn>
                        </p:par>
                        <p:par>
                          <p:cTn id="236" fill="hold">
                            <p:stCondLst>
                              <p:cond delay="0"/>
                            </p:stCondLst>
                            <p:childTnLst>
                              <p:par>
                                <p:cTn id="237" presetID="1" presetClass="entr" presetSubtype="0" fill="hold" nodeType="afterEffect">
                                  <p:stCondLst>
                                    <p:cond delay="0"/>
                                  </p:stCondLst>
                                  <p:childTnLst>
                                    <p:set>
                                      <p:cBhvr>
                                        <p:cTn id="238" dur="1" fill="hold">
                                          <p:stCondLst>
                                            <p:cond delay="0"/>
                                          </p:stCondLst>
                                        </p:cTn>
                                        <p:tgtEl>
                                          <p:spTgt spid="95"/>
                                        </p:tgtEl>
                                        <p:attrNameLst>
                                          <p:attrName>style.visibility</p:attrName>
                                        </p:attrNameLst>
                                      </p:cBhvr>
                                      <p:to>
                                        <p:strVal val="visible"/>
                                      </p:to>
                                    </p:set>
                                  </p:childTnLst>
                                </p:cTn>
                              </p:par>
                            </p:childTnLst>
                          </p:cTn>
                        </p:par>
                      </p:childTnLst>
                    </p:cTn>
                  </p:par>
                  <p:par>
                    <p:cTn id="239" fill="hold">
                      <p:stCondLst>
                        <p:cond delay="indefinite"/>
                      </p:stCondLst>
                      <p:childTnLst>
                        <p:par>
                          <p:cTn id="240" fill="hold">
                            <p:stCondLst>
                              <p:cond delay="0"/>
                            </p:stCondLst>
                            <p:childTnLst>
                              <p:par>
                                <p:cTn id="241" presetID="1" presetClass="exit" presetSubtype="0" fill="hold" nodeType="clickEffect">
                                  <p:stCondLst>
                                    <p:cond delay="0"/>
                                  </p:stCondLst>
                                  <p:childTnLst>
                                    <p:set>
                                      <p:cBhvr>
                                        <p:cTn id="242" dur="1" fill="hold">
                                          <p:stCondLst>
                                            <p:cond delay="0"/>
                                          </p:stCondLst>
                                        </p:cTn>
                                        <p:tgtEl>
                                          <p:spTgt spid="95"/>
                                        </p:tgtEl>
                                        <p:attrNameLst>
                                          <p:attrName>style.visibility</p:attrName>
                                        </p:attrNameLst>
                                      </p:cBhvr>
                                      <p:to>
                                        <p:strVal val="hidden"/>
                                      </p:to>
                                    </p:set>
                                  </p:childTnLst>
                                </p:cTn>
                              </p:par>
                            </p:childTnLst>
                          </p:cTn>
                        </p:par>
                        <p:par>
                          <p:cTn id="243" fill="hold">
                            <p:stCondLst>
                              <p:cond delay="0"/>
                            </p:stCondLst>
                            <p:childTnLst>
                              <p:par>
                                <p:cTn id="244" presetID="1" presetClass="entr" presetSubtype="0" fill="hold" nodeType="afterEffect">
                                  <p:stCondLst>
                                    <p:cond delay="0"/>
                                  </p:stCondLst>
                                  <p:childTnLst>
                                    <p:set>
                                      <p:cBhvr>
                                        <p:cTn id="245" dur="1" fill="hold">
                                          <p:stCondLst>
                                            <p:cond delay="0"/>
                                          </p:stCondLst>
                                        </p:cTn>
                                        <p:tgtEl>
                                          <p:spTgt spid="96"/>
                                        </p:tgtEl>
                                        <p:attrNameLst>
                                          <p:attrName>style.visibility</p:attrName>
                                        </p:attrNameLst>
                                      </p:cBhvr>
                                      <p:to>
                                        <p:strVal val="visible"/>
                                      </p:to>
                                    </p:set>
                                  </p:childTnLst>
                                </p:cTn>
                              </p:par>
                            </p:childTnLst>
                          </p:cTn>
                        </p:par>
                        <p:par>
                          <p:cTn id="246" fill="hold">
                            <p:stCondLst>
                              <p:cond delay="0"/>
                            </p:stCondLst>
                            <p:childTnLst>
                              <p:par>
                                <p:cTn id="247" presetID="1" presetClass="entr" presetSubtype="0" fill="hold" nodeType="afterEffect">
                                  <p:stCondLst>
                                    <p:cond delay="0"/>
                                  </p:stCondLst>
                                  <p:childTnLst>
                                    <p:set>
                                      <p:cBhvr>
                                        <p:cTn id="248" dur="1" fill="hold">
                                          <p:stCondLst>
                                            <p:cond delay="0"/>
                                          </p:stCondLst>
                                        </p:cTn>
                                        <p:tgtEl>
                                          <p:spTgt spid="97"/>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xit" presetSubtype="0" fill="hold" nodeType="clickEffect">
                                  <p:stCondLst>
                                    <p:cond delay="0"/>
                                  </p:stCondLst>
                                  <p:childTnLst>
                                    <p:set>
                                      <p:cBhvr>
                                        <p:cTn id="252" dur="1" fill="hold">
                                          <p:stCondLst>
                                            <p:cond delay="0"/>
                                          </p:stCondLst>
                                        </p:cTn>
                                        <p:tgtEl>
                                          <p:spTgt spid="97"/>
                                        </p:tgtEl>
                                        <p:attrNameLst>
                                          <p:attrName>style.visibility</p:attrName>
                                        </p:attrNameLst>
                                      </p:cBhvr>
                                      <p:to>
                                        <p:strVal val="hidden"/>
                                      </p:to>
                                    </p:set>
                                  </p:childTnLst>
                                </p:cTn>
                              </p:par>
                            </p:childTnLst>
                          </p:cTn>
                        </p:par>
                        <p:par>
                          <p:cTn id="253" fill="hold">
                            <p:stCondLst>
                              <p:cond delay="0"/>
                            </p:stCondLst>
                            <p:childTnLst>
                              <p:par>
                                <p:cTn id="254" presetID="1" presetClass="entr" presetSubtype="0" fill="hold" nodeType="afterEffect">
                                  <p:stCondLst>
                                    <p:cond delay="0"/>
                                  </p:stCondLst>
                                  <p:childTnLst>
                                    <p:set>
                                      <p:cBhvr>
                                        <p:cTn id="255" dur="1" fill="hold">
                                          <p:stCondLst>
                                            <p:cond delay="0"/>
                                          </p:stCondLst>
                                        </p:cTn>
                                        <p:tgtEl>
                                          <p:spTgt spid="98"/>
                                        </p:tgtEl>
                                        <p:attrNameLst>
                                          <p:attrName>style.visibility</p:attrName>
                                        </p:attrNameLst>
                                      </p:cBhvr>
                                      <p:to>
                                        <p:strVal val="visible"/>
                                      </p:to>
                                    </p:set>
                                  </p:childTnLst>
                                </p:cTn>
                              </p:par>
                            </p:childTnLst>
                          </p:cTn>
                        </p:par>
                      </p:childTnLst>
                    </p:cTn>
                  </p:par>
                  <p:par>
                    <p:cTn id="256" fill="hold">
                      <p:stCondLst>
                        <p:cond delay="indefinite"/>
                      </p:stCondLst>
                      <p:childTnLst>
                        <p:par>
                          <p:cTn id="257" fill="hold">
                            <p:stCondLst>
                              <p:cond delay="0"/>
                            </p:stCondLst>
                            <p:childTnLst>
                              <p:par>
                                <p:cTn id="258" presetID="1" presetClass="exit" presetSubtype="0" fill="hold" nodeType="clickEffect">
                                  <p:stCondLst>
                                    <p:cond delay="0"/>
                                  </p:stCondLst>
                                  <p:childTnLst>
                                    <p:set>
                                      <p:cBhvr>
                                        <p:cTn id="259" dur="1" fill="hold">
                                          <p:stCondLst>
                                            <p:cond delay="0"/>
                                          </p:stCondLst>
                                        </p:cTn>
                                        <p:tgtEl>
                                          <p:spTgt spid="98"/>
                                        </p:tgtEl>
                                        <p:attrNameLst>
                                          <p:attrName>style.visibility</p:attrName>
                                        </p:attrNameLst>
                                      </p:cBhvr>
                                      <p:to>
                                        <p:strVal val="hidden"/>
                                      </p:to>
                                    </p:set>
                                  </p:childTnLst>
                                </p:cTn>
                              </p:par>
                            </p:childTnLst>
                          </p:cTn>
                        </p:par>
                        <p:par>
                          <p:cTn id="260" fill="hold">
                            <p:stCondLst>
                              <p:cond delay="0"/>
                            </p:stCondLst>
                            <p:childTnLst>
                              <p:par>
                                <p:cTn id="261" presetID="1" presetClass="entr" presetSubtype="0" fill="hold" nodeType="afterEffect">
                                  <p:stCondLst>
                                    <p:cond delay="0"/>
                                  </p:stCondLst>
                                  <p:childTnLst>
                                    <p:set>
                                      <p:cBhvr>
                                        <p:cTn id="262" dur="1" fill="hold">
                                          <p:stCondLst>
                                            <p:cond delay="0"/>
                                          </p:stCondLst>
                                        </p:cTn>
                                        <p:tgtEl>
                                          <p:spTgt spid="99"/>
                                        </p:tgtEl>
                                        <p:attrNameLst>
                                          <p:attrName>style.visibility</p:attrName>
                                        </p:attrNameLst>
                                      </p:cBhvr>
                                      <p:to>
                                        <p:strVal val="visible"/>
                                      </p:to>
                                    </p:set>
                                  </p:childTnLst>
                                </p:cTn>
                              </p:par>
                              <p:par>
                                <p:cTn id="263" presetID="1" presetClass="exit" presetSubtype="0" fill="hold" nodeType="withEffect">
                                  <p:stCondLst>
                                    <p:cond delay="0"/>
                                  </p:stCondLst>
                                  <p:childTnLst>
                                    <p:set>
                                      <p:cBhvr>
                                        <p:cTn id="264" dur="1" fill="hold">
                                          <p:stCondLst>
                                            <p:cond delay="0"/>
                                          </p:stCondLst>
                                        </p:cTn>
                                        <p:tgtEl>
                                          <p:spTgt spid="93"/>
                                        </p:tgtEl>
                                        <p:attrNameLst>
                                          <p:attrName>style.visibility</p:attrName>
                                        </p:attrNameLst>
                                      </p:cBhvr>
                                      <p:to>
                                        <p:strVal val="hidden"/>
                                      </p:to>
                                    </p:set>
                                  </p:childTnLst>
                                </p:cTn>
                              </p:par>
                            </p:childTnLst>
                          </p:cTn>
                        </p:par>
                        <p:par>
                          <p:cTn id="265" fill="hold">
                            <p:stCondLst>
                              <p:cond delay="0"/>
                            </p:stCondLst>
                            <p:childTnLst>
                              <p:par>
                                <p:cTn id="266" presetID="1" presetClass="entr" presetSubtype="0" fill="hold" nodeType="afterEffect">
                                  <p:stCondLst>
                                    <p:cond delay="0"/>
                                  </p:stCondLst>
                                  <p:childTnLst>
                                    <p:set>
                                      <p:cBhvr>
                                        <p:cTn id="267" dur="1" fill="hold">
                                          <p:stCondLst>
                                            <p:cond delay="0"/>
                                          </p:stCondLst>
                                        </p:cTn>
                                        <p:tgtEl>
                                          <p:spTgt spid="100"/>
                                        </p:tgtEl>
                                        <p:attrNameLst>
                                          <p:attrName>style.visibility</p:attrName>
                                        </p:attrNameLst>
                                      </p:cBhvr>
                                      <p:to>
                                        <p:strVal val="visible"/>
                                      </p:to>
                                    </p:set>
                                  </p:childTnLst>
                                </p:cTn>
                              </p:par>
                            </p:childTnLst>
                          </p:cTn>
                        </p:par>
                      </p:childTnLst>
                    </p:cTn>
                  </p:par>
                  <p:par>
                    <p:cTn id="268" fill="hold">
                      <p:stCondLst>
                        <p:cond delay="indefinite"/>
                      </p:stCondLst>
                      <p:childTnLst>
                        <p:par>
                          <p:cTn id="269" fill="hold">
                            <p:stCondLst>
                              <p:cond delay="0"/>
                            </p:stCondLst>
                            <p:childTnLst>
                              <p:par>
                                <p:cTn id="270" presetID="1" presetClass="exit" presetSubtype="0" fill="hold" nodeType="clickEffect">
                                  <p:stCondLst>
                                    <p:cond delay="0"/>
                                  </p:stCondLst>
                                  <p:childTnLst>
                                    <p:set>
                                      <p:cBhvr>
                                        <p:cTn id="271" dur="1" fill="hold">
                                          <p:stCondLst>
                                            <p:cond delay="0"/>
                                          </p:stCondLst>
                                        </p:cTn>
                                        <p:tgtEl>
                                          <p:spTgt spid="100"/>
                                        </p:tgtEl>
                                        <p:attrNameLst>
                                          <p:attrName>style.visibility</p:attrName>
                                        </p:attrNameLst>
                                      </p:cBhvr>
                                      <p:to>
                                        <p:strVal val="hidden"/>
                                      </p:to>
                                    </p:set>
                                  </p:childTnLst>
                                </p:cTn>
                              </p:par>
                            </p:childTnLst>
                          </p:cTn>
                        </p:par>
                        <p:par>
                          <p:cTn id="272" fill="hold">
                            <p:stCondLst>
                              <p:cond delay="0"/>
                            </p:stCondLst>
                            <p:childTnLst>
                              <p:par>
                                <p:cTn id="273" presetID="1" presetClass="entr" presetSubtype="0" fill="hold" nodeType="afterEffect">
                                  <p:stCondLst>
                                    <p:cond delay="0"/>
                                  </p:stCondLst>
                                  <p:childTnLst>
                                    <p:set>
                                      <p:cBhvr>
                                        <p:cTn id="274" dur="1" fill="hold">
                                          <p:stCondLst>
                                            <p:cond delay="0"/>
                                          </p:stCondLst>
                                        </p:cTn>
                                        <p:tgtEl>
                                          <p:spTgt spid="101"/>
                                        </p:tgtEl>
                                        <p:attrNameLst>
                                          <p:attrName>style.visibility</p:attrName>
                                        </p:attrNameLst>
                                      </p:cBhvr>
                                      <p:to>
                                        <p:strVal val="visible"/>
                                      </p:to>
                                    </p:set>
                                  </p:childTnLst>
                                </p:cTn>
                              </p:par>
                              <p:par>
                                <p:cTn id="275" presetID="1" presetClass="exit" presetSubtype="0" fill="hold" nodeType="withEffect">
                                  <p:stCondLst>
                                    <p:cond delay="0"/>
                                  </p:stCondLst>
                                  <p:childTnLst>
                                    <p:set>
                                      <p:cBhvr>
                                        <p:cTn id="276" dur="1" fill="hold">
                                          <p:stCondLst>
                                            <p:cond delay="0"/>
                                          </p:stCondLst>
                                        </p:cTn>
                                        <p:tgtEl>
                                          <p:spTgt spid="96"/>
                                        </p:tgtEl>
                                        <p:attrNameLst>
                                          <p:attrName>style.visibility</p:attrName>
                                        </p:attrNameLst>
                                      </p:cBhvr>
                                      <p:to>
                                        <p:strVal val="hidden"/>
                                      </p:to>
                                    </p:set>
                                  </p:childTnLst>
                                </p:cTn>
                              </p:par>
                            </p:childTnLst>
                          </p:cTn>
                        </p:par>
                        <p:par>
                          <p:cTn id="277" fill="hold">
                            <p:stCondLst>
                              <p:cond delay="0"/>
                            </p:stCondLst>
                            <p:childTnLst>
                              <p:par>
                                <p:cTn id="278" presetID="1" presetClass="entr" presetSubtype="0" fill="hold" nodeType="afterEffect">
                                  <p:stCondLst>
                                    <p:cond delay="0"/>
                                  </p:stCondLst>
                                  <p:childTnLst>
                                    <p:set>
                                      <p:cBhvr>
                                        <p:cTn id="279" dur="1" fill="hold">
                                          <p:stCondLst>
                                            <p:cond delay="0"/>
                                          </p:stCondLst>
                                        </p:cTn>
                                        <p:tgtEl>
                                          <p:spTgt spid="102"/>
                                        </p:tgtEl>
                                        <p:attrNameLst>
                                          <p:attrName>style.visibility</p:attrName>
                                        </p:attrNameLst>
                                      </p:cBhvr>
                                      <p:to>
                                        <p:strVal val="visible"/>
                                      </p:to>
                                    </p:set>
                                  </p:childTnLst>
                                </p:cTn>
                              </p:par>
                            </p:childTnLst>
                          </p:cTn>
                        </p:par>
                      </p:childTnLst>
                    </p:cTn>
                  </p:par>
                  <p:par>
                    <p:cTn id="280" fill="hold">
                      <p:stCondLst>
                        <p:cond delay="indefinite"/>
                      </p:stCondLst>
                      <p:childTnLst>
                        <p:par>
                          <p:cTn id="281" fill="hold">
                            <p:stCondLst>
                              <p:cond delay="0"/>
                            </p:stCondLst>
                            <p:childTnLst>
                              <p:par>
                                <p:cTn id="282" presetID="1" presetClass="exit" presetSubtype="0" fill="hold" nodeType="clickEffect">
                                  <p:stCondLst>
                                    <p:cond delay="0"/>
                                  </p:stCondLst>
                                  <p:childTnLst>
                                    <p:set>
                                      <p:cBhvr>
                                        <p:cTn id="283" dur="1" fill="hold">
                                          <p:stCondLst>
                                            <p:cond delay="0"/>
                                          </p:stCondLst>
                                        </p:cTn>
                                        <p:tgtEl>
                                          <p:spTgt spid="102"/>
                                        </p:tgtEl>
                                        <p:attrNameLst>
                                          <p:attrName>style.visibility</p:attrName>
                                        </p:attrNameLst>
                                      </p:cBhvr>
                                      <p:to>
                                        <p:strVal val="hidden"/>
                                      </p:to>
                                    </p:set>
                                  </p:childTnLst>
                                </p:cTn>
                              </p:par>
                            </p:childTnLst>
                          </p:cTn>
                        </p:par>
                        <p:par>
                          <p:cTn id="284" fill="hold">
                            <p:stCondLst>
                              <p:cond delay="0"/>
                            </p:stCondLst>
                            <p:childTnLst>
                              <p:par>
                                <p:cTn id="285" presetID="1" presetClass="entr" presetSubtype="0" fill="hold" nodeType="afterEffect">
                                  <p:stCondLst>
                                    <p:cond delay="0"/>
                                  </p:stCondLst>
                                  <p:childTnLst>
                                    <p:set>
                                      <p:cBhvr>
                                        <p:cTn id="286" dur="1" fill="hold">
                                          <p:stCondLst>
                                            <p:cond delay="0"/>
                                          </p:stCondLst>
                                        </p:cTn>
                                        <p:tgtEl>
                                          <p:spTgt spid="103"/>
                                        </p:tgtEl>
                                        <p:attrNameLst>
                                          <p:attrName>style.visibility</p:attrName>
                                        </p:attrNameLst>
                                      </p:cBhvr>
                                      <p:to>
                                        <p:strVal val="visible"/>
                                      </p:to>
                                    </p:set>
                                  </p:childTnLst>
                                </p:cTn>
                              </p:par>
                            </p:childTnLst>
                          </p:cTn>
                        </p:par>
                      </p:childTnLst>
                    </p:cTn>
                  </p:par>
                  <p:par>
                    <p:cTn id="287" fill="hold">
                      <p:stCondLst>
                        <p:cond delay="indefinite"/>
                      </p:stCondLst>
                      <p:childTnLst>
                        <p:par>
                          <p:cTn id="288" fill="hold">
                            <p:stCondLst>
                              <p:cond delay="0"/>
                            </p:stCondLst>
                            <p:childTnLst>
                              <p:par>
                                <p:cTn id="289" presetID="1" presetClass="exit" presetSubtype="0" fill="hold" nodeType="clickEffect">
                                  <p:stCondLst>
                                    <p:cond delay="0"/>
                                  </p:stCondLst>
                                  <p:childTnLst>
                                    <p:set>
                                      <p:cBhvr>
                                        <p:cTn id="290" dur="1" fill="hold">
                                          <p:stCondLst>
                                            <p:cond delay="0"/>
                                          </p:stCondLst>
                                        </p:cTn>
                                        <p:tgtEl>
                                          <p:spTgt spid="103"/>
                                        </p:tgtEl>
                                        <p:attrNameLst>
                                          <p:attrName>style.visibility</p:attrName>
                                        </p:attrNameLst>
                                      </p:cBhvr>
                                      <p:to>
                                        <p:strVal val="hidden"/>
                                      </p:to>
                                    </p:set>
                                  </p:childTnLst>
                                </p:cTn>
                              </p:par>
                            </p:childTnLst>
                          </p:cTn>
                        </p:par>
                        <p:par>
                          <p:cTn id="291" fill="hold">
                            <p:stCondLst>
                              <p:cond delay="0"/>
                            </p:stCondLst>
                            <p:childTnLst>
                              <p:par>
                                <p:cTn id="292" presetID="1" presetClass="entr" presetSubtype="0" fill="hold" nodeType="afterEffect">
                                  <p:stCondLst>
                                    <p:cond delay="0"/>
                                  </p:stCondLst>
                                  <p:childTnLst>
                                    <p:set>
                                      <p:cBhvr>
                                        <p:cTn id="293" dur="1" fill="hold">
                                          <p:stCondLst>
                                            <p:cond delay="0"/>
                                          </p:stCondLst>
                                        </p:cTn>
                                        <p:tgtEl>
                                          <p:spTgt spid="104"/>
                                        </p:tgtEl>
                                        <p:attrNameLst>
                                          <p:attrName>style.visibility</p:attrName>
                                        </p:attrNameLst>
                                      </p:cBhvr>
                                      <p:to>
                                        <p:strVal val="visible"/>
                                      </p:to>
                                    </p:set>
                                  </p:childTnLst>
                                </p:cTn>
                              </p:par>
                              <p:par>
                                <p:cTn id="294" presetID="1" presetClass="exit" presetSubtype="0" fill="hold" nodeType="withEffect">
                                  <p:stCondLst>
                                    <p:cond delay="0"/>
                                  </p:stCondLst>
                                  <p:childTnLst>
                                    <p:set>
                                      <p:cBhvr>
                                        <p:cTn id="295" dur="1" fill="hold">
                                          <p:stCondLst>
                                            <p:cond delay="0"/>
                                          </p:stCondLst>
                                        </p:cTn>
                                        <p:tgtEl>
                                          <p:spTgt spid="99"/>
                                        </p:tgtEl>
                                        <p:attrNameLst>
                                          <p:attrName>style.visibility</p:attrName>
                                        </p:attrNameLst>
                                      </p:cBhvr>
                                      <p:to>
                                        <p:strVal val="hidden"/>
                                      </p:to>
                                    </p:set>
                                  </p:childTnLst>
                                </p:cTn>
                              </p:par>
                            </p:childTnLst>
                          </p:cTn>
                        </p:par>
                        <p:par>
                          <p:cTn id="296" fill="hold">
                            <p:stCondLst>
                              <p:cond delay="0"/>
                            </p:stCondLst>
                            <p:childTnLst>
                              <p:par>
                                <p:cTn id="297" presetID="1" presetClass="entr" presetSubtype="0" fill="hold" nodeType="afterEffect">
                                  <p:stCondLst>
                                    <p:cond delay="0"/>
                                  </p:stCondLst>
                                  <p:childTnLst>
                                    <p:set>
                                      <p:cBhvr>
                                        <p:cTn id="298" dur="1" fill="hold">
                                          <p:stCondLst>
                                            <p:cond delay="0"/>
                                          </p:stCondLst>
                                        </p:cTn>
                                        <p:tgtEl>
                                          <p:spTgt spid="105"/>
                                        </p:tgtEl>
                                        <p:attrNameLst>
                                          <p:attrName>style.visibility</p:attrName>
                                        </p:attrNameLst>
                                      </p:cBhvr>
                                      <p:to>
                                        <p:strVal val="visible"/>
                                      </p:to>
                                    </p:set>
                                  </p:childTnLst>
                                </p:cTn>
                              </p:par>
                            </p:childTnLst>
                          </p:cTn>
                        </p:par>
                      </p:childTnLst>
                    </p:cTn>
                  </p:par>
                  <p:par>
                    <p:cTn id="299" fill="hold">
                      <p:stCondLst>
                        <p:cond delay="indefinite"/>
                      </p:stCondLst>
                      <p:childTnLst>
                        <p:par>
                          <p:cTn id="300" fill="hold">
                            <p:stCondLst>
                              <p:cond delay="0"/>
                            </p:stCondLst>
                            <p:childTnLst>
                              <p:par>
                                <p:cTn id="301" presetID="1" presetClass="exit" presetSubtype="0" fill="hold" nodeType="clickEffect">
                                  <p:stCondLst>
                                    <p:cond delay="0"/>
                                  </p:stCondLst>
                                  <p:childTnLst>
                                    <p:set>
                                      <p:cBhvr>
                                        <p:cTn id="302" dur="1" fill="hold">
                                          <p:stCondLst>
                                            <p:cond delay="0"/>
                                          </p:stCondLst>
                                        </p:cTn>
                                        <p:tgtEl>
                                          <p:spTgt spid="105"/>
                                        </p:tgtEl>
                                        <p:attrNameLst>
                                          <p:attrName>style.visibility</p:attrName>
                                        </p:attrNameLst>
                                      </p:cBhvr>
                                      <p:to>
                                        <p:strVal val="hidden"/>
                                      </p:to>
                                    </p:set>
                                  </p:childTnLst>
                                </p:cTn>
                              </p:par>
                            </p:childTnLst>
                          </p:cTn>
                        </p:par>
                        <p:par>
                          <p:cTn id="303" fill="hold">
                            <p:stCondLst>
                              <p:cond delay="0"/>
                            </p:stCondLst>
                            <p:childTnLst>
                              <p:par>
                                <p:cTn id="304" presetID="1" presetClass="entr" presetSubtype="0" fill="hold" nodeType="afterEffect">
                                  <p:stCondLst>
                                    <p:cond delay="0"/>
                                  </p:stCondLst>
                                  <p:childTnLst>
                                    <p:set>
                                      <p:cBhvr>
                                        <p:cTn id="305" dur="1" fill="hold">
                                          <p:stCondLst>
                                            <p:cond delay="0"/>
                                          </p:stCondLst>
                                        </p:cTn>
                                        <p:tgtEl>
                                          <p:spTgt spid="106"/>
                                        </p:tgtEl>
                                        <p:attrNameLst>
                                          <p:attrName>style.visibility</p:attrName>
                                        </p:attrNameLst>
                                      </p:cBhvr>
                                      <p:to>
                                        <p:strVal val="visible"/>
                                      </p:to>
                                    </p:set>
                                  </p:childTnLst>
                                </p:cTn>
                              </p:par>
                              <p:par>
                                <p:cTn id="306" presetID="1" presetClass="exit" presetSubtype="0" fill="hold" nodeType="withEffect">
                                  <p:stCondLst>
                                    <p:cond delay="0"/>
                                  </p:stCondLst>
                                  <p:childTnLst>
                                    <p:set>
                                      <p:cBhvr>
                                        <p:cTn id="307" dur="1" fill="hold">
                                          <p:stCondLst>
                                            <p:cond delay="0"/>
                                          </p:stCondLst>
                                        </p:cTn>
                                        <p:tgtEl>
                                          <p:spTgt spid="101"/>
                                        </p:tgtEl>
                                        <p:attrNameLst>
                                          <p:attrName>style.visibility</p:attrName>
                                        </p:attrNameLst>
                                      </p:cBhvr>
                                      <p:to>
                                        <p:strVal val="hidden"/>
                                      </p:to>
                                    </p:set>
                                  </p:childTnLst>
                                </p:cTn>
                              </p:par>
                            </p:childTnLst>
                          </p:cTn>
                        </p:par>
                        <p:par>
                          <p:cTn id="308" fill="hold">
                            <p:stCondLst>
                              <p:cond delay="0"/>
                            </p:stCondLst>
                            <p:childTnLst>
                              <p:par>
                                <p:cTn id="309" presetID="1" presetClass="entr" presetSubtype="0" fill="hold" nodeType="afterEffect">
                                  <p:stCondLst>
                                    <p:cond delay="0"/>
                                  </p:stCondLst>
                                  <p:childTnLst>
                                    <p:set>
                                      <p:cBhvr>
                                        <p:cTn id="310" dur="1" fill="hold">
                                          <p:stCondLst>
                                            <p:cond delay="0"/>
                                          </p:stCondLst>
                                        </p:cTn>
                                        <p:tgtEl>
                                          <p:spTgt spid="107"/>
                                        </p:tgtEl>
                                        <p:attrNameLst>
                                          <p:attrName>style.visibility</p:attrName>
                                        </p:attrNameLst>
                                      </p:cBhvr>
                                      <p:to>
                                        <p:strVal val="visible"/>
                                      </p:to>
                                    </p:set>
                                  </p:childTnLst>
                                </p:cTn>
                              </p:par>
                            </p:childTnLst>
                          </p:cTn>
                        </p:par>
                      </p:childTnLst>
                    </p:cTn>
                  </p:par>
                  <p:par>
                    <p:cTn id="311" fill="hold">
                      <p:stCondLst>
                        <p:cond delay="indefinite"/>
                      </p:stCondLst>
                      <p:childTnLst>
                        <p:par>
                          <p:cTn id="312" fill="hold">
                            <p:stCondLst>
                              <p:cond delay="0"/>
                            </p:stCondLst>
                            <p:childTnLst>
                              <p:par>
                                <p:cTn id="313" presetID="1" presetClass="exit" presetSubtype="0" fill="hold" nodeType="clickEffect">
                                  <p:stCondLst>
                                    <p:cond delay="0"/>
                                  </p:stCondLst>
                                  <p:childTnLst>
                                    <p:set>
                                      <p:cBhvr>
                                        <p:cTn id="314" dur="1" fill="hold">
                                          <p:stCondLst>
                                            <p:cond delay="0"/>
                                          </p:stCondLst>
                                        </p:cTn>
                                        <p:tgtEl>
                                          <p:spTgt spid="107"/>
                                        </p:tgtEl>
                                        <p:attrNameLst>
                                          <p:attrName>style.visibility</p:attrName>
                                        </p:attrNameLst>
                                      </p:cBhvr>
                                      <p:to>
                                        <p:strVal val="hidden"/>
                                      </p:to>
                                    </p:set>
                                  </p:childTnLst>
                                </p:cTn>
                              </p:par>
                            </p:childTnLst>
                          </p:cTn>
                        </p:par>
                        <p:par>
                          <p:cTn id="315" fill="hold">
                            <p:stCondLst>
                              <p:cond delay="0"/>
                            </p:stCondLst>
                            <p:childTnLst>
                              <p:par>
                                <p:cTn id="316" presetID="1" presetClass="entr" presetSubtype="0" fill="hold" nodeType="afterEffect">
                                  <p:stCondLst>
                                    <p:cond delay="0"/>
                                  </p:stCondLst>
                                  <p:childTnLst>
                                    <p:set>
                                      <p:cBhvr>
                                        <p:cTn id="317" dur="1" fill="hold">
                                          <p:stCondLst>
                                            <p:cond delay="0"/>
                                          </p:stCondLst>
                                        </p:cTn>
                                        <p:tgtEl>
                                          <p:spTgt spid="108"/>
                                        </p:tgtEl>
                                        <p:attrNameLst>
                                          <p:attrName>style.visibility</p:attrName>
                                        </p:attrNameLst>
                                      </p:cBhvr>
                                      <p:to>
                                        <p:strVal val="visible"/>
                                      </p:to>
                                    </p:set>
                                  </p:childTnLst>
                                </p:cTn>
                              </p:par>
                            </p:childTnLst>
                          </p:cTn>
                        </p:par>
                      </p:childTnLst>
                    </p:cTn>
                  </p:par>
                  <p:par>
                    <p:cTn id="318" fill="hold">
                      <p:stCondLst>
                        <p:cond delay="indefinite"/>
                      </p:stCondLst>
                      <p:childTnLst>
                        <p:par>
                          <p:cTn id="319" fill="hold">
                            <p:stCondLst>
                              <p:cond delay="0"/>
                            </p:stCondLst>
                            <p:childTnLst>
                              <p:par>
                                <p:cTn id="320" presetID="1" presetClass="exit" presetSubtype="0" fill="hold" nodeType="clickEffect">
                                  <p:stCondLst>
                                    <p:cond delay="0"/>
                                  </p:stCondLst>
                                  <p:childTnLst>
                                    <p:set>
                                      <p:cBhvr>
                                        <p:cTn id="321" dur="1" fill="hold">
                                          <p:stCondLst>
                                            <p:cond delay="0"/>
                                          </p:stCondLst>
                                        </p:cTn>
                                        <p:tgtEl>
                                          <p:spTgt spid="108"/>
                                        </p:tgtEl>
                                        <p:attrNameLst>
                                          <p:attrName>style.visibility</p:attrName>
                                        </p:attrNameLst>
                                      </p:cBhvr>
                                      <p:to>
                                        <p:strVal val="hidden"/>
                                      </p:to>
                                    </p:set>
                                  </p:childTnLst>
                                </p:cTn>
                              </p:par>
                            </p:childTnLst>
                          </p:cTn>
                        </p:par>
                        <p:par>
                          <p:cTn id="322" fill="hold">
                            <p:stCondLst>
                              <p:cond delay="0"/>
                            </p:stCondLst>
                            <p:childTnLst>
                              <p:par>
                                <p:cTn id="323" presetID="1" presetClass="entr" presetSubtype="0" fill="hold" nodeType="afterEffect">
                                  <p:stCondLst>
                                    <p:cond delay="0"/>
                                  </p:stCondLst>
                                  <p:childTnLst>
                                    <p:set>
                                      <p:cBhvr>
                                        <p:cTn id="324" dur="1" fill="hold">
                                          <p:stCondLst>
                                            <p:cond delay="0"/>
                                          </p:stCondLst>
                                        </p:cTn>
                                        <p:tgtEl>
                                          <p:spTgt spid="109"/>
                                        </p:tgtEl>
                                        <p:attrNameLst>
                                          <p:attrName>style.visibility</p:attrName>
                                        </p:attrNameLst>
                                      </p:cBhvr>
                                      <p:to>
                                        <p:strVal val="visible"/>
                                      </p:to>
                                    </p:set>
                                  </p:childTnLst>
                                </p:cTn>
                              </p:par>
                              <p:par>
                                <p:cTn id="325" presetID="1" presetClass="exit" presetSubtype="0" fill="hold" nodeType="withEffect">
                                  <p:stCondLst>
                                    <p:cond delay="0"/>
                                  </p:stCondLst>
                                  <p:childTnLst>
                                    <p:set>
                                      <p:cBhvr>
                                        <p:cTn id="326" dur="1" fill="hold">
                                          <p:stCondLst>
                                            <p:cond delay="0"/>
                                          </p:stCondLst>
                                        </p:cTn>
                                        <p:tgtEl>
                                          <p:spTgt spid="104"/>
                                        </p:tgtEl>
                                        <p:attrNameLst>
                                          <p:attrName>style.visibility</p:attrName>
                                        </p:attrNameLst>
                                      </p:cBhvr>
                                      <p:to>
                                        <p:strVal val="hidden"/>
                                      </p:to>
                                    </p:set>
                                  </p:childTnLst>
                                </p:cTn>
                              </p:par>
                            </p:childTnLst>
                          </p:cTn>
                        </p:par>
                        <p:par>
                          <p:cTn id="327" fill="hold">
                            <p:stCondLst>
                              <p:cond delay="0"/>
                            </p:stCondLst>
                            <p:childTnLst>
                              <p:par>
                                <p:cTn id="328" presetID="1" presetClass="entr" presetSubtype="0" fill="hold" nodeType="afterEffect">
                                  <p:stCondLst>
                                    <p:cond delay="0"/>
                                  </p:stCondLst>
                                  <p:childTnLst>
                                    <p:set>
                                      <p:cBhvr>
                                        <p:cTn id="329" dur="1" fill="hold">
                                          <p:stCondLst>
                                            <p:cond delay="0"/>
                                          </p:stCondLst>
                                        </p:cTn>
                                        <p:tgtEl>
                                          <p:spTgt spid="110"/>
                                        </p:tgtEl>
                                        <p:attrNameLst>
                                          <p:attrName>style.visibility</p:attrName>
                                        </p:attrNameLst>
                                      </p:cBhvr>
                                      <p:to>
                                        <p:strVal val="visible"/>
                                      </p:to>
                                    </p:set>
                                  </p:childTnLst>
                                </p:cTn>
                              </p:par>
                            </p:childTnLst>
                          </p:cTn>
                        </p:par>
                      </p:childTnLst>
                    </p:cTn>
                  </p:par>
                  <p:par>
                    <p:cTn id="330" fill="hold">
                      <p:stCondLst>
                        <p:cond delay="indefinite"/>
                      </p:stCondLst>
                      <p:childTnLst>
                        <p:par>
                          <p:cTn id="331" fill="hold">
                            <p:stCondLst>
                              <p:cond delay="0"/>
                            </p:stCondLst>
                            <p:childTnLst>
                              <p:par>
                                <p:cTn id="332" presetID="1" presetClass="exit" presetSubtype="0" fill="hold" nodeType="clickEffect">
                                  <p:stCondLst>
                                    <p:cond delay="0"/>
                                  </p:stCondLst>
                                  <p:childTnLst>
                                    <p:set>
                                      <p:cBhvr>
                                        <p:cTn id="333" dur="1" fill="hold">
                                          <p:stCondLst>
                                            <p:cond delay="0"/>
                                          </p:stCondLst>
                                        </p:cTn>
                                        <p:tgtEl>
                                          <p:spTgt spid="110"/>
                                        </p:tgtEl>
                                        <p:attrNameLst>
                                          <p:attrName>style.visibility</p:attrName>
                                        </p:attrNameLst>
                                      </p:cBhvr>
                                      <p:to>
                                        <p:strVal val="hidden"/>
                                      </p:to>
                                    </p:set>
                                  </p:childTnLst>
                                </p:cTn>
                              </p:par>
                            </p:childTnLst>
                          </p:cTn>
                        </p:par>
                        <p:par>
                          <p:cTn id="334" fill="hold">
                            <p:stCondLst>
                              <p:cond delay="0"/>
                            </p:stCondLst>
                            <p:childTnLst>
                              <p:par>
                                <p:cTn id="335" presetID="1" presetClass="entr" presetSubtype="0" fill="hold" nodeType="afterEffect">
                                  <p:stCondLst>
                                    <p:cond delay="0"/>
                                  </p:stCondLst>
                                  <p:childTnLst>
                                    <p:set>
                                      <p:cBhvr>
                                        <p:cTn id="336" dur="1" fill="hold">
                                          <p:stCondLst>
                                            <p:cond delay="0"/>
                                          </p:stCondLst>
                                        </p:cTn>
                                        <p:tgtEl>
                                          <p:spTgt spid="111"/>
                                        </p:tgtEl>
                                        <p:attrNameLst>
                                          <p:attrName>style.visibility</p:attrName>
                                        </p:attrNameLst>
                                      </p:cBhvr>
                                      <p:to>
                                        <p:strVal val="visible"/>
                                      </p:to>
                                    </p:set>
                                  </p:childTnLst>
                                </p:cTn>
                              </p:par>
                              <p:par>
                                <p:cTn id="337" presetID="1" presetClass="exit" presetSubtype="0" fill="hold" nodeType="withEffect">
                                  <p:stCondLst>
                                    <p:cond delay="0"/>
                                  </p:stCondLst>
                                  <p:childTnLst>
                                    <p:set>
                                      <p:cBhvr>
                                        <p:cTn id="338" dur="1" fill="hold">
                                          <p:stCondLst>
                                            <p:cond delay="0"/>
                                          </p:stCondLst>
                                        </p:cTn>
                                        <p:tgtEl>
                                          <p:spTgt spid="106"/>
                                        </p:tgtEl>
                                        <p:attrNameLst>
                                          <p:attrName>style.visibility</p:attrName>
                                        </p:attrNameLst>
                                      </p:cBhvr>
                                      <p:to>
                                        <p:strVal val="hidden"/>
                                      </p:to>
                                    </p:set>
                                  </p:childTnLst>
                                </p:cTn>
                              </p:par>
                            </p:childTnLst>
                          </p:cTn>
                        </p:par>
                        <p:par>
                          <p:cTn id="339" fill="hold">
                            <p:stCondLst>
                              <p:cond delay="0"/>
                            </p:stCondLst>
                            <p:childTnLst>
                              <p:par>
                                <p:cTn id="340" presetID="1" presetClass="entr" presetSubtype="0" fill="hold" nodeType="afterEffect">
                                  <p:stCondLst>
                                    <p:cond delay="0"/>
                                  </p:stCondLst>
                                  <p:childTnLst>
                                    <p:set>
                                      <p:cBhvr>
                                        <p:cTn id="341" dur="1" fill="hold">
                                          <p:stCondLst>
                                            <p:cond delay="0"/>
                                          </p:stCondLst>
                                        </p:cTn>
                                        <p:tgtEl>
                                          <p:spTgt spid="112"/>
                                        </p:tgtEl>
                                        <p:attrNameLst>
                                          <p:attrName>style.visibility</p:attrName>
                                        </p:attrNameLst>
                                      </p:cBhvr>
                                      <p:to>
                                        <p:strVal val="visible"/>
                                      </p:to>
                                    </p:set>
                                  </p:childTnLst>
                                </p:cTn>
                              </p:par>
                            </p:childTnLst>
                          </p:cTn>
                        </p:par>
                      </p:childTnLst>
                    </p:cTn>
                  </p:par>
                  <p:par>
                    <p:cTn id="342" fill="hold">
                      <p:stCondLst>
                        <p:cond delay="indefinite"/>
                      </p:stCondLst>
                      <p:childTnLst>
                        <p:par>
                          <p:cTn id="343" fill="hold">
                            <p:stCondLst>
                              <p:cond delay="0"/>
                            </p:stCondLst>
                            <p:childTnLst>
                              <p:par>
                                <p:cTn id="344" presetID="1" presetClass="exit" presetSubtype="0" fill="hold" nodeType="clickEffect">
                                  <p:stCondLst>
                                    <p:cond delay="0"/>
                                  </p:stCondLst>
                                  <p:childTnLst>
                                    <p:set>
                                      <p:cBhvr>
                                        <p:cTn id="345" dur="1" fill="hold">
                                          <p:stCondLst>
                                            <p:cond delay="0"/>
                                          </p:stCondLst>
                                        </p:cTn>
                                        <p:tgtEl>
                                          <p:spTgt spid="112"/>
                                        </p:tgtEl>
                                        <p:attrNameLst>
                                          <p:attrName>style.visibility</p:attrName>
                                        </p:attrNameLst>
                                      </p:cBhvr>
                                      <p:to>
                                        <p:strVal val="hidden"/>
                                      </p:to>
                                    </p:set>
                                  </p:childTnLst>
                                </p:cTn>
                              </p:par>
                            </p:childTnLst>
                          </p:cTn>
                        </p:par>
                        <p:par>
                          <p:cTn id="346" fill="hold">
                            <p:stCondLst>
                              <p:cond delay="0"/>
                            </p:stCondLst>
                            <p:childTnLst>
                              <p:par>
                                <p:cTn id="347" presetID="1" presetClass="entr" presetSubtype="0" fill="hold" nodeType="afterEffect">
                                  <p:stCondLst>
                                    <p:cond delay="0"/>
                                  </p:stCondLst>
                                  <p:childTnLst>
                                    <p:set>
                                      <p:cBhvr>
                                        <p:cTn id="348" dur="1" fill="hold">
                                          <p:stCondLst>
                                            <p:cond delay="0"/>
                                          </p:stCondLst>
                                        </p:cTn>
                                        <p:tgtEl>
                                          <p:spTgt spid="113"/>
                                        </p:tgtEl>
                                        <p:attrNameLst>
                                          <p:attrName>style.visibility</p:attrName>
                                        </p:attrNameLst>
                                      </p:cBhvr>
                                      <p:to>
                                        <p:strVal val="visible"/>
                                      </p:to>
                                    </p:set>
                                  </p:childTnLst>
                                </p:cTn>
                              </p:par>
                            </p:childTnLst>
                          </p:cTn>
                        </p:par>
                      </p:childTnLst>
                    </p:cTn>
                  </p:par>
                  <p:par>
                    <p:cTn id="349" fill="hold">
                      <p:stCondLst>
                        <p:cond delay="indefinite"/>
                      </p:stCondLst>
                      <p:childTnLst>
                        <p:par>
                          <p:cTn id="350" fill="hold">
                            <p:stCondLst>
                              <p:cond delay="0"/>
                            </p:stCondLst>
                            <p:childTnLst>
                              <p:par>
                                <p:cTn id="351" presetID="1" presetClass="exit" presetSubtype="0" fill="hold" nodeType="clickEffect">
                                  <p:stCondLst>
                                    <p:cond delay="0"/>
                                  </p:stCondLst>
                                  <p:childTnLst>
                                    <p:set>
                                      <p:cBhvr>
                                        <p:cTn id="352" dur="1" fill="hold">
                                          <p:stCondLst>
                                            <p:cond delay="0"/>
                                          </p:stCondLst>
                                        </p:cTn>
                                        <p:tgtEl>
                                          <p:spTgt spid="113"/>
                                        </p:tgtEl>
                                        <p:attrNameLst>
                                          <p:attrName>style.visibility</p:attrName>
                                        </p:attrNameLst>
                                      </p:cBhvr>
                                      <p:to>
                                        <p:strVal val="hidden"/>
                                      </p:to>
                                    </p:set>
                                  </p:childTnLst>
                                </p:cTn>
                              </p:par>
                            </p:childTnLst>
                          </p:cTn>
                        </p:par>
                        <p:par>
                          <p:cTn id="353" fill="hold">
                            <p:stCondLst>
                              <p:cond delay="0"/>
                            </p:stCondLst>
                            <p:childTnLst>
                              <p:par>
                                <p:cTn id="354" presetID="1" presetClass="entr" presetSubtype="0" fill="hold" nodeType="afterEffect">
                                  <p:stCondLst>
                                    <p:cond delay="0"/>
                                  </p:stCondLst>
                                  <p:childTnLst>
                                    <p:set>
                                      <p:cBhvr>
                                        <p:cTn id="355" dur="1" fill="hold">
                                          <p:stCondLst>
                                            <p:cond delay="0"/>
                                          </p:stCondLst>
                                        </p:cTn>
                                        <p:tgtEl>
                                          <p:spTgt spid="114"/>
                                        </p:tgtEl>
                                        <p:attrNameLst>
                                          <p:attrName>style.visibility</p:attrName>
                                        </p:attrNameLst>
                                      </p:cBhvr>
                                      <p:to>
                                        <p:strVal val="visible"/>
                                      </p:to>
                                    </p:set>
                                  </p:childTnLst>
                                </p:cTn>
                              </p:par>
                              <p:par>
                                <p:cTn id="356" presetID="1" presetClass="exit" presetSubtype="0" fill="hold" nodeType="withEffect">
                                  <p:stCondLst>
                                    <p:cond delay="0"/>
                                  </p:stCondLst>
                                  <p:childTnLst>
                                    <p:set>
                                      <p:cBhvr>
                                        <p:cTn id="357" dur="1" fill="hold">
                                          <p:stCondLst>
                                            <p:cond delay="0"/>
                                          </p:stCondLst>
                                        </p:cTn>
                                        <p:tgtEl>
                                          <p:spTgt spid="109"/>
                                        </p:tgtEl>
                                        <p:attrNameLst>
                                          <p:attrName>style.visibility</p:attrName>
                                        </p:attrNameLst>
                                      </p:cBhvr>
                                      <p:to>
                                        <p:strVal val="hidden"/>
                                      </p:to>
                                    </p:set>
                                  </p:childTnLst>
                                </p:cTn>
                              </p:par>
                            </p:childTnLst>
                          </p:cTn>
                        </p:par>
                        <p:par>
                          <p:cTn id="358" fill="hold">
                            <p:stCondLst>
                              <p:cond delay="0"/>
                            </p:stCondLst>
                            <p:childTnLst>
                              <p:par>
                                <p:cTn id="359" presetID="1" presetClass="entr" presetSubtype="0" fill="hold" nodeType="afterEffect">
                                  <p:stCondLst>
                                    <p:cond delay="0"/>
                                  </p:stCondLst>
                                  <p:childTnLst>
                                    <p:set>
                                      <p:cBhvr>
                                        <p:cTn id="360" dur="1" fill="hold">
                                          <p:stCondLst>
                                            <p:cond delay="0"/>
                                          </p:stCondLst>
                                        </p:cTn>
                                        <p:tgtEl>
                                          <p:spTgt spid="115"/>
                                        </p:tgtEl>
                                        <p:attrNameLst>
                                          <p:attrName>style.visibility</p:attrName>
                                        </p:attrNameLst>
                                      </p:cBhvr>
                                      <p:to>
                                        <p:strVal val="visible"/>
                                      </p:to>
                                    </p:set>
                                  </p:childTnLst>
                                </p:cTn>
                              </p:par>
                            </p:childTnLst>
                          </p:cTn>
                        </p:par>
                      </p:childTnLst>
                    </p:cTn>
                  </p:par>
                  <p:par>
                    <p:cTn id="361" fill="hold">
                      <p:stCondLst>
                        <p:cond delay="indefinite"/>
                      </p:stCondLst>
                      <p:childTnLst>
                        <p:par>
                          <p:cTn id="362" fill="hold">
                            <p:stCondLst>
                              <p:cond delay="0"/>
                            </p:stCondLst>
                            <p:childTnLst>
                              <p:par>
                                <p:cTn id="363" presetID="1" presetClass="exit" presetSubtype="0" fill="hold" nodeType="clickEffect">
                                  <p:stCondLst>
                                    <p:cond delay="0"/>
                                  </p:stCondLst>
                                  <p:childTnLst>
                                    <p:set>
                                      <p:cBhvr>
                                        <p:cTn id="364" dur="1" fill="hold">
                                          <p:stCondLst>
                                            <p:cond delay="0"/>
                                          </p:stCondLst>
                                        </p:cTn>
                                        <p:tgtEl>
                                          <p:spTgt spid="115"/>
                                        </p:tgtEl>
                                        <p:attrNameLst>
                                          <p:attrName>style.visibility</p:attrName>
                                        </p:attrNameLst>
                                      </p:cBhvr>
                                      <p:to>
                                        <p:strVal val="hidden"/>
                                      </p:to>
                                    </p:set>
                                  </p:childTnLst>
                                </p:cTn>
                              </p:par>
                            </p:childTnLst>
                          </p:cTn>
                        </p:par>
                        <p:par>
                          <p:cTn id="365" fill="hold">
                            <p:stCondLst>
                              <p:cond delay="0"/>
                            </p:stCondLst>
                            <p:childTnLst>
                              <p:par>
                                <p:cTn id="366" presetID="1" presetClass="entr" presetSubtype="0" fill="hold" nodeType="afterEffect">
                                  <p:stCondLst>
                                    <p:cond delay="0"/>
                                  </p:stCondLst>
                                  <p:childTnLst>
                                    <p:set>
                                      <p:cBhvr>
                                        <p:cTn id="367" dur="1" fill="hold">
                                          <p:stCondLst>
                                            <p:cond delay="0"/>
                                          </p:stCondLst>
                                        </p:cTn>
                                        <p:tgtEl>
                                          <p:spTgt spid="116"/>
                                        </p:tgtEl>
                                        <p:attrNameLst>
                                          <p:attrName>style.visibility</p:attrName>
                                        </p:attrNameLst>
                                      </p:cBhvr>
                                      <p:to>
                                        <p:strVal val="visible"/>
                                      </p:to>
                                    </p:set>
                                  </p:childTnLst>
                                </p:cTn>
                              </p:par>
                              <p:par>
                                <p:cTn id="368" presetID="1" presetClass="exit" presetSubtype="0" fill="hold" nodeType="withEffect">
                                  <p:stCondLst>
                                    <p:cond delay="0"/>
                                  </p:stCondLst>
                                  <p:childTnLst>
                                    <p:set>
                                      <p:cBhvr>
                                        <p:cTn id="369" dur="1" fill="hold">
                                          <p:stCondLst>
                                            <p:cond delay="0"/>
                                          </p:stCondLst>
                                        </p:cTn>
                                        <p:tgtEl>
                                          <p:spTgt spid="111"/>
                                        </p:tgtEl>
                                        <p:attrNameLst>
                                          <p:attrName>style.visibility</p:attrName>
                                        </p:attrNameLst>
                                      </p:cBhvr>
                                      <p:to>
                                        <p:strVal val="hidden"/>
                                      </p:to>
                                    </p:set>
                                  </p:childTnLst>
                                </p:cTn>
                              </p:par>
                            </p:childTnLst>
                          </p:cTn>
                        </p:par>
                        <p:par>
                          <p:cTn id="370" fill="hold">
                            <p:stCondLst>
                              <p:cond delay="0"/>
                            </p:stCondLst>
                            <p:childTnLst>
                              <p:par>
                                <p:cTn id="371" presetID="1" presetClass="entr" presetSubtype="0" fill="hold" nodeType="afterEffect">
                                  <p:stCondLst>
                                    <p:cond delay="0"/>
                                  </p:stCondLst>
                                  <p:childTnLst>
                                    <p:set>
                                      <p:cBhvr>
                                        <p:cTn id="372" dur="1" fill="hold">
                                          <p:stCondLst>
                                            <p:cond delay="0"/>
                                          </p:stCondLst>
                                        </p:cTn>
                                        <p:tgtEl>
                                          <p:spTgt spid="117"/>
                                        </p:tgtEl>
                                        <p:attrNameLst>
                                          <p:attrName>style.visibility</p:attrName>
                                        </p:attrNameLst>
                                      </p:cBhvr>
                                      <p:to>
                                        <p:strVal val="visible"/>
                                      </p:to>
                                    </p:set>
                                  </p:childTnLst>
                                </p:cTn>
                              </p:par>
                            </p:childTnLst>
                          </p:cTn>
                        </p:par>
                      </p:childTnLst>
                    </p:cTn>
                  </p:par>
                  <p:par>
                    <p:cTn id="373" fill="hold">
                      <p:stCondLst>
                        <p:cond delay="indefinite"/>
                      </p:stCondLst>
                      <p:childTnLst>
                        <p:par>
                          <p:cTn id="374" fill="hold">
                            <p:stCondLst>
                              <p:cond delay="0"/>
                            </p:stCondLst>
                            <p:childTnLst>
                              <p:par>
                                <p:cTn id="375" presetID="1" presetClass="exit" presetSubtype="0" fill="hold" nodeType="clickEffect">
                                  <p:stCondLst>
                                    <p:cond delay="0"/>
                                  </p:stCondLst>
                                  <p:childTnLst>
                                    <p:set>
                                      <p:cBhvr>
                                        <p:cTn id="376" dur="1" fill="hold">
                                          <p:stCondLst>
                                            <p:cond delay="0"/>
                                          </p:stCondLst>
                                        </p:cTn>
                                        <p:tgtEl>
                                          <p:spTgt spid="117"/>
                                        </p:tgtEl>
                                        <p:attrNameLst>
                                          <p:attrName>style.visibility</p:attrName>
                                        </p:attrNameLst>
                                      </p:cBhvr>
                                      <p:to>
                                        <p:strVal val="hidden"/>
                                      </p:to>
                                    </p:set>
                                  </p:childTnLst>
                                </p:cTn>
                              </p:par>
                            </p:childTnLst>
                          </p:cTn>
                        </p:par>
                        <p:par>
                          <p:cTn id="377" fill="hold">
                            <p:stCondLst>
                              <p:cond delay="0"/>
                            </p:stCondLst>
                            <p:childTnLst>
                              <p:par>
                                <p:cTn id="378" presetID="1" presetClass="entr" presetSubtype="0" fill="hold" nodeType="afterEffect">
                                  <p:stCondLst>
                                    <p:cond delay="0"/>
                                  </p:stCondLst>
                                  <p:childTnLst>
                                    <p:set>
                                      <p:cBhvr>
                                        <p:cTn id="379" dur="1" fill="hold">
                                          <p:stCondLst>
                                            <p:cond delay="0"/>
                                          </p:stCondLst>
                                        </p:cTn>
                                        <p:tgtEl>
                                          <p:spTgt spid="118"/>
                                        </p:tgtEl>
                                        <p:attrNameLst>
                                          <p:attrName>style.visibility</p:attrName>
                                        </p:attrNameLst>
                                      </p:cBhvr>
                                      <p:to>
                                        <p:strVal val="visible"/>
                                      </p:to>
                                    </p:set>
                                  </p:childTnLst>
                                </p:cTn>
                              </p:par>
                            </p:childTnLst>
                          </p:cTn>
                        </p:par>
                      </p:childTnLst>
                    </p:cTn>
                  </p:par>
                  <p:par>
                    <p:cTn id="380" fill="hold">
                      <p:stCondLst>
                        <p:cond delay="indefinite"/>
                      </p:stCondLst>
                      <p:childTnLst>
                        <p:par>
                          <p:cTn id="381" fill="hold">
                            <p:stCondLst>
                              <p:cond delay="0"/>
                            </p:stCondLst>
                            <p:childTnLst>
                              <p:par>
                                <p:cTn id="382" presetID="1" presetClass="exit" presetSubtype="0" fill="hold" nodeType="clickEffect">
                                  <p:stCondLst>
                                    <p:cond delay="0"/>
                                  </p:stCondLst>
                                  <p:childTnLst>
                                    <p:set>
                                      <p:cBhvr>
                                        <p:cTn id="383" dur="1" fill="hold">
                                          <p:stCondLst>
                                            <p:cond delay="0"/>
                                          </p:stCondLst>
                                        </p:cTn>
                                        <p:tgtEl>
                                          <p:spTgt spid="118"/>
                                        </p:tgtEl>
                                        <p:attrNameLst>
                                          <p:attrName>style.visibility</p:attrName>
                                        </p:attrNameLst>
                                      </p:cBhvr>
                                      <p:to>
                                        <p:strVal val="hidden"/>
                                      </p:to>
                                    </p:set>
                                  </p:childTnLst>
                                </p:cTn>
                              </p:par>
                            </p:childTnLst>
                          </p:cTn>
                        </p:par>
                        <p:par>
                          <p:cTn id="384" fill="hold">
                            <p:stCondLst>
                              <p:cond delay="0"/>
                            </p:stCondLst>
                            <p:childTnLst>
                              <p:par>
                                <p:cTn id="385" presetID="1" presetClass="entr" presetSubtype="0" fill="hold" nodeType="afterEffect">
                                  <p:stCondLst>
                                    <p:cond delay="0"/>
                                  </p:stCondLst>
                                  <p:childTnLst>
                                    <p:set>
                                      <p:cBhvr>
                                        <p:cTn id="386" dur="1" fill="hold">
                                          <p:stCondLst>
                                            <p:cond delay="0"/>
                                          </p:stCondLst>
                                        </p:cTn>
                                        <p:tgtEl>
                                          <p:spTgt spid="119"/>
                                        </p:tgtEl>
                                        <p:attrNameLst>
                                          <p:attrName>style.visibility</p:attrName>
                                        </p:attrNameLst>
                                      </p:cBhvr>
                                      <p:to>
                                        <p:strVal val="visible"/>
                                      </p:to>
                                    </p:set>
                                  </p:childTnLst>
                                </p:cTn>
                              </p:par>
                              <p:par>
                                <p:cTn id="387" presetID="1" presetClass="exit" presetSubtype="0" fill="hold" nodeType="withEffect">
                                  <p:stCondLst>
                                    <p:cond delay="0"/>
                                  </p:stCondLst>
                                  <p:childTnLst>
                                    <p:set>
                                      <p:cBhvr>
                                        <p:cTn id="388" dur="1" fill="hold">
                                          <p:stCondLst>
                                            <p:cond delay="0"/>
                                          </p:stCondLst>
                                        </p:cTn>
                                        <p:tgtEl>
                                          <p:spTgt spid="114"/>
                                        </p:tgtEl>
                                        <p:attrNameLst>
                                          <p:attrName>style.visibility</p:attrName>
                                        </p:attrNameLst>
                                      </p:cBhvr>
                                      <p:to>
                                        <p:strVal val="hidden"/>
                                      </p:to>
                                    </p:set>
                                  </p:childTnLst>
                                </p:cTn>
                              </p:par>
                            </p:childTnLst>
                          </p:cTn>
                        </p:par>
                        <p:par>
                          <p:cTn id="389" fill="hold">
                            <p:stCondLst>
                              <p:cond delay="0"/>
                            </p:stCondLst>
                            <p:childTnLst>
                              <p:par>
                                <p:cTn id="390" presetID="1" presetClass="entr" presetSubtype="0" fill="hold" nodeType="afterEffect">
                                  <p:stCondLst>
                                    <p:cond delay="0"/>
                                  </p:stCondLst>
                                  <p:childTnLst>
                                    <p:set>
                                      <p:cBhvr>
                                        <p:cTn id="391" dur="1" fill="hold">
                                          <p:stCondLst>
                                            <p:cond delay="0"/>
                                          </p:stCondLst>
                                        </p:cTn>
                                        <p:tgtEl>
                                          <p:spTgt spid="120"/>
                                        </p:tgtEl>
                                        <p:attrNameLst>
                                          <p:attrName>style.visibility</p:attrName>
                                        </p:attrNameLst>
                                      </p:cBhvr>
                                      <p:to>
                                        <p:strVal val="visible"/>
                                      </p:to>
                                    </p:set>
                                  </p:childTnLst>
                                </p:cTn>
                              </p:par>
                            </p:childTnLst>
                          </p:cTn>
                        </p:par>
                      </p:childTnLst>
                    </p:cTn>
                  </p:par>
                  <p:par>
                    <p:cTn id="392" fill="hold">
                      <p:stCondLst>
                        <p:cond delay="indefinite"/>
                      </p:stCondLst>
                      <p:childTnLst>
                        <p:par>
                          <p:cTn id="393" fill="hold">
                            <p:stCondLst>
                              <p:cond delay="0"/>
                            </p:stCondLst>
                            <p:childTnLst>
                              <p:par>
                                <p:cTn id="394" presetID="1" presetClass="exit" presetSubtype="0" fill="hold" nodeType="clickEffect">
                                  <p:stCondLst>
                                    <p:cond delay="0"/>
                                  </p:stCondLst>
                                  <p:childTnLst>
                                    <p:set>
                                      <p:cBhvr>
                                        <p:cTn id="395" dur="1" fill="hold">
                                          <p:stCondLst>
                                            <p:cond delay="0"/>
                                          </p:stCondLst>
                                        </p:cTn>
                                        <p:tgtEl>
                                          <p:spTgt spid="120"/>
                                        </p:tgtEl>
                                        <p:attrNameLst>
                                          <p:attrName>style.visibility</p:attrName>
                                        </p:attrNameLst>
                                      </p:cBhvr>
                                      <p:to>
                                        <p:strVal val="hidden"/>
                                      </p:to>
                                    </p:set>
                                  </p:childTnLst>
                                </p:cTn>
                              </p:par>
                            </p:childTnLst>
                          </p:cTn>
                        </p:par>
                        <p:par>
                          <p:cTn id="396" fill="hold">
                            <p:stCondLst>
                              <p:cond delay="0"/>
                            </p:stCondLst>
                            <p:childTnLst>
                              <p:par>
                                <p:cTn id="397" presetID="1" presetClass="entr" presetSubtype="0" fill="hold" nodeType="afterEffect">
                                  <p:stCondLst>
                                    <p:cond delay="0"/>
                                  </p:stCondLst>
                                  <p:childTnLst>
                                    <p:set>
                                      <p:cBhvr>
                                        <p:cTn id="398" dur="1" fill="hold">
                                          <p:stCondLst>
                                            <p:cond delay="0"/>
                                          </p:stCondLst>
                                        </p:cTn>
                                        <p:tgtEl>
                                          <p:spTgt spid="121"/>
                                        </p:tgtEl>
                                        <p:attrNameLst>
                                          <p:attrName>style.visibility</p:attrName>
                                        </p:attrNameLst>
                                      </p:cBhvr>
                                      <p:to>
                                        <p:strVal val="visible"/>
                                      </p:to>
                                    </p:set>
                                  </p:childTnLst>
                                </p:cTn>
                              </p:par>
                              <p:par>
                                <p:cTn id="399" presetID="1" presetClass="exit" presetSubtype="0" fill="hold" nodeType="withEffect">
                                  <p:stCondLst>
                                    <p:cond delay="0"/>
                                  </p:stCondLst>
                                  <p:childTnLst>
                                    <p:set>
                                      <p:cBhvr>
                                        <p:cTn id="400" dur="1" fill="hold">
                                          <p:stCondLst>
                                            <p:cond delay="0"/>
                                          </p:stCondLst>
                                        </p:cTn>
                                        <p:tgtEl>
                                          <p:spTgt spid="116"/>
                                        </p:tgtEl>
                                        <p:attrNameLst>
                                          <p:attrName>style.visibility</p:attrName>
                                        </p:attrNameLst>
                                      </p:cBhvr>
                                      <p:to>
                                        <p:strVal val="hidden"/>
                                      </p:to>
                                    </p:set>
                                  </p:childTnLst>
                                </p:cTn>
                              </p:par>
                            </p:childTnLst>
                          </p:cTn>
                        </p:par>
                        <p:par>
                          <p:cTn id="401" fill="hold">
                            <p:stCondLst>
                              <p:cond delay="0"/>
                            </p:stCondLst>
                            <p:childTnLst>
                              <p:par>
                                <p:cTn id="402" presetID="1" presetClass="entr" presetSubtype="0" fill="hold" nodeType="afterEffect">
                                  <p:stCondLst>
                                    <p:cond delay="0"/>
                                  </p:stCondLst>
                                  <p:childTnLst>
                                    <p:set>
                                      <p:cBhvr>
                                        <p:cTn id="403" dur="1" fill="hold">
                                          <p:stCondLst>
                                            <p:cond delay="0"/>
                                          </p:stCondLst>
                                        </p:cTn>
                                        <p:tgtEl>
                                          <p:spTgt spid="122"/>
                                        </p:tgtEl>
                                        <p:attrNameLst>
                                          <p:attrName>style.visibility</p:attrName>
                                        </p:attrNameLst>
                                      </p:cBhvr>
                                      <p:to>
                                        <p:strVal val="visible"/>
                                      </p:to>
                                    </p:set>
                                  </p:childTnLst>
                                </p:cTn>
                              </p:par>
                            </p:childTnLst>
                          </p:cTn>
                        </p:par>
                      </p:childTnLst>
                    </p:cTn>
                  </p:par>
                  <p:par>
                    <p:cTn id="404" fill="hold">
                      <p:stCondLst>
                        <p:cond delay="indefinite"/>
                      </p:stCondLst>
                      <p:childTnLst>
                        <p:par>
                          <p:cTn id="405" fill="hold">
                            <p:stCondLst>
                              <p:cond delay="0"/>
                            </p:stCondLst>
                            <p:childTnLst>
                              <p:par>
                                <p:cTn id="406" presetID="1" presetClass="exit" presetSubtype="0" fill="hold" nodeType="clickEffect">
                                  <p:stCondLst>
                                    <p:cond delay="0"/>
                                  </p:stCondLst>
                                  <p:childTnLst>
                                    <p:set>
                                      <p:cBhvr>
                                        <p:cTn id="407" dur="1" fill="hold">
                                          <p:stCondLst>
                                            <p:cond delay="0"/>
                                          </p:stCondLst>
                                        </p:cTn>
                                        <p:tgtEl>
                                          <p:spTgt spid="122"/>
                                        </p:tgtEl>
                                        <p:attrNameLst>
                                          <p:attrName>style.visibility</p:attrName>
                                        </p:attrNameLst>
                                      </p:cBhvr>
                                      <p:to>
                                        <p:strVal val="hidden"/>
                                      </p:to>
                                    </p:set>
                                  </p:childTnLst>
                                </p:cTn>
                              </p:par>
                            </p:childTnLst>
                          </p:cTn>
                        </p:par>
                        <p:par>
                          <p:cTn id="408" fill="hold">
                            <p:stCondLst>
                              <p:cond delay="0"/>
                            </p:stCondLst>
                            <p:childTnLst>
                              <p:par>
                                <p:cTn id="409" presetID="1" presetClass="entr" presetSubtype="0" fill="hold" nodeType="afterEffect">
                                  <p:stCondLst>
                                    <p:cond delay="0"/>
                                  </p:stCondLst>
                                  <p:childTnLst>
                                    <p:set>
                                      <p:cBhvr>
                                        <p:cTn id="410" dur="1" fill="hold">
                                          <p:stCondLst>
                                            <p:cond delay="0"/>
                                          </p:stCondLst>
                                        </p:cTn>
                                        <p:tgtEl>
                                          <p:spTgt spid="123"/>
                                        </p:tgtEl>
                                        <p:attrNameLst>
                                          <p:attrName>style.visibility</p:attrName>
                                        </p:attrNameLst>
                                      </p:cBhvr>
                                      <p:to>
                                        <p:strVal val="visible"/>
                                      </p:to>
                                    </p:set>
                                  </p:childTnLst>
                                </p:cTn>
                              </p:par>
                            </p:childTnLst>
                          </p:cTn>
                        </p:par>
                      </p:childTnLst>
                    </p:cTn>
                  </p:par>
                  <p:par>
                    <p:cTn id="411" fill="hold">
                      <p:stCondLst>
                        <p:cond delay="indefinite"/>
                      </p:stCondLst>
                      <p:childTnLst>
                        <p:par>
                          <p:cTn id="412" fill="hold">
                            <p:stCondLst>
                              <p:cond delay="0"/>
                            </p:stCondLst>
                            <p:childTnLst>
                              <p:par>
                                <p:cTn id="413" presetID="1" presetClass="exit" presetSubtype="0" fill="hold" nodeType="clickEffect">
                                  <p:stCondLst>
                                    <p:cond delay="0"/>
                                  </p:stCondLst>
                                  <p:childTnLst>
                                    <p:set>
                                      <p:cBhvr>
                                        <p:cTn id="414" dur="1" fill="hold">
                                          <p:stCondLst>
                                            <p:cond delay="0"/>
                                          </p:stCondLst>
                                        </p:cTn>
                                        <p:tgtEl>
                                          <p:spTgt spid="123"/>
                                        </p:tgtEl>
                                        <p:attrNameLst>
                                          <p:attrName>style.visibility</p:attrName>
                                        </p:attrNameLst>
                                      </p:cBhvr>
                                      <p:to>
                                        <p:strVal val="hidden"/>
                                      </p:to>
                                    </p:set>
                                  </p:childTnLst>
                                </p:cTn>
                              </p:par>
                            </p:childTnLst>
                          </p:cTn>
                        </p:par>
                        <p:par>
                          <p:cTn id="415" fill="hold">
                            <p:stCondLst>
                              <p:cond delay="0"/>
                            </p:stCondLst>
                            <p:childTnLst>
                              <p:par>
                                <p:cTn id="416" presetID="1" presetClass="entr" presetSubtype="0" fill="hold" nodeType="afterEffect">
                                  <p:stCondLst>
                                    <p:cond delay="0"/>
                                  </p:stCondLst>
                                  <p:childTnLst>
                                    <p:set>
                                      <p:cBhvr>
                                        <p:cTn id="417" dur="1" fill="hold">
                                          <p:stCondLst>
                                            <p:cond delay="0"/>
                                          </p:stCondLst>
                                        </p:cTn>
                                        <p:tgtEl>
                                          <p:spTgt spid="124"/>
                                        </p:tgtEl>
                                        <p:attrNameLst>
                                          <p:attrName>style.visibility</p:attrName>
                                        </p:attrNameLst>
                                      </p:cBhvr>
                                      <p:to>
                                        <p:strVal val="visible"/>
                                      </p:to>
                                    </p:set>
                                  </p:childTnLst>
                                </p:cTn>
                              </p:par>
                              <p:par>
                                <p:cTn id="418" presetID="1" presetClass="exit" presetSubtype="0" fill="hold" nodeType="withEffect">
                                  <p:stCondLst>
                                    <p:cond delay="0"/>
                                  </p:stCondLst>
                                  <p:childTnLst>
                                    <p:set>
                                      <p:cBhvr>
                                        <p:cTn id="419" dur="1" fill="hold">
                                          <p:stCondLst>
                                            <p:cond delay="0"/>
                                          </p:stCondLst>
                                        </p:cTn>
                                        <p:tgtEl>
                                          <p:spTgt spid="119"/>
                                        </p:tgtEl>
                                        <p:attrNameLst>
                                          <p:attrName>style.visibility</p:attrName>
                                        </p:attrNameLst>
                                      </p:cBhvr>
                                      <p:to>
                                        <p:strVal val="hidden"/>
                                      </p:to>
                                    </p:set>
                                  </p:childTnLst>
                                </p:cTn>
                              </p:par>
                            </p:childTnLst>
                          </p:cTn>
                        </p:par>
                        <p:par>
                          <p:cTn id="420" fill="hold">
                            <p:stCondLst>
                              <p:cond delay="0"/>
                            </p:stCondLst>
                            <p:childTnLst>
                              <p:par>
                                <p:cTn id="421" presetID="1" presetClass="entr" presetSubtype="0" fill="hold" nodeType="afterEffect">
                                  <p:stCondLst>
                                    <p:cond delay="0"/>
                                  </p:stCondLst>
                                  <p:childTnLst>
                                    <p:set>
                                      <p:cBhvr>
                                        <p:cTn id="422" dur="1" fill="hold">
                                          <p:stCondLst>
                                            <p:cond delay="0"/>
                                          </p:stCondLst>
                                        </p:cTn>
                                        <p:tgtEl>
                                          <p:spTgt spid="125"/>
                                        </p:tgtEl>
                                        <p:attrNameLst>
                                          <p:attrName>style.visibility</p:attrName>
                                        </p:attrNameLst>
                                      </p:cBhvr>
                                      <p:to>
                                        <p:strVal val="visible"/>
                                      </p:to>
                                    </p:set>
                                  </p:childTnLst>
                                </p:cTn>
                              </p:par>
                            </p:childTnLst>
                          </p:cTn>
                        </p:par>
                      </p:childTnLst>
                    </p:cTn>
                  </p:par>
                  <p:par>
                    <p:cTn id="423" fill="hold">
                      <p:stCondLst>
                        <p:cond delay="indefinite"/>
                      </p:stCondLst>
                      <p:childTnLst>
                        <p:par>
                          <p:cTn id="424" fill="hold">
                            <p:stCondLst>
                              <p:cond delay="0"/>
                            </p:stCondLst>
                            <p:childTnLst>
                              <p:par>
                                <p:cTn id="425" presetID="1" presetClass="exit" presetSubtype="0" fill="hold" nodeType="clickEffect">
                                  <p:stCondLst>
                                    <p:cond delay="0"/>
                                  </p:stCondLst>
                                  <p:childTnLst>
                                    <p:set>
                                      <p:cBhvr>
                                        <p:cTn id="426" dur="1" fill="hold">
                                          <p:stCondLst>
                                            <p:cond delay="0"/>
                                          </p:stCondLst>
                                        </p:cTn>
                                        <p:tgtEl>
                                          <p:spTgt spid="125"/>
                                        </p:tgtEl>
                                        <p:attrNameLst>
                                          <p:attrName>style.visibility</p:attrName>
                                        </p:attrNameLst>
                                      </p:cBhvr>
                                      <p:to>
                                        <p:strVal val="hidden"/>
                                      </p:to>
                                    </p:set>
                                  </p:childTnLst>
                                </p:cTn>
                              </p:par>
                            </p:childTnLst>
                          </p:cTn>
                        </p:par>
                        <p:par>
                          <p:cTn id="427" fill="hold">
                            <p:stCondLst>
                              <p:cond delay="0"/>
                            </p:stCondLst>
                            <p:childTnLst>
                              <p:par>
                                <p:cTn id="428" presetID="1" presetClass="entr" presetSubtype="0" fill="hold" nodeType="afterEffect">
                                  <p:stCondLst>
                                    <p:cond delay="0"/>
                                  </p:stCondLst>
                                  <p:childTnLst>
                                    <p:set>
                                      <p:cBhvr>
                                        <p:cTn id="429" dur="1" fill="hold">
                                          <p:stCondLst>
                                            <p:cond delay="0"/>
                                          </p:stCondLst>
                                        </p:cTn>
                                        <p:tgtEl>
                                          <p:spTgt spid="126"/>
                                        </p:tgtEl>
                                        <p:attrNameLst>
                                          <p:attrName>style.visibility</p:attrName>
                                        </p:attrNameLst>
                                      </p:cBhvr>
                                      <p:to>
                                        <p:strVal val="visible"/>
                                      </p:to>
                                    </p:set>
                                  </p:childTnLst>
                                </p:cTn>
                              </p:par>
                              <p:par>
                                <p:cTn id="430" presetID="1" presetClass="exit" presetSubtype="0" fill="hold" nodeType="withEffect">
                                  <p:stCondLst>
                                    <p:cond delay="0"/>
                                  </p:stCondLst>
                                  <p:childTnLst>
                                    <p:set>
                                      <p:cBhvr>
                                        <p:cTn id="431" dur="1" fill="hold">
                                          <p:stCondLst>
                                            <p:cond delay="0"/>
                                          </p:stCondLst>
                                        </p:cTn>
                                        <p:tgtEl>
                                          <p:spTgt spid="121"/>
                                        </p:tgtEl>
                                        <p:attrNameLst>
                                          <p:attrName>style.visibility</p:attrName>
                                        </p:attrNameLst>
                                      </p:cBhvr>
                                      <p:to>
                                        <p:strVal val="hidden"/>
                                      </p:to>
                                    </p:set>
                                  </p:childTnLst>
                                </p:cTn>
                              </p:par>
                            </p:childTnLst>
                          </p:cTn>
                        </p:par>
                        <p:par>
                          <p:cTn id="432" fill="hold">
                            <p:stCondLst>
                              <p:cond delay="0"/>
                            </p:stCondLst>
                            <p:childTnLst>
                              <p:par>
                                <p:cTn id="433" presetID="1" presetClass="entr" presetSubtype="0" fill="hold" nodeType="afterEffect">
                                  <p:stCondLst>
                                    <p:cond delay="0"/>
                                  </p:stCondLst>
                                  <p:childTnLst>
                                    <p:set>
                                      <p:cBhvr>
                                        <p:cTn id="434" dur="1" fill="hold">
                                          <p:stCondLst>
                                            <p:cond delay="0"/>
                                          </p:stCondLst>
                                        </p:cTn>
                                        <p:tgtEl>
                                          <p:spTgt spid="127"/>
                                        </p:tgtEl>
                                        <p:attrNameLst>
                                          <p:attrName>style.visibility</p:attrName>
                                        </p:attrNameLst>
                                      </p:cBhvr>
                                      <p:to>
                                        <p:strVal val="visible"/>
                                      </p:to>
                                    </p:set>
                                  </p:childTnLst>
                                </p:cTn>
                              </p:par>
                            </p:childTnLst>
                          </p:cTn>
                        </p:par>
                      </p:childTnLst>
                    </p:cTn>
                  </p:par>
                  <p:par>
                    <p:cTn id="435" fill="hold">
                      <p:stCondLst>
                        <p:cond delay="indefinite"/>
                      </p:stCondLst>
                      <p:childTnLst>
                        <p:par>
                          <p:cTn id="436" fill="hold">
                            <p:stCondLst>
                              <p:cond delay="0"/>
                            </p:stCondLst>
                            <p:childTnLst>
                              <p:par>
                                <p:cTn id="437" presetID="1" presetClass="exit" presetSubtype="0" fill="hold" nodeType="clickEffect">
                                  <p:stCondLst>
                                    <p:cond delay="0"/>
                                  </p:stCondLst>
                                  <p:childTnLst>
                                    <p:set>
                                      <p:cBhvr>
                                        <p:cTn id="438" dur="1" fill="hold">
                                          <p:stCondLst>
                                            <p:cond delay="0"/>
                                          </p:stCondLst>
                                        </p:cTn>
                                        <p:tgtEl>
                                          <p:spTgt spid="127"/>
                                        </p:tgtEl>
                                        <p:attrNameLst>
                                          <p:attrName>style.visibility</p:attrName>
                                        </p:attrNameLst>
                                      </p:cBhvr>
                                      <p:to>
                                        <p:strVal val="hidden"/>
                                      </p:to>
                                    </p:set>
                                  </p:childTnLst>
                                </p:cTn>
                              </p:par>
                            </p:childTnLst>
                          </p:cTn>
                        </p:par>
                        <p:par>
                          <p:cTn id="439" fill="hold">
                            <p:stCondLst>
                              <p:cond delay="0"/>
                            </p:stCondLst>
                            <p:childTnLst>
                              <p:par>
                                <p:cTn id="440" presetID="1" presetClass="entr" presetSubtype="0" fill="hold" nodeType="afterEffect">
                                  <p:stCondLst>
                                    <p:cond delay="0"/>
                                  </p:stCondLst>
                                  <p:childTnLst>
                                    <p:set>
                                      <p:cBhvr>
                                        <p:cTn id="441" dur="1" fill="hold">
                                          <p:stCondLst>
                                            <p:cond delay="0"/>
                                          </p:stCondLst>
                                        </p:cTn>
                                        <p:tgtEl>
                                          <p:spTgt spid="128"/>
                                        </p:tgtEl>
                                        <p:attrNameLst>
                                          <p:attrName>style.visibility</p:attrName>
                                        </p:attrNameLst>
                                      </p:cBhvr>
                                      <p:to>
                                        <p:strVal val="visible"/>
                                      </p:to>
                                    </p:set>
                                  </p:childTnLst>
                                </p:cTn>
                              </p:par>
                            </p:childTnLst>
                          </p:cTn>
                        </p:par>
                      </p:childTnLst>
                    </p:cTn>
                  </p:par>
                  <p:par>
                    <p:cTn id="442" fill="hold">
                      <p:stCondLst>
                        <p:cond delay="indefinite"/>
                      </p:stCondLst>
                      <p:childTnLst>
                        <p:par>
                          <p:cTn id="443" fill="hold">
                            <p:stCondLst>
                              <p:cond delay="0"/>
                            </p:stCondLst>
                            <p:childTnLst>
                              <p:par>
                                <p:cTn id="444" presetID="1" presetClass="exit" presetSubtype="0" fill="hold" nodeType="clickEffect">
                                  <p:stCondLst>
                                    <p:cond delay="0"/>
                                  </p:stCondLst>
                                  <p:childTnLst>
                                    <p:set>
                                      <p:cBhvr>
                                        <p:cTn id="445" dur="1" fill="hold">
                                          <p:stCondLst>
                                            <p:cond delay="0"/>
                                          </p:stCondLst>
                                        </p:cTn>
                                        <p:tgtEl>
                                          <p:spTgt spid="128"/>
                                        </p:tgtEl>
                                        <p:attrNameLst>
                                          <p:attrName>style.visibility</p:attrName>
                                        </p:attrNameLst>
                                      </p:cBhvr>
                                      <p:to>
                                        <p:strVal val="hidden"/>
                                      </p:to>
                                    </p:set>
                                  </p:childTnLst>
                                </p:cTn>
                              </p:par>
                            </p:childTnLst>
                          </p:cTn>
                        </p:par>
                        <p:par>
                          <p:cTn id="446" fill="hold">
                            <p:stCondLst>
                              <p:cond delay="0"/>
                            </p:stCondLst>
                            <p:childTnLst>
                              <p:par>
                                <p:cTn id="447" presetID="1" presetClass="entr" presetSubtype="0" fill="hold" nodeType="afterEffect">
                                  <p:stCondLst>
                                    <p:cond delay="0"/>
                                  </p:stCondLst>
                                  <p:childTnLst>
                                    <p:set>
                                      <p:cBhvr>
                                        <p:cTn id="448" dur="1" fill="hold">
                                          <p:stCondLst>
                                            <p:cond delay="0"/>
                                          </p:stCondLst>
                                        </p:cTn>
                                        <p:tgtEl>
                                          <p:spTgt spid="129"/>
                                        </p:tgtEl>
                                        <p:attrNameLst>
                                          <p:attrName>style.visibility</p:attrName>
                                        </p:attrNameLst>
                                      </p:cBhvr>
                                      <p:to>
                                        <p:strVal val="visible"/>
                                      </p:to>
                                    </p:set>
                                  </p:childTnLst>
                                </p:cTn>
                              </p:par>
                              <p:par>
                                <p:cTn id="449" presetID="1" presetClass="exit" presetSubtype="0" fill="hold" nodeType="withEffect">
                                  <p:stCondLst>
                                    <p:cond delay="0"/>
                                  </p:stCondLst>
                                  <p:childTnLst>
                                    <p:set>
                                      <p:cBhvr>
                                        <p:cTn id="450" dur="1" fill="hold">
                                          <p:stCondLst>
                                            <p:cond delay="0"/>
                                          </p:stCondLst>
                                        </p:cTn>
                                        <p:tgtEl>
                                          <p:spTgt spid="124"/>
                                        </p:tgtEl>
                                        <p:attrNameLst>
                                          <p:attrName>style.visibility</p:attrName>
                                        </p:attrNameLst>
                                      </p:cBhvr>
                                      <p:to>
                                        <p:strVal val="hidden"/>
                                      </p:to>
                                    </p:set>
                                  </p:childTnLst>
                                </p:cTn>
                              </p:par>
                            </p:childTnLst>
                          </p:cTn>
                        </p:par>
                        <p:par>
                          <p:cTn id="451" fill="hold">
                            <p:stCondLst>
                              <p:cond delay="0"/>
                            </p:stCondLst>
                            <p:childTnLst>
                              <p:par>
                                <p:cTn id="452" presetID="1" presetClass="entr" presetSubtype="0" fill="hold" nodeType="afterEffect">
                                  <p:stCondLst>
                                    <p:cond delay="0"/>
                                  </p:stCondLst>
                                  <p:childTnLst>
                                    <p:set>
                                      <p:cBhvr>
                                        <p:cTn id="453" dur="1" fill="hold">
                                          <p:stCondLst>
                                            <p:cond delay="0"/>
                                          </p:stCondLst>
                                        </p:cTn>
                                        <p:tgtEl>
                                          <p:spTgt spid="130"/>
                                        </p:tgtEl>
                                        <p:attrNameLst>
                                          <p:attrName>style.visibility</p:attrName>
                                        </p:attrNameLst>
                                      </p:cBhvr>
                                      <p:to>
                                        <p:strVal val="visible"/>
                                      </p:to>
                                    </p:set>
                                  </p:childTnLst>
                                </p:cTn>
                              </p:par>
                            </p:childTnLst>
                          </p:cTn>
                        </p:par>
                      </p:childTnLst>
                    </p:cTn>
                  </p:par>
                  <p:par>
                    <p:cTn id="454" fill="hold">
                      <p:stCondLst>
                        <p:cond delay="indefinite"/>
                      </p:stCondLst>
                      <p:childTnLst>
                        <p:par>
                          <p:cTn id="455" fill="hold">
                            <p:stCondLst>
                              <p:cond delay="0"/>
                            </p:stCondLst>
                            <p:childTnLst>
                              <p:par>
                                <p:cTn id="456" presetID="1" presetClass="exit" presetSubtype="0" fill="hold" nodeType="clickEffect">
                                  <p:stCondLst>
                                    <p:cond delay="0"/>
                                  </p:stCondLst>
                                  <p:childTnLst>
                                    <p:set>
                                      <p:cBhvr>
                                        <p:cTn id="457" dur="1" fill="hold">
                                          <p:stCondLst>
                                            <p:cond delay="0"/>
                                          </p:stCondLst>
                                        </p:cTn>
                                        <p:tgtEl>
                                          <p:spTgt spid="130"/>
                                        </p:tgtEl>
                                        <p:attrNameLst>
                                          <p:attrName>style.visibility</p:attrName>
                                        </p:attrNameLst>
                                      </p:cBhvr>
                                      <p:to>
                                        <p:strVal val="hidden"/>
                                      </p:to>
                                    </p:set>
                                  </p:childTnLst>
                                </p:cTn>
                              </p:par>
                            </p:childTnLst>
                          </p:cTn>
                        </p:par>
                        <p:par>
                          <p:cTn id="458" fill="hold">
                            <p:stCondLst>
                              <p:cond delay="0"/>
                            </p:stCondLst>
                            <p:childTnLst>
                              <p:par>
                                <p:cTn id="459" presetID="1" presetClass="entr" presetSubtype="0" fill="hold" nodeType="afterEffect">
                                  <p:stCondLst>
                                    <p:cond delay="0"/>
                                  </p:stCondLst>
                                  <p:childTnLst>
                                    <p:set>
                                      <p:cBhvr>
                                        <p:cTn id="460" dur="1" fill="hold">
                                          <p:stCondLst>
                                            <p:cond delay="0"/>
                                          </p:stCondLst>
                                        </p:cTn>
                                        <p:tgtEl>
                                          <p:spTgt spid="131"/>
                                        </p:tgtEl>
                                        <p:attrNameLst>
                                          <p:attrName>style.visibility</p:attrName>
                                        </p:attrNameLst>
                                      </p:cBhvr>
                                      <p:to>
                                        <p:strVal val="visible"/>
                                      </p:to>
                                    </p:set>
                                  </p:childTnLst>
                                </p:cTn>
                              </p:par>
                              <p:par>
                                <p:cTn id="461" presetID="1" presetClass="exit" presetSubtype="0" fill="hold" nodeType="withEffect">
                                  <p:stCondLst>
                                    <p:cond delay="0"/>
                                  </p:stCondLst>
                                  <p:childTnLst>
                                    <p:set>
                                      <p:cBhvr>
                                        <p:cTn id="462" dur="1" fill="hold">
                                          <p:stCondLst>
                                            <p:cond delay="0"/>
                                          </p:stCondLst>
                                        </p:cTn>
                                        <p:tgtEl>
                                          <p:spTgt spid="126"/>
                                        </p:tgtEl>
                                        <p:attrNameLst>
                                          <p:attrName>style.visibility</p:attrName>
                                        </p:attrNameLst>
                                      </p:cBhvr>
                                      <p:to>
                                        <p:strVal val="hidden"/>
                                      </p:to>
                                    </p:set>
                                  </p:childTnLst>
                                </p:cTn>
                              </p:par>
                            </p:childTnLst>
                          </p:cTn>
                        </p:par>
                        <p:par>
                          <p:cTn id="463" fill="hold">
                            <p:stCondLst>
                              <p:cond delay="0"/>
                            </p:stCondLst>
                            <p:childTnLst>
                              <p:par>
                                <p:cTn id="464" presetID="1" presetClass="entr" presetSubtype="0" fill="hold" nodeType="afterEffect">
                                  <p:stCondLst>
                                    <p:cond delay="0"/>
                                  </p:stCondLst>
                                  <p:childTnLst>
                                    <p:set>
                                      <p:cBhvr>
                                        <p:cTn id="465" dur="1" fill="hold">
                                          <p:stCondLst>
                                            <p:cond delay="0"/>
                                          </p:stCondLst>
                                        </p:cTn>
                                        <p:tgtEl>
                                          <p:spTgt spid="132"/>
                                        </p:tgtEl>
                                        <p:attrNameLst>
                                          <p:attrName>style.visibility</p:attrName>
                                        </p:attrNameLst>
                                      </p:cBhvr>
                                      <p:to>
                                        <p:strVal val="visible"/>
                                      </p:to>
                                    </p:set>
                                  </p:childTnLst>
                                </p:cTn>
                              </p:par>
                            </p:childTnLst>
                          </p:cTn>
                        </p:par>
                      </p:childTnLst>
                    </p:cTn>
                  </p:par>
                  <p:par>
                    <p:cTn id="466" fill="hold">
                      <p:stCondLst>
                        <p:cond delay="indefinite"/>
                      </p:stCondLst>
                      <p:childTnLst>
                        <p:par>
                          <p:cTn id="467" fill="hold">
                            <p:stCondLst>
                              <p:cond delay="0"/>
                            </p:stCondLst>
                            <p:childTnLst>
                              <p:par>
                                <p:cTn id="468" presetID="1" presetClass="exit" presetSubtype="0" fill="hold" nodeType="clickEffect">
                                  <p:stCondLst>
                                    <p:cond delay="0"/>
                                  </p:stCondLst>
                                  <p:childTnLst>
                                    <p:set>
                                      <p:cBhvr>
                                        <p:cTn id="469" dur="1" fill="hold">
                                          <p:stCondLst>
                                            <p:cond delay="0"/>
                                          </p:stCondLst>
                                        </p:cTn>
                                        <p:tgtEl>
                                          <p:spTgt spid="132"/>
                                        </p:tgtEl>
                                        <p:attrNameLst>
                                          <p:attrName>style.visibility</p:attrName>
                                        </p:attrNameLst>
                                      </p:cBhvr>
                                      <p:to>
                                        <p:strVal val="hidden"/>
                                      </p:to>
                                    </p:set>
                                  </p:childTnLst>
                                </p:cTn>
                              </p:par>
                            </p:childTnLst>
                          </p:cTn>
                        </p:par>
                        <p:par>
                          <p:cTn id="470" fill="hold">
                            <p:stCondLst>
                              <p:cond delay="0"/>
                            </p:stCondLst>
                            <p:childTnLst>
                              <p:par>
                                <p:cTn id="471" presetID="1" presetClass="entr" presetSubtype="0" fill="hold" nodeType="afterEffect">
                                  <p:stCondLst>
                                    <p:cond delay="0"/>
                                  </p:stCondLst>
                                  <p:childTnLst>
                                    <p:set>
                                      <p:cBhvr>
                                        <p:cTn id="472" dur="1" fill="hold">
                                          <p:stCondLst>
                                            <p:cond delay="0"/>
                                          </p:stCondLst>
                                        </p:cTn>
                                        <p:tgtEl>
                                          <p:spTgt spid="133"/>
                                        </p:tgtEl>
                                        <p:attrNameLst>
                                          <p:attrName>style.visibility</p:attrName>
                                        </p:attrNameLst>
                                      </p:cBhvr>
                                      <p:to>
                                        <p:strVal val="visible"/>
                                      </p:to>
                                    </p:set>
                                  </p:childTnLst>
                                </p:cTn>
                              </p:par>
                            </p:childTnLst>
                          </p:cTn>
                        </p:par>
                      </p:childTnLst>
                    </p:cTn>
                  </p:par>
                  <p:par>
                    <p:cTn id="473" fill="hold">
                      <p:stCondLst>
                        <p:cond delay="indefinite"/>
                      </p:stCondLst>
                      <p:childTnLst>
                        <p:par>
                          <p:cTn id="474" fill="hold">
                            <p:stCondLst>
                              <p:cond delay="0"/>
                            </p:stCondLst>
                            <p:childTnLst>
                              <p:par>
                                <p:cTn id="475" presetID="1" presetClass="exit" presetSubtype="0" fill="hold" nodeType="clickEffect">
                                  <p:stCondLst>
                                    <p:cond delay="0"/>
                                  </p:stCondLst>
                                  <p:childTnLst>
                                    <p:set>
                                      <p:cBhvr>
                                        <p:cTn id="476" dur="1" fill="hold">
                                          <p:stCondLst>
                                            <p:cond delay="0"/>
                                          </p:stCondLst>
                                        </p:cTn>
                                        <p:tgtEl>
                                          <p:spTgt spid="133"/>
                                        </p:tgtEl>
                                        <p:attrNameLst>
                                          <p:attrName>style.visibility</p:attrName>
                                        </p:attrNameLst>
                                      </p:cBhvr>
                                      <p:to>
                                        <p:strVal val="hidden"/>
                                      </p:to>
                                    </p:set>
                                  </p:childTnLst>
                                </p:cTn>
                              </p:par>
                            </p:childTnLst>
                          </p:cTn>
                        </p:par>
                        <p:par>
                          <p:cTn id="477" fill="hold">
                            <p:stCondLst>
                              <p:cond delay="0"/>
                            </p:stCondLst>
                            <p:childTnLst>
                              <p:par>
                                <p:cTn id="478" presetID="1" presetClass="exit" presetSubtype="0" fill="hold" nodeType="afterEffect">
                                  <p:stCondLst>
                                    <p:cond delay="0"/>
                                  </p:stCondLst>
                                  <p:childTnLst>
                                    <p:set>
                                      <p:cBhvr>
                                        <p:cTn id="479" dur="1" fill="hold">
                                          <p:stCondLst>
                                            <p:cond delay="0"/>
                                          </p:stCondLst>
                                        </p:cTn>
                                        <p:tgtEl>
                                          <p:spTgt spid="91"/>
                                        </p:tgtEl>
                                        <p:attrNameLst>
                                          <p:attrName>style.visibility</p:attrName>
                                        </p:attrNameLst>
                                      </p:cBhvr>
                                      <p:to>
                                        <p:strVal val="hidden"/>
                                      </p:to>
                                    </p:set>
                                  </p:childTnLst>
                                </p:cTn>
                              </p:par>
                            </p:childTnLst>
                          </p:cTn>
                        </p:par>
                        <p:par>
                          <p:cTn id="480" fill="hold">
                            <p:stCondLst>
                              <p:cond delay="0"/>
                            </p:stCondLst>
                            <p:childTnLst>
                              <p:par>
                                <p:cTn id="481" presetID="1" presetClass="exit" presetSubtype="0" fill="hold" nodeType="afterEffect">
                                  <p:stCondLst>
                                    <p:cond delay="0"/>
                                  </p:stCondLst>
                                  <p:childTnLst>
                                    <p:set>
                                      <p:cBhvr>
                                        <p:cTn id="482" dur="1" fill="hold">
                                          <p:stCondLst>
                                            <p:cond delay="0"/>
                                          </p:stCondLst>
                                        </p:cTn>
                                        <p:tgtEl>
                                          <p:spTgt spid="129"/>
                                        </p:tgtEl>
                                        <p:attrNameLst>
                                          <p:attrName>style.visibility</p:attrName>
                                        </p:attrNameLst>
                                      </p:cBhvr>
                                      <p:to>
                                        <p:strVal val="hidden"/>
                                      </p:to>
                                    </p:set>
                                  </p:childTnLst>
                                </p:cTn>
                              </p:par>
                            </p:childTnLst>
                          </p:cTn>
                        </p:par>
                        <p:par>
                          <p:cTn id="483" fill="hold">
                            <p:stCondLst>
                              <p:cond delay="0"/>
                            </p:stCondLst>
                            <p:childTnLst>
                              <p:par>
                                <p:cTn id="484" presetID="1" presetClass="exit" presetSubtype="0" fill="hold" nodeType="afterEffect">
                                  <p:stCondLst>
                                    <p:cond delay="0"/>
                                  </p:stCondLst>
                                  <p:childTnLst>
                                    <p:set>
                                      <p:cBhvr>
                                        <p:cTn id="485" dur="1" fill="hold">
                                          <p:stCondLst>
                                            <p:cond delay="0"/>
                                          </p:stCondLst>
                                        </p:cTn>
                                        <p:tgtEl>
                                          <p:spTgt spid="131"/>
                                        </p:tgtEl>
                                        <p:attrNameLst>
                                          <p:attrName>style.visibility</p:attrName>
                                        </p:attrNameLst>
                                      </p:cBhvr>
                                      <p:to>
                                        <p:strVal val="hidden"/>
                                      </p:to>
                                    </p:set>
                                  </p:childTnLst>
                                </p:cTn>
                              </p:par>
                            </p:childTnLst>
                          </p:cTn>
                        </p:par>
                        <p:par>
                          <p:cTn id="486" fill="hold">
                            <p:stCondLst>
                              <p:cond delay="0"/>
                            </p:stCondLst>
                            <p:childTnLst>
                              <p:par>
                                <p:cTn id="487" presetID="53" presetClass="exit" presetSubtype="0" fill="hold" nodeType="afterEffect">
                                  <p:stCondLst>
                                    <p:cond delay="0"/>
                                  </p:stCondLst>
                                  <p:childTnLst>
                                    <p:anim calcmode="lin" valueType="num">
                                      <p:cBhvr>
                                        <p:cTn id="488" dur="500" fill="hold">
                                          <p:stCondLst>
                                            <p:cond delay="0"/>
                                          </p:stCondLst>
                                        </p:cTn>
                                        <p:tgtEl>
                                          <p:spTgt spid="75"/>
                                        </p:tgtEl>
                                        <p:attrNameLst>
                                          <p:attrName>ppt_w</p:attrName>
                                        </p:attrNameLst>
                                      </p:cBhvr>
                                      <p:tavLst>
                                        <p:tav tm="0">
                                          <p:val>
                                            <p:strVal val="ppt_w"/>
                                          </p:val>
                                        </p:tav>
                                        <p:tav tm="100000">
                                          <p:val>
                                            <p:fltVal val="0"/>
                                          </p:val>
                                        </p:tav>
                                      </p:tavLst>
                                    </p:anim>
                                    <p:anim calcmode="lin" valueType="num">
                                      <p:cBhvr>
                                        <p:cTn id="489" dur="500" fill="hold"/>
                                        <p:tgtEl>
                                          <p:spTgt spid="75"/>
                                        </p:tgtEl>
                                        <p:attrNameLst>
                                          <p:attrName>ppt_h</p:attrName>
                                        </p:attrNameLst>
                                      </p:cBhvr>
                                      <p:tavLst>
                                        <p:tav tm="0">
                                          <p:val>
                                            <p:strVal val="ppt_h"/>
                                          </p:val>
                                        </p:tav>
                                        <p:tav tm="100000">
                                          <p:val>
                                            <p:fltVal val="0"/>
                                          </p:val>
                                        </p:tav>
                                      </p:tavLst>
                                    </p:anim>
                                    <p:animEffect transition="out" filter="fade">
                                      <p:cBhvr>
                                        <p:cTn id="490" dur="500"/>
                                        <p:tgtEl>
                                          <p:spTgt spid="75"/>
                                        </p:tgtEl>
                                      </p:cBhvr>
                                    </p:animEffect>
                                    <p:set>
                                      <p:cBhvr>
                                        <p:cTn id="491" dur="1" fill="hold">
                                          <p:stCondLst>
                                            <p:cond delay="499"/>
                                          </p:stCondLst>
                                        </p:cTn>
                                        <p:tgtEl>
                                          <p:spTgt spid="75"/>
                                        </p:tgtEl>
                                        <p:attrNameLst>
                                          <p:attrName>style.visibility</p:attrName>
                                        </p:attrNameLst>
                                      </p:cBhvr>
                                      <p:to>
                                        <p:strVal val="hidden"/>
                                      </p:to>
                                    </p:set>
                                  </p:childTnLst>
                                </p:cTn>
                              </p:par>
                            </p:childTnLst>
                          </p:cTn>
                        </p:par>
                        <p:par>
                          <p:cTn id="492" fill="hold">
                            <p:stCondLst>
                              <p:cond delay="500"/>
                            </p:stCondLst>
                            <p:childTnLst>
                              <p:par>
                                <p:cTn id="493" presetID="1" presetClass="entr" presetSubtype="0" fill="hold" nodeType="afterEffect">
                                  <p:stCondLst>
                                    <p:cond delay="0"/>
                                  </p:stCondLst>
                                  <p:childTnLst>
                                    <p:set>
                                      <p:cBhvr>
                                        <p:cTn id="494" dur="1" fill="hold">
                                          <p:stCondLst>
                                            <p:cond delay="0"/>
                                          </p:stCondLst>
                                        </p:cTn>
                                        <p:tgtEl>
                                          <p:spTgt spid="134"/>
                                        </p:tgtEl>
                                        <p:attrNameLst>
                                          <p:attrName>style.visibility</p:attrName>
                                        </p:attrNameLst>
                                      </p:cBhvr>
                                      <p:to>
                                        <p:strVal val="visible"/>
                                      </p:to>
                                    </p:set>
                                  </p:childTnLst>
                                </p:cTn>
                              </p:par>
                            </p:childTnLst>
                          </p:cTn>
                        </p:par>
                      </p:childTnLst>
                    </p:cTn>
                  </p:par>
                  <p:par>
                    <p:cTn id="495" fill="hold">
                      <p:stCondLst>
                        <p:cond delay="indefinite"/>
                      </p:stCondLst>
                      <p:childTnLst>
                        <p:par>
                          <p:cTn id="496" fill="hold">
                            <p:stCondLst>
                              <p:cond delay="0"/>
                            </p:stCondLst>
                            <p:childTnLst>
                              <p:par>
                                <p:cTn id="497" presetID="1" presetClass="exit" presetSubtype="0" fill="hold" nodeType="clickEffect">
                                  <p:stCondLst>
                                    <p:cond delay="0"/>
                                  </p:stCondLst>
                                  <p:childTnLst>
                                    <p:set>
                                      <p:cBhvr>
                                        <p:cTn id="498" dur="1" fill="hold">
                                          <p:stCondLst>
                                            <p:cond delay="0"/>
                                          </p:stCondLst>
                                        </p:cTn>
                                        <p:tgtEl>
                                          <p:spTgt spid="134"/>
                                        </p:tgtEl>
                                        <p:attrNameLst>
                                          <p:attrName>style.visibility</p:attrName>
                                        </p:attrNameLst>
                                      </p:cBhvr>
                                      <p:to>
                                        <p:strVal val="hidden"/>
                                      </p:to>
                                    </p:set>
                                  </p:childTnLst>
                                </p:cTn>
                              </p:par>
                            </p:childTnLst>
                          </p:cTn>
                        </p:par>
                        <p:par>
                          <p:cTn id="499" fill="hold">
                            <p:stCondLst>
                              <p:cond delay="0"/>
                            </p:stCondLst>
                            <p:childTnLst>
                              <p:par>
                                <p:cTn id="500" presetID="1" presetClass="entr" presetSubtype="0" fill="hold" nodeType="afterEffect">
                                  <p:stCondLst>
                                    <p:cond delay="0"/>
                                  </p:stCondLst>
                                  <p:childTnLst>
                                    <p:set>
                                      <p:cBhvr>
                                        <p:cTn id="501" dur="1" fill="hold">
                                          <p:stCondLst>
                                            <p:cond delay="0"/>
                                          </p:stCondLst>
                                        </p:cTn>
                                        <p:tgtEl>
                                          <p:spTgt spid="138"/>
                                        </p:tgtEl>
                                        <p:attrNameLst>
                                          <p:attrName>style.visibility</p:attrName>
                                        </p:attrNameLst>
                                      </p:cBhvr>
                                      <p:to>
                                        <p:strVal val="visible"/>
                                      </p:to>
                                    </p:set>
                                  </p:childTnLst>
                                </p:cTn>
                              </p:par>
                            </p:childTnLst>
                          </p:cTn>
                        </p:par>
                        <p:par>
                          <p:cTn id="502" fill="hold">
                            <p:stCondLst>
                              <p:cond delay="0"/>
                            </p:stCondLst>
                            <p:childTnLst>
                              <p:par>
                                <p:cTn id="503" presetID="1" presetClass="entr" presetSubtype="0" fill="hold" nodeType="afterEffect">
                                  <p:stCondLst>
                                    <p:cond delay="0"/>
                                  </p:stCondLst>
                                  <p:childTnLst>
                                    <p:set>
                                      <p:cBhvr>
                                        <p:cTn id="504" dur="1" fill="hold">
                                          <p:stCondLst>
                                            <p:cond delay="0"/>
                                          </p:stCondLst>
                                        </p:cTn>
                                        <p:tgtEl>
                                          <p:spTgt spid="139"/>
                                        </p:tgtEl>
                                        <p:attrNameLst>
                                          <p:attrName>style.visibility</p:attrName>
                                        </p:attrNameLst>
                                      </p:cBhvr>
                                      <p:to>
                                        <p:strVal val="visible"/>
                                      </p:to>
                                    </p:set>
                                  </p:childTnLst>
                                </p:cTn>
                              </p:par>
                            </p:childTnLst>
                          </p:cTn>
                        </p:par>
                      </p:childTnLst>
                    </p:cTn>
                  </p:par>
                  <p:par>
                    <p:cTn id="505" fill="hold">
                      <p:stCondLst>
                        <p:cond delay="indefinite"/>
                      </p:stCondLst>
                      <p:childTnLst>
                        <p:par>
                          <p:cTn id="506" fill="hold">
                            <p:stCondLst>
                              <p:cond delay="0"/>
                            </p:stCondLst>
                            <p:childTnLst>
                              <p:par>
                                <p:cTn id="507" presetID="1" presetClass="exit" presetSubtype="0" fill="hold" nodeType="clickEffect">
                                  <p:stCondLst>
                                    <p:cond delay="0"/>
                                  </p:stCondLst>
                                  <p:childTnLst>
                                    <p:set>
                                      <p:cBhvr>
                                        <p:cTn id="508" dur="1" fill="hold">
                                          <p:stCondLst>
                                            <p:cond delay="0"/>
                                          </p:stCondLst>
                                        </p:cTn>
                                        <p:tgtEl>
                                          <p:spTgt spid="139"/>
                                        </p:tgtEl>
                                        <p:attrNameLst>
                                          <p:attrName>style.visibility</p:attrName>
                                        </p:attrNameLst>
                                      </p:cBhvr>
                                      <p:to>
                                        <p:strVal val="hidden"/>
                                      </p:to>
                                    </p:set>
                                  </p:childTnLst>
                                </p:cTn>
                              </p:par>
                            </p:childTnLst>
                          </p:cTn>
                        </p:par>
                        <p:par>
                          <p:cTn id="509" fill="hold">
                            <p:stCondLst>
                              <p:cond delay="0"/>
                            </p:stCondLst>
                            <p:childTnLst>
                              <p:par>
                                <p:cTn id="510" presetID="1" presetClass="entr" presetSubtype="0" fill="hold" nodeType="afterEffect">
                                  <p:stCondLst>
                                    <p:cond delay="0"/>
                                  </p:stCondLst>
                                  <p:childTnLst>
                                    <p:set>
                                      <p:cBhvr>
                                        <p:cTn id="511" dur="1" fill="hold">
                                          <p:stCondLst>
                                            <p:cond delay="0"/>
                                          </p:stCondLst>
                                        </p:cTn>
                                        <p:tgtEl>
                                          <p:spTgt spid="140"/>
                                        </p:tgtEl>
                                        <p:attrNameLst>
                                          <p:attrName>style.visibility</p:attrName>
                                        </p:attrNameLst>
                                      </p:cBhvr>
                                      <p:to>
                                        <p:strVal val="visible"/>
                                      </p:to>
                                    </p:set>
                                  </p:childTnLst>
                                </p:cTn>
                              </p:par>
                              <p:par>
                                <p:cTn id="512" presetID="1" presetClass="exit" presetSubtype="0" fill="hold" nodeType="withEffect">
                                  <p:stCondLst>
                                    <p:cond delay="0"/>
                                  </p:stCondLst>
                                  <p:childTnLst>
                                    <p:set>
                                      <p:cBhvr>
                                        <p:cTn id="513" dur="1" fill="hold">
                                          <p:stCondLst>
                                            <p:cond delay="0"/>
                                          </p:stCondLst>
                                        </p:cTn>
                                        <p:tgtEl>
                                          <p:spTgt spid="71"/>
                                        </p:tgtEl>
                                        <p:attrNameLst>
                                          <p:attrName>style.visibility</p:attrName>
                                        </p:attrNameLst>
                                      </p:cBhvr>
                                      <p:to>
                                        <p:strVal val="hidden"/>
                                      </p:to>
                                    </p:set>
                                  </p:childTnLst>
                                </p:cTn>
                              </p:par>
                            </p:childTnLst>
                          </p:cTn>
                        </p:par>
                        <p:par>
                          <p:cTn id="514" fill="hold">
                            <p:stCondLst>
                              <p:cond delay="0"/>
                            </p:stCondLst>
                            <p:childTnLst>
                              <p:par>
                                <p:cTn id="515" presetID="1" presetClass="entr" presetSubtype="0" fill="hold" nodeType="afterEffect">
                                  <p:stCondLst>
                                    <p:cond delay="0"/>
                                  </p:stCondLst>
                                  <p:childTnLst>
                                    <p:set>
                                      <p:cBhvr>
                                        <p:cTn id="516" dur="1" fill="hold">
                                          <p:stCondLst>
                                            <p:cond delay="0"/>
                                          </p:stCondLst>
                                        </p:cTn>
                                        <p:tgtEl>
                                          <p:spTgt spid="141"/>
                                        </p:tgtEl>
                                        <p:attrNameLst>
                                          <p:attrName>style.visibility</p:attrName>
                                        </p:attrNameLst>
                                      </p:cBhvr>
                                      <p:to>
                                        <p:strVal val="visible"/>
                                      </p:to>
                                    </p:set>
                                  </p:childTnLst>
                                </p:cTn>
                              </p:par>
                            </p:childTnLst>
                          </p:cTn>
                        </p:par>
                      </p:childTnLst>
                    </p:cTn>
                  </p:par>
                  <p:par>
                    <p:cTn id="517" fill="hold">
                      <p:stCondLst>
                        <p:cond delay="indefinite"/>
                      </p:stCondLst>
                      <p:childTnLst>
                        <p:par>
                          <p:cTn id="518" fill="hold">
                            <p:stCondLst>
                              <p:cond delay="0"/>
                            </p:stCondLst>
                            <p:childTnLst>
                              <p:par>
                                <p:cTn id="519" presetID="1" presetClass="exit" presetSubtype="0" fill="hold" nodeType="clickEffect">
                                  <p:stCondLst>
                                    <p:cond delay="0"/>
                                  </p:stCondLst>
                                  <p:childTnLst>
                                    <p:set>
                                      <p:cBhvr>
                                        <p:cTn id="520" dur="1" fill="hold">
                                          <p:stCondLst>
                                            <p:cond delay="0"/>
                                          </p:stCondLst>
                                        </p:cTn>
                                        <p:tgtEl>
                                          <p:spTgt spid="141"/>
                                        </p:tgtEl>
                                        <p:attrNameLst>
                                          <p:attrName>style.visibility</p:attrName>
                                        </p:attrNameLst>
                                      </p:cBhvr>
                                      <p:to>
                                        <p:strVal val="hidden"/>
                                      </p:to>
                                    </p:set>
                                  </p:childTnLst>
                                </p:cTn>
                              </p:par>
                            </p:childTnLst>
                          </p:cTn>
                        </p:par>
                        <p:par>
                          <p:cTn id="521" fill="hold">
                            <p:stCondLst>
                              <p:cond delay="0"/>
                            </p:stCondLst>
                            <p:childTnLst>
                              <p:par>
                                <p:cTn id="522" presetID="1" presetClass="entr" presetSubtype="0" fill="hold" nodeType="afterEffect">
                                  <p:stCondLst>
                                    <p:cond delay="0"/>
                                  </p:stCondLst>
                                  <p:childTnLst>
                                    <p:set>
                                      <p:cBhvr>
                                        <p:cTn id="523" dur="1" fill="hold">
                                          <p:stCondLst>
                                            <p:cond delay="0"/>
                                          </p:stCondLst>
                                        </p:cTn>
                                        <p:tgtEl>
                                          <p:spTgt spid="142"/>
                                        </p:tgtEl>
                                        <p:attrNameLst>
                                          <p:attrName>style.visibility</p:attrName>
                                        </p:attrNameLst>
                                      </p:cBhvr>
                                      <p:to>
                                        <p:strVal val="visible"/>
                                      </p:to>
                                    </p:set>
                                  </p:childTnLst>
                                </p:cTn>
                              </p:par>
                            </p:childTnLst>
                          </p:cTn>
                        </p:par>
                      </p:childTnLst>
                    </p:cTn>
                  </p:par>
                  <p:par>
                    <p:cTn id="524" fill="hold">
                      <p:stCondLst>
                        <p:cond delay="indefinite"/>
                      </p:stCondLst>
                      <p:childTnLst>
                        <p:par>
                          <p:cTn id="525" fill="hold">
                            <p:stCondLst>
                              <p:cond delay="0"/>
                            </p:stCondLst>
                            <p:childTnLst>
                              <p:par>
                                <p:cTn id="526" presetID="1" presetClass="exit" presetSubtype="0" fill="hold" nodeType="clickEffect">
                                  <p:stCondLst>
                                    <p:cond delay="0"/>
                                  </p:stCondLst>
                                  <p:childTnLst>
                                    <p:set>
                                      <p:cBhvr>
                                        <p:cTn id="527" dur="1" fill="hold">
                                          <p:stCondLst>
                                            <p:cond delay="0"/>
                                          </p:stCondLst>
                                        </p:cTn>
                                        <p:tgtEl>
                                          <p:spTgt spid="142"/>
                                        </p:tgtEl>
                                        <p:attrNameLst>
                                          <p:attrName>style.visibility</p:attrName>
                                        </p:attrNameLst>
                                      </p:cBhvr>
                                      <p:to>
                                        <p:strVal val="hidden"/>
                                      </p:to>
                                    </p:set>
                                  </p:childTnLst>
                                </p:cTn>
                              </p:par>
                            </p:childTnLst>
                          </p:cTn>
                        </p:par>
                        <p:par>
                          <p:cTn id="528" fill="hold">
                            <p:stCondLst>
                              <p:cond delay="0"/>
                            </p:stCondLst>
                            <p:childTnLst>
                              <p:par>
                                <p:cTn id="529" presetID="1" presetClass="entr" presetSubtype="0" fill="hold" nodeType="afterEffect">
                                  <p:stCondLst>
                                    <p:cond delay="0"/>
                                  </p:stCondLst>
                                  <p:childTnLst>
                                    <p:set>
                                      <p:cBhvr>
                                        <p:cTn id="530" dur="1" fill="hold">
                                          <p:stCondLst>
                                            <p:cond delay="0"/>
                                          </p:stCondLst>
                                        </p:cTn>
                                        <p:tgtEl>
                                          <p:spTgt spid="1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2" grpId="0" animBg="1"/>
      <p:bldP spid="23" grpId="0"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8" grpId="0" animBg="1"/>
      <p:bldP spid="59" grpId="0" animBg="1"/>
      <p:bldP spid="59" grpId="1" animBg="1"/>
      <p:bldP spid="60" grpId="0" animBg="1"/>
      <p:bldP spid="60" grpId="1" animBg="1"/>
      <p:bldP spid="61" grpId="0" animBg="1"/>
      <p:bldP spid="61" grpId="1" animBg="1"/>
      <p:bldP spid="62" grpId="0" animBg="1"/>
      <p:bldP spid="62" grpId="1" animBg="1"/>
      <p:bldP spid="63" grpId="0" animBg="1"/>
      <p:bldP spid="64" grpId="0" animBg="1"/>
      <p:bldP spid="65" grpId="0" animBg="1"/>
      <p:bldP spid="66" grpId="0" animBg="1"/>
      <p:bldP spid="67" grpId="0" animBg="1"/>
      <p:bldP spid="68" grpId="0"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P spid="75" grpId="0" animBg="1"/>
      <p:bldP spid="75" grpId="1" animBg="1"/>
      <p:bldP spid="91" grpId="0" animBg="1"/>
      <p:bldP spid="91" grpId="1" animBg="1"/>
      <p:bldP spid="92" grpId="0" animBg="1"/>
      <p:bldP spid="92" grpId="1" animBg="1"/>
      <p:bldP spid="93" grpId="0" animBg="1"/>
      <p:bldP spid="93" grpId="1" animBg="1"/>
      <p:bldP spid="94" grpId="0" animBg="1"/>
      <p:bldP spid="94" grpId="1" animBg="1"/>
      <p:bldP spid="95" grpId="0" animBg="1"/>
      <p:bldP spid="95" grpId="1" animBg="1"/>
      <p:bldP spid="96" grpId="0" animBg="1"/>
      <p:bldP spid="96" grpId="1" animBg="1"/>
      <p:bldP spid="97" grpId="0" animBg="1"/>
      <p:bldP spid="97" grpId="1" animBg="1"/>
      <p:bldP spid="98" grpId="0" animBg="1"/>
      <p:bldP spid="98" grpId="1" animBg="1"/>
      <p:bldP spid="99" grpId="0" animBg="1"/>
      <p:bldP spid="99" grpId="1" animBg="1"/>
      <p:bldP spid="100" grpId="0" animBg="1"/>
      <p:bldP spid="100" grpId="1" animBg="1"/>
      <p:bldP spid="101" grpId="0" animBg="1"/>
      <p:bldP spid="101" grpId="1" animBg="1"/>
      <p:bldP spid="102" grpId="0" animBg="1"/>
      <p:bldP spid="102" grpId="1" animBg="1"/>
      <p:bldP spid="103" grpId="0" animBg="1"/>
      <p:bldP spid="103" grpId="1" animBg="1"/>
      <p:bldP spid="104" grpId="0" animBg="1"/>
      <p:bldP spid="104" grpId="1" animBg="1"/>
      <p:bldP spid="105" grpId="0" animBg="1"/>
      <p:bldP spid="105" grpId="1" animBg="1"/>
      <p:bldP spid="106" grpId="0" animBg="1"/>
      <p:bldP spid="106" grpId="1" animBg="1"/>
      <p:bldP spid="107" grpId="0" animBg="1"/>
      <p:bldP spid="107" grpId="1" animBg="1"/>
      <p:bldP spid="108" grpId="0" animBg="1"/>
      <p:bldP spid="108" grpId="1" animBg="1"/>
      <p:bldP spid="109" grpId="0" animBg="1"/>
      <p:bldP spid="109" grpId="1" animBg="1"/>
      <p:bldP spid="110" grpId="0" animBg="1"/>
      <p:bldP spid="110" grpId="1" animBg="1"/>
      <p:bldP spid="111" grpId="0" animBg="1"/>
      <p:bldP spid="111" grpId="1" animBg="1"/>
      <p:bldP spid="112" grpId="0" animBg="1"/>
      <p:bldP spid="112" grpId="1" animBg="1"/>
      <p:bldP spid="113" grpId="0" animBg="1"/>
      <p:bldP spid="113" grpId="1" animBg="1"/>
      <p:bldP spid="114" grpId="0" animBg="1"/>
      <p:bldP spid="114" grpId="1" animBg="1"/>
      <p:bldP spid="115" grpId="0" animBg="1"/>
      <p:bldP spid="115" grpId="1" animBg="1"/>
      <p:bldP spid="116" grpId="0" animBg="1"/>
      <p:bldP spid="116" grpId="1" animBg="1"/>
      <p:bldP spid="117" grpId="0" animBg="1"/>
      <p:bldP spid="117" grpId="1" animBg="1"/>
      <p:bldP spid="118" grpId="0" animBg="1"/>
      <p:bldP spid="118" grpId="1" animBg="1"/>
      <p:bldP spid="119" grpId="0" animBg="1"/>
      <p:bldP spid="119" grpId="1" animBg="1"/>
      <p:bldP spid="120" grpId="0" animBg="1"/>
      <p:bldP spid="120" grpId="1" animBg="1"/>
      <p:bldP spid="121" grpId="0" animBg="1"/>
      <p:bldP spid="121" grpId="1" animBg="1"/>
      <p:bldP spid="122" grpId="0" animBg="1"/>
      <p:bldP spid="122" grpId="1" animBg="1"/>
      <p:bldP spid="123" grpId="0" animBg="1"/>
      <p:bldP spid="123" grpId="1" animBg="1"/>
      <p:bldP spid="124" grpId="0" animBg="1"/>
      <p:bldP spid="124" grpId="1" animBg="1"/>
      <p:bldP spid="125" grpId="0" animBg="1"/>
      <p:bldP spid="125" grpId="1" animBg="1"/>
      <p:bldP spid="126" grpId="0" animBg="1"/>
      <p:bldP spid="126" grpId="1" animBg="1"/>
      <p:bldP spid="127" grpId="0" animBg="1"/>
      <p:bldP spid="127" grpId="1" animBg="1"/>
      <p:bldP spid="128" grpId="0" animBg="1"/>
      <p:bldP spid="128" grpId="1" animBg="1"/>
      <p:bldP spid="129" grpId="0" animBg="1"/>
      <p:bldP spid="129" grpId="1" animBg="1"/>
      <p:bldP spid="130" grpId="0" animBg="1"/>
      <p:bldP spid="130" grpId="1" animBg="1"/>
      <p:bldP spid="131" grpId="0" animBg="1"/>
      <p:bldP spid="131" grpId="1" animBg="1"/>
      <p:bldP spid="132" grpId="0" animBg="1"/>
      <p:bldP spid="132" grpId="1" animBg="1"/>
      <p:bldP spid="133" grpId="0" animBg="1"/>
      <p:bldP spid="133" grpId="1" animBg="1"/>
      <p:bldP spid="134" grpId="0" animBg="1"/>
      <p:bldP spid="134" grpId="1" animBg="1"/>
      <p:bldP spid="138" grpId="0" animBg="1"/>
      <p:bldP spid="139" grpId="0" animBg="1"/>
      <p:bldP spid="139" grpId="1" animBg="1"/>
      <p:bldP spid="140" grpId="0" animBg="1"/>
      <p:bldP spid="141" grpId="0" animBg="1"/>
      <p:bldP spid="141" grpId="1" animBg="1"/>
      <p:bldP spid="142" grpId="0" animBg="1"/>
      <p:bldP spid="142" grpId="1" animBg="1"/>
      <p:bldP spid="14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0" y="76200"/>
            <a:ext cx="9144000" cy="1143000"/>
          </a:xfrm>
          <a:noFill/>
        </p:spPr>
        <p:txBody>
          <a:bodyPr/>
          <a:lstStyle/>
          <a:p>
            <a:r>
              <a:rPr lang="en-US" sz="4000" dirty="0">
                <a:solidFill>
                  <a:srgbClr val="FF0000"/>
                </a:solidFill>
                <a:ea typeface="ＭＳ Ｐゴシック" pitchFamily="1" charset="-128"/>
                <a:cs typeface="ＭＳ Ｐゴシック" pitchFamily="1" charset="-128"/>
              </a:rPr>
              <a:t>Comparing </a:t>
            </a:r>
            <a:r>
              <a:rPr lang="en-US" sz="3600" b="1" dirty="0">
                <a:solidFill>
                  <a:srgbClr val="FF0000"/>
                </a:solidFill>
                <a:latin typeface="Courier New" pitchFamily="1" charset="0"/>
                <a:ea typeface="ＭＳ Ｐゴシック" pitchFamily="1" charset="-128"/>
                <a:cs typeface="ＭＳ Ｐゴシック" pitchFamily="1" charset="-128"/>
              </a:rPr>
              <a:t>for</a:t>
            </a:r>
            <a:r>
              <a:rPr lang="en-US" sz="4000" dirty="0">
                <a:solidFill>
                  <a:srgbClr val="FF0000"/>
                </a:solidFill>
                <a:ea typeface="ＭＳ Ｐゴシック" pitchFamily="1" charset="-128"/>
                <a:cs typeface="ＭＳ Ｐゴシック" pitchFamily="1" charset="-128"/>
              </a:rPr>
              <a:t> and </a:t>
            </a:r>
            <a:r>
              <a:rPr lang="en-US" sz="3600" b="1" dirty="0">
                <a:solidFill>
                  <a:srgbClr val="FF0000"/>
                </a:solidFill>
                <a:latin typeface="Courier New" pitchFamily="1" charset="0"/>
                <a:ea typeface="ＭＳ Ｐゴシック" pitchFamily="1" charset="-128"/>
                <a:cs typeface="ＭＳ Ｐゴシック" pitchFamily="1" charset="-128"/>
              </a:rPr>
              <a:t>while</a:t>
            </a:r>
            <a:r>
              <a:rPr lang="en-US" sz="4000" dirty="0">
                <a:solidFill>
                  <a:srgbClr val="FF0000"/>
                </a:solidFill>
                <a:ea typeface="ＭＳ Ｐゴシック" pitchFamily="1" charset="-128"/>
                <a:cs typeface="ＭＳ Ｐゴシック" pitchFamily="1" charset="-128"/>
              </a:rPr>
              <a:t> </a:t>
            </a:r>
            <a:endParaRPr lang="en-US" dirty="0">
              <a:solidFill>
                <a:srgbClr val="FF0000"/>
              </a:solidFill>
              <a:ea typeface="ＭＳ Ｐゴシック" pitchFamily="1" charset="-128"/>
              <a:cs typeface="ＭＳ Ｐゴシック" pitchFamily="1" charset="-128"/>
            </a:endParaRPr>
          </a:p>
        </p:txBody>
      </p:sp>
      <p:grpSp>
        <p:nvGrpSpPr>
          <p:cNvPr id="2" name="Group 5"/>
          <p:cNvGrpSpPr>
            <a:grpSpLocks/>
          </p:cNvGrpSpPr>
          <p:nvPr/>
        </p:nvGrpSpPr>
        <p:grpSpPr bwMode="auto">
          <a:xfrm>
            <a:off x="1676400" y="1671638"/>
            <a:ext cx="5791200" cy="1223962"/>
            <a:chOff x="1152" y="1584"/>
            <a:chExt cx="3648" cy="771"/>
          </a:xfrm>
        </p:grpSpPr>
        <p:sp>
          <p:nvSpPr>
            <p:cNvPr id="57353" name="Rectangle 6"/>
            <p:cNvSpPr>
              <a:spLocks noChangeArrowheads="1"/>
            </p:cNvSpPr>
            <p:nvPr/>
          </p:nvSpPr>
          <p:spPr bwMode="auto">
            <a:xfrm>
              <a:off x="1152" y="1584"/>
              <a:ext cx="3648" cy="771"/>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7354" name="Text Box 7"/>
            <p:cNvSpPr txBox="1">
              <a:spLocks noChangeArrowheads="1"/>
            </p:cNvSpPr>
            <p:nvPr/>
          </p:nvSpPr>
          <p:spPr bwMode="auto">
            <a:xfrm>
              <a:off x="1216" y="1640"/>
              <a:ext cx="3552" cy="634"/>
            </a:xfrm>
            <a:prstGeom prst="rect">
              <a:avLst/>
            </a:prstGeom>
            <a:solidFill>
              <a:schemeClr val="bg1"/>
            </a:solidFill>
            <a:ln w="9525">
              <a:noFill/>
              <a:miter lim="800000"/>
              <a:headEnd/>
              <a:tailEnd/>
            </a:ln>
          </p:spPr>
          <p:txBody>
            <a:bodyPr>
              <a:prstTxWarp prst="textNoShape">
                <a:avLst/>
              </a:prstTxWarp>
              <a:spAutoFit/>
            </a:bodyPr>
            <a:lstStyle/>
            <a:p>
              <a:r>
                <a:rPr lang="en-US" sz="2000" dirty="0">
                  <a:latin typeface="Courier New" pitchFamily="1" charset="0"/>
                </a:rPr>
                <a:t>for ( </a:t>
              </a:r>
              <a:r>
                <a:rPr lang="en-US" sz="2000" b="0" i="1" dirty="0" err="1"/>
                <a:t>init</a:t>
              </a:r>
              <a:r>
                <a:rPr lang="en-US" sz="2000" dirty="0">
                  <a:latin typeface="Courier New" pitchFamily="1" charset="0"/>
                </a:rPr>
                <a:t> ; </a:t>
              </a:r>
              <a:r>
                <a:rPr lang="en-US" sz="2000" b="0" i="1" dirty="0"/>
                <a:t>test</a:t>
              </a:r>
              <a:r>
                <a:rPr lang="en-US" sz="2000" dirty="0">
                  <a:latin typeface="Courier New" pitchFamily="1" charset="0"/>
                </a:rPr>
                <a:t> ; </a:t>
              </a:r>
              <a:r>
                <a:rPr lang="en-US" sz="2000" b="0" i="1" dirty="0"/>
                <a:t>step</a:t>
              </a:r>
              <a:r>
                <a:rPr lang="en-US" sz="2000" dirty="0">
                  <a:latin typeface="Courier New" pitchFamily="1" charset="0"/>
                </a:rPr>
                <a:t> ) {</a:t>
              </a:r>
            </a:p>
            <a:p>
              <a:r>
                <a:rPr lang="en-US" sz="2000" dirty="0">
                  <a:latin typeface="Courier New" pitchFamily="1" charset="0"/>
                </a:rPr>
                <a:t>   </a:t>
              </a:r>
              <a:r>
                <a:rPr lang="en-US" sz="2000" b="0" i="1" dirty="0"/>
                <a:t>statements to be repeated</a:t>
              </a:r>
              <a:endParaRPr lang="en-US" sz="2000" dirty="0">
                <a:latin typeface="Courier New" pitchFamily="1" charset="0"/>
              </a:endParaRPr>
            </a:p>
            <a:p>
              <a:r>
                <a:rPr lang="en-US" sz="2000" dirty="0">
                  <a:latin typeface="Courier New" pitchFamily="1" charset="0"/>
                </a:rPr>
                <a:t>}</a:t>
              </a:r>
            </a:p>
          </p:txBody>
        </p:sp>
      </p:grpSp>
      <p:sp>
        <p:nvSpPr>
          <p:cNvPr id="57350" name="Rectangle 8"/>
          <p:cNvSpPr>
            <a:spLocks noChangeArrowheads="1"/>
          </p:cNvSpPr>
          <p:nvPr/>
        </p:nvSpPr>
        <p:spPr bwMode="auto">
          <a:xfrm>
            <a:off x="1676400" y="3652838"/>
            <a:ext cx="5791200" cy="18335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7351" name="Text Box 9"/>
          <p:cNvSpPr txBox="1">
            <a:spLocks noChangeArrowheads="1"/>
          </p:cNvSpPr>
          <p:nvPr/>
        </p:nvSpPr>
        <p:spPr bwMode="auto">
          <a:xfrm>
            <a:off x="1778000" y="3741738"/>
            <a:ext cx="5638800" cy="1616075"/>
          </a:xfrm>
          <a:prstGeom prst="rect">
            <a:avLst/>
          </a:prstGeom>
          <a:noFill/>
          <a:ln w="9525">
            <a:noFill/>
            <a:miter lim="800000"/>
            <a:headEnd/>
            <a:tailEnd/>
          </a:ln>
        </p:spPr>
        <p:txBody>
          <a:bodyPr>
            <a:prstTxWarp prst="textNoShape">
              <a:avLst/>
            </a:prstTxWarp>
            <a:spAutoFit/>
          </a:bodyPr>
          <a:lstStyle/>
          <a:p>
            <a:r>
              <a:rPr lang="en-US" sz="2000" b="0" i="1" dirty="0"/>
              <a:t>init</a:t>
            </a:r>
            <a:r>
              <a:rPr lang="en-US" sz="2000" dirty="0">
                <a:latin typeface="Courier New" pitchFamily="1" charset="0"/>
              </a:rPr>
              <a:t>;</a:t>
            </a:r>
          </a:p>
          <a:p>
            <a:r>
              <a:rPr lang="en-US" sz="2000" dirty="0">
                <a:latin typeface="Courier New" pitchFamily="1" charset="0"/>
              </a:rPr>
              <a:t>while (</a:t>
            </a:r>
            <a:r>
              <a:rPr lang="en-US" sz="800" dirty="0">
                <a:latin typeface="Courier New" pitchFamily="1" charset="0"/>
              </a:rPr>
              <a:t> </a:t>
            </a:r>
            <a:r>
              <a:rPr lang="en-US" sz="2000" b="0" i="1" dirty="0"/>
              <a:t>test</a:t>
            </a:r>
            <a:r>
              <a:rPr lang="en-US" sz="800" dirty="0">
                <a:latin typeface="Courier New" pitchFamily="1" charset="0"/>
              </a:rPr>
              <a:t> </a:t>
            </a:r>
            <a:r>
              <a:rPr lang="en-US" sz="2000" dirty="0">
                <a:latin typeface="Courier New" pitchFamily="1" charset="0"/>
              </a:rPr>
              <a:t>) {</a:t>
            </a:r>
          </a:p>
          <a:p>
            <a:r>
              <a:rPr lang="en-US" sz="2000" dirty="0">
                <a:latin typeface="Courier New" pitchFamily="1" charset="0"/>
              </a:rPr>
              <a:t>   </a:t>
            </a:r>
            <a:r>
              <a:rPr lang="en-US" sz="2000" b="0" i="1" dirty="0"/>
              <a:t>statements to be repeated</a:t>
            </a:r>
          </a:p>
          <a:p>
            <a:r>
              <a:rPr lang="en-US" sz="2000" dirty="0">
                <a:latin typeface="Courier New" pitchFamily="1" charset="0"/>
              </a:rPr>
              <a:t>   </a:t>
            </a:r>
            <a:r>
              <a:rPr lang="en-US" sz="2000" b="0" i="1" dirty="0"/>
              <a:t>step</a:t>
            </a:r>
            <a:r>
              <a:rPr lang="en-US" sz="2000" dirty="0">
                <a:latin typeface="Courier New" pitchFamily="1" charset="0"/>
              </a:rPr>
              <a:t>;</a:t>
            </a:r>
          </a:p>
          <a:p>
            <a:r>
              <a:rPr lang="en-US" sz="2000" dirty="0">
                <a:latin typeface="Courier New" pitchFamily="1" charset="0"/>
              </a:rPr>
              <a:t>}</a:t>
            </a:r>
          </a:p>
        </p:txBody>
      </p:sp>
      <p:sp>
        <p:nvSpPr>
          <p:cNvPr id="11" name="Rectangle 3"/>
          <p:cNvSpPr>
            <a:spLocks noChangeArrowheads="1"/>
          </p:cNvSpPr>
          <p:nvPr/>
        </p:nvSpPr>
        <p:spPr bwMode="auto">
          <a:xfrm>
            <a:off x="482600" y="1155700"/>
            <a:ext cx="8128000" cy="5207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The </a:t>
            </a:r>
            <a:r>
              <a:rPr lang="en-US" sz="2000" dirty="0">
                <a:latin typeface="Courier New"/>
                <a:cs typeface="Courier New"/>
              </a:rPr>
              <a:t>for</a:t>
            </a:r>
            <a:r>
              <a:rPr lang="en-US" sz="2400" b="0" dirty="0"/>
              <a:t> statement</a:t>
            </a:r>
          </a:p>
        </p:txBody>
      </p:sp>
      <p:sp>
        <p:nvSpPr>
          <p:cNvPr id="12" name="Rectangle 3"/>
          <p:cNvSpPr>
            <a:spLocks noChangeArrowheads="1"/>
          </p:cNvSpPr>
          <p:nvPr/>
        </p:nvSpPr>
        <p:spPr bwMode="auto">
          <a:xfrm>
            <a:off x="482600" y="3060700"/>
            <a:ext cx="8128000" cy="520700"/>
          </a:xfrm>
          <a:prstGeom prst="rect">
            <a:avLst/>
          </a:prstGeom>
          <a:noFill/>
          <a:ln w="9525">
            <a:noFill/>
            <a:miter lim="800000"/>
            <a:headEnd/>
            <a:tailEnd/>
          </a:ln>
          <a:effectLst/>
        </p:spPr>
        <p:txBody>
          <a:bodyPr>
            <a:prstTxWarp prst="textNoShape">
              <a:avLst/>
            </a:prstTxWarp>
          </a:bodyPr>
          <a:lstStyle/>
          <a:p>
            <a:pPr marL="342900">
              <a:lnSpc>
                <a:spcPct val="85000"/>
              </a:lnSpc>
              <a:spcAft>
                <a:spcPct val="50000"/>
              </a:spcAft>
            </a:pPr>
            <a:r>
              <a:rPr lang="en-US" sz="2400" b="0" dirty="0"/>
              <a:t>is functionally equivalent to the following code using </a:t>
            </a:r>
            <a:r>
              <a:rPr lang="en-US" sz="2000" dirty="0">
                <a:latin typeface="Courier New" pitchFamily="1" charset="0"/>
              </a:rPr>
              <a:t>while</a:t>
            </a:r>
            <a:r>
              <a:rPr lang="en-US" sz="2400" b="0" dirty="0">
                <a:latin typeface="Times New Roman"/>
                <a:cs typeface="Times New Roman"/>
              </a:rPr>
              <a:t>:</a:t>
            </a:r>
          </a:p>
        </p:txBody>
      </p:sp>
      <p:sp>
        <p:nvSpPr>
          <p:cNvPr id="13" name="Rectangle 3"/>
          <p:cNvSpPr>
            <a:spLocks noChangeArrowheads="1"/>
          </p:cNvSpPr>
          <p:nvPr/>
        </p:nvSpPr>
        <p:spPr bwMode="auto">
          <a:xfrm>
            <a:off x="482600" y="5638800"/>
            <a:ext cx="8128000" cy="1066800"/>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b="0" dirty="0"/>
              <a:t>The advantage of the </a:t>
            </a:r>
            <a:r>
              <a:rPr lang="en-US" sz="2000" dirty="0">
                <a:latin typeface="Courier New" pitchFamily="1" charset="0"/>
              </a:rPr>
              <a:t>for</a:t>
            </a:r>
            <a:r>
              <a:rPr lang="en-US" sz="2400" b="0" dirty="0"/>
              <a:t> statement is that everything you need to know to understand how many times the loop will run is explicitly included in the header line.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Grp="1" noChangeArrowheads="1"/>
          </p:cNvSpPr>
          <p:nvPr>
            <p:ph type="title"/>
          </p:nvPr>
        </p:nvSpPr>
        <p:spPr>
          <a:xfrm>
            <a:off x="0" y="2667000"/>
            <a:ext cx="9144000" cy="1143000"/>
          </a:xfrm>
          <a:noFill/>
        </p:spPr>
        <p:txBody>
          <a:bodyPr/>
          <a:lstStyle/>
          <a:p>
            <a:r>
              <a:rPr lang="en-US" sz="6000" dirty="0">
                <a:solidFill>
                  <a:srgbClr val="FF0000"/>
                </a:solidFill>
                <a:ea typeface="ＭＳ Ｐゴシック" pitchFamily="1" charset="-128"/>
                <a:cs typeface="ＭＳ Ｐゴシック" pitchFamily="1" charset="-128"/>
              </a:rPr>
              <a:t>Functions Mechanics</a:t>
            </a:r>
          </a:p>
        </p:txBody>
      </p:sp>
    </p:spTree>
    <p:extLst>
      <p:ext uri="{BB962C8B-B14F-4D97-AF65-F5344CB8AC3E}">
        <p14:creationId xmlns:p14="http://schemas.microsoft.com/office/powerpoint/2010/main" val="27851343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A Quick Review of Functions</a:t>
            </a:r>
            <a:endParaRPr lang="en-US" dirty="0">
              <a:solidFill>
                <a:schemeClr val="tx1"/>
              </a:solidFill>
            </a:endParaRPr>
          </a:p>
        </p:txBody>
      </p:sp>
      <p:sp>
        <p:nvSpPr>
          <p:cNvPr id="573443" name="Rectangle 3"/>
          <p:cNvSpPr>
            <a:spLocks noChangeArrowheads="1"/>
          </p:cNvSpPr>
          <p:nvPr/>
        </p:nvSpPr>
        <p:spPr bwMode="auto">
          <a:xfrm>
            <a:off x="482600" y="1155700"/>
            <a:ext cx="8128000" cy="532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concept of a function should be familiar to you from prior programming experience.  All modern programming languages allow functions to be defined.</a:t>
            </a:r>
          </a:p>
          <a:p>
            <a:pPr marL="342900" indent="-342900">
              <a:lnSpc>
                <a:spcPct val="90000"/>
              </a:lnSpc>
              <a:spcAft>
                <a:spcPct val="50000"/>
              </a:spcAft>
              <a:buFontTx/>
              <a:buChar char="•"/>
            </a:pPr>
            <a:r>
              <a:rPr lang="en-US" sz="2400" b="0" dirty="0"/>
              <a:t>At the most basic level, a </a:t>
            </a:r>
            <a:r>
              <a:rPr lang="en-US" sz="2400" i="1" dirty="0"/>
              <a:t>function</a:t>
            </a:r>
            <a:r>
              <a:rPr lang="en-US" sz="2400" b="0" dirty="0"/>
              <a:t> is a sequence of statements that has been collected together and given a name.  The name makes it possible to execute the statements much more easily; instead of copying out the entire list of statements, you can just provide the function name.</a:t>
            </a:r>
          </a:p>
          <a:p>
            <a:pPr marL="342900" indent="-342900">
              <a:lnSpc>
                <a:spcPct val="85000"/>
              </a:lnSpc>
              <a:spcAft>
                <a:spcPct val="20000"/>
              </a:spcAft>
              <a:buFontTx/>
              <a:buChar char="•"/>
            </a:pPr>
            <a:r>
              <a:rPr lang="en-US" sz="2400" b="0" dirty="0"/>
              <a:t>The following terms are useful when working with functions:</a:t>
            </a:r>
          </a:p>
          <a:p>
            <a:pPr marL="742950" lvl="1" indent="-285750">
              <a:lnSpc>
                <a:spcPct val="85000"/>
              </a:lnSpc>
              <a:spcAft>
                <a:spcPct val="20000"/>
              </a:spcAft>
              <a:buFontTx/>
              <a:buChar char="–"/>
            </a:pPr>
            <a:r>
              <a:rPr lang="en-US" sz="2200" b="0" dirty="0">
                <a:ea typeface="ＭＳ Ｐゴシック" pitchFamily="1" charset="-128"/>
              </a:rPr>
              <a:t>Invoking a function by name is known as </a:t>
            </a:r>
            <a:r>
              <a:rPr lang="en-US" sz="2200" i="1" dirty="0">
                <a:ea typeface="ＭＳ Ｐゴシック" pitchFamily="1" charset="-128"/>
              </a:rPr>
              <a:t>calling</a:t>
            </a:r>
            <a:r>
              <a:rPr lang="en-US" sz="2200" b="0" dirty="0">
                <a:ea typeface="ＭＳ Ｐゴシック" pitchFamily="1" charset="-128"/>
              </a:rPr>
              <a:t> that function.</a:t>
            </a:r>
          </a:p>
          <a:p>
            <a:pPr marL="742950" lvl="1" indent="-285750">
              <a:lnSpc>
                <a:spcPct val="85000"/>
              </a:lnSpc>
              <a:spcAft>
                <a:spcPct val="20000"/>
              </a:spcAft>
              <a:buFontTx/>
              <a:buChar char="–"/>
            </a:pPr>
            <a:r>
              <a:rPr lang="en-US" sz="2200" b="0" dirty="0">
                <a:ea typeface="ＭＳ Ｐゴシック" pitchFamily="1" charset="-128"/>
              </a:rPr>
              <a:t>The caller passes information to a function using </a:t>
            </a:r>
            <a:r>
              <a:rPr lang="en-US" sz="2200" i="1" dirty="0">
                <a:ea typeface="ＭＳ Ｐゴシック" pitchFamily="1" charset="-128"/>
              </a:rPr>
              <a:t>arguments</a:t>
            </a:r>
            <a:r>
              <a:rPr lang="en-US" sz="2200" b="0" i="1" dirty="0">
                <a:ea typeface="ＭＳ Ｐゴシック" pitchFamily="1" charset="-128"/>
              </a:rPr>
              <a:t>.</a:t>
            </a:r>
            <a:endParaRPr lang="en-US" sz="2200" b="0" dirty="0">
              <a:ea typeface="ＭＳ Ｐゴシック" pitchFamily="1" charset="-128"/>
            </a:endParaRPr>
          </a:p>
          <a:p>
            <a:pPr marL="742950" lvl="1" indent="-285750">
              <a:lnSpc>
                <a:spcPct val="85000"/>
              </a:lnSpc>
              <a:spcAft>
                <a:spcPct val="20000"/>
              </a:spcAft>
              <a:buFontTx/>
              <a:buChar char="–"/>
            </a:pPr>
            <a:r>
              <a:rPr lang="en-US" sz="2200" b="0" dirty="0">
                <a:ea typeface="ＭＳ Ｐゴシック" pitchFamily="1" charset="-128"/>
              </a:rPr>
              <a:t>When a function completes its operation, it </a:t>
            </a:r>
            <a:r>
              <a:rPr lang="en-US" sz="2200" i="1" dirty="0">
                <a:ea typeface="ＭＳ Ｐゴシック" pitchFamily="1" charset="-128"/>
              </a:rPr>
              <a:t>returns</a:t>
            </a:r>
            <a:r>
              <a:rPr lang="en-US" sz="2200" b="0" dirty="0">
                <a:ea typeface="ＭＳ Ｐゴシック" pitchFamily="1" charset="-128"/>
              </a:rPr>
              <a:t> to its caller.</a:t>
            </a:r>
          </a:p>
          <a:p>
            <a:pPr marL="742950" lvl="1" indent="-285750">
              <a:lnSpc>
                <a:spcPct val="85000"/>
              </a:lnSpc>
              <a:spcAft>
                <a:spcPct val="50000"/>
              </a:spcAft>
              <a:buFontTx/>
              <a:buChar char="–"/>
            </a:pPr>
            <a:r>
              <a:rPr lang="en-US" sz="2200" b="0" dirty="0">
                <a:ea typeface="ＭＳ Ｐゴシック" pitchFamily="1" charset="-128"/>
              </a:rPr>
              <a:t>A function gives information to the caller by </a:t>
            </a:r>
            <a:r>
              <a:rPr lang="en-US" sz="2200" i="1" dirty="0">
                <a:ea typeface="ＭＳ Ｐゴシック" pitchFamily="1" charset="-128"/>
              </a:rPr>
              <a:t>returning a result</a:t>
            </a:r>
            <a:r>
              <a:rPr lang="en-US" sz="2200" b="0" i="1" dirty="0">
                <a:ea typeface="ＭＳ Ｐゴシック" pitchFamily="1" charset="-128"/>
              </a:rPr>
              <a:t>.</a:t>
            </a:r>
            <a:endParaRPr lang="en-US" sz="2200" b="0" dirty="0">
              <a:ea typeface="ＭＳ Ｐゴシック" pitchFamily="1" charset="-128"/>
            </a:endParaRPr>
          </a:p>
        </p:txBody>
      </p:sp>
    </p:spTree>
    <p:extLst>
      <p:ext uri="{BB962C8B-B14F-4D97-AF65-F5344CB8AC3E}">
        <p14:creationId xmlns:p14="http://schemas.microsoft.com/office/powerpoint/2010/main" val="2150880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344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3443">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573443">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73443">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73443">
                                            <p:txEl>
                                              <p:pRg st="5" end="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57344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43" grpId="0" build="p" bldLvl="2"/>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Review: Syntax of Functions</a:t>
            </a:r>
            <a:endParaRPr lang="en-US" dirty="0">
              <a:solidFill>
                <a:schemeClr val="tx1"/>
              </a:solidFill>
            </a:endParaRPr>
          </a:p>
        </p:txBody>
      </p:sp>
      <p:sp>
        <p:nvSpPr>
          <p:cNvPr id="585731" name="Rectangle 3"/>
          <p:cNvSpPr>
            <a:spLocks noChangeArrowheads="1"/>
          </p:cNvSpPr>
          <p:nvPr/>
        </p:nvSpPr>
        <p:spPr bwMode="auto">
          <a:xfrm>
            <a:off x="482600" y="1155700"/>
            <a:ext cx="8128000" cy="596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The general form of a function definition is</a:t>
            </a:r>
          </a:p>
        </p:txBody>
      </p:sp>
      <p:sp>
        <p:nvSpPr>
          <p:cNvPr id="585732" name="Rectangle 4"/>
          <p:cNvSpPr>
            <a:spLocks noChangeArrowheads="1"/>
          </p:cNvSpPr>
          <p:nvPr/>
        </p:nvSpPr>
        <p:spPr bwMode="auto">
          <a:xfrm>
            <a:off x="1422400" y="1790095"/>
            <a:ext cx="6553200" cy="136676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solidFill>
                <a:srgbClr val="000000"/>
              </a:solidFill>
            </a:endParaRPr>
          </a:p>
        </p:txBody>
      </p:sp>
      <p:sp>
        <p:nvSpPr>
          <p:cNvPr id="585733" name="Text Box 5"/>
          <p:cNvSpPr txBox="1">
            <a:spLocks noChangeArrowheads="1"/>
          </p:cNvSpPr>
          <p:nvPr/>
        </p:nvSpPr>
        <p:spPr bwMode="auto">
          <a:xfrm>
            <a:off x="1600200" y="1874760"/>
            <a:ext cx="6248400" cy="1107996"/>
          </a:xfrm>
          <a:prstGeom prst="rect">
            <a:avLst/>
          </a:prstGeom>
          <a:noFill/>
          <a:ln w="9525">
            <a:noFill/>
            <a:miter lim="800000"/>
            <a:headEnd/>
            <a:tailEnd/>
          </a:ln>
          <a:effectLst/>
        </p:spPr>
        <p:txBody>
          <a:bodyPr>
            <a:prstTxWarp prst="textNoShape">
              <a:avLst/>
            </a:prstTxWarp>
            <a:spAutoFit/>
          </a:bodyPr>
          <a:lstStyle/>
          <a:p>
            <a:r>
              <a:rPr lang="en-US" sz="2200" dirty="0">
                <a:solidFill>
                  <a:srgbClr val="000000"/>
                </a:solidFill>
                <a:latin typeface="Courier New"/>
                <a:cs typeface="Courier New"/>
              </a:rPr>
              <a:t>function </a:t>
            </a:r>
            <a:r>
              <a:rPr lang="en-US" sz="2200" b="0" i="1" dirty="0" err="1">
                <a:solidFill>
                  <a:srgbClr val="000000"/>
                </a:solidFill>
              </a:rPr>
              <a:t>name</a:t>
            </a:r>
            <a:r>
              <a:rPr lang="en-US" sz="2200" dirty="0" err="1">
                <a:solidFill>
                  <a:srgbClr val="000000"/>
                </a:solidFill>
                <a:latin typeface="Courier New" pitchFamily="1" charset="0"/>
              </a:rPr>
              <a:t>(</a:t>
            </a:r>
            <a:r>
              <a:rPr lang="en-US" sz="2200" b="0" i="1" dirty="0" err="1">
                <a:solidFill>
                  <a:srgbClr val="000000"/>
                </a:solidFill>
              </a:rPr>
              <a:t>parameter</a:t>
            </a:r>
            <a:r>
              <a:rPr lang="en-US" sz="2200" b="0" i="1" dirty="0">
                <a:solidFill>
                  <a:srgbClr val="000000"/>
                </a:solidFill>
              </a:rPr>
              <a:t> list</a:t>
            </a:r>
            <a:r>
              <a:rPr lang="en-US" sz="2200" dirty="0">
                <a:solidFill>
                  <a:srgbClr val="000000"/>
                </a:solidFill>
                <a:latin typeface="Courier New" pitchFamily="1" charset="0"/>
              </a:rPr>
              <a:t>)</a:t>
            </a:r>
            <a:r>
              <a:rPr lang="en-US" sz="1200" dirty="0">
                <a:solidFill>
                  <a:srgbClr val="000000"/>
                </a:solidFill>
                <a:latin typeface="Courier New" pitchFamily="1" charset="0"/>
              </a:rPr>
              <a:t> </a:t>
            </a:r>
            <a:r>
              <a:rPr lang="en-US" sz="2200" dirty="0">
                <a:solidFill>
                  <a:srgbClr val="000000"/>
                </a:solidFill>
                <a:latin typeface="Courier New" pitchFamily="1" charset="0"/>
              </a:rPr>
              <a:t>{</a:t>
            </a:r>
          </a:p>
          <a:p>
            <a:r>
              <a:rPr lang="en-US" sz="2200" dirty="0">
                <a:solidFill>
                  <a:srgbClr val="000000"/>
                </a:solidFill>
                <a:latin typeface="Courier New" pitchFamily="1" charset="0"/>
              </a:rPr>
              <a:t>   </a:t>
            </a:r>
            <a:r>
              <a:rPr lang="en-US" sz="2200" b="0" i="1" dirty="0">
                <a:solidFill>
                  <a:srgbClr val="000000"/>
                </a:solidFill>
              </a:rPr>
              <a:t>statements in the function body</a:t>
            </a:r>
            <a:endParaRPr lang="en-US" sz="2200" dirty="0">
              <a:solidFill>
                <a:srgbClr val="000000"/>
              </a:solidFill>
              <a:latin typeface="Courier New" pitchFamily="1" charset="0"/>
            </a:endParaRPr>
          </a:p>
          <a:p>
            <a:r>
              <a:rPr lang="en-US" sz="2200" dirty="0">
                <a:solidFill>
                  <a:srgbClr val="000000"/>
                </a:solidFill>
                <a:latin typeface="Courier New" pitchFamily="1" charset="0"/>
              </a:rPr>
              <a:t>}</a:t>
            </a:r>
          </a:p>
        </p:txBody>
      </p:sp>
      <p:sp>
        <p:nvSpPr>
          <p:cNvPr id="585734" name="Rectangle 6"/>
          <p:cNvSpPr>
            <a:spLocks noChangeArrowheads="1"/>
          </p:cNvSpPr>
          <p:nvPr/>
        </p:nvSpPr>
        <p:spPr bwMode="auto">
          <a:xfrm>
            <a:off x="482600" y="3263900"/>
            <a:ext cx="8128000" cy="698500"/>
          </a:xfrm>
          <a:prstGeom prst="rect">
            <a:avLst/>
          </a:prstGeom>
          <a:noFill/>
          <a:ln w="9525">
            <a:noFill/>
            <a:miter lim="800000"/>
            <a:headEnd/>
            <a:tailEnd/>
          </a:ln>
          <a:effectLst/>
        </p:spPr>
        <p:txBody>
          <a:bodyPr>
            <a:prstTxWarp prst="textNoShape">
              <a:avLst/>
            </a:prstTxWarp>
          </a:bodyPr>
          <a:lstStyle/>
          <a:p>
            <a:pPr marL="342900">
              <a:lnSpc>
                <a:spcPct val="90000"/>
              </a:lnSpc>
              <a:spcAft>
                <a:spcPct val="20000"/>
              </a:spcAft>
            </a:pPr>
            <a:r>
              <a:rPr lang="en-US" sz="2400" b="0" dirty="0">
                <a:solidFill>
                  <a:srgbClr val="000000"/>
                </a:solidFill>
              </a:rPr>
              <a:t>where </a:t>
            </a:r>
            <a:r>
              <a:rPr lang="en-US" sz="2400" b="0" i="1" dirty="0">
                <a:solidFill>
                  <a:srgbClr val="000000"/>
                </a:solidFill>
              </a:rPr>
              <a:t>name</a:t>
            </a:r>
            <a:r>
              <a:rPr lang="en-US" sz="2400" b="0" dirty="0">
                <a:solidFill>
                  <a:srgbClr val="000000"/>
                </a:solidFill>
              </a:rPr>
              <a:t> is the name of the function, and </a:t>
            </a:r>
            <a:r>
              <a:rPr lang="en-US" sz="2400" b="0" i="1" dirty="0">
                <a:solidFill>
                  <a:srgbClr val="000000"/>
                </a:solidFill>
              </a:rPr>
              <a:t>parameter list</a:t>
            </a:r>
            <a:r>
              <a:rPr lang="en-US" sz="2400" b="0" dirty="0">
                <a:solidFill>
                  <a:srgbClr val="000000"/>
                </a:solidFill>
              </a:rPr>
              <a:t> is a list of variables used to hold the values of each argument.</a:t>
            </a:r>
          </a:p>
        </p:txBody>
      </p:sp>
      <p:grpSp>
        <p:nvGrpSpPr>
          <p:cNvPr id="2" name="Group 12"/>
          <p:cNvGrpSpPr/>
          <p:nvPr/>
        </p:nvGrpSpPr>
        <p:grpSpPr>
          <a:xfrm>
            <a:off x="482600" y="4076700"/>
            <a:ext cx="8128000" cy="2480130"/>
            <a:chOff x="482600" y="4076700"/>
            <a:chExt cx="8128000" cy="2480130"/>
          </a:xfrm>
        </p:grpSpPr>
        <p:sp>
          <p:nvSpPr>
            <p:cNvPr id="8" name="Rectangle 3"/>
            <p:cNvSpPr>
              <a:spLocks noChangeArrowheads="1"/>
            </p:cNvSpPr>
            <p:nvPr/>
          </p:nvSpPr>
          <p:spPr bwMode="auto">
            <a:xfrm>
              <a:off x="482600" y="4076700"/>
              <a:ext cx="8128000" cy="8001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You can return a value from a function by including one or more </a:t>
              </a:r>
              <a:r>
                <a:rPr lang="en-US" sz="2000" dirty="0">
                  <a:solidFill>
                    <a:srgbClr val="000000"/>
                  </a:solidFill>
                  <a:latin typeface="Courier New" pitchFamily="1" charset="0"/>
                </a:rPr>
                <a:t>return</a:t>
              </a:r>
              <a:r>
                <a:rPr lang="en-US" sz="2400" b="0" dirty="0">
                  <a:solidFill>
                    <a:srgbClr val="000000"/>
                  </a:solidFill>
                </a:rPr>
                <a:t> statements, which are usually written as</a:t>
              </a:r>
            </a:p>
          </p:txBody>
        </p:sp>
        <p:grpSp>
          <p:nvGrpSpPr>
            <p:cNvPr id="3" name="Group 14"/>
            <p:cNvGrpSpPr>
              <a:grpSpLocks/>
            </p:cNvGrpSpPr>
            <p:nvPr/>
          </p:nvGrpSpPr>
          <p:grpSpPr bwMode="auto">
            <a:xfrm>
              <a:off x="1892300" y="4983165"/>
              <a:ext cx="5359400" cy="604838"/>
              <a:chOff x="1192" y="1299"/>
              <a:chExt cx="3376" cy="381"/>
            </a:xfrm>
          </p:grpSpPr>
          <p:sp>
            <p:nvSpPr>
              <p:cNvPr id="10" name="Rectangle 5"/>
              <p:cNvSpPr>
                <a:spLocks noChangeArrowheads="1"/>
              </p:cNvSpPr>
              <p:nvPr/>
            </p:nvSpPr>
            <p:spPr bwMode="auto">
              <a:xfrm>
                <a:off x="1192" y="1299"/>
                <a:ext cx="3376" cy="381"/>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solidFill>
                    <a:srgbClr val="000000"/>
                  </a:solidFill>
                </a:endParaRPr>
              </a:p>
            </p:txBody>
          </p:sp>
          <p:sp>
            <p:nvSpPr>
              <p:cNvPr id="11" name="Text Box 6"/>
              <p:cNvSpPr txBox="1">
                <a:spLocks noChangeArrowheads="1"/>
              </p:cNvSpPr>
              <p:nvPr/>
            </p:nvSpPr>
            <p:spPr bwMode="auto">
              <a:xfrm>
                <a:off x="1304" y="1352"/>
                <a:ext cx="2160" cy="271"/>
              </a:xfrm>
              <a:prstGeom prst="rect">
                <a:avLst/>
              </a:prstGeom>
              <a:solidFill>
                <a:schemeClr val="bg1"/>
              </a:solidFill>
              <a:ln w="9525">
                <a:noFill/>
                <a:miter lim="800000"/>
                <a:headEnd/>
                <a:tailEnd/>
              </a:ln>
              <a:effectLst/>
            </p:spPr>
            <p:txBody>
              <a:bodyPr>
                <a:prstTxWarp prst="textNoShape">
                  <a:avLst/>
                </a:prstTxWarp>
                <a:spAutoFit/>
              </a:bodyPr>
              <a:lstStyle/>
              <a:p>
                <a:r>
                  <a:rPr lang="en-US" sz="2200" dirty="0">
                    <a:solidFill>
                      <a:srgbClr val="000000"/>
                    </a:solidFill>
                    <a:latin typeface="Courier New" pitchFamily="1" charset="0"/>
                  </a:rPr>
                  <a:t>return </a:t>
                </a:r>
                <a:r>
                  <a:rPr lang="en-US" sz="2200" b="0" i="1" dirty="0">
                    <a:solidFill>
                      <a:srgbClr val="000000"/>
                    </a:solidFill>
                  </a:rPr>
                  <a:t>expression</a:t>
                </a:r>
                <a:r>
                  <a:rPr lang="en-US" sz="2200" dirty="0">
                    <a:solidFill>
                      <a:srgbClr val="000000"/>
                    </a:solidFill>
                    <a:latin typeface="Courier New" pitchFamily="1" charset="0"/>
                  </a:rPr>
                  <a:t>;</a:t>
                </a:r>
              </a:p>
            </p:txBody>
          </p:sp>
        </p:grpSp>
        <p:sp>
          <p:nvSpPr>
            <p:cNvPr id="12" name="Rectangle 7"/>
            <p:cNvSpPr>
              <a:spLocks noChangeArrowheads="1"/>
            </p:cNvSpPr>
            <p:nvPr/>
          </p:nvSpPr>
          <p:spPr bwMode="auto">
            <a:xfrm>
              <a:off x="482600" y="5718630"/>
              <a:ext cx="8128000" cy="8382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20000"/>
                </a:spcAft>
              </a:pPr>
              <a:r>
                <a:rPr lang="en-US" sz="2400" b="0" dirty="0">
                  <a:solidFill>
                    <a:srgbClr val="000000"/>
                  </a:solidFill>
                </a:rPr>
                <a:t>	where </a:t>
              </a:r>
              <a:r>
                <a:rPr lang="en-US" sz="2400" b="0" i="1" dirty="0">
                  <a:solidFill>
                    <a:srgbClr val="000000"/>
                  </a:solidFill>
                </a:rPr>
                <a:t>expression</a:t>
              </a:r>
              <a:r>
                <a:rPr lang="en-US" sz="2400" b="0" dirty="0">
                  <a:solidFill>
                    <a:srgbClr val="000000"/>
                  </a:solidFill>
                </a:rPr>
                <a:t> is an expression that specifies the value you want to return.</a:t>
              </a:r>
            </a:p>
          </p:txBody>
        </p:sp>
      </p:grpSp>
    </p:spTree>
    <p:extLst>
      <p:ext uri="{BB962C8B-B14F-4D97-AF65-F5344CB8AC3E}">
        <p14:creationId xmlns:p14="http://schemas.microsoft.com/office/powerpoint/2010/main" val="3530723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Nonnumeric Functions</a:t>
            </a:r>
            <a:endParaRPr lang="en-US" dirty="0">
              <a:solidFill>
                <a:schemeClr val="tx1"/>
              </a:solidFill>
            </a:endParaRPr>
          </a:p>
        </p:txBody>
      </p:sp>
      <p:sp>
        <p:nvSpPr>
          <p:cNvPr id="585731" name="Rectangle 3"/>
          <p:cNvSpPr>
            <a:spLocks noChangeArrowheads="1"/>
          </p:cNvSpPr>
          <p:nvPr/>
        </p:nvSpPr>
        <p:spPr bwMode="auto">
          <a:xfrm>
            <a:off x="482600" y="1155700"/>
            <a:ext cx="8128000" cy="2501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Although functions return a single value, that value can be of any type.</a:t>
            </a:r>
          </a:p>
          <a:p>
            <a:pPr marL="342900" indent="-342900">
              <a:lnSpc>
                <a:spcPct val="90000"/>
              </a:lnSpc>
              <a:spcAft>
                <a:spcPct val="50000"/>
              </a:spcAft>
              <a:buFontTx/>
              <a:buChar char="•"/>
            </a:pPr>
            <a:r>
              <a:rPr lang="en-US" sz="2400" b="0" dirty="0">
                <a:solidFill>
                  <a:srgbClr val="000000"/>
                </a:solidFill>
              </a:rPr>
              <a:t>Even without learning the full range of string operations covered in Chapter 7, you can already write string functions that depend only on concatenation, such as the following function that concatenates together </a:t>
            </a:r>
            <a:r>
              <a:rPr lang="en-US" sz="2000" dirty="0" err="1">
                <a:solidFill>
                  <a:srgbClr val="000000"/>
                </a:solidFill>
                <a:latin typeface="Courier New"/>
                <a:cs typeface="Courier New"/>
              </a:rPr>
              <a:t>n</a:t>
            </a:r>
            <a:r>
              <a:rPr lang="en-US" sz="2400" b="0" dirty="0">
                <a:solidFill>
                  <a:srgbClr val="000000"/>
                </a:solidFill>
              </a:rPr>
              <a:t> copies of the string </a:t>
            </a:r>
            <a:r>
              <a:rPr lang="en-US" sz="2000" dirty="0" err="1">
                <a:solidFill>
                  <a:srgbClr val="000000"/>
                </a:solidFill>
                <a:latin typeface="Courier New"/>
                <a:cs typeface="Courier New"/>
              </a:rPr>
              <a:t>str</a:t>
            </a:r>
            <a:r>
              <a:rPr lang="en-US" sz="2400" b="0" dirty="0">
                <a:solidFill>
                  <a:srgbClr val="000000"/>
                </a:solidFill>
              </a:rPr>
              <a:t>:</a:t>
            </a:r>
          </a:p>
        </p:txBody>
      </p:sp>
      <p:grpSp>
        <p:nvGrpSpPr>
          <p:cNvPr id="13" name="Group 12"/>
          <p:cNvGrpSpPr/>
          <p:nvPr/>
        </p:nvGrpSpPr>
        <p:grpSpPr>
          <a:xfrm>
            <a:off x="1295400" y="3589865"/>
            <a:ext cx="6858000" cy="2209800"/>
            <a:chOff x="1295400" y="1328057"/>
            <a:chExt cx="6858000" cy="2209800"/>
          </a:xfrm>
        </p:grpSpPr>
        <p:sp>
          <p:nvSpPr>
            <p:cNvPr id="585732" name="Rectangle 4"/>
            <p:cNvSpPr>
              <a:spLocks noChangeArrowheads="1"/>
            </p:cNvSpPr>
            <p:nvPr/>
          </p:nvSpPr>
          <p:spPr bwMode="auto">
            <a:xfrm>
              <a:off x="1295400" y="1328057"/>
              <a:ext cx="6781800" cy="22098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solidFill>
                  <a:srgbClr val="000000"/>
                </a:solidFill>
              </a:endParaRPr>
            </a:p>
          </p:txBody>
        </p:sp>
        <p:sp>
          <p:nvSpPr>
            <p:cNvPr id="585733" name="Text Box 5"/>
            <p:cNvSpPr txBox="1">
              <a:spLocks noChangeArrowheads="1"/>
            </p:cNvSpPr>
            <p:nvPr/>
          </p:nvSpPr>
          <p:spPr bwMode="auto">
            <a:xfrm>
              <a:off x="1295400" y="1363010"/>
              <a:ext cx="6858000" cy="2031325"/>
            </a:xfrm>
            <a:prstGeom prst="rect">
              <a:avLst/>
            </a:prstGeom>
            <a:noFill/>
            <a:ln w="9525">
              <a:noFill/>
              <a:miter lim="800000"/>
              <a:headEnd/>
              <a:tailEnd/>
            </a:ln>
            <a:effectLst/>
          </p:spPr>
          <p:txBody>
            <a:bodyPr wrap="square">
              <a:prstTxWarp prst="textNoShape">
                <a:avLst/>
              </a:prstTxWarp>
              <a:spAutoFit/>
            </a:bodyPr>
            <a:lstStyle/>
            <a:p>
              <a:r>
                <a:rPr lang="en-US" sz="1800" dirty="0">
                  <a:solidFill>
                    <a:srgbClr val="000000"/>
                  </a:solidFill>
                  <a:latin typeface="Courier New"/>
                  <a:cs typeface="Courier New"/>
                </a:rPr>
                <a:t>function </a:t>
              </a:r>
              <a:r>
                <a:rPr lang="en-US" sz="1800" dirty="0" err="1">
                  <a:solidFill>
                    <a:srgbClr val="000000"/>
                  </a:solidFill>
                  <a:latin typeface="Courier New"/>
                  <a:cs typeface="Courier New"/>
                </a:rPr>
                <a:t>concatNCopies(n</a:t>
              </a:r>
              <a:r>
                <a:rPr lang="en-US" sz="1800" dirty="0">
                  <a:solidFill>
                    <a:srgbClr val="000000"/>
                  </a:solidFill>
                  <a:latin typeface="Courier New"/>
                  <a:cs typeface="Courier New"/>
                </a:rPr>
                <a:t>, </a:t>
              </a:r>
              <a:r>
                <a:rPr lang="en-US" sz="1800" dirty="0" err="1">
                  <a:solidFill>
                    <a:srgbClr val="000000"/>
                  </a:solidFill>
                  <a:latin typeface="Courier New"/>
                  <a:cs typeface="Courier New"/>
                </a:rPr>
                <a:t>str</a:t>
              </a:r>
              <a:r>
                <a:rPr lang="en-US" sz="1800" dirty="0">
                  <a:solidFill>
                    <a:srgbClr val="000000"/>
                  </a:solidFill>
                  <a:latin typeface="Courier New"/>
                  <a:cs typeface="Courier New"/>
                </a:rPr>
                <a:t>) {</a:t>
              </a:r>
            </a:p>
            <a:p>
              <a:r>
                <a:rPr lang="en-US" sz="1800" dirty="0">
                  <a:solidFill>
                    <a:srgbClr val="000000"/>
                  </a:solidFill>
                  <a:latin typeface="Courier New"/>
                  <a:cs typeface="Courier New"/>
                </a:rPr>
                <a:t>   let result = "";</a:t>
              </a:r>
            </a:p>
            <a:p>
              <a:r>
                <a:rPr lang="en-US" sz="1800" dirty="0">
                  <a:solidFill>
                    <a:srgbClr val="000000"/>
                  </a:solidFill>
                  <a:latin typeface="Courier New"/>
                  <a:cs typeface="Courier New"/>
                </a:rPr>
                <a:t>   for (let </a:t>
              </a:r>
              <a:r>
                <a:rPr lang="en-US" sz="1800" dirty="0" err="1">
                  <a:solidFill>
                    <a:srgbClr val="000000"/>
                  </a:solidFill>
                  <a:latin typeface="Courier New"/>
                  <a:cs typeface="Courier New"/>
                </a:rPr>
                <a:t>i</a:t>
              </a:r>
              <a:r>
                <a:rPr lang="en-US" sz="1800" dirty="0">
                  <a:solidFill>
                    <a:srgbClr val="000000"/>
                  </a:solidFill>
                  <a:latin typeface="Courier New"/>
                  <a:cs typeface="Courier New"/>
                </a:rPr>
                <a:t> = 0; </a:t>
              </a:r>
              <a:r>
                <a:rPr lang="en-US" sz="1800" dirty="0" err="1">
                  <a:solidFill>
                    <a:srgbClr val="000000"/>
                  </a:solidFill>
                  <a:latin typeface="Courier New"/>
                  <a:cs typeface="Courier New"/>
                </a:rPr>
                <a:t>i</a:t>
              </a:r>
              <a:r>
                <a:rPr lang="en-US" sz="1800" dirty="0">
                  <a:solidFill>
                    <a:srgbClr val="000000"/>
                  </a:solidFill>
                  <a:latin typeface="Courier New"/>
                  <a:cs typeface="Courier New"/>
                </a:rPr>
                <a:t> &lt; </a:t>
              </a:r>
              <a:r>
                <a:rPr lang="en-US" sz="1800" dirty="0" err="1">
                  <a:solidFill>
                    <a:srgbClr val="000000"/>
                  </a:solidFill>
                  <a:latin typeface="Courier New"/>
                  <a:cs typeface="Courier New"/>
                </a:rPr>
                <a:t>n</a:t>
              </a:r>
              <a:r>
                <a:rPr lang="en-US" sz="1800" dirty="0">
                  <a:solidFill>
                    <a:srgbClr val="000000"/>
                  </a:solidFill>
                  <a:latin typeface="Courier New"/>
                  <a:cs typeface="Courier New"/>
                </a:rPr>
                <a:t>; </a:t>
              </a:r>
              <a:r>
                <a:rPr lang="en-US" sz="1800" dirty="0" err="1">
                  <a:solidFill>
                    <a:srgbClr val="000000"/>
                  </a:solidFill>
                  <a:latin typeface="Courier New"/>
                  <a:cs typeface="Courier New"/>
                </a:rPr>
                <a:t>i</a:t>
              </a:r>
              <a:r>
                <a:rPr lang="en-US" sz="1800" dirty="0">
                  <a:solidFill>
                    <a:srgbClr val="000000"/>
                  </a:solidFill>
                  <a:latin typeface="Courier New"/>
                  <a:cs typeface="Courier New"/>
                </a:rPr>
                <a:t>++) {</a:t>
              </a:r>
            </a:p>
            <a:p>
              <a:r>
                <a:rPr lang="en-US" sz="1800" dirty="0">
                  <a:solidFill>
                    <a:srgbClr val="000000"/>
                  </a:solidFill>
                  <a:latin typeface="Courier New"/>
                  <a:cs typeface="Courier New"/>
                </a:rPr>
                <a:t>      result += </a:t>
              </a:r>
              <a:r>
                <a:rPr lang="en-US" sz="1800" dirty="0" err="1">
                  <a:solidFill>
                    <a:srgbClr val="000000"/>
                  </a:solidFill>
                  <a:latin typeface="Courier New"/>
                  <a:cs typeface="Courier New"/>
                </a:rPr>
                <a:t>str</a:t>
              </a:r>
              <a:r>
                <a:rPr lang="en-US" sz="1800" dirty="0">
                  <a:solidFill>
                    <a:srgbClr val="000000"/>
                  </a:solidFill>
                  <a:latin typeface="Courier New"/>
                  <a:cs typeface="Courier New"/>
                </a:rPr>
                <a:t>;</a:t>
              </a:r>
            </a:p>
            <a:p>
              <a:r>
                <a:rPr lang="en-US" sz="1800" dirty="0">
                  <a:solidFill>
                    <a:srgbClr val="000000"/>
                  </a:solidFill>
                  <a:latin typeface="Courier New"/>
                  <a:cs typeface="Courier New"/>
                </a:rPr>
                <a:t>   }</a:t>
              </a:r>
            </a:p>
            <a:p>
              <a:r>
                <a:rPr lang="en-US" sz="1800" dirty="0">
                  <a:solidFill>
                    <a:srgbClr val="000000"/>
                  </a:solidFill>
                  <a:latin typeface="Courier New"/>
                  <a:cs typeface="Courier New"/>
                </a:rPr>
                <a:t>   return result;</a:t>
              </a:r>
            </a:p>
            <a:p>
              <a:r>
                <a:rPr lang="en-US" sz="1800" dirty="0">
                  <a:solidFill>
                    <a:srgbClr val="000000"/>
                  </a:solidFill>
                  <a:latin typeface="Courier New"/>
                  <a:cs typeface="Courier New"/>
                </a:rPr>
                <a:t>}</a:t>
              </a:r>
            </a:p>
          </p:txBody>
        </p:sp>
      </p:grpSp>
    </p:spTree>
    <p:extLst>
      <p:ext uri="{BB962C8B-B14F-4D97-AF65-F5344CB8AC3E}">
        <p14:creationId xmlns:p14="http://schemas.microsoft.com/office/powerpoint/2010/main" val="3886633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5731">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5731"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Exercise: Console Pyramid</a:t>
            </a:r>
            <a:endParaRPr lang="en-US" dirty="0">
              <a:solidFill>
                <a:srgbClr val="FF0000"/>
              </a:solidFill>
            </a:endParaRPr>
          </a:p>
        </p:txBody>
      </p:sp>
      <p:sp>
        <p:nvSpPr>
          <p:cNvPr id="610312" name="Rectangle 8"/>
          <p:cNvSpPr>
            <a:spLocks noChangeArrowheads="1"/>
          </p:cNvSpPr>
          <p:nvPr/>
        </p:nvSpPr>
        <p:spPr bwMode="auto">
          <a:xfrm>
            <a:off x="482600" y="1168400"/>
            <a:ext cx="8128000" cy="25654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Write a program that uses the </a:t>
            </a:r>
            <a:r>
              <a:rPr lang="en-US" sz="2000" dirty="0" err="1">
                <a:latin typeface="Courier New"/>
                <a:cs typeface="Courier New"/>
              </a:rPr>
              <a:t>concatNCopies</a:t>
            </a:r>
            <a:r>
              <a:rPr lang="en-US" sz="2400" b="0" dirty="0"/>
              <a:t> function to display a pyramid on the console in which the bricks are represented by the letter </a:t>
            </a:r>
            <a:r>
              <a:rPr lang="en-US" sz="2000" dirty="0" err="1">
                <a:latin typeface="Courier New"/>
                <a:cs typeface="Courier New"/>
              </a:rPr>
              <a:t>x</a:t>
            </a:r>
            <a:r>
              <a:rPr lang="en-US" sz="2400" b="0" dirty="0"/>
              <a:t>.  The number of levels in the pyramid should be defined as the constant </a:t>
            </a:r>
            <a:r>
              <a:rPr lang="en-US" sz="2000" dirty="0">
                <a:latin typeface="Courier New"/>
                <a:cs typeface="Courier New"/>
              </a:rPr>
              <a:t>N_LEVELS</a:t>
            </a:r>
            <a:r>
              <a:rPr lang="en-US" sz="2400" b="0" dirty="0"/>
              <a:t>.</a:t>
            </a:r>
          </a:p>
          <a:p>
            <a:pPr marL="342900" indent="-342900">
              <a:lnSpc>
                <a:spcPct val="90000"/>
              </a:lnSpc>
              <a:spcAft>
                <a:spcPct val="50000"/>
              </a:spcAft>
              <a:buFontTx/>
              <a:buChar char="•"/>
            </a:pPr>
            <a:r>
              <a:rPr lang="en-US" sz="2400" b="0" dirty="0"/>
              <a:t>For example, if </a:t>
            </a:r>
            <a:r>
              <a:rPr lang="en-US" sz="2000" dirty="0">
                <a:latin typeface="Courier New"/>
                <a:cs typeface="Courier New"/>
              </a:rPr>
              <a:t>N_LEVELS</a:t>
            </a:r>
            <a:r>
              <a:rPr lang="en-US" sz="2400" b="0" dirty="0"/>
              <a:t> is 10, the console output should look like this:</a:t>
            </a:r>
          </a:p>
        </p:txBody>
      </p:sp>
      <p:grpSp>
        <p:nvGrpSpPr>
          <p:cNvPr id="12" name="Group 11"/>
          <p:cNvGrpSpPr/>
          <p:nvPr/>
        </p:nvGrpSpPr>
        <p:grpSpPr>
          <a:xfrm>
            <a:off x="1295400" y="3558415"/>
            <a:ext cx="6858000" cy="3070985"/>
            <a:chOff x="1295400" y="3558415"/>
            <a:chExt cx="6858000" cy="3070985"/>
          </a:xfrm>
        </p:grpSpPr>
        <p:sp>
          <p:nvSpPr>
            <p:cNvPr id="5" name="Rectangle 4"/>
            <p:cNvSpPr/>
            <p:nvPr/>
          </p:nvSpPr>
          <p:spPr bwMode="auto">
            <a:xfrm>
              <a:off x="1295400" y="3927764"/>
              <a:ext cx="6858000" cy="2701636"/>
            </a:xfrm>
            <a:prstGeom prst="rect">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Times New Roman" charset="0"/>
              </a:endParaRPr>
            </a:p>
          </p:txBody>
        </p:sp>
        <p:sp>
          <p:nvSpPr>
            <p:cNvPr id="6" name="Round Same Side Corner Rectangle 5"/>
            <p:cNvSpPr/>
            <p:nvPr/>
          </p:nvSpPr>
          <p:spPr bwMode="auto">
            <a:xfrm>
              <a:off x="1295400" y="3558415"/>
              <a:ext cx="6858000" cy="381000"/>
            </a:xfrm>
            <a:prstGeom prst="round2SameRect">
              <a:avLst>
                <a:gd name="adj1" fmla="val 20560"/>
                <a:gd name="adj2" fmla="val 0"/>
              </a:avLst>
            </a:prstGeom>
            <a:gradFill flip="none" rotWithShape="1">
              <a:gsLst>
                <a:gs pos="0">
                  <a:srgbClr val="CECECE"/>
                </a:gs>
                <a:gs pos="100000">
                  <a:srgbClr val="F3F3F3"/>
                </a:gs>
              </a:gsLst>
              <a:lin ang="16200000" scaled="0"/>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7" name="TextBox 6"/>
            <p:cNvSpPr txBox="1"/>
            <p:nvPr/>
          </p:nvSpPr>
          <p:spPr>
            <a:xfrm>
              <a:off x="1295400" y="3563273"/>
              <a:ext cx="6858000" cy="338554"/>
            </a:xfrm>
            <a:prstGeom prst="rect">
              <a:avLst/>
            </a:prstGeom>
            <a:noFill/>
          </p:spPr>
          <p:txBody>
            <a:bodyPr wrap="square" rtlCol="0">
              <a:spAutoFit/>
            </a:bodyPr>
            <a:lstStyle/>
            <a:p>
              <a:pPr algn="ctr"/>
              <a:r>
                <a:rPr lang="en-US" sz="1600" b="0" dirty="0" err="1">
                  <a:solidFill>
                    <a:srgbClr val="333333"/>
                  </a:solidFill>
                  <a:latin typeface="Lucida Grande"/>
                  <a:cs typeface="Lucida Grande"/>
                </a:rPr>
                <a:t>ConsolePyramid</a:t>
              </a:r>
              <a:endParaRPr lang="en-US" sz="1800" b="0" dirty="0">
                <a:solidFill>
                  <a:srgbClr val="333333"/>
                </a:solidFill>
                <a:latin typeface="Lucida Grande"/>
                <a:cs typeface="Lucida Grande"/>
              </a:endParaRPr>
            </a:p>
          </p:txBody>
        </p:sp>
        <p:sp>
          <p:nvSpPr>
            <p:cNvPr id="10" name="TextBox 9"/>
            <p:cNvSpPr txBox="1"/>
            <p:nvPr/>
          </p:nvSpPr>
          <p:spPr>
            <a:xfrm>
              <a:off x="1331010" y="3936327"/>
              <a:ext cx="4953000" cy="2589940"/>
            </a:xfrm>
            <a:prstGeom prst="rect">
              <a:avLst/>
            </a:prstGeom>
            <a:noFill/>
          </p:spPr>
          <p:txBody>
            <a:bodyPr wrap="square" rtlCol="0">
              <a:spAutoFit/>
            </a:bodyPr>
            <a:lstStyle/>
            <a:p>
              <a:pPr>
                <a:lnSpc>
                  <a:spcPct val="90000"/>
                </a:lnSpc>
              </a:pPr>
              <a:r>
                <a:rPr lang="en-US" sz="1800" dirty="0">
                  <a:latin typeface="Courier New"/>
                  <a:cs typeface="Courier New"/>
                </a:rPr>
                <a:t>         </a:t>
              </a:r>
              <a:r>
                <a:rPr lang="en-US" sz="1800" dirty="0" err="1">
                  <a:latin typeface="Courier New"/>
                  <a:cs typeface="Courier New"/>
                </a:rPr>
                <a:t>x</a:t>
              </a:r>
              <a:endParaRPr lang="en-US" sz="1800" dirty="0">
                <a:latin typeface="Courier New"/>
                <a:cs typeface="Courier New"/>
              </a:endParaRPr>
            </a:p>
            <a:p>
              <a:pPr>
                <a:lnSpc>
                  <a:spcPct val="90000"/>
                </a:lnSpc>
              </a:pPr>
              <a:r>
                <a:rPr lang="en-US" sz="1800" dirty="0">
                  <a:latin typeface="Courier New"/>
                  <a:cs typeface="Courier New"/>
                </a:rPr>
                <a:t>        xxx</a:t>
              </a:r>
            </a:p>
            <a:p>
              <a:pPr>
                <a:lnSpc>
                  <a:spcPct val="90000"/>
                </a:lnSpc>
              </a:pPr>
              <a:r>
                <a:rPr lang="en-US" sz="1800" dirty="0">
                  <a:latin typeface="Courier New"/>
                  <a:cs typeface="Courier New"/>
                </a:rPr>
                <a:t>       </a:t>
              </a:r>
              <a:r>
                <a:rPr lang="en-US" sz="1800" dirty="0" err="1">
                  <a:latin typeface="Courier New"/>
                  <a:cs typeface="Courier New"/>
                </a:rPr>
                <a:t>xxxxx</a:t>
              </a:r>
              <a:endParaRPr lang="en-US" sz="1800" dirty="0">
                <a:latin typeface="Courier New"/>
                <a:cs typeface="Courier New"/>
              </a:endParaRPr>
            </a:p>
            <a:p>
              <a:pPr>
                <a:lnSpc>
                  <a:spcPct val="90000"/>
                </a:lnSpc>
              </a:pPr>
              <a:r>
                <a:rPr lang="en-US" sz="1800" dirty="0">
                  <a:latin typeface="Courier New"/>
                  <a:cs typeface="Courier New"/>
                </a:rPr>
                <a:t>      </a:t>
              </a:r>
              <a:r>
                <a:rPr lang="en-US" sz="1800" dirty="0" err="1">
                  <a:latin typeface="Courier New"/>
                  <a:cs typeface="Courier New"/>
                </a:rPr>
                <a:t>xxxxxxx</a:t>
              </a:r>
              <a:endParaRPr lang="en-US" sz="1800" dirty="0">
                <a:latin typeface="Courier New"/>
                <a:cs typeface="Courier New"/>
              </a:endParaRPr>
            </a:p>
            <a:p>
              <a:pPr>
                <a:lnSpc>
                  <a:spcPct val="90000"/>
                </a:lnSpc>
              </a:pPr>
              <a:r>
                <a:rPr lang="en-US" sz="1800" dirty="0">
                  <a:latin typeface="Courier New"/>
                  <a:cs typeface="Courier New"/>
                </a:rPr>
                <a:t>     </a:t>
              </a:r>
              <a:r>
                <a:rPr lang="en-US" sz="1800" dirty="0" err="1">
                  <a:latin typeface="Courier New"/>
                  <a:cs typeface="Courier New"/>
                </a:rPr>
                <a:t>xxxxxxxxx</a:t>
              </a:r>
              <a:endParaRPr lang="en-US" sz="1800" dirty="0">
                <a:latin typeface="Courier New"/>
                <a:cs typeface="Courier New"/>
              </a:endParaRPr>
            </a:p>
            <a:p>
              <a:pPr>
                <a:lnSpc>
                  <a:spcPct val="90000"/>
                </a:lnSpc>
              </a:pPr>
              <a:r>
                <a:rPr lang="en-US" sz="1800" dirty="0">
                  <a:latin typeface="Courier New"/>
                  <a:cs typeface="Courier New"/>
                </a:rPr>
                <a:t>    </a:t>
              </a:r>
              <a:r>
                <a:rPr lang="en-US" sz="1800" dirty="0" err="1">
                  <a:latin typeface="Courier New"/>
                  <a:cs typeface="Courier New"/>
                </a:rPr>
                <a:t>xxxxxxxxxxx</a:t>
              </a:r>
              <a:endParaRPr lang="en-US" sz="1800" dirty="0">
                <a:latin typeface="Courier New"/>
                <a:cs typeface="Courier New"/>
              </a:endParaRPr>
            </a:p>
            <a:p>
              <a:pPr>
                <a:lnSpc>
                  <a:spcPct val="90000"/>
                </a:lnSpc>
              </a:pPr>
              <a:r>
                <a:rPr lang="en-US" sz="1800" dirty="0">
                  <a:latin typeface="Courier New"/>
                  <a:cs typeface="Courier New"/>
                </a:rPr>
                <a:t>   </a:t>
              </a:r>
              <a:r>
                <a:rPr lang="en-US" sz="1800" dirty="0" err="1">
                  <a:latin typeface="Courier New"/>
                  <a:cs typeface="Courier New"/>
                </a:rPr>
                <a:t>xxxxxxxxxxxxx</a:t>
              </a:r>
              <a:endParaRPr lang="en-US" sz="1800" dirty="0">
                <a:latin typeface="Courier New"/>
                <a:cs typeface="Courier New"/>
              </a:endParaRPr>
            </a:p>
            <a:p>
              <a:pPr>
                <a:lnSpc>
                  <a:spcPct val="90000"/>
                </a:lnSpc>
              </a:pPr>
              <a:r>
                <a:rPr lang="en-US" sz="1800" dirty="0">
                  <a:latin typeface="Courier New"/>
                  <a:cs typeface="Courier New"/>
                </a:rPr>
                <a:t>  </a:t>
              </a:r>
              <a:r>
                <a:rPr lang="en-US" sz="1800" dirty="0" err="1">
                  <a:latin typeface="Courier New"/>
                  <a:cs typeface="Courier New"/>
                </a:rPr>
                <a:t>xxxxxxxxxxxxxxx</a:t>
              </a:r>
              <a:endParaRPr lang="en-US" sz="1800" dirty="0">
                <a:latin typeface="Courier New"/>
                <a:cs typeface="Courier New"/>
              </a:endParaRPr>
            </a:p>
            <a:p>
              <a:pPr>
                <a:lnSpc>
                  <a:spcPct val="90000"/>
                </a:lnSpc>
              </a:pPr>
              <a:r>
                <a:rPr lang="en-US" sz="1800" dirty="0">
                  <a:latin typeface="Courier New"/>
                  <a:cs typeface="Courier New"/>
                </a:rPr>
                <a:t> </a:t>
              </a:r>
              <a:r>
                <a:rPr lang="en-US" sz="1800" dirty="0" err="1">
                  <a:latin typeface="Courier New"/>
                  <a:cs typeface="Courier New"/>
                </a:rPr>
                <a:t>xxxxxxxxxxxxxxxxx</a:t>
              </a:r>
              <a:endParaRPr lang="en-US" sz="1800" dirty="0">
                <a:latin typeface="Courier New"/>
                <a:cs typeface="Courier New"/>
              </a:endParaRPr>
            </a:p>
            <a:p>
              <a:pPr>
                <a:lnSpc>
                  <a:spcPct val="90000"/>
                </a:lnSpc>
              </a:pPr>
              <a:r>
                <a:rPr lang="en-US" sz="1800" dirty="0" err="1">
                  <a:latin typeface="Courier New"/>
                  <a:cs typeface="Courier New"/>
                </a:rPr>
                <a:t>xxxxxxxxxxxxxxxxxxx</a:t>
              </a:r>
              <a:endParaRPr lang="en-US" sz="1800" dirty="0">
                <a:latin typeface="Courier New"/>
                <a:cs typeface="Courier New"/>
              </a:endParaRPr>
            </a:p>
          </p:txBody>
        </p:sp>
      </p:grpSp>
    </p:spTree>
    <p:extLst>
      <p:ext uri="{BB962C8B-B14F-4D97-AF65-F5344CB8AC3E}">
        <p14:creationId xmlns:p14="http://schemas.microsoft.com/office/powerpoint/2010/main" val="3980955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0312">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0312"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Predicate Functions</a:t>
            </a:r>
            <a:endParaRPr lang="en-US" dirty="0">
              <a:solidFill>
                <a:srgbClr val="FF0000"/>
              </a:solidFill>
            </a:endParaRPr>
          </a:p>
        </p:txBody>
      </p:sp>
      <p:sp>
        <p:nvSpPr>
          <p:cNvPr id="598019" name="Rectangle 3"/>
          <p:cNvSpPr>
            <a:spLocks noChangeArrowheads="1"/>
          </p:cNvSpPr>
          <p:nvPr/>
        </p:nvSpPr>
        <p:spPr bwMode="auto">
          <a:xfrm>
            <a:off x="482600" y="1155700"/>
            <a:ext cx="8128000" cy="825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Functions that return Boolean values play a central role in programming and are called </a:t>
            </a:r>
            <a:r>
              <a:rPr lang="en-US" sz="2400" i="1" dirty="0"/>
              <a:t>predicate functions</a:t>
            </a:r>
            <a:r>
              <a:rPr lang="en-US" sz="2400" b="0" i="1" dirty="0"/>
              <a:t>. </a:t>
            </a:r>
            <a:r>
              <a:rPr lang="en-US" sz="2400" b="0" dirty="0"/>
              <a:t>As an example, the following function returns </a:t>
            </a:r>
            <a:r>
              <a:rPr lang="en-US" sz="2000" dirty="0">
                <a:latin typeface="Courier New" pitchFamily="1" charset="0"/>
              </a:rPr>
              <a:t>true</a:t>
            </a:r>
            <a:r>
              <a:rPr lang="en-US" sz="2400" b="0" dirty="0"/>
              <a:t> if the first argument is divisible by the second, and </a:t>
            </a:r>
            <a:r>
              <a:rPr lang="en-US" sz="2000" dirty="0">
                <a:latin typeface="Courier New" pitchFamily="1" charset="0"/>
              </a:rPr>
              <a:t>false</a:t>
            </a:r>
            <a:r>
              <a:rPr lang="en-US" sz="2400" b="0" dirty="0"/>
              <a:t> otherwise:  </a:t>
            </a:r>
          </a:p>
          <a:p>
            <a:pPr marL="342900" indent="-342900" algn="just">
              <a:lnSpc>
                <a:spcPct val="90000"/>
              </a:lnSpc>
              <a:spcAft>
                <a:spcPct val="50000"/>
              </a:spcAft>
            </a:pPr>
            <a:r>
              <a:rPr lang="en-US" sz="2400" dirty="0"/>
              <a:t> </a:t>
            </a:r>
            <a:endParaRPr lang="en-US" sz="2400" b="0" dirty="0"/>
          </a:p>
        </p:txBody>
      </p:sp>
      <p:grpSp>
        <p:nvGrpSpPr>
          <p:cNvPr id="598020" name="Group 4"/>
          <p:cNvGrpSpPr>
            <a:grpSpLocks/>
          </p:cNvGrpSpPr>
          <p:nvPr/>
        </p:nvGrpSpPr>
        <p:grpSpPr bwMode="auto">
          <a:xfrm>
            <a:off x="1282700" y="2708247"/>
            <a:ext cx="6946900" cy="1019175"/>
            <a:chOff x="808" y="1728"/>
            <a:chExt cx="4376" cy="642"/>
          </a:xfrm>
        </p:grpSpPr>
        <p:sp>
          <p:nvSpPr>
            <p:cNvPr id="598022" name="Rectangle 6"/>
            <p:cNvSpPr>
              <a:spLocks noChangeArrowheads="1"/>
            </p:cNvSpPr>
            <p:nvPr/>
          </p:nvSpPr>
          <p:spPr bwMode="auto">
            <a:xfrm>
              <a:off x="808" y="1728"/>
              <a:ext cx="4345" cy="64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98023" name="Rectangle 7"/>
            <p:cNvSpPr>
              <a:spLocks noChangeArrowheads="1"/>
            </p:cNvSpPr>
            <p:nvPr/>
          </p:nvSpPr>
          <p:spPr bwMode="auto">
            <a:xfrm>
              <a:off x="872" y="1758"/>
              <a:ext cx="4312" cy="577"/>
            </a:xfrm>
            <a:prstGeom prst="rect">
              <a:avLst/>
            </a:prstGeom>
            <a:noFill/>
            <a:ln w="9525">
              <a:noFill/>
              <a:miter lim="800000"/>
              <a:headEnd/>
              <a:tailEnd/>
            </a:ln>
            <a:effectLst/>
          </p:spPr>
          <p:txBody>
            <a:bodyPr>
              <a:prstTxWarp prst="textNoShape">
                <a:avLst/>
              </a:prstTxWarp>
              <a:spAutoFit/>
            </a:bodyPr>
            <a:lstStyle/>
            <a:p>
              <a:r>
                <a:rPr lang="en-US" sz="1800" dirty="0">
                  <a:latin typeface="Courier New" pitchFamily="1" charset="0"/>
                </a:rPr>
                <a:t>function </a:t>
              </a:r>
              <a:r>
                <a:rPr lang="en-US" sz="1800" dirty="0" err="1">
                  <a:latin typeface="Courier New" pitchFamily="1" charset="0"/>
                </a:rPr>
                <a:t>isDivisibleBy(x</a:t>
              </a:r>
              <a:r>
                <a:rPr lang="en-US" sz="1800" dirty="0">
                  <a:latin typeface="Courier New" pitchFamily="1" charset="0"/>
                </a:rPr>
                <a:t>, </a:t>
              </a:r>
              <a:r>
                <a:rPr lang="en-US" sz="1800" dirty="0" err="1">
                  <a:latin typeface="Courier New" pitchFamily="1" charset="0"/>
                </a:rPr>
                <a:t>y</a:t>
              </a:r>
              <a:r>
                <a:rPr lang="en-US" sz="1800" dirty="0">
                  <a:latin typeface="Courier New" pitchFamily="1" charset="0"/>
                </a:rPr>
                <a:t>)</a:t>
              </a:r>
              <a:r>
                <a:rPr lang="en-US" sz="1000" dirty="0">
                  <a:latin typeface="Courier New" pitchFamily="1" charset="0"/>
                </a:rPr>
                <a:t> </a:t>
              </a:r>
              <a:r>
                <a:rPr lang="en-US" sz="1800" dirty="0">
                  <a:latin typeface="Courier New" pitchFamily="1" charset="0"/>
                </a:rPr>
                <a:t>{</a:t>
              </a:r>
            </a:p>
            <a:p>
              <a:r>
                <a:rPr lang="en-US" sz="1800" dirty="0">
                  <a:latin typeface="Courier New" pitchFamily="1" charset="0"/>
                </a:rPr>
                <a:t>   return </a:t>
              </a:r>
              <a:r>
                <a:rPr lang="en-US" sz="1800" dirty="0" err="1">
                  <a:latin typeface="Courier New" pitchFamily="1" charset="0"/>
                </a:rPr>
                <a:t>x</a:t>
              </a:r>
              <a:r>
                <a:rPr lang="en-US" sz="1800" dirty="0">
                  <a:latin typeface="Courier New" pitchFamily="1" charset="0"/>
                </a:rPr>
                <a:t> % </a:t>
              </a:r>
              <a:r>
                <a:rPr lang="en-US" sz="1800" dirty="0" err="1">
                  <a:latin typeface="Courier New" pitchFamily="1" charset="0"/>
                </a:rPr>
                <a:t>y</a:t>
              </a:r>
              <a:r>
                <a:rPr lang="en-US" sz="1800" dirty="0">
                  <a:latin typeface="Courier New" pitchFamily="1" charset="0"/>
                </a:rPr>
                <a:t> === 0;</a:t>
              </a:r>
            </a:p>
            <a:p>
              <a:r>
                <a:rPr lang="en-US" sz="1800" dirty="0">
                  <a:latin typeface="Courier New" pitchFamily="1" charset="0"/>
                </a:rPr>
                <a:t>}</a:t>
              </a:r>
            </a:p>
          </p:txBody>
        </p:sp>
      </p:grpSp>
      <p:grpSp>
        <p:nvGrpSpPr>
          <p:cNvPr id="598024" name="Group 8"/>
          <p:cNvGrpSpPr>
            <a:grpSpLocks/>
          </p:cNvGrpSpPr>
          <p:nvPr/>
        </p:nvGrpSpPr>
        <p:grpSpPr bwMode="auto">
          <a:xfrm>
            <a:off x="482600" y="3856040"/>
            <a:ext cx="8128000" cy="2789240"/>
            <a:chOff x="304" y="2429"/>
            <a:chExt cx="5120" cy="1757"/>
          </a:xfrm>
        </p:grpSpPr>
        <p:sp>
          <p:nvSpPr>
            <p:cNvPr id="598025" name="Rectangle 9"/>
            <p:cNvSpPr>
              <a:spLocks noChangeArrowheads="1"/>
            </p:cNvSpPr>
            <p:nvPr/>
          </p:nvSpPr>
          <p:spPr bwMode="auto">
            <a:xfrm>
              <a:off x="304" y="2429"/>
              <a:ext cx="5120" cy="912"/>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Once you have defined a predicate function, you can use it any conditional expression.  For example, you can print the integers between 1 and 100 that are divisible by 7 as follows:</a:t>
              </a:r>
            </a:p>
          </p:txBody>
        </p:sp>
        <p:sp>
          <p:nvSpPr>
            <p:cNvPr id="598026" name="Rectangle 10"/>
            <p:cNvSpPr>
              <a:spLocks noChangeArrowheads="1"/>
            </p:cNvSpPr>
            <p:nvPr/>
          </p:nvSpPr>
          <p:spPr bwMode="auto">
            <a:xfrm>
              <a:off x="808" y="3192"/>
              <a:ext cx="4345" cy="994"/>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598027" name="Rectangle 11"/>
            <p:cNvSpPr>
              <a:spLocks noChangeArrowheads="1"/>
            </p:cNvSpPr>
            <p:nvPr/>
          </p:nvSpPr>
          <p:spPr bwMode="auto">
            <a:xfrm>
              <a:off x="872" y="3222"/>
              <a:ext cx="4312" cy="923"/>
            </a:xfrm>
            <a:prstGeom prst="rect">
              <a:avLst/>
            </a:prstGeom>
            <a:noFill/>
            <a:ln w="9525">
              <a:noFill/>
              <a:miter lim="800000"/>
              <a:headEnd/>
              <a:tailEnd/>
            </a:ln>
            <a:effectLst/>
          </p:spPr>
          <p:txBody>
            <a:bodyPr>
              <a:prstTxWarp prst="textNoShape">
                <a:avLst/>
              </a:prstTxWarp>
              <a:spAutoFit/>
            </a:bodyPr>
            <a:lstStyle/>
            <a:p>
              <a:r>
                <a:rPr lang="en-US" sz="1800" dirty="0">
                  <a:latin typeface="Courier New" pitchFamily="1" charset="0"/>
                </a:rPr>
                <a:t>for (let </a:t>
              </a:r>
              <a:r>
                <a:rPr lang="en-US" sz="1800" dirty="0" err="1">
                  <a:latin typeface="Courier New" pitchFamily="1" charset="0"/>
                </a:rPr>
                <a:t>i</a:t>
              </a:r>
              <a:r>
                <a:rPr lang="en-US" sz="1800" dirty="0">
                  <a:latin typeface="Courier New" pitchFamily="1" charset="0"/>
                </a:rPr>
                <a:t> = 1; </a:t>
              </a:r>
              <a:r>
                <a:rPr lang="en-US" sz="1800" dirty="0" err="1">
                  <a:latin typeface="Courier New" pitchFamily="1" charset="0"/>
                </a:rPr>
                <a:t>i</a:t>
              </a:r>
              <a:r>
                <a:rPr lang="en-US" sz="1800" dirty="0">
                  <a:latin typeface="Courier New" pitchFamily="1" charset="0"/>
                </a:rPr>
                <a:t> &lt;= 100; </a:t>
              </a:r>
              <a:r>
                <a:rPr lang="en-US" sz="1800" dirty="0" err="1">
                  <a:latin typeface="Courier New" pitchFamily="1" charset="0"/>
                </a:rPr>
                <a:t>i</a:t>
              </a:r>
              <a:r>
                <a:rPr lang="en-US" sz="1800" dirty="0">
                  <a:latin typeface="Courier New" pitchFamily="1" charset="0"/>
                </a:rPr>
                <a:t>++)</a:t>
              </a:r>
              <a:r>
                <a:rPr lang="en-US" sz="1000" dirty="0">
                  <a:latin typeface="Courier New" pitchFamily="1" charset="0"/>
                </a:rPr>
                <a:t> </a:t>
              </a:r>
              <a:r>
                <a:rPr lang="en-US" sz="1800" dirty="0">
                  <a:latin typeface="Courier New" pitchFamily="1" charset="0"/>
                </a:rPr>
                <a:t>{</a:t>
              </a:r>
            </a:p>
            <a:p>
              <a:r>
                <a:rPr lang="en-US" sz="1800" dirty="0">
                  <a:latin typeface="Courier New" pitchFamily="1" charset="0"/>
                </a:rPr>
                <a:t>   if (</a:t>
              </a:r>
              <a:r>
                <a:rPr lang="en-US" sz="1800" dirty="0" err="1">
                  <a:latin typeface="Courier New" pitchFamily="1" charset="0"/>
                </a:rPr>
                <a:t>isDivisibleBy(i</a:t>
              </a:r>
              <a:r>
                <a:rPr lang="en-US" sz="1800" dirty="0">
                  <a:latin typeface="Courier New" pitchFamily="1" charset="0"/>
                </a:rPr>
                <a:t>, 7))</a:t>
              </a:r>
              <a:r>
                <a:rPr lang="en-US" sz="1000" dirty="0">
                  <a:latin typeface="Courier New" pitchFamily="1" charset="0"/>
                </a:rPr>
                <a:t> </a:t>
              </a:r>
              <a:r>
                <a:rPr lang="en-US" sz="1800" dirty="0">
                  <a:latin typeface="Courier New" pitchFamily="1" charset="0"/>
                </a:rPr>
                <a:t>{</a:t>
              </a:r>
            </a:p>
            <a:p>
              <a:r>
                <a:rPr lang="en-US" sz="1800" dirty="0">
                  <a:latin typeface="Courier New" pitchFamily="1" charset="0"/>
                </a:rPr>
                <a:t>      </a:t>
              </a:r>
              <a:r>
                <a:rPr lang="en-US" sz="1800" dirty="0" err="1">
                  <a:latin typeface="Courier New" pitchFamily="1" charset="0"/>
                </a:rPr>
                <a:t>println(i</a:t>
              </a:r>
              <a:r>
                <a:rPr lang="en-US" sz="1800" dirty="0">
                  <a:latin typeface="Courier New" pitchFamily="1" charset="0"/>
                </a:rPr>
                <a:t>);</a:t>
              </a:r>
            </a:p>
            <a:p>
              <a:r>
                <a:rPr lang="en-US" sz="1800" dirty="0">
                  <a:latin typeface="Courier New" pitchFamily="1" charset="0"/>
                </a:rPr>
                <a:t>   }</a:t>
              </a:r>
            </a:p>
            <a:p>
              <a:r>
                <a:rPr lang="en-US" sz="1800" dirty="0">
                  <a:latin typeface="Courier New" pitchFamily="1" charset="0"/>
                </a:rPr>
                <a:t>}</a:t>
              </a:r>
            </a:p>
          </p:txBody>
        </p:sp>
      </p:grpSp>
      <p:sp>
        <p:nvSpPr>
          <p:cNvPr id="12" name="TextBox 11"/>
          <p:cNvSpPr txBox="1"/>
          <p:nvPr/>
        </p:nvSpPr>
        <p:spPr>
          <a:xfrm>
            <a:off x="314476" y="2733524"/>
            <a:ext cx="184666" cy="307777"/>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733912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980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Using Predicate Functions Effectively</a:t>
            </a:r>
            <a:endParaRPr lang="en-US" dirty="0">
              <a:solidFill>
                <a:srgbClr val="FF0000"/>
              </a:solidFill>
            </a:endParaRPr>
          </a:p>
        </p:txBody>
      </p:sp>
      <p:sp>
        <p:nvSpPr>
          <p:cNvPr id="600067" name="Rectangle 3"/>
          <p:cNvSpPr>
            <a:spLocks noChangeArrowheads="1"/>
          </p:cNvSpPr>
          <p:nvPr/>
        </p:nvSpPr>
        <p:spPr bwMode="auto">
          <a:xfrm>
            <a:off x="482600" y="1067849"/>
            <a:ext cx="8128000" cy="1358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New programmers often seem uncomfortable with Boolean values and end up writing ungainly code.  For example, a beginner might write </a:t>
            </a:r>
            <a:r>
              <a:rPr lang="en-US" sz="2000" dirty="0" err="1">
                <a:latin typeface="Courier New" pitchFamily="1" charset="0"/>
              </a:rPr>
              <a:t>isDivisibleBy</a:t>
            </a:r>
            <a:r>
              <a:rPr lang="en-US" sz="2400" b="0" dirty="0"/>
              <a:t> like this: </a:t>
            </a:r>
          </a:p>
        </p:txBody>
      </p:sp>
      <p:grpSp>
        <p:nvGrpSpPr>
          <p:cNvPr id="17" name="Group 16"/>
          <p:cNvGrpSpPr/>
          <p:nvPr/>
        </p:nvGrpSpPr>
        <p:grpSpPr>
          <a:xfrm>
            <a:off x="1282700" y="2286000"/>
            <a:ext cx="6946900" cy="2133600"/>
            <a:chOff x="1282700" y="2286000"/>
            <a:chExt cx="6946900" cy="2133600"/>
          </a:xfrm>
        </p:grpSpPr>
        <p:grpSp>
          <p:nvGrpSpPr>
            <p:cNvPr id="600076" name="Group 12"/>
            <p:cNvGrpSpPr>
              <a:grpSpLocks/>
            </p:cNvGrpSpPr>
            <p:nvPr/>
          </p:nvGrpSpPr>
          <p:grpSpPr bwMode="auto">
            <a:xfrm>
              <a:off x="1282700" y="2286000"/>
              <a:ext cx="6946900" cy="2133600"/>
              <a:chOff x="808" y="1440"/>
              <a:chExt cx="4376" cy="1344"/>
            </a:xfrm>
          </p:grpSpPr>
          <p:sp>
            <p:nvSpPr>
              <p:cNvPr id="600077" name="Rectangle 13"/>
              <p:cNvSpPr>
                <a:spLocks noChangeArrowheads="1"/>
              </p:cNvSpPr>
              <p:nvPr/>
            </p:nvSpPr>
            <p:spPr bwMode="auto">
              <a:xfrm>
                <a:off x="808" y="1440"/>
                <a:ext cx="4345" cy="1344"/>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600078" name="Rectangle 14"/>
              <p:cNvSpPr>
                <a:spLocks noChangeArrowheads="1"/>
              </p:cNvSpPr>
              <p:nvPr/>
            </p:nvSpPr>
            <p:spPr bwMode="auto">
              <a:xfrm>
                <a:off x="872" y="1470"/>
                <a:ext cx="4312" cy="1269"/>
              </a:xfrm>
              <a:prstGeom prst="rect">
                <a:avLst/>
              </a:prstGeom>
              <a:noFill/>
              <a:ln w="9525">
                <a:noFill/>
                <a:miter lim="800000"/>
                <a:headEnd/>
                <a:tailEnd/>
              </a:ln>
              <a:effectLst/>
            </p:spPr>
            <p:txBody>
              <a:bodyPr>
                <a:prstTxWarp prst="textNoShape">
                  <a:avLst/>
                </a:prstTxWarp>
                <a:spAutoFit/>
              </a:bodyPr>
              <a:lstStyle/>
              <a:p>
                <a:r>
                  <a:rPr lang="en-US" sz="1800" dirty="0">
                    <a:latin typeface="Courier New" pitchFamily="1" charset="0"/>
                  </a:rPr>
                  <a:t>function </a:t>
                </a:r>
                <a:r>
                  <a:rPr lang="en-US" sz="1800" dirty="0" err="1">
                    <a:latin typeface="Courier New" pitchFamily="1" charset="0"/>
                  </a:rPr>
                  <a:t>isDivisibleBy(x</a:t>
                </a:r>
                <a:r>
                  <a:rPr lang="en-US" sz="1800" dirty="0">
                    <a:latin typeface="Courier New" pitchFamily="1" charset="0"/>
                  </a:rPr>
                  <a:t>, </a:t>
                </a:r>
                <a:r>
                  <a:rPr lang="en-US" sz="1800" dirty="0" err="1">
                    <a:latin typeface="Courier New" pitchFamily="1" charset="0"/>
                  </a:rPr>
                  <a:t>y</a:t>
                </a:r>
                <a:r>
                  <a:rPr lang="en-US" sz="1800" dirty="0">
                    <a:latin typeface="Courier New" pitchFamily="1" charset="0"/>
                  </a:rPr>
                  <a:t>)</a:t>
                </a:r>
                <a:r>
                  <a:rPr lang="en-US" sz="1000" dirty="0">
                    <a:latin typeface="Courier New" pitchFamily="1" charset="0"/>
                  </a:rPr>
                  <a:t> </a:t>
                </a:r>
                <a:r>
                  <a:rPr lang="en-US" sz="1800" dirty="0">
                    <a:latin typeface="Courier New" pitchFamily="1" charset="0"/>
                  </a:rPr>
                  <a:t>{</a:t>
                </a:r>
              </a:p>
              <a:p>
                <a:r>
                  <a:rPr lang="en-US" sz="1800" dirty="0">
                    <a:latin typeface="Courier New" pitchFamily="1" charset="0"/>
                  </a:rPr>
                  <a:t>   if (</a:t>
                </a:r>
                <a:r>
                  <a:rPr lang="en-US" sz="1800" dirty="0" err="1">
                    <a:latin typeface="Courier New" pitchFamily="1" charset="0"/>
                  </a:rPr>
                  <a:t>x</a:t>
                </a:r>
                <a:r>
                  <a:rPr lang="en-US" sz="1800" dirty="0">
                    <a:latin typeface="Courier New" pitchFamily="1" charset="0"/>
                  </a:rPr>
                  <a:t> % </a:t>
                </a:r>
                <a:r>
                  <a:rPr lang="en-US" sz="1800" dirty="0" err="1">
                    <a:latin typeface="Courier New" pitchFamily="1" charset="0"/>
                  </a:rPr>
                  <a:t>y</a:t>
                </a:r>
                <a:r>
                  <a:rPr lang="en-US" sz="1800" dirty="0">
                    <a:latin typeface="Courier New" pitchFamily="1" charset="0"/>
                  </a:rPr>
                  <a:t> === 0)</a:t>
                </a:r>
                <a:r>
                  <a:rPr lang="en-US" sz="1000" dirty="0">
                    <a:latin typeface="Courier New" pitchFamily="1" charset="0"/>
                  </a:rPr>
                  <a:t> </a:t>
                </a:r>
                <a:r>
                  <a:rPr lang="en-US" sz="1800" dirty="0">
                    <a:latin typeface="Courier New" pitchFamily="1" charset="0"/>
                  </a:rPr>
                  <a:t>{</a:t>
                </a:r>
              </a:p>
              <a:p>
                <a:r>
                  <a:rPr lang="en-US" sz="1800" dirty="0">
                    <a:latin typeface="Courier New" pitchFamily="1" charset="0"/>
                  </a:rPr>
                  <a:t>      return true;</a:t>
                </a:r>
              </a:p>
              <a:p>
                <a:r>
                  <a:rPr lang="en-US" sz="1800" dirty="0">
                    <a:latin typeface="Courier New" pitchFamily="1" charset="0"/>
                  </a:rPr>
                  <a:t>   } else {</a:t>
                </a:r>
              </a:p>
              <a:p>
                <a:r>
                  <a:rPr lang="en-US" sz="1800" dirty="0">
                    <a:latin typeface="Courier New" pitchFamily="1" charset="0"/>
                  </a:rPr>
                  <a:t>      return false;</a:t>
                </a:r>
              </a:p>
              <a:p>
                <a:r>
                  <a:rPr lang="en-US" sz="1800" dirty="0">
                    <a:latin typeface="Courier New" pitchFamily="1" charset="0"/>
                  </a:rPr>
                  <a:t>   }</a:t>
                </a:r>
              </a:p>
              <a:p>
                <a:r>
                  <a:rPr lang="en-US" sz="1800" dirty="0">
                    <a:latin typeface="Courier New" pitchFamily="1" charset="0"/>
                  </a:rPr>
                  <a:t>}</a:t>
                </a:r>
              </a:p>
            </p:txBody>
          </p:sp>
        </p:grpSp>
        <p:pic>
          <p:nvPicPr>
            <p:cNvPr id="16" name="Picture 15" descr="BlueBugTrans.png"/>
            <p:cNvPicPr>
              <a:picLocks noChangeAspect="1"/>
            </p:cNvPicPr>
            <p:nvPr/>
          </p:nvPicPr>
          <p:blipFill>
            <a:blip r:embed="rId3"/>
            <a:stretch>
              <a:fillRect/>
            </a:stretch>
          </p:blipFill>
          <p:spPr>
            <a:xfrm>
              <a:off x="4267200" y="2952957"/>
              <a:ext cx="676393" cy="732365"/>
            </a:xfrm>
            <a:prstGeom prst="rect">
              <a:avLst/>
            </a:prstGeom>
          </p:spPr>
        </p:pic>
      </p:grpSp>
      <p:sp>
        <p:nvSpPr>
          <p:cNvPr id="600070" name="Rectangle 6"/>
          <p:cNvSpPr>
            <a:spLocks noChangeArrowheads="1"/>
          </p:cNvSpPr>
          <p:nvPr/>
        </p:nvSpPr>
        <p:spPr bwMode="auto">
          <a:xfrm>
            <a:off x="482600" y="5321188"/>
            <a:ext cx="8128000" cy="10922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A similar problem occurs when novices explicitly check to see whether a predicate function returns </a:t>
            </a:r>
            <a:r>
              <a:rPr lang="en-US" sz="2000" dirty="0">
                <a:latin typeface="Courier New" pitchFamily="1" charset="0"/>
              </a:rPr>
              <a:t>true</a:t>
            </a:r>
            <a:r>
              <a:rPr lang="en-US" sz="2400" b="0" dirty="0"/>
              <a:t>.  You should be careful to avoid such redundant tests in your own programs.  </a:t>
            </a:r>
          </a:p>
        </p:txBody>
      </p:sp>
      <p:sp>
        <p:nvSpPr>
          <p:cNvPr id="600075" name="Rectangle 11"/>
          <p:cNvSpPr>
            <a:spLocks noChangeArrowheads="1"/>
          </p:cNvSpPr>
          <p:nvPr/>
        </p:nvSpPr>
        <p:spPr bwMode="auto">
          <a:xfrm>
            <a:off x="482600" y="4520039"/>
            <a:ext cx="8128000" cy="838200"/>
          </a:xfrm>
          <a:prstGeom prst="rect">
            <a:avLst/>
          </a:prstGeom>
          <a:noFill/>
          <a:ln w="9525">
            <a:noFill/>
            <a:miter lim="800000"/>
            <a:headEnd/>
            <a:tailEnd/>
          </a:ln>
          <a:effectLst/>
        </p:spPr>
        <p:txBody>
          <a:bodyPr>
            <a:prstTxWarp prst="textNoShape">
              <a:avLst/>
            </a:prstTxWarp>
          </a:bodyPr>
          <a:lstStyle/>
          <a:p>
            <a:pPr marL="342900">
              <a:lnSpc>
                <a:spcPct val="90000"/>
              </a:lnSpc>
              <a:spcAft>
                <a:spcPct val="50000"/>
              </a:spcAft>
            </a:pPr>
            <a:r>
              <a:rPr lang="en-US" sz="2400" b="0" dirty="0"/>
              <a:t>While this code is technically correct, it is inelegant and should be replaced by </a:t>
            </a:r>
            <a:r>
              <a:rPr lang="en-US" sz="2000" dirty="0">
                <a:latin typeface="Courier New" pitchFamily="1" charset="0"/>
              </a:rPr>
              <a:t>return x % y === 0</a:t>
            </a:r>
            <a:r>
              <a:rPr lang="en-US" sz="2400" b="0" dirty="0"/>
              <a:t>.</a:t>
            </a:r>
          </a:p>
        </p:txBody>
      </p:sp>
    </p:spTree>
    <p:extLst>
      <p:ext uri="{BB962C8B-B14F-4D97-AF65-F5344CB8AC3E}">
        <p14:creationId xmlns:p14="http://schemas.microsoft.com/office/powerpoint/2010/main" val="1717354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00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007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 Purpose of Parameters</a:t>
            </a:r>
            <a:endParaRPr lang="en-US" dirty="0">
              <a:solidFill>
                <a:schemeClr val="tx1"/>
              </a:solidFill>
            </a:endParaRPr>
          </a:p>
        </p:txBody>
      </p:sp>
      <p:sp>
        <p:nvSpPr>
          <p:cNvPr id="585731" name="Rectangle 3"/>
          <p:cNvSpPr>
            <a:spLocks noChangeArrowheads="1"/>
          </p:cNvSpPr>
          <p:nvPr/>
        </p:nvSpPr>
        <p:spPr bwMode="auto">
          <a:xfrm>
            <a:off x="482600" y="2374900"/>
            <a:ext cx="8128000" cy="42545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In general, functions perform some service to their callers.  In order to do so, the function needs to know any details required to carry out the requested task.</a:t>
            </a:r>
          </a:p>
          <a:p>
            <a:pPr marL="342900" indent="-342900">
              <a:lnSpc>
                <a:spcPct val="90000"/>
              </a:lnSpc>
              <a:spcAft>
                <a:spcPct val="50000"/>
              </a:spcAft>
              <a:buFontTx/>
              <a:buChar char="•"/>
            </a:pPr>
            <a:r>
              <a:rPr lang="en-US" sz="2400" b="0" dirty="0">
                <a:solidFill>
                  <a:srgbClr val="000000"/>
                </a:solidFill>
              </a:rPr>
              <a:t>Imagine that you were working as a low-level animator at Disney Studies in the days before computerized animation and that one of the senior designers asked you to draw a filled circle.  What would you need to know?</a:t>
            </a:r>
          </a:p>
          <a:p>
            <a:pPr marL="342900" indent="-342900">
              <a:lnSpc>
                <a:spcPct val="90000"/>
              </a:lnSpc>
              <a:spcAft>
                <a:spcPct val="50000"/>
              </a:spcAft>
              <a:buFontTx/>
              <a:buChar char="•"/>
            </a:pPr>
            <a:r>
              <a:rPr lang="en-US" sz="2400" b="0" dirty="0">
                <a:solidFill>
                  <a:srgbClr val="000000"/>
                </a:solidFill>
              </a:rPr>
              <a:t>At a minimum, you would need to know where the circle should be placed in the frame, how big to make it, and what color it should be.  Those values are precisely the information conveyed in the parameters.</a:t>
            </a:r>
          </a:p>
        </p:txBody>
      </p:sp>
      <p:sp>
        <p:nvSpPr>
          <p:cNvPr id="4" name="TextBox 3"/>
          <p:cNvSpPr txBox="1"/>
          <p:nvPr/>
        </p:nvSpPr>
        <p:spPr>
          <a:xfrm>
            <a:off x="1714500" y="1066800"/>
            <a:ext cx="5715000" cy="651460"/>
          </a:xfrm>
          <a:prstGeom prst="rect">
            <a:avLst/>
          </a:prstGeom>
          <a:noFill/>
        </p:spPr>
        <p:txBody>
          <a:bodyPr wrap="square" rtlCol="0">
            <a:spAutoFit/>
          </a:bodyPr>
          <a:lstStyle/>
          <a:p>
            <a:pPr algn="just">
              <a:lnSpc>
                <a:spcPct val="90000"/>
              </a:lnSpc>
            </a:pPr>
            <a:r>
              <a:rPr lang="en-US" sz="2000" b="0" i="1" dirty="0"/>
              <a:t>“All right, Mr. </a:t>
            </a:r>
            <a:r>
              <a:rPr lang="en-US" sz="2000" b="0" i="1" dirty="0" err="1"/>
              <a:t>Wiseguy</a:t>
            </a:r>
            <a:r>
              <a:rPr lang="en-US" sz="2000" b="0" i="1" dirty="0"/>
              <a:t>,” she said, “you’re so clever, you tell us what color it should be.”</a:t>
            </a:r>
          </a:p>
        </p:txBody>
      </p:sp>
      <p:grpSp>
        <p:nvGrpSpPr>
          <p:cNvPr id="7" name="Group 6"/>
          <p:cNvGrpSpPr/>
          <p:nvPr/>
        </p:nvGrpSpPr>
        <p:grpSpPr>
          <a:xfrm>
            <a:off x="4663140" y="1623940"/>
            <a:ext cx="3947460" cy="651460"/>
            <a:chOff x="4358340" y="1623940"/>
            <a:chExt cx="3947460" cy="651460"/>
          </a:xfrm>
        </p:grpSpPr>
        <p:sp>
          <p:nvSpPr>
            <p:cNvPr id="5" name="TextBox 4"/>
            <p:cNvSpPr txBox="1"/>
            <p:nvPr/>
          </p:nvSpPr>
          <p:spPr>
            <a:xfrm>
              <a:off x="4645130" y="1623940"/>
              <a:ext cx="3660670" cy="651460"/>
            </a:xfrm>
            <a:prstGeom prst="rect">
              <a:avLst/>
            </a:prstGeom>
            <a:noFill/>
          </p:spPr>
          <p:txBody>
            <a:bodyPr wrap="square" rtlCol="0">
              <a:spAutoFit/>
            </a:bodyPr>
            <a:lstStyle/>
            <a:p>
              <a:pPr algn="just">
                <a:lnSpc>
                  <a:spcPct val="90000"/>
                </a:lnSpc>
              </a:pPr>
              <a:r>
                <a:rPr lang="en-US" sz="2000" b="0" dirty="0"/>
                <a:t>Douglas Adams, </a:t>
              </a:r>
              <a:r>
                <a:rPr lang="en-US" sz="2000" b="0" i="1" dirty="0"/>
                <a:t>The Restaurant at the End of the Universe, 1980 </a:t>
              </a:r>
              <a:endParaRPr lang="en-US" sz="2000" b="0" dirty="0"/>
            </a:p>
          </p:txBody>
        </p:sp>
        <p:sp>
          <p:nvSpPr>
            <p:cNvPr id="6" name="TextBox 5"/>
            <p:cNvSpPr txBox="1"/>
            <p:nvPr/>
          </p:nvSpPr>
          <p:spPr>
            <a:xfrm>
              <a:off x="4358340" y="1623940"/>
              <a:ext cx="688870" cy="374461"/>
            </a:xfrm>
            <a:prstGeom prst="rect">
              <a:avLst/>
            </a:prstGeom>
            <a:noFill/>
          </p:spPr>
          <p:txBody>
            <a:bodyPr wrap="square" rtlCol="0">
              <a:spAutoFit/>
            </a:bodyPr>
            <a:lstStyle/>
            <a:p>
              <a:pPr algn="just">
                <a:lnSpc>
                  <a:spcPct val="90000"/>
                </a:lnSpc>
              </a:pPr>
              <a:r>
                <a:rPr lang="en-US" sz="2000" b="0" dirty="0"/>
                <a:t>—</a:t>
              </a:r>
            </a:p>
          </p:txBody>
        </p:sp>
      </p:grpSp>
    </p:spTree>
    <p:extLst>
      <p:ext uri="{BB962C8B-B14F-4D97-AF65-F5344CB8AC3E}">
        <p14:creationId xmlns:p14="http://schemas.microsoft.com/office/powerpoint/2010/main" val="3028995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573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57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5731"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Libraries</a:t>
            </a:r>
            <a:endParaRPr lang="en-US" dirty="0">
              <a:solidFill>
                <a:schemeClr val="tx1"/>
              </a:solidFill>
            </a:endParaRPr>
          </a:p>
        </p:txBody>
      </p:sp>
      <p:sp>
        <p:nvSpPr>
          <p:cNvPr id="585731" name="Rectangle 3"/>
          <p:cNvSpPr>
            <a:spLocks noChangeArrowheads="1"/>
          </p:cNvSpPr>
          <p:nvPr/>
        </p:nvSpPr>
        <p:spPr bwMode="auto">
          <a:xfrm>
            <a:off x="482600" y="1155700"/>
            <a:ext cx="8128000" cy="532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To make programming easier, all modern languages include collections of predefined functions. Those collections are called </a:t>
            </a:r>
            <a:r>
              <a:rPr lang="en-US" sz="2400" i="1" dirty="0">
                <a:solidFill>
                  <a:srgbClr val="000000"/>
                </a:solidFill>
              </a:rPr>
              <a:t>libraries</a:t>
            </a:r>
            <a:r>
              <a:rPr lang="en-US" sz="2400" b="0" i="1" dirty="0">
                <a:solidFill>
                  <a:srgbClr val="000000"/>
                </a:solidFill>
              </a:rPr>
              <a:t>.</a:t>
            </a:r>
            <a:endParaRPr lang="en-US" sz="2400" b="0" dirty="0">
              <a:solidFill>
                <a:srgbClr val="000000"/>
              </a:solidFill>
            </a:endParaRPr>
          </a:p>
          <a:p>
            <a:pPr marL="342900" indent="-342900">
              <a:lnSpc>
                <a:spcPct val="90000"/>
              </a:lnSpc>
              <a:spcAft>
                <a:spcPct val="50000"/>
              </a:spcAft>
              <a:buFontTx/>
              <a:buChar char="•"/>
            </a:pPr>
            <a:r>
              <a:rPr lang="en-US" sz="2400" b="0" dirty="0">
                <a:solidFill>
                  <a:srgbClr val="000000"/>
                </a:solidFill>
              </a:rPr>
              <a:t>For programming that involves mathematical calculations, the most useful library is the </a:t>
            </a:r>
            <a:r>
              <a:rPr lang="en-US" sz="2000" dirty="0">
                <a:solidFill>
                  <a:srgbClr val="000000"/>
                </a:solidFill>
                <a:latin typeface="Courier New"/>
                <a:cs typeface="Courier New"/>
              </a:rPr>
              <a:t>Math</a:t>
            </a:r>
            <a:r>
              <a:rPr lang="en-US" sz="2400" b="0" dirty="0">
                <a:solidFill>
                  <a:srgbClr val="000000"/>
                </a:solidFill>
              </a:rPr>
              <a:t> library, which includes a number of functions that will be familiar from high-school mathematics (along with many that probably aren’t). A list of the most important functions appears on the next slide.</a:t>
            </a:r>
          </a:p>
          <a:p>
            <a:pPr marL="342900" indent="-342900">
              <a:lnSpc>
                <a:spcPct val="90000"/>
              </a:lnSpc>
              <a:spcAft>
                <a:spcPct val="50000"/>
              </a:spcAft>
              <a:buFontTx/>
              <a:buChar char="•"/>
            </a:pPr>
            <a:r>
              <a:rPr lang="en-US" sz="2400" b="0" dirty="0">
                <a:solidFill>
                  <a:srgbClr val="000000"/>
                </a:solidFill>
              </a:rPr>
              <a:t>In JavaScript, each of the functions in the </a:t>
            </a:r>
            <a:r>
              <a:rPr lang="en-US" sz="2000" dirty="0">
                <a:solidFill>
                  <a:srgbClr val="000000"/>
                </a:solidFill>
                <a:latin typeface="Courier New"/>
                <a:cs typeface="Courier New"/>
              </a:rPr>
              <a:t>Math</a:t>
            </a:r>
            <a:r>
              <a:rPr lang="en-US" sz="2400" b="0" dirty="0">
                <a:solidFill>
                  <a:srgbClr val="000000"/>
                </a:solidFill>
              </a:rPr>
              <a:t> library begins with the library name followed by a dot and then the name of the function.  For example, the function that calculates square roots is named </a:t>
            </a:r>
            <a:r>
              <a:rPr lang="en-US" sz="2000" dirty="0" err="1">
                <a:solidFill>
                  <a:srgbClr val="000000"/>
                </a:solidFill>
                <a:latin typeface="Courier New"/>
                <a:cs typeface="Courier New"/>
              </a:rPr>
              <a:t>Math.sqrt</a:t>
            </a:r>
            <a:r>
              <a:rPr lang="en-US" sz="2400" b="0" dirty="0">
                <a:solidFill>
                  <a:srgbClr val="000000"/>
                </a:solidFill>
              </a:rPr>
              <a:t>.</a:t>
            </a:r>
          </a:p>
          <a:p>
            <a:pPr marL="342900" indent="-342900">
              <a:lnSpc>
                <a:spcPct val="90000"/>
              </a:lnSpc>
              <a:spcAft>
                <a:spcPct val="50000"/>
              </a:spcAft>
              <a:buFontTx/>
              <a:buChar char="•"/>
            </a:pPr>
            <a:r>
              <a:rPr lang="en-US" sz="2400" b="0" dirty="0">
                <a:solidFill>
                  <a:srgbClr val="000000"/>
                </a:solidFill>
              </a:rPr>
              <a:t>You call library functions just like any other function, so that calling </a:t>
            </a:r>
            <a:r>
              <a:rPr lang="en-US" sz="2000" dirty="0">
                <a:solidFill>
                  <a:srgbClr val="000000"/>
                </a:solidFill>
                <a:latin typeface="Courier New"/>
                <a:cs typeface="Courier New"/>
              </a:rPr>
              <a:t>Math.sqrt(16)</a:t>
            </a:r>
            <a:r>
              <a:rPr lang="en-US" sz="2400" b="0" dirty="0">
                <a:solidFill>
                  <a:srgbClr val="000000"/>
                </a:solidFill>
              </a:rPr>
              <a:t> returns the value 4.</a:t>
            </a:r>
          </a:p>
          <a:p>
            <a:pPr marL="342900" indent="-342900" algn="just">
              <a:lnSpc>
                <a:spcPct val="90000"/>
              </a:lnSpc>
              <a:spcAft>
                <a:spcPct val="50000"/>
              </a:spcAft>
            </a:pPr>
            <a:endParaRPr lang="en-US" sz="2400" b="0" dirty="0">
              <a:solidFill>
                <a:srgbClr val="000000"/>
              </a:solidFill>
            </a:endParaRPr>
          </a:p>
        </p:txBody>
      </p:sp>
    </p:spTree>
    <p:extLst>
      <p:ext uri="{BB962C8B-B14F-4D97-AF65-F5344CB8AC3E}">
        <p14:creationId xmlns:p14="http://schemas.microsoft.com/office/powerpoint/2010/main" val="174907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573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573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57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5731"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Useful Functions in the </a:t>
            </a:r>
            <a:r>
              <a:rPr lang="en-US" sz="3600" b="1" dirty="0">
                <a:solidFill>
                  <a:srgbClr val="FF0000"/>
                </a:solidFill>
                <a:latin typeface="Courier New" pitchFamily="1" charset="0"/>
              </a:rPr>
              <a:t>Math</a:t>
            </a:r>
            <a:r>
              <a:rPr lang="en-US" sz="4000" dirty="0">
                <a:solidFill>
                  <a:srgbClr val="FF0000"/>
                </a:solidFill>
              </a:rPr>
              <a:t> Library</a:t>
            </a:r>
            <a:endParaRPr lang="en-US" dirty="0">
              <a:solidFill>
                <a:srgbClr val="FF0000"/>
              </a:solidFill>
            </a:endParaRPr>
          </a:p>
        </p:txBody>
      </p:sp>
      <p:sp>
        <p:nvSpPr>
          <p:cNvPr id="48" name="Rectangle 47"/>
          <p:cNvSpPr/>
          <p:nvPr/>
        </p:nvSpPr>
        <p:spPr bwMode="auto">
          <a:xfrm>
            <a:off x="887952" y="1165086"/>
            <a:ext cx="7315200" cy="5347757"/>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000000"/>
              </a:solidFill>
            </a:endParaRPr>
          </a:p>
        </p:txBody>
      </p:sp>
      <p:sp>
        <p:nvSpPr>
          <p:cNvPr id="33" name="Rectangle 32"/>
          <p:cNvSpPr/>
          <p:nvPr/>
        </p:nvSpPr>
        <p:spPr>
          <a:xfrm>
            <a:off x="964152" y="1881094"/>
            <a:ext cx="2059841"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Math.abs(</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34" name="Rectangle 33"/>
          <p:cNvSpPr/>
          <p:nvPr/>
        </p:nvSpPr>
        <p:spPr>
          <a:xfrm>
            <a:off x="964152" y="2260755"/>
            <a:ext cx="2973315"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Math.max(</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r>
              <a:rPr lang="en-US" sz="2200" b="0" i="1" dirty="0">
                <a:solidFill>
                  <a:srgbClr val="000000"/>
                </a:solidFill>
                <a:latin typeface="Times New Roman"/>
                <a:cs typeface="Times New Roman"/>
              </a:rPr>
              <a:t> </a:t>
            </a:r>
            <a:r>
              <a:rPr lang="en-US" sz="2200" b="0" i="1" dirty="0" err="1">
                <a:solidFill>
                  <a:srgbClr val="000000"/>
                </a:solidFill>
                <a:latin typeface="Times New Roman"/>
                <a:cs typeface="Times New Roman"/>
              </a:rPr>
              <a:t>y</a:t>
            </a:r>
            <a:r>
              <a:rPr lang="en-US" sz="2200" dirty="0">
                <a:solidFill>
                  <a:srgbClr val="000000"/>
                </a:solidFill>
                <a:latin typeface="Courier New"/>
                <a:cs typeface="Courier New"/>
              </a:rPr>
              <a:t>,</a:t>
            </a:r>
            <a:r>
              <a:rPr lang="en-US" sz="2200" b="0" i="1" dirty="0">
                <a:solidFill>
                  <a:srgbClr val="000000"/>
                </a:solidFill>
                <a:latin typeface="Times New Roman"/>
                <a:cs typeface="Times New Roman"/>
              </a:rPr>
              <a:t> . . .</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35" name="Rectangle 34"/>
          <p:cNvSpPr/>
          <p:nvPr/>
        </p:nvSpPr>
        <p:spPr>
          <a:xfrm>
            <a:off x="964152" y="2640416"/>
            <a:ext cx="2973315"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Math.min(</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r>
              <a:rPr lang="en-US" sz="2200" b="0" i="1" dirty="0">
                <a:solidFill>
                  <a:srgbClr val="000000"/>
                </a:solidFill>
                <a:latin typeface="Times New Roman"/>
                <a:cs typeface="Times New Roman"/>
              </a:rPr>
              <a:t> </a:t>
            </a:r>
            <a:r>
              <a:rPr lang="en-US" sz="2200" b="0" i="1" dirty="0" err="1">
                <a:solidFill>
                  <a:srgbClr val="000000"/>
                </a:solidFill>
                <a:latin typeface="Times New Roman"/>
                <a:cs typeface="Times New Roman"/>
              </a:rPr>
              <a:t>y</a:t>
            </a:r>
            <a:r>
              <a:rPr lang="en-US" sz="2200" dirty="0">
                <a:solidFill>
                  <a:srgbClr val="000000"/>
                </a:solidFill>
                <a:latin typeface="Courier New"/>
                <a:cs typeface="Courier New"/>
              </a:rPr>
              <a:t>,</a:t>
            </a:r>
            <a:r>
              <a:rPr lang="en-US" sz="2200" b="0" i="1" dirty="0">
                <a:solidFill>
                  <a:srgbClr val="000000"/>
                </a:solidFill>
                <a:latin typeface="Times New Roman"/>
                <a:cs typeface="Times New Roman"/>
              </a:rPr>
              <a:t> . . .</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36" name="Rectangle 35"/>
          <p:cNvSpPr/>
          <p:nvPr/>
        </p:nvSpPr>
        <p:spPr>
          <a:xfrm>
            <a:off x="964152" y="3020077"/>
            <a:ext cx="2354368"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Math.round(</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37" name="Rectangle 36"/>
          <p:cNvSpPr/>
          <p:nvPr/>
        </p:nvSpPr>
        <p:spPr>
          <a:xfrm>
            <a:off x="964152" y="3399738"/>
            <a:ext cx="2354368"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Math.floor(</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38" name="Rectangle 37"/>
          <p:cNvSpPr/>
          <p:nvPr/>
        </p:nvSpPr>
        <p:spPr>
          <a:xfrm>
            <a:off x="964152" y="3779399"/>
            <a:ext cx="2015759"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Math.log(</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39" name="Rectangle 38"/>
          <p:cNvSpPr/>
          <p:nvPr/>
        </p:nvSpPr>
        <p:spPr>
          <a:xfrm>
            <a:off x="964152" y="4538721"/>
            <a:ext cx="2380818"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Math.pow(</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r>
              <a:rPr lang="en-US" sz="2200" b="0" i="1" dirty="0">
                <a:solidFill>
                  <a:srgbClr val="000000"/>
                </a:solidFill>
                <a:latin typeface="Times New Roman"/>
                <a:cs typeface="Times New Roman"/>
              </a:rPr>
              <a:t> </a:t>
            </a:r>
            <a:r>
              <a:rPr lang="en-US" sz="2200" b="0" i="1" dirty="0" err="1">
                <a:solidFill>
                  <a:srgbClr val="000000"/>
                </a:solidFill>
                <a:latin typeface="Times New Roman"/>
                <a:cs typeface="Times New Roman"/>
              </a:rPr>
              <a:t>y</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40" name="Rectangle 39"/>
          <p:cNvSpPr/>
          <p:nvPr/>
        </p:nvSpPr>
        <p:spPr>
          <a:xfrm>
            <a:off x="964152" y="4918382"/>
            <a:ext cx="2068507"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Math.sin(</a:t>
            </a:r>
            <a:r>
              <a:rPr lang="en-US" sz="1800" b="0" i="1" dirty="0" err="1">
                <a:solidFill>
                  <a:srgbClr val="000000"/>
                </a:solidFill>
                <a:sym typeface="Symbol"/>
              </a:rPr>
              <a:t></a:t>
            </a:r>
            <a:r>
              <a:rPr lang="en-US" i="1" dirty="0">
                <a:solidFill>
                  <a:srgbClr val="000000"/>
                </a:solidFill>
                <a:sym typeface="Symbol"/>
              </a:rPr>
              <a:t> </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41" name="Rectangle 40"/>
          <p:cNvSpPr/>
          <p:nvPr/>
        </p:nvSpPr>
        <p:spPr>
          <a:xfrm>
            <a:off x="964152" y="5298043"/>
            <a:ext cx="2068507"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Math.cos(</a:t>
            </a:r>
            <a:r>
              <a:rPr lang="en-US" sz="1800" b="0" i="1" dirty="0" err="1">
                <a:solidFill>
                  <a:srgbClr val="000000"/>
                </a:solidFill>
                <a:sym typeface="Symbol"/>
              </a:rPr>
              <a:t></a:t>
            </a:r>
            <a:r>
              <a:rPr lang="en-US" i="1" dirty="0">
                <a:solidFill>
                  <a:srgbClr val="000000"/>
                </a:solidFill>
                <a:sym typeface="Symbol"/>
              </a:rPr>
              <a:t> </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42" name="Rectangle 41"/>
          <p:cNvSpPr/>
          <p:nvPr/>
        </p:nvSpPr>
        <p:spPr>
          <a:xfrm>
            <a:off x="964152" y="5677701"/>
            <a:ext cx="2185063"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Math.sqrt(</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45" name="Rectangle 44"/>
          <p:cNvSpPr/>
          <p:nvPr/>
        </p:nvSpPr>
        <p:spPr>
          <a:xfrm>
            <a:off x="964152" y="1121772"/>
            <a:ext cx="1382623"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Math.PI</a:t>
            </a:r>
            <a:endParaRPr lang="en-US" sz="2200" b="0" dirty="0">
              <a:solidFill>
                <a:srgbClr val="000000"/>
              </a:solidFill>
              <a:latin typeface="Courier New"/>
              <a:cs typeface="Courier New"/>
            </a:endParaRPr>
          </a:p>
        </p:txBody>
      </p:sp>
      <p:sp>
        <p:nvSpPr>
          <p:cNvPr id="46" name="Rectangle 45"/>
          <p:cNvSpPr/>
          <p:nvPr/>
        </p:nvSpPr>
        <p:spPr>
          <a:xfrm>
            <a:off x="964152" y="1501433"/>
            <a:ext cx="1213318"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Math.E</a:t>
            </a:r>
            <a:endParaRPr lang="en-US" sz="2200" b="0" dirty="0">
              <a:solidFill>
                <a:srgbClr val="000000"/>
              </a:solidFill>
              <a:latin typeface="Courier New"/>
              <a:cs typeface="Courier New"/>
            </a:endParaRPr>
          </a:p>
        </p:txBody>
      </p:sp>
      <p:sp>
        <p:nvSpPr>
          <p:cNvPr id="47" name="Rectangle 46"/>
          <p:cNvSpPr/>
          <p:nvPr/>
        </p:nvSpPr>
        <p:spPr>
          <a:xfrm>
            <a:off x="964152" y="4159060"/>
            <a:ext cx="2015759"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Math.exp(</a:t>
            </a:r>
            <a:r>
              <a:rPr lang="en-US" sz="2200" b="0" i="1" dirty="0" err="1">
                <a:solidFill>
                  <a:srgbClr val="000000"/>
                </a:solidFill>
                <a:latin typeface="Times New Roman"/>
                <a:cs typeface="Times New Roman"/>
              </a:rPr>
              <a:t>x</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cxnSp>
        <p:nvCxnSpPr>
          <p:cNvPr id="51" name="Straight Connector 50"/>
          <p:cNvCxnSpPr/>
          <p:nvPr/>
        </p:nvCxnSpPr>
        <p:spPr bwMode="auto">
          <a:xfrm rot="10800000" flipH="1">
            <a:off x="887952" y="1542933"/>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2" name="Straight Connector 51"/>
          <p:cNvCxnSpPr/>
          <p:nvPr/>
        </p:nvCxnSpPr>
        <p:spPr bwMode="auto">
          <a:xfrm rot="10800000" flipH="1">
            <a:off x="887952" y="1925390"/>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3" name="Straight Connector 52"/>
          <p:cNvCxnSpPr/>
          <p:nvPr/>
        </p:nvCxnSpPr>
        <p:spPr bwMode="auto">
          <a:xfrm rot="10800000" flipH="1">
            <a:off x="887952" y="2307847"/>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4" name="Straight Connector 53"/>
          <p:cNvCxnSpPr/>
          <p:nvPr/>
        </p:nvCxnSpPr>
        <p:spPr bwMode="auto">
          <a:xfrm rot="10800000" flipH="1">
            <a:off x="887952" y="2690304"/>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5" name="Straight Connector 54"/>
          <p:cNvCxnSpPr/>
          <p:nvPr/>
        </p:nvCxnSpPr>
        <p:spPr bwMode="auto">
          <a:xfrm rot="10800000" flipH="1">
            <a:off x="887952" y="3072761"/>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6" name="Straight Connector 55"/>
          <p:cNvCxnSpPr/>
          <p:nvPr/>
        </p:nvCxnSpPr>
        <p:spPr bwMode="auto">
          <a:xfrm rot="10800000" flipH="1">
            <a:off x="887952" y="3455218"/>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7" name="Straight Connector 56"/>
          <p:cNvCxnSpPr/>
          <p:nvPr/>
        </p:nvCxnSpPr>
        <p:spPr bwMode="auto">
          <a:xfrm rot="10800000" flipH="1">
            <a:off x="887952" y="3837675"/>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8" name="Straight Connector 57"/>
          <p:cNvCxnSpPr/>
          <p:nvPr/>
        </p:nvCxnSpPr>
        <p:spPr bwMode="auto">
          <a:xfrm rot="10800000" flipH="1">
            <a:off x="887952" y="4220132"/>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9" name="Straight Connector 58"/>
          <p:cNvCxnSpPr/>
          <p:nvPr/>
        </p:nvCxnSpPr>
        <p:spPr bwMode="auto">
          <a:xfrm rot="10800000" flipH="1">
            <a:off x="887952" y="4602589"/>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0" name="Straight Connector 59"/>
          <p:cNvCxnSpPr/>
          <p:nvPr/>
        </p:nvCxnSpPr>
        <p:spPr bwMode="auto">
          <a:xfrm rot="10800000" flipH="1">
            <a:off x="887952" y="4985046"/>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1" name="Straight Connector 60"/>
          <p:cNvCxnSpPr/>
          <p:nvPr/>
        </p:nvCxnSpPr>
        <p:spPr bwMode="auto">
          <a:xfrm rot="10800000" flipH="1">
            <a:off x="887952" y="5367503"/>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2" name="Straight Connector 61"/>
          <p:cNvCxnSpPr/>
          <p:nvPr/>
        </p:nvCxnSpPr>
        <p:spPr bwMode="auto">
          <a:xfrm rot="10800000" flipH="1">
            <a:off x="887952" y="5749960"/>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5" name="Straight Connector 64"/>
          <p:cNvCxnSpPr/>
          <p:nvPr/>
        </p:nvCxnSpPr>
        <p:spPr bwMode="auto">
          <a:xfrm rot="16200000" flipH="1">
            <a:off x="1202299" y="3834987"/>
            <a:ext cx="5346962" cy="875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6" name="TextBox 65"/>
          <p:cNvSpPr txBox="1"/>
          <p:nvPr/>
        </p:nvSpPr>
        <p:spPr>
          <a:xfrm>
            <a:off x="3859752" y="1107660"/>
            <a:ext cx="4343400" cy="430887"/>
          </a:xfrm>
          <a:prstGeom prst="rect">
            <a:avLst/>
          </a:prstGeom>
          <a:noFill/>
        </p:spPr>
        <p:txBody>
          <a:bodyPr wrap="square" rtlCol="0">
            <a:spAutoFit/>
          </a:bodyPr>
          <a:lstStyle/>
          <a:p>
            <a:r>
              <a:rPr lang="en-US" sz="2200" b="0" dirty="0">
                <a:solidFill>
                  <a:srgbClr val="000000"/>
                </a:solidFill>
              </a:rPr>
              <a:t>The mathematical constant </a:t>
            </a:r>
            <a:r>
              <a:rPr lang="en-US" sz="2200" b="0" dirty="0" err="1">
                <a:solidFill>
                  <a:srgbClr val="000000"/>
                </a:solidFill>
              </a:rPr>
              <a:t>π</a:t>
            </a:r>
            <a:endParaRPr lang="en-US" sz="2200" b="0" dirty="0">
              <a:solidFill>
                <a:srgbClr val="000000"/>
              </a:solidFill>
            </a:endParaRPr>
          </a:p>
        </p:txBody>
      </p:sp>
      <p:sp>
        <p:nvSpPr>
          <p:cNvPr id="67" name="TextBox 66"/>
          <p:cNvSpPr txBox="1"/>
          <p:nvPr/>
        </p:nvSpPr>
        <p:spPr>
          <a:xfrm>
            <a:off x="3859752" y="1489816"/>
            <a:ext cx="4343400" cy="430887"/>
          </a:xfrm>
          <a:prstGeom prst="rect">
            <a:avLst/>
          </a:prstGeom>
          <a:noFill/>
        </p:spPr>
        <p:txBody>
          <a:bodyPr wrap="square" rtlCol="0">
            <a:spAutoFit/>
          </a:bodyPr>
          <a:lstStyle/>
          <a:p>
            <a:r>
              <a:rPr lang="en-US" sz="2200" b="0" dirty="0">
                <a:solidFill>
                  <a:srgbClr val="000000"/>
                </a:solidFill>
              </a:rPr>
              <a:t>The mathematical constant </a:t>
            </a:r>
            <a:r>
              <a:rPr lang="en-US" sz="2200" b="0" i="1" dirty="0" err="1">
                <a:solidFill>
                  <a:srgbClr val="000000"/>
                </a:solidFill>
              </a:rPr>
              <a:t>e</a:t>
            </a:r>
            <a:endParaRPr lang="en-US" sz="2200" b="0" dirty="0">
              <a:solidFill>
                <a:srgbClr val="000000"/>
              </a:solidFill>
            </a:endParaRPr>
          </a:p>
        </p:txBody>
      </p:sp>
      <p:sp>
        <p:nvSpPr>
          <p:cNvPr id="68" name="TextBox 67"/>
          <p:cNvSpPr txBox="1"/>
          <p:nvPr/>
        </p:nvSpPr>
        <p:spPr>
          <a:xfrm>
            <a:off x="3859752" y="1871972"/>
            <a:ext cx="4343400" cy="430887"/>
          </a:xfrm>
          <a:prstGeom prst="rect">
            <a:avLst/>
          </a:prstGeom>
          <a:noFill/>
        </p:spPr>
        <p:txBody>
          <a:bodyPr wrap="square" rtlCol="0">
            <a:spAutoFit/>
          </a:bodyPr>
          <a:lstStyle/>
          <a:p>
            <a:r>
              <a:rPr lang="en-US" sz="2200" b="0" dirty="0">
                <a:solidFill>
                  <a:srgbClr val="000000"/>
                </a:solidFill>
              </a:rPr>
              <a:t>The absolute value of </a:t>
            </a:r>
            <a:r>
              <a:rPr lang="en-US" sz="2200" b="0" i="1" dirty="0" err="1">
                <a:solidFill>
                  <a:srgbClr val="000000"/>
                </a:solidFill>
              </a:rPr>
              <a:t>x</a:t>
            </a:r>
            <a:endParaRPr lang="en-US" sz="2200" b="0" dirty="0">
              <a:solidFill>
                <a:srgbClr val="000000"/>
              </a:solidFill>
            </a:endParaRPr>
          </a:p>
        </p:txBody>
      </p:sp>
      <p:sp>
        <p:nvSpPr>
          <p:cNvPr id="69" name="TextBox 68"/>
          <p:cNvSpPr txBox="1"/>
          <p:nvPr/>
        </p:nvSpPr>
        <p:spPr>
          <a:xfrm>
            <a:off x="3859752" y="2254128"/>
            <a:ext cx="4343400" cy="430887"/>
          </a:xfrm>
          <a:prstGeom prst="rect">
            <a:avLst/>
          </a:prstGeom>
          <a:noFill/>
        </p:spPr>
        <p:txBody>
          <a:bodyPr wrap="square" rtlCol="0">
            <a:spAutoFit/>
          </a:bodyPr>
          <a:lstStyle/>
          <a:p>
            <a:r>
              <a:rPr lang="en-US" sz="2200" b="0" dirty="0">
                <a:solidFill>
                  <a:srgbClr val="000000"/>
                </a:solidFill>
              </a:rPr>
              <a:t>The largest of the arguments</a:t>
            </a:r>
          </a:p>
        </p:txBody>
      </p:sp>
      <p:sp>
        <p:nvSpPr>
          <p:cNvPr id="70" name="TextBox 69"/>
          <p:cNvSpPr txBox="1"/>
          <p:nvPr/>
        </p:nvSpPr>
        <p:spPr>
          <a:xfrm>
            <a:off x="3859752" y="2636284"/>
            <a:ext cx="4343400" cy="430887"/>
          </a:xfrm>
          <a:prstGeom prst="rect">
            <a:avLst/>
          </a:prstGeom>
          <a:noFill/>
        </p:spPr>
        <p:txBody>
          <a:bodyPr wrap="square" rtlCol="0">
            <a:spAutoFit/>
          </a:bodyPr>
          <a:lstStyle/>
          <a:p>
            <a:r>
              <a:rPr lang="en-US" sz="2200" b="0" dirty="0">
                <a:solidFill>
                  <a:srgbClr val="000000"/>
                </a:solidFill>
              </a:rPr>
              <a:t>The smallest of the arguments</a:t>
            </a:r>
          </a:p>
        </p:txBody>
      </p:sp>
      <p:sp>
        <p:nvSpPr>
          <p:cNvPr id="71" name="TextBox 70"/>
          <p:cNvSpPr txBox="1"/>
          <p:nvPr/>
        </p:nvSpPr>
        <p:spPr>
          <a:xfrm>
            <a:off x="3859752" y="3018440"/>
            <a:ext cx="4343400" cy="430887"/>
          </a:xfrm>
          <a:prstGeom prst="rect">
            <a:avLst/>
          </a:prstGeom>
          <a:noFill/>
        </p:spPr>
        <p:txBody>
          <a:bodyPr wrap="square" rtlCol="0">
            <a:spAutoFit/>
          </a:bodyPr>
          <a:lstStyle/>
          <a:p>
            <a:r>
              <a:rPr lang="en-US" sz="2200" b="0" dirty="0">
                <a:solidFill>
                  <a:srgbClr val="000000"/>
                </a:solidFill>
              </a:rPr>
              <a:t>The closest integer to </a:t>
            </a:r>
            <a:r>
              <a:rPr lang="en-US" sz="2200" b="0" i="1" dirty="0" err="1">
                <a:solidFill>
                  <a:srgbClr val="000000"/>
                </a:solidFill>
              </a:rPr>
              <a:t>x</a:t>
            </a:r>
            <a:endParaRPr lang="en-US" sz="2200" b="0" dirty="0">
              <a:solidFill>
                <a:srgbClr val="000000"/>
              </a:solidFill>
            </a:endParaRPr>
          </a:p>
        </p:txBody>
      </p:sp>
      <p:sp>
        <p:nvSpPr>
          <p:cNvPr id="72" name="TextBox 71"/>
          <p:cNvSpPr txBox="1"/>
          <p:nvPr/>
        </p:nvSpPr>
        <p:spPr>
          <a:xfrm>
            <a:off x="3859752" y="3400596"/>
            <a:ext cx="4343400" cy="430887"/>
          </a:xfrm>
          <a:prstGeom prst="rect">
            <a:avLst/>
          </a:prstGeom>
          <a:noFill/>
        </p:spPr>
        <p:txBody>
          <a:bodyPr wrap="square" rtlCol="0">
            <a:spAutoFit/>
          </a:bodyPr>
          <a:lstStyle/>
          <a:p>
            <a:r>
              <a:rPr lang="en-US" sz="2200" b="0" dirty="0">
                <a:solidFill>
                  <a:srgbClr val="000000"/>
                </a:solidFill>
              </a:rPr>
              <a:t>The largest integer not exceeding </a:t>
            </a:r>
            <a:r>
              <a:rPr lang="en-US" sz="2200" b="0" i="1" dirty="0" err="1">
                <a:solidFill>
                  <a:srgbClr val="000000"/>
                </a:solidFill>
              </a:rPr>
              <a:t>x</a:t>
            </a:r>
            <a:endParaRPr lang="en-US" sz="2200" b="0" dirty="0">
              <a:solidFill>
                <a:srgbClr val="000000"/>
              </a:solidFill>
            </a:endParaRPr>
          </a:p>
        </p:txBody>
      </p:sp>
      <p:sp>
        <p:nvSpPr>
          <p:cNvPr id="73" name="TextBox 72"/>
          <p:cNvSpPr txBox="1"/>
          <p:nvPr/>
        </p:nvSpPr>
        <p:spPr>
          <a:xfrm>
            <a:off x="3859752" y="3782752"/>
            <a:ext cx="4343400" cy="430887"/>
          </a:xfrm>
          <a:prstGeom prst="rect">
            <a:avLst/>
          </a:prstGeom>
          <a:noFill/>
        </p:spPr>
        <p:txBody>
          <a:bodyPr wrap="square" rtlCol="0">
            <a:spAutoFit/>
          </a:bodyPr>
          <a:lstStyle/>
          <a:p>
            <a:r>
              <a:rPr lang="en-US" sz="2200" b="0" dirty="0">
                <a:solidFill>
                  <a:srgbClr val="000000"/>
                </a:solidFill>
              </a:rPr>
              <a:t>The natural logarithm of </a:t>
            </a:r>
            <a:r>
              <a:rPr lang="en-US" sz="2200" b="0" i="1" dirty="0" err="1">
                <a:solidFill>
                  <a:srgbClr val="000000"/>
                </a:solidFill>
              </a:rPr>
              <a:t>x</a:t>
            </a:r>
            <a:endParaRPr lang="en-US" sz="2200" b="0" dirty="0">
              <a:solidFill>
                <a:srgbClr val="000000"/>
              </a:solidFill>
            </a:endParaRPr>
          </a:p>
        </p:txBody>
      </p:sp>
      <p:sp>
        <p:nvSpPr>
          <p:cNvPr id="74" name="TextBox 73"/>
          <p:cNvSpPr txBox="1"/>
          <p:nvPr/>
        </p:nvSpPr>
        <p:spPr>
          <a:xfrm>
            <a:off x="3859752" y="4164908"/>
            <a:ext cx="4343400" cy="430887"/>
          </a:xfrm>
          <a:prstGeom prst="rect">
            <a:avLst/>
          </a:prstGeom>
          <a:noFill/>
        </p:spPr>
        <p:txBody>
          <a:bodyPr wrap="square" rtlCol="0">
            <a:spAutoFit/>
          </a:bodyPr>
          <a:lstStyle/>
          <a:p>
            <a:r>
              <a:rPr lang="en-US" sz="2200" b="0" dirty="0">
                <a:solidFill>
                  <a:srgbClr val="000000"/>
                </a:solidFill>
              </a:rPr>
              <a:t>The inverse logarithm (</a:t>
            </a:r>
            <a:r>
              <a:rPr lang="en-US" sz="2200" b="0" i="1" dirty="0" err="1">
                <a:solidFill>
                  <a:srgbClr val="000000"/>
                </a:solidFill>
              </a:rPr>
              <a:t>e</a:t>
            </a:r>
            <a:r>
              <a:rPr lang="en-US" b="0" i="1" dirty="0">
                <a:solidFill>
                  <a:srgbClr val="000000"/>
                </a:solidFill>
              </a:rPr>
              <a:t> </a:t>
            </a:r>
            <a:r>
              <a:rPr lang="en-US" sz="2200" b="0" i="1" baseline="30000" dirty="0" err="1">
                <a:solidFill>
                  <a:srgbClr val="000000"/>
                </a:solidFill>
              </a:rPr>
              <a:t>x</a:t>
            </a:r>
            <a:r>
              <a:rPr lang="en-US" sz="2200" b="0" dirty="0">
                <a:solidFill>
                  <a:srgbClr val="000000"/>
                </a:solidFill>
              </a:rPr>
              <a:t>)</a:t>
            </a:r>
          </a:p>
        </p:txBody>
      </p:sp>
      <p:sp>
        <p:nvSpPr>
          <p:cNvPr id="75" name="TextBox 74"/>
          <p:cNvSpPr txBox="1"/>
          <p:nvPr/>
        </p:nvSpPr>
        <p:spPr>
          <a:xfrm>
            <a:off x="3859752" y="4547064"/>
            <a:ext cx="4446048" cy="430887"/>
          </a:xfrm>
          <a:prstGeom prst="rect">
            <a:avLst/>
          </a:prstGeom>
          <a:noFill/>
        </p:spPr>
        <p:txBody>
          <a:bodyPr wrap="square" rtlCol="0">
            <a:spAutoFit/>
          </a:bodyPr>
          <a:lstStyle/>
          <a:p>
            <a:r>
              <a:rPr lang="en-US" sz="2200" b="0" dirty="0">
                <a:solidFill>
                  <a:srgbClr val="000000"/>
                </a:solidFill>
              </a:rPr>
              <a:t>The value </a:t>
            </a:r>
            <a:r>
              <a:rPr lang="en-US" sz="2200" b="0" i="1" dirty="0" err="1">
                <a:solidFill>
                  <a:srgbClr val="000000"/>
                </a:solidFill>
              </a:rPr>
              <a:t>x</a:t>
            </a:r>
            <a:r>
              <a:rPr lang="en-US" sz="2200" b="0" dirty="0">
                <a:solidFill>
                  <a:srgbClr val="000000"/>
                </a:solidFill>
              </a:rPr>
              <a:t> raised to the </a:t>
            </a:r>
            <a:r>
              <a:rPr lang="en-US" sz="2200" b="0" i="1" dirty="0" err="1">
                <a:solidFill>
                  <a:srgbClr val="000000"/>
                </a:solidFill>
              </a:rPr>
              <a:t>y</a:t>
            </a:r>
            <a:r>
              <a:rPr lang="en-US" sz="2200" b="0" dirty="0">
                <a:solidFill>
                  <a:srgbClr val="000000"/>
                </a:solidFill>
              </a:rPr>
              <a:t> power (</a:t>
            </a:r>
            <a:r>
              <a:rPr lang="en-US" sz="2200" b="0" i="1" dirty="0" err="1">
                <a:solidFill>
                  <a:srgbClr val="000000"/>
                </a:solidFill>
              </a:rPr>
              <a:t>x</a:t>
            </a:r>
            <a:r>
              <a:rPr lang="en-US" b="0" i="1" dirty="0">
                <a:solidFill>
                  <a:srgbClr val="000000"/>
                </a:solidFill>
              </a:rPr>
              <a:t> </a:t>
            </a:r>
            <a:r>
              <a:rPr lang="en-US" sz="2200" b="0" i="1" baseline="30000" dirty="0" err="1">
                <a:solidFill>
                  <a:srgbClr val="000000"/>
                </a:solidFill>
              </a:rPr>
              <a:t>y</a:t>
            </a:r>
            <a:r>
              <a:rPr lang="en-US" sz="2200" b="0" dirty="0">
                <a:solidFill>
                  <a:srgbClr val="000000"/>
                </a:solidFill>
              </a:rPr>
              <a:t>)</a:t>
            </a:r>
          </a:p>
        </p:txBody>
      </p:sp>
      <p:sp>
        <p:nvSpPr>
          <p:cNvPr id="76" name="TextBox 75"/>
          <p:cNvSpPr txBox="1"/>
          <p:nvPr/>
        </p:nvSpPr>
        <p:spPr>
          <a:xfrm>
            <a:off x="3859752" y="4929220"/>
            <a:ext cx="4419600" cy="430887"/>
          </a:xfrm>
          <a:prstGeom prst="rect">
            <a:avLst/>
          </a:prstGeom>
          <a:noFill/>
        </p:spPr>
        <p:txBody>
          <a:bodyPr wrap="square" rtlCol="0">
            <a:spAutoFit/>
          </a:bodyPr>
          <a:lstStyle/>
          <a:p>
            <a:r>
              <a:rPr lang="en-US" sz="2200" b="0" dirty="0">
                <a:solidFill>
                  <a:srgbClr val="000000"/>
                </a:solidFill>
              </a:rPr>
              <a:t>The sine of </a:t>
            </a:r>
            <a:r>
              <a:rPr lang="en-US" sz="2000" b="0" i="1" dirty="0" err="1">
                <a:solidFill>
                  <a:srgbClr val="000000"/>
                </a:solidFill>
                <a:sym typeface="Symbol"/>
              </a:rPr>
              <a:t></a:t>
            </a:r>
            <a:r>
              <a:rPr lang="en-US" sz="2200" b="0" dirty="0">
                <a:solidFill>
                  <a:srgbClr val="000000"/>
                </a:solidFill>
                <a:sym typeface="Symbol"/>
              </a:rPr>
              <a:t>, measured in </a:t>
            </a:r>
            <a:r>
              <a:rPr lang="en-US" sz="2200" b="0" dirty="0">
                <a:solidFill>
                  <a:srgbClr val="000000"/>
                </a:solidFill>
              </a:rPr>
              <a:t>radians</a:t>
            </a:r>
          </a:p>
        </p:txBody>
      </p:sp>
      <p:sp>
        <p:nvSpPr>
          <p:cNvPr id="77" name="TextBox 76"/>
          <p:cNvSpPr txBox="1"/>
          <p:nvPr/>
        </p:nvSpPr>
        <p:spPr>
          <a:xfrm>
            <a:off x="3859752" y="5311376"/>
            <a:ext cx="4343400" cy="430887"/>
          </a:xfrm>
          <a:prstGeom prst="rect">
            <a:avLst/>
          </a:prstGeom>
          <a:noFill/>
        </p:spPr>
        <p:txBody>
          <a:bodyPr wrap="square" rtlCol="0">
            <a:spAutoFit/>
          </a:bodyPr>
          <a:lstStyle/>
          <a:p>
            <a:r>
              <a:rPr lang="en-US" sz="2200" b="0" dirty="0">
                <a:solidFill>
                  <a:srgbClr val="000000"/>
                </a:solidFill>
              </a:rPr>
              <a:t>The cosine of </a:t>
            </a:r>
            <a:r>
              <a:rPr lang="en-US" sz="2000" b="0" i="1" dirty="0" err="1">
                <a:solidFill>
                  <a:srgbClr val="000000"/>
                </a:solidFill>
                <a:sym typeface="Symbol"/>
              </a:rPr>
              <a:t></a:t>
            </a:r>
            <a:r>
              <a:rPr lang="en-US" sz="2200" b="0" dirty="0">
                <a:solidFill>
                  <a:srgbClr val="000000"/>
                </a:solidFill>
                <a:sym typeface="Symbol"/>
              </a:rPr>
              <a:t>, measured in </a:t>
            </a:r>
            <a:r>
              <a:rPr lang="en-US" sz="2200" b="0" dirty="0">
                <a:solidFill>
                  <a:srgbClr val="000000"/>
                </a:solidFill>
              </a:rPr>
              <a:t>radians</a:t>
            </a:r>
          </a:p>
        </p:txBody>
      </p:sp>
      <p:sp>
        <p:nvSpPr>
          <p:cNvPr id="78" name="TextBox 77"/>
          <p:cNvSpPr txBox="1"/>
          <p:nvPr/>
        </p:nvSpPr>
        <p:spPr>
          <a:xfrm>
            <a:off x="3859752" y="5693527"/>
            <a:ext cx="4343400" cy="430887"/>
          </a:xfrm>
          <a:prstGeom prst="rect">
            <a:avLst/>
          </a:prstGeom>
          <a:noFill/>
        </p:spPr>
        <p:txBody>
          <a:bodyPr wrap="square" rtlCol="0">
            <a:spAutoFit/>
          </a:bodyPr>
          <a:lstStyle/>
          <a:p>
            <a:r>
              <a:rPr lang="en-US" sz="2200" b="0" dirty="0">
                <a:solidFill>
                  <a:srgbClr val="000000"/>
                </a:solidFill>
              </a:rPr>
              <a:t>The square root of </a:t>
            </a:r>
            <a:r>
              <a:rPr lang="en-US" sz="2200" b="0" i="1" dirty="0" err="1">
                <a:solidFill>
                  <a:srgbClr val="000000"/>
                </a:solidFill>
              </a:rPr>
              <a:t>x</a:t>
            </a:r>
            <a:endParaRPr lang="en-US" sz="2200" b="0" i="1" dirty="0">
              <a:solidFill>
                <a:srgbClr val="000000"/>
              </a:solidFill>
            </a:endParaRPr>
          </a:p>
        </p:txBody>
      </p:sp>
      <p:cxnSp>
        <p:nvCxnSpPr>
          <p:cNvPr id="44" name="Straight Connector 43"/>
          <p:cNvCxnSpPr/>
          <p:nvPr/>
        </p:nvCxnSpPr>
        <p:spPr bwMode="auto">
          <a:xfrm rot="10800000" flipH="1">
            <a:off x="887952" y="6132417"/>
            <a:ext cx="7315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3" name="Rectangle 62"/>
          <p:cNvSpPr/>
          <p:nvPr/>
        </p:nvSpPr>
        <p:spPr>
          <a:xfrm>
            <a:off x="967296" y="6059883"/>
            <a:ext cx="2398451" cy="430887"/>
          </a:xfrm>
          <a:prstGeom prst="rect">
            <a:avLst/>
          </a:prstGeom>
        </p:spPr>
        <p:txBody>
          <a:bodyPr wrap="none">
            <a:spAutoFit/>
          </a:bodyPr>
          <a:lstStyle/>
          <a:p>
            <a:pPr>
              <a:spcBef>
                <a:spcPct val="50000"/>
              </a:spcBef>
            </a:pPr>
            <a:r>
              <a:rPr lang="en-US" sz="2200" dirty="0" err="1">
                <a:solidFill>
                  <a:srgbClr val="000000"/>
                </a:solidFill>
                <a:latin typeface="Courier New"/>
                <a:cs typeface="Courier New"/>
              </a:rPr>
              <a:t>Math.random</a:t>
            </a:r>
            <a:r>
              <a:rPr lang="en-US" sz="2200" dirty="0">
                <a:solidFill>
                  <a:srgbClr val="000000"/>
                </a:solidFill>
                <a:latin typeface="Courier New"/>
                <a:cs typeface="Courier New"/>
              </a:rPr>
              <a:t>()</a:t>
            </a:r>
            <a:endParaRPr lang="en-US" sz="2200" b="0" dirty="0">
              <a:solidFill>
                <a:srgbClr val="000000"/>
              </a:solidFill>
              <a:latin typeface="Courier New"/>
              <a:cs typeface="Courier New"/>
            </a:endParaRPr>
          </a:p>
        </p:txBody>
      </p:sp>
      <p:sp>
        <p:nvSpPr>
          <p:cNvPr id="64" name="TextBox 63"/>
          <p:cNvSpPr txBox="1"/>
          <p:nvPr/>
        </p:nvSpPr>
        <p:spPr>
          <a:xfrm>
            <a:off x="3862896" y="6075709"/>
            <a:ext cx="4343400" cy="430887"/>
          </a:xfrm>
          <a:prstGeom prst="rect">
            <a:avLst/>
          </a:prstGeom>
          <a:noFill/>
        </p:spPr>
        <p:txBody>
          <a:bodyPr wrap="square" rtlCol="0">
            <a:spAutoFit/>
          </a:bodyPr>
          <a:lstStyle/>
          <a:p>
            <a:r>
              <a:rPr lang="en-US" sz="2200" b="0" dirty="0">
                <a:solidFill>
                  <a:srgbClr val="000000"/>
                </a:solidFill>
              </a:rPr>
              <a:t>A random value between 0 and 1</a:t>
            </a:r>
          </a:p>
        </p:txBody>
      </p:sp>
    </p:spTree>
    <p:extLst>
      <p:ext uri="{BB962C8B-B14F-4D97-AF65-F5344CB8AC3E}">
        <p14:creationId xmlns:p14="http://schemas.microsoft.com/office/powerpoint/2010/main" val="27168615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Grp="1" noChangeArrowheads="1"/>
          </p:cNvSpPr>
          <p:nvPr>
            <p:ph type="title"/>
          </p:nvPr>
        </p:nvSpPr>
        <p:spPr>
          <a:xfrm>
            <a:off x="0" y="2667000"/>
            <a:ext cx="9144000" cy="1143000"/>
          </a:xfrm>
          <a:noFill/>
        </p:spPr>
        <p:txBody>
          <a:bodyPr/>
          <a:lstStyle/>
          <a:p>
            <a:r>
              <a:rPr lang="en-US" sz="6000" dirty="0">
                <a:solidFill>
                  <a:srgbClr val="FF0000"/>
                </a:solidFill>
                <a:ea typeface="ＭＳ Ｐゴシック" pitchFamily="1" charset="-128"/>
                <a:cs typeface="ＭＳ Ｐゴシック" pitchFamily="1" charset="-128"/>
              </a:rPr>
              <a:t>Decomposition</a:t>
            </a:r>
          </a:p>
        </p:txBody>
      </p:sp>
    </p:spTree>
    <p:extLst>
      <p:ext uri="{BB962C8B-B14F-4D97-AF65-F5344CB8AC3E}">
        <p14:creationId xmlns:p14="http://schemas.microsoft.com/office/powerpoint/2010/main" val="33088283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Decomposition</a:t>
            </a:r>
            <a:endParaRPr lang="en-US" dirty="0">
              <a:solidFill>
                <a:srgbClr val="FF0000"/>
              </a:solidFill>
            </a:endParaRPr>
          </a:p>
        </p:txBody>
      </p:sp>
      <p:sp>
        <p:nvSpPr>
          <p:cNvPr id="493571" name="Rectangle 3"/>
          <p:cNvSpPr>
            <a:spLocks noChangeArrowheads="1"/>
          </p:cNvSpPr>
          <p:nvPr/>
        </p:nvSpPr>
        <p:spPr bwMode="auto">
          <a:xfrm>
            <a:off x="482600" y="1155700"/>
            <a:ext cx="8128000" cy="24257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most effective way to solve a complex problem is to break it down into successively simpler subproblems.</a:t>
            </a:r>
          </a:p>
          <a:p>
            <a:pPr marL="342900" indent="-342900">
              <a:lnSpc>
                <a:spcPct val="90000"/>
              </a:lnSpc>
              <a:spcAft>
                <a:spcPct val="50000"/>
              </a:spcAft>
              <a:buFontTx/>
              <a:buChar char="•"/>
            </a:pPr>
            <a:r>
              <a:rPr lang="en-US" sz="2400" b="0" dirty="0"/>
              <a:t>You start by breaking the whole task down into simpler parts.</a:t>
            </a:r>
          </a:p>
          <a:p>
            <a:pPr marL="342900" indent="-342900">
              <a:lnSpc>
                <a:spcPct val="90000"/>
              </a:lnSpc>
              <a:spcAft>
                <a:spcPct val="50000"/>
              </a:spcAft>
              <a:buFontTx/>
              <a:buChar char="•"/>
            </a:pPr>
            <a:r>
              <a:rPr lang="en-US" sz="2400" b="0" dirty="0"/>
              <a:t>Some of those tasks may themselves need subdivision.</a:t>
            </a:r>
          </a:p>
          <a:p>
            <a:pPr marL="342900" indent="-342900">
              <a:lnSpc>
                <a:spcPct val="90000"/>
              </a:lnSpc>
              <a:spcAft>
                <a:spcPct val="50000"/>
              </a:spcAft>
              <a:buFontTx/>
              <a:buChar char="•"/>
            </a:pPr>
            <a:r>
              <a:rPr lang="en-US" sz="2400" b="0" dirty="0"/>
              <a:t>This process is called </a:t>
            </a:r>
            <a:r>
              <a:rPr lang="en-US" sz="2400" i="1" dirty="0"/>
              <a:t>stepwise refinement</a:t>
            </a:r>
            <a:r>
              <a:rPr lang="en-US" sz="2400" b="0" dirty="0"/>
              <a:t> or </a:t>
            </a:r>
            <a:r>
              <a:rPr lang="en-US" sz="2400" i="1" dirty="0"/>
              <a:t>decomposition</a:t>
            </a:r>
            <a:r>
              <a:rPr lang="en-US" sz="2400" b="0" i="1" dirty="0"/>
              <a:t>.</a:t>
            </a:r>
            <a:endParaRPr lang="en-US" sz="2400" b="0" dirty="0"/>
          </a:p>
        </p:txBody>
      </p:sp>
      <p:sp>
        <p:nvSpPr>
          <p:cNvPr id="493572" name="Rectangle 4"/>
          <p:cNvSpPr>
            <a:spLocks noChangeArrowheads="1"/>
          </p:cNvSpPr>
          <p:nvPr/>
        </p:nvSpPr>
        <p:spPr bwMode="auto">
          <a:xfrm>
            <a:off x="3148013" y="3600450"/>
            <a:ext cx="2846387" cy="641350"/>
          </a:xfrm>
          <a:prstGeom prst="rect">
            <a:avLst/>
          </a:prstGeom>
          <a:solidFill>
            <a:srgbClr val="FF3300"/>
          </a:solidFill>
          <a:ln w="9525">
            <a:solidFill>
              <a:schemeClr val="tx1"/>
            </a:solidFill>
            <a:miter lim="800000"/>
            <a:headEnd/>
            <a:tailEnd/>
          </a:ln>
          <a:effectLst/>
        </p:spPr>
        <p:txBody>
          <a:bodyPr wrap="none" anchor="ctr">
            <a:prstTxWarp prst="textNoShape">
              <a:avLst/>
            </a:prstTxWarp>
          </a:bodyPr>
          <a:lstStyle/>
          <a:p>
            <a:pPr algn="ctr"/>
            <a:r>
              <a:rPr lang="en-US" sz="2400"/>
              <a:t>Complete Task</a:t>
            </a:r>
          </a:p>
        </p:txBody>
      </p:sp>
      <p:sp>
        <p:nvSpPr>
          <p:cNvPr id="493573" name="Rectangle 5"/>
          <p:cNvSpPr>
            <a:spLocks noChangeArrowheads="1"/>
          </p:cNvSpPr>
          <p:nvPr/>
        </p:nvSpPr>
        <p:spPr bwMode="auto">
          <a:xfrm>
            <a:off x="1371600" y="4803775"/>
            <a:ext cx="1828800" cy="555625"/>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pPr algn="ctr"/>
            <a:r>
              <a:rPr lang="en-US" sz="2000"/>
              <a:t>Subtask #1</a:t>
            </a:r>
          </a:p>
        </p:txBody>
      </p:sp>
      <p:sp>
        <p:nvSpPr>
          <p:cNvPr id="493574" name="Rectangle 6"/>
          <p:cNvSpPr>
            <a:spLocks noChangeArrowheads="1"/>
          </p:cNvSpPr>
          <p:nvPr/>
        </p:nvSpPr>
        <p:spPr bwMode="auto">
          <a:xfrm>
            <a:off x="3657600" y="4803775"/>
            <a:ext cx="1828800" cy="555625"/>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pPr algn="ctr"/>
            <a:r>
              <a:rPr lang="en-US" sz="2000"/>
              <a:t>Subtask #2</a:t>
            </a:r>
          </a:p>
        </p:txBody>
      </p:sp>
      <p:sp>
        <p:nvSpPr>
          <p:cNvPr id="493575" name="Rectangle 7"/>
          <p:cNvSpPr>
            <a:spLocks noChangeArrowheads="1"/>
          </p:cNvSpPr>
          <p:nvPr/>
        </p:nvSpPr>
        <p:spPr bwMode="auto">
          <a:xfrm>
            <a:off x="5943600" y="4803775"/>
            <a:ext cx="1828800" cy="555625"/>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pPr algn="ctr"/>
            <a:r>
              <a:rPr lang="en-US" sz="2000"/>
              <a:t>Subtask #3</a:t>
            </a:r>
          </a:p>
        </p:txBody>
      </p:sp>
      <p:sp>
        <p:nvSpPr>
          <p:cNvPr id="493576" name="Rectangle 8"/>
          <p:cNvSpPr>
            <a:spLocks noChangeArrowheads="1"/>
          </p:cNvSpPr>
          <p:nvPr/>
        </p:nvSpPr>
        <p:spPr bwMode="auto">
          <a:xfrm>
            <a:off x="2857500" y="5842000"/>
            <a:ext cx="1524000" cy="533400"/>
          </a:xfrm>
          <a:prstGeom prst="rect">
            <a:avLst/>
          </a:prstGeom>
          <a:solidFill>
            <a:srgbClr val="66FF66"/>
          </a:solidFill>
          <a:ln w="9525">
            <a:solidFill>
              <a:schemeClr val="tx1"/>
            </a:solidFill>
            <a:miter lim="800000"/>
            <a:headEnd/>
            <a:tailEnd/>
          </a:ln>
          <a:effectLst/>
        </p:spPr>
        <p:txBody>
          <a:bodyPr wrap="none" anchor="ctr">
            <a:prstTxWarp prst="textNoShape">
              <a:avLst/>
            </a:prstTxWarp>
          </a:bodyPr>
          <a:lstStyle/>
          <a:p>
            <a:pPr algn="ctr"/>
            <a:r>
              <a:rPr lang="en-US" sz="1600"/>
              <a:t>Subsubtask #2a</a:t>
            </a:r>
          </a:p>
        </p:txBody>
      </p:sp>
      <p:sp>
        <p:nvSpPr>
          <p:cNvPr id="493577" name="Rectangle 9"/>
          <p:cNvSpPr>
            <a:spLocks noChangeArrowheads="1"/>
          </p:cNvSpPr>
          <p:nvPr/>
        </p:nvSpPr>
        <p:spPr bwMode="auto">
          <a:xfrm>
            <a:off x="4749800" y="5842000"/>
            <a:ext cx="1524000" cy="533400"/>
          </a:xfrm>
          <a:prstGeom prst="rect">
            <a:avLst/>
          </a:prstGeom>
          <a:solidFill>
            <a:srgbClr val="66FF66"/>
          </a:solidFill>
          <a:ln w="9525">
            <a:solidFill>
              <a:schemeClr val="tx1"/>
            </a:solidFill>
            <a:miter lim="800000"/>
            <a:headEnd/>
            <a:tailEnd/>
          </a:ln>
          <a:effectLst/>
        </p:spPr>
        <p:txBody>
          <a:bodyPr wrap="none" anchor="ctr">
            <a:prstTxWarp prst="textNoShape">
              <a:avLst/>
            </a:prstTxWarp>
          </a:bodyPr>
          <a:lstStyle/>
          <a:p>
            <a:pPr algn="ctr"/>
            <a:r>
              <a:rPr lang="en-US" sz="1600"/>
              <a:t>Subsubtask #2b</a:t>
            </a:r>
          </a:p>
        </p:txBody>
      </p:sp>
      <p:cxnSp>
        <p:nvCxnSpPr>
          <p:cNvPr id="493578" name="AutoShape 10"/>
          <p:cNvCxnSpPr>
            <a:cxnSpLocks noChangeShapeType="1"/>
            <a:stCxn id="493572" idx="2"/>
            <a:endCxn id="493573" idx="0"/>
          </p:cNvCxnSpPr>
          <p:nvPr/>
        </p:nvCxnSpPr>
        <p:spPr bwMode="auto">
          <a:xfrm flipH="1">
            <a:off x="2286000" y="4241800"/>
            <a:ext cx="2286000" cy="561975"/>
          </a:xfrm>
          <a:prstGeom prst="straightConnector1">
            <a:avLst/>
          </a:prstGeom>
          <a:noFill/>
          <a:ln w="9525">
            <a:solidFill>
              <a:schemeClr val="tx1"/>
            </a:solidFill>
            <a:round/>
            <a:headEnd/>
            <a:tailEnd/>
          </a:ln>
          <a:effectLst/>
        </p:spPr>
      </p:cxnSp>
      <p:cxnSp>
        <p:nvCxnSpPr>
          <p:cNvPr id="493579" name="AutoShape 11"/>
          <p:cNvCxnSpPr>
            <a:cxnSpLocks noChangeShapeType="1"/>
            <a:stCxn id="493572" idx="2"/>
            <a:endCxn id="493574" idx="0"/>
          </p:cNvCxnSpPr>
          <p:nvPr/>
        </p:nvCxnSpPr>
        <p:spPr bwMode="auto">
          <a:xfrm>
            <a:off x="4572000" y="4241800"/>
            <a:ext cx="0" cy="561975"/>
          </a:xfrm>
          <a:prstGeom prst="straightConnector1">
            <a:avLst/>
          </a:prstGeom>
          <a:noFill/>
          <a:ln w="9525">
            <a:solidFill>
              <a:schemeClr val="tx1"/>
            </a:solidFill>
            <a:round/>
            <a:headEnd/>
            <a:tailEnd/>
          </a:ln>
          <a:effectLst/>
        </p:spPr>
      </p:cxnSp>
      <p:cxnSp>
        <p:nvCxnSpPr>
          <p:cNvPr id="493580" name="AutoShape 12"/>
          <p:cNvCxnSpPr>
            <a:cxnSpLocks noChangeShapeType="1"/>
            <a:stCxn id="493572" idx="2"/>
            <a:endCxn id="493575" idx="0"/>
          </p:cNvCxnSpPr>
          <p:nvPr/>
        </p:nvCxnSpPr>
        <p:spPr bwMode="auto">
          <a:xfrm>
            <a:off x="4572000" y="4241800"/>
            <a:ext cx="2286000" cy="561975"/>
          </a:xfrm>
          <a:prstGeom prst="straightConnector1">
            <a:avLst/>
          </a:prstGeom>
          <a:noFill/>
          <a:ln w="9525">
            <a:solidFill>
              <a:schemeClr val="tx1"/>
            </a:solidFill>
            <a:round/>
            <a:headEnd/>
            <a:tailEnd/>
          </a:ln>
          <a:effectLst/>
        </p:spPr>
      </p:cxnSp>
      <p:cxnSp>
        <p:nvCxnSpPr>
          <p:cNvPr id="493581" name="AutoShape 13"/>
          <p:cNvCxnSpPr>
            <a:cxnSpLocks noChangeShapeType="1"/>
            <a:stCxn id="493574" idx="2"/>
            <a:endCxn id="493576" idx="0"/>
          </p:cNvCxnSpPr>
          <p:nvPr/>
        </p:nvCxnSpPr>
        <p:spPr bwMode="auto">
          <a:xfrm flipH="1">
            <a:off x="3619500" y="5359400"/>
            <a:ext cx="952500" cy="482600"/>
          </a:xfrm>
          <a:prstGeom prst="straightConnector1">
            <a:avLst/>
          </a:prstGeom>
          <a:noFill/>
          <a:ln w="9525">
            <a:solidFill>
              <a:schemeClr val="tx1"/>
            </a:solidFill>
            <a:round/>
            <a:headEnd/>
            <a:tailEnd/>
          </a:ln>
          <a:effectLst/>
        </p:spPr>
      </p:cxnSp>
      <p:cxnSp>
        <p:nvCxnSpPr>
          <p:cNvPr id="493582" name="AutoShape 14"/>
          <p:cNvCxnSpPr>
            <a:cxnSpLocks noChangeShapeType="1"/>
            <a:stCxn id="493574" idx="2"/>
            <a:endCxn id="493577" idx="0"/>
          </p:cNvCxnSpPr>
          <p:nvPr/>
        </p:nvCxnSpPr>
        <p:spPr bwMode="auto">
          <a:xfrm>
            <a:off x="4572000" y="5359400"/>
            <a:ext cx="939800" cy="482600"/>
          </a:xfrm>
          <a:prstGeom prst="straightConnector1">
            <a:avLst/>
          </a:prstGeom>
          <a:noFill/>
          <a:ln w="9525">
            <a:solidFill>
              <a:schemeClr val="tx1"/>
            </a:solidFill>
            <a:round/>
            <a:headEnd/>
            <a:tailEnd/>
          </a:ln>
          <a:effectLst/>
        </p:spPr>
      </p:cxnSp>
    </p:spTree>
    <p:extLst>
      <p:ext uri="{BB962C8B-B14F-4D97-AF65-F5344CB8AC3E}">
        <p14:creationId xmlns:p14="http://schemas.microsoft.com/office/powerpoint/2010/main" val="1047936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3571">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93572"/>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493573"/>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493574"/>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93575"/>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493578"/>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493579"/>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493580"/>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93571">
                                            <p:txEl>
                                              <p:pRg st="2" end="2"/>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mph" presetSubtype="2" fill="hold" nodeType="clickEffect">
                                  <p:stCondLst>
                                    <p:cond delay="0"/>
                                  </p:stCondLst>
                                  <p:childTnLst>
                                    <p:animClr clrSpc="rgb" dir="cw">
                                      <p:cBhvr>
                                        <p:cTn id="29" dur="200" fill="hold"/>
                                        <p:tgtEl>
                                          <p:spTgt spid="493573"/>
                                        </p:tgtEl>
                                        <p:attrNameLst>
                                          <p:attrName>fillcolor</p:attrName>
                                        </p:attrNameLst>
                                      </p:cBhvr>
                                      <p:to>
                                        <a:srgbClr val="66FF66"/>
                                      </p:to>
                                    </p:animClr>
                                    <p:set>
                                      <p:cBhvr>
                                        <p:cTn id="30" dur="200" fill="hold"/>
                                        <p:tgtEl>
                                          <p:spTgt spid="493573"/>
                                        </p:tgtEl>
                                        <p:attrNameLst>
                                          <p:attrName>fill.type</p:attrName>
                                        </p:attrNameLst>
                                      </p:cBhvr>
                                      <p:to>
                                        <p:strVal val="solid"/>
                                      </p:to>
                                    </p:set>
                                    <p:set>
                                      <p:cBhvr>
                                        <p:cTn id="31" dur="200" fill="hold"/>
                                        <p:tgtEl>
                                          <p:spTgt spid="493573"/>
                                        </p:tgtEl>
                                        <p:attrNameLst>
                                          <p:attrName>fill.on</p:attrName>
                                        </p:attrNameLst>
                                      </p:cBhvr>
                                      <p:to>
                                        <p:strVal val="true"/>
                                      </p:to>
                                    </p:set>
                                  </p:childTnLst>
                                </p:cTn>
                              </p:par>
                              <p:par>
                                <p:cTn id="32" presetID="1" presetClass="emph" presetSubtype="2" fill="hold" nodeType="withEffect">
                                  <p:stCondLst>
                                    <p:cond delay="0"/>
                                  </p:stCondLst>
                                  <p:childTnLst>
                                    <p:animClr clrSpc="rgb" dir="cw">
                                      <p:cBhvr>
                                        <p:cTn id="33" dur="200" fill="hold"/>
                                        <p:tgtEl>
                                          <p:spTgt spid="493575"/>
                                        </p:tgtEl>
                                        <p:attrNameLst>
                                          <p:attrName>fillcolor</p:attrName>
                                        </p:attrNameLst>
                                      </p:cBhvr>
                                      <p:to>
                                        <a:srgbClr val="66FF66"/>
                                      </p:to>
                                    </p:animClr>
                                    <p:set>
                                      <p:cBhvr>
                                        <p:cTn id="34" dur="200" fill="hold"/>
                                        <p:tgtEl>
                                          <p:spTgt spid="493575"/>
                                        </p:tgtEl>
                                        <p:attrNameLst>
                                          <p:attrName>fill.type</p:attrName>
                                        </p:attrNameLst>
                                      </p:cBhvr>
                                      <p:to>
                                        <p:strVal val="solid"/>
                                      </p:to>
                                    </p:set>
                                    <p:set>
                                      <p:cBhvr>
                                        <p:cTn id="35" dur="200" fill="hold"/>
                                        <p:tgtEl>
                                          <p:spTgt spid="493575"/>
                                        </p:tgtEl>
                                        <p:attrNameLst>
                                          <p:attrName>fill.on</p:attrName>
                                        </p:attrNameLst>
                                      </p:cBhvr>
                                      <p:to>
                                        <p:strVal val="true"/>
                                      </p:to>
                                    </p:set>
                                  </p:childTnLst>
                                </p:cTn>
                              </p:par>
                            </p:childTnLst>
                          </p:cTn>
                        </p:par>
                        <p:par>
                          <p:cTn id="36" fill="hold">
                            <p:stCondLst>
                              <p:cond delay="200"/>
                            </p:stCondLst>
                            <p:childTnLst>
                              <p:par>
                                <p:cTn id="37" presetID="1" presetClass="entr" presetSubtype="0" fill="hold" grpId="0" nodeType="afterEffect">
                                  <p:stCondLst>
                                    <p:cond delay="0"/>
                                  </p:stCondLst>
                                  <p:childTnLst>
                                    <p:set>
                                      <p:cBhvr>
                                        <p:cTn id="38" dur="1" fill="hold">
                                          <p:stCondLst>
                                            <p:cond delay="0"/>
                                          </p:stCondLst>
                                        </p:cTn>
                                        <p:tgtEl>
                                          <p:spTgt spid="493576"/>
                                        </p:tgtEl>
                                        <p:attrNameLst>
                                          <p:attrName>style.visibility</p:attrName>
                                        </p:attrNameLst>
                                      </p:cBhvr>
                                      <p:to>
                                        <p:strVal val="visible"/>
                                      </p:to>
                                    </p:set>
                                  </p:childTnLst>
                                </p:cTn>
                              </p:par>
                            </p:childTnLst>
                          </p:cTn>
                        </p:par>
                        <p:par>
                          <p:cTn id="39" fill="hold">
                            <p:stCondLst>
                              <p:cond delay="200"/>
                            </p:stCondLst>
                            <p:childTnLst>
                              <p:par>
                                <p:cTn id="40" presetID="1" presetClass="entr" presetSubtype="0" fill="hold" grpId="0" nodeType="afterEffect">
                                  <p:stCondLst>
                                    <p:cond delay="0"/>
                                  </p:stCondLst>
                                  <p:childTnLst>
                                    <p:set>
                                      <p:cBhvr>
                                        <p:cTn id="41" dur="1" fill="hold">
                                          <p:stCondLst>
                                            <p:cond delay="0"/>
                                          </p:stCondLst>
                                        </p:cTn>
                                        <p:tgtEl>
                                          <p:spTgt spid="493577"/>
                                        </p:tgtEl>
                                        <p:attrNameLst>
                                          <p:attrName>style.visibility</p:attrName>
                                        </p:attrNameLst>
                                      </p:cBhvr>
                                      <p:to>
                                        <p:strVal val="visible"/>
                                      </p:to>
                                    </p:set>
                                  </p:childTnLst>
                                </p:cTn>
                              </p:par>
                            </p:childTnLst>
                          </p:cTn>
                        </p:par>
                        <p:par>
                          <p:cTn id="42" fill="hold">
                            <p:stCondLst>
                              <p:cond delay="200"/>
                            </p:stCondLst>
                            <p:childTnLst>
                              <p:par>
                                <p:cTn id="43" presetID="1" presetClass="entr" presetSubtype="0" fill="hold" nodeType="afterEffect">
                                  <p:stCondLst>
                                    <p:cond delay="0"/>
                                  </p:stCondLst>
                                  <p:childTnLst>
                                    <p:set>
                                      <p:cBhvr>
                                        <p:cTn id="44" dur="1" fill="hold">
                                          <p:stCondLst>
                                            <p:cond delay="0"/>
                                          </p:stCondLst>
                                        </p:cTn>
                                        <p:tgtEl>
                                          <p:spTgt spid="493581"/>
                                        </p:tgtEl>
                                        <p:attrNameLst>
                                          <p:attrName>style.visibility</p:attrName>
                                        </p:attrNameLst>
                                      </p:cBhvr>
                                      <p:to>
                                        <p:strVal val="visible"/>
                                      </p:to>
                                    </p:set>
                                  </p:childTnLst>
                                </p:cTn>
                              </p:par>
                            </p:childTnLst>
                          </p:cTn>
                        </p:par>
                        <p:par>
                          <p:cTn id="45" fill="hold">
                            <p:stCondLst>
                              <p:cond delay="200"/>
                            </p:stCondLst>
                            <p:childTnLst>
                              <p:par>
                                <p:cTn id="46" presetID="1" presetClass="entr" presetSubtype="0" fill="hold" nodeType="afterEffect">
                                  <p:stCondLst>
                                    <p:cond delay="0"/>
                                  </p:stCondLst>
                                  <p:childTnLst>
                                    <p:set>
                                      <p:cBhvr>
                                        <p:cTn id="47" dur="1" fill="hold">
                                          <p:stCondLst>
                                            <p:cond delay="0"/>
                                          </p:stCondLst>
                                        </p:cTn>
                                        <p:tgtEl>
                                          <p:spTgt spid="493582"/>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49357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3571" grpId="0" build="p"/>
      <p:bldP spid="493572" grpId="0" animBg="1"/>
      <p:bldP spid="493573" grpId="0" animBg="1"/>
      <p:bldP spid="493574" grpId="0" animBg="1"/>
      <p:bldP spid="493575" grpId="0" animBg="1"/>
      <p:bldP spid="493576" grpId="0" animBg="1"/>
      <p:bldP spid="49357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Criteria for Choosing a Decomposition</a:t>
            </a:r>
            <a:endParaRPr lang="en-US" dirty="0">
              <a:solidFill>
                <a:srgbClr val="FF0000"/>
              </a:solidFill>
            </a:endParaRPr>
          </a:p>
        </p:txBody>
      </p:sp>
      <p:grpSp>
        <p:nvGrpSpPr>
          <p:cNvPr id="495619" name="Group 3"/>
          <p:cNvGrpSpPr>
            <a:grpSpLocks/>
          </p:cNvGrpSpPr>
          <p:nvPr/>
        </p:nvGrpSpPr>
        <p:grpSpPr bwMode="auto">
          <a:xfrm>
            <a:off x="508000" y="1282702"/>
            <a:ext cx="7950200" cy="1095376"/>
            <a:chOff x="320" y="904"/>
            <a:chExt cx="5008" cy="690"/>
          </a:xfrm>
        </p:grpSpPr>
        <p:sp>
          <p:nvSpPr>
            <p:cNvPr id="495620" name="Text Box 4"/>
            <p:cNvSpPr txBox="1">
              <a:spLocks noChangeArrowheads="1"/>
            </p:cNvSpPr>
            <p:nvPr/>
          </p:nvSpPr>
          <p:spPr bwMode="auto">
            <a:xfrm>
              <a:off x="576" y="904"/>
              <a:ext cx="4752" cy="690"/>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400" i="1" dirty="0"/>
                <a:t>The proposed steps should be easy to explain.</a:t>
              </a:r>
              <a:r>
                <a:rPr lang="en-US" sz="2400" b="0" dirty="0"/>
                <a:t>  One indication that you have succeeded is being able to find simple names.</a:t>
              </a:r>
            </a:p>
          </p:txBody>
        </p:sp>
        <p:sp>
          <p:nvSpPr>
            <p:cNvPr id="495621" name="Text Box 5"/>
            <p:cNvSpPr txBox="1">
              <a:spLocks noChangeArrowheads="1"/>
            </p:cNvSpPr>
            <p:nvPr/>
          </p:nvSpPr>
          <p:spPr bwMode="auto">
            <a:xfrm>
              <a:off x="320" y="904"/>
              <a:ext cx="336" cy="27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400" b="0"/>
                <a:t>1.</a:t>
              </a:r>
            </a:p>
          </p:txBody>
        </p:sp>
      </p:grpSp>
      <p:grpSp>
        <p:nvGrpSpPr>
          <p:cNvPr id="495622" name="Group 6"/>
          <p:cNvGrpSpPr>
            <a:grpSpLocks/>
          </p:cNvGrpSpPr>
          <p:nvPr/>
        </p:nvGrpSpPr>
        <p:grpSpPr bwMode="auto">
          <a:xfrm>
            <a:off x="508000" y="2590802"/>
            <a:ext cx="7950200" cy="1095376"/>
            <a:chOff x="320" y="904"/>
            <a:chExt cx="5008" cy="690"/>
          </a:xfrm>
        </p:grpSpPr>
        <p:sp>
          <p:nvSpPr>
            <p:cNvPr id="495623" name="Text Box 7"/>
            <p:cNvSpPr txBox="1">
              <a:spLocks noChangeArrowheads="1"/>
            </p:cNvSpPr>
            <p:nvPr/>
          </p:nvSpPr>
          <p:spPr bwMode="auto">
            <a:xfrm>
              <a:off x="576" y="904"/>
              <a:ext cx="4752" cy="690"/>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400" i="1" dirty="0"/>
                <a:t>The steps should be as general as possible.  </a:t>
              </a:r>
              <a:r>
                <a:rPr lang="en-US" sz="2400" b="0" dirty="0"/>
                <a:t>Programming tools get reused all the time.  If your methods perform general tasks, they are much easier to reuse.</a:t>
              </a:r>
            </a:p>
          </p:txBody>
        </p:sp>
        <p:sp>
          <p:nvSpPr>
            <p:cNvPr id="495624" name="Text Box 8"/>
            <p:cNvSpPr txBox="1">
              <a:spLocks noChangeArrowheads="1"/>
            </p:cNvSpPr>
            <p:nvPr/>
          </p:nvSpPr>
          <p:spPr bwMode="auto">
            <a:xfrm>
              <a:off x="320" y="904"/>
              <a:ext cx="336" cy="27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400" b="0"/>
                <a:t>2.</a:t>
              </a:r>
            </a:p>
          </p:txBody>
        </p:sp>
      </p:grpSp>
      <p:grpSp>
        <p:nvGrpSpPr>
          <p:cNvPr id="495625" name="Group 9"/>
          <p:cNvGrpSpPr>
            <a:grpSpLocks/>
          </p:cNvGrpSpPr>
          <p:nvPr/>
        </p:nvGrpSpPr>
        <p:grpSpPr bwMode="auto">
          <a:xfrm>
            <a:off x="508000" y="3886202"/>
            <a:ext cx="7950200" cy="1760539"/>
            <a:chOff x="320" y="904"/>
            <a:chExt cx="5008" cy="1109"/>
          </a:xfrm>
        </p:grpSpPr>
        <p:sp>
          <p:nvSpPr>
            <p:cNvPr id="495626" name="Text Box 10"/>
            <p:cNvSpPr txBox="1">
              <a:spLocks noChangeArrowheads="1"/>
            </p:cNvSpPr>
            <p:nvPr/>
          </p:nvSpPr>
          <p:spPr bwMode="auto">
            <a:xfrm>
              <a:off x="576" y="904"/>
              <a:ext cx="4752" cy="1109"/>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400" i="1" dirty="0"/>
                <a:t>The steps should make sense at the level of abstraction at which they are used.</a:t>
              </a:r>
              <a:r>
                <a:rPr lang="en-US" sz="2400" b="0" dirty="0"/>
                <a:t>  If you have a method that does the right job but whose name doesn’t make sense in the context of the problem, it is probably worth defining a new method that calls the old one.</a:t>
              </a:r>
            </a:p>
          </p:txBody>
        </p:sp>
        <p:sp>
          <p:nvSpPr>
            <p:cNvPr id="495627" name="Text Box 11"/>
            <p:cNvSpPr txBox="1">
              <a:spLocks noChangeArrowheads="1"/>
            </p:cNvSpPr>
            <p:nvPr/>
          </p:nvSpPr>
          <p:spPr bwMode="auto">
            <a:xfrm>
              <a:off x="320" y="904"/>
              <a:ext cx="336" cy="271"/>
            </a:xfrm>
            <a:prstGeom prst="rect">
              <a:avLst/>
            </a:prstGeom>
            <a:noFill/>
            <a:ln w="9525">
              <a:noFill/>
              <a:miter lim="800000"/>
              <a:headEnd/>
              <a:tailEnd/>
            </a:ln>
            <a:effectLst/>
          </p:spPr>
          <p:txBody>
            <a:bodyPr>
              <a:prstTxWarp prst="textNoShape">
                <a:avLst/>
              </a:prstTxWarp>
              <a:spAutoFit/>
            </a:bodyPr>
            <a:lstStyle/>
            <a:p>
              <a:pPr>
                <a:lnSpc>
                  <a:spcPct val="90000"/>
                </a:lnSpc>
              </a:pPr>
              <a:r>
                <a:rPr lang="en-US" sz="2400" b="0"/>
                <a:t>3.</a:t>
              </a:r>
            </a:p>
          </p:txBody>
        </p:sp>
      </p:grpSp>
    </p:spTree>
    <p:extLst>
      <p:ext uri="{BB962C8B-B14F-4D97-AF65-F5344CB8AC3E}">
        <p14:creationId xmlns:p14="http://schemas.microsoft.com/office/powerpoint/2010/main" val="4133059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956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956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Exercise: Ruth-Aaron Pairs</a:t>
            </a:r>
            <a:endParaRPr lang="en-US" dirty="0">
              <a:solidFill>
                <a:srgbClr val="FF0000"/>
              </a:solidFill>
            </a:endParaRPr>
          </a:p>
        </p:txBody>
      </p:sp>
      <p:sp>
        <p:nvSpPr>
          <p:cNvPr id="610312" name="Rectangle 8"/>
          <p:cNvSpPr>
            <a:spLocks noChangeArrowheads="1"/>
          </p:cNvSpPr>
          <p:nvPr/>
        </p:nvSpPr>
        <p:spPr bwMode="auto">
          <a:xfrm>
            <a:off x="482600" y="1168400"/>
            <a:ext cx="8128000" cy="14986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Write a program that lists the first </a:t>
            </a:r>
            <a:r>
              <a:rPr lang="en-US" sz="2000" dirty="0">
                <a:latin typeface="Courier" pitchFamily="2" charset="0"/>
              </a:rPr>
              <a:t>NUM_PAIRS</a:t>
            </a:r>
            <a:r>
              <a:rPr lang="en-US" sz="2400" b="0" dirty="0"/>
              <a:t> Ruth-Aaron pairs. In recreational mathematics, a Ruth-Aaron pair consists of two neighboring integers—e.g., 714 and 715—for which the sum of the </a:t>
            </a:r>
            <a:r>
              <a:rPr lang="en-US" sz="2400" b="0" i="1" dirty="0"/>
              <a:t>distinct</a:t>
            </a:r>
            <a:r>
              <a:rPr lang="en-US" sz="2400" b="0" dirty="0"/>
              <a:t> prime factors of each are equal.</a:t>
            </a:r>
          </a:p>
          <a:p>
            <a:pPr marL="342900" indent="-342900">
              <a:lnSpc>
                <a:spcPct val="90000"/>
              </a:lnSpc>
              <a:spcAft>
                <a:spcPct val="50000"/>
              </a:spcAft>
              <a:buFontTx/>
              <a:buChar char="•"/>
            </a:pPr>
            <a:r>
              <a:rPr lang="en-US" sz="2400" b="0" dirty="0"/>
              <a:t>The pairs are named Ruth-Aaron as a nod to baseball greats Babe Ruth and Hank Aaron</a:t>
            </a:r>
            <a:r>
              <a:rPr lang="en-US" sz="2400" b="0"/>
              <a:t>. Ruth </a:t>
            </a:r>
            <a:r>
              <a:rPr lang="en-US" sz="2400" b="0" dirty="0"/>
              <a:t>held the record for most career home runs at 714 until</a:t>
            </a:r>
            <a:br>
              <a:rPr lang="en-US" sz="2400" b="0" dirty="0"/>
            </a:br>
            <a:r>
              <a:rPr lang="en-US" sz="2400" b="0" dirty="0"/>
              <a:t>Aaron hit his 715</a:t>
            </a:r>
            <a:r>
              <a:rPr lang="en-US" sz="2400" b="0" baseline="30000" dirty="0"/>
              <a:t>th</a:t>
            </a:r>
            <a:r>
              <a:rPr lang="en-US" sz="2400" b="0" dirty="0"/>
              <a:t> on </a:t>
            </a:r>
            <a:br>
              <a:rPr lang="en-US" sz="2400" b="0" dirty="0"/>
            </a:br>
            <a:r>
              <a:rPr lang="en-US" sz="2400" b="0" dirty="0"/>
              <a:t>April 8</a:t>
            </a:r>
            <a:r>
              <a:rPr lang="en-US" sz="2400" b="0" baseline="30000" dirty="0"/>
              <a:t>th</a:t>
            </a:r>
            <a:r>
              <a:rPr lang="en-US" sz="2400" b="0" dirty="0"/>
              <a:t>, 1974.</a:t>
            </a:r>
          </a:p>
          <a:p>
            <a:pPr marL="342900" indent="-342900">
              <a:lnSpc>
                <a:spcPct val="90000"/>
              </a:lnSpc>
              <a:spcAft>
                <a:spcPct val="50000"/>
              </a:spcAft>
              <a:buFontTx/>
              <a:buChar char="•"/>
            </a:pPr>
            <a:r>
              <a:rPr lang="en-US" sz="2400" b="0" dirty="0"/>
              <a:t>If </a:t>
            </a:r>
            <a:r>
              <a:rPr lang="en-US" sz="2000" dirty="0">
                <a:latin typeface="Courier" pitchFamily="2" charset="0"/>
              </a:rPr>
              <a:t>NUM_PAIRS</a:t>
            </a:r>
            <a:r>
              <a:rPr lang="en-US" sz="2400" b="0" dirty="0"/>
              <a:t> equals 15, the </a:t>
            </a:r>
            <a:br>
              <a:rPr lang="en-US" sz="2400" b="0" dirty="0"/>
            </a:br>
            <a:r>
              <a:rPr lang="en-US" sz="2400" b="0" dirty="0"/>
              <a:t>program should publish the</a:t>
            </a:r>
            <a:br>
              <a:rPr lang="en-US" sz="2400" b="0" dirty="0"/>
            </a:br>
            <a:r>
              <a:rPr lang="en-US" sz="2400" b="0" dirty="0"/>
              <a:t>output presented on the right.</a:t>
            </a:r>
          </a:p>
        </p:txBody>
      </p:sp>
      <p:pic>
        <p:nvPicPr>
          <p:cNvPr id="2" name="Picture 1">
            <a:extLst>
              <a:ext uri="{FF2B5EF4-FFF2-40B4-BE49-F238E27FC236}">
                <a16:creationId xmlns:a16="http://schemas.microsoft.com/office/drawing/2014/main" id="{482C2227-3B9C-F748-A790-17972506866E}"/>
              </a:ext>
            </a:extLst>
          </p:cNvPr>
          <p:cNvPicPr>
            <a:picLocks noChangeAspect="1"/>
          </p:cNvPicPr>
          <p:nvPr/>
        </p:nvPicPr>
        <p:blipFill>
          <a:blip r:embed="rId3"/>
          <a:stretch>
            <a:fillRect/>
          </a:stretch>
        </p:blipFill>
        <p:spPr>
          <a:xfrm>
            <a:off x="4516699" y="3200401"/>
            <a:ext cx="4474901" cy="3787580"/>
          </a:xfrm>
          <a:prstGeom prst="rect">
            <a:avLst/>
          </a:prstGeom>
        </p:spPr>
      </p:pic>
    </p:spTree>
    <p:extLst>
      <p:ext uri="{BB962C8B-B14F-4D97-AF65-F5344CB8AC3E}">
        <p14:creationId xmlns:p14="http://schemas.microsoft.com/office/powerpoint/2010/main" val="689828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03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03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0312"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Grp="1" noChangeArrowheads="1"/>
          </p:cNvSpPr>
          <p:nvPr>
            <p:ph type="title"/>
          </p:nvPr>
        </p:nvSpPr>
        <p:spPr>
          <a:xfrm>
            <a:off x="0" y="2667000"/>
            <a:ext cx="9144000" cy="1143000"/>
          </a:xfrm>
          <a:noFill/>
        </p:spPr>
        <p:txBody>
          <a:bodyPr/>
          <a:lstStyle/>
          <a:p>
            <a:r>
              <a:rPr lang="en-US" sz="3600" dirty="0">
                <a:solidFill>
                  <a:srgbClr val="FF0000"/>
                </a:solidFill>
                <a:ea typeface="ＭＳ Ｐゴシック" pitchFamily="1" charset="-128"/>
                <a:cs typeface="ＭＳ Ｐゴシック" pitchFamily="1" charset="-128"/>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Times New Roman" pitchFamily="8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15783</TotalTime>
  <Words>3257</Words>
  <Application>Microsoft Macintosh PowerPoint</Application>
  <PresentationFormat>On-screen Show (4:3)</PresentationFormat>
  <Paragraphs>423</Paragraphs>
  <Slides>32</Slides>
  <Notes>32</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32</vt:i4>
      </vt:variant>
    </vt:vector>
  </HeadingPairs>
  <TitlesOfParts>
    <vt:vector size="44" baseType="lpstr">
      <vt:lpstr>ＭＳ Ｐゴシック</vt:lpstr>
      <vt:lpstr>Courier</vt:lpstr>
      <vt:lpstr>Courier New</vt:lpstr>
      <vt:lpstr>Helvetica Neue</vt:lpstr>
      <vt:lpstr>Lucida Grande</vt:lpstr>
      <vt:lpstr>Symbol</vt:lpstr>
      <vt:lpstr>Times</vt:lpstr>
      <vt:lpstr>Times New Roman</vt:lpstr>
      <vt:lpstr>Blank Presentation</vt:lpstr>
      <vt:lpstr>2_Blank Presentation</vt:lpstr>
      <vt:lpstr>1_Blank Presentation</vt:lpstr>
      <vt:lpstr>5_Blank Presentation</vt:lpstr>
      <vt:lpstr>JavaScript Basics</vt:lpstr>
      <vt:lpstr>Control Statements</vt:lpstr>
      <vt:lpstr>Statement Types in JavaScript</vt:lpstr>
      <vt:lpstr>Boolean Expressions</vt:lpstr>
      <vt:lpstr>Notes on the Boolean Operators</vt:lpstr>
      <vt:lpstr>Short-Circuit Evaluation</vt:lpstr>
      <vt:lpstr>The if Statement</vt:lpstr>
      <vt:lpstr>Functions Involving Control Statements</vt:lpstr>
      <vt:lpstr>The switch Statement</vt:lpstr>
      <vt:lpstr>Example of the switch Statement  </vt:lpstr>
      <vt:lpstr>The while Statement</vt:lpstr>
      <vt:lpstr>The digitSum Function</vt:lpstr>
      <vt:lpstr>The for Statement</vt:lpstr>
      <vt:lpstr>Exercise: Reading for Statements </vt:lpstr>
      <vt:lpstr>The factorial Function</vt:lpstr>
      <vt:lpstr>The factorialTable Function</vt:lpstr>
      <vt:lpstr>Comparing for and while </vt:lpstr>
      <vt:lpstr>Functions Mechanics</vt:lpstr>
      <vt:lpstr>A Quick Review of Functions</vt:lpstr>
      <vt:lpstr>Review: Syntax of Functions</vt:lpstr>
      <vt:lpstr>Nonnumeric Functions</vt:lpstr>
      <vt:lpstr>Exercise: Console Pyramid</vt:lpstr>
      <vt:lpstr>Predicate Functions</vt:lpstr>
      <vt:lpstr>Using Predicate Functions Effectively</vt:lpstr>
      <vt:lpstr>The Purpose of Parameters</vt:lpstr>
      <vt:lpstr>Libraries</vt:lpstr>
      <vt:lpstr>Useful Functions in the Math Library</vt:lpstr>
      <vt:lpstr>Decomposition</vt:lpstr>
      <vt:lpstr>Decomposition</vt:lpstr>
      <vt:lpstr>Criteria for Choosing a Decomposition</vt:lpstr>
      <vt:lpstr>Exercise: Ruth-Aaron Pairs</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116</cp:revision>
  <cp:lastPrinted>2025-09-26T17:56:32Z</cp:lastPrinted>
  <dcterms:created xsi:type="dcterms:W3CDTF">2017-08-22T18:45:37Z</dcterms:created>
  <dcterms:modified xsi:type="dcterms:W3CDTF">2025-09-26T17:57:38Z</dcterms:modified>
</cp:coreProperties>
</file>