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4" r:id="rId2"/>
    <p:sldMasterId id="2147483666" r:id="rId3"/>
  </p:sldMasterIdLst>
  <p:notesMasterIdLst>
    <p:notesMasterId r:id="rId22"/>
  </p:notesMasterIdLst>
  <p:handoutMasterIdLst>
    <p:handoutMasterId r:id="rId23"/>
  </p:handoutMasterIdLst>
  <p:sldIdLst>
    <p:sldId id="441" r:id="rId4"/>
    <p:sldId id="545" r:id="rId5"/>
    <p:sldId id="528" r:id="rId6"/>
    <p:sldId id="529" r:id="rId7"/>
    <p:sldId id="530" r:id="rId8"/>
    <p:sldId id="531" r:id="rId9"/>
    <p:sldId id="532" r:id="rId10"/>
    <p:sldId id="533" r:id="rId11"/>
    <p:sldId id="534" r:id="rId12"/>
    <p:sldId id="535" r:id="rId13"/>
    <p:sldId id="536" r:id="rId14"/>
    <p:sldId id="537" r:id="rId15"/>
    <p:sldId id="538" r:id="rId16"/>
    <p:sldId id="539" r:id="rId17"/>
    <p:sldId id="417" r:id="rId18"/>
    <p:sldId id="463" r:id="rId19"/>
    <p:sldId id="517" r:id="rId20"/>
    <p:sldId id="369" r:id="rId2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Helvetica Neue" charset="0"/>
        <a:ea typeface="+mn-ea"/>
        <a:cs typeface="+mn-cs"/>
      </a:defRPr>
    </a:lvl1pPr>
    <a:lvl2pPr marL="457200" algn="l" rtl="0" eaLnBrk="0" fontAlgn="base" hangingPunct="0">
      <a:spcBef>
        <a:spcPct val="0"/>
      </a:spcBef>
      <a:spcAft>
        <a:spcPct val="0"/>
      </a:spcAft>
      <a:defRPr kern="1200">
        <a:solidFill>
          <a:schemeClr val="tx1"/>
        </a:solidFill>
        <a:latin typeface="Helvetica Neue" charset="0"/>
        <a:ea typeface="+mn-ea"/>
        <a:cs typeface="+mn-cs"/>
      </a:defRPr>
    </a:lvl2pPr>
    <a:lvl3pPr marL="914400" algn="l" rtl="0" eaLnBrk="0" fontAlgn="base" hangingPunct="0">
      <a:spcBef>
        <a:spcPct val="0"/>
      </a:spcBef>
      <a:spcAft>
        <a:spcPct val="0"/>
      </a:spcAft>
      <a:defRPr kern="1200">
        <a:solidFill>
          <a:schemeClr val="tx1"/>
        </a:solidFill>
        <a:latin typeface="Helvetica Neue" charset="0"/>
        <a:ea typeface="+mn-ea"/>
        <a:cs typeface="+mn-cs"/>
      </a:defRPr>
    </a:lvl3pPr>
    <a:lvl4pPr marL="1371600" algn="l" rtl="0" eaLnBrk="0" fontAlgn="base" hangingPunct="0">
      <a:spcBef>
        <a:spcPct val="0"/>
      </a:spcBef>
      <a:spcAft>
        <a:spcPct val="0"/>
      </a:spcAft>
      <a:defRPr kern="1200">
        <a:solidFill>
          <a:schemeClr val="tx1"/>
        </a:solidFill>
        <a:latin typeface="Helvetica Neue" charset="0"/>
        <a:ea typeface="+mn-ea"/>
        <a:cs typeface="+mn-cs"/>
      </a:defRPr>
    </a:lvl4pPr>
    <a:lvl5pPr marL="1828800" algn="l" rtl="0" eaLnBrk="0" fontAlgn="base" hangingPunct="0">
      <a:spcBef>
        <a:spcPct val="0"/>
      </a:spcBef>
      <a:spcAft>
        <a:spcPct val="0"/>
      </a:spcAft>
      <a:defRPr kern="1200">
        <a:solidFill>
          <a:schemeClr val="tx1"/>
        </a:solidFill>
        <a:latin typeface="Helvetica Neue" charset="0"/>
        <a:ea typeface="+mn-ea"/>
        <a:cs typeface="+mn-cs"/>
      </a:defRPr>
    </a:lvl5pPr>
    <a:lvl6pPr marL="2286000" algn="l" defTabSz="457200" rtl="0" eaLnBrk="1" latinLnBrk="0" hangingPunct="1">
      <a:defRPr kern="1200">
        <a:solidFill>
          <a:schemeClr val="tx1"/>
        </a:solidFill>
        <a:latin typeface="Helvetica Neue" charset="0"/>
        <a:ea typeface="+mn-ea"/>
        <a:cs typeface="+mn-cs"/>
      </a:defRPr>
    </a:lvl6pPr>
    <a:lvl7pPr marL="2743200" algn="l" defTabSz="457200" rtl="0" eaLnBrk="1" latinLnBrk="0" hangingPunct="1">
      <a:defRPr kern="1200">
        <a:solidFill>
          <a:schemeClr val="tx1"/>
        </a:solidFill>
        <a:latin typeface="Helvetica Neue" charset="0"/>
        <a:ea typeface="+mn-ea"/>
        <a:cs typeface="+mn-cs"/>
      </a:defRPr>
    </a:lvl7pPr>
    <a:lvl8pPr marL="3200400" algn="l" defTabSz="457200" rtl="0" eaLnBrk="1" latinLnBrk="0" hangingPunct="1">
      <a:defRPr kern="1200">
        <a:solidFill>
          <a:schemeClr val="tx1"/>
        </a:solidFill>
        <a:latin typeface="Helvetica Neue" charset="0"/>
        <a:ea typeface="+mn-ea"/>
        <a:cs typeface="+mn-cs"/>
      </a:defRPr>
    </a:lvl8pPr>
    <a:lvl9pPr marL="3657600" algn="l" defTabSz="457200" rtl="0" eaLnBrk="1" latinLnBrk="0" hangingPunct="1">
      <a:defRPr kern="1200">
        <a:solidFill>
          <a:schemeClr val="tx1"/>
        </a:solidFill>
        <a:latin typeface="Helvetica Neue"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6666"/>
    <a:srgbClr val="990000"/>
    <a:srgbClr val="FF3333"/>
    <a:srgbClr val="999999"/>
    <a:srgbClr val="FFFFFF"/>
    <a:srgbClr val="CCCCCC"/>
    <a:srgbClr val="000000"/>
    <a:srgbClr val="DDDDDD"/>
    <a:srgbClr val="EEEEEE"/>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2787"/>
    <p:restoredTop sz="90929"/>
  </p:normalViewPr>
  <p:slideViewPr>
    <p:cSldViewPr showGuides="1">
      <p:cViewPr varScale="1">
        <p:scale>
          <a:sx n="122" d="100"/>
          <a:sy n="122" d="100"/>
        </p:scale>
        <p:origin x="1616"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80"/>
    </p:cViewPr>
  </p:sorterViewPr>
  <p:notesViewPr>
    <p:cSldViewPr>
      <p:cViewPr varScale="1">
        <p:scale>
          <a:sx n="132" d="100"/>
          <a:sy n="132" d="100"/>
        </p:scale>
        <p:origin x="1392"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931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5010" y="0"/>
            <a:ext cx="2971800" cy="459317"/>
          </a:xfrm>
          <a:prstGeom prst="rect">
            <a:avLst/>
          </a:prstGeom>
        </p:spPr>
        <p:txBody>
          <a:bodyPr vert="horz" lIns="91440" tIns="45720" rIns="91440" bIns="45720" rtlCol="0"/>
          <a:lstStyle>
            <a:lvl1pPr algn="r">
              <a:defRPr sz="1200"/>
            </a:lvl1pPr>
          </a:lstStyle>
          <a:p>
            <a:fld id="{9A504333-373A-E24A-A698-3B966257F340}" type="datetimeFigureOut">
              <a:rPr lang="en-US" smtClean="0"/>
              <a:t>9/25/25</a:t>
            </a:fld>
            <a:endParaRPr lang="en-US" dirty="0"/>
          </a:p>
        </p:txBody>
      </p:sp>
      <p:sp>
        <p:nvSpPr>
          <p:cNvPr id="4" name="Footer Placeholder 3"/>
          <p:cNvSpPr>
            <a:spLocks noGrp="1"/>
          </p:cNvSpPr>
          <p:nvPr>
            <p:ph type="ftr" sz="quarter" idx="2"/>
          </p:nvPr>
        </p:nvSpPr>
        <p:spPr>
          <a:xfrm>
            <a:off x="0" y="8684686"/>
            <a:ext cx="2971800" cy="459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5010" y="8684686"/>
            <a:ext cx="2971800" cy="459316"/>
          </a:xfrm>
          <a:prstGeom prst="rect">
            <a:avLst/>
          </a:prstGeom>
        </p:spPr>
        <p:txBody>
          <a:bodyPr vert="horz" lIns="91440" tIns="45720" rIns="91440" bIns="45720" rtlCol="0" anchor="b"/>
          <a:lstStyle>
            <a:lvl1pPr algn="r">
              <a:defRPr sz="1200"/>
            </a:lvl1pPr>
          </a:lstStyle>
          <a:p>
            <a:fld id="{1D153EF2-AAB2-004B-8A5A-1497A2248719}" type="slidenum">
              <a:rPr lang="en-US" smtClean="0"/>
              <a:t>‹#›</a:t>
            </a:fld>
            <a:endParaRPr lang="en-US" dirty="0"/>
          </a:p>
        </p:txBody>
      </p:sp>
    </p:spTree>
    <p:extLst>
      <p:ext uri="{BB962C8B-B14F-4D97-AF65-F5344CB8AC3E}">
        <p14:creationId xmlns:p14="http://schemas.microsoft.com/office/powerpoint/2010/main" val="10858402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Times" pitchFamily="84" charset="0"/>
              </a:defRPr>
            </a:lvl1pPr>
          </a:lstStyle>
          <a:p>
            <a:pPr>
              <a:defRPr/>
            </a:pPr>
            <a:endParaRPr lang="en-US"/>
          </a:p>
        </p:txBody>
      </p:sp>
      <p:sp>
        <p:nvSpPr>
          <p:cNvPr id="8196"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charset="0"/>
              </a:defRPr>
            </a:lvl1pPr>
          </a:lstStyle>
          <a:p>
            <a:fld id="{3CB2C09D-45CF-5344-9575-253182AB5076}" type="slidenum">
              <a:rPr lang="en-US"/>
              <a:pPr/>
              <a:t>‹#›</a:t>
            </a:fld>
            <a:endParaRPr lang="en-US"/>
          </a:p>
        </p:txBody>
      </p:sp>
    </p:spTree>
    <p:extLst>
      <p:ext uri="{BB962C8B-B14F-4D97-AF65-F5344CB8AC3E}">
        <p14:creationId xmlns:p14="http://schemas.microsoft.com/office/powerpoint/2010/main" val="23960971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84"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9C35923C-2D47-474E-9097-3EF4FB0BC4EA}" type="slidenum">
              <a:rPr lang="en-US"/>
              <a:pPr/>
              <a:t>1</a:t>
            </a:fld>
            <a:endParaRPr 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latin typeface="Times"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A427483A-B76B-7043-AA84-AF2ABCECC78F}" type="slidenum">
              <a:rPr lang="en-US">
                <a:solidFill>
                  <a:prstClr val="black"/>
                </a:solidFill>
                <a:latin typeface="Times New Roman" pitchFamily="-102" charset="0"/>
              </a:rPr>
              <a:pPr/>
              <a:t>3</a:t>
            </a:fld>
            <a:endParaRPr lang="en-US">
              <a:solidFill>
                <a:prstClr val="black"/>
              </a:solidFill>
              <a:latin typeface="Times New Roman" pitchFamily="-102" charset="0"/>
            </a:endParaRPr>
          </a:p>
        </p:txBody>
      </p:sp>
      <p:sp>
        <p:nvSpPr>
          <p:cNvPr id="25603" name="Rectangle 2"/>
          <p:cNvSpPr>
            <a:spLocks noGrp="1" noRot="1" noChangeAspect="1" noChangeArrowheads="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02"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3CC913-C904-F34D-9E21-2F72295BA358}" type="slidenum">
              <a:rPr lang="en-US">
                <a:solidFill>
                  <a:prstClr val="black"/>
                </a:solidFill>
              </a:rPr>
              <a:pPr/>
              <a:t>4</a:t>
            </a:fld>
            <a:endParaRPr lang="en-US">
              <a:solidFill>
                <a:prstClr val="black"/>
              </a:solidFill>
            </a:endParaRPr>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C56FBA-1CC4-5E4D-8C70-D35B2DF64ED2}" type="slidenum">
              <a:rPr lang="en-US">
                <a:solidFill>
                  <a:prstClr val="black"/>
                </a:solidFill>
              </a:rPr>
              <a:pPr/>
              <a:t>5</a:t>
            </a:fld>
            <a:endParaRPr lang="en-US">
              <a:solidFill>
                <a:prstClr val="black"/>
              </a:solidFill>
            </a:endParaRPr>
          </a:p>
        </p:txBody>
      </p:sp>
      <p:sp>
        <p:nvSpPr>
          <p:cNvPr id="510978"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1097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502A7C-2EDF-534E-BA2E-BF444998B631}" type="slidenum">
              <a:rPr lang="en-US">
                <a:solidFill>
                  <a:prstClr val="black"/>
                </a:solidFill>
              </a:rPr>
              <a:pPr/>
              <a:t>6</a:t>
            </a:fld>
            <a:endParaRPr lang="en-US">
              <a:solidFill>
                <a:prstClr val="black"/>
              </a:solidFill>
            </a:endParaRPr>
          </a:p>
        </p:txBody>
      </p:sp>
      <p:sp>
        <p:nvSpPr>
          <p:cNvPr id="49664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9664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58C3EC-AC15-4843-B7A5-0C312FEEF809}" type="slidenum">
              <a:rPr lang="en-US">
                <a:solidFill>
                  <a:prstClr val="black"/>
                </a:solidFill>
              </a:rPr>
              <a:pPr/>
              <a:t>7</a:t>
            </a:fld>
            <a:endParaRPr lang="en-US">
              <a:solidFill>
                <a:prstClr val="black"/>
              </a:solidFill>
            </a:endParaRPr>
          </a:p>
        </p:txBody>
      </p:sp>
      <p:sp>
        <p:nvSpPr>
          <p:cNvPr id="49869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9869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76362B-ABD1-6046-9D6A-97E24CDDAD67}" type="slidenum">
              <a:rPr lang="en-US">
                <a:solidFill>
                  <a:prstClr val="black"/>
                </a:solidFill>
              </a:rPr>
              <a:pPr/>
              <a:t>8</a:t>
            </a:fld>
            <a:endParaRPr lang="en-US">
              <a:solidFill>
                <a:prstClr val="black"/>
              </a:solidFill>
            </a:endParaRPr>
          </a:p>
        </p:txBody>
      </p:sp>
      <p:sp>
        <p:nvSpPr>
          <p:cNvPr id="500738"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0073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F90A9D56-8359-0C47-9638-4210279FF1F1}" type="slidenum">
              <a:rPr lang="en-US">
                <a:solidFill>
                  <a:prstClr val="black"/>
                </a:solidFill>
              </a:rPr>
              <a:pPr/>
              <a:t>9</a:t>
            </a:fld>
            <a:endParaRPr lang="en-US">
              <a:solidFill>
                <a:prstClr val="black"/>
              </a:solidFill>
            </a:endParaRPr>
          </a:p>
        </p:txBody>
      </p:sp>
      <p:sp>
        <p:nvSpPr>
          <p:cNvPr id="23555" name="Rectangle 2"/>
          <p:cNvSpPr>
            <a:spLocks noGrp="1" noRot="1" noChangeAspect="1" noChangeArrowheads="1"/>
          </p:cNvSpPr>
          <p:nvPr>
            <p:ph type="sldImg"/>
          </p:nvPr>
        </p:nvSpPr>
        <p:spPr>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61561862-125F-A945-91FF-0A3AEB487553}" type="slidenum">
              <a:rPr lang="en-US">
                <a:solidFill>
                  <a:prstClr val="black"/>
                </a:solidFill>
              </a:rPr>
              <a:pPr/>
              <a:t>10</a:t>
            </a:fld>
            <a:endParaRPr lang="en-US">
              <a:solidFill>
                <a:prstClr val="black"/>
              </a:solidFill>
            </a:endParaRPr>
          </a:p>
        </p:txBody>
      </p:sp>
      <p:sp>
        <p:nvSpPr>
          <p:cNvPr id="25603" name="Rectangle 2"/>
          <p:cNvSpPr>
            <a:spLocks noGrp="1" noRot="1" noChangeAspect="1" noChangeArrowheads="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61561862-125F-A945-91FF-0A3AEB487553}" type="slidenum">
              <a:rPr lang="en-US">
                <a:solidFill>
                  <a:prstClr val="black"/>
                </a:solidFill>
              </a:rPr>
              <a:pPr/>
              <a:t>11</a:t>
            </a:fld>
            <a:endParaRPr lang="en-US">
              <a:solidFill>
                <a:prstClr val="black"/>
              </a:solidFill>
            </a:endParaRPr>
          </a:p>
        </p:txBody>
      </p:sp>
      <p:sp>
        <p:nvSpPr>
          <p:cNvPr id="25603" name="Rectangle 2"/>
          <p:cNvSpPr>
            <a:spLocks noGrp="1" noRot="1" noChangeAspect="1" noChangeArrowheads="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21052504-E7F4-0645-A874-6E86F3974445}" type="slidenum">
              <a:rPr lang="en-US">
                <a:solidFill>
                  <a:prstClr val="black"/>
                </a:solidFill>
              </a:rPr>
              <a:pPr/>
              <a:t>12</a:t>
            </a:fld>
            <a:endParaRPr lang="en-US">
              <a:solidFill>
                <a:prstClr val="black"/>
              </a:solidFill>
            </a:endParaRPr>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3CC913-C904-F34D-9E21-2F72295BA358}" type="slidenum">
              <a:rPr lang="en-US">
                <a:solidFill>
                  <a:prstClr val="black"/>
                </a:solidFill>
              </a:rPr>
              <a:pPr/>
              <a:t>13</a:t>
            </a:fld>
            <a:endParaRPr lang="en-US">
              <a:solidFill>
                <a:prstClr val="black"/>
              </a:solidFill>
            </a:endParaRPr>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3CC913-C904-F34D-9E21-2F72295BA358}" type="slidenum">
              <a:rPr lang="en-US">
                <a:solidFill>
                  <a:prstClr val="black"/>
                </a:solidFill>
              </a:rPr>
              <a:pPr/>
              <a:t>14</a:t>
            </a:fld>
            <a:endParaRPr lang="en-US">
              <a:solidFill>
                <a:prstClr val="black"/>
              </a:solidFill>
            </a:endParaRPr>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ECDA91B2-7A2E-2A40-99F6-E0DEED9541E5}" type="slidenum">
              <a:rPr lang="en-US">
                <a:latin typeface="Times New Roman" pitchFamily="1" charset="0"/>
              </a:rPr>
              <a:pPr/>
              <a:t>15</a:t>
            </a:fld>
            <a:endParaRPr lang="en-US">
              <a:latin typeface="Times New Roman" pitchFamily="1" charset="0"/>
            </a:endParaRPr>
          </a:p>
        </p:txBody>
      </p:sp>
      <p:sp>
        <p:nvSpPr>
          <p:cNvPr id="50179" name="Rectangle 2"/>
          <p:cNvSpPr>
            <a:spLocks noGrp="1" noRot="1" noChangeAspect="1" noChangeArrowheads="1"/>
          </p:cNvSpPr>
          <p:nvPr>
            <p:ph type="sldImg"/>
          </p:nvPr>
        </p:nvSpPr>
        <p:spPr>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34026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575B6DF4-32E4-404F-86B0-54F81B0B8044}" type="slidenum">
              <a:rPr lang="en-US">
                <a:latin typeface="Times New Roman" pitchFamily="1" charset="0"/>
              </a:rPr>
              <a:pPr/>
              <a:t>16</a:t>
            </a:fld>
            <a:endParaRPr lang="en-US">
              <a:latin typeface="Times New Roman" pitchFamily="1" charset="0"/>
            </a:endParaRPr>
          </a:p>
        </p:txBody>
      </p:sp>
      <p:sp>
        <p:nvSpPr>
          <p:cNvPr id="37891" name="Rectangle 2"/>
          <p:cNvSpPr>
            <a:spLocks noGrp="1" noRot="1" noChangeAspect="1" noChangeArrowheads="1"/>
          </p:cNvSpPr>
          <p:nvPr>
            <p:ph type="sldImg"/>
          </p:nvPr>
        </p:nvSpPr>
        <p:spPr>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extLst>
      <p:ext uri="{BB962C8B-B14F-4D97-AF65-F5344CB8AC3E}">
        <p14:creationId xmlns:p14="http://schemas.microsoft.com/office/powerpoint/2010/main" val="786897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37150712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AA2566D5-1C9D-7E49-98F3-65DE8C0B7F16}" type="slidenum">
              <a:rPr lang="en-US"/>
              <a:pPr/>
              <a:t>18</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latin typeface="Times"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3FAA4E9-0A73-BA46-ABD0-E6DC1BE1D80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813FC51-0BE3-7348-AC56-5E44BFADB8B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26D60B3-0B92-7740-A04E-0824966A3AF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239ACDD-438B-EE4D-BA5D-88E1215019B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4B211AEF-699D-EB41-9B7B-C4138CF490E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01F4BE58-7A00-4545-9792-9CD16E33EB5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5F2C4472-9AA4-154D-90AE-56C23B00362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A6F6B53-1BBC-1344-B449-E1DDFEE2269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D4BE300-83FC-F44D-9BC4-0502637AEC6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5CAFF7F-14B0-7346-91E8-30BF0902E76E}"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585CFD8-8DB5-4044-8960-750B996B7317}"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AF4AAD30-FE5C-4844-B092-C3D833D3635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E46DA902-4DD8-5E46-97F3-478CA57E5208}" type="slidenum">
              <a:rPr lang="en-US">
                <a:solidFill>
                  <a:srgbClr val="000000"/>
                </a:solidFill>
              </a:rPr>
              <a:pPr/>
              <a:t>‹#›</a:t>
            </a:fld>
            <a:r>
              <a:rPr lang="en-US">
                <a:solidFill>
                  <a:srgbClr val="000000"/>
                </a:solidFill>
              </a:rPr>
              <a:t> / 20</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charset="0"/>
              </a:defRPr>
            </a:lvl1pPr>
          </a:lstStyle>
          <a:p>
            <a:fld id="{5744EB7F-D4BD-7B49-B9A3-0885C034277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84" charset="0"/>
        </a:defRPr>
      </a:lvl2pPr>
      <a:lvl3pPr algn="ctr" rtl="0" eaLnBrk="0" fontAlgn="base" hangingPunct="0">
        <a:spcBef>
          <a:spcPct val="0"/>
        </a:spcBef>
        <a:spcAft>
          <a:spcPct val="0"/>
        </a:spcAft>
        <a:defRPr sz="4400">
          <a:solidFill>
            <a:schemeClr val="tx2"/>
          </a:solidFill>
          <a:latin typeface="Times" pitchFamily="84" charset="0"/>
        </a:defRPr>
      </a:lvl3pPr>
      <a:lvl4pPr algn="ctr" rtl="0" eaLnBrk="0" fontAlgn="base" hangingPunct="0">
        <a:spcBef>
          <a:spcPct val="0"/>
        </a:spcBef>
        <a:spcAft>
          <a:spcPct val="0"/>
        </a:spcAft>
        <a:defRPr sz="4400">
          <a:solidFill>
            <a:schemeClr val="tx2"/>
          </a:solidFill>
          <a:latin typeface="Times" pitchFamily="84" charset="0"/>
        </a:defRPr>
      </a:lvl4pPr>
      <a:lvl5pPr algn="ctr" rtl="0" eaLnBrk="0" fontAlgn="base" hangingPunct="0">
        <a:spcBef>
          <a:spcPct val="0"/>
        </a:spcBef>
        <a:spcAft>
          <a:spcPct val="0"/>
        </a:spcAft>
        <a:defRPr sz="4400">
          <a:solidFill>
            <a:schemeClr val="tx2"/>
          </a:solidFill>
          <a:latin typeface="Times" pitchFamily="84"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sz="1400">
              <a:solidFill>
                <a:srgbClr val="000000"/>
              </a:solidFill>
              <a:latin typeface="Times New Roman" pitchFamily="1"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sz="1400">
              <a:solidFill>
                <a:srgbClr val="000000"/>
              </a:solidFill>
              <a:latin typeface="Times New Roman" pitchFamily="1"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A6B1C6FE-97DB-9C4C-BED0-F3CEC560E9BB}" type="slidenum">
              <a:rPr lang="en-US" sz="1400">
                <a:solidFill>
                  <a:srgbClr val="000000"/>
                </a:solidFill>
                <a:latin typeface="Times New Roman" pitchFamily="1" charset="0"/>
              </a:rPr>
              <a:pPr/>
              <a:t>‹#›</a:t>
            </a:fld>
            <a:endParaRPr lang="en-US" sz="1400">
              <a:solidFill>
                <a:srgbClr val="000000"/>
              </a:solidFill>
              <a:latin typeface="Times New Roman" pitchFamily="1" charset="0"/>
            </a:endParaRP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4770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solidFill>
                <a:srgbClr val="000000"/>
              </a:solidFill>
              <a:latin typeface="Times New Roman" pitchFamily="-102"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solidFill>
                <a:srgbClr val="000000"/>
              </a:solidFill>
              <a:latin typeface="Times New Roman" pitchFamily="-102" charset="0"/>
            </a:endParaRPr>
          </a:p>
        </p:txBody>
      </p:sp>
      <p:sp>
        <p:nvSpPr>
          <p:cNvPr id="1030" name="Rectangle 6"/>
          <p:cNvSpPr>
            <a:spLocks noGrp="1" noChangeArrowheads="1"/>
          </p:cNvSpPr>
          <p:nvPr>
            <p:ph type="sldNum" sz="quarter" idx="4"/>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CE2AE3FF-BC50-8144-ACB4-172747C467D6}" type="slidenum">
              <a:rPr lang="en-US">
                <a:solidFill>
                  <a:srgbClr val="000000"/>
                </a:solidFill>
                <a:latin typeface="Times New Roman" pitchFamily="-102" charset="0"/>
              </a:rPr>
              <a:pPr/>
              <a:t>‹#›</a:t>
            </a:fld>
            <a:r>
              <a:rPr lang="en-US">
                <a:solidFill>
                  <a:srgbClr val="000000"/>
                </a:solidFill>
                <a:latin typeface="Times New Roman" pitchFamily="-102" charset="0"/>
              </a:rPr>
              <a:t> / 20</a:t>
            </a: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02" charset="0"/>
        </a:defRPr>
      </a:lvl2pPr>
      <a:lvl3pPr algn="ctr" rtl="0" eaLnBrk="0" fontAlgn="base" hangingPunct="0">
        <a:spcBef>
          <a:spcPct val="0"/>
        </a:spcBef>
        <a:spcAft>
          <a:spcPct val="0"/>
        </a:spcAft>
        <a:defRPr sz="4400">
          <a:solidFill>
            <a:schemeClr val="tx2"/>
          </a:solidFill>
          <a:latin typeface="Times New Roman" pitchFamily="-102" charset="0"/>
        </a:defRPr>
      </a:lvl3pPr>
      <a:lvl4pPr algn="ctr" rtl="0" eaLnBrk="0" fontAlgn="base" hangingPunct="0">
        <a:spcBef>
          <a:spcPct val="0"/>
        </a:spcBef>
        <a:spcAft>
          <a:spcPct val="0"/>
        </a:spcAft>
        <a:defRPr sz="4400">
          <a:solidFill>
            <a:schemeClr val="tx2"/>
          </a:solidFill>
          <a:latin typeface="Times New Roman" pitchFamily="-102" charset="0"/>
        </a:defRPr>
      </a:lvl4pPr>
      <a:lvl5pPr algn="ctr" rtl="0" eaLnBrk="0" fontAlgn="base" hangingPunct="0">
        <a:spcBef>
          <a:spcPct val="0"/>
        </a:spcBef>
        <a:spcAft>
          <a:spcPct val="0"/>
        </a:spcAft>
        <a:defRPr sz="4400">
          <a:solidFill>
            <a:schemeClr val="tx2"/>
          </a:solidFill>
          <a:latin typeface="Times New Roman" pitchFamily="-102" charset="0"/>
        </a:defRPr>
      </a:lvl5pPr>
      <a:lvl6pPr marL="457200" algn="ctr" rtl="0" eaLnBrk="0" fontAlgn="base" hangingPunct="0">
        <a:spcBef>
          <a:spcPct val="0"/>
        </a:spcBef>
        <a:spcAft>
          <a:spcPct val="0"/>
        </a:spcAft>
        <a:defRPr sz="4400">
          <a:solidFill>
            <a:schemeClr val="tx2"/>
          </a:solidFill>
          <a:latin typeface="Times New Roman" pitchFamily="-102" charset="0"/>
        </a:defRPr>
      </a:lvl6pPr>
      <a:lvl7pPr marL="914400" algn="ctr" rtl="0" eaLnBrk="0" fontAlgn="base" hangingPunct="0">
        <a:spcBef>
          <a:spcPct val="0"/>
        </a:spcBef>
        <a:spcAft>
          <a:spcPct val="0"/>
        </a:spcAft>
        <a:defRPr sz="4400">
          <a:solidFill>
            <a:schemeClr val="tx2"/>
          </a:solidFill>
          <a:latin typeface="Times New Roman" pitchFamily="-102" charset="0"/>
        </a:defRPr>
      </a:lvl7pPr>
      <a:lvl8pPr marL="1371600" algn="ctr" rtl="0" eaLnBrk="0" fontAlgn="base" hangingPunct="0">
        <a:spcBef>
          <a:spcPct val="0"/>
        </a:spcBef>
        <a:spcAft>
          <a:spcPct val="0"/>
        </a:spcAft>
        <a:defRPr sz="4400">
          <a:solidFill>
            <a:schemeClr val="tx2"/>
          </a:solidFill>
          <a:latin typeface="Times New Roman" pitchFamily="-102" charset="0"/>
        </a:defRPr>
      </a:lvl8pPr>
      <a:lvl9pPr marL="1828800" algn="ctr" rtl="0" eaLnBrk="0" fontAlgn="base" hangingPunct="0">
        <a:spcBef>
          <a:spcPct val="0"/>
        </a:spcBef>
        <a:spcAft>
          <a:spcPct val="0"/>
        </a:spcAft>
        <a:defRPr sz="4400">
          <a:solidFill>
            <a:schemeClr val="tx2"/>
          </a:solidFill>
          <a:latin typeface="Times New Roman" pitchFamily="-10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2"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02"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02"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02"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0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6000" dirty="0">
                <a:solidFill>
                  <a:srgbClr val="FF0000"/>
                </a:solidFill>
                <a:latin typeface="Times New Roman" charset="0"/>
              </a:rPr>
              <a:t>JavaScript Graphics</a:t>
            </a:r>
          </a:p>
        </p:txBody>
      </p:sp>
      <p:sp>
        <p:nvSpPr>
          <p:cNvPr id="2051" name="Text Box 40"/>
          <p:cNvSpPr txBox="1">
            <a:spLocks noChangeArrowheads="1"/>
          </p:cNvSpPr>
          <p:nvPr/>
        </p:nvSpPr>
        <p:spPr bwMode="auto">
          <a:xfrm>
            <a:off x="0" y="4114800"/>
            <a:ext cx="9144000" cy="1583510"/>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charset="0"/>
              </a:rPr>
              <a:t>Jerry Cain</a:t>
            </a:r>
          </a:p>
          <a:p>
            <a:pPr algn="ctr">
              <a:lnSpc>
                <a:spcPct val="85000"/>
              </a:lnSpc>
            </a:pPr>
            <a:r>
              <a:rPr lang="en-US" sz="3200" dirty="0">
                <a:latin typeface="Times New Roman" charset="0"/>
              </a:rPr>
              <a:t>CS 106AX</a:t>
            </a:r>
          </a:p>
          <a:p>
            <a:pPr algn="ctr">
              <a:lnSpc>
                <a:spcPct val="85000"/>
              </a:lnSpc>
            </a:pPr>
            <a:r>
              <a:rPr lang="en-US" sz="3200" dirty="0">
                <a:latin typeface="Times New Roman" charset="0"/>
              </a:rPr>
              <a:t>September 26, 2025</a:t>
            </a:r>
          </a:p>
          <a:p>
            <a:pPr algn="ctr">
              <a:lnSpc>
                <a:spcPct val="85000"/>
              </a:lnSpc>
            </a:pPr>
            <a:r>
              <a:rPr lang="en-US" i="1" dirty="0">
                <a:latin typeface="Times New Roman" charset="0"/>
              </a:rPr>
              <a:t>slides leveraged from those written by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JavaScript Graphics</a:t>
            </a:r>
            <a:endParaRPr lang="en-US" dirty="0">
              <a:solidFill>
                <a:srgbClr val="FF0000"/>
              </a:solidFill>
              <a:latin typeface="Times New Roman" charset="0"/>
            </a:endParaRPr>
          </a:p>
        </p:txBody>
      </p:sp>
      <p:sp>
        <p:nvSpPr>
          <p:cNvPr id="429059" name="Rectangle 3"/>
          <p:cNvSpPr>
            <a:spLocks noChangeArrowheads="1"/>
          </p:cNvSpPr>
          <p:nvPr/>
        </p:nvSpPr>
        <p:spPr bwMode="auto">
          <a:xfrm>
            <a:off x="508000" y="1231900"/>
            <a:ext cx="8128000" cy="2425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In addition to </a:t>
            </a:r>
            <a:r>
              <a:rPr lang="en-US" sz="2000" b="1" dirty="0" err="1">
                <a:solidFill>
                  <a:srgbClr val="000000"/>
                </a:solidFill>
                <a:latin typeface="Courier New"/>
                <a:cs typeface="Courier New"/>
              </a:rPr>
              <a:t>JSConsole.js</a:t>
            </a:r>
            <a:r>
              <a:rPr lang="en-US" sz="2400" dirty="0">
                <a:solidFill>
                  <a:srgbClr val="000000"/>
                </a:solidFill>
                <a:latin typeface="Times New Roman" charset="0"/>
              </a:rPr>
              <a:t>, CS 106AX provides a library called </a:t>
            </a:r>
            <a:r>
              <a:rPr lang="en-US" sz="2000" b="1" dirty="0" err="1">
                <a:solidFill>
                  <a:srgbClr val="000000"/>
                </a:solidFill>
                <a:latin typeface="Courier New"/>
                <a:cs typeface="Courier New"/>
              </a:rPr>
              <a:t>JSGraphics.js</a:t>
            </a:r>
            <a:r>
              <a:rPr lang="en-US" sz="2400" dirty="0">
                <a:solidFill>
                  <a:srgbClr val="000000"/>
                </a:solidFill>
                <a:latin typeface="Times New Roman" charset="0"/>
              </a:rPr>
              <a:t> that makes it easy to create graphical programs.</a:t>
            </a:r>
          </a:p>
          <a:p>
            <a:pPr marL="342900" indent="-342900">
              <a:lnSpc>
                <a:spcPct val="90000"/>
              </a:lnSpc>
              <a:spcAft>
                <a:spcPts val="1400"/>
              </a:spcAft>
              <a:buFontTx/>
              <a:buChar char="•"/>
            </a:pPr>
            <a:r>
              <a:rPr lang="en-US" sz="2400" dirty="0">
                <a:solidFill>
                  <a:srgbClr val="000000"/>
                </a:solidFill>
                <a:latin typeface="Times New Roman" charset="0"/>
              </a:rPr>
              <a:t>The structure of the </a:t>
            </a:r>
            <a:r>
              <a:rPr lang="en-US" sz="2000" b="1" dirty="0" err="1">
                <a:solidFill>
                  <a:srgbClr val="000000"/>
                </a:solidFill>
                <a:latin typeface="Courier New"/>
                <a:cs typeface="Courier New"/>
              </a:rPr>
              <a:t>index.html</a:t>
            </a:r>
            <a:r>
              <a:rPr lang="en-US" sz="2400" dirty="0">
                <a:solidFill>
                  <a:srgbClr val="000000"/>
                </a:solidFill>
                <a:latin typeface="Times New Roman" charset="0"/>
              </a:rPr>
              <a:t> file for graphics programs is like the one used for </a:t>
            </a:r>
            <a:r>
              <a:rPr lang="en-US" sz="2000" b="1" dirty="0">
                <a:solidFill>
                  <a:srgbClr val="000000"/>
                </a:solidFill>
                <a:latin typeface="Courier New"/>
                <a:cs typeface="Courier New"/>
              </a:rPr>
              <a:t>HelloWorld</a:t>
            </a:r>
            <a:r>
              <a:rPr lang="en-US" sz="2400" dirty="0">
                <a:solidFill>
                  <a:srgbClr val="000000"/>
                </a:solidFill>
                <a:latin typeface="Times New Roman" charset="0"/>
              </a:rPr>
              <a:t>.  The </a:t>
            </a:r>
            <a:r>
              <a:rPr lang="en-US" sz="2000" b="1" dirty="0" err="1">
                <a:solidFill>
                  <a:srgbClr val="000000"/>
                </a:solidFill>
                <a:latin typeface="Courier New"/>
                <a:cs typeface="Courier New"/>
              </a:rPr>
              <a:t>BlueRectangle</a:t>
            </a:r>
            <a:r>
              <a:rPr lang="en-US" sz="2400" dirty="0">
                <a:solidFill>
                  <a:srgbClr val="000000"/>
                </a:solidFill>
                <a:latin typeface="Times New Roman"/>
                <a:cs typeface="Times New Roman"/>
              </a:rPr>
              <a:t> program introduced later uses the following </a:t>
            </a:r>
            <a:r>
              <a:rPr lang="en-US" sz="2000" b="1" dirty="0" err="1">
                <a:solidFill>
                  <a:srgbClr val="000000"/>
                </a:solidFill>
                <a:latin typeface="Courier New"/>
                <a:cs typeface="Courier New"/>
              </a:rPr>
              <a:t>index.html</a:t>
            </a:r>
            <a:r>
              <a:rPr lang="en-US" sz="2400" dirty="0">
                <a:solidFill>
                  <a:srgbClr val="000000"/>
                </a:solidFill>
                <a:latin typeface="Times New Roman"/>
                <a:cs typeface="Times New Roman"/>
              </a:rPr>
              <a:t>:</a:t>
            </a:r>
            <a:r>
              <a:rPr lang="en-US" sz="2400" dirty="0">
                <a:solidFill>
                  <a:srgbClr val="000000"/>
                </a:solidFill>
                <a:latin typeface="Times New Roman" charset="0"/>
              </a:rPr>
              <a:t> </a:t>
            </a:r>
          </a:p>
        </p:txBody>
      </p:sp>
      <p:grpSp>
        <p:nvGrpSpPr>
          <p:cNvPr id="2" name="Group 5"/>
          <p:cNvGrpSpPr/>
          <p:nvPr/>
        </p:nvGrpSpPr>
        <p:grpSpPr>
          <a:xfrm>
            <a:off x="537817" y="3733800"/>
            <a:ext cx="7929780" cy="2895600"/>
            <a:chOff x="537817" y="2209800"/>
            <a:chExt cx="7929780" cy="2895600"/>
          </a:xfrm>
        </p:grpSpPr>
        <p:sp>
          <p:nvSpPr>
            <p:cNvPr id="5" name="Rectangle 4"/>
            <p:cNvSpPr/>
            <p:nvPr/>
          </p:nvSpPr>
          <p:spPr bwMode="auto">
            <a:xfrm>
              <a:off x="542797" y="2209800"/>
              <a:ext cx="7924800" cy="28956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 name="TextBox 3"/>
            <p:cNvSpPr txBox="1"/>
            <p:nvPr/>
          </p:nvSpPr>
          <p:spPr>
            <a:xfrm>
              <a:off x="537817" y="2267240"/>
              <a:ext cx="7929780" cy="2239074"/>
            </a:xfrm>
            <a:prstGeom prst="rect">
              <a:avLst/>
            </a:prstGeom>
            <a:noFill/>
          </p:spPr>
          <p:txBody>
            <a:bodyPr wrap="square" rtlCol="0">
              <a:spAutoFit/>
            </a:bodyPr>
            <a:lstStyle/>
            <a:p>
              <a:r>
                <a:rPr lang="en-US" sz="1550" b="1" dirty="0">
                  <a:latin typeface="Courier New"/>
                  <a:cs typeface="Courier New"/>
                </a:rPr>
                <a:t>&lt;!DOCTYPE html&gt;</a:t>
              </a:r>
            </a:p>
            <a:p>
              <a:r>
                <a:rPr lang="en-US" sz="1550" b="1" dirty="0">
                  <a:latin typeface="Courier New"/>
                  <a:cs typeface="Courier New"/>
                </a:rPr>
                <a:t>&lt;html&gt;</a:t>
              </a:r>
            </a:p>
            <a:p>
              <a:r>
                <a:rPr lang="en-US" sz="1550" b="1" dirty="0">
                  <a:latin typeface="Courier New"/>
                  <a:cs typeface="Courier New"/>
                </a:rPr>
                <a:t> &lt;head&gt;</a:t>
              </a:r>
            </a:p>
            <a:p>
              <a:r>
                <a:rPr lang="en-US" sz="1550" b="1" dirty="0">
                  <a:latin typeface="Courier New"/>
                  <a:cs typeface="Courier New"/>
                </a:rPr>
                <a:t>  &lt;title&gt;</a:t>
              </a:r>
              <a:r>
                <a:rPr lang="en-US" sz="1550" b="1" u="sng" dirty="0">
                  <a:solidFill>
                    <a:schemeClr val="accent2"/>
                  </a:solidFill>
                  <a:latin typeface="Courier New"/>
                  <a:cs typeface="Courier New"/>
                </a:rPr>
                <a:t>Blue Rectangle</a:t>
              </a:r>
              <a:r>
                <a:rPr lang="en-US" sz="1550" b="1" u="sng" dirty="0">
                  <a:latin typeface="Courier New"/>
                  <a:cs typeface="Courier New"/>
                </a:rPr>
                <a:t>&lt;/title&gt;</a:t>
              </a:r>
            </a:p>
            <a:p>
              <a:r>
                <a:rPr lang="en-US" sz="1550" b="1" dirty="0">
                  <a:latin typeface="Courier New"/>
                  <a:cs typeface="Courier New"/>
                </a:rPr>
                <a:t>  &lt;script type="text/</a:t>
              </a:r>
              <a:r>
                <a:rPr lang="en-US" sz="1550" b="1" dirty="0" err="1">
                  <a:latin typeface="Courier New"/>
                  <a:cs typeface="Courier New"/>
                </a:rPr>
                <a:t>javascript</a:t>
              </a:r>
              <a:r>
                <a:rPr lang="en-US" sz="1550" b="1" dirty="0">
                  <a:latin typeface="Courier New"/>
                  <a:cs typeface="Courier New"/>
                </a:rPr>
                <a:t>" </a:t>
              </a:r>
              <a:r>
                <a:rPr lang="en-US" sz="1550" b="1" dirty="0" err="1">
                  <a:latin typeface="Courier New"/>
                  <a:cs typeface="Courier New"/>
                </a:rPr>
                <a:t>src</a:t>
              </a:r>
              <a:r>
                <a:rPr lang="en-US" sz="1550" b="1" dirty="0">
                  <a:latin typeface="Courier New"/>
                  <a:cs typeface="Courier New"/>
                </a:rPr>
                <a:t>="</a:t>
              </a:r>
              <a:r>
                <a:rPr lang="en-US" sz="1550" b="1" dirty="0" err="1">
                  <a:solidFill>
                    <a:schemeClr val="accent2"/>
                  </a:solidFill>
                  <a:latin typeface="Courier New"/>
                  <a:cs typeface="Courier New"/>
                </a:rPr>
                <a:t>JSGraphics.js</a:t>
              </a:r>
              <a:r>
                <a:rPr lang="en-US" sz="1550" b="1" dirty="0">
                  <a:latin typeface="Courier New"/>
                  <a:cs typeface="Courier New"/>
                </a:rPr>
                <a:t>"&gt;&lt;/script&gt;</a:t>
              </a:r>
            </a:p>
            <a:p>
              <a:r>
                <a:rPr lang="en-US" sz="1550" b="1" dirty="0">
                  <a:latin typeface="Courier New"/>
                  <a:cs typeface="Courier New"/>
                </a:rPr>
                <a:t>  &lt;script type="text/</a:t>
              </a:r>
              <a:r>
                <a:rPr lang="en-US" sz="1550" b="1" dirty="0" err="1">
                  <a:latin typeface="Courier New"/>
                  <a:cs typeface="Courier New"/>
                </a:rPr>
                <a:t>javascript</a:t>
              </a:r>
              <a:r>
                <a:rPr lang="en-US" sz="1550" b="1" dirty="0">
                  <a:latin typeface="Courier New"/>
                  <a:cs typeface="Courier New"/>
                </a:rPr>
                <a:t>" </a:t>
              </a:r>
              <a:r>
                <a:rPr lang="en-US" sz="1550" b="1" dirty="0" err="1">
                  <a:latin typeface="Courier New"/>
                  <a:cs typeface="Courier New"/>
                </a:rPr>
                <a:t>src</a:t>
              </a:r>
              <a:r>
                <a:rPr lang="en-US" sz="1550" b="1" dirty="0">
                  <a:latin typeface="Courier New"/>
                  <a:cs typeface="Courier New"/>
                </a:rPr>
                <a:t>="</a:t>
              </a:r>
              <a:r>
                <a:rPr lang="en-US" sz="1550" b="1" dirty="0" err="1">
                  <a:solidFill>
                    <a:schemeClr val="accent2"/>
                  </a:solidFill>
                  <a:latin typeface="Courier New"/>
                  <a:cs typeface="Courier New"/>
                </a:rPr>
                <a:t>BlueRectangle.js</a:t>
              </a:r>
              <a:r>
                <a:rPr lang="en-US" sz="1550" b="1" dirty="0">
                  <a:latin typeface="Courier New"/>
                  <a:cs typeface="Courier New"/>
                </a:rPr>
                <a:t>"&gt;&lt;/script&gt;</a:t>
              </a:r>
            </a:p>
            <a:p>
              <a:r>
                <a:rPr lang="en-US" sz="1550" b="1" dirty="0">
                  <a:latin typeface="Courier New"/>
                  <a:cs typeface="Courier New"/>
                </a:rPr>
                <a:t> &lt;/head&gt;</a:t>
              </a:r>
            </a:p>
            <a:p>
              <a:r>
                <a:rPr lang="en-US" sz="1550" b="1" dirty="0">
                  <a:latin typeface="Courier New"/>
                  <a:cs typeface="Courier New"/>
                </a:rPr>
                <a:t> &lt;body </a:t>
              </a:r>
              <a:r>
                <a:rPr lang="en-US" sz="1550" b="1" dirty="0" err="1">
                  <a:latin typeface="Courier New"/>
                  <a:cs typeface="Courier New"/>
                </a:rPr>
                <a:t>onload</a:t>
              </a:r>
              <a:r>
                <a:rPr lang="en-US" sz="1550" b="1" dirty="0">
                  <a:latin typeface="Courier New"/>
                  <a:cs typeface="Courier New"/>
                </a:rPr>
                <a:t>="</a:t>
              </a:r>
              <a:r>
                <a:rPr lang="en-US" sz="1550" b="1" dirty="0" err="1">
                  <a:solidFill>
                    <a:schemeClr val="accent2"/>
                  </a:solidFill>
                  <a:latin typeface="Courier New"/>
                  <a:cs typeface="Courier New"/>
                </a:rPr>
                <a:t>BlueRectangle</a:t>
              </a:r>
              <a:r>
                <a:rPr lang="en-US" sz="1550" b="1" dirty="0">
                  <a:solidFill>
                    <a:schemeClr val="accent2"/>
                  </a:solidFill>
                  <a:latin typeface="Courier New"/>
                  <a:cs typeface="Courier New"/>
                </a:rPr>
                <a:t>()</a:t>
              </a:r>
              <a:r>
                <a:rPr lang="en-US" sz="1550" b="1" dirty="0">
                  <a:latin typeface="Courier New"/>
                  <a:cs typeface="Courier New"/>
                </a:rPr>
                <a:t>"&gt;&lt;/body&gt;</a:t>
              </a:r>
            </a:p>
            <a:p>
              <a:r>
                <a:rPr lang="en-US" sz="1550" b="1" dirty="0">
                  <a:latin typeface="Courier New"/>
                  <a:cs typeface="Courier New"/>
                </a:rPr>
                <a:t>&lt;/html&gt;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9">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uiExpand="1"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The Graphics Model</a:t>
            </a:r>
            <a:endParaRPr lang="en-US" dirty="0">
              <a:solidFill>
                <a:schemeClr val="tx1"/>
              </a:solidFill>
            </a:endParaRPr>
          </a:p>
        </p:txBody>
      </p:sp>
      <p:sp>
        <p:nvSpPr>
          <p:cNvPr id="24579" name="Rectangle 3"/>
          <p:cNvSpPr>
            <a:spLocks noChangeArrowheads="1"/>
          </p:cNvSpPr>
          <p:nvPr/>
        </p:nvSpPr>
        <p:spPr bwMode="auto">
          <a:xfrm>
            <a:off x="482600" y="1155700"/>
            <a:ext cx="8128000" cy="825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The </a:t>
            </a:r>
            <a:r>
              <a:rPr lang="en-US" sz="2000" b="1" dirty="0" err="1">
                <a:solidFill>
                  <a:srgbClr val="000000"/>
                </a:solidFill>
                <a:latin typeface="Courier New"/>
                <a:cs typeface="Courier New"/>
              </a:rPr>
              <a:t>JSGraphics.js</a:t>
            </a:r>
            <a:r>
              <a:rPr lang="en-US" sz="2400" dirty="0">
                <a:solidFill>
                  <a:srgbClr val="000000"/>
                </a:solidFill>
                <a:latin typeface="Times New Roman" pitchFamily="1" charset="0"/>
              </a:rPr>
              <a:t> library uses a graphics model based on the metaphor of a </a:t>
            </a:r>
            <a:r>
              <a:rPr lang="en-US" sz="2400" b="1" i="1" dirty="0">
                <a:solidFill>
                  <a:srgbClr val="000000"/>
                </a:solidFill>
                <a:latin typeface="Times New Roman" pitchFamily="1" charset="0"/>
              </a:rPr>
              <a:t>collage</a:t>
            </a:r>
            <a:r>
              <a:rPr lang="en-US" sz="2400" i="1" dirty="0">
                <a:solidFill>
                  <a:srgbClr val="000000"/>
                </a:solidFill>
                <a:latin typeface="Times New Roman" pitchFamily="1" charset="0"/>
              </a:rPr>
              <a:t>.</a:t>
            </a:r>
            <a:endParaRPr lang="en-US" sz="2400" dirty="0">
              <a:solidFill>
                <a:srgbClr val="000000"/>
              </a:solidFill>
              <a:latin typeface="Times New Roman" pitchFamily="1" charset="0"/>
            </a:endParaRPr>
          </a:p>
        </p:txBody>
      </p:sp>
      <p:grpSp>
        <p:nvGrpSpPr>
          <p:cNvPr id="2" name="Group 4"/>
          <p:cNvGrpSpPr>
            <a:grpSpLocks/>
          </p:cNvGrpSpPr>
          <p:nvPr/>
        </p:nvGrpSpPr>
        <p:grpSpPr bwMode="auto">
          <a:xfrm>
            <a:off x="482600" y="1955800"/>
            <a:ext cx="8128000" cy="3835400"/>
            <a:chOff x="304" y="1440"/>
            <a:chExt cx="5120" cy="2416"/>
          </a:xfrm>
        </p:grpSpPr>
        <p:sp>
          <p:nvSpPr>
            <p:cNvPr id="24584" name="Rectangle 5"/>
            <p:cNvSpPr>
              <a:spLocks noChangeArrowheads="1"/>
            </p:cNvSpPr>
            <p:nvPr/>
          </p:nvSpPr>
          <p:spPr bwMode="auto">
            <a:xfrm>
              <a:off x="304" y="1440"/>
              <a:ext cx="5120" cy="864"/>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A collage is akin to a child’s felt board that serves as a backdrop for colored shapes that stick to the felt surface.  As an example, the following diagram illustrates the process of adding a blue rectangle and a red oval to a felt board:</a:t>
              </a:r>
            </a:p>
          </p:txBody>
        </p:sp>
        <p:pic>
          <p:nvPicPr>
            <p:cNvPr id="24585" name="Picture 6" descr="EmptyFeltBoard"/>
            <p:cNvPicPr>
              <a:picLocks noChangeAspect="1" noChangeArrowheads="1"/>
            </p:cNvPicPr>
            <p:nvPr/>
          </p:nvPicPr>
          <p:blipFill>
            <a:blip r:embed="rId3"/>
            <a:srcRect/>
            <a:stretch>
              <a:fillRect/>
            </a:stretch>
          </p:blipFill>
          <p:spPr bwMode="auto">
            <a:xfrm>
              <a:off x="1681" y="2380"/>
              <a:ext cx="2407" cy="1476"/>
            </a:xfrm>
            <a:prstGeom prst="rect">
              <a:avLst/>
            </a:prstGeom>
            <a:noFill/>
            <a:ln w="9525">
              <a:noFill/>
              <a:miter lim="800000"/>
              <a:headEnd/>
              <a:tailEnd/>
            </a:ln>
          </p:spPr>
        </p:pic>
      </p:grpSp>
      <p:sp>
        <p:nvSpPr>
          <p:cNvPr id="731145" name="Rectangle 9"/>
          <p:cNvSpPr>
            <a:spLocks noChangeArrowheads="1"/>
          </p:cNvSpPr>
          <p:nvPr/>
        </p:nvSpPr>
        <p:spPr bwMode="auto">
          <a:xfrm>
            <a:off x="482600" y="5880100"/>
            <a:ext cx="8204200" cy="825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Note that newer objects potentially obscure those added earlier. This layering arrangement is called the </a:t>
            </a:r>
            <a:r>
              <a:rPr lang="en-US" sz="2400" b="1" i="1" dirty="0">
                <a:solidFill>
                  <a:srgbClr val="000000"/>
                </a:solidFill>
                <a:latin typeface="Times New Roman" pitchFamily="1" charset="0"/>
              </a:rPr>
              <a:t>stacking order</a:t>
            </a:r>
            <a:r>
              <a:rPr lang="en-US" sz="2400" dirty="0">
                <a:solidFill>
                  <a:srgbClr val="000000"/>
                </a:solidFill>
                <a:latin typeface="Times New Roman" pitchFamily="1" charset="0"/>
              </a:rPr>
              <a:t>. </a:t>
            </a:r>
          </a:p>
        </p:txBody>
      </p:sp>
      <p:sp>
        <p:nvSpPr>
          <p:cNvPr id="10" name="Rectangle 9"/>
          <p:cNvSpPr/>
          <p:nvPr/>
        </p:nvSpPr>
        <p:spPr bwMode="auto">
          <a:xfrm>
            <a:off x="3698844" y="3967757"/>
            <a:ext cx="1752600" cy="914400"/>
          </a:xfrm>
          <a:prstGeom prst="rect">
            <a:avLst/>
          </a:prstGeom>
          <a:solidFill>
            <a:srgbClr val="0000FF"/>
          </a:solidFill>
          <a:ln w="952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b="1">
              <a:solidFill>
                <a:srgbClr val="000000"/>
              </a:solidFill>
              <a:latin typeface="Times New Roman" pitchFamily="1" charset="0"/>
            </a:endParaRPr>
          </a:p>
        </p:txBody>
      </p:sp>
      <p:sp>
        <p:nvSpPr>
          <p:cNvPr id="11" name="Oval 10"/>
          <p:cNvSpPr/>
          <p:nvPr/>
        </p:nvSpPr>
        <p:spPr bwMode="auto">
          <a:xfrm>
            <a:off x="4066589" y="4369080"/>
            <a:ext cx="1957556" cy="908769"/>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b="1">
              <a:solidFill>
                <a:srgbClr val="000000"/>
              </a:solidFill>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3114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1145" grpId="0" build="p" autoUpdateAnimBg="0"/>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11" name="Rectangle 1031"/>
          <p:cNvSpPr>
            <a:spLocks noGrp="1" noChangeArrowheads="1"/>
          </p:cNvSpPr>
          <p:nvPr>
            <p:ph type="title"/>
          </p:nvPr>
        </p:nvSpPr>
        <p:spPr>
          <a:xfrm>
            <a:off x="0" y="76200"/>
            <a:ext cx="9144000" cy="1143000"/>
          </a:xfrm>
          <a:noFill/>
          <a:ln/>
        </p:spPr>
        <p:txBody>
          <a:bodyPr/>
          <a:lstStyle/>
          <a:p>
            <a:r>
              <a:rPr lang="en-US" dirty="0">
                <a:solidFill>
                  <a:srgbClr val="FF0000"/>
                </a:solidFill>
              </a:rPr>
              <a:t>The </a:t>
            </a:r>
            <a:r>
              <a:rPr lang="en-US" sz="4000" b="1" dirty="0" err="1">
                <a:solidFill>
                  <a:srgbClr val="FF0000"/>
                </a:solidFill>
                <a:latin typeface="Courier New" pitchFamily="-102" charset="0"/>
              </a:rPr>
              <a:t>BlueRectangle</a:t>
            </a:r>
            <a:r>
              <a:rPr lang="en-US" dirty="0">
                <a:solidFill>
                  <a:srgbClr val="FF0000"/>
                </a:solidFill>
              </a:rPr>
              <a:t> Program </a:t>
            </a:r>
          </a:p>
        </p:txBody>
      </p:sp>
      <p:sp>
        <p:nvSpPr>
          <p:cNvPr id="431106" name="Rectangle 1026"/>
          <p:cNvSpPr>
            <a:spLocks noChangeArrowheads="1"/>
          </p:cNvSpPr>
          <p:nvPr/>
        </p:nvSpPr>
        <p:spPr bwMode="auto">
          <a:xfrm>
            <a:off x="457200" y="1066800"/>
            <a:ext cx="8229600" cy="3644900"/>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07" name="Text Box 1027"/>
          <p:cNvSpPr txBox="1">
            <a:spLocks noChangeArrowheads="1"/>
          </p:cNvSpPr>
          <p:nvPr/>
        </p:nvSpPr>
        <p:spPr bwMode="auto">
          <a:xfrm>
            <a:off x="533400" y="1143000"/>
            <a:ext cx="8077200" cy="2351926"/>
          </a:xfrm>
          <a:prstGeom prst="rect">
            <a:avLst/>
          </a:prstGeom>
          <a:noFill/>
          <a:ln w="9525">
            <a:noFill/>
            <a:miter lim="800000"/>
            <a:headEnd/>
            <a:tailEnd/>
          </a:ln>
          <a:effectLst/>
        </p:spPr>
        <p:txBody>
          <a:bodyPr>
            <a:prstTxWarp prst="textNoShape">
              <a:avLst/>
            </a:prstTxWarp>
            <a:spAutoFit/>
          </a:bodyPr>
          <a:lstStyle/>
          <a:p>
            <a:pPr>
              <a:lnSpc>
                <a:spcPct val="105000"/>
              </a:lnSpc>
            </a:pPr>
            <a:r>
              <a:rPr lang="en-US" sz="2000" b="1" dirty="0">
                <a:solidFill>
                  <a:srgbClr val="000000"/>
                </a:solidFill>
                <a:latin typeface="Courier New" pitchFamily="-102" charset="0"/>
              </a:rPr>
              <a:t>function </a:t>
            </a:r>
            <a:r>
              <a:rPr lang="en-US" sz="2000" b="1" dirty="0" err="1">
                <a:solidFill>
                  <a:srgbClr val="000000"/>
                </a:solidFill>
                <a:latin typeface="Courier New" pitchFamily="-102" charset="0"/>
              </a:rPr>
              <a:t>BlueRectangle</a:t>
            </a:r>
            <a:r>
              <a:rPr lang="en-US" sz="2000" b="1" dirty="0">
                <a:solidFill>
                  <a:srgbClr val="000000"/>
                </a:solidFill>
                <a:latin typeface="Courier New" pitchFamily="-102" charset="0"/>
              </a:rPr>
              <a:t>() {</a:t>
            </a:r>
          </a:p>
          <a:p>
            <a:pPr>
              <a:lnSpc>
                <a:spcPct val="105000"/>
              </a:lnSpc>
            </a:pPr>
            <a:r>
              <a:rPr lang="en-US" sz="2000" b="1" dirty="0">
                <a:solidFill>
                  <a:srgbClr val="000000"/>
                </a:solidFill>
                <a:latin typeface="Courier New" pitchFamily="-102" charset="0"/>
              </a:rPr>
              <a:t>   let </a:t>
            </a:r>
            <a:r>
              <a:rPr lang="en-US" sz="2000" b="1" dirty="0" err="1">
                <a:solidFill>
                  <a:srgbClr val="000000"/>
                </a:solidFill>
                <a:latin typeface="Courier New" pitchFamily="-102" charset="0"/>
              </a:rPr>
              <a:t>gw</a:t>
            </a:r>
            <a:r>
              <a:rPr lang="en-US" sz="2000" b="1" dirty="0">
                <a:solidFill>
                  <a:srgbClr val="000000"/>
                </a:solidFill>
                <a:latin typeface="Courier New" pitchFamily="-102" charset="0"/>
              </a:rPr>
              <a:t> = GWindow(500, 200);</a:t>
            </a:r>
          </a:p>
          <a:p>
            <a:pPr>
              <a:lnSpc>
                <a:spcPct val="105000"/>
              </a:lnSpc>
            </a:pPr>
            <a:r>
              <a:rPr lang="en-US" sz="2000" b="1" dirty="0">
                <a:solidFill>
                  <a:srgbClr val="000000"/>
                </a:solidFill>
                <a:latin typeface="Courier New" pitchFamily="-102" charset="0"/>
              </a:rPr>
              <a:t>   let </a:t>
            </a:r>
            <a:r>
              <a:rPr lang="en-US" sz="2000" b="1" dirty="0" err="1">
                <a:solidFill>
                  <a:srgbClr val="000000"/>
                </a:solidFill>
                <a:latin typeface="Courier New" pitchFamily="-102" charset="0"/>
              </a:rPr>
              <a:t>rect</a:t>
            </a:r>
            <a:r>
              <a:rPr lang="en-US" sz="2000" b="1" dirty="0">
                <a:solidFill>
                  <a:srgbClr val="000000"/>
                </a:solidFill>
                <a:latin typeface="Courier New" pitchFamily="-102" charset="0"/>
              </a:rPr>
              <a:t> = GRect(150, 50, 200, 100);</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rect.setColor("Blue</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rect.setFilled(true</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gw.add(rect</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a:t>
            </a:r>
          </a:p>
        </p:txBody>
      </p:sp>
      <p:grpSp>
        <p:nvGrpSpPr>
          <p:cNvPr id="2" name="Group 1028"/>
          <p:cNvGrpSpPr>
            <a:grpSpLocks/>
          </p:cNvGrpSpPr>
          <p:nvPr/>
        </p:nvGrpSpPr>
        <p:grpSpPr bwMode="auto">
          <a:xfrm>
            <a:off x="2311400" y="4997450"/>
            <a:ext cx="4521200" cy="1606550"/>
            <a:chOff x="1424" y="3072"/>
            <a:chExt cx="2848" cy="1012"/>
          </a:xfrm>
        </p:grpSpPr>
        <p:pic>
          <p:nvPicPr>
            <p:cNvPr id="431109" name="Picture 1029" descr="ShortGraphicsWindow"/>
            <p:cNvPicPr>
              <a:picLocks noChangeAspect="1" noChangeArrowheads="1"/>
            </p:cNvPicPr>
            <p:nvPr/>
          </p:nvPicPr>
          <p:blipFill>
            <a:blip r:embed="rId3"/>
            <a:srcRect/>
            <a:stretch>
              <a:fillRect/>
            </a:stretch>
          </p:blipFill>
          <p:spPr bwMode="auto">
            <a:xfrm>
              <a:off x="1424" y="3084"/>
              <a:ext cx="2845" cy="1000"/>
            </a:xfrm>
            <a:prstGeom prst="rect">
              <a:avLst/>
            </a:prstGeom>
            <a:noFill/>
          </p:spPr>
        </p:pic>
        <p:sp>
          <p:nvSpPr>
            <p:cNvPr id="431110" name="Text Box 1030"/>
            <p:cNvSpPr txBox="1">
              <a:spLocks noChangeArrowheads="1"/>
            </p:cNvSpPr>
            <p:nvPr/>
          </p:nvSpPr>
          <p:spPr bwMode="auto">
            <a:xfrm>
              <a:off x="1471" y="3072"/>
              <a:ext cx="2801" cy="154"/>
            </a:xfrm>
            <a:prstGeom prst="rect">
              <a:avLst/>
            </a:prstGeom>
            <a:noFill/>
            <a:ln w="9525">
              <a:noFill/>
              <a:miter lim="800000"/>
              <a:headEnd/>
              <a:tailEnd/>
            </a:ln>
            <a:effectLst/>
          </p:spPr>
          <p:txBody>
            <a:bodyPr>
              <a:prstTxWarp prst="textNoShape">
                <a:avLst/>
              </a:prstTxWarp>
              <a:spAutoFit/>
            </a:bodyPr>
            <a:lstStyle/>
            <a:p>
              <a:pPr algn="ctr"/>
              <a:r>
                <a:rPr lang="en-US" sz="1000" b="1" dirty="0" err="1">
                  <a:solidFill>
                    <a:srgbClr val="333333"/>
                  </a:solidFill>
                  <a:latin typeface="Helvetica" pitchFamily="-102" charset="0"/>
                </a:rPr>
                <a:t>BlueRectangle</a:t>
              </a:r>
              <a:endParaRPr lang="en-US" sz="1000" b="1" dirty="0">
                <a:solidFill>
                  <a:srgbClr val="333333"/>
                </a:solidFill>
                <a:latin typeface="Helvetica" pitchFamily="-102" charset="0"/>
              </a:endParaRPr>
            </a:p>
          </p:txBody>
        </p:sp>
      </p:grpSp>
      <p:sp>
        <p:nvSpPr>
          <p:cNvPr id="431112" name="Rectangle 1032"/>
          <p:cNvSpPr>
            <a:spLocks noChangeArrowheads="1"/>
          </p:cNvSpPr>
          <p:nvPr/>
        </p:nvSpPr>
        <p:spPr bwMode="auto">
          <a:xfrm>
            <a:off x="993372" y="1562680"/>
            <a:ext cx="4264428" cy="30638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18" name="Text Box 1038"/>
          <p:cNvSpPr txBox="1">
            <a:spLocks noChangeArrowheads="1"/>
          </p:cNvSpPr>
          <p:nvPr/>
        </p:nvSpPr>
        <p:spPr bwMode="auto">
          <a:xfrm>
            <a:off x="7239000" y="3794445"/>
            <a:ext cx="1028700" cy="396875"/>
          </a:xfrm>
          <a:prstGeom prst="rect">
            <a:avLst/>
          </a:prstGeom>
          <a:noFill/>
          <a:ln w="9525">
            <a:noFill/>
            <a:miter lim="800000"/>
            <a:headEnd/>
            <a:tailEnd/>
          </a:ln>
          <a:effectLst/>
        </p:spPr>
        <p:txBody>
          <a:bodyPr>
            <a:prstTxWarp prst="textNoShape">
              <a:avLst/>
            </a:prstTxWarp>
            <a:spAutoFit/>
          </a:bodyPr>
          <a:lstStyle/>
          <a:p>
            <a:r>
              <a:rPr lang="en-US" sz="2000" b="1" dirty="0" err="1">
                <a:solidFill>
                  <a:srgbClr val="000000"/>
                </a:solidFill>
                <a:latin typeface="Courier New" pitchFamily="-102" charset="0"/>
              </a:rPr>
              <a:t>rect</a:t>
            </a:r>
            <a:endParaRPr lang="en-US" sz="2000" b="1" dirty="0">
              <a:solidFill>
                <a:srgbClr val="000000"/>
              </a:solidFill>
              <a:latin typeface="Courier" pitchFamily="-102" charset="0"/>
            </a:endParaRPr>
          </a:p>
        </p:txBody>
      </p:sp>
      <p:sp>
        <p:nvSpPr>
          <p:cNvPr id="431119" name="Rectangle 1039"/>
          <p:cNvSpPr>
            <a:spLocks noChangeArrowheads="1"/>
          </p:cNvSpPr>
          <p:nvPr/>
        </p:nvSpPr>
        <p:spPr bwMode="auto">
          <a:xfrm>
            <a:off x="7302500" y="4144335"/>
            <a:ext cx="10795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0" name="Rectangle 1040"/>
          <p:cNvSpPr>
            <a:spLocks noChangeArrowheads="1"/>
          </p:cNvSpPr>
          <p:nvPr/>
        </p:nvSpPr>
        <p:spPr bwMode="auto">
          <a:xfrm>
            <a:off x="993372" y="1871032"/>
            <a:ext cx="5636028" cy="3063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4" name="Rectangle 1044"/>
          <p:cNvSpPr>
            <a:spLocks noChangeArrowheads="1"/>
          </p:cNvSpPr>
          <p:nvPr/>
        </p:nvSpPr>
        <p:spPr bwMode="auto">
          <a:xfrm>
            <a:off x="993371" y="2177419"/>
            <a:ext cx="3476481" cy="3063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5" name="Rectangle 1045"/>
          <p:cNvSpPr>
            <a:spLocks noChangeArrowheads="1"/>
          </p:cNvSpPr>
          <p:nvPr/>
        </p:nvSpPr>
        <p:spPr bwMode="auto">
          <a:xfrm>
            <a:off x="993371" y="2509194"/>
            <a:ext cx="3350029" cy="30638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6" name="Rectangle 1046"/>
          <p:cNvSpPr>
            <a:spLocks noChangeArrowheads="1"/>
          </p:cNvSpPr>
          <p:nvPr/>
        </p:nvSpPr>
        <p:spPr bwMode="auto">
          <a:xfrm>
            <a:off x="993370" y="2816554"/>
            <a:ext cx="2130829" cy="3063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31" name="Rectangle 1051"/>
          <p:cNvSpPr>
            <a:spLocks noChangeArrowheads="1"/>
          </p:cNvSpPr>
          <p:nvPr/>
        </p:nvSpPr>
        <p:spPr bwMode="auto">
          <a:xfrm>
            <a:off x="3991992" y="5604358"/>
            <a:ext cx="1143000" cy="547687"/>
          </a:xfrm>
          <a:prstGeom prst="rect">
            <a:avLst/>
          </a:prstGeom>
          <a:solidFill>
            <a:srgbClr val="0000FF"/>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44" name="Rectangle 1064"/>
          <p:cNvSpPr>
            <a:spLocks noChangeArrowheads="1"/>
          </p:cNvSpPr>
          <p:nvPr/>
        </p:nvSpPr>
        <p:spPr bwMode="auto">
          <a:xfrm>
            <a:off x="7545388" y="4240533"/>
            <a:ext cx="592138" cy="265113"/>
          </a:xfrm>
          <a:prstGeom prst="rect">
            <a:avLst/>
          </a:prstGeom>
          <a:noFill/>
          <a:ln w="19050" cap="flat" cmpd="sng" algn="ctr">
            <a:solidFill>
              <a:srgbClr val="000000"/>
            </a:solidFill>
            <a:prstDash val="solid"/>
            <a:miter lim="800000"/>
            <a:headEnd type="none" w="med" len="med"/>
            <a:tailEnd type="none" w="med" len="me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64" name="Rectangle 1064"/>
          <p:cNvSpPr>
            <a:spLocks noChangeArrowheads="1"/>
          </p:cNvSpPr>
          <p:nvPr/>
        </p:nvSpPr>
        <p:spPr bwMode="auto">
          <a:xfrm>
            <a:off x="7545388" y="4240533"/>
            <a:ext cx="592138" cy="265113"/>
          </a:xfrm>
          <a:prstGeom prst="rect">
            <a:avLst/>
          </a:prstGeom>
          <a:noFill/>
          <a:ln w="19050" cap="flat" cmpd="sng" algn="ctr">
            <a:solidFill>
              <a:srgbClr val="0000FF"/>
            </a:solidFill>
            <a:prstDash val="solid"/>
            <a:miter lim="800000"/>
            <a:headEnd type="none" w="med" len="med"/>
            <a:tailEnd type="none" w="med" len="me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51" name="Rectangle 1071"/>
          <p:cNvSpPr>
            <a:spLocks noChangeArrowheads="1"/>
          </p:cNvSpPr>
          <p:nvPr/>
        </p:nvSpPr>
        <p:spPr bwMode="auto">
          <a:xfrm>
            <a:off x="7545388" y="4240533"/>
            <a:ext cx="592138" cy="265113"/>
          </a:xfrm>
          <a:prstGeom prst="rect">
            <a:avLst/>
          </a:prstGeom>
          <a:solidFill>
            <a:srgbClr val="0000FF"/>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nvGrpSpPr>
          <p:cNvPr id="3" name="Group 69"/>
          <p:cNvGrpSpPr/>
          <p:nvPr/>
        </p:nvGrpSpPr>
        <p:grpSpPr>
          <a:xfrm>
            <a:off x="457200" y="1066800"/>
            <a:ext cx="8229600" cy="3644900"/>
            <a:chOff x="609600" y="1219200"/>
            <a:chExt cx="8229600" cy="3644900"/>
          </a:xfrm>
        </p:grpSpPr>
        <p:sp>
          <p:nvSpPr>
            <p:cNvPr id="65" name="Rectangle 1026"/>
            <p:cNvSpPr>
              <a:spLocks noChangeArrowheads="1"/>
            </p:cNvSpPr>
            <p:nvPr/>
          </p:nvSpPr>
          <p:spPr bwMode="auto">
            <a:xfrm>
              <a:off x="609600" y="1219200"/>
              <a:ext cx="8229600" cy="3644900"/>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66" name="Text Box 1027"/>
            <p:cNvSpPr txBox="1">
              <a:spLocks noChangeArrowheads="1"/>
            </p:cNvSpPr>
            <p:nvPr/>
          </p:nvSpPr>
          <p:spPr bwMode="auto">
            <a:xfrm>
              <a:off x="685800" y="1295400"/>
              <a:ext cx="8077200" cy="2351926"/>
            </a:xfrm>
            <a:prstGeom prst="rect">
              <a:avLst/>
            </a:prstGeom>
            <a:noFill/>
            <a:ln w="9525">
              <a:noFill/>
              <a:miter lim="800000"/>
              <a:headEnd/>
              <a:tailEnd/>
            </a:ln>
            <a:effectLst/>
          </p:spPr>
          <p:txBody>
            <a:bodyPr>
              <a:prstTxWarp prst="textNoShape">
                <a:avLst/>
              </a:prstTxWarp>
              <a:spAutoFit/>
            </a:bodyPr>
            <a:lstStyle/>
            <a:p>
              <a:pPr>
                <a:lnSpc>
                  <a:spcPct val="105000"/>
                </a:lnSpc>
              </a:pPr>
              <a:r>
                <a:rPr lang="en-US" sz="2000" b="1" dirty="0">
                  <a:solidFill>
                    <a:srgbClr val="000000"/>
                  </a:solidFill>
                  <a:latin typeface="Courier New" pitchFamily="-102" charset="0"/>
                </a:rPr>
                <a:t>function </a:t>
              </a:r>
              <a:r>
                <a:rPr lang="en-US" sz="2000" b="1" dirty="0" err="1">
                  <a:solidFill>
                    <a:srgbClr val="000000"/>
                  </a:solidFill>
                  <a:latin typeface="Courier New" pitchFamily="-102" charset="0"/>
                </a:rPr>
                <a:t>BlueRectangle</a:t>
              </a:r>
              <a:r>
                <a:rPr lang="en-US" sz="2000" b="1" dirty="0">
                  <a:solidFill>
                    <a:srgbClr val="000000"/>
                  </a:solidFill>
                  <a:latin typeface="Courier New" pitchFamily="-102" charset="0"/>
                </a:rPr>
                <a:t>() {</a:t>
              </a:r>
            </a:p>
            <a:p>
              <a:pPr>
                <a:lnSpc>
                  <a:spcPct val="105000"/>
                </a:lnSpc>
              </a:pPr>
              <a:r>
                <a:rPr lang="en-US" sz="2000" b="1" dirty="0">
                  <a:solidFill>
                    <a:srgbClr val="000000"/>
                  </a:solidFill>
                  <a:latin typeface="Courier New" pitchFamily="-102" charset="0"/>
                </a:rPr>
                <a:t>   let </a:t>
              </a:r>
              <a:r>
                <a:rPr lang="en-US" sz="2000" b="1" dirty="0" err="1">
                  <a:solidFill>
                    <a:srgbClr val="000000"/>
                  </a:solidFill>
                  <a:latin typeface="Courier New" pitchFamily="-102" charset="0"/>
                </a:rPr>
                <a:t>gw</a:t>
              </a:r>
              <a:r>
                <a:rPr lang="en-US" sz="2000" b="1" dirty="0">
                  <a:solidFill>
                    <a:srgbClr val="000000"/>
                  </a:solidFill>
                  <a:latin typeface="Courier New" pitchFamily="-102" charset="0"/>
                </a:rPr>
                <a:t> = GWindow(500, 200);</a:t>
              </a:r>
            </a:p>
            <a:p>
              <a:pPr>
                <a:lnSpc>
                  <a:spcPct val="105000"/>
                </a:lnSpc>
              </a:pPr>
              <a:r>
                <a:rPr lang="en-US" sz="2000" b="1" dirty="0">
                  <a:solidFill>
                    <a:srgbClr val="000000"/>
                  </a:solidFill>
                  <a:latin typeface="Courier New" pitchFamily="-102" charset="0"/>
                </a:rPr>
                <a:t>   let </a:t>
              </a:r>
              <a:r>
                <a:rPr lang="en-US" sz="2000" b="1" dirty="0" err="1">
                  <a:solidFill>
                    <a:srgbClr val="000000"/>
                  </a:solidFill>
                  <a:latin typeface="Courier New" pitchFamily="-102" charset="0"/>
                </a:rPr>
                <a:t>rect</a:t>
              </a:r>
              <a:r>
                <a:rPr lang="en-US" sz="2000" b="1" dirty="0">
                  <a:solidFill>
                    <a:srgbClr val="000000"/>
                  </a:solidFill>
                  <a:latin typeface="Courier New" pitchFamily="-102" charset="0"/>
                </a:rPr>
                <a:t> = GRect(150, 50, 200, 100);</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rect.setColor("Blue</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rect.setFilled(true</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gw.add(rect</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a:t>
              </a:r>
            </a:p>
          </p:txBody>
        </p:sp>
        <p:sp>
          <p:nvSpPr>
            <p:cNvPr id="67" name="Text Box 1038"/>
            <p:cNvSpPr txBox="1">
              <a:spLocks noChangeArrowheads="1"/>
            </p:cNvSpPr>
            <p:nvPr/>
          </p:nvSpPr>
          <p:spPr bwMode="auto">
            <a:xfrm>
              <a:off x="7391400" y="3946845"/>
              <a:ext cx="1028700" cy="396875"/>
            </a:xfrm>
            <a:prstGeom prst="rect">
              <a:avLst/>
            </a:prstGeom>
            <a:noFill/>
            <a:ln w="9525">
              <a:noFill/>
              <a:miter lim="800000"/>
              <a:headEnd/>
              <a:tailEnd/>
            </a:ln>
            <a:effectLst/>
          </p:spPr>
          <p:txBody>
            <a:bodyPr>
              <a:prstTxWarp prst="textNoShape">
                <a:avLst/>
              </a:prstTxWarp>
              <a:spAutoFit/>
            </a:bodyPr>
            <a:lstStyle/>
            <a:p>
              <a:r>
                <a:rPr lang="en-US" sz="2000" b="1" dirty="0" err="1">
                  <a:solidFill>
                    <a:srgbClr val="000000"/>
                  </a:solidFill>
                  <a:latin typeface="Courier New" pitchFamily="-102" charset="0"/>
                </a:rPr>
                <a:t>rect</a:t>
              </a:r>
              <a:endParaRPr lang="en-US" sz="2000" b="1" dirty="0">
                <a:solidFill>
                  <a:srgbClr val="000000"/>
                </a:solidFill>
                <a:latin typeface="Courier" pitchFamily="-102" charset="0"/>
              </a:endParaRPr>
            </a:p>
          </p:txBody>
        </p:sp>
        <p:sp>
          <p:nvSpPr>
            <p:cNvPr id="68" name="Rectangle 1039"/>
            <p:cNvSpPr>
              <a:spLocks noChangeArrowheads="1"/>
            </p:cNvSpPr>
            <p:nvPr/>
          </p:nvSpPr>
          <p:spPr bwMode="auto">
            <a:xfrm>
              <a:off x="7454900" y="4296735"/>
              <a:ext cx="10795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69" name="Rectangle 1071"/>
            <p:cNvSpPr>
              <a:spLocks noChangeArrowheads="1"/>
            </p:cNvSpPr>
            <p:nvPr/>
          </p:nvSpPr>
          <p:spPr bwMode="auto">
            <a:xfrm>
              <a:off x="7697788" y="4392933"/>
              <a:ext cx="592138" cy="265113"/>
            </a:xfrm>
            <a:prstGeom prst="rect">
              <a:avLst/>
            </a:prstGeom>
            <a:solidFill>
              <a:srgbClr val="0000FF"/>
            </a:solidFill>
            <a:ln w="19050" cap="flat" cmpd="sng" algn="ctr">
              <a:solidFill>
                <a:srgbClr val="0000FF"/>
              </a:solidFill>
              <a:prstDash val="solid"/>
              <a:miter lim="800000"/>
              <a:headEnd type="none" w="med" len="med"/>
              <a:tailEnd type="none" w="med" len="me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1112"/>
                                        </p:tgtEl>
                                        <p:attrNameLst>
                                          <p:attrName>style.visibility</p:attrName>
                                        </p:attrNameLst>
                                      </p:cBhvr>
                                      <p:to>
                                        <p:strVal val="visible"/>
                                      </p:to>
                                    </p:set>
                                  </p:childTnLst>
                                  <p:subTnLst>
                                    <p:set>
                                      <p:cBhvr override="childStyle">
                                        <p:cTn dur="1" fill="hold" display="0" masterRel="nextClick" afterEffect="1"/>
                                        <p:tgtEl>
                                          <p:spTgt spid="43111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31120"/>
                                        </p:tgtEl>
                                        <p:attrNameLst>
                                          <p:attrName>style.visibility</p:attrName>
                                        </p:attrNameLst>
                                      </p:cBhvr>
                                      <p:to>
                                        <p:strVal val="visible"/>
                                      </p:to>
                                    </p:set>
                                  </p:childTnLst>
                                  <p:subTnLst>
                                    <p:set>
                                      <p:cBhvr override="childStyle">
                                        <p:cTn dur="1" fill="hold" display="0" masterRel="nextClick" afterEffect="1"/>
                                        <p:tgtEl>
                                          <p:spTgt spid="431120"/>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31144"/>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431124"/>
                                        </p:tgtEl>
                                        <p:attrNameLst>
                                          <p:attrName>style.visibility</p:attrName>
                                        </p:attrNameLst>
                                      </p:cBhvr>
                                      <p:to>
                                        <p:strVal val="visible"/>
                                      </p:to>
                                    </p:set>
                                  </p:childTnLst>
                                  <p:subTnLst>
                                    <p:set>
                                      <p:cBhvr override="childStyle">
                                        <p:cTn dur="1" fill="hold" display="0" masterRel="nextClick" afterEffect="1"/>
                                        <p:tgtEl>
                                          <p:spTgt spid="431124"/>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4"/>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431125"/>
                                        </p:tgtEl>
                                        <p:attrNameLst>
                                          <p:attrName>style.visibility</p:attrName>
                                        </p:attrNameLst>
                                      </p:cBhvr>
                                      <p:to>
                                        <p:strVal val="visible"/>
                                      </p:to>
                                    </p:set>
                                  </p:childTnLst>
                                  <p:subTnLst>
                                    <p:set>
                                      <p:cBhvr override="childStyle">
                                        <p:cTn dur="1" fill="hold" display="0" masterRel="nextClick" afterEffect="1"/>
                                        <p:tgtEl>
                                          <p:spTgt spid="431125"/>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431151"/>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431126"/>
                                        </p:tgtEl>
                                        <p:attrNameLst>
                                          <p:attrName>style.visibility</p:attrName>
                                        </p:attrNameLst>
                                      </p:cBhvr>
                                      <p:to>
                                        <p:strVal val="visible"/>
                                      </p:to>
                                    </p:set>
                                  </p:childTnLst>
                                  <p:subTnLst>
                                    <p:set>
                                      <p:cBhvr override="childStyle">
                                        <p:cTn dur="1" fill="hold" display="0" masterRel="nextClick" afterEffect="1"/>
                                        <p:tgtEl>
                                          <p:spTgt spid="431126"/>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31131"/>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112" grpId="0" animBg="1"/>
      <p:bldP spid="431120" grpId="0" animBg="1"/>
      <p:bldP spid="431124" grpId="0" animBg="1"/>
      <p:bldP spid="431125" grpId="0" animBg="1"/>
      <p:bldP spid="431126" grpId="0" animBg="1"/>
      <p:bldP spid="431131" grpId="0" animBg="1"/>
      <p:bldP spid="431144" grpId="0" animBg="1"/>
      <p:bldP spid="64" grpId="0" animBg="1"/>
      <p:bldP spid="4311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JavaScript Coordinate System</a:t>
            </a:r>
            <a:endParaRPr lang="en-US" dirty="0">
              <a:solidFill>
                <a:srgbClr val="FF0000"/>
              </a:solidFill>
            </a:endParaRPr>
          </a:p>
        </p:txBody>
      </p:sp>
      <p:sp>
        <p:nvSpPr>
          <p:cNvPr id="509955" name="Rectangle 3"/>
          <p:cNvSpPr>
            <a:spLocks noChangeArrowheads="1"/>
          </p:cNvSpPr>
          <p:nvPr/>
        </p:nvSpPr>
        <p:spPr bwMode="auto">
          <a:xfrm>
            <a:off x="482600" y="4813300"/>
            <a:ext cx="8128000" cy="825500"/>
          </a:xfrm>
          <a:prstGeom prst="rect">
            <a:avLst/>
          </a:prstGeom>
          <a:noFill/>
          <a:ln w="9525">
            <a:noFill/>
            <a:miter lim="800000"/>
            <a:headEnd/>
            <a:tailEnd/>
          </a:ln>
          <a:effectLst/>
        </p:spPr>
        <p:txBody>
          <a:bodyPr>
            <a:prstTxWarp prst="textNoShape">
              <a:avLst/>
            </a:prstTxWarp>
          </a:bodyPr>
          <a:lstStyle/>
          <a:p>
            <a:pPr marL="342900" indent="-342900">
              <a:lnSpc>
                <a:spcPct val="89000"/>
              </a:lnSpc>
              <a:spcAft>
                <a:spcPct val="50000"/>
              </a:spcAft>
              <a:buFontTx/>
              <a:buChar char="•"/>
            </a:pPr>
            <a:r>
              <a:rPr lang="en-US" sz="2400" dirty="0">
                <a:solidFill>
                  <a:srgbClr val="000000"/>
                </a:solidFill>
                <a:latin typeface="Times New Roman" pitchFamily="1" charset="0"/>
              </a:rPr>
              <a:t>Positions and distances on the screen are measured in terms of </a:t>
            </a:r>
            <a:r>
              <a:rPr lang="en-US" sz="2400" b="1" i="1" dirty="0">
                <a:solidFill>
                  <a:srgbClr val="000000"/>
                </a:solidFill>
                <a:latin typeface="Times New Roman" pitchFamily="1" charset="0"/>
              </a:rPr>
              <a:t>pixels</a:t>
            </a:r>
            <a:r>
              <a:rPr lang="en-US" sz="2400" i="1" dirty="0">
                <a:solidFill>
                  <a:srgbClr val="000000"/>
                </a:solidFill>
                <a:latin typeface="Times New Roman" pitchFamily="1" charset="0"/>
              </a:rPr>
              <a:t>,</a:t>
            </a:r>
            <a:r>
              <a:rPr lang="en-US" sz="2400" dirty="0">
                <a:solidFill>
                  <a:srgbClr val="000000"/>
                </a:solidFill>
                <a:latin typeface="Times New Roman" pitchFamily="1" charset="0"/>
              </a:rPr>
              <a:t> which are the small dots that cover the screen.</a:t>
            </a:r>
          </a:p>
        </p:txBody>
      </p:sp>
      <p:sp>
        <p:nvSpPr>
          <p:cNvPr id="509956" name="Rectangle 4"/>
          <p:cNvSpPr>
            <a:spLocks noChangeArrowheads="1"/>
          </p:cNvSpPr>
          <p:nvPr/>
        </p:nvSpPr>
        <p:spPr bwMode="auto">
          <a:xfrm>
            <a:off x="492125" y="5626100"/>
            <a:ext cx="8128000" cy="1155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Unlike traditional mathematics, JavaScript defines the </a:t>
            </a:r>
            <a:r>
              <a:rPr lang="en-US" sz="2400" b="1" i="1" dirty="0">
                <a:solidFill>
                  <a:srgbClr val="000000"/>
                </a:solidFill>
                <a:latin typeface="Times New Roman" pitchFamily="1" charset="0"/>
              </a:rPr>
              <a:t>origin</a:t>
            </a:r>
            <a:r>
              <a:rPr lang="en-US" sz="2400" dirty="0">
                <a:solidFill>
                  <a:srgbClr val="000000"/>
                </a:solidFill>
                <a:latin typeface="Times New Roman" pitchFamily="1" charset="0"/>
              </a:rPr>
              <a:t> of the coordinate system to be the </a:t>
            </a:r>
            <a:r>
              <a:rPr lang="en-US" sz="2400" b="1" dirty="0">
                <a:solidFill>
                  <a:schemeClr val="accent2"/>
                </a:solidFill>
                <a:latin typeface="Times New Roman" pitchFamily="1" charset="0"/>
              </a:rPr>
              <a:t>upper</a:t>
            </a:r>
            <a:r>
              <a:rPr lang="en-US" sz="2400" dirty="0">
                <a:solidFill>
                  <a:srgbClr val="000000"/>
                </a:solidFill>
                <a:latin typeface="Times New Roman" pitchFamily="1" charset="0"/>
              </a:rPr>
              <a:t> left corner.  Values for the </a:t>
            </a:r>
            <a:r>
              <a:rPr lang="en-US" sz="2400" i="1" dirty="0" err="1">
                <a:solidFill>
                  <a:srgbClr val="000000"/>
                </a:solidFill>
                <a:latin typeface="Times New Roman" pitchFamily="1" charset="0"/>
              </a:rPr>
              <a:t>y</a:t>
            </a:r>
            <a:r>
              <a:rPr lang="en-US" sz="2400" dirty="0">
                <a:solidFill>
                  <a:srgbClr val="000000"/>
                </a:solidFill>
                <a:latin typeface="Times New Roman" pitchFamily="1" charset="0"/>
              </a:rPr>
              <a:t> coordinate increase as you move downward.</a:t>
            </a:r>
          </a:p>
        </p:txBody>
      </p:sp>
      <p:pic>
        <p:nvPicPr>
          <p:cNvPr id="17" name="Picture 16" descr="CoordinateSystem.png"/>
          <p:cNvPicPr>
            <a:picLocks noChangeAspect="1"/>
          </p:cNvPicPr>
          <p:nvPr/>
        </p:nvPicPr>
        <p:blipFill>
          <a:blip r:embed="rId3"/>
          <a:stretch>
            <a:fillRect/>
          </a:stretch>
        </p:blipFill>
        <p:spPr>
          <a:xfrm>
            <a:off x="855980" y="1202208"/>
            <a:ext cx="7432040" cy="3449320"/>
          </a:xfrm>
          <a:prstGeom prst="rect">
            <a:avLst/>
          </a:prstGeom>
        </p:spPr>
      </p:pic>
      <p:pic>
        <p:nvPicPr>
          <p:cNvPr id="20" name="Picture 19" descr="CoordinateSystemWithMagnifier.png"/>
          <p:cNvPicPr>
            <a:picLocks noChangeAspect="1"/>
          </p:cNvPicPr>
          <p:nvPr/>
        </p:nvPicPr>
        <p:blipFill>
          <a:blip r:embed="rId4"/>
          <a:stretch>
            <a:fillRect/>
          </a:stretch>
        </p:blipFill>
        <p:spPr>
          <a:xfrm>
            <a:off x="855980" y="1202208"/>
            <a:ext cx="7432040" cy="3449320"/>
          </a:xfrm>
          <a:prstGeom prst="rect">
            <a:avLst/>
          </a:prstGeom>
        </p:spPr>
      </p:pic>
      <p:grpSp>
        <p:nvGrpSpPr>
          <p:cNvPr id="2" name="Group 25"/>
          <p:cNvGrpSpPr/>
          <p:nvPr/>
        </p:nvGrpSpPr>
        <p:grpSpPr>
          <a:xfrm>
            <a:off x="4572000" y="1489047"/>
            <a:ext cx="2221452" cy="568353"/>
            <a:chOff x="4572000" y="1489047"/>
            <a:chExt cx="2221452" cy="568353"/>
          </a:xfrm>
        </p:grpSpPr>
        <p:cxnSp>
          <p:nvCxnSpPr>
            <p:cNvPr id="24" name="Straight Arrow Connector 23"/>
            <p:cNvCxnSpPr/>
            <p:nvPr/>
          </p:nvCxnSpPr>
          <p:spPr bwMode="auto">
            <a:xfrm rot="5400000">
              <a:off x="4572000" y="1752600"/>
              <a:ext cx="304800" cy="304800"/>
            </a:xfrm>
            <a:prstGeom prst="straightConnector1">
              <a:avLst/>
            </a:prstGeom>
            <a:solidFill>
              <a:schemeClr val="accent1"/>
            </a:solidFill>
            <a:ln w="9525" cap="flat" cmpd="sng" algn="ctr">
              <a:solidFill>
                <a:schemeClr val="tx1"/>
              </a:solidFill>
              <a:prstDash val="solid"/>
              <a:round/>
              <a:headEnd type="none" w="med" len="med"/>
              <a:tailEnd type="triangle" w="lg" len="med"/>
            </a:ln>
            <a:effectLst/>
          </p:spPr>
        </p:cxnSp>
        <p:sp>
          <p:nvSpPr>
            <p:cNvPr id="25" name="TextBox 24"/>
            <p:cNvSpPr txBox="1"/>
            <p:nvPr/>
          </p:nvSpPr>
          <p:spPr>
            <a:xfrm>
              <a:off x="4812252" y="1489047"/>
              <a:ext cx="1981200" cy="400110"/>
            </a:xfrm>
            <a:prstGeom prst="rect">
              <a:avLst/>
            </a:prstGeom>
            <a:noFill/>
          </p:spPr>
          <p:txBody>
            <a:bodyPr wrap="square" rtlCol="0">
              <a:spAutoFit/>
            </a:bodyPr>
            <a:lstStyle/>
            <a:p>
              <a:r>
                <a:rPr lang="en-US" sz="2000" dirty="0">
                  <a:solidFill>
                    <a:srgbClr val="000000"/>
                  </a:solidFill>
                  <a:latin typeface="Times New Roman" pitchFamily="1" charset="0"/>
                </a:rPr>
                <a:t>pixels</a:t>
              </a:r>
            </a:p>
          </p:txBody>
        </p:sp>
      </p:grpSp>
      <p:pic>
        <p:nvPicPr>
          <p:cNvPr id="21" name="Picture 20" descr="CoordinateSystemWithBraces.png"/>
          <p:cNvPicPr>
            <a:picLocks noChangeAspect="1"/>
          </p:cNvPicPr>
          <p:nvPr/>
        </p:nvPicPr>
        <p:blipFill>
          <a:blip r:embed="rId5"/>
          <a:stretch>
            <a:fillRect/>
          </a:stretch>
        </p:blipFill>
        <p:spPr>
          <a:xfrm>
            <a:off x="855980" y="1202208"/>
            <a:ext cx="7432040" cy="3449320"/>
          </a:xfrm>
          <a:prstGeom prst="rect">
            <a:avLst/>
          </a:prstGeom>
        </p:spPr>
      </p:pic>
      <p:grpSp>
        <p:nvGrpSpPr>
          <p:cNvPr id="3" name="Group 32"/>
          <p:cNvGrpSpPr/>
          <p:nvPr/>
        </p:nvGrpSpPr>
        <p:grpSpPr>
          <a:xfrm>
            <a:off x="116520" y="1307988"/>
            <a:ext cx="6729828" cy="3116969"/>
            <a:chOff x="116520" y="1307988"/>
            <a:chExt cx="6729828" cy="3116969"/>
          </a:xfrm>
        </p:grpSpPr>
        <p:sp>
          <p:nvSpPr>
            <p:cNvPr id="27" name="Oval 26"/>
            <p:cNvSpPr/>
            <p:nvPr/>
          </p:nvSpPr>
          <p:spPr bwMode="auto">
            <a:xfrm>
              <a:off x="838951" y="1491313"/>
              <a:ext cx="104858" cy="104858"/>
            </a:xfrm>
            <a:prstGeom prst="ellipse">
              <a:avLst/>
            </a:prstGeom>
            <a:solidFill>
              <a:srgbClr val="0000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b="1">
                <a:solidFill>
                  <a:srgbClr val="000000"/>
                </a:solidFill>
                <a:latin typeface="Times New Roman" pitchFamily="1" charset="0"/>
              </a:endParaRPr>
            </a:p>
          </p:txBody>
        </p:sp>
        <p:sp>
          <p:nvSpPr>
            <p:cNvPr id="28" name="TextBox 27"/>
            <p:cNvSpPr txBox="1"/>
            <p:nvPr/>
          </p:nvSpPr>
          <p:spPr>
            <a:xfrm>
              <a:off x="116520" y="1307988"/>
              <a:ext cx="762000" cy="400110"/>
            </a:xfrm>
            <a:prstGeom prst="rect">
              <a:avLst/>
            </a:prstGeom>
            <a:noFill/>
          </p:spPr>
          <p:txBody>
            <a:bodyPr wrap="square" rtlCol="0">
              <a:spAutoFit/>
            </a:bodyPr>
            <a:lstStyle/>
            <a:p>
              <a:pPr algn="r"/>
              <a:r>
                <a:rPr lang="en-US" sz="2000" dirty="0">
                  <a:solidFill>
                    <a:srgbClr val="000000"/>
                  </a:solidFill>
                  <a:latin typeface="Times New Roman" pitchFamily="1" charset="0"/>
                </a:rPr>
                <a:t>(0, 0)</a:t>
              </a:r>
            </a:p>
          </p:txBody>
        </p:sp>
        <p:sp>
          <p:nvSpPr>
            <p:cNvPr id="29" name="Oval 28"/>
            <p:cNvSpPr/>
            <p:nvPr/>
          </p:nvSpPr>
          <p:spPr bwMode="auto">
            <a:xfrm>
              <a:off x="3130498" y="2256568"/>
              <a:ext cx="104858" cy="104858"/>
            </a:xfrm>
            <a:prstGeom prst="ellipse">
              <a:avLst/>
            </a:prstGeom>
            <a:solidFill>
              <a:srgbClr val="0000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b="1">
                <a:solidFill>
                  <a:srgbClr val="000000"/>
                </a:solidFill>
                <a:latin typeface="Times New Roman" pitchFamily="1" charset="0"/>
              </a:endParaRPr>
            </a:p>
          </p:txBody>
        </p:sp>
        <p:sp>
          <p:nvSpPr>
            <p:cNvPr id="30" name="TextBox 29"/>
            <p:cNvSpPr txBox="1"/>
            <p:nvPr/>
          </p:nvSpPr>
          <p:spPr>
            <a:xfrm>
              <a:off x="1828800" y="2073243"/>
              <a:ext cx="1341267" cy="400110"/>
            </a:xfrm>
            <a:prstGeom prst="rect">
              <a:avLst/>
            </a:prstGeom>
            <a:noFill/>
          </p:spPr>
          <p:txBody>
            <a:bodyPr wrap="square" rtlCol="0">
              <a:spAutoFit/>
            </a:bodyPr>
            <a:lstStyle/>
            <a:p>
              <a:pPr algn="r"/>
              <a:r>
                <a:rPr lang="en-US" sz="2000" dirty="0">
                  <a:solidFill>
                    <a:srgbClr val="000000"/>
                  </a:solidFill>
                  <a:latin typeface="Times New Roman" pitchFamily="1" charset="0"/>
                </a:rPr>
                <a:t>(150, 50)</a:t>
              </a:r>
            </a:p>
          </p:txBody>
        </p:sp>
        <p:sp>
          <p:nvSpPr>
            <p:cNvPr id="31" name="TextBox 30"/>
            <p:cNvSpPr txBox="1"/>
            <p:nvPr/>
          </p:nvSpPr>
          <p:spPr>
            <a:xfrm>
              <a:off x="3184125" y="4024847"/>
              <a:ext cx="3064275" cy="400110"/>
            </a:xfrm>
            <a:prstGeom prst="rect">
              <a:avLst/>
            </a:prstGeom>
            <a:noFill/>
          </p:spPr>
          <p:txBody>
            <a:bodyPr wrap="square" rtlCol="0">
              <a:spAutoFit/>
            </a:bodyPr>
            <a:lstStyle/>
            <a:p>
              <a:pPr algn="ctr"/>
              <a:r>
                <a:rPr lang="en-US" sz="2000" dirty="0">
                  <a:solidFill>
                    <a:srgbClr val="000000"/>
                  </a:solidFill>
                  <a:latin typeface="Times New Roman" pitchFamily="1" charset="0"/>
                </a:rPr>
                <a:t>200 pixels</a:t>
              </a:r>
            </a:p>
          </p:txBody>
        </p:sp>
        <p:sp>
          <p:nvSpPr>
            <p:cNvPr id="32" name="TextBox 31"/>
            <p:cNvSpPr txBox="1"/>
            <p:nvPr/>
          </p:nvSpPr>
          <p:spPr>
            <a:xfrm rot="16200000">
              <a:off x="5872723" y="2859515"/>
              <a:ext cx="1547140" cy="400110"/>
            </a:xfrm>
            <a:prstGeom prst="rect">
              <a:avLst/>
            </a:prstGeom>
            <a:noFill/>
          </p:spPr>
          <p:txBody>
            <a:bodyPr wrap="square" rtlCol="0">
              <a:spAutoFit/>
            </a:bodyPr>
            <a:lstStyle/>
            <a:p>
              <a:pPr algn="ctr"/>
              <a:r>
                <a:rPr lang="en-US" sz="2000" dirty="0">
                  <a:solidFill>
                    <a:srgbClr val="000000"/>
                  </a:solidFill>
                  <a:latin typeface="Times New Roman" pitchFamily="1" charset="0"/>
                </a:rPr>
                <a:t>100 pixels</a:t>
              </a:r>
            </a:p>
          </p:txBody>
        </p:sp>
      </p:grpSp>
      <p:sp>
        <p:nvSpPr>
          <p:cNvPr id="22" name="TextBox 21"/>
          <p:cNvSpPr txBox="1"/>
          <p:nvPr/>
        </p:nvSpPr>
        <p:spPr>
          <a:xfrm>
            <a:off x="914400" y="1196835"/>
            <a:ext cx="7315200" cy="369332"/>
          </a:xfrm>
          <a:prstGeom prst="rect">
            <a:avLst/>
          </a:prstGeom>
          <a:noFill/>
        </p:spPr>
        <p:txBody>
          <a:bodyPr wrap="square" rtlCol="0">
            <a:spAutoFit/>
          </a:bodyPr>
          <a:lstStyle/>
          <a:p>
            <a:pPr algn="ctr"/>
            <a:r>
              <a:rPr lang="en-US" dirty="0" err="1">
                <a:solidFill>
                  <a:srgbClr val="000000"/>
                </a:solidFill>
                <a:latin typeface="Lucida Grande"/>
                <a:cs typeface="Lucida Grande"/>
              </a:rPr>
              <a:t>BlueRectangle</a:t>
            </a:r>
            <a:endParaRPr lang="en-US" dirty="0">
              <a:solidFill>
                <a:srgbClr val="000000"/>
              </a:solidFill>
              <a:latin typeface="Lucida Grande"/>
              <a:cs typeface="Lucida Grand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995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0"/>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509956">
                                            <p:txEl>
                                              <p:pRg st="0" end="0"/>
                                            </p:txEl>
                                          </p:spTgt>
                                        </p:tgtEl>
                                        <p:attrNameLst>
                                          <p:attrName>style.visibility</p:attrName>
                                        </p:attrNameLst>
                                      </p:cBhvr>
                                      <p:to>
                                        <p:strVal val="visible"/>
                                      </p:to>
                                    </p:set>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par>
                          <p:cTn id="19" fill="hold">
                            <p:stCondLst>
                              <p:cond delay="500"/>
                            </p:stCondLst>
                            <p:childTnLst>
                              <p:par>
                                <p:cTn id="20" presetID="1"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9955" grpId="0"/>
      <p:bldP spid="509956"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Systems of Classification</a:t>
            </a:r>
            <a:endParaRPr lang="en-US">
              <a:solidFill>
                <a:schemeClr val="tx1"/>
              </a:solidFill>
            </a:endParaRPr>
          </a:p>
        </p:txBody>
      </p:sp>
      <p:pic>
        <p:nvPicPr>
          <p:cNvPr id="495620" name="Picture 4" descr="Linnaeus"/>
          <p:cNvPicPr>
            <a:picLocks noChangeAspect="1" noChangeArrowheads="1"/>
          </p:cNvPicPr>
          <p:nvPr/>
        </p:nvPicPr>
        <p:blipFill>
          <a:blip r:embed="rId3"/>
          <a:srcRect/>
          <a:stretch>
            <a:fillRect/>
          </a:stretch>
        </p:blipFill>
        <p:spPr bwMode="auto">
          <a:xfrm>
            <a:off x="5562600" y="1219200"/>
            <a:ext cx="2982913" cy="3994150"/>
          </a:xfrm>
          <a:prstGeom prst="rect">
            <a:avLst/>
          </a:prstGeom>
          <a:noFill/>
        </p:spPr>
      </p:pic>
      <p:sp>
        <p:nvSpPr>
          <p:cNvPr id="495621" name="Text Box 5"/>
          <p:cNvSpPr txBox="1">
            <a:spLocks noChangeArrowheads="1"/>
          </p:cNvSpPr>
          <p:nvPr/>
        </p:nvSpPr>
        <p:spPr bwMode="auto">
          <a:xfrm>
            <a:off x="5753100" y="5257800"/>
            <a:ext cx="2632075" cy="284163"/>
          </a:xfrm>
          <a:prstGeom prst="rect">
            <a:avLst/>
          </a:prstGeom>
          <a:noFill/>
          <a:ln w="9525">
            <a:noFill/>
            <a:miter lim="800000"/>
            <a:headEnd/>
            <a:tailEnd/>
          </a:ln>
          <a:effectLst/>
        </p:spPr>
        <p:txBody>
          <a:bodyPr>
            <a:prstTxWarp prst="textNoShape">
              <a:avLst/>
            </a:prstTxWarp>
            <a:spAutoFit/>
          </a:bodyPr>
          <a:lstStyle/>
          <a:p>
            <a:pPr algn="ctr">
              <a:lnSpc>
                <a:spcPct val="90000"/>
              </a:lnSpc>
            </a:pPr>
            <a:r>
              <a:rPr lang="en-US" sz="1400" b="1" dirty="0">
                <a:solidFill>
                  <a:srgbClr val="000000"/>
                </a:solidFill>
                <a:latin typeface="Helvetica Neue" pitchFamily="1" charset="0"/>
              </a:rPr>
              <a:t>Carl Linnaeus (1707–1778)</a:t>
            </a:r>
          </a:p>
        </p:txBody>
      </p:sp>
      <p:sp>
        <p:nvSpPr>
          <p:cNvPr id="7" name="Rectangle 3"/>
          <p:cNvSpPr>
            <a:spLocks noChangeArrowheads="1"/>
          </p:cNvSpPr>
          <p:nvPr/>
        </p:nvSpPr>
        <p:spPr bwMode="auto">
          <a:xfrm>
            <a:off x="381000" y="1371600"/>
            <a:ext cx="5029200" cy="48768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In the mid-18th century, the Scandinavian botanist Carl Linnaeus revolutionized biology by creating a new system for classifying plants and animals. His approach highlighted their structural relationships and laid the groundwork for Darwin’s theory of evolution a century later.</a:t>
            </a:r>
          </a:p>
          <a:p>
            <a:pPr marL="342900" indent="-342900">
              <a:lnSpc>
                <a:spcPct val="85000"/>
              </a:lnSpc>
              <a:spcAft>
                <a:spcPct val="50000"/>
              </a:spcAft>
              <a:buFontTx/>
              <a:buChar char="•"/>
            </a:pPr>
            <a:r>
              <a:rPr lang="en-US" sz="2400" dirty="0">
                <a:solidFill>
                  <a:srgbClr val="000000"/>
                </a:solidFill>
                <a:latin typeface="Times New Roman" pitchFamily="1" charset="0"/>
              </a:rPr>
              <a:t>Linnaeus</a:t>
            </a:r>
            <a:r>
              <a:rPr lang="en-US" sz="2400" dirty="0">
                <a:solidFill>
                  <a:srgbClr val="000000"/>
                </a:solidFill>
                <a:latin typeface="Times New Roman" pitchFamily="1" charset="0"/>
                <a:ea typeface="ヒラギノ角ゴ Pro W3" pitchFamily="1" charset="-128"/>
                <a:cs typeface="ヒラギノ角ゴ Pro W3" pitchFamily="1" charset="-128"/>
              </a:rPr>
              <a:t>’</a:t>
            </a:r>
            <a:r>
              <a:rPr lang="en-US" sz="2400" dirty="0">
                <a:solidFill>
                  <a:srgbClr val="000000"/>
                </a:solidFill>
                <a:latin typeface="Times New Roman" pitchFamily="1" charset="0"/>
              </a:rPr>
              <a:t>s contribution was to recognize that organisms fit into a hierarchy in which the placement of individual species reflects their anatomical similarities.</a:t>
            </a:r>
          </a:p>
          <a:p>
            <a:pPr marL="342900" indent="-342900" algn="just">
              <a:lnSpc>
                <a:spcPct val="85000"/>
              </a:lnSpc>
              <a:spcAft>
                <a:spcPct val="50000"/>
              </a:spcAft>
              <a:buFontTx/>
              <a:buChar char="•"/>
            </a:pPr>
            <a:endParaRPr lang="en-US" sz="2400" dirty="0">
              <a:solidFill>
                <a:srgbClr val="000000"/>
              </a:solidFill>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Biological Class Hierarchy</a:t>
            </a:r>
            <a:endParaRPr lang="en-US">
              <a:solidFill>
                <a:schemeClr val="tx1"/>
              </a:solidFill>
            </a:endParaRPr>
          </a:p>
        </p:txBody>
      </p:sp>
      <p:grpSp>
        <p:nvGrpSpPr>
          <p:cNvPr id="2" name="Group 3"/>
          <p:cNvGrpSpPr>
            <a:grpSpLocks/>
          </p:cNvGrpSpPr>
          <p:nvPr/>
        </p:nvGrpSpPr>
        <p:grpSpPr bwMode="auto">
          <a:xfrm>
            <a:off x="2247900" y="2971800"/>
            <a:ext cx="4800600" cy="1009650"/>
            <a:chOff x="1416" y="1872"/>
            <a:chExt cx="3024" cy="636"/>
          </a:xfrm>
        </p:grpSpPr>
        <p:sp>
          <p:nvSpPr>
            <p:cNvPr id="497668" name="Line 4"/>
            <p:cNvSpPr>
              <a:spLocks noChangeShapeType="1"/>
            </p:cNvSpPr>
            <p:nvPr/>
          </p:nvSpPr>
          <p:spPr bwMode="auto">
            <a:xfrm flipH="1">
              <a:off x="1776" y="1872"/>
              <a:ext cx="1152" cy="480"/>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69" name="Line 5"/>
            <p:cNvSpPr>
              <a:spLocks noChangeShapeType="1"/>
            </p:cNvSpPr>
            <p:nvPr/>
          </p:nvSpPr>
          <p:spPr bwMode="auto">
            <a:xfrm>
              <a:off x="2928" y="1872"/>
              <a:ext cx="1104" cy="480"/>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70" name="Oval 6"/>
            <p:cNvSpPr>
              <a:spLocks noChangeArrowheads="1"/>
            </p:cNvSpPr>
            <p:nvPr/>
          </p:nvSpPr>
          <p:spPr bwMode="auto">
            <a:xfrm>
              <a:off x="1416" y="2179"/>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Crustacea</a:t>
              </a:r>
            </a:p>
          </p:txBody>
        </p:sp>
        <p:sp>
          <p:nvSpPr>
            <p:cNvPr id="497671" name="Oval 7"/>
            <p:cNvSpPr>
              <a:spLocks noChangeArrowheads="1"/>
            </p:cNvSpPr>
            <p:nvPr/>
          </p:nvSpPr>
          <p:spPr bwMode="auto">
            <a:xfrm>
              <a:off x="3648" y="2179"/>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Arachnida</a:t>
              </a:r>
            </a:p>
          </p:txBody>
        </p:sp>
        <p:sp>
          <p:nvSpPr>
            <p:cNvPr id="497672" name="Line 8"/>
            <p:cNvSpPr>
              <a:spLocks noChangeShapeType="1"/>
            </p:cNvSpPr>
            <p:nvPr/>
          </p:nvSpPr>
          <p:spPr bwMode="auto">
            <a:xfrm>
              <a:off x="2928" y="1872"/>
              <a:ext cx="0" cy="480"/>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73" name="Oval 9"/>
            <p:cNvSpPr>
              <a:spLocks noChangeArrowheads="1"/>
            </p:cNvSpPr>
            <p:nvPr/>
          </p:nvSpPr>
          <p:spPr bwMode="auto">
            <a:xfrm>
              <a:off x="2532" y="2179"/>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Insecta</a:t>
              </a:r>
            </a:p>
          </p:txBody>
        </p:sp>
      </p:grpSp>
      <p:grpSp>
        <p:nvGrpSpPr>
          <p:cNvPr id="3" name="Group 10"/>
          <p:cNvGrpSpPr>
            <a:grpSpLocks/>
          </p:cNvGrpSpPr>
          <p:nvPr/>
        </p:nvGrpSpPr>
        <p:grpSpPr bwMode="auto">
          <a:xfrm>
            <a:off x="1238250" y="2133600"/>
            <a:ext cx="6819900" cy="1093788"/>
            <a:chOff x="780" y="1344"/>
            <a:chExt cx="4296" cy="689"/>
          </a:xfrm>
        </p:grpSpPr>
        <p:sp>
          <p:nvSpPr>
            <p:cNvPr id="497675" name="Line 11"/>
            <p:cNvSpPr>
              <a:spLocks noChangeShapeType="1"/>
            </p:cNvSpPr>
            <p:nvPr/>
          </p:nvSpPr>
          <p:spPr bwMode="auto">
            <a:xfrm flipH="1">
              <a:off x="1152" y="1344"/>
              <a:ext cx="1776" cy="528"/>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76" name="Line 12"/>
            <p:cNvSpPr>
              <a:spLocks noChangeShapeType="1"/>
            </p:cNvSpPr>
            <p:nvPr/>
          </p:nvSpPr>
          <p:spPr bwMode="auto">
            <a:xfrm flipH="1">
              <a:off x="2016" y="1344"/>
              <a:ext cx="912" cy="528"/>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77" name="Line 13"/>
            <p:cNvSpPr>
              <a:spLocks noChangeShapeType="1"/>
            </p:cNvSpPr>
            <p:nvPr/>
          </p:nvSpPr>
          <p:spPr bwMode="auto">
            <a:xfrm>
              <a:off x="2928" y="1344"/>
              <a:ext cx="864" cy="528"/>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78" name="Line 14"/>
            <p:cNvSpPr>
              <a:spLocks noChangeShapeType="1"/>
            </p:cNvSpPr>
            <p:nvPr/>
          </p:nvSpPr>
          <p:spPr bwMode="auto">
            <a:xfrm>
              <a:off x="2928" y="1344"/>
              <a:ext cx="1776" cy="528"/>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79" name="Oval 15"/>
            <p:cNvSpPr>
              <a:spLocks noChangeArrowheads="1"/>
            </p:cNvSpPr>
            <p:nvPr/>
          </p:nvSpPr>
          <p:spPr bwMode="auto">
            <a:xfrm>
              <a:off x="780" y="1704"/>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Annelida</a:t>
              </a:r>
            </a:p>
          </p:txBody>
        </p:sp>
        <p:sp>
          <p:nvSpPr>
            <p:cNvPr id="497680" name="Oval 16"/>
            <p:cNvSpPr>
              <a:spLocks noChangeArrowheads="1"/>
            </p:cNvSpPr>
            <p:nvPr/>
          </p:nvSpPr>
          <p:spPr bwMode="auto">
            <a:xfrm>
              <a:off x="1656" y="1704"/>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Brachiopoda</a:t>
              </a:r>
            </a:p>
          </p:txBody>
        </p:sp>
        <p:sp>
          <p:nvSpPr>
            <p:cNvPr id="497681" name="Oval 17"/>
            <p:cNvSpPr>
              <a:spLocks noChangeArrowheads="1"/>
            </p:cNvSpPr>
            <p:nvPr/>
          </p:nvSpPr>
          <p:spPr bwMode="auto">
            <a:xfrm>
              <a:off x="3408" y="1704"/>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Mollusca</a:t>
              </a:r>
            </a:p>
          </p:txBody>
        </p:sp>
        <p:sp>
          <p:nvSpPr>
            <p:cNvPr id="497682" name="Oval 18"/>
            <p:cNvSpPr>
              <a:spLocks noChangeArrowheads="1"/>
            </p:cNvSpPr>
            <p:nvPr/>
          </p:nvSpPr>
          <p:spPr bwMode="auto">
            <a:xfrm>
              <a:off x="4284" y="1704"/>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Chordata</a:t>
              </a:r>
            </a:p>
          </p:txBody>
        </p:sp>
        <p:sp>
          <p:nvSpPr>
            <p:cNvPr id="497683" name="Line 19"/>
            <p:cNvSpPr>
              <a:spLocks noChangeShapeType="1"/>
            </p:cNvSpPr>
            <p:nvPr/>
          </p:nvSpPr>
          <p:spPr bwMode="auto">
            <a:xfrm>
              <a:off x="2928" y="1344"/>
              <a:ext cx="0" cy="528"/>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84" name="Oval 20"/>
            <p:cNvSpPr>
              <a:spLocks noChangeArrowheads="1"/>
            </p:cNvSpPr>
            <p:nvPr/>
          </p:nvSpPr>
          <p:spPr bwMode="auto">
            <a:xfrm>
              <a:off x="2532" y="1704"/>
              <a:ext cx="792" cy="329"/>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Arthropoda</a:t>
              </a:r>
            </a:p>
          </p:txBody>
        </p:sp>
      </p:grpSp>
      <p:grpSp>
        <p:nvGrpSpPr>
          <p:cNvPr id="4" name="Group 21"/>
          <p:cNvGrpSpPr>
            <a:grpSpLocks/>
          </p:cNvGrpSpPr>
          <p:nvPr/>
        </p:nvGrpSpPr>
        <p:grpSpPr bwMode="auto">
          <a:xfrm>
            <a:off x="1066800" y="1295400"/>
            <a:ext cx="7086600" cy="1181100"/>
            <a:chOff x="672" y="816"/>
            <a:chExt cx="4464" cy="744"/>
          </a:xfrm>
        </p:grpSpPr>
        <p:sp>
          <p:nvSpPr>
            <p:cNvPr id="497686" name="Line 22"/>
            <p:cNvSpPr>
              <a:spLocks noChangeShapeType="1"/>
            </p:cNvSpPr>
            <p:nvPr/>
          </p:nvSpPr>
          <p:spPr bwMode="auto">
            <a:xfrm flipH="1">
              <a:off x="1056" y="816"/>
              <a:ext cx="1872" cy="576"/>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87" name="Line 23"/>
            <p:cNvSpPr>
              <a:spLocks noChangeShapeType="1"/>
            </p:cNvSpPr>
            <p:nvPr/>
          </p:nvSpPr>
          <p:spPr bwMode="auto">
            <a:xfrm>
              <a:off x="2928" y="816"/>
              <a:ext cx="1824" cy="576"/>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88" name="Oval 24"/>
            <p:cNvSpPr>
              <a:spLocks noChangeArrowheads="1"/>
            </p:cNvSpPr>
            <p:nvPr/>
          </p:nvSpPr>
          <p:spPr bwMode="auto">
            <a:xfrm>
              <a:off x="672" y="1176"/>
              <a:ext cx="864" cy="384"/>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a:solidFill>
                    <a:srgbClr val="000000"/>
                  </a:solidFill>
                  <a:latin typeface="Times New Roman" pitchFamily="1" charset="0"/>
                </a:rPr>
                <a:t>Plants</a:t>
              </a:r>
            </a:p>
          </p:txBody>
        </p:sp>
        <p:sp>
          <p:nvSpPr>
            <p:cNvPr id="497689" name="Oval 25"/>
            <p:cNvSpPr>
              <a:spLocks noChangeArrowheads="1"/>
            </p:cNvSpPr>
            <p:nvPr/>
          </p:nvSpPr>
          <p:spPr bwMode="auto">
            <a:xfrm>
              <a:off x="4272" y="1176"/>
              <a:ext cx="864" cy="384"/>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a:solidFill>
                    <a:srgbClr val="000000"/>
                  </a:solidFill>
                  <a:latin typeface="Times New Roman" pitchFamily="1" charset="0"/>
                </a:rPr>
                <a:t>Fungi</a:t>
              </a:r>
            </a:p>
          </p:txBody>
        </p:sp>
        <p:sp>
          <p:nvSpPr>
            <p:cNvPr id="497690" name="Line 26"/>
            <p:cNvSpPr>
              <a:spLocks noChangeShapeType="1"/>
            </p:cNvSpPr>
            <p:nvPr/>
          </p:nvSpPr>
          <p:spPr bwMode="auto">
            <a:xfrm flipH="1">
              <a:off x="2928" y="816"/>
              <a:ext cx="8" cy="528"/>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91" name="Oval 27"/>
            <p:cNvSpPr>
              <a:spLocks noChangeArrowheads="1"/>
            </p:cNvSpPr>
            <p:nvPr/>
          </p:nvSpPr>
          <p:spPr bwMode="auto">
            <a:xfrm>
              <a:off x="2496" y="1176"/>
              <a:ext cx="864" cy="384"/>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a:solidFill>
                    <a:srgbClr val="000000"/>
                  </a:solidFill>
                  <a:latin typeface="Times New Roman" pitchFamily="1" charset="0"/>
                </a:rPr>
                <a:t>Animals</a:t>
              </a:r>
            </a:p>
          </p:txBody>
        </p:sp>
      </p:grpSp>
      <p:sp>
        <p:nvSpPr>
          <p:cNvPr id="497692" name="Oval 28"/>
          <p:cNvSpPr>
            <a:spLocks noChangeArrowheads="1"/>
          </p:cNvSpPr>
          <p:nvPr/>
        </p:nvSpPr>
        <p:spPr bwMode="auto">
          <a:xfrm>
            <a:off x="3962400" y="1028700"/>
            <a:ext cx="1371600" cy="609600"/>
          </a:xfrm>
          <a:prstGeom prst="ellipse">
            <a:avLst/>
          </a:prstGeom>
          <a:solidFill>
            <a:srgbClr val="CCCCCC"/>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a:solidFill>
                  <a:srgbClr val="000000"/>
                </a:solidFill>
                <a:latin typeface="Times New Roman" pitchFamily="1" charset="0"/>
              </a:rPr>
              <a:t>Living Things</a:t>
            </a:r>
          </a:p>
        </p:txBody>
      </p:sp>
      <p:grpSp>
        <p:nvGrpSpPr>
          <p:cNvPr id="5" name="Group 29"/>
          <p:cNvGrpSpPr>
            <a:grpSpLocks/>
          </p:cNvGrpSpPr>
          <p:nvPr/>
        </p:nvGrpSpPr>
        <p:grpSpPr bwMode="auto">
          <a:xfrm>
            <a:off x="3962400" y="1028700"/>
            <a:ext cx="1371600" cy="5676900"/>
            <a:chOff x="2496" y="648"/>
            <a:chExt cx="864" cy="3576"/>
          </a:xfrm>
        </p:grpSpPr>
        <p:sp>
          <p:nvSpPr>
            <p:cNvPr id="497694" name="Line 30"/>
            <p:cNvSpPr>
              <a:spLocks noChangeShapeType="1"/>
            </p:cNvSpPr>
            <p:nvPr/>
          </p:nvSpPr>
          <p:spPr bwMode="auto">
            <a:xfrm>
              <a:off x="2923" y="830"/>
              <a:ext cx="6" cy="3198"/>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sz="1400" b="1">
                <a:solidFill>
                  <a:srgbClr val="000000"/>
                </a:solidFill>
                <a:latin typeface="Times New Roman" pitchFamily="1" charset="0"/>
              </a:endParaRPr>
            </a:p>
          </p:txBody>
        </p:sp>
        <p:sp>
          <p:nvSpPr>
            <p:cNvPr id="497695" name="Oval 31"/>
            <p:cNvSpPr>
              <a:spLocks noChangeArrowheads="1"/>
            </p:cNvSpPr>
            <p:nvPr/>
          </p:nvSpPr>
          <p:spPr bwMode="auto">
            <a:xfrm>
              <a:off x="2496" y="648"/>
              <a:ext cx="864" cy="384"/>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dirty="0">
                  <a:solidFill>
                    <a:srgbClr val="000000"/>
                  </a:solidFill>
                  <a:latin typeface="Times New Roman" pitchFamily="1" charset="0"/>
                </a:rPr>
                <a:t>Living Things</a:t>
              </a:r>
            </a:p>
          </p:txBody>
        </p:sp>
        <p:sp>
          <p:nvSpPr>
            <p:cNvPr id="497696" name="Oval 32"/>
            <p:cNvSpPr>
              <a:spLocks noChangeArrowheads="1"/>
            </p:cNvSpPr>
            <p:nvPr/>
          </p:nvSpPr>
          <p:spPr bwMode="auto">
            <a:xfrm>
              <a:off x="2496" y="1176"/>
              <a:ext cx="864" cy="384"/>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600">
                  <a:solidFill>
                    <a:srgbClr val="000000"/>
                  </a:solidFill>
                  <a:latin typeface="Times New Roman" pitchFamily="1" charset="0"/>
                </a:rPr>
                <a:t>Animals</a:t>
              </a:r>
            </a:p>
          </p:txBody>
        </p:sp>
        <p:sp>
          <p:nvSpPr>
            <p:cNvPr id="497697" name="Oval 33"/>
            <p:cNvSpPr>
              <a:spLocks noChangeArrowheads="1"/>
            </p:cNvSpPr>
            <p:nvPr/>
          </p:nvSpPr>
          <p:spPr bwMode="auto">
            <a:xfrm>
              <a:off x="2532" y="1704"/>
              <a:ext cx="792" cy="329"/>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Arthropoda</a:t>
              </a:r>
            </a:p>
          </p:txBody>
        </p:sp>
        <p:sp>
          <p:nvSpPr>
            <p:cNvPr id="497698" name="Oval 34"/>
            <p:cNvSpPr>
              <a:spLocks noChangeArrowheads="1"/>
            </p:cNvSpPr>
            <p:nvPr/>
          </p:nvSpPr>
          <p:spPr bwMode="auto">
            <a:xfrm>
              <a:off x="2532" y="2179"/>
              <a:ext cx="792" cy="329"/>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Insecta</a:t>
              </a:r>
            </a:p>
          </p:txBody>
        </p:sp>
        <p:sp>
          <p:nvSpPr>
            <p:cNvPr id="497699" name="Oval 35"/>
            <p:cNvSpPr>
              <a:spLocks noChangeArrowheads="1"/>
            </p:cNvSpPr>
            <p:nvPr/>
          </p:nvSpPr>
          <p:spPr bwMode="auto">
            <a:xfrm>
              <a:off x="2532" y="2611"/>
              <a:ext cx="792" cy="329"/>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Hymenoptera</a:t>
              </a:r>
            </a:p>
          </p:txBody>
        </p:sp>
        <p:sp>
          <p:nvSpPr>
            <p:cNvPr id="497700" name="Oval 36"/>
            <p:cNvSpPr>
              <a:spLocks noChangeArrowheads="1"/>
            </p:cNvSpPr>
            <p:nvPr/>
          </p:nvSpPr>
          <p:spPr bwMode="auto">
            <a:xfrm>
              <a:off x="2532" y="3043"/>
              <a:ext cx="792" cy="329"/>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Formicidae</a:t>
              </a:r>
            </a:p>
          </p:txBody>
        </p:sp>
        <p:sp>
          <p:nvSpPr>
            <p:cNvPr id="497701" name="Oval 37"/>
            <p:cNvSpPr>
              <a:spLocks noChangeArrowheads="1"/>
            </p:cNvSpPr>
            <p:nvPr/>
          </p:nvSpPr>
          <p:spPr bwMode="auto">
            <a:xfrm>
              <a:off x="2532" y="3475"/>
              <a:ext cx="792" cy="329"/>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Iridomyrmex</a:t>
              </a:r>
            </a:p>
          </p:txBody>
        </p:sp>
        <p:sp>
          <p:nvSpPr>
            <p:cNvPr id="497702" name="Oval 38"/>
            <p:cNvSpPr>
              <a:spLocks noChangeArrowheads="1"/>
            </p:cNvSpPr>
            <p:nvPr/>
          </p:nvSpPr>
          <p:spPr bwMode="auto">
            <a:xfrm>
              <a:off x="2532" y="3895"/>
              <a:ext cx="792" cy="329"/>
            </a:xfrm>
            <a:prstGeom prst="ellipse">
              <a:avLst/>
            </a:prstGeom>
            <a:solidFill>
              <a:srgbClr val="FFFF66"/>
            </a:solidFill>
            <a:ln w="9525">
              <a:solidFill>
                <a:schemeClr val="tx1"/>
              </a:solidFill>
              <a:round/>
              <a:headEnd/>
              <a:tailEnd/>
            </a:ln>
            <a:effectLst/>
          </p:spPr>
          <p:txBody>
            <a:bodyPr wrap="none" anchor="ctr">
              <a:prstTxWarp prst="textNoShape">
                <a:avLst/>
              </a:prstTxWarp>
            </a:bodyPr>
            <a:lstStyle/>
            <a:p>
              <a:pPr algn="ctr">
                <a:lnSpc>
                  <a:spcPct val="85000"/>
                </a:lnSpc>
              </a:pPr>
              <a:r>
                <a:rPr lang="en-US" sz="1400" i="1">
                  <a:solidFill>
                    <a:srgbClr val="000000"/>
                  </a:solidFill>
                  <a:latin typeface="Times New Roman" pitchFamily="1" charset="0"/>
                </a:rPr>
                <a:t>purpureus</a:t>
              </a:r>
            </a:p>
          </p:txBody>
        </p:sp>
      </p:grpSp>
      <p:sp>
        <p:nvSpPr>
          <p:cNvPr id="497703" name="Text Box 39"/>
          <p:cNvSpPr txBox="1">
            <a:spLocks noChangeArrowheads="1"/>
          </p:cNvSpPr>
          <p:nvPr/>
        </p:nvSpPr>
        <p:spPr bwMode="auto">
          <a:xfrm>
            <a:off x="60325" y="1995488"/>
            <a:ext cx="952037"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i="1">
                <a:solidFill>
                  <a:srgbClr val="000000"/>
                </a:solidFill>
                <a:latin typeface="Times New Roman" pitchFamily="1" charset="0"/>
              </a:rPr>
              <a:t>Kingdom</a:t>
            </a:r>
            <a:endParaRPr lang="en-US" sz="2400">
              <a:solidFill>
                <a:srgbClr val="000000"/>
              </a:solidFill>
              <a:latin typeface="Times New Roman" pitchFamily="1" charset="0"/>
            </a:endParaRPr>
          </a:p>
        </p:txBody>
      </p:sp>
      <p:sp>
        <p:nvSpPr>
          <p:cNvPr id="497704" name="Text Box 40"/>
          <p:cNvSpPr txBox="1">
            <a:spLocks noChangeArrowheads="1"/>
          </p:cNvSpPr>
          <p:nvPr/>
        </p:nvSpPr>
        <p:spPr bwMode="auto">
          <a:xfrm>
            <a:off x="60325" y="2770188"/>
            <a:ext cx="826401"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i="1">
                <a:solidFill>
                  <a:srgbClr val="000000"/>
                </a:solidFill>
                <a:latin typeface="Times New Roman" pitchFamily="1" charset="0"/>
              </a:rPr>
              <a:t>Phylum</a:t>
            </a:r>
            <a:endParaRPr lang="en-US" sz="2400">
              <a:solidFill>
                <a:srgbClr val="000000"/>
              </a:solidFill>
              <a:latin typeface="Times New Roman" pitchFamily="1" charset="0"/>
            </a:endParaRPr>
          </a:p>
        </p:txBody>
      </p:sp>
      <p:sp>
        <p:nvSpPr>
          <p:cNvPr id="497705" name="Text Box 41"/>
          <p:cNvSpPr txBox="1">
            <a:spLocks noChangeArrowheads="1"/>
          </p:cNvSpPr>
          <p:nvPr/>
        </p:nvSpPr>
        <p:spPr bwMode="auto">
          <a:xfrm>
            <a:off x="60325" y="3544888"/>
            <a:ext cx="693552"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i="1">
                <a:solidFill>
                  <a:srgbClr val="000000"/>
                </a:solidFill>
                <a:latin typeface="Times New Roman" pitchFamily="1" charset="0"/>
              </a:rPr>
              <a:t>Order</a:t>
            </a:r>
            <a:endParaRPr lang="en-US" sz="2400">
              <a:solidFill>
                <a:srgbClr val="000000"/>
              </a:solidFill>
              <a:latin typeface="Times New Roman" pitchFamily="1" charset="0"/>
            </a:endParaRPr>
          </a:p>
        </p:txBody>
      </p:sp>
      <p:sp>
        <p:nvSpPr>
          <p:cNvPr id="497706" name="Text Box 42"/>
          <p:cNvSpPr txBox="1">
            <a:spLocks noChangeArrowheads="1"/>
          </p:cNvSpPr>
          <p:nvPr/>
        </p:nvSpPr>
        <p:spPr bwMode="auto">
          <a:xfrm>
            <a:off x="60325" y="4224338"/>
            <a:ext cx="655782"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i="1">
                <a:solidFill>
                  <a:srgbClr val="000000"/>
                </a:solidFill>
                <a:latin typeface="Times New Roman" pitchFamily="1" charset="0"/>
              </a:rPr>
              <a:t>Class</a:t>
            </a:r>
            <a:endParaRPr lang="en-US" sz="2400">
              <a:solidFill>
                <a:srgbClr val="000000"/>
              </a:solidFill>
              <a:latin typeface="Times New Roman" pitchFamily="1" charset="0"/>
            </a:endParaRPr>
          </a:p>
        </p:txBody>
      </p:sp>
      <p:sp>
        <p:nvSpPr>
          <p:cNvPr id="497707" name="Text Box 43"/>
          <p:cNvSpPr txBox="1">
            <a:spLocks noChangeArrowheads="1"/>
          </p:cNvSpPr>
          <p:nvPr/>
        </p:nvSpPr>
        <p:spPr bwMode="auto">
          <a:xfrm>
            <a:off x="60325" y="4903788"/>
            <a:ext cx="780816"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i="1">
                <a:solidFill>
                  <a:srgbClr val="000000"/>
                </a:solidFill>
                <a:latin typeface="Times New Roman" pitchFamily="1" charset="0"/>
              </a:rPr>
              <a:t>Family</a:t>
            </a:r>
            <a:endParaRPr lang="en-US" sz="2400">
              <a:solidFill>
                <a:srgbClr val="000000"/>
              </a:solidFill>
              <a:latin typeface="Times New Roman" pitchFamily="1" charset="0"/>
            </a:endParaRPr>
          </a:p>
        </p:txBody>
      </p:sp>
      <p:sp>
        <p:nvSpPr>
          <p:cNvPr id="497708" name="Text Box 44"/>
          <p:cNvSpPr txBox="1">
            <a:spLocks noChangeArrowheads="1"/>
          </p:cNvSpPr>
          <p:nvPr/>
        </p:nvSpPr>
        <p:spPr bwMode="auto">
          <a:xfrm>
            <a:off x="60325" y="5595938"/>
            <a:ext cx="725412"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i="1">
                <a:solidFill>
                  <a:srgbClr val="000000"/>
                </a:solidFill>
                <a:latin typeface="Times New Roman" pitchFamily="1" charset="0"/>
              </a:rPr>
              <a:t>Genus</a:t>
            </a:r>
            <a:endParaRPr lang="en-US" sz="2400">
              <a:solidFill>
                <a:srgbClr val="000000"/>
              </a:solidFill>
              <a:latin typeface="Times New Roman" pitchFamily="1" charset="0"/>
            </a:endParaRPr>
          </a:p>
        </p:txBody>
      </p:sp>
      <p:sp>
        <p:nvSpPr>
          <p:cNvPr id="497709" name="Text Box 45"/>
          <p:cNvSpPr txBox="1">
            <a:spLocks noChangeArrowheads="1"/>
          </p:cNvSpPr>
          <p:nvPr/>
        </p:nvSpPr>
        <p:spPr bwMode="auto">
          <a:xfrm>
            <a:off x="60325" y="6256338"/>
            <a:ext cx="815180" cy="307777"/>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600" i="1">
                <a:solidFill>
                  <a:srgbClr val="000000"/>
                </a:solidFill>
                <a:latin typeface="Times New Roman" pitchFamily="1" charset="0"/>
              </a:rPr>
              <a:t>Species</a:t>
            </a:r>
            <a:endParaRPr lang="en-US" sz="2400">
              <a:solidFill>
                <a:srgbClr val="000000"/>
              </a:solidFill>
              <a:latin typeface="Times New Roman" pitchFamily="1" charset="0"/>
            </a:endParaRPr>
          </a:p>
        </p:txBody>
      </p:sp>
      <p:sp>
        <p:nvSpPr>
          <p:cNvPr id="497710" name="Text Box 46"/>
          <p:cNvSpPr txBox="1">
            <a:spLocks noChangeArrowheads="1"/>
          </p:cNvSpPr>
          <p:nvPr/>
        </p:nvSpPr>
        <p:spPr bwMode="auto">
          <a:xfrm>
            <a:off x="5867400" y="4678363"/>
            <a:ext cx="2667000" cy="517065"/>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1600" dirty="0">
                <a:solidFill>
                  <a:srgbClr val="000000"/>
                </a:solidFill>
                <a:latin typeface="Times New Roman" pitchFamily="1" charset="0"/>
              </a:rPr>
              <a:t>Classification of the red ant </a:t>
            </a:r>
            <a:r>
              <a:rPr lang="en-US" sz="1600" i="1" dirty="0">
                <a:solidFill>
                  <a:srgbClr val="000000"/>
                </a:solidFill>
                <a:latin typeface="Times New Roman" pitchFamily="1" charset="0"/>
              </a:rPr>
              <a:t>Iridomyrmex purpureus</a:t>
            </a:r>
            <a:endParaRPr lang="en-US" sz="1600" dirty="0">
              <a:solidFill>
                <a:srgbClr val="000000"/>
              </a:solidFill>
              <a:latin typeface="Times New Roman" pitchFamily="1" charset="0"/>
            </a:endParaRPr>
          </a:p>
        </p:txBody>
      </p:sp>
      <p:sp>
        <p:nvSpPr>
          <p:cNvPr id="497711" name="Text Box 47"/>
          <p:cNvSpPr txBox="1">
            <a:spLocks noChangeArrowheads="1"/>
          </p:cNvSpPr>
          <p:nvPr/>
        </p:nvSpPr>
        <p:spPr bwMode="auto">
          <a:xfrm>
            <a:off x="1035050" y="4678363"/>
            <a:ext cx="2927350" cy="1138773"/>
          </a:xfrm>
          <a:prstGeom prst="rect">
            <a:avLst/>
          </a:prstGeom>
          <a:noFill/>
          <a:ln w="9525">
            <a:noFill/>
            <a:miter lim="800000"/>
            <a:headEnd/>
            <a:tailEnd/>
          </a:ln>
          <a:effectLst/>
        </p:spPr>
        <p:txBody>
          <a:bodyPr wrap="square">
            <a:prstTxWarp prst="textNoShape">
              <a:avLst/>
            </a:prstTxWarp>
            <a:spAutoFit/>
          </a:bodyPr>
          <a:lstStyle/>
          <a:p>
            <a:pPr algn="ctr">
              <a:lnSpc>
                <a:spcPct val="85000"/>
              </a:lnSpc>
            </a:pPr>
            <a:r>
              <a:rPr lang="en-US" sz="1600" dirty="0">
                <a:solidFill>
                  <a:srgbClr val="000000"/>
                </a:solidFill>
                <a:latin typeface="Times New Roman" pitchFamily="1" charset="0"/>
              </a:rPr>
              <a:t>Every red ant is also an animal, an arthropod, and an insect, along with the other higher taxonomic groups in its classification chain.</a:t>
            </a:r>
          </a:p>
        </p:txBody>
      </p:sp>
      <p:pic>
        <p:nvPicPr>
          <p:cNvPr id="497712" name="Picture 48" descr="Ant"/>
          <p:cNvPicPr>
            <a:picLocks noChangeAspect="1" noChangeArrowheads="1"/>
          </p:cNvPicPr>
          <p:nvPr/>
        </p:nvPicPr>
        <p:blipFill>
          <a:blip r:embed="rId3"/>
          <a:srcRect/>
          <a:stretch>
            <a:fillRect/>
          </a:stretch>
        </p:blipFill>
        <p:spPr bwMode="auto">
          <a:xfrm>
            <a:off x="5791200" y="5287963"/>
            <a:ext cx="2681288" cy="123666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770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9770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9770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9770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770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770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7709"/>
                                        </p:tgtEl>
                                        <p:attrNameLst>
                                          <p:attrName>style.visibility</p:attrName>
                                        </p:attrNameLst>
                                      </p:cBhvr>
                                      <p:to>
                                        <p:strVal val="visible"/>
                                      </p:to>
                                    </p:set>
                                  </p:childTnLst>
                                </p:cTn>
                              </p:par>
                              <p:par>
                                <p:cTn id="31" presetID="1" presetClass="exit" presetSubtype="0" fill="hold" nodeType="withEffect">
                                  <p:stCondLst>
                                    <p:cond delay="0"/>
                                  </p:stCondLst>
                                  <p:childTnLst>
                                    <p:set>
                                      <p:cBhvr>
                                        <p:cTn id="32" dur="1" fill="hold">
                                          <p:stCondLst>
                                            <p:cond delay="0"/>
                                          </p:stCondLst>
                                        </p:cTn>
                                        <p:tgtEl>
                                          <p:spTgt spid="4"/>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3"/>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2"/>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97710"/>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nodeType="afterEffect">
                                  <p:stCondLst>
                                    <p:cond delay="0"/>
                                  </p:stCondLst>
                                  <p:childTnLst>
                                    <p:set>
                                      <p:cBhvr>
                                        <p:cTn id="43" dur="1" fill="hold">
                                          <p:stCondLst>
                                            <p:cond delay="0"/>
                                          </p:stCondLst>
                                        </p:cTn>
                                        <p:tgtEl>
                                          <p:spTgt spid="497712"/>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4977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7703" grpId="0"/>
      <p:bldP spid="497704" grpId="0"/>
      <p:bldP spid="497705" grpId="0"/>
      <p:bldP spid="497706" grpId="0"/>
      <p:bldP spid="497707" grpId="0"/>
      <p:bldP spid="497708" grpId="0"/>
      <p:bldP spid="497709" grpId="0"/>
      <p:bldP spid="497710" grpId="0"/>
      <p:bldP spid="4977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Instances </a:t>
            </a:r>
            <a:r>
              <a:rPr lang="en-US" sz="4000" i="1" dirty="0">
                <a:solidFill>
                  <a:srgbClr val="FF0000"/>
                </a:solidFill>
              </a:rPr>
              <a:t>vs. </a:t>
            </a:r>
            <a:r>
              <a:rPr lang="en-US" sz="4000" dirty="0">
                <a:solidFill>
                  <a:srgbClr val="FF0000"/>
                </a:solidFill>
              </a:rPr>
              <a:t>Patterns</a:t>
            </a:r>
            <a:endParaRPr lang="en-US" dirty="0">
              <a:solidFill>
                <a:schemeClr val="tx1"/>
              </a:solidFill>
            </a:endParaRPr>
          </a:p>
        </p:txBody>
      </p:sp>
      <p:sp>
        <p:nvSpPr>
          <p:cNvPr id="499715" name="Text Box 3"/>
          <p:cNvSpPr txBox="1">
            <a:spLocks noChangeArrowheads="1"/>
          </p:cNvSpPr>
          <p:nvPr/>
        </p:nvSpPr>
        <p:spPr bwMode="auto">
          <a:xfrm>
            <a:off x="2057400" y="977900"/>
            <a:ext cx="50292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i="1">
                <a:solidFill>
                  <a:srgbClr val="000000"/>
                </a:solidFill>
                <a:latin typeface="Times New Roman" pitchFamily="1" charset="0"/>
              </a:rPr>
              <a:t>Drawn after you, you pattern of all those.</a:t>
            </a:r>
          </a:p>
        </p:txBody>
      </p:sp>
      <p:sp>
        <p:nvSpPr>
          <p:cNvPr id="499716" name="Text Box 4"/>
          <p:cNvSpPr txBox="1">
            <a:spLocks noChangeArrowheads="1"/>
          </p:cNvSpPr>
          <p:nvPr/>
        </p:nvSpPr>
        <p:spPr bwMode="auto">
          <a:xfrm>
            <a:off x="5029200" y="1282700"/>
            <a:ext cx="34290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a:solidFill>
                  <a:srgbClr val="000000"/>
                </a:solidFill>
                <a:latin typeface="Times New Roman" pitchFamily="1" charset="0"/>
              </a:rPr>
              <a:t>—William Shakespeare, Sonnet 98</a:t>
            </a:r>
          </a:p>
        </p:txBody>
      </p:sp>
      <p:pic>
        <p:nvPicPr>
          <p:cNvPr id="499719" name="Picture 7" descr="Ant"/>
          <p:cNvPicPr>
            <a:picLocks noChangeAspect="1" noChangeArrowheads="1"/>
          </p:cNvPicPr>
          <p:nvPr/>
        </p:nvPicPr>
        <p:blipFill>
          <a:blip r:embed="rId3"/>
          <a:srcRect/>
          <a:stretch>
            <a:fillRect/>
          </a:stretch>
        </p:blipFill>
        <p:spPr bwMode="auto">
          <a:xfrm>
            <a:off x="1524000" y="4019867"/>
            <a:ext cx="950913" cy="438150"/>
          </a:xfrm>
          <a:prstGeom prst="rect">
            <a:avLst/>
          </a:prstGeom>
          <a:noFill/>
        </p:spPr>
      </p:pic>
      <p:pic>
        <p:nvPicPr>
          <p:cNvPr id="499720" name="Picture 8" descr="Ant"/>
          <p:cNvPicPr>
            <a:picLocks noChangeAspect="1" noChangeArrowheads="1"/>
          </p:cNvPicPr>
          <p:nvPr/>
        </p:nvPicPr>
        <p:blipFill>
          <a:blip r:embed="rId3"/>
          <a:srcRect/>
          <a:stretch>
            <a:fillRect/>
          </a:stretch>
        </p:blipFill>
        <p:spPr bwMode="auto">
          <a:xfrm rot="648906">
            <a:off x="2667000" y="4172267"/>
            <a:ext cx="950913" cy="438150"/>
          </a:xfrm>
          <a:prstGeom prst="rect">
            <a:avLst/>
          </a:prstGeom>
          <a:noFill/>
        </p:spPr>
      </p:pic>
      <p:pic>
        <p:nvPicPr>
          <p:cNvPr id="499721" name="Picture 9" descr="Ant"/>
          <p:cNvPicPr>
            <a:picLocks noChangeAspect="1" noChangeArrowheads="1"/>
          </p:cNvPicPr>
          <p:nvPr/>
        </p:nvPicPr>
        <p:blipFill>
          <a:blip r:embed="rId3"/>
          <a:srcRect/>
          <a:stretch>
            <a:fillRect/>
          </a:stretch>
        </p:blipFill>
        <p:spPr bwMode="auto">
          <a:xfrm rot="-392825">
            <a:off x="3733800" y="3943667"/>
            <a:ext cx="950913" cy="438150"/>
          </a:xfrm>
          <a:prstGeom prst="rect">
            <a:avLst/>
          </a:prstGeom>
          <a:noFill/>
        </p:spPr>
      </p:pic>
      <p:pic>
        <p:nvPicPr>
          <p:cNvPr id="499722" name="Picture 10" descr="Ant"/>
          <p:cNvPicPr>
            <a:picLocks noChangeAspect="1" noChangeArrowheads="1"/>
          </p:cNvPicPr>
          <p:nvPr/>
        </p:nvPicPr>
        <p:blipFill>
          <a:blip r:embed="rId3"/>
          <a:srcRect/>
          <a:stretch>
            <a:fillRect/>
          </a:stretch>
        </p:blipFill>
        <p:spPr bwMode="auto">
          <a:xfrm rot="-523331">
            <a:off x="4800600" y="4038917"/>
            <a:ext cx="950913" cy="438150"/>
          </a:xfrm>
          <a:prstGeom prst="rect">
            <a:avLst/>
          </a:prstGeom>
          <a:noFill/>
        </p:spPr>
      </p:pic>
      <p:pic>
        <p:nvPicPr>
          <p:cNvPr id="499723" name="Picture 11" descr="Ant"/>
          <p:cNvPicPr>
            <a:picLocks noChangeAspect="1" noChangeArrowheads="1"/>
          </p:cNvPicPr>
          <p:nvPr/>
        </p:nvPicPr>
        <p:blipFill>
          <a:blip r:embed="rId3"/>
          <a:srcRect/>
          <a:stretch>
            <a:fillRect/>
          </a:stretch>
        </p:blipFill>
        <p:spPr bwMode="auto">
          <a:xfrm rot="591036">
            <a:off x="5943600" y="4172267"/>
            <a:ext cx="950913" cy="438150"/>
          </a:xfrm>
          <a:prstGeom prst="rect">
            <a:avLst/>
          </a:prstGeom>
          <a:noFill/>
        </p:spPr>
      </p:pic>
      <p:pic>
        <p:nvPicPr>
          <p:cNvPr id="499724" name="Picture 12" descr="Ant"/>
          <p:cNvPicPr>
            <a:picLocks noChangeAspect="1" noChangeArrowheads="1"/>
          </p:cNvPicPr>
          <p:nvPr/>
        </p:nvPicPr>
        <p:blipFill>
          <a:blip r:embed="rId3"/>
          <a:srcRect/>
          <a:stretch>
            <a:fillRect/>
          </a:stretch>
        </p:blipFill>
        <p:spPr bwMode="auto">
          <a:xfrm>
            <a:off x="7013575" y="4019867"/>
            <a:ext cx="950913" cy="438150"/>
          </a:xfrm>
          <a:prstGeom prst="rect">
            <a:avLst/>
          </a:prstGeom>
          <a:noFill/>
        </p:spPr>
      </p:pic>
      <p:sp>
        <p:nvSpPr>
          <p:cNvPr id="13" name="Rectangle 3"/>
          <p:cNvSpPr>
            <a:spLocks noChangeArrowheads="1"/>
          </p:cNvSpPr>
          <p:nvPr/>
        </p:nvSpPr>
        <p:spPr bwMode="auto">
          <a:xfrm>
            <a:off x="482600" y="1752600"/>
            <a:ext cx="8356600" cy="24384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In thinking about any classification scheme</a:t>
            </a:r>
            <a:r>
              <a:rPr lang="en-US" sz="2400" dirty="0">
                <a:solidFill>
                  <a:srgbClr val="000000"/>
                </a:solidFill>
                <a:latin typeface="Times New Roman" pitchFamily="1" charset="0"/>
                <a:ea typeface="ヒラギノ角ゴ Pro W3" pitchFamily="1" charset="-128"/>
                <a:cs typeface="ヒラギノ角ゴ Pro W3" pitchFamily="1" charset="-128"/>
              </a:rPr>
              <a:t>—</a:t>
            </a:r>
            <a:r>
              <a:rPr lang="en-US" sz="2400" dirty="0">
                <a:solidFill>
                  <a:srgbClr val="000000"/>
                </a:solidFill>
                <a:latin typeface="Times New Roman" pitchFamily="1" charset="0"/>
              </a:rPr>
              <a:t>biological or otherwise—it is important to draw a distinction between a </a:t>
            </a:r>
            <a:r>
              <a:rPr lang="en-US" sz="2400" b="1" dirty="0">
                <a:solidFill>
                  <a:srgbClr val="000000"/>
                </a:solidFill>
                <a:latin typeface="Times New Roman" pitchFamily="1" charset="0"/>
              </a:rPr>
              <a:t>class</a:t>
            </a:r>
            <a:r>
              <a:rPr lang="en-US" sz="2400" dirty="0">
                <a:solidFill>
                  <a:srgbClr val="000000"/>
                </a:solidFill>
                <a:latin typeface="Times New Roman" pitchFamily="1" charset="0"/>
              </a:rPr>
              <a:t> and specific instances of that class. In the most recent example, the designation </a:t>
            </a:r>
            <a:r>
              <a:rPr lang="en-US" sz="2400" i="1" dirty="0">
                <a:solidFill>
                  <a:srgbClr val="000000"/>
                </a:solidFill>
                <a:latin typeface="Times New Roman" pitchFamily="1" charset="0"/>
              </a:rPr>
              <a:t>Iridomyrmex purpureus</a:t>
            </a:r>
            <a:r>
              <a:rPr lang="en-US" sz="2400" dirty="0">
                <a:solidFill>
                  <a:srgbClr val="000000"/>
                </a:solidFill>
                <a:latin typeface="Times New Roman" pitchFamily="1" charset="0"/>
              </a:rPr>
              <a:t> is not itself an ant, but rather the </a:t>
            </a:r>
            <a:r>
              <a:rPr lang="en-US" sz="2400" b="1" i="1" dirty="0">
                <a:solidFill>
                  <a:srgbClr val="000000"/>
                </a:solidFill>
                <a:latin typeface="Times New Roman" pitchFamily="1" charset="0"/>
              </a:rPr>
              <a:t>class</a:t>
            </a:r>
            <a:r>
              <a:rPr lang="en-US" sz="2400" i="1" dirty="0">
                <a:solidFill>
                  <a:srgbClr val="000000"/>
                </a:solidFill>
                <a:latin typeface="Times New Roman" pitchFamily="1" charset="0"/>
              </a:rPr>
              <a:t>ification</a:t>
            </a:r>
            <a:r>
              <a:rPr lang="en-US" sz="2400" dirty="0">
                <a:solidFill>
                  <a:srgbClr val="000000"/>
                </a:solidFill>
                <a:latin typeface="Times New Roman" pitchFamily="1" charset="0"/>
              </a:rPr>
              <a:t> of one. There can be (and usually are) many ants, each of an individual belonging that class.</a:t>
            </a:r>
          </a:p>
        </p:txBody>
      </p:sp>
      <p:sp>
        <p:nvSpPr>
          <p:cNvPr id="14" name="Rectangle 3"/>
          <p:cNvSpPr>
            <a:spLocks noChangeArrowheads="1"/>
          </p:cNvSpPr>
          <p:nvPr/>
        </p:nvSpPr>
        <p:spPr bwMode="auto">
          <a:xfrm>
            <a:off x="486792" y="4830196"/>
            <a:ext cx="8128000" cy="1799204"/>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Each of these fire ants is an </a:t>
            </a:r>
            <a:r>
              <a:rPr lang="en-US" sz="2400" b="1" i="1" dirty="0">
                <a:solidFill>
                  <a:srgbClr val="000000"/>
                </a:solidFill>
                <a:latin typeface="Times New Roman" pitchFamily="1" charset="0"/>
              </a:rPr>
              <a:t>instance</a:t>
            </a:r>
            <a:r>
              <a:rPr lang="en-US" sz="2400" dirty="0">
                <a:solidFill>
                  <a:srgbClr val="000000"/>
                </a:solidFill>
                <a:latin typeface="Times New Roman" pitchFamily="1" charset="0"/>
              </a:rPr>
              <a:t> of a particular class of ants. Each instance is of the species </a:t>
            </a:r>
            <a:r>
              <a:rPr lang="en-US" sz="2400" i="1" dirty="0">
                <a:solidFill>
                  <a:srgbClr val="000000"/>
                </a:solidFill>
                <a:latin typeface="Times New Roman" pitchFamily="1" charset="0"/>
              </a:rPr>
              <a:t>purpureus,</a:t>
            </a:r>
            <a:r>
              <a:rPr lang="en-US" sz="2400" dirty="0">
                <a:solidFill>
                  <a:srgbClr val="000000"/>
                </a:solidFill>
                <a:latin typeface="Times New Roman" pitchFamily="1" charset="0"/>
              </a:rPr>
              <a:t> the genus </a:t>
            </a:r>
            <a:r>
              <a:rPr lang="en-US" sz="2400" i="1" dirty="0">
                <a:solidFill>
                  <a:srgbClr val="000000"/>
                </a:solidFill>
                <a:latin typeface="Times New Roman" pitchFamily="1" charset="0"/>
              </a:rPr>
              <a:t>Iridomyrmex,</a:t>
            </a:r>
            <a:r>
              <a:rPr lang="en-US" sz="2400" dirty="0">
                <a:solidFill>
                  <a:srgbClr val="000000"/>
                </a:solidFill>
                <a:latin typeface="Times New Roman" pitchFamily="1" charset="0"/>
              </a:rPr>
              <a:t> the family </a:t>
            </a:r>
            <a:r>
              <a:rPr lang="en-US" sz="2400" i="1" dirty="0">
                <a:solidFill>
                  <a:srgbClr val="000000"/>
                </a:solidFill>
                <a:latin typeface="Times New Roman" pitchFamily="1" charset="0"/>
              </a:rPr>
              <a:t>Formicidae</a:t>
            </a:r>
            <a:r>
              <a:rPr lang="en-US" sz="2400" dirty="0">
                <a:solidFill>
                  <a:srgbClr val="000000"/>
                </a:solidFill>
                <a:latin typeface="Times New Roman" pitchFamily="1" charset="0"/>
              </a:rPr>
              <a:t> (which makes it an ant), and so on. Thus, each ant is not only an ant, but also an insect, an arthropod, and an animal.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nodeType="afterEffect">
                                  <p:stCondLst>
                                    <p:cond delay="0"/>
                                  </p:stCondLst>
                                  <p:childTnLst>
                                    <p:set>
                                      <p:cBhvr>
                                        <p:cTn id="6" dur="1" fill="hold">
                                          <p:stCondLst>
                                            <p:cond delay="0"/>
                                          </p:stCondLst>
                                        </p:cTn>
                                        <p:tgtEl>
                                          <p:spTgt spid="499719"/>
                                        </p:tgtEl>
                                        <p:attrNameLst>
                                          <p:attrName>style.visibility</p:attrName>
                                        </p:attrNameLst>
                                      </p:cBhvr>
                                      <p:to>
                                        <p:strVal val="visible"/>
                                      </p:to>
                                    </p:set>
                                    <p:anim calcmode="lin" valueType="num">
                                      <p:cBhvr additive="base">
                                        <p:cTn id="7" dur="1000" fill="hold"/>
                                        <p:tgtEl>
                                          <p:spTgt spid="499719"/>
                                        </p:tgtEl>
                                        <p:attrNameLst>
                                          <p:attrName>ppt_x</p:attrName>
                                        </p:attrNameLst>
                                      </p:cBhvr>
                                      <p:tavLst>
                                        <p:tav tm="0">
                                          <p:val>
                                            <p:strVal val="1+#ppt_w/2"/>
                                          </p:val>
                                        </p:tav>
                                        <p:tav tm="100000">
                                          <p:val>
                                            <p:strVal val="#ppt_x"/>
                                          </p:val>
                                        </p:tav>
                                      </p:tavLst>
                                    </p:anim>
                                    <p:anim calcmode="lin" valueType="num">
                                      <p:cBhvr additive="base">
                                        <p:cTn id="8" dur="1000" fill="hold"/>
                                        <p:tgtEl>
                                          <p:spTgt spid="49971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accel="50000" decel="50000" fill="hold" nodeType="afterEffect">
                                  <p:stCondLst>
                                    <p:cond delay="0"/>
                                  </p:stCondLst>
                                  <p:childTnLst>
                                    <p:set>
                                      <p:cBhvr>
                                        <p:cTn id="11" dur="1" fill="hold">
                                          <p:stCondLst>
                                            <p:cond delay="0"/>
                                          </p:stCondLst>
                                        </p:cTn>
                                        <p:tgtEl>
                                          <p:spTgt spid="499720"/>
                                        </p:tgtEl>
                                        <p:attrNameLst>
                                          <p:attrName>style.visibility</p:attrName>
                                        </p:attrNameLst>
                                      </p:cBhvr>
                                      <p:to>
                                        <p:strVal val="visible"/>
                                      </p:to>
                                    </p:set>
                                    <p:anim calcmode="lin" valueType="num">
                                      <p:cBhvr additive="base">
                                        <p:cTn id="12" dur="500" fill="hold"/>
                                        <p:tgtEl>
                                          <p:spTgt spid="499720"/>
                                        </p:tgtEl>
                                        <p:attrNameLst>
                                          <p:attrName>ppt_x</p:attrName>
                                        </p:attrNameLst>
                                      </p:cBhvr>
                                      <p:tavLst>
                                        <p:tav tm="0">
                                          <p:val>
                                            <p:strVal val="1+#ppt_w/2"/>
                                          </p:val>
                                        </p:tav>
                                        <p:tav tm="100000">
                                          <p:val>
                                            <p:strVal val="#ppt_x"/>
                                          </p:val>
                                        </p:tav>
                                      </p:tavLst>
                                    </p:anim>
                                    <p:anim calcmode="lin" valueType="num">
                                      <p:cBhvr additive="base">
                                        <p:cTn id="13" dur="500" fill="hold"/>
                                        <p:tgtEl>
                                          <p:spTgt spid="499720"/>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2" accel="50000" decel="50000" fill="hold" nodeType="afterEffect">
                                  <p:stCondLst>
                                    <p:cond delay="0"/>
                                  </p:stCondLst>
                                  <p:childTnLst>
                                    <p:set>
                                      <p:cBhvr>
                                        <p:cTn id="16" dur="1" fill="hold">
                                          <p:stCondLst>
                                            <p:cond delay="0"/>
                                          </p:stCondLst>
                                        </p:cTn>
                                        <p:tgtEl>
                                          <p:spTgt spid="499721"/>
                                        </p:tgtEl>
                                        <p:attrNameLst>
                                          <p:attrName>style.visibility</p:attrName>
                                        </p:attrNameLst>
                                      </p:cBhvr>
                                      <p:to>
                                        <p:strVal val="visible"/>
                                      </p:to>
                                    </p:set>
                                    <p:anim calcmode="lin" valueType="num">
                                      <p:cBhvr additive="base">
                                        <p:cTn id="17" dur="500" fill="hold"/>
                                        <p:tgtEl>
                                          <p:spTgt spid="499721"/>
                                        </p:tgtEl>
                                        <p:attrNameLst>
                                          <p:attrName>ppt_x</p:attrName>
                                        </p:attrNameLst>
                                      </p:cBhvr>
                                      <p:tavLst>
                                        <p:tav tm="0">
                                          <p:val>
                                            <p:strVal val="1+#ppt_w/2"/>
                                          </p:val>
                                        </p:tav>
                                        <p:tav tm="100000">
                                          <p:val>
                                            <p:strVal val="#ppt_x"/>
                                          </p:val>
                                        </p:tav>
                                      </p:tavLst>
                                    </p:anim>
                                    <p:anim calcmode="lin" valueType="num">
                                      <p:cBhvr additive="base">
                                        <p:cTn id="18" dur="500" fill="hold"/>
                                        <p:tgtEl>
                                          <p:spTgt spid="499721"/>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2" accel="50000" decel="50000" fill="hold" nodeType="afterEffect">
                                  <p:stCondLst>
                                    <p:cond delay="0"/>
                                  </p:stCondLst>
                                  <p:childTnLst>
                                    <p:set>
                                      <p:cBhvr>
                                        <p:cTn id="21" dur="1" fill="hold">
                                          <p:stCondLst>
                                            <p:cond delay="0"/>
                                          </p:stCondLst>
                                        </p:cTn>
                                        <p:tgtEl>
                                          <p:spTgt spid="499722"/>
                                        </p:tgtEl>
                                        <p:attrNameLst>
                                          <p:attrName>style.visibility</p:attrName>
                                        </p:attrNameLst>
                                      </p:cBhvr>
                                      <p:to>
                                        <p:strVal val="visible"/>
                                      </p:to>
                                    </p:set>
                                    <p:anim calcmode="lin" valueType="num">
                                      <p:cBhvr additive="base">
                                        <p:cTn id="22" dur="500" fill="hold"/>
                                        <p:tgtEl>
                                          <p:spTgt spid="499722"/>
                                        </p:tgtEl>
                                        <p:attrNameLst>
                                          <p:attrName>ppt_x</p:attrName>
                                        </p:attrNameLst>
                                      </p:cBhvr>
                                      <p:tavLst>
                                        <p:tav tm="0">
                                          <p:val>
                                            <p:strVal val="1+#ppt_w/2"/>
                                          </p:val>
                                        </p:tav>
                                        <p:tav tm="100000">
                                          <p:val>
                                            <p:strVal val="#ppt_x"/>
                                          </p:val>
                                        </p:tav>
                                      </p:tavLst>
                                    </p:anim>
                                    <p:anim calcmode="lin" valueType="num">
                                      <p:cBhvr additive="base">
                                        <p:cTn id="23" dur="500" fill="hold"/>
                                        <p:tgtEl>
                                          <p:spTgt spid="499722"/>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2" accel="50000" decel="50000" fill="hold" nodeType="afterEffect">
                                  <p:stCondLst>
                                    <p:cond delay="0"/>
                                  </p:stCondLst>
                                  <p:childTnLst>
                                    <p:set>
                                      <p:cBhvr>
                                        <p:cTn id="26" dur="1" fill="hold">
                                          <p:stCondLst>
                                            <p:cond delay="0"/>
                                          </p:stCondLst>
                                        </p:cTn>
                                        <p:tgtEl>
                                          <p:spTgt spid="499723"/>
                                        </p:tgtEl>
                                        <p:attrNameLst>
                                          <p:attrName>style.visibility</p:attrName>
                                        </p:attrNameLst>
                                      </p:cBhvr>
                                      <p:to>
                                        <p:strVal val="visible"/>
                                      </p:to>
                                    </p:set>
                                    <p:anim calcmode="lin" valueType="num">
                                      <p:cBhvr additive="base">
                                        <p:cTn id="27" dur="500" fill="hold"/>
                                        <p:tgtEl>
                                          <p:spTgt spid="499723"/>
                                        </p:tgtEl>
                                        <p:attrNameLst>
                                          <p:attrName>ppt_x</p:attrName>
                                        </p:attrNameLst>
                                      </p:cBhvr>
                                      <p:tavLst>
                                        <p:tav tm="0">
                                          <p:val>
                                            <p:strVal val="1+#ppt_w/2"/>
                                          </p:val>
                                        </p:tav>
                                        <p:tav tm="100000">
                                          <p:val>
                                            <p:strVal val="#ppt_x"/>
                                          </p:val>
                                        </p:tav>
                                      </p:tavLst>
                                    </p:anim>
                                    <p:anim calcmode="lin" valueType="num">
                                      <p:cBhvr additive="base">
                                        <p:cTn id="28" dur="500" fill="hold"/>
                                        <p:tgtEl>
                                          <p:spTgt spid="499723"/>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2" accel="50000" decel="50000" fill="hold" nodeType="afterEffect">
                                  <p:stCondLst>
                                    <p:cond delay="0"/>
                                  </p:stCondLst>
                                  <p:childTnLst>
                                    <p:set>
                                      <p:cBhvr>
                                        <p:cTn id="31" dur="1" fill="hold">
                                          <p:stCondLst>
                                            <p:cond delay="0"/>
                                          </p:stCondLst>
                                        </p:cTn>
                                        <p:tgtEl>
                                          <p:spTgt spid="499724"/>
                                        </p:tgtEl>
                                        <p:attrNameLst>
                                          <p:attrName>style.visibility</p:attrName>
                                        </p:attrNameLst>
                                      </p:cBhvr>
                                      <p:to>
                                        <p:strVal val="visible"/>
                                      </p:to>
                                    </p:set>
                                    <p:anim calcmode="lin" valueType="num">
                                      <p:cBhvr additive="base">
                                        <p:cTn id="32" dur="500" fill="hold"/>
                                        <p:tgtEl>
                                          <p:spTgt spid="499724"/>
                                        </p:tgtEl>
                                        <p:attrNameLst>
                                          <p:attrName>ppt_x</p:attrName>
                                        </p:attrNameLst>
                                      </p:cBhvr>
                                      <p:tavLst>
                                        <p:tav tm="0">
                                          <p:val>
                                            <p:strVal val="1+#ppt_w/2"/>
                                          </p:val>
                                        </p:tav>
                                        <p:tav tm="100000">
                                          <p:val>
                                            <p:strVal val="#ppt_x"/>
                                          </p:val>
                                        </p:tav>
                                      </p:tavLst>
                                    </p:anim>
                                    <p:anim calcmode="lin" valueType="num">
                                      <p:cBhvr additive="base">
                                        <p:cTn id="33" dur="500" fill="hold"/>
                                        <p:tgtEl>
                                          <p:spTgt spid="499724"/>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The </a:t>
            </a:r>
            <a:r>
              <a:rPr lang="en-US" sz="3600" b="1">
                <a:solidFill>
                  <a:srgbClr val="FF0000"/>
                </a:solidFill>
                <a:latin typeface="Courier New" pitchFamily="1" charset="0"/>
                <a:ea typeface="ＭＳ Ｐゴシック" pitchFamily="1" charset="-128"/>
                <a:cs typeface="ＭＳ Ｐゴシック" pitchFamily="1" charset="-128"/>
              </a:rPr>
              <a:t>GObject</a:t>
            </a:r>
            <a:r>
              <a:rPr lang="en-US" sz="4000">
                <a:solidFill>
                  <a:srgbClr val="FF0000"/>
                </a:solidFill>
                <a:ea typeface="ＭＳ Ｐゴシック" pitchFamily="1" charset="-128"/>
                <a:cs typeface="ＭＳ Ｐゴシック" pitchFamily="1" charset="-128"/>
              </a:rPr>
              <a:t> Hierarchy</a:t>
            </a:r>
            <a:endParaRPr lang="en-US">
              <a:solidFill>
                <a:srgbClr val="FF0000"/>
              </a:solidFill>
              <a:ea typeface="ＭＳ Ｐゴシック" pitchFamily="1" charset="-128"/>
              <a:cs typeface="ＭＳ Ｐゴシック" pitchFamily="1" charset="-128"/>
            </a:endParaRPr>
          </a:p>
        </p:txBody>
      </p:sp>
      <p:grpSp>
        <p:nvGrpSpPr>
          <p:cNvPr id="2" name="Group 30"/>
          <p:cNvGrpSpPr/>
          <p:nvPr/>
        </p:nvGrpSpPr>
        <p:grpSpPr>
          <a:xfrm>
            <a:off x="1671960" y="2133600"/>
            <a:ext cx="5807292" cy="2209800"/>
            <a:chOff x="1671960" y="2133600"/>
            <a:chExt cx="5807292" cy="2209800"/>
          </a:xfrm>
        </p:grpSpPr>
        <p:sp>
          <p:nvSpPr>
            <p:cNvPr id="22538" name="Rectangle 6"/>
            <p:cNvSpPr>
              <a:spLocks noChangeArrowheads="1"/>
            </p:cNvSpPr>
            <p:nvPr/>
          </p:nvSpPr>
          <p:spPr bwMode="auto">
            <a:xfrm>
              <a:off x="3733800" y="2133600"/>
              <a:ext cx="1676400" cy="609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b="1" i="1" dirty="0" err="1">
                  <a:solidFill>
                    <a:srgbClr val="000000"/>
                  </a:solidFill>
                  <a:latin typeface="Courier New" pitchFamily="1" charset="0"/>
                </a:rPr>
                <a:t>GObject</a:t>
              </a:r>
              <a:endParaRPr lang="en-US" b="1" i="1" dirty="0">
                <a:solidFill>
                  <a:srgbClr val="000000"/>
                </a:solidFill>
                <a:latin typeface="Courier New" pitchFamily="1" charset="0"/>
              </a:endParaRPr>
            </a:p>
          </p:txBody>
        </p:sp>
        <p:sp>
          <p:nvSpPr>
            <p:cNvPr id="22539" name="Line 7"/>
            <p:cNvSpPr>
              <a:spLocks noChangeShapeType="1"/>
            </p:cNvSpPr>
            <p:nvPr/>
          </p:nvSpPr>
          <p:spPr bwMode="auto">
            <a:xfrm flipV="1">
              <a:off x="2514600" y="2743200"/>
              <a:ext cx="1219200" cy="990598"/>
            </a:xfrm>
            <a:prstGeom prst="line">
              <a:avLst/>
            </a:prstGeom>
            <a:noFill/>
            <a:ln w="9525">
              <a:solidFill>
                <a:schemeClr val="tx1"/>
              </a:solidFill>
              <a:round/>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sp>
          <p:nvSpPr>
            <p:cNvPr id="22540" name="Rectangle 8"/>
            <p:cNvSpPr>
              <a:spLocks noChangeArrowheads="1"/>
            </p:cNvSpPr>
            <p:nvPr/>
          </p:nvSpPr>
          <p:spPr bwMode="auto">
            <a:xfrm>
              <a:off x="1671960" y="3733800"/>
              <a:ext cx="1676400" cy="609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b="1">
                  <a:solidFill>
                    <a:srgbClr val="000000"/>
                  </a:solidFill>
                  <a:latin typeface="Courier New" pitchFamily="1" charset="0"/>
                </a:rPr>
                <a:t>GRect</a:t>
              </a:r>
            </a:p>
          </p:txBody>
        </p:sp>
        <p:sp>
          <p:nvSpPr>
            <p:cNvPr id="22541" name="Rectangle 9"/>
            <p:cNvSpPr>
              <a:spLocks noChangeArrowheads="1"/>
            </p:cNvSpPr>
            <p:nvPr/>
          </p:nvSpPr>
          <p:spPr bwMode="auto">
            <a:xfrm>
              <a:off x="3733800" y="3733800"/>
              <a:ext cx="1676400" cy="609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b="1">
                  <a:solidFill>
                    <a:srgbClr val="000000"/>
                  </a:solidFill>
                  <a:latin typeface="Courier New" pitchFamily="1" charset="0"/>
                </a:rPr>
                <a:t>GOval</a:t>
              </a:r>
            </a:p>
          </p:txBody>
        </p:sp>
        <p:sp>
          <p:nvSpPr>
            <p:cNvPr id="22542" name="Rectangle 10"/>
            <p:cNvSpPr>
              <a:spLocks noChangeArrowheads="1"/>
            </p:cNvSpPr>
            <p:nvPr/>
          </p:nvSpPr>
          <p:spPr bwMode="auto">
            <a:xfrm>
              <a:off x="5802852" y="3733800"/>
              <a:ext cx="1676400" cy="609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b="1">
                  <a:solidFill>
                    <a:srgbClr val="000000"/>
                  </a:solidFill>
                  <a:latin typeface="Courier New" pitchFamily="1" charset="0"/>
                </a:rPr>
                <a:t>GLine</a:t>
              </a:r>
            </a:p>
          </p:txBody>
        </p:sp>
        <p:sp>
          <p:nvSpPr>
            <p:cNvPr id="22546" name="AutoShape 14"/>
            <p:cNvSpPr>
              <a:spLocks noChangeArrowheads="1"/>
            </p:cNvSpPr>
            <p:nvPr/>
          </p:nvSpPr>
          <p:spPr bwMode="auto">
            <a:xfrm rot="2880000">
              <a:off x="3568132" y="2716818"/>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sp>
          <p:nvSpPr>
            <p:cNvPr id="22547" name="Line 15"/>
            <p:cNvSpPr>
              <a:spLocks noChangeShapeType="1"/>
            </p:cNvSpPr>
            <p:nvPr/>
          </p:nvSpPr>
          <p:spPr bwMode="auto">
            <a:xfrm flipH="1" flipV="1">
              <a:off x="4572000" y="2743200"/>
              <a:ext cx="0" cy="914400"/>
            </a:xfrm>
            <a:prstGeom prst="line">
              <a:avLst/>
            </a:prstGeom>
            <a:noFill/>
            <a:ln w="9525">
              <a:solidFill>
                <a:schemeClr val="tx1"/>
              </a:solidFill>
              <a:round/>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sp>
          <p:nvSpPr>
            <p:cNvPr id="22550" name="AutoShape 18"/>
            <p:cNvSpPr>
              <a:spLocks noChangeArrowheads="1"/>
            </p:cNvSpPr>
            <p:nvPr/>
          </p:nvSpPr>
          <p:spPr bwMode="auto">
            <a:xfrm flipH="1">
              <a:off x="4465638" y="2743200"/>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grpSp>
          <p:nvGrpSpPr>
            <p:cNvPr id="3" name="Group 26"/>
            <p:cNvGrpSpPr/>
            <p:nvPr/>
          </p:nvGrpSpPr>
          <p:grpSpPr>
            <a:xfrm flipH="1">
              <a:off x="5392260" y="2690302"/>
              <a:ext cx="1242445" cy="1040793"/>
              <a:chOff x="2667000" y="2845405"/>
              <a:chExt cx="1242445" cy="1040793"/>
            </a:xfrm>
          </p:grpSpPr>
          <p:sp>
            <p:nvSpPr>
              <p:cNvPr id="25" name="Line 7"/>
              <p:cNvSpPr>
                <a:spLocks noChangeShapeType="1"/>
              </p:cNvSpPr>
              <p:nvPr/>
            </p:nvSpPr>
            <p:spPr bwMode="auto">
              <a:xfrm flipV="1">
                <a:off x="2667000" y="2895600"/>
                <a:ext cx="1219200" cy="990598"/>
              </a:xfrm>
              <a:prstGeom prst="line">
                <a:avLst/>
              </a:prstGeom>
              <a:noFill/>
              <a:ln w="9525">
                <a:solidFill>
                  <a:schemeClr val="tx1"/>
                </a:solidFill>
                <a:round/>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sp>
            <p:nvSpPr>
              <p:cNvPr id="26" name="AutoShape 14"/>
              <p:cNvSpPr>
                <a:spLocks noChangeArrowheads="1"/>
              </p:cNvSpPr>
              <p:nvPr/>
            </p:nvSpPr>
            <p:spPr bwMode="auto">
              <a:xfrm rot="2880000">
                <a:off x="3720532" y="2869218"/>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sz="1400" b="1">
                  <a:solidFill>
                    <a:srgbClr val="000000"/>
                  </a:solidFill>
                  <a:latin typeface="Times New Roman" pitchFamily="1" charset="0"/>
                </a:endParaRPr>
              </a:p>
            </p:txBody>
          </p:sp>
        </p:grpSp>
      </p:grpSp>
      <p:sp>
        <p:nvSpPr>
          <p:cNvPr id="29" name="Rectangle 3"/>
          <p:cNvSpPr>
            <a:spLocks noChangeArrowheads="1"/>
          </p:cNvSpPr>
          <p:nvPr/>
        </p:nvSpPr>
        <p:spPr bwMode="auto">
          <a:xfrm>
            <a:off x="482600" y="1167239"/>
            <a:ext cx="8128000" cy="8255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The classes that represent graphical objects form a hierarchy, part of which looks like this:</a:t>
            </a:r>
          </a:p>
        </p:txBody>
      </p:sp>
      <p:sp>
        <p:nvSpPr>
          <p:cNvPr id="30" name="Rectangle 3"/>
          <p:cNvSpPr>
            <a:spLocks noChangeArrowheads="1"/>
          </p:cNvSpPr>
          <p:nvPr/>
        </p:nvSpPr>
        <p:spPr bwMode="auto">
          <a:xfrm>
            <a:off x="482600" y="4660900"/>
            <a:ext cx="8128000" cy="20447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The </a:t>
            </a:r>
            <a:r>
              <a:rPr lang="en-US" sz="2000" b="1" dirty="0" err="1">
                <a:solidFill>
                  <a:srgbClr val="000000"/>
                </a:solidFill>
                <a:latin typeface="Courier New" pitchFamily="1" charset="0"/>
              </a:rPr>
              <a:t>GObject</a:t>
            </a:r>
            <a:r>
              <a:rPr lang="en-US" sz="2400" dirty="0">
                <a:solidFill>
                  <a:srgbClr val="000000"/>
                </a:solidFill>
                <a:latin typeface="Times New Roman" pitchFamily="1" charset="0"/>
              </a:rPr>
              <a:t> class represents the collection of all graphical objects.</a:t>
            </a:r>
          </a:p>
          <a:p>
            <a:pPr marL="342900" indent="-342900">
              <a:lnSpc>
                <a:spcPct val="85000"/>
              </a:lnSpc>
              <a:spcAft>
                <a:spcPct val="50000"/>
              </a:spcAft>
              <a:buFontTx/>
              <a:buChar char="•"/>
            </a:pPr>
            <a:r>
              <a:rPr lang="en-US" sz="2400" dirty="0">
                <a:solidFill>
                  <a:srgbClr val="000000"/>
                </a:solidFill>
                <a:latin typeface="Times New Roman" pitchFamily="1" charset="0"/>
              </a:rPr>
              <a:t>The three subclasses shown in this diagram correspond to particular types of objects: rectangles, ovals, and lines. Any </a:t>
            </a:r>
            <a:r>
              <a:rPr lang="en-US" sz="2000" b="1" dirty="0" err="1">
                <a:solidFill>
                  <a:srgbClr val="000000"/>
                </a:solidFill>
                <a:latin typeface="Courier New" pitchFamily="1" charset="0"/>
              </a:rPr>
              <a:t>GRect</a:t>
            </a:r>
            <a:r>
              <a:rPr lang="en-US" sz="2400" dirty="0">
                <a:solidFill>
                  <a:srgbClr val="000000"/>
                </a:solidFill>
                <a:latin typeface="Times New Roman" pitchFamily="1" charset="0"/>
              </a:rPr>
              <a:t>, </a:t>
            </a:r>
            <a:r>
              <a:rPr lang="en-US" sz="2000" b="1" dirty="0" err="1">
                <a:solidFill>
                  <a:srgbClr val="000000"/>
                </a:solidFill>
                <a:latin typeface="Courier New" pitchFamily="1" charset="0"/>
              </a:rPr>
              <a:t>GOval</a:t>
            </a:r>
            <a:r>
              <a:rPr lang="en-US" sz="2400" dirty="0">
                <a:solidFill>
                  <a:srgbClr val="000000"/>
                </a:solidFill>
                <a:latin typeface="Times New Roman" pitchFamily="1" charset="0"/>
              </a:rPr>
              <a:t>, or </a:t>
            </a:r>
            <a:r>
              <a:rPr lang="en-US" sz="2000" b="1" dirty="0" err="1">
                <a:solidFill>
                  <a:srgbClr val="000000"/>
                </a:solidFill>
                <a:latin typeface="Courier New" pitchFamily="1" charset="0"/>
              </a:rPr>
              <a:t>GLine</a:t>
            </a:r>
            <a:r>
              <a:rPr lang="en-US" sz="2400" dirty="0">
                <a:solidFill>
                  <a:srgbClr val="000000"/>
                </a:solidFill>
                <a:latin typeface="Times New Roman" pitchFamily="1" charset="0"/>
              </a:rPr>
              <a:t> is also a </a:t>
            </a:r>
            <a:r>
              <a:rPr lang="en-US" sz="2000" b="1" dirty="0" err="1">
                <a:solidFill>
                  <a:srgbClr val="000000"/>
                </a:solidFill>
                <a:latin typeface="Courier New" pitchFamily="1" charset="0"/>
              </a:rPr>
              <a:t>GObject</a:t>
            </a:r>
            <a:r>
              <a:rPr lang="en-US" sz="2400" dirty="0">
                <a:solidFill>
                  <a:srgbClr val="000000"/>
                </a:solidFill>
                <a:latin typeface="Times New Roman" pitchFamily="1"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Creating a </a:t>
            </a:r>
            <a:r>
              <a:rPr lang="en-US" sz="3600" b="1" dirty="0" err="1">
                <a:solidFill>
                  <a:srgbClr val="FF0000"/>
                </a:solidFill>
                <a:latin typeface="Courier New" pitchFamily="1" charset="0"/>
                <a:ea typeface="ＭＳ Ｐゴシック" pitchFamily="1" charset="-128"/>
                <a:cs typeface="ＭＳ Ｐゴシック" pitchFamily="1" charset="-128"/>
              </a:rPr>
              <a:t>GWindow</a:t>
            </a:r>
            <a:r>
              <a:rPr lang="en-US" sz="4000" dirty="0">
                <a:solidFill>
                  <a:srgbClr val="FF0000"/>
                </a:solidFill>
                <a:ea typeface="ＭＳ Ｐゴシック" pitchFamily="1" charset="-128"/>
                <a:cs typeface="ＭＳ Ｐゴシック" pitchFamily="1" charset="-128"/>
              </a:rPr>
              <a:t> Object</a:t>
            </a:r>
            <a:endParaRPr lang="en-US" dirty="0">
              <a:solidFill>
                <a:srgbClr val="FF0000"/>
              </a:solidFill>
              <a:ea typeface="ＭＳ Ｐゴシック" pitchFamily="1" charset="-128"/>
              <a:cs typeface="ＭＳ Ｐゴシック" pitchFamily="1" charset="-128"/>
            </a:endParaRPr>
          </a:p>
        </p:txBody>
      </p:sp>
      <p:sp>
        <p:nvSpPr>
          <p:cNvPr id="21" name="Rectangle 3"/>
          <p:cNvSpPr>
            <a:spLocks noChangeArrowheads="1"/>
          </p:cNvSpPr>
          <p:nvPr/>
        </p:nvSpPr>
        <p:spPr bwMode="auto">
          <a:xfrm>
            <a:off x="482600" y="1143000"/>
            <a:ext cx="8128000" cy="11430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The first step in writing a graphical program is to create a window using the following function declaration, where </a:t>
            </a:r>
            <a:r>
              <a:rPr lang="en-US" sz="2400" i="1" dirty="0">
                <a:solidFill>
                  <a:srgbClr val="000000"/>
                </a:solidFill>
                <a:latin typeface="Times New Roman" pitchFamily="1" charset="0"/>
              </a:rPr>
              <a:t>width</a:t>
            </a:r>
            <a:r>
              <a:rPr lang="en-US" sz="2400" dirty="0">
                <a:solidFill>
                  <a:srgbClr val="000000"/>
                </a:solidFill>
                <a:latin typeface="Times New Roman" pitchFamily="1" charset="0"/>
              </a:rPr>
              <a:t> and </a:t>
            </a:r>
            <a:r>
              <a:rPr lang="en-US" sz="2400" i="1" dirty="0">
                <a:solidFill>
                  <a:srgbClr val="000000"/>
                </a:solidFill>
                <a:latin typeface="Times New Roman" pitchFamily="1" charset="0"/>
              </a:rPr>
              <a:t>height</a:t>
            </a:r>
            <a:r>
              <a:rPr lang="en-US" sz="2400" dirty="0">
                <a:solidFill>
                  <a:srgbClr val="000000"/>
                </a:solidFill>
                <a:latin typeface="Times New Roman" pitchFamily="1" charset="0"/>
              </a:rPr>
              <a:t> indicate the size of the window:</a:t>
            </a:r>
          </a:p>
        </p:txBody>
      </p:sp>
      <p:grpSp>
        <p:nvGrpSpPr>
          <p:cNvPr id="2" name="Group 68"/>
          <p:cNvGrpSpPr/>
          <p:nvPr/>
        </p:nvGrpSpPr>
        <p:grpSpPr>
          <a:xfrm>
            <a:off x="914400" y="2368380"/>
            <a:ext cx="7620000" cy="534451"/>
            <a:chOff x="914400" y="2589749"/>
            <a:chExt cx="7620000" cy="534451"/>
          </a:xfrm>
        </p:grpSpPr>
        <p:sp>
          <p:nvSpPr>
            <p:cNvPr id="47" name="Rectangle 4"/>
            <p:cNvSpPr>
              <a:spLocks noChangeArrowheads="1"/>
            </p:cNvSpPr>
            <p:nvPr/>
          </p:nvSpPr>
          <p:spPr bwMode="auto">
            <a:xfrm>
              <a:off x="914400" y="2589749"/>
              <a:ext cx="7620000" cy="534451"/>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a:solidFill>
                  <a:srgbClr val="000000"/>
                </a:solidFill>
                <a:latin typeface="Courier New" pitchFamily="1" charset="0"/>
              </a:endParaRPr>
            </a:p>
          </p:txBody>
        </p:sp>
        <p:sp>
          <p:nvSpPr>
            <p:cNvPr id="67" name="Text Box 5"/>
            <p:cNvSpPr txBox="1">
              <a:spLocks noChangeArrowheads="1"/>
            </p:cNvSpPr>
            <p:nvPr/>
          </p:nvSpPr>
          <p:spPr bwMode="auto">
            <a:xfrm>
              <a:off x="970812" y="2609878"/>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b="1" dirty="0">
                  <a:solidFill>
                    <a:srgbClr val="000000"/>
                  </a:solidFill>
                  <a:latin typeface="Courier New" pitchFamily="1" charset="0"/>
                </a:rPr>
                <a:t>let </a:t>
              </a:r>
              <a:r>
                <a:rPr lang="en-US" sz="2000" b="1" dirty="0" err="1">
                  <a:solidFill>
                    <a:srgbClr val="000000"/>
                  </a:solidFill>
                  <a:latin typeface="Courier New" pitchFamily="1" charset="0"/>
                </a:rPr>
                <a:t>gw</a:t>
              </a:r>
              <a:r>
                <a:rPr lang="en-US" sz="2000" b="1" dirty="0">
                  <a:solidFill>
                    <a:srgbClr val="000000"/>
                  </a:solidFill>
                  <a:latin typeface="Courier New" pitchFamily="1" charset="0"/>
                </a:rPr>
                <a:t> = </a:t>
              </a:r>
              <a:r>
                <a:rPr lang="en-US" sz="2000" b="1" dirty="0" err="1">
                  <a:solidFill>
                    <a:srgbClr val="000000"/>
                  </a:solidFill>
                  <a:latin typeface="Courier New" pitchFamily="1" charset="0"/>
                </a:rPr>
                <a:t>GWindow(</a:t>
              </a:r>
              <a:r>
                <a:rPr lang="en-US" sz="2000" i="1" dirty="0" err="1">
                  <a:solidFill>
                    <a:srgbClr val="000000"/>
                  </a:solidFill>
                  <a:latin typeface="Times New Roman"/>
                  <a:cs typeface="Times New Roman"/>
                </a:rPr>
                <a:t>width</a:t>
              </a:r>
              <a:r>
                <a:rPr lang="en-US" sz="2000" b="1" dirty="0">
                  <a:solidFill>
                    <a:srgbClr val="000000"/>
                  </a:solidFill>
                  <a:latin typeface="Courier New" pitchFamily="1" charset="0"/>
                </a:rPr>
                <a:t>,</a:t>
              </a:r>
              <a:r>
                <a:rPr lang="en-US" sz="2000" i="1" dirty="0">
                  <a:solidFill>
                    <a:srgbClr val="000000"/>
                  </a:solidFill>
                  <a:latin typeface="Times New Roman"/>
                  <a:cs typeface="Times New Roman"/>
                </a:rPr>
                <a:t> height</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grpSp>
      <p:grpSp>
        <p:nvGrpSpPr>
          <p:cNvPr id="3" name="Group 72"/>
          <p:cNvGrpSpPr/>
          <p:nvPr/>
        </p:nvGrpSpPr>
        <p:grpSpPr>
          <a:xfrm>
            <a:off x="533400" y="2971800"/>
            <a:ext cx="8128000" cy="3514297"/>
            <a:chOff x="533400" y="2971800"/>
            <a:chExt cx="8128000" cy="3514297"/>
          </a:xfrm>
        </p:grpSpPr>
        <p:grpSp>
          <p:nvGrpSpPr>
            <p:cNvPr id="4" name="Group 42"/>
            <p:cNvGrpSpPr/>
            <p:nvPr/>
          </p:nvGrpSpPr>
          <p:grpSpPr>
            <a:xfrm>
              <a:off x="914400" y="3542306"/>
              <a:ext cx="7620000" cy="2943791"/>
              <a:chOff x="914400" y="3437447"/>
              <a:chExt cx="7620000" cy="2943791"/>
            </a:xfrm>
          </p:grpSpPr>
          <p:sp>
            <p:nvSpPr>
              <p:cNvPr id="24594" name="Rectangle 4"/>
              <p:cNvSpPr>
                <a:spLocks noChangeArrowheads="1"/>
              </p:cNvSpPr>
              <p:nvPr/>
            </p:nvSpPr>
            <p:spPr bwMode="auto">
              <a:xfrm>
                <a:off x="914400" y="3484051"/>
                <a:ext cx="7620000" cy="289718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a:solidFill>
                    <a:srgbClr val="000000"/>
                  </a:solidFill>
                  <a:latin typeface="Courier New" pitchFamily="1" charset="0"/>
                </a:endParaRPr>
              </a:p>
            </p:txBody>
          </p:sp>
          <p:grpSp>
            <p:nvGrpSpPr>
              <p:cNvPr id="5" name="Group 29"/>
              <p:cNvGrpSpPr/>
              <p:nvPr/>
            </p:nvGrpSpPr>
            <p:grpSpPr>
              <a:xfrm>
                <a:off x="970812" y="3437447"/>
                <a:ext cx="7563588" cy="1791694"/>
                <a:chOff x="970812" y="1751013"/>
                <a:chExt cx="7563588" cy="1791694"/>
              </a:xfrm>
            </p:grpSpPr>
            <p:sp>
              <p:nvSpPr>
                <p:cNvPr id="24595" name="Text Box 5"/>
                <p:cNvSpPr txBox="1">
                  <a:spLocks noChangeArrowheads="1"/>
                </p:cNvSpPr>
                <p:nvPr/>
              </p:nvSpPr>
              <p:spPr bwMode="auto">
                <a:xfrm>
                  <a:off x="970812" y="1751013"/>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b="1" dirty="0" err="1">
                      <a:solidFill>
                        <a:srgbClr val="000000"/>
                      </a:solidFill>
                      <a:latin typeface="Courier New" pitchFamily="1" charset="0"/>
                    </a:rPr>
                    <a:t>gw.add(</a:t>
                  </a:r>
                  <a:r>
                    <a:rPr lang="en-US" sz="2000" i="1" dirty="0" err="1">
                      <a:solidFill>
                        <a:srgbClr val="000000"/>
                      </a:solidFill>
                      <a:latin typeface="Times New Roman" pitchFamily="1" charset="0"/>
                    </a:rPr>
                    <a:t>object</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sp>
              <p:nvSpPr>
                <p:cNvPr id="24596" name="Text Box 6"/>
                <p:cNvSpPr txBox="1">
                  <a:spLocks noChangeArrowheads="1"/>
                </p:cNvSpPr>
                <p:nvPr/>
              </p:nvSpPr>
              <p:spPr bwMode="auto">
                <a:xfrm>
                  <a:off x="1275612" y="2032000"/>
                  <a:ext cx="7258788" cy="36671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000000"/>
                      </a:solidFill>
                      <a:latin typeface="Times New Roman" pitchFamily="1" charset="0"/>
                    </a:rPr>
                    <a:t>Adds an object to the window.</a:t>
                  </a:r>
                </a:p>
              </p:txBody>
            </p:sp>
            <p:sp>
              <p:nvSpPr>
                <p:cNvPr id="71" name="Text Box 5"/>
                <p:cNvSpPr txBox="1">
                  <a:spLocks noChangeArrowheads="1"/>
                </p:cNvSpPr>
                <p:nvPr/>
              </p:nvSpPr>
              <p:spPr bwMode="auto">
                <a:xfrm>
                  <a:off x="970812" y="2895008"/>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b="1">
                      <a:solidFill>
                        <a:srgbClr val="000000"/>
                      </a:solidFill>
                      <a:latin typeface="Courier New" pitchFamily="1" charset="0"/>
                    </a:rPr>
                    <a:t>gw.remove(</a:t>
                  </a:r>
                  <a:r>
                    <a:rPr lang="en-US" sz="2000" i="1" dirty="0" err="1">
                      <a:solidFill>
                        <a:srgbClr val="000000"/>
                      </a:solidFill>
                      <a:latin typeface="Times New Roman" pitchFamily="1" charset="0"/>
                    </a:rPr>
                    <a:t>object</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sp>
              <p:nvSpPr>
                <p:cNvPr id="72" name="Text Box 6"/>
                <p:cNvSpPr txBox="1">
                  <a:spLocks noChangeArrowheads="1"/>
                </p:cNvSpPr>
                <p:nvPr/>
              </p:nvSpPr>
              <p:spPr bwMode="auto">
                <a:xfrm>
                  <a:off x="1275612" y="3175995"/>
                  <a:ext cx="7258788" cy="36671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000000"/>
                      </a:solidFill>
                      <a:latin typeface="Times New Roman" pitchFamily="1" charset="0"/>
                    </a:rPr>
                    <a:t>Removes the object from the window.</a:t>
                  </a:r>
                </a:p>
              </p:txBody>
            </p:sp>
          </p:grpSp>
          <p:cxnSp>
            <p:nvCxnSpPr>
              <p:cNvPr id="24" name="Straight Connector 23"/>
              <p:cNvCxnSpPr/>
              <p:nvPr/>
            </p:nvCxnSpPr>
            <p:spPr bwMode="auto">
              <a:xfrm rot="10800000" flipH="1">
                <a:off x="914400" y="5222045"/>
                <a:ext cx="7620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5" name="Straight Connector 24"/>
              <p:cNvCxnSpPr/>
              <p:nvPr/>
            </p:nvCxnSpPr>
            <p:spPr bwMode="auto">
              <a:xfrm rot="10800000" flipH="1">
                <a:off x="914400" y="3485639"/>
                <a:ext cx="7620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 name="Straight Connector 25"/>
              <p:cNvCxnSpPr/>
              <p:nvPr/>
            </p:nvCxnSpPr>
            <p:spPr bwMode="auto">
              <a:xfrm rot="10800000" flipH="1">
                <a:off x="914400" y="4064441"/>
                <a:ext cx="7620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 name="Straight Connector 26"/>
              <p:cNvCxnSpPr/>
              <p:nvPr/>
            </p:nvCxnSpPr>
            <p:spPr bwMode="auto">
              <a:xfrm rot="10800000" flipH="1">
                <a:off x="914400" y="4643243"/>
                <a:ext cx="7620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8" name="Straight Connector 27"/>
              <p:cNvCxnSpPr/>
              <p:nvPr/>
            </p:nvCxnSpPr>
            <p:spPr bwMode="auto">
              <a:xfrm rot="10800000" flipH="1">
                <a:off x="914400" y="5800847"/>
                <a:ext cx="7620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9" name="Straight Connector 28"/>
              <p:cNvCxnSpPr/>
              <p:nvPr/>
            </p:nvCxnSpPr>
            <p:spPr bwMode="auto">
              <a:xfrm rot="10800000" flipH="1">
                <a:off x="914400" y="6379649"/>
                <a:ext cx="7620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6" name="Group 30"/>
              <p:cNvGrpSpPr/>
              <p:nvPr/>
            </p:nvGrpSpPr>
            <p:grpSpPr>
              <a:xfrm>
                <a:off x="970812" y="4016360"/>
                <a:ext cx="7563588" cy="647699"/>
                <a:chOff x="970812" y="1751013"/>
                <a:chExt cx="7563588" cy="647699"/>
              </a:xfrm>
            </p:grpSpPr>
            <p:sp>
              <p:nvSpPr>
                <p:cNvPr id="32" name="Text Box 5"/>
                <p:cNvSpPr txBox="1">
                  <a:spLocks noChangeArrowheads="1"/>
                </p:cNvSpPr>
                <p:nvPr/>
              </p:nvSpPr>
              <p:spPr bwMode="auto">
                <a:xfrm>
                  <a:off x="970812" y="1751013"/>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b="1" dirty="0" err="1">
                      <a:solidFill>
                        <a:srgbClr val="000000"/>
                      </a:solidFill>
                      <a:latin typeface="Courier New" pitchFamily="1" charset="0"/>
                    </a:rPr>
                    <a:t>gw.add(</a:t>
                  </a:r>
                  <a:r>
                    <a:rPr lang="en-US" sz="2000" i="1" dirty="0" err="1">
                      <a:solidFill>
                        <a:srgbClr val="000000"/>
                      </a:solidFill>
                      <a:latin typeface="Times New Roman" pitchFamily="1" charset="0"/>
                    </a:rPr>
                    <a:t>object</a:t>
                  </a:r>
                  <a:r>
                    <a:rPr lang="en-US" sz="2000" b="1" dirty="0">
                      <a:solidFill>
                        <a:srgbClr val="000000"/>
                      </a:solidFill>
                      <a:latin typeface="Courier New" pitchFamily="1" charset="0"/>
                    </a:rPr>
                    <a:t>,</a:t>
                  </a:r>
                  <a:r>
                    <a:rPr lang="en-US" sz="2000" i="1" dirty="0">
                      <a:solidFill>
                        <a:srgbClr val="000000"/>
                      </a:solidFill>
                      <a:latin typeface="Times New Roman"/>
                      <a:cs typeface="Times New Roman"/>
                    </a:rPr>
                    <a:t> </a:t>
                  </a:r>
                  <a:r>
                    <a:rPr lang="en-US" sz="2000" i="1" dirty="0" err="1">
                      <a:solidFill>
                        <a:srgbClr val="000000"/>
                      </a:solidFill>
                      <a:latin typeface="Times New Roman"/>
                      <a:cs typeface="Times New Roman"/>
                    </a:rPr>
                    <a:t>x</a:t>
                  </a:r>
                  <a:r>
                    <a:rPr lang="en-US" sz="2000" b="1" dirty="0">
                      <a:solidFill>
                        <a:srgbClr val="000000"/>
                      </a:solidFill>
                      <a:latin typeface="Courier New" pitchFamily="1" charset="0"/>
                    </a:rPr>
                    <a:t>,</a:t>
                  </a:r>
                  <a:r>
                    <a:rPr lang="en-US" sz="2000" i="1" dirty="0">
                      <a:solidFill>
                        <a:srgbClr val="000000"/>
                      </a:solidFill>
                      <a:latin typeface="Times New Roman"/>
                      <a:cs typeface="Times New Roman"/>
                    </a:rPr>
                    <a:t> </a:t>
                  </a:r>
                  <a:r>
                    <a:rPr lang="en-US" sz="2000" i="1" dirty="0" err="1">
                      <a:solidFill>
                        <a:srgbClr val="000000"/>
                      </a:solidFill>
                      <a:latin typeface="Times New Roman"/>
                      <a:cs typeface="Times New Roman"/>
                    </a:rPr>
                    <a:t>y</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sp>
              <p:nvSpPr>
                <p:cNvPr id="33" name="Text Box 6"/>
                <p:cNvSpPr txBox="1">
                  <a:spLocks noChangeArrowheads="1"/>
                </p:cNvSpPr>
                <p:nvPr/>
              </p:nvSpPr>
              <p:spPr bwMode="auto">
                <a:xfrm>
                  <a:off x="1275612" y="2032000"/>
                  <a:ext cx="7258788" cy="36671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000000"/>
                      </a:solidFill>
                      <a:latin typeface="Times New Roman" pitchFamily="1" charset="0"/>
                    </a:rPr>
                    <a:t>Adds an object to the window after first moving it to (</a:t>
                  </a:r>
                  <a:r>
                    <a:rPr lang="en-US" i="1" dirty="0" err="1">
                      <a:solidFill>
                        <a:srgbClr val="000000"/>
                      </a:solidFill>
                      <a:latin typeface="Times New Roman" pitchFamily="1" charset="0"/>
                    </a:rPr>
                    <a:t>x</a:t>
                  </a:r>
                  <a:r>
                    <a:rPr lang="en-US" i="1" dirty="0">
                      <a:solidFill>
                        <a:srgbClr val="000000"/>
                      </a:solidFill>
                      <a:latin typeface="Times New Roman" pitchFamily="1" charset="0"/>
                    </a:rPr>
                    <a:t>, </a:t>
                  </a:r>
                  <a:r>
                    <a:rPr lang="en-US" i="1" dirty="0" err="1">
                      <a:solidFill>
                        <a:srgbClr val="000000"/>
                      </a:solidFill>
                      <a:latin typeface="Times New Roman" pitchFamily="1" charset="0"/>
                    </a:rPr>
                    <a:t>y</a:t>
                  </a:r>
                  <a:r>
                    <a:rPr lang="en-US" dirty="0">
                      <a:solidFill>
                        <a:srgbClr val="000000"/>
                      </a:solidFill>
                      <a:latin typeface="Times New Roman" pitchFamily="1" charset="0"/>
                    </a:rPr>
                    <a:t>).</a:t>
                  </a:r>
                </a:p>
              </p:txBody>
            </p:sp>
          </p:grpSp>
          <p:grpSp>
            <p:nvGrpSpPr>
              <p:cNvPr id="7" name="Group 33"/>
              <p:cNvGrpSpPr/>
              <p:nvPr/>
            </p:nvGrpSpPr>
            <p:grpSpPr>
              <a:xfrm>
                <a:off x="970812" y="5142870"/>
                <a:ext cx="7563588" cy="647699"/>
                <a:chOff x="970812" y="2298610"/>
                <a:chExt cx="7563588" cy="647699"/>
              </a:xfrm>
            </p:grpSpPr>
            <p:sp>
              <p:nvSpPr>
                <p:cNvPr id="35" name="Text Box 5"/>
                <p:cNvSpPr txBox="1">
                  <a:spLocks noChangeArrowheads="1"/>
                </p:cNvSpPr>
                <p:nvPr/>
              </p:nvSpPr>
              <p:spPr bwMode="auto">
                <a:xfrm>
                  <a:off x="970812" y="2298610"/>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b="1" dirty="0" err="1">
                      <a:solidFill>
                        <a:srgbClr val="000000"/>
                      </a:solidFill>
                      <a:latin typeface="Courier New" pitchFamily="1" charset="0"/>
                    </a:rPr>
                    <a:t>gw.getWidth</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sp>
              <p:nvSpPr>
                <p:cNvPr id="36" name="Text Box 6"/>
                <p:cNvSpPr txBox="1">
                  <a:spLocks noChangeArrowheads="1"/>
                </p:cNvSpPr>
                <p:nvPr/>
              </p:nvSpPr>
              <p:spPr bwMode="auto">
                <a:xfrm>
                  <a:off x="1275612" y="2579597"/>
                  <a:ext cx="7258788" cy="36671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000000"/>
                      </a:solidFill>
                      <a:latin typeface="Times New Roman" pitchFamily="1" charset="0"/>
                    </a:rPr>
                    <a:t>Returns the width of the graphics window in pixels.</a:t>
                  </a:r>
                </a:p>
              </p:txBody>
            </p:sp>
          </p:grpSp>
          <p:grpSp>
            <p:nvGrpSpPr>
              <p:cNvPr id="8" name="Group 36"/>
              <p:cNvGrpSpPr/>
              <p:nvPr/>
            </p:nvGrpSpPr>
            <p:grpSpPr>
              <a:xfrm>
                <a:off x="970812" y="5721783"/>
                <a:ext cx="7563588" cy="647699"/>
                <a:chOff x="970812" y="2298610"/>
                <a:chExt cx="7563588" cy="647699"/>
              </a:xfrm>
            </p:grpSpPr>
            <p:sp>
              <p:nvSpPr>
                <p:cNvPr id="38" name="Text Box 5"/>
                <p:cNvSpPr txBox="1">
                  <a:spLocks noChangeArrowheads="1"/>
                </p:cNvSpPr>
                <p:nvPr/>
              </p:nvSpPr>
              <p:spPr bwMode="auto">
                <a:xfrm>
                  <a:off x="970812" y="2298610"/>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b="1" dirty="0" err="1">
                      <a:solidFill>
                        <a:srgbClr val="000000"/>
                      </a:solidFill>
                      <a:latin typeface="Courier New" pitchFamily="1" charset="0"/>
                    </a:rPr>
                    <a:t>gw.getHeight</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sp>
              <p:nvSpPr>
                <p:cNvPr id="39" name="Text Box 6"/>
                <p:cNvSpPr txBox="1">
                  <a:spLocks noChangeArrowheads="1"/>
                </p:cNvSpPr>
                <p:nvPr/>
              </p:nvSpPr>
              <p:spPr bwMode="auto">
                <a:xfrm>
                  <a:off x="1275612" y="2579597"/>
                  <a:ext cx="7258788" cy="36671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000000"/>
                      </a:solidFill>
                      <a:latin typeface="Times New Roman" pitchFamily="1" charset="0"/>
                    </a:rPr>
                    <a:t>Returns the height of the graphics window in pixels.</a:t>
                  </a:r>
                </a:p>
              </p:txBody>
            </p:sp>
          </p:grpSp>
          <p:sp>
            <p:nvSpPr>
              <p:cNvPr id="41" name="Text Box 5"/>
              <p:cNvSpPr txBox="1">
                <a:spLocks noChangeArrowheads="1"/>
              </p:cNvSpPr>
              <p:nvPr/>
            </p:nvSpPr>
            <p:spPr bwMode="auto">
              <a:xfrm>
                <a:off x="970812" y="5753101"/>
                <a:ext cx="7563588" cy="338554"/>
              </a:xfrm>
              <a:prstGeom prst="rect">
                <a:avLst/>
              </a:prstGeom>
              <a:noFill/>
              <a:ln w="9525">
                <a:noFill/>
                <a:miter lim="800000"/>
                <a:headEnd/>
                <a:tailEnd/>
              </a:ln>
            </p:spPr>
            <p:txBody>
              <a:bodyPr wrap="square">
                <a:prstTxWarp prst="textNoShape">
                  <a:avLst/>
                </a:prstTxWarp>
                <a:spAutoFit/>
              </a:bodyPr>
              <a:lstStyle/>
              <a:p>
                <a:pPr>
                  <a:spcBef>
                    <a:spcPct val="50000"/>
                  </a:spcBef>
                </a:pPr>
                <a:endParaRPr lang="en-US" sz="1600" b="1" dirty="0">
                  <a:solidFill>
                    <a:srgbClr val="000000"/>
                  </a:solidFill>
                  <a:latin typeface="Courier New" pitchFamily="1" charset="0"/>
                </a:endParaRPr>
              </a:p>
            </p:txBody>
          </p:sp>
        </p:grpSp>
        <p:sp>
          <p:nvSpPr>
            <p:cNvPr id="70" name="Rectangle 3"/>
            <p:cNvSpPr>
              <a:spLocks noChangeArrowheads="1"/>
            </p:cNvSpPr>
            <p:nvPr/>
          </p:nvSpPr>
          <p:spPr bwMode="auto">
            <a:xfrm>
              <a:off x="533400" y="2971800"/>
              <a:ext cx="8128000" cy="4572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The following operations work with any </a:t>
              </a:r>
              <a:r>
                <a:rPr lang="en-US" sz="2000" b="1" dirty="0" err="1">
                  <a:solidFill>
                    <a:srgbClr val="000000"/>
                  </a:solidFill>
                  <a:latin typeface="Courier New"/>
                  <a:cs typeface="Courier New"/>
                </a:rPr>
                <a:t>GWindow</a:t>
              </a:r>
              <a:r>
                <a:rPr lang="en-US" sz="2400" dirty="0">
                  <a:solidFill>
                    <a:srgbClr val="000000"/>
                  </a:solidFill>
                  <a:latin typeface="Times New Roman" pitchFamily="1" charset="0"/>
                </a:rPr>
                <a:t> object: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Operations on the </a:t>
            </a:r>
            <a:r>
              <a:rPr lang="en-US" sz="3600" b="1">
                <a:solidFill>
                  <a:srgbClr val="FF0000"/>
                </a:solidFill>
                <a:latin typeface="Courier New" pitchFamily="1" charset="0"/>
                <a:ea typeface="ＭＳ Ｐゴシック" pitchFamily="1" charset="-128"/>
                <a:cs typeface="ＭＳ Ｐゴシック" pitchFamily="1" charset="-128"/>
              </a:rPr>
              <a:t>GObject</a:t>
            </a:r>
            <a:r>
              <a:rPr lang="en-US" sz="4000">
                <a:solidFill>
                  <a:srgbClr val="FF0000"/>
                </a:solidFill>
                <a:ea typeface="ＭＳ Ｐゴシック" pitchFamily="1" charset="-128"/>
                <a:cs typeface="ＭＳ Ｐゴシック" pitchFamily="1" charset="-128"/>
              </a:rPr>
              <a:t> Class</a:t>
            </a:r>
            <a:endParaRPr lang="en-US">
              <a:solidFill>
                <a:srgbClr val="FF0000"/>
              </a:solidFill>
              <a:ea typeface="ＭＳ Ｐゴシック" pitchFamily="1" charset="-128"/>
              <a:cs typeface="ＭＳ Ｐゴシック" pitchFamily="1" charset="-128"/>
            </a:endParaRPr>
          </a:p>
        </p:txBody>
      </p:sp>
      <p:sp>
        <p:nvSpPr>
          <p:cNvPr id="24594" name="Rectangle 4"/>
          <p:cNvSpPr>
            <a:spLocks noChangeArrowheads="1"/>
          </p:cNvSpPr>
          <p:nvPr/>
        </p:nvSpPr>
        <p:spPr bwMode="auto">
          <a:xfrm>
            <a:off x="914400" y="1751013"/>
            <a:ext cx="7620000" cy="289718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a:solidFill>
                <a:srgbClr val="000000"/>
              </a:solidFill>
              <a:latin typeface="Courier New" pitchFamily="1" charset="0"/>
            </a:endParaRPr>
          </a:p>
        </p:txBody>
      </p:sp>
      <p:grpSp>
        <p:nvGrpSpPr>
          <p:cNvPr id="2" name="Group 29"/>
          <p:cNvGrpSpPr/>
          <p:nvPr/>
        </p:nvGrpSpPr>
        <p:grpSpPr>
          <a:xfrm>
            <a:off x="970812" y="1704409"/>
            <a:ext cx="7563588" cy="647699"/>
            <a:chOff x="970812" y="1751013"/>
            <a:chExt cx="7563588" cy="647699"/>
          </a:xfrm>
        </p:grpSpPr>
        <p:sp>
          <p:nvSpPr>
            <p:cNvPr id="24595" name="Text Box 5"/>
            <p:cNvSpPr txBox="1">
              <a:spLocks noChangeArrowheads="1"/>
            </p:cNvSpPr>
            <p:nvPr/>
          </p:nvSpPr>
          <p:spPr bwMode="auto">
            <a:xfrm>
              <a:off x="970812" y="1751013"/>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i="1" dirty="0" err="1">
                  <a:solidFill>
                    <a:srgbClr val="000000"/>
                  </a:solidFill>
                  <a:latin typeface="Times New Roman" pitchFamily="1" charset="0"/>
                </a:rPr>
                <a:t>object</a:t>
              </a:r>
              <a:r>
                <a:rPr lang="en-US" sz="2000" b="1" dirty="0" err="1">
                  <a:solidFill>
                    <a:srgbClr val="000000"/>
                  </a:solidFill>
                  <a:latin typeface="Courier New" pitchFamily="1" charset="0"/>
                </a:rPr>
                <a:t>.getX</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sp>
          <p:nvSpPr>
            <p:cNvPr id="24596" name="Text Box 6"/>
            <p:cNvSpPr txBox="1">
              <a:spLocks noChangeArrowheads="1"/>
            </p:cNvSpPr>
            <p:nvPr/>
          </p:nvSpPr>
          <p:spPr bwMode="auto">
            <a:xfrm>
              <a:off x="1275612" y="2032000"/>
              <a:ext cx="7258788" cy="36671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000000"/>
                  </a:solidFill>
                  <a:latin typeface="Times New Roman" pitchFamily="1" charset="0"/>
                </a:rPr>
                <a:t>Returns the </a:t>
              </a:r>
              <a:r>
                <a:rPr lang="en-US" i="1" dirty="0" err="1">
                  <a:solidFill>
                    <a:srgbClr val="000000"/>
                  </a:solidFill>
                  <a:latin typeface="Times New Roman" pitchFamily="1" charset="0"/>
                </a:rPr>
                <a:t>x</a:t>
              </a:r>
              <a:r>
                <a:rPr lang="en-US" dirty="0">
                  <a:solidFill>
                    <a:srgbClr val="000000"/>
                  </a:solidFill>
                  <a:latin typeface="Times New Roman" pitchFamily="1" charset="0"/>
                </a:rPr>
                <a:t> coordinate of this object.</a:t>
              </a:r>
            </a:p>
          </p:txBody>
        </p:sp>
      </p:grpSp>
      <p:sp>
        <p:nvSpPr>
          <p:cNvPr id="21" name="Rectangle 3"/>
          <p:cNvSpPr>
            <a:spLocks noChangeArrowheads="1"/>
          </p:cNvSpPr>
          <p:nvPr/>
        </p:nvSpPr>
        <p:spPr bwMode="auto">
          <a:xfrm>
            <a:off x="482600" y="1143000"/>
            <a:ext cx="8128000" cy="825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The following operations apply to all </a:t>
            </a:r>
            <a:r>
              <a:rPr lang="en-US" sz="2000" b="1" dirty="0" err="1">
                <a:solidFill>
                  <a:srgbClr val="000000"/>
                </a:solidFill>
                <a:latin typeface="Courier New" pitchFamily="1" charset="0"/>
              </a:rPr>
              <a:t>GObject</a:t>
            </a:r>
            <a:r>
              <a:rPr lang="en-US" sz="2000" dirty="0" err="1">
                <a:solidFill>
                  <a:srgbClr val="000000"/>
                </a:solidFill>
                <a:latin typeface="Times New Roman" pitchFamily="1" charset="0"/>
              </a:rPr>
              <a:t>s</a:t>
            </a:r>
            <a:r>
              <a:rPr lang="en-US" sz="2400" dirty="0">
                <a:solidFill>
                  <a:srgbClr val="000000"/>
                </a:solidFill>
                <a:latin typeface="Times New Roman" pitchFamily="1" charset="0"/>
              </a:rPr>
              <a:t>:</a:t>
            </a:r>
          </a:p>
        </p:txBody>
      </p:sp>
      <p:sp>
        <p:nvSpPr>
          <p:cNvPr id="22" name="Rectangle 3"/>
          <p:cNvSpPr>
            <a:spLocks noChangeArrowheads="1"/>
          </p:cNvSpPr>
          <p:nvPr/>
        </p:nvSpPr>
        <p:spPr bwMode="auto">
          <a:xfrm>
            <a:off x="482600" y="4851980"/>
            <a:ext cx="8128000" cy="1358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All coordinates and distances are measured in pixels.</a:t>
            </a:r>
          </a:p>
          <a:p>
            <a:pPr marL="342900" indent="-342900">
              <a:lnSpc>
                <a:spcPct val="90000"/>
              </a:lnSpc>
              <a:spcAft>
                <a:spcPct val="50000"/>
              </a:spcAft>
              <a:buFontTx/>
              <a:buChar char="•"/>
            </a:pPr>
            <a:r>
              <a:rPr lang="en-US" sz="2400" dirty="0">
                <a:solidFill>
                  <a:srgbClr val="000000"/>
                </a:solidFill>
                <a:latin typeface="Times New Roman" pitchFamily="1" charset="0"/>
              </a:rPr>
              <a:t>Each color is a string, such as </a:t>
            </a:r>
            <a:r>
              <a:rPr lang="en-US" sz="2000" b="1" dirty="0">
                <a:solidFill>
                  <a:srgbClr val="000000"/>
                </a:solidFill>
                <a:latin typeface="Courier New"/>
                <a:cs typeface="Courier New"/>
              </a:rPr>
              <a:t>"Red"</a:t>
            </a:r>
            <a:r>
              <a:rPr lang="en-US" sz="2400" dirty="0">
                <a:solidFill>
                  <a:srgbClr val="000000"/>
                </a:solidFill>
                <a:latin typeface="Times New Roman" pitchFamily="1" charset="0"/>
              </a:rPr>
              <a:t> or </a:t>
            </a:r>
            <a:r>
              <a:rPr lang="en-US" sz="2000" b="1" dirty="0">
                <a:solidFill>
                  <a:srgbClr val="000000"/>
                </a:solidFill>
                <a:latin typeface="Courier New"/>
                <a:cs typeface="Courier New"/>
              </a:rPr>
              <a:t>"White"</a:t>
            </a:r>
            <a:r>
              <a:rPr lang="en-US" sz="2400" dirty="0">
                <a:solidFill>
                  <a:srgbClr val="000000"/>
                </a:solidFill>
                <a:latin typeface="Times New Roman"/>
                <a:cs typeface="Times New Roman"/>
              </a:rPr>
              <a:t>. </a:t>
            </a:r>
            <a:r>
              <a:rPr lang="en-US" sz="2400" dirty="0">
                <a:solidFill>
                  <a:srgbClr val="000000"/>
                </a:solidFill>
                <a:latin typeface="Times New Roman" pitchFamily="1" charset="0"/>
              </a:rPr>
              <a:t>The names of the standard colors are defined in Figure 4-5 on page 125.  </a:t>
            </a:r>
            <a:endParaRPr lang="en-US" sz="2400" dirty="0">
              <a:solidFill>
                <a:srgbClr val="000000"/>
              </a:solidFill>
              <a:latin typeface="Times New Roman"/>
              <a:cs typeface="Times New Roman"/>
            </a:endParaRPr>
          </a:p>
        </p:txBody>
      </p:sp>
      <p:cxnSp>
        <p:nvCxnSpPr>
          <p:cNvPr id="24" name="Straight Connector 23"/>
          <p:cNvCxnSpPr/>
          <p:nvPr/>
        </p:nvCxnSpPr>
        <p:spPr bwMode="auto">
          <a:xfrm rot="10800000" flipH="1">
            <a:off x="914400" y="3489007"/>
            <a:ext cx="7620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 name="Straight Connector 25"/>
          <p:cNvCxnSpPr/>
          <p:nvPr/>
        </p:nvCxnSpPr>
        <p:spPr bwMode="auto">
          <a:xfrm rot="10800000" flipH="1">
            <a:off x="914400" y="2331403"/>
            <a:ext cx="7620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 name="Straight Connector 26"/>
          <p:cNvCxnSpPr/>
          <p:nvPr/>
        </p:nvCxnSpPr>
        <p:spPr bwMode="auto">
          <a:xfrm rot="10800000" flipH="1">
            <a:off x="914400" y="2910205"/>
            <a:ext cx="7620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8" name="Straight Connector 27"/>
          <p:cNvCxnSpPr/>
          <p:nvPr/>
        </p:nvCxnSpPr>
        <p:spPr bwMode="auto">
          <a:xfrm rot="10800000" flipH="1">
            <a:off x="914400" y="4067809"/>
            <a:ext cx="7620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3" name="Group 30"/>
          <p:cNvGrpSpPr/>
          <p:nvPr/>
        </p:nvGrpSpPr>
        <p:grpSpPr>
          <a:xfrm>
            <a:off x="970812" y="2283322"/>
            <a:ext cx="7563588" cy="647699"/>
            <a:chOff x="970812" y="1751013"/>
            <a:chExt cx="7563588" cy="647699"/>
          </a:xfrm>
        </p:grpSpPr>
        <p:sp>
          <p:nvSpPr>
            <p:cNvPr id="32" name="Text Box 5"/>
            <p:cNvSpPr txBox="1">
              <a:spLocks noChangeArrowheads="1"/>
            </p:cNvSpPr>
            <p:nvPr/>
          </p:nvSpPr>
          <p:spPr bwMode="auto">
            <a:xfrm>
              <a:off x="970812" y="1751013"/>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i="1" dirty="0" err="1">
                  <a:solidFill>
                    <a:srgbClr val="000000"/>
                  </a:solidFill>
                  <a:latin typeface="Times New Roman" pitchFamily="1" charset="0"/>
                </a:rPr>
                <a:t>object</a:t>
              </a:r>
              <a:r>
                <a:rPr lang="en-US" sz="2000" b="1" dirty="0" err="1">
                  <a:solidFill>
                    <a:srgbClr val="000000"/>
                  </a:solidFill>
                  <a:latin typeface="Courier New" pitchFamily="1" charset="0"/>
                </a:rPr>
                <a:t>.getY</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sp>
          <p:nvSpPr>
            <p:cNvPr id="33" name="Text Box 6"/>
            <p:cNvSpPr txBox="1">
              <a:spLocks noChangeArrowheads="1"/>
            </p:cNvSpPr>
            <p:nvPr/>
          </p:nvSpPr>
          <p:spPr bwMode="auto">
            <a:xfrm>
              <a:off x="1275612" y="2032000"/>
              <a:ext cx="7258788" cy="36671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000000"/>
                  </a:solidFill>
                  <a:latin typeface="Times New Roman" pitchFamily="1" charset="0"/>
                </a:rPr>
                <a:t>Returns the </a:t>
              </a:r>
              <a:r>
                <a:rPr lang="en-US" i="1" dirty="0" err="1">
                  <a:solidFill>
                    <a:srgbClr val="000000"/>
                  </a:solidFill>
                  <a:latin typeface="Times New Roman" pitchFamily="1" charset="0"/>
                </a:rPr>
                <a:t>y</a:t>
              </a:r>
              <a:r>
                <a:rPr lang="en-US" dirty="0">
                  <a:solidFill>
                    <a:srgbClr val="000000"/>
                  </a:solidFill>
                  <a:latin typeface="Times New Roman" pitchFamily="1" charset="0"/>
                </a:rPr>
                <a:t> coordinate of this object.</a:t>
              </a:r>
            </a:p>
          </p:txBody>
        </p:sp>
      </p:grpSp>
      <p:grpSp>
        <p:nvGrpSpPr>
          <p:cNvPr id="4" name="Group 33"/>
          <p:cNvGrpSpPr/>
          <p:nvPr/>
        </p:nvGrpSpPr>
        <p:grpSpPr>
          <a:xfrm>
            <a:off x="970812" y="2862235"/>
            <a:ext cx="7563588" cy="647699"/>
            <a:chOff x="970812" y="1751013"/>
            <a:chExt cx="7563588" cy="647699"/>
          </a:xfrm>
        </p:grpSpPr>
        <p:sp>
          <p:nvSpPr>
            <p:cNvPr id="35" name="Text Box 5"/>
            <p:cNvSpPr txBox="1">
              <a:spLocks noChangeArrowheads="1"/>
            </p:cNvSpPr>
            <p:nvPr/>
          </p:nvSpPr>
          <p:spPr bwMode="auto">
            <a:xfrm>
              <a:off x="970812" y="1751013"/>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i="1" dirty="0" err="1">
                  <a:solidFill>
                    <a:srgbClr val="000000"/>
                  </a:solidFill>
                  <a:latin typeface="Times New Roman" pitchFamily="1" charset="0"/>
                </a:rPr>
                <a:t>object</a:t>
              </a:r>
              <a:r>
                <a:rPr lang="en-US" sz="2000" b="1" dirty="0" err="1">
                  <a:solidFill>
                    <a:srgbClr val="000000"/>
                  </a:solidFill>
                  <a:latin typeface="Courier New" pitchFamily="1" charset="0"/>
                </a:rPr>
                <a:t>.getWidth</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sp>
          <p:nvSpPr>
            <p:cNvPr id="36" name="Text Box 6"/>
            <p:cNvSpPr txBox="1">
              <a:spLocks noChangeArrowheads="1"/>
            </p:cNvSpPr>
            <p:nvPr/>
          </p:nvSpPr>
          <p:spPr bwMode="auto">
            <a:xfrm>
              <a:off x="1275612" y="2032000"/>
              <a:ext cx="7258788" cy="36671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000000"/>
                  </a:solidFill>
                  <a:latin typeface="Times New Roman" pitchFamily="1" charset="0"/>
                </a:rPr>
                <a:t>Returns the width of this object.</a:t>
              </a:r>
            </a:p>
          </p:txBody>
        </p:sp>
      </p:grpSp>
      <p:grpSp>
        <p:nvGrpSpPr>
          <p:cNvPr id="5" name="Group 36"/>
          <p:cNvGrpSpPr/>
          <p:nvPr/>
        </p:nvGrpSpPr>
        <p:grpSpPr>
          <a:xfrm>
            <a:off x="970812" y="3441148"/>
            <a:ext cx="7563588" cy="647699"/>
            <a:chOff x="970812" y="1751013"/>
            <a:chExt cx="7563588" cy="647699"/>
          </a:xfrm>
        </p:grpSpPr>
        <p:sp>
          <p:nvSpPr>
            <p:cNvPr id="38" name="Text Box 5"/>
            <p:cNvSpPr txBox="1">
              <a:spLocks noChangeArrowheads="1"/>
            </p:cNvSpPr>
            <p:nvPr/>
          </p:nvSpPr>
          <p:spPr bwMode="auto">
            <a:xfrm>
              <a:off x="970812" y="1751013"/>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i="1" dirty="0" err="1">
                  <a:solidFill>
                    <a:srgbClr val="000000"/>
                  </a:solidFill>
                  <a:latin typeface="Times New Roman" pitchFamily="1" charset="0"/>
                </a:rPr>
                <a:t>object</a:t>
              </a:r>
              <a:r>
                <a:rPr lang="en-US" sz="2000" b="1" dirty="0" err="1">
                  <a:solidFill>
                    <a:srgbClr val="000000"/>
                  </a:solidFill>
                  <a:latin typeface="Courier New" pitchFamily="1" charset="0"/>
                </a:rPr>
                <a:t>.getHeight</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sp>
          <p:nvSpPr>
            <p:cNvPr id="39" name="Text Box 6"/>
            <p:cNvSpPr txBox="1">
              <a:spLocks noChangeArrowheads="1"/>
            </p:cNvSpPr>
            <p:nvPr/>
          </p:nvSpPr>
          <p:spPr bwMode="auto">
            <a:xfrm>
              <a:off x="1275612" y="2032000"/>
              <a:ext cx="7258788" cy="36671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000000"/>
                  </a:solidFill>
                  <a:latin typeface="Times New Roman" pitchFamily="1" charset="0"/>
                </a:rPr>
                <a:t>Returns the height of this object.</a:t>
              </a:r>
            </a:p>
          </p:txBody>
        </p:sp>
      </p:grpSp>
      <p:grpSp>
        <p:nvGrpSpPr>
          <p:cNvPr id="6" name="Group 39"/>
          <p:cNvGrpSpPr/>
          <p:nvPr/>
        </p:nvGrpSpPr>
        <p:grpSpPr>
          <a:xfrm>
            <a:off x="970812" y="4020063"/>
            <a:ext cx="7563588" cy="647699"/>
            <a:chOff x="970812" y="1751013"/>
            <a:chExt cx="7563588" cy="647699"/>
          </a:xfrm>
        </p:grpSpPr>
        <p:sp>
          <p:nvSpPr>
            <p:cNvPr id="41" name="Text Box 5"/>
            <p:cNvSpPr txBox="1">
              <a:spLocks noChangeArrowheads="1"/>
            </p:cNvSpPr>
            <p:nvPr/>
          </p:nvSpPr>
          <p:spPr bwMode="auto">
            <a:xfrm>
              <a:off x="970812" y="1751013"/>
              <a:ext cx="756358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i="1" dirty="0" err="1">
                  <a:solidFill>
                    <a:srgbClr val="000000"/>
                  </a:solidFill>
                  <a:latin typeface="Times New Roman" pitchFamily="1" charset="0"/>
                </a:rPr>
                <a:t>object</a:t>
              </a:r>
              <a:r>
                <a:rPr lang="en-US" sz="2000" b="1" dirty="0" err="1">
                  <a:solidFill>
                    <a:srgbClr val="000000"/>
                  </a:solidFill>
                  <a:latin typeface="Courier New" pitchFamily="1" charset="0"/>
                </a:rPr>
                <a:t>.setColor(</a:t>
              </a:r>
              <a:r>
                <a:rPr lang="en-US" sz="2000" i="1" dirty="0" err="1">
                  <a:solidFill>
                    <a:srgbClr val="000000"/>
                  </a:solidFill>
                  <a:latin typeface="Times New Roman" pitchFamily="1" charset="0"/>
                </a:rPr>
                <a:t>color</a:t>
              </a:r>
              <a:r>
                <a:rPr lang="en-US" sz="2000" b="1" dirty="0">
                  <a:solidFill>
                    <a:srgbClr val="000000"/>
                  </a:solidFill>
                  <a:latin typeface="Courier New" pitchFamily="1" charset="0"/>
                </a:rPr>
                <a:t>)</a:t>
              </a:r>
              <a:endParaRPr lang="en-US" sz="1600" b="1" dirty="0">
                <a:solidFill>
                  <a:srgbClr val="000000"/>
                </a:solidFill>
                <a:latin typeface="Courier New" pitchFamily="1" charset="0"/>
              </a:endParaRPr>
            </a:p>
          </p:txBody>
        </p:sp>
        <p:sp>
          <p:nvSpPr>
            <p:cNvPr id="42" name="Text Box 6"/>
            <p:cNvSpPr txBox="1">
              <a:spLocks noChangeArrowheads="1"/>
            </p:cNvSpPr>
            <p:nvPr/>
          </p:nvSpPr>
          <p:spPr bwMode="auto">
            <a:xfrm>
              <a:off x="1275612" y="2032000"/>
              <a:ext cx="7258788" cy="366712"/>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000000"/>
                  </a:solidFill>
                  <a:latin typeface="Times New Roman" pitchFamily="1" charset="0"/>
                </a:rPr>
                <a:t>Sets the color of the object to the specified color.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Drawing Geometrical Objects</a:t>
            </a:r>
            <a:endParaRPr lang="en-US">
              <a:solidFill>
                <a:srgbClr val="FF0000"/>
              </a:solidFill>
              <a:ea typeface="ＭＳ Ｐゴシック" pitchFamily="1" charset="-128"/>
              <a:cs typeface="ＭＳ Ｐゴシック" pitchFamily="1" charset="-128"/>
            </a:endParaRPr>
          </a:p>
        </p:txBody>
      </p:sp>
      <p:sp>
        <p:nvSpPr>
          <p:cNvPr id="28675" name="Text Box 3"/>
          <p:cNvSpPr txBox="1">
            <a:spLocks noChangeArrowheads="1"/>
          </p:cNvSpPr>
          <p:nvPr/>
        </p:nvSpPr>
        <p:spPr bwMode="auto">
          <a:xfrm>
            <a:off x="457200" y="1107603"/>
            <a:ext cx="8229600" cy="43088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dirty="0">
                <a:solidFill>
                  <a:srgbClr val="000000"/>
                </a:solidFill>
                <a:latin typeface="Times New Roman" pitchFamily="1" charset="0"/>
              </a:rPr>
              <a:t>Functions to create geometrical objects:</a:t>
            </a:r>
          </a:p>
        </p:txBody>
      </p:sp>
      <p:grpSp>
        <p:nvGrpSpPr>
          <p:cNvPr id="2" name="Group 4"/>
          <p:cNvGrpSpPr>
            <a:grpSpLocks/>
          </p:cNvGrpSpPr>
          <p:nvPr/>
        </p:nvGrpSpPr>
        <p:grpSpPr bwMode="auto">
          <a:xfrm>
            <a:off x="457200" y="1511300"/>
            <a:ext cx="8153400" cy="674688"/>
            <a:chOff x="288" y="1511"/>
            <a:chExt cx="5136" cy="425"/>
          </a:xfrm>
        </p:grpSpPr>
        <p:sp>
          <p:nvSpPr>
            <p:cNvPr id="28695" name="Rectangle 5"/>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a:solidFill>
                  <a:srgbClr val="000000"/>
                </a:solidFill>
                <a:latin typeface="Courier New" pitchFamily="1" charset="0"/>
              </a:endParaRPr>
            </a:p>
          </p:txBody>
        </p:sp>
        <p:sp>
          <p:nvSpPr>
            <p:cNvPr id="28696" name="Text Box 6"/>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1" dirty="0" err="1">
                  <a:solidFill>
                    <a:srgbClr val="000000"/>
                  </a:solidFill>
                  <a:latin typeface="Courier New" pitchFamily="1" charset="0"/>
                </a:rPr>
                <a:t>GRect</a:t>
              </a:r>
              <a:r>
                <a:rPr lang="en-US" sz="2000" b="1" dirty="0">
                  <a:solidFill>
                    <a:srgbClr val="000000"/>
                  </a:solidFill>
                  <a:latin typeface="Courier New" pitchFamily="1" charset="0"/>
                </a:rPr>
                <a:t>(</a:t>
              </a:r>
              <a:r>
                <a:rPr lang="en-US" sz="2000" i="1" dirty="0">
                  <a:solidFill>
                    <a:srgbClr val="000000"/>
                  </a:solidFill>
                  <a:latin typeface="Times New Roman" pitchFamily="1" charset="0"/>
                </a:rPr>
                <a:t>x</a:t>
              </a:r>
              <a:r>
                <a:rPr lang="en-US" sz="2000" b="1" dirty="0">
                  <a:solidFill>
                    <a:srgbClr val="000000"/>
                  </a:solidFill>
                  <a:latin typeface="Courier New" pitchFamily="1" charset="0"/>
                </a:rPr>
                <a:t>,</a:t>
              </a:r>
              <a:r>
                <a:rPr lang="en-US" sz="2000" b="1" dirty="0">
                  <a:solidFill>
                    <a:srgbClr val="000000"/>
                  </a:solidFill>
                  <a:latin typeface="Times New Roman" pitchFamily="1" charset="0"/>
                </a:rPr>
                <a:t> </a:t>
              </a:r>
              <a:r>
                <a:rPr lang="en-US" sz="2000" i="1" dirty="0">
                  <a:solidFill>
                    <a:srgbClr val="000000"/>
                  </a:solidFill>
                  <a:latin typeface="Times New Roman" pitchFamily="1" charset="0"/>
                </a:rPr>
                <a:t>y</a:t>
              </a:r>
              <a:r>
                <a:rPr lang="en-US" sz="2000" b="1" dirty="0">
                  <a:solidFill>
                    <a:srgbClr val="000000"/>
                  </a:solidFill>
                  <a:latin typeface="Courier New" pitchFamily="1" charset="0"/>
                </a:rPr>
                <a:t>,</a:t>
              </a:r>
              <a:r>
                <a:rPr lang="en-US" sz="2000" b="1" dirty="0">
                  <a:solidFill>
                    <a:srgbClr val="000000"/>
                  </a:solidFill>
                  <a:latin typeface="Times New Roman" pitchFamily="1" charset="0"/>
                </a:rPr>
                <a:t> </a:t>
              </a:r>
              <a:r>
                <a:rPr lang="en-US" sz="2000" i="1" dirty="0">
                  <a:solidFill>
                    <a:srgbClr val="000000"/>
                  </a:solidFill>
                  <a:latin typeface="Times New Roman" pitchFamily="1" charset="0"/>
                </a:rPr>
                <a:t>width</a:t>
              </a:r>
              <a:r>
                <a:rPr lang="en-US" sz="2000" b="1" dirty="0">
                  <a:solidFill>
                    <a:srgbClr val="000000"/>
                  </a:solidFill>
                  <a:latin typeface="Courier New" pitchFamily="1" charset="0"/>
                </a:rPr>
                <a:t>,</a:t>
              </a:r>
              <a:r>
                <a:rPr lang="en-US" sz="2000" b="1" dirty="0">
                  <a:solidFill>
                    <a:srgbClr val="000000"/>
                  </a:solidFill>
                  <a:latin typeface="Times New Roman" pitchFamily="1" charset="0"/>
                </a:rPr>
                <a:t> </a:t>
              </a:r>
              <a:r>
                <a:rPr lang="en-US" sz="2000" i="1" dirty="0">
                  <a:solidFill>
                    <a:srgbClr val="000000"/>
                  </a:solidFill>
                  <a:latin typeface="Times New Roman" pitchFamily="1" charset="0"/>
                </a:rPr>
                <a:t>height</a:t>
              </a:r>
              <a:r>
                <a:rPr lang="en-US" sz="2000" b="1" dirty="0">
                  <a:solidFill>
                    <a:srgbClr val="000000"/>
                  </a:solidFill>
                  <a:latin typeface="Courier New" pitchFamily="1" charset="0"/>
                </a:rPr>
                <a:t>)</a:t>
              </a:r>
            </a:p>
          </p:txBody>
        </p:sp>
        <p:sp>
          <p:nvSpPr>
            <p:cNvPr id="28697" name="Text Box 7"/>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Times New Roman" pitchFamily="1" charset="0"/>
                </a:rPr>
                <a:t>Creates a rectangle whose upper left corner is at (</a:t>
              </a:r>
              <a:r>
                <a:rPr lang="en-US" i="1">
                  <a:solidFill>
                    <a:srgbClr val="000000"/>
                  </a:solidFill>
                  <a:latin typeface="Times New Roman" pitchFamily="1" charset="0"/>
                </a:rPr>
                <a:t>x</a:t>
              </a:r>
              <a:r>
                <a:rPr lang="en-US">
                  <a:solidFill>
                    <a:srgbClr val="000000"/>
                  </a:solidFill>
                  <a:latin typeface="Times New Roman" pitchFamily="1" charset="0"/>
                </a:rPr>
                <a:t>, </a:t>
              </a:r>
              <a:r>
                <a:rPr lang="en-US" i="1">
                  <a:solidFill>
                    <a:srgbClr val="000000"/>
                  </a:solidFill>
                  <a:latin typeface="Times New Roman" pitchFamily="1" charset="0"/>
                </a:rPr>
                <a:t>y</a:t>
              </a:r>
              <a:r>
                <a:rPr lang="en-US">
                  <a:solidFill>
                    <a:srgbClr val="000000"/>
                  </a:solidFill>
                  <a:latin typeface="Times New Roman" pitchFamily="1" charset="0"/>
                </a:rPr>
                <a:t>) of the specified size. </a:t>
              </a:r>
            </a:p>
          </p:txBody>
        </p:sp>
      </p:grpSp>
      <p:grpSp>
        <p:nvGrpSpPr>
          <p:cNvPr id="3" name="Group 8"/>
          <p:cNvGrpSpPr>
            <a:grpSpLocks/>
          </p:cNvGrpSpPr>
          <p:nvPr/>
        </p:nvGrpSpPr>
        <p:grpSpPr bwMode="auto">
          <a:xfrm>
            <a:off x="457200" y="2171700"/>
            <a:ext cx="8153400" cy="674688"/>
            <a:chOff x="288" y="1511"/>
            <a:chExt cx="5136" cy="425"/>
          </a:xfrm>
        </p:grpSpPr>
        <p:sp>
          <p:nvSpPr>
            <p:cNvPr id="28692" name="Rectangle 9"/>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a:solidFill>
                  <a:srgbClr val="000000"/>
                </a:solidFill>
                <a:latin typeface="Courier New" pitchFamily="1" charset="0"/>
              </a:endParaRPr>
            </a:p>
          </p:txBody>
        </p:sp>
        <p:sp>
          <p:nvSpPr>
            <p:cNvPr id="28693" name="Text Box 10"/>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1" dirty="0" err="1">
                  <a:solidFill>
                    <a:srgbClr val="000000"/>
                  </a:solidFill>
                  <a:latin typeface="Courier New" pitchFamily="1" charset="0"/>
                </a:rPr>
                <a:t>GOval</a:t>
              </a:r>
              <a:r>
                <a:rPr lang="en-US" sz="2000" b="1" dirty="0">
                  <a:solidFill>
                    <a:srgbClr val="000000"/>
                  </a:solidFill>
                  <a:latin typeface="Courier New" pitchFamily="1" charset="0"/>
                </a:rPr>
                <a:t>(</a:t>
              </a:r>
              <a:r>
                <a:rPr lang="en-US" sz="2000" i="1" dirty="0">
                  <a:solidFill>
                    <a:srgbClr val="000000"/>
                  </a:solidFill>
                  <a:latin typeface="Times New Roman" pitchFamily="1" charset="0"/>
                </a:rPr>
                <a:t>x</a:t>
              </a:r>
              <a:r>
                <a:rPr lang="en-US" sz="2000" b="1" dirty="0">
                  <a:solidFill>
                    <a:srgbClr val="000000"/>
                  </a:solidFill>
                  <a:latin typeface="Courier New" pitchFamily="1" charset="0"/>
                </a:rPr>
                <a:t>,</a:t>
              </a:r>
              <a:r>
                <a:rPr lang="en-US" sz="2000" b="1" dirty="0">
                  <a:solidFill>
                    <a:srgbClr val="000000"/>
                  </a:solidFill>
                  <a:latin typeface="Times New Roman" pitchFamily="1" charset="0"/>
                </a:rPr>
                <a:t> </a:t>
              </a:r>
              <a:r>
                <a:rPr lang="en-US" sz="2000" i="1" dirty="0">
                  <a:solidFill>
                    <a:srgbClr val="000000"/>
                  </a:solidFill>
                  <a:latin typeface="Times New Roman" pitchFamily="1" charset="0"/>
                </a:rPr>
                <a:t>y</a:t>
              </a:r>
              <a:r>
                <a:rPr lang="en-US" sz="2000" b="1" dirty="0">
                  <a:solidFill>
                    <a:srgbClr val="000000"/>
                  </a:solidFill>
                  <a:latin typeface="Courier New" pitchFamily="1" charset="0"/>
                </a:rPr>
                <a:t>,</a:t>
              </a:r>
              <a:r>
                <a:rPr lang="en-US" sz="2000" b="1" dirty="0">
                  <a:solidFill>
                    <a:srgbClr val="000000"/>
                  </a:solidFill>
                  <a:latin typeface="Times New Roman" pitchFamily="1" charset="0"/>
                </a:rPr>
                <a:t> </a:t>
              </a:r>
              <a:r>
                <a:rPr lang="en-US" sz="2000" i="1" dirty="0">
                  <a:solidFill>
                    <a:srgbClr val="000000"/>
                  </a:solidFill>
                  <a:latin typeface="Times New Roman" pitchFamily="1" charset="0"/>
                </a:rPr>
                <a:t>width</a:t>
              </a:r>
              <a:r>
                <a:rPr lang="en-US" sz="2000" b="1" dirty="0">
                  <a:solidFill>
                    <a:srgbClr val="000000"/>
                  </a:solidFill>
                  <a:latin typeface="Courier New" pitchFamily="1" charset="0"/>
                </a:rPr>
                <a:t>,</a:t>
              </a:r>
              <a:r>
                <a:rPr lang="en-US" sz="2000" b="1" dirty="0">
                  <a:solidFill>
                    <a:srgbClr val="000000"/>
                  </a:solidFill>
                  <a:latin typeface="Times New Roman" pitchFamily="1" charset="0"/>
                </a:rPr>
                <a:t> </a:t>
              </a:r>
              <a:r>
                <a:rPr lang="en-US" sz="2000" i="1" dirty="0">
                  <a:solidFill>
                    <a:srgbClr val="000000"/>
                  </a:solidFill>
                  <a:latin typeface="Times New Roman" pitchFamily="1" charset="0"/>
                </a:rPr>
                <a:t>height</a:t>
              </a:r>
              <a:r>
                <a:rPr lang="en-US" sz="2000" b="1" dirty="0">
                  <a:solidFill>
                    <a:srgbClr val="000000"/>
                  </a:solidFill>
                  <a:latin typeface="Courier New" pitchFamily="1" charset="0"/>
                </a:rPr>
                <a:t>)</a:t>
              </a:r>
            </a:p>
          </p:txBody>
        </p:sp>
        <p:sp>
          <p:nvSpPr>
            <p:cNvPr id="28694" name="Text Box 11"/>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dirty="0">
                  <a:solidFill>
                    <a:srgbClr val="000000"/>
                  </a:solidFill>
                  <a:latin typeface="Times New Roman" pitchFamily="1" charset="0"/>
                </a:rPr>
                <a:t>Creates an oval that fits within a rectangle with the same dimensions. </a:t>
              </a:r>
            </a:p>
          </p:txBody>
        </p:sp>
      </p:grpSp>
      <p:grpSp>
        <p:nvGrpSpPr>
          <p:cNvPr id="4" name="Group 12"/>
          <p:cNvGrpSpPr>
            <a:grpSpLocks/>
          </p:cNvGrpSpPr>
          <p:nvPr/>
        </p:nvGrpSpPr>
        <p:grpSpPr bwMode="auto">
          <a:xfrm>
            <a:off x="457200" y="3778846"/>
            <a:ext cx="8229600" cy="1741488"/>
            <a:chOff x="288" y="2329"/>
            <a:chExt cx="5184" cy="1097"/>
          </a:xfrm>
        </p:grpSpPr>
        <p:sp>
          <p:nvSpPr>
            <p:cNvPr id="28683" name="Text Box 13"/>
            <p:cNvSpPr txBox="1">
              <a:spLocks noChangeArrowheads="1"/>
            </p:cNvSpPr>
            <p:nvPr/>
          </p:nvSpPr>
          <p:spPr bwMode="auto">
            <a:xfrm>
              <a:off x="288" y="2329"/>
              <a:ext cx="5184" cy="27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dirty="0">
                  <a:solidFill>
                    <a:srgbClr val="000000"/>
                  </a:solidFill>
                  <a:latin typeface="Times New Roman" pitchFamily="1" charset="0"/>
                </a:rPr>
                <a:t>Methods shared by the </a:t>
              </a:r>
              <a:r>
                <a:rPr lang="en-US" sz="2000" b="1" dirty="0" err="1">
                  <a:solidFill>
                    <a:srgbClr val="000000"/>
                  </a:solidFill>
                  <a:latin typeface="Courier New" pitchFamily="1" charset="0"/>
                </a:rPr>
                <a:t>GRect</a:t>
              </a:r>
              <a:r>
                <a:rPr lang="en-US" sz="2400" dirty="0">
                  <a:solidFill>
                    <a:srgbClr val="000000"/>
                  </a:solidFill>
                  <a:latin typeface="Times New Roman" pitchFamily="1" charset="0"/>
                </a:rPr>
                <a:t> and </a:t>
              </a:r>
              <a:r>
                <a:rPr lang="en-US" sz="2000" b="1" dirty="0" err="1">
                  <a:solidFill>
                    <a:srgbClr val="000000"/>
                  </a:solidFill>
                  <a:latin typeface="Courier New" pitchFamily="1" charset="0"/>
                </a:rPr>
                <a:t>GOval</a:t>
              </a:r>
              <a:r>
                <a:rPr lang="en-US" sz="2400" dirty="0">
                  <a:solidFill>
                    <a:srgbClr val="000000"/>
                  </a:solidFill>
                  <a:latin typeface="Times New Roman" pitchFamily="1" charset="0"/>
                </a:rPr>
                <a:t> classes:  </a:t>
              </a:r>
            </a:p>
          </p:txBody>
        </p:sp>
        <p:grpSp>
          <p:nvGrpSpPr>
            <p:cNvPr id="5" name="Group 14"/>
            <p:cNvGrpSpPr>
              <a:grpSpLocks/>
            </p:cNvGrpSpPr>
            <p:nvPr/>
          </p:nvGrpSpPr>
          <p:grpSpPr bwMode="auto">
            <a:xfrm>
              <a:off x="288" y="2584"/>
              <a:ext cx="5136" cy="425"/>
              <a:chOff x="288" y="1511"/>
              <a:chExt cx="5136" cy="425"/>
            </a:xfrm>
          </p:grpSpPr>
          <p:sp>
            <p:nvSpPr>
              <p:cNvPr id="28689" name="Rectangle 15"/>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a:solidFill>
                    <a:srgbClr val="000000"/>
                  </a:solidFill>
                  <a:latin typeface="Courier New" pitchFamily="1" charset="0"/>
                </a:endParaRPr>
              </a:p>
            </p:txBody>
          </p:sp>
          <p:sp>
            <p:nvSpPr>
              <p:cNvPr id="28690" name="Text Box 16"/>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solidFill>
                      <a:srgbClr val="000000"/>
                    </a:solidFill>
                    <a:latin typeface="Times New Roman" pitchFamily="1" charset="0"/>
                  </a:rPr>
                  <a:t>object</a:t>
                </a:r>
                <a:r>
                  <a:rPr lang="en-US" sz="2000" b="1">
                    <a:solidFill>
                      <a:srgbClr val="000000"/>
                    </a:solidFill>
                    <a:latin typeface="Courier New" pitchFamily="1" charset="0"/>
                  </a:rPr>
                  <a:t>.setFilled(</a:t>
                </a:r>
                <a:r>
                  <a:rPr lang="en-US" sz="400" b="1">
                    <a:solidFill>
                      <a:srgbClr val="000000"/>
                    </a:solidFill>
                    <a:latin typeface="Courier New" pitchFamily="1" charset="0"/>
                  </a:rPr>
                  <a:t> </a:t>
                </a:r>
                <a:r>
                  <a:rPr lang="en-US" sz="2000" i="1">
                    <a:solidFill>
                      <a:srgbClr val="000000"/>
                    </a:solidFill>
                    <a:latin typeface="Times New Roman" pitchFamily="1" charset="0"/>
                  </a:rPr>
                  <a:t>fill</a:t>
                </a:r>
                <a:r>
                  <a:rPr lang="en-US" sz="2000" b="1">
                    <a:solidFill>
                      <a:srgbClr val="000000"/>
                    </a:solidFill>
                    <a:latin typeface="Courier New" pitchFamily="1" charset="0"/>
                  </a:rPr>
                  <a:t>)</a:t>
                </a:r>
              </a:p>
            </p:txBody>
          </p:sp>
          <p:sp>
            <p:nvSpPr>
              <p:cNvPr id="28691" name="Text Box 17"/>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Times New Roman" pitchFamily="1" charset="0"/>
                  </a:rPr>
                  <a:t>If </a:t>
                </a:r>
                <a:r>
                  <a:rPr lang="en-US" i="1">
                    <a:solidFill>
                      <a:srgbClr val="000000"/>
                    </a:solidFill>
                    <a:latin typeface="Times New Roman" pitchFamily="1" charset="0"/>
                  </a:rPr>
                  <a:t>fill</a:t>
                </a:r>
                <a:r>
                  <a:rPr lang="en-US">
                    <a:solidFill>
                      <a:srgbClr val="000000"/>
                    </a:solidFill>
                    <a:latin typeface="Times New Roman" pitchFamily="1" charset="0"/>
                  </a:rPr>
                  <a:t> is </a:t>
                </a:r>
                <a:r>
                  <a:rPr lang="en-US" sz="1600" b="1">
                    <a:solidFill>
                      <a:srgbClr val="000000"/>
                    </a:solidFill>
                    <a:latin typeface="Courier New" pitchFamily="1" charset="0"/>
                  </a:rPr>
                  <a:t>true</a:t>
                </a:r>
                <a:r>
                  <a:rPr lang="en-US">
                    <a:solidFill>
                      <a:srgbClr val="000000"/>
                    </a:solidFill>
                    <a:latin typeface="Times New Roman" pitchFamily="1" charset="0"/>
                  </a:rPr>
                  <a:t>, fills in the interior of the object; if </a:t>
                </a:r>
                <a:r>
                  <a:rPr lang="en-US" sz="1600" b="1">
                    <a:solidFill>
                      <a:srgbClr val="000000"/>
                    </a:solidFill>
                    <a:latin typeface="Courier New" pitchFamily="1" charset="0"/>
                  </a:rPr>
                  <a:t>false</a:t>
                </a:r>
                <a:r>
                  <a:rPr lang="en-US">
                    <a:solidFill>
                      <a:srgbClr val="000000"/>
                    </a:solidFill>
                    <a:latin typeface="Times New Roman" pitchFamily="1" charset="0"/>
                  </a:rPr>
                  <a:t>, shows only the outline.</a:t>
                </a:r>
              </a:p>
            </p:txBody>
          </p:sp>
        </p:grpSp>
        <p:grpSp>
          <p:nvGrpSpPr>
            <p:cNvPr id="6" name="Group 18"/>
            <p:cNvGrpSpPr>
              <a:grpSpLocks/>
            </p:cNvGrpSpPr>
            <p:nvPr/>
          </p:nvGrpSpPr>
          <p:grpSpPr bwMode="auto">
            <a:xfrm>
              <a:off x="288" y="3001"/>
              <a:ext cx="5136" cy="425"/>
              <a:chOff x="288" y="1511"/>
              <a:chExt cx="5136" cy="425"/>
            </a:xfrm>
          </p:grpSpPr>
          <p:sp>
            <p:nvSpPr>
              <p:cNvPr id="28686" name="Rectangle 19"/>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a:solidFill>
                    <a:srgbClr val="000000"/>
                  </a:solidFill>
                  <a:latin typeface="Courier New" pitchFamily="1" charset="0"/>
                </a:endParaRPr>
              </a:p>
            </p:txBody>
          </p:sp>
          <p:sp>
            <p:nvSpPr>
              <p:cNvPr id="28687" name="Text Box 20"/>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solidFill>
                      <a:srgbClr val="000000"/>
                    </a:solidFill>
                    <a:latin typeface="Times New Roman" pitchFamily="1" charset="0"/>
                  </a:rPr>
                  <a:t>object</a:t>
                </a:r>
                <a:r>
                  <a:rPr lang="en-US" sz="2000" b="1">
                    <a:solidFill>
                      <a:srgbClr val="000000"/>
                    </a:solidFill>
                    <a:latin typeface="Courier New" pitchFamily="1" charset="0"/>
                  </a:rPr>
                  <a:t>.setFillColor(</a:t>
                </a:r>
                <a:r>
                  <a:rPr lang="en-US" sz="400" b="1">
                    <a:solidFill>
                      <a:srgbClr val="000000"/>
                    </a:solidFill>
                    <a:latin typeface="Courier New" pitchFamily="1" charset="0"/>
                  </a:rPr>
                  <a:t> </a:t>
                </a:r>
                <a:r>
                  <a:rPr lang="en-US" sz="2000" i="1">
                    <a:solidFill>
                      <a:srgbClr val="000000"/>
                    </a:solidFill>
                    <a:latin typeface="Times New Roman" pitchFamily="1" charset="0"/>
                  </a:rPr>
                  <a:t>color</a:t>
                </a:r>
                <a:r>
                  <a:rPr lang="en-US" sz="2000" b="1">
                    <a:solidFill>
                      <a:srgbClr val="000000"/>
                    </a:solidFill>
                    <a:latin typeface="Courier New" pitchFamily="1" charset="0"/>
                  </a:rPr>
                  <a:t>)</a:t>
                </a:r>
              </a:p>
            </p:txBody>
          </p:sp>
          <p:sp>
            <p:nvSpPr>
              <p:cNvPr id="28688" name="Text Box 21"/>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Times New Roman" pitchFamily="1" charset="0"/>
                  </a:rPr>
                  <a:t>Sets the color used to fill the interior, which can be different from the border.</a:t>
                </a:r>
              </a:p>
            </p:txBody>
          </p:sp>
        </p:grpSp>
      </p:grpSp>
      <p:grpSp>
        <p:nvGrpSpPr>
          <p:cNvPr id="7" name="Group 22"/>
          <p:cNvGrpSpPr>
            <a:grpSpLocks/>
          </p:cNvGrpSpPr>
          <p:nvPr/>
        </p:nvGrpSpPr>
        <p:grpSpPr bwMode="auto">
          <a:xfrm>
            <a:off x="457200" y="2832100"/>
            <a:ext cx="8153400" cy="674688"/>
            <a:chOff x="288" y="1511"/>
            <a:chExt cx="5136" cy="425"/>
          </a:xfrm>
        </p:grpSpPr>
        <p:sp>
          <p:nvSpPr>
            <p:cNvPr id="28680" name="Rectangle 23"/>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b="1">
                <a:solidFill>
                  <a:srgbClr val="000000"/>
                </a:solidFill>
                <a:latin typeface="Courier New" pitchFamily="1" charset="0"/>
              </a:endParaRPr>
            </a:p>
          </p:txBody>
        </p:sp>
        <p:sp>
          <p:nvSpPr>
            <p:cNvPr id="28681" name="Text Box 24"/>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1" dirty="0" err="1">
                  <a:solidFill>
                    <a:srgbClr val="000000"/>
                  </a:solidFill>
                  <a:latin typeface="Courier New" pitchFamily="1" charset="0"/>
                </a:rPr>
                <a:t>GLine</a:t>
              </a:r>
              <a:r>
                <a:rPr lang="en-US" sz="2000" b="1" dirty="0">
                  <a:solidFill>
                    <a:srgbClr val="000000"/>
                  </a:solidFill>
                  <a:latin typeface="Courier New" pitchFamily="1" charset="0"/>
                </a:rPr>
                <a:t>(</a:t>
              </a:r>
              <a:r>
                <a:rPr lang="en-US" sz="2000" i="1" dirty="0">
                  <a:solidFill>
                    <a:srgbClr val="000000"/>
                  </a:solidFill>
                  <a:latin typeface="Times New Roman" pitchFamily="1" charset="0"/>
                </a:rPr>
                <a:t>x</a:t>
              </a:r>
              <a:r>
                <a:rPr lang="en-US" sz="1600" baseline="-25000" dirty="0">
                  <a:solidFill>
                    <a:srgbClr val="000000"/>
                  </a:solidFill>
                  <a:latin typeface="Times New Roman" pitchFamily="1" charset="0"/>
                </a:rPr>
                <a:t>0</a:t>
              </a:r>
              <a:r>
                <a:rPr lang="en-US" sz="2000" b="1" dirty="0">
                  <a:solidFill>
                    <a:srgbClr val="000000"/>
                  </a:solidFill>
                  <a:latin typeface="Courier New" pitchFamily="1" charset="0"/>
                </a:rPr>
                <a:t>,</a:t>
              </a:r>
              <a:r>
                <a:rPr lang="en-US" sz="2000" b="1" dirty="0">
                  <a:solidFill>
                    <a:srgbClr val="000000"/>
                  </a:solidFill>
                  <a:latin typeface="Times New Roman" pitchFamily="1" charset="0"/>
                </a:rPr>
                <a:t> </a:t>
              </a:r>
              <a:r>
                <a:rPr lang="en-US" sz="2000" i="1" dirty="0">
                  <a:solidFill>
                    <a:srgbClr val="000000"/>
                  </a:solidFill>
                  <a:latin typeface="Times New Roman" pitchFamily="1" charset="0"/>
                </a:rPr>
                <a:t>y</a:t>
              </a:r>
              <a:r>
                <a:rPr lang="en-US" sz="1600" baseline="-25000" dirty="0">
                  <a:solidFill>
                    <a:srgbClr val="000000"/>
                  </a:solidFill>
                  <a:latin typeface="Times New Roman" pitchFamily="1" charset="0"/>
                </a:rPr>
                <a:t>0</a:t>
              </a:r>
              <a:r>
                <a:rPr lang="en-US" sz="2000" b="1" dirty="0">
                  <a:solidFill>
                    <a:srgbClr val="000000"/>
                  </a:solidFill>
                  <a:latin typeface="Courier New" pitchFamily="1" charset="0"/>
                </a:rPr>
                <a:t>,</a:t>
              </a:r>
              <a:r>
                <a:rPr lang="en-US" sz="2000" b="1" dirty="0">
                  <a:solidFill>
                    <a:srgbClr val="000000"/>
                  </a:solidFill>
                  <a:latin typeface="Times New Roman" pitchFamily="1" charset="0"/>
                </a:rPr>
                <a:t> </a:t>
              </a:r>
              <a:r>
                <a:rPr lang="en-US" sz="2000" i="1" dirty="0">
                  <a:solidFill>
                    <a:srgbClr val="000000"/>
                  </a:solidFill>
                  <a:latin typeface="Times New Roman" pitchFamily="1" charset="0"/>
                </a:rPr>
                <a:t>x</a:t>
              </a:r>
              <a:r>
                <a:rPr lang="en-US" sz="1600" baseline="-25000" dirty="0">
                  <a:solidFill>
                    <a:srgbClr val="000000"/>
                  </a:solidFill>
                  <a:latin typeface="Times New Roman" pitchFamily="1" charset="0"/>
                </a:rPr>
                <a:t>1</a:t>
              </a:r>
              <a:r>
                <a:rPr lang="en-US" sz="2000" b="1" dirty="0">
                  <a:solidFill>
                    <a:srgbClr val="000000"/>
                  </a:solidFill>
                  <a:latin typeface="Courier New" pitchFamily="1" charset="0"/>
                </a:rPr>
                <a:t>,</a:t>
              </a:r>
              <a:r>
                <a:rPr lang="en-US" sz="2000" b="1" dirty="0">
                  <a:solidFill>
                    <a:srgbClr val="000000"/>
                  </a:solidFill>
                  <a:latin typeface="Times New Roman" pitchFamily="1" charset="0"/>
                </a:rPr>
                <a:t> </a:t>
              </a:r>
              <a:r>
                <a:rPr lang="en-US" sz="2000" i="1" dirty="0">
                  <a:solidFill>
                    <a:srgbClr val="000000"/>
                  </a:solidFill>
                  <a:latin typeface="Times New Roman" pitchFamily="1" charset="0"/>
                </a:rPr>
                <a:t>y</a:t>
              </a:r>
              <a:r>
                <a:rPr lang="en-US" sz="1600" baseline="-25000" dirty="0">
                  <a:solidFill>
                    <a:srgbClr val="000000"/>
                  </a:solidFill>
                  <a:latin typeface="Times New Roman" pitchFamily="1" charset="0"/>
                </a:rPr>
                <a:t>1</a:t>
              </a:r>
              <a:r>
                <a:rPr lang="en-US" sz="2000" b="1" dirty="0">
                  <a:solidFill>
                    <a:srgbClr val="000000"/>
                  </a:solidFill>
                  <a:latin typeface="Courier New" pitchFamily="1" charset="0"/>
                </a:rPr>
                <a:t>)</a:t>
              </a:r>
            </a:p>
          </p:txBody>
        </p:sp>
        <p:sp>
          <p:nvSpPr>
            <p:cNvPr id="28682" name="Text Box 25"/>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Times New Roman" pitchFamily="1" charset="0"/>
                </a:rPr>
                <a:t>Creates a line extending from (</a:t>
              </a:r>
              <a:r>
                <a:rPr lang="en-US" i="1">
                  <a:solidFill>
                    <a:srgbClr val="000000"/>
                  </a:solidFill>
                  <a:latin typeface="Times New Roman" pitchFamily="1" charset="0"/>
                </a:rPr>
                <a:t>x</a:t>
              </a:r>
              <a:r>
                <a:rPr lang="en-US" sz="1600" baseline="-25000">
                  <a:solidFill>
                    <a:srgbClr val="000000"/>
                  </a:solidFill>
                  <a:latin typeface="Times New Roman" pitchFamily="1" charset="0"/>
                </a:rPr>
                <a:t>0</a:t>
              </a:r>
              <a:r>
                <a:rPr lang="en-US">
                  <a:solidFill>
                    <a:srgbClr val="000000"/>
                  </a:solidFill>
                  <a:latin typeface="Times New Roman" pitchFamily="1" charset="0"/>
                </a:rPr>
                <a:t>, </a:t>
              </a:r>
              <a:r>
                <a:rPr lang="en-US" i="1">
                  <a:solidFill>
                    <a:srgbClr val="000000"/>
                  </a:solidFill>
                  <a:latin typeface="Times New Roman" pitchFamily="1" charset="0"/>
                </a:rPr>
                <a:t>y</a:t>
              </a:r>
              <a:r>
                <a:rPr lang="en-US" sz="1600" baseline="-25000">
                  <a:solidFill>
                    <a:srgbClr val="000000"/>
                  </a:solidFill>
                  <a:latin typeface="Times New Roman" pitchFamily="1" charset="0"/>
                </a:rPr>
                <a:t>0</a:t>
              </a:r>
              <a:r>
                <a:rPr lang="en-US">
                  <a:solidFill>
                    <a:srgbClr val="000000"/>
                  </a:solidFill>
                  <a:latin typeface="Times New Roman" pitchFamily="1" charset="0"/>
                </a:rPr>
                <a:t>) to (</a:t>
              </a:r>
              <a:r>
                <a:rPr lang="en-US" i="1">
                  <a:solidFill>
                    <a:srgbClr val="000000"/>
                  </a:solidFill>
                  <a:latin typeface="Times New Roman" pitchFamily="1" charset="0"/>
                </a:rPr>
                <a:t>x</a:t>
              </a:r>
              <a:r>
                <a:rPr lang="en-US" sz="1600" baseline="-25000">
                  <a:solidFill>
                    <a:srgbClr val="000000"/>
                  </a:solidFill>
                  <a:latin typeface="Times New Roman" pitchFamily="1" charset="0"/>
                </a:rPr>
                <a:t>1</a:t>
              </a:r>
              <a:r>
                <a:rPr lang="en-US">
                  <a:solidFill>
                    <a:srgbClr val="000000"/>
                  </a:solidFill>
                  <a:latin typeface="Times New Roman" pitchFamily="1" charset="0"/>
                </a:rPr>
                <a:t>, </a:t>
              </a:r>
              <a:r>
                <a:rPr lang="en-US" i="1">
                  <a:solidFill>
                    <a:srgbClr val="000000"/>
                  </a:solidFill>
                  <a:latin typeface="Times New Roman" pitchFamily="1" charset="0"/>
                </a:rPr>
                <a:t>y</a:t>
              </a:r>
              <a:r>
                <a:rPr lang="en-US" sz="1600" baseline="-25000">
                  <a:solidFill>
                    <a:srgbClr val="000000"/>
                  </a:solidFill>
                  <a:latin typeface="Times New Roman" pitchFamily="1" charset="0"/>
                </a:rPr>
                <a:t>1</a:t>
              </a:r>
              <a:r>
                <a:rPr lang="en-US">
                  <a:solidFill>
                    <a:srgbClr val="000000"/>
                  </a:solidFill>
                  <a:latin typeface="Times New Roman" pitchFamily="1" charset="0"/>
                </a:rPr>
                <a:t>).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11" name="Rectangle 1031"/>
          <p:cNvSpPr>
            <a:spLocks noGrp="1" noChangeArrowheads="1"/>
          </p:cNvSpPr>
          <p:nvPr>
            <p:ph type="title"/>
          </p:nvPr>
        </p:nvSpPr>
        <p:spPr>
          <a:xfrm>
            <a:off x="0" y="76200"/>
            <a:ext cx="9144000" cy="1143000"/>
          </a:xfrm>
          <a:noFill/>
          <a:ln/>
        </p:spPr>
        <p:txBody>
          <a:bodyPr/>
          <a:lstStyle/>
          <a:p>
            <a:r>
              <a:rPr lang="en-US" dirty="0">
                <a:solidFill>
                  <a:srgbClr val="FF0000"/>
                </a:solidFill>
              </a:rPr>
              <a:t>The </a:t>
            </a:r>
            <a:r>
              <a:rPr lang="en-US" sz="4000" b="1" dirty="0" err="1">
                <a:solidFill>
                  <a:srgbClr val="FF0000"/>
                </a:solidFill>
                <a:latin typeface="Courier New" pitchFamily="-102" charset="0"/>
              </a:rPr>
              <a:t>GRectPlusGOval</a:t>
            </a:r>
            <a:r>
              <a:rPr lang="en-US" dirty="0">
                <a:solidFill>
                  <a:srgbClr val="FF0000"/>
                </a:solidFill>
              </a:rPr>
              <a:t> Program </a:t>
            </a:r>
          </a:p>
        </p:txBody>
      </p:sp>
      <p:sp>
        <p:nvSpPr>
          <p:cNvPr id="431106" name="Rectangle 1026"/>
          <p:cNvSpPr>
            <a:spLocks noChangeArrowheads="1"/>
          </p:cNvSpPr>
          <p:nvPr/>
        </p:nvSpPr>
        <p:spPr bwMode="auto">
          <a:xfrm>
            <a:off x="457200" y="1113404"/>
            <a:ext cx="8229600" cy="3694176"/>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07" name="Text Box 1027"/>
          <p:cNvSpPr txBox="1">
            <a:spLocks noChangeArrowheads="1"/>
          </p:cNvSpPr>
          <p:nvPr/>
        </p:nvSpPr>
        <p:spPr bwMode="auto">
          <a:xfrm>
            <a:off x="533400" y="1143000"/>
            <a:ext cx="8077200" cy="3644587"/>
          </a:xfrm>
          <a:prstGeom prst="rect">
            <a:avLst/>
          </a:prstGeom>
          <a:noFill/>
          <a:ln w="9525">
            <a:noFill/>
            <a:miter lim="800000"/>
            <a:headEnd/>
            <a:tailEnd/>
          </a:ln>
          <a:effectLst/>
        </p:spPr>
        <p:txBody>
          <a:bodyPr>
            <a:prstTxWarp prst="textNoShape">
              <a:avLst/>
            </a:prstTxWarp>
            <a:spAutoFit/>
          </a:bodyPr>
          <a:lstStyle/>
          <a:p>
            <a:pPr>
              <a:lnSpc>
                <a:spcPct val="105000"/>
              </a:lnSpc>
            </a:pPr>
            <a:r>
              <a:rPr lang="en-US" sz="2000" b="1" dirty="0">
                <a:solidFill>
                  <a:srgbClr val="000000"/>
                </a:solidFill>
                <a:latin typeface="Courier New" pitchFamily="-102" charset="0"/>
              </a:rPr>
              <a:t>function </a:t>
            </a:r>
            <a:r>
              <a:rPr lang="en-US" sz="2000" b="1" dirty="0" err="1">
                <a:solidFill>
                  <a:srgbClr val="000000"/>
                </a:solidFill>
                <a:latin typeface="Courier New" pitchFamily="-102" charset="0"/>
              </a:rPr>
              <a:t>GRectPlusGOval</a:t>
            </a:r>
            <a:r>
              <a:rPr lang="en-US" sz="2000" b="1" dirty="0">
                <a:solidFill>
                  <a:srgbClr val="000000"/>
                </a:solidFill>
                <a:latin typeface="Courier New" pitchFamily="-102" charset="0"/>
              </a:rPr>
              <a:t>() {</a:t>
            </a:r>
          </a:p>
          <a:p>
            <a:pPr>
              <a:lnSpc>
                <a:spcPct val="105000"/>
              </a:lnSpc>
            </a:pPr>
            <a:r>
              <a:rPr lang="en-US" sz="2000" b="1" dirty="0">
                <a:solidFill>
                  <a:srgbClr val="000000"/>
                </a:solidFill>
                <a:latin typeface="Courier New" pitchFamily="-102" charset="0"/>
              </a:rPr>
              <a:t>   let </a:t>
            </a:r>
            <a:r>
              <a:rPr lang="en-US" sz="2000" b="1" dirty="0" err="1">
                <a:solidFill>
                  <a:srgbClr val="000000"/>
                </a:solidFill>
                <a:latin typeface="Courier New" pitchFamily="-102" charset="0"/>
              </a:rPr>
              <a:t>gw</a:t>
            </a:r>
            <a:r>
              <a:rPr lang="en-US" sz="2000" b="1" dirty="0">
                <a:solidFill>
                  <a:srgbClr val="000000"/>
                </a:solidFill>
                <a:latin typeface="Courier New" pitchFamily="-102" charset="0"/>
              </a:rPr>
              <a:t> = GWindow(500, 200);</a:t>
            </a:r>
          </a:p>
          <a:p>
            <a:pPr>
              <a:lnSpc>
                <a:spcPct val="105000"/>
              </a:lnSpc>
            </a:pPr>
            <a:r>
              <a:rPr lang="en-US" sz="2000" b="1" dirty="0">
                <a:solidFill>
                  <a:srgbClr val="000000"/>
                </a:solidFill>
                <a:latin typeface="Courier New" pitchFamily="-102" charset="0"/>
              </a:rPr>
              <a:t>   let </a:t>
            </a:r>
            <a:r>
              <a:rPr lang="en-US" sz="2000" b="1" dirty="0" err="1">
                <a:solidFill>
                  <a:srgbClr val="000000"/>
                </a:solidFill>
                <a:latin typeface="Courier New" pitchFamily="-102" charset="0"/>
              </a:rPr>
              <a:t>rect</a:t>
            </a:r>
            <a:r>
              <a:rPr lang="en-US" sz="2000" b="1" dirty="0">
                <a:solidFill>
                  <a:srgbClr val="000000"/>
                </a:solidFill>
                <a:latin typeface="Courier New" pitchFamily="-102" charset="0"/>
              </a:rPr>
              <a:t> = GRect(150, 50, 200, 100);</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rect.setFilled(true</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rect.setColor("Blue</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gw.add(rect</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let oval = GOval(150, 50, 200, 100);</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oval.setFilled(true</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oval.setColor("Red</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gw.add(oval</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a:t>
            </a:r>
          </a:p>
        </p:txBody>
      </p:sp>
      <p:grpSp>
        <p:nvGrpSpPr>
          <p:cNvPr id="2" name="Group 1028"/>
          <p:cNvGrpSpPr>
            <a:grpSpLocks/>
          </p:cNvGrpSpPr>
          <p:nvPr/>
        </p:nvGrpSpPr>
        <p:grpSpPr bwMode="auto">
          <a:xfrm>
            <a:off x="2311400" y="4997450"/>
            <a:ext cx="4521200" cy="1606550"/>
            <a:chOff x="1424" y="3072"/>
            <a:chExt cx="2848" cy="1012"/>
          </a:xfrm>
        </p:grpSpPr>
        <p:pic>
          <p:nvPicPr>
            <p:cNvPr id="431109" name="Picture 1029" descr="ShortGraphicsWindow"/>
            <p:cNvPicPr>
              <a:picLocks noChangeAspect="1" noChangeArrowheads="1"/>
            </p:cNvPicPr>
            <p:nvPr/>
          </p:nvPicPr>
          <p:blipFill>
            <a:blip r:embed="rId3"/>
            <a:srcRect/>
            <a:stretch>
              <a:fillRect/>
            </a:stretch>
          </p:blipFill>
          <p:spPr bwMode="auto">
            <a:xfrm>
              <a:off x="1424" y="3084"/>
              <a:ext cx="2845" cy="1000"/>
            </a:xfrm>
            <a:prstGeom prst="rect">
              <a:avLst/>
            </a:prstGeom>
            <a:noFill/>
          </p:spPr>
        </p:pic>
        <p:sp>
          <p:nvSpPr>
            <p:cNvPr id="431110" name="Text Box 1030"/>
            <p:cNvSpPr txBox="1">
              <a:spLocks noChangeArrowheads="1"/>
            </p:cNvSpPr>
            <p:nvPr/>
          </p:nvSpPr>
          <p:spPr bwMode="auto">
            <a:xfrm>
              <a:off x="1471" y="3072"/>
              <a:ext cx="2801" cy="154"/>
            </a:xfrm>
            <a:prstGeom prst="rect">
              <a:avLst/>
            </a:prstGeom>
            <a:noFill/>
            <a:ln w="9525">
              <a:noFill/>
              <a:miter lim="800000"/>
              <a:headEnd/>
              <a:tailEnd/>
            </a:ln>
            <a:effectLst/>
          </p:spPr>
          <p:txBody>
            <a:bodyPr>
              <a:prstTxWarp prst="textNoShape">
                <a:avLst/>
              </a:prstTxWarp>
              <a:spAutoFit/>
            </a:bodyPr>
            <a:lstStyle/>
            <a:p>
              <a:pPr algn="ctr"/>
              <a:r>
                <a:rPr lang="en-US" sz="1000" b="1">
                  <a:solidFill>
                    <a:srgbClr val="333333"/>
                  </a:solidFill>
                  <a:latin typeface="Helvetica" pitchFamily="-102" charset="0"/>
                </a:rPr>
                <a:t>GRectPlusGOval</a:t>
              </a:r>
            </a:p>
          </p:txBody>
        </p:sp>
      </p:grpSp>
      <p:sp>
        <p:nvSpPr>
          <p:cNvPr id="431112" name="Rectangle 1032"/>
          <p:cNvSpPr>
            <a:spLocks noChangeArrowheads="1"/>
          </p:cNvSpPr>
          <p:nvPr/>
        </p:nvSpPr>
        <p:spPr bwMode="auto">
          <a:xfrm>
            <a:off x="993372" y="1553596"/>
            <a:ext cx="4264428" cy="30638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nvGrpSpPr>
          <p:cNvPr id="3" name="Group 1034"/>
          <p:cNvGrpSpPr>
            <a:grpSpLocks/>
          </p:cNvGrpSpPr>
          <p:nvPr/>
        </p:nvGrpSpPr>
        <p:grpSpPr bwMode="auto">
          <a:xfrm>
            <a:off x="7239000" y="3867747"/>
            <a:ext cx="1143000" cy="811213"/>
            <a:chOff x="4560" y="2385"/>
            <a:chExt cx="720" cy="511"/>
          </a:xfrm>
        </p:grpSpPr>
        <p:sp>
          <p:nvSpPr>
            <p:cNvPr id="431115" name="Text Box 1035"/>
            <p:cNvSpPr txBox="1">
              <a:spLocks noChangeArrowheads="1"/>
            </p:cNvSpPr>
            <p:nvPr/>
          </p:nvSpPr>
          <p:spPr bwMode="auto">
            <a:xfrm>
              <a:off x="4560" y="2385"/>
              <a:ext cx="648" cy="250"/>
            </a:xfrm>
            <a:prstGeom prst="rect">
              <a:avLst/>
            </a:prstGeom>
            <a:noFill/>
            <a:ln w="9525">
              <a:noFill/>
              <a:miter lim="800000"/>
              <a:headEnd/>
              <a:tailEnd/>
            </a:ln>
            <a:effectLst/>
          </p:spPr>
          <p:txBody>
            <a:bodyPr>
              <a:prstTxWarp prst="textNoShape">
                <a:avLst/>
              </a:prstTxWarp>
              <a:spAutoFit/>
            </a:bodyPr>
            <a:lstStyle/>
            <a:p>
              <a:r>
                <a:rPr lang="en-US" sz="2000" b="1" dirty="0">
                  <a:solidFill>
                    <a:srgbClr val="000000"/>
                  </a:solidFill>
                  <a:latin typeface="Courier New" pitchFamily="-102" charset="0"/>
                </a:rPr>
                <a:t>oval</a:t>
              </a:r>
              <a:endParaRPr lang="en-US" sz="2000" b="1" dirty="0">
                <a:solidFill>
                  <a:srgbClr val="000000"/>
                </a:solidFill>
                <a:latin typeface="Courier" pitchFamily="-102" charset="0"/>
              </a:endParaRPr>
            </a:p>
          </p:txBody>
        </p:sp>
        <p:sp>
          <p:nvSpPr>
            <p:cNvPr id="431116" name="Rectangle 1036"/>
            <p:cNvSpPr>
              <a:spLocks noChangeArrowheads="1"/>
            </p:cNvSpPr>
            <p:nvPr/>
          </p:nvSpPr>
          <p:spPr bwMode="auto">
            <a:xfrm>
              <a:off x="4600" y="2608"/>
              <a:ext cx="680"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grpSp>
        <p:nvGrpSpPr>
          <p:cNvPr id="4" name="Group 1037"/>
          <p:cNvGrpSpPr>
            <a:grpSpLocks/>
          </p:cNvGrpSpPr>
          <p:nvPr/>
        </p:nvGrpSpPr>
        <p:grpSpPr bwMode="auto">
          <a:xfrm>
            <a:off x="6019800" y="3867747"/>
            <a:ext cx="1143000" cy="811213"/>
            <a:chOff x="4560" y="2385"/>
            <a:chExt cx="720" cy="511"/>
          </a:xfrm>
        </p:grpSpPr>
        <p:sp>
          <p:nvSpPr>
            <p:cNvPr id="431118" name="Text Box 1038"/>
            <p:cNvSpPr txBox="1">
              <a:spLocks noChangeArrowheads="1"/>
            </p:cNvSpPr>
            <p:nvPr/>
          </p:nvSpPr>
          <p:spPr bwMode="auto">
            <a:xfrm>
              <a:off x="4560" y="2385"/>
              <a:ext cx="648" cy="250"/>
            </a:xfrm>
            <a:prstGeom prst="rect">
              <a:avLst/>
            </a:prstGeom>
            <a:noFill/>
            <a:ln w="9525">
              <a:noFill/>
              <a:miter lim="800000"/>
              <a:headEnd/>
              <a:tailEnd/>
            </a:ln>
            <a:effectLst/>
          </p:spPr>
          <p:txBody>
            <a:bodyPr>
              <a:prstTxWarp prst="textNoShape">
                <a:avLst/>
              </a:prstTxWarp>
              <a:spAutoFit/>
            </a:bodyPr>
            <a:lstStyle/>
            <a:p>
              <a:r>
                <a:rPr lang="en-US" sz="2000" b="1" dirty="0" err="1">
                  <a:solidFill>
                    <a:srgbClr val="000000"/>
                  </a:solidFill>
                  <a:latin typeface="Courier New" pitchFamily="-102" charset="0"/>
                </a:rPr>
                <a:t>rect</a:t>
              </a:r>
              <a:endParaRPr lang="en-US" sz="2000" b="1" dirty="0">
                <a:solidFill>
                  <a:srgbClr val="000000"/>
                </a:solidFill>
                <a:latin typeface="Courier" pitchFamily="-102" charset="0"/>
              </a:endParaRPr>
            </a:p>
          </p:txBody>
        </p:sp>
        <p:sp>
          <p:nvSpPr>
            <p:cNvPr id="431119" name="Rectangle 1039"/>
            <p:cNvSpPr>
              <a:spLocks noChangeArrowheads="1"/>
            </p:cNvSpPr>
            <p:nvPr/>
          </p:nvSpPr>
          <p:spPr bwMode="auto">
            <a:xfrm>
              <a:off x="4600" y="2608"/>
              <a:ext cx="680"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sp>
        <p:nvSpPr>
          <p:cNvPr id="431120" name="Rectangle 1040"/>
          <p:cNvSpPr>
            <a:spLocks noChangeArrowheads="1"/>
          </p:cNvSpPr>
          <p:nvPr/>
        </p:nvSpPr>
        <p:spPr bwMode="auto">
          <a:xfrm>
            <a:off x="993372" y="2196562"/>
            <a:ext cx="3352800" cy="3063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1" name="Rectangle 1041"/>
          <p:cNvSpPr>
            <a:spLocks noChangeArrowheads="1"/>
          </p:cNvSpPr>
          <p:nvPr/>
        </p:nvSpPr>
        <p:spPr bwMode="auto">
          <a:xfrm>
            <a:off x="993372" y="2536314"/>
            <a:ext cx="3504346" cy="30638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2" name="Rectangle 1042"/>
          <p:cNvSpPr>
            <a:spLocks noChangeArrowheads="1"/>
          </p:cNvSpPr>
          <p:nvPr/>
        </p:nvSpPr>
        <p:spPr bwMode="auto">
          <a:xfrm>
            <a:off x="993372" y="2840576"/>
            <a:ext cx="2117744" cy="29527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3" name="Rectangle 1043"/>
          <p:cNvSpPr>
            <a:spLocks noChangeArrowheads="1"/>
          </p:cNvSpPr>
          <p:nvPr/>
        </p:nvSpPr>
        <p:spPr bwMode="auto">
          <a:xfrm>
            <a:off x="993372" y="3145914"/>
            <a:ext cx="5613379" cy="30638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4" name="Rectangle 1044"/>
          <p:cNvSpPr>
            <a:spLocks noChangeArrowheads="1"/>
          </p:cNvSpPr>
          <p:nvPr/>
        </p:nvSpPr>
        <p:spPr bwMode="auto">
          <a:xfrm>
            <a:off x="993372" y="3480311"/>
            <a:ext cx="3352800" cy="3063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5" name="Rectangle 1045"/>
          <p:cNvSpPr>
            <a:spLocks noChangeArrowheads="1"/>
          </p:cNvSpPr>
          <p:nvPr/>
        </p:nvSpPr>
        <p:spPr bwMode="auto">
          <a:xfrm>
            <a:off x="993372" y="3808412"/>
            <a:ext cx="3329564" cy="30638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6" name="Rectangle 1046"/>
          <p:cNvSpPr>
            <a:spLocks noChangeArrowheads="1"/>
          </p:cNvSpPr>
          <p:nvPr/>
        </p:nvSpPr>
        <p:spPr bwMode="auto">
          <a:xfrm>
            <a:off x="993372" y="4124864"/>
            <a:ext cx="2129396" cy="3063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31" name="Rectangle 1051"/>
          <p:cNvSpPr>
            <a:spLocks noChangeArrowheads="1"/>
          </p:cNvSpPr>
          <p:nvPr/>
        </p:nvSpPr>
        <p:spPr bwMode="auto">
          <a:xfrm>
            <a:off x="3991992" y="5604358"/>
            <a:ext cx="1143000" cy="547687"/>
          </a:xfrm>
          <a:prstGeom prst="rect">
            <a:avLst/>
          </a:prstGeom>
          <a:solidFill>
            <a:srgbClr val="0000FF"/>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33" name="Oval 1053"/>
          <p:cNvSpPr>
            <a:spLocks noChangeArrowheads="1"/>
          </p:cNvSpPr>
          <p:nvPr/>
        </p:nvSpPr>
        <p:spPr bwMode="auto">
          <a:xfrm>
            <a:off x="4004692" y="5615470"/>
            <a:ext cx="1125537" cy="533400"/>
          </a:xfrm>
          <a:prstGeom prst="ellipse">
            <a:avLst/>
          </a:prstGeom>
          <a:solidFill>
            <a:srgbClr val="FF0000"/>
          </a:solidFill>
          <a:ln w="9525">
            <a:noFill/>
            <a:round/>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40" name="Rectangle 1060"/>
          <p:cNvSpPr>
            <a:spLocks noChangeArrowheads="1"/>
          </p:cNvSpPr>
          <p:nvPr/>
        </p:nvSpPr>
        <p:spPr bwMode="auto">
          <a:xfrm>
            <a:off x="6323013" y="4313832"/>
            <a:ext cx="592137" cy="265113"/>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41" name="Oval 1061"/>
          <p:cNvSpPr>
            <a:spLocks noChangeArrowheads="1"/>
          </p:cNvSpPr>
          <p:nvPr/>
        </p:nvSpPr>
        <p:spPr bwMode="auto">
          <a:xfrm>
            <a:off x="7556500" y="4323357"/>
            <a:ext cx="593725" cy="255588"/>
          </a:xfrm>
          <a:prstGeom prst="ellipse">
            <a:avLst/>
          </a:prstGeom>
          <a:noFill/>
          <a:ln w="9525">
            <a:solidFill>
              <a:schemeClr val="tx1"/>
            </a:solidFill>
            <a:round/>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nvGrpSpPr>
          <p:cNvPr id="5" name="Group 1077"/>
          <p:cNvGrpSpPr>
            <a:grpSpLocks/>
          </p:cNvGrpSpPr>
          <p:nvPr/>
        </p:nvGrpSpPr>
        <p:grpSpPr bwMode="auto">
          <a:xfrm>
            <a:off x="6273800" y="4259857"/>
            <a:ext cx="693738" cy="368300"/>
            <a:chOff x="4424" y="3448"/>
            <a:chExt cx="437" cy="232"/>
          </a:xfrm>
        </p:grpSpPr>
        <p:sp>
          <p:nvSpPr>
            <p:cNvPr id="431146" name="Rectangle 1066"/>
            <p:cNvSpPr>
              <a:spLocks noChangeArrowheads="1"/>
            </p:cNvSpPr>
            <p:nvPr/>
          </p:nvSpPr>
          <p:spPr bwMode="auto">
            <a:xfrm>
              <a:off x="4424" y="3448"/>
              <a:ext cx="437" cy="23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44" name="Rectangle 1064"/>
            <p:cNvSpPr>
              <a:spLocks noChangeArrowheads="1"/>
            </p:cNvSpPr>
            <p:nvPr/>
          </p:nvSpPr>
          <p:spPr bwMode="auto">
            <a:xfrm>
              <a:off x="4457" y="3481"/>
              <a:ext cx="373" cy="167"/>
            </a:xfrm>
            <a:prstGeom prst="rect">
              <a:avLst/>
            </a:prstGeom>
            <a:solidFill>
              <a:schemeClr val="tx1"/>
            </a:solidFill>
            <a:ln w="9525">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grpSp>
        <p:nvGrpSpPr>
          <p:cNvPr id="6" name="Group 1076"/>
          <p:cNvGrpSpPr>
            <a:grpSpLocks/>
          </p:cNvGrpSpPr>
          <p:nvPr/>
        </p:nvGrpSpPr>
        <p:grpSpPr bwMode="auto">
          <a:xfrm>
            <a:off x="7510463" y="4259857"/>
            <a:ext cx="693737" cy="368300"/>
            <a:chOff x="5203" y="3448"/>
            <a:chExt cx="437" cy="232"/>
          </a:xfrm>
        </p:grpSpPr>
        <p:sp>
          <p:nvSpPr>
            <p:cNvPr id="431147" name="Rectangle 1067"/>
            <p:cNvSpPr>
              <a:spLocks noChangeArrowheads="1"/>
            </p:cNvSpPr>
            <p:nvPr/>
          </p:nvSpPr>
          <p:spPr bwMode="auto">
            <a:xfrm>
              <a:off x="5203" y="3448"/>
              <a:ext cx="437" cy="23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45" name="Oval 1065"/>
            <p:cNvSpPr>
              <a:spLocks noChangeArrowheads="1"/>
            </p:cNvSpPr>
            <p:nvPr/>
          </p:nvSpPr>
          <p:spPr bwMode="auto">
            <a:xfrm>
              <a:off x="5234" y="3487"/>
              <a:ext cx="374" cy="161"/>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grpSp>
        <p:nvGrpSpPr>
          <p:cNvPr id="7" name="Group 1075"/>
          <p:cNvGrpSpPr>
            <a:grpSpLocks/>
          </p:cNvGrpSpPr>
          <p:nvPr/>
        </p:nvGrpSpPr>
        <p:grpSpPr bwMode="auto">
          <a:xfrm>
            <a:off x="6273800" y="4259857"/>
            <a:ext cx="693738" cy="368300"/>
            <a:chOff x="4424" y="3752"/>
            <a:chExt cx="437" cy="232"/>
          </a:xfrm>
        </p:grpSpPr>
        <p:sp>
          <p:nvSpPr>
            <p:cNvPr id="431150" name="Rectangle 1070"/>
            <p:cNvSpPr>
              <a:spLocks noChangeArrowheads="1"/>
            </p:cNvSpPr>
            <p:nvPr/>
          </p:nvSpPr>
          <p:spPr bwMode="auto">
            <a:xfrm>
              <a:off x="4424" y="3752"/>
              <a:ext cx="437" cy="23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51" name="Rectangle 1071"/>
            <p:cNvSpPr>
              <a:spLocks noChangeArrowheads="1"/>
            </p:cNvSpPr>
            <p:nvPr/>
          </p:nvSpPr>
          <p:spPr bwMode="auto">
            <a:xfrm>
              <a:off x="4457" y="3785"/>
              <a:ext cx="373" cy="167"/>
            </a:xfrm>
            <a:prstGeom prst="rect">
              <a:avLst/>
            </a:prstGeom>
            <a:solidFill>
              <a:srgbClr val="0000FF"/>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grpSp>
        <p:nvGrpSpPr>
          <p:cNvPr id="8" name="Group 1074"/>
          <p:cNvGrpSpPr>
            <a:grpSpLocks/>
          </p:cNvGrpSpPr>
          <p:nvPr/>
        </p:nvGrpSpPr>
        <p:grpSpPr bwMode="auto">
          <a:xfrm>
            <a:off x="7510463" y="4259857"/>
            <a:ext cx="693737" cy="368300"/>
            <a:chOff x="5203" y="3752"/>
            <a:chExt cx="437" cy="232"/>
          </a:xfrm>
        </p:grpSpPr>
        <p:sp>
          <p:nvSpPr>
            <p:cNvPr id="431152" name="Rectangle 1072"/>
            <p:cNvSpPr>
              <a:spLocks noChangeArrowheads="1"/>
            </p:cNvSpPr>
            <p:nvPr/>
          </p:nvSpPr>
          <p:spPr bwMode="auto">
            <a:xfrm>
              <a:off x="5203" y="3752"/>
              <a:ext cx="437" cy="23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53" name="Oval 1073"/>
            <p:cNvSpPr>
              <a:spLocks noChangeArrowheads="1"/>
            </p:cNvSpPr>
            <p:nvPr/>
          </p:nvSpPr>
          <p:spPr bwMode="auto">
            <a:xfrm>
              <a:off x="5234" y="3791"/>
              <a:ext cx="374" cy="161"/>
            </a:xfrm>
            <a:prstGeom prst="ellipse">
              <a:avLst/>
            </a:prstGeom>
            <a:solidFill>
              <a:srgbClr val="FF0000"/>
            </a:solidFill>
            <a:ln w="9525">
              <a:noFill/>
              <a:round/>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sp>
        <p:nvSpPr>
          <p:cNvPr id="57" name="Rectangle 1032"/>
          <p:cNvSpPr>
            <a:spLocks noChangeArrowheads="1"/>
          </p:cNvSpPr>
          <p:nvPr/>
        </p:nvSpPr>
        <p:spPr bwMode="auto">
          <a:xfrm>
            <a:off x="993372" y="1863753"/>
            <a:ext cx="5636028" cy="30638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nvGrpSpPr>
          <p:cNvPr id="9" name="Group 79"/>
          <p:cNvGrpSpPr/>
          <p:nvPr/>
        </p:nvGrpSpPr>
        <p:grpSpPr>
          <a:xfrm>
            <a:off x="457200" y="1113404"/>
            <a:ext cx="8229600" cy="3694176"/>
            <a:chOff x="609600" y="1265804"/>
            <a:chExt cx="8229600" cy="3694176"/>
          </a:xfrm>
        </p:grpSpPr>
        <p:sp>
          <p:nvSpPr>
            <p:cNvPr id="58" name="Rectangle 1026"/>
            <p:cNvSpPr>
              <a:spLocks noChangeArrowheads="1"/>
            </p:cNvSpPr>
            <p:nvPr/>
          </p:nvSpPr>
          <p:spPr bwMode="auto">
            <a:xfrm>
              <a:off x="609600" y="1265804"/>
              <a:ext cx="8229600" cy="3694176"/>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59" name="Text Box 1027"/>
            <p:cNvSpPr txBox="1">
              <a:spLocks noChangeArrowheads="1"/>
            </p:cNvSpPr>
            <p:nvPr/>
          </p:nvSpPr>
          <p:spPr bwMode="auto">
            <a:xfrm>
              <a:off x="685800" y="1295400"/>
              <a:ext cx="8077200" cy="3644587"/>
            </a:xfrm>
            <a:prstGeom prst="rect">
              <a:avLst/>
            </a:prstGeom>
            <a:noFill/>
            <a:ln w="9525">
              <a:noFill/>
              <a:miter lim="800000"/>
              <a:headEnd/>
              <a:tailEnd/>
            </a:ln>
            <a:effectLst/>
          </p:spPr>
          <p:txBody>
            <a:bodyPr>
              <a:prstTxWarp prst="textNoShape">
                <a:avLst/>
              </a:prstTxWarp>
              <a:spAutoFit/>
            </a:bodyPr>
            <a:lstStyle/>
            <a:p>
              <a:pPr>
                <a:lnSpc>
                  <a:spcPct val="105000"/>
                </a:lnSpc>
              </a:pPr>
              <a:r>
                <a:rPr lang="en-US" sz="2000" b="1" dirty="0">
                  <a:solidFill>
                    <a:srgbClr val="000000"/>
                  </a:solidFill>
                  <a:latin typeface="Courier New" pitchFamily="-102" charset="0"/>
                </a:rPr>
                <a:t>function </a:t>
              </a:r>
              <a:r>
                <a:rPr lang="en-US" sz="2000" b="1" dirty="0" err="1">
                  <a:solidFill>
                    <a:srgbClr val="000000"/>
                  </a:solidFill>
                  <a:latin typeface="Courier New" pitchFamily="-102" charset="0"/>
                </a:rPr>
                <a:t>GRectPlusGOval</a:t>
              </a:r>
              <a:r>
                <a:rPr lang="en-US" sz="2000" b="1" dirty="0">
                  <a:solidFill>
                    <a:srgbClr val="000000"/>
                  </a:solidFill>
                  <a:latin typeface="Courier New" pitchFamily="-102" charset="0"/>
                </a:rPr>
                <a:t>() {</a:t>
              </a:r>
            </a:p>
            <a:p>
              <a:pPr>
                <a:lnSpc>
                  <a:spcPct val="105000"/>
                </a:lnSpc>
              </a:pPr>
              <a:r>
                <a:rPr lang="en-US" sz="2000" b="1" dirty="0">
                  <a:solidFill>
                    <a:srgbClr val="000000"/>
                  </a:solidFill>
                  <a:latin typeface="Courier New" pitchFamily="-102" charset="0"/>
                </a:rPr>
                <a:t>   let </a:t>
              </a:r>
              <a:r>
                <a:rPr lang="en-US" sz="2000" b="1" dirty="0" err="1">
                  <a:solidFill>
                    <a:srgbClr val="000000"/>
                  </a:solidFill>
                  <a:latin typeface="Courier New" pitchFamily="-102" charset="0"/>
                </a:rPr>
                <a:t>gw</a:t>
              </a:r>
              <a:r>
                <a:rPr lang="en-US" sz="2000" b="1" dirty="0">
                  <a:solidFill>
                    <a:srgbClr val="000000"/>
                  </a:solidFill>
                  <a:latin typeface="Courier New" pitchFamily="-102" charset="0"/>
                </a:rPr>
                <a:t> = GWindow(500, 200);</a:t>
              </a:r>
            </a:p>
            <a:p>
              <a:pPr>
                <a:lnSpc>
                  <a:spcPct val="105000"/>
                </a:lnSpc>
              </a:pPr>
              <a:r>
                <a:rPr lang="en-US" sz="2000" b="1" dirty="0">
                  <a:solidFill>
                    <a:srgbClr val="000000"/>
                  </a:solidFill>
                  <a:latin typeface="Courier New" pitchFamily="-102" charset="0"/>
                </a:rPr>
                <a:t>   let </a:t>
              </a:r>
              <a:r>
                <a:rPr lang="en-US" sz="2000" b="1" dirty="0" err="1">
                  <a:solidFill>
                    <a:srgbClr val="000000"/>
                  </a:solidFill>
                  <a:latin typeface="Courier New" pitchFamily="-102" charset="0"/>
                </a:rPr>
                <a:t>rect</a:t>
              </a:r>
              <a:r>
                <a:rPr lang="en-US" sz="2000" b="1" dirty="0">
                  <a:solidFill>
                    <a:srgbClr val="000000"/>
                  </a:solidFill>
                  <a:latin typeface="Courier New" pitchFamily="-102" charset="0"/>
                </a:rPr>
                <a:t> = GRect(150, 50, 200, 100);</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rect.setFilled(true</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rect.setColor("Blue</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gw.add(rect</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let oval = GOval(150, 50, 200, 100);</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oval.setFilled(true</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oval.setColor("Red</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   </a:t>
              </a:r>
              <a:r>
                <a:rPr lang="en-US" sz="2000" b="1" dirty="0" err="1">
                  <a:solidFill>
                    <a:srgbClr val="000000"/>
                  </a:solidFill>
                  <a:latin typeface="Courier New" pitchFamily="-102" charset="0"/>
                </a:rPr>
                <a:t>gw.add(oval</a:t>
              </a:r>
              <a:r>
                <a:rPr lang="en-US" sz="2000" b="1" dirty="0">
                  <a:solidFill>
                    <a:srgbClr val="000000"/>
                  </a:solidFill>
                  <a:latin typeface="Courier New" pitchFamily="-102" charset="0"/>
                </a:rPr>
                <a:t>);</a:t>
              </a:r>
            </a:p>
            <a:p>
              <a:pPr>
                <a:lnSpc>
                  <a:spcPct val="105000"/>
                </a:lnSpc>
              </a:pPr>
              <a:r>
                <a:rPr lang="en-US" sz="2000" b="1" dirty="0">
                  <a:solidFill>
                    <a:srgbClr val="000000"/>
                  </a:solidFill>
                  <a:latin typeface="Courier New" pitchFamily="-102" charset="0"/>
                </a:rPr>
                <a:t>}</a:t>
              </a:r>
            </a:p>
          </p:txBody>
        </p:sp>
        <p:grpSp>
          <p:nvGrpSpPr>
            <p:cNvPr id="10" name="Group 1034"/>
            <p:cNvGrpSpPr>
              <a:grpSpLocks/>
            </p:cNvGrpSpPr>
            <p:nvPr/>
          </p:nvGrpSpPr>
          <p:grpSpPr bwMode="auto">
            <a:xfrm>
              <a:off x="7391400" y="4020147"/>
              <a:ext cx="1143000" cy="811213"/>
              <a:chOff x="4560" y="2385"/>
              <a:chExt cx="720" cy="511"/>
            </a:xfrm>
          </p:grpSpPr>
          <p:sp>
            <p:nvSpPr>
              <p:cNvPr id="61" name="Text Box 1035"/>
              <p:cNvSpPr txBox="1">
                <a:spLocks noChangeArrowheads="1"/>
              </p:cNvSpPr>
              <p:nvPr/>
            </p:nvSpPr>
            <p:spPr bwMode="auto">
              <a:xfrm>
                <a:off x="4560" y="2385"/>
                <a:ext cx="648" cy="250"/>
              </a:xfrm>
              <a:prstGeom prst="rect">
                <a:avLst/>
              </a:prstGeom>
              <a:noFill/>
              <a:ln w="9525">
                <a:noFill/>
                <a:miter lim="800000"/>
                <a:headEnd/>
                <a:tailEnd/>
              </a:ln>
              <a:effectLst/>
            </p:spPr>
            <p:txBody>
              <a:bodyPr>
                <a:prstTxWarp prst="textNoShape">
                  <a:avLst/>
                </a:prstTxWarp>
                <a:spAutoFit/>
              </a:bodyPr>
              <a:lstStyle/>
              <a:p>
                <a:r>
                  <a:rPr lang="en-US" sz="2000" b="1" dirty="0">
                    <a:solidFill>
                      <a:srgbClr val="000000"/>
                    </a:solidFill>
                    <a:latin typeface="Courier New" pitchFamily="-102" charset="0"/>
                  </a:rPr>
                  <a:t>oval</a:t>
                </a:r>
                <a:endParaRPr lang="en-US" sz="2000" b="1" dirty="0">
                  <a:solidFill>
                    <a:srgbClr val="000000"/>
                  </a:solidFill>
                  <a:latin typeface="Courier" pitchFamily="-102" charset="0"/>
                </a:endParaRPr>
              </a:p>
            </p:txBody>
          </p:sp>
          <p:sp>
            <p:nvSpPr>
              <p:cNvPr id="62" name="Rectangle 1036"/>
              <p:cNvSpPr>
                <a:spLocks noChangeArrowheads="1"/>
              </p:cNvSpPr>
              <p:nvPr/>
            </p:nvSpPr>
            <p:spPr bwMode="auto">
              <a:xfrm>
                <a:off x="4600" y="2608"/>
                <a:ext cx="680"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grpSp>
          <p:nvGrpSpPr>
            <p:cNvPr id="11" name="Group 1037"/>
            <p:cNvGrpSpPr>
              <a:grpSpLocks/>
            </p:cNvGrpSpPr>
            <p:nvPr/>
          </p:nvGrpSpPr>
          <p:grpSpPr bwMode="auto">
            <a:xfrm>
              <a:off x="6172200" y="4020147"/>
              <a:ext cx="1143000" cy="811213"/>
              <a:chOff x="4560" y="2385"/>
              <a:chExt cx="720" cy="511"/>
            </a:xfrm>
          </p:grpSpPr>
          <p:sp>
            <p:nvSpPr>
              <p:cNvPr id="64" name="Text Box 1038"/>
              <p:cNvSpPr txBox="1">
                <a:spLocks noChangeArrowheads="1"/>
              </p:cNvSpPr>
              <p:nvPr/>
            </p:nvSpPr>
            <p:spPr bwMode="auto">
              <a:xfrm>
                <a:off x="4560" y="2385"/>
                <a:ext cx="648" cy="250"/>
              </a:xfrm>
              <a:prstGeom prst="rect">
                <a:avLst/>
              </a:prstGeom>
              <a:noFill/>
              <a:ln w="9525">
                <a:noFill/>
                <a:miter lim="800000"/>
                <a:headEnd/>
                <a:tailEnd/>
              </a:ln>
              <a:effectLst/>
            </p:spPr>
            <p:txBody>
              <a:bodyPr>
                <a:prstTxWarp prst="textNoShape">
                  <a:avLst/>
                </a:prstTxWarp>
                <a:spAutoFit/>
              </a:bodyPr>
              <a:lstStyle/>
              <a:p>
                <a:r>
                  <a:rPr lang="en-US" sz="2000" b="1" dirty="0" err="1">
                    <a:solidFill>
                      <a:srgbClr val="000000"/>
                    </a:solidFill>
                    <a:latin typeface="Courier New" pitchFamily="-102" charset="0"/>
                  </a:rPr>
                  <a:t>rect</a:t>
                </a:r>
                <a:endParaRPr lang="en-US" sz="2000" b="1" dirty="0">
                  <a:solidFill>
                    <a:srgbClr val="000000"/>
                  </a:solidFill>
                  <a:latin typeface="Courier" pitchFamily="-102" charset="0"/>
                </a:endParaRPr>
              </a:p>
            </p:txBody>
          </p:sp>
          <p:sp>
            <p:nvSpPr>
              <p:cNvPr id="65" name="Rectangle 1039"/>
              <p:cNvSpPr>
                <a:spLocks noChangeArrowheads="1"/>
              </p:cNvSpPr>
              <p:nvPr/>
            </p:nvSpPr>
            <p:spPr bwMode="auto">
              <a:xfrm>
                <a:off x="4600" y="2608"/>
                <a:ext cx="680"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sp>
          <p:nvSpPr>
            <p:cNvPr id="66" name="Rectangle 1060"/>
            <p:cNvSpPr>
              <a:spLocks noChangeArrowheads="1"/>
            </p:cNvSpPr>
            <p:nvPr/>
          </p:nvSpPr>
          <p:spPr bwMode="auto">
            <a:xfrm>
              <a:off x="6475413" y="4466232"/>
              <a:ext cx="592137" cy="265113"/>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67" name="Oval 1061"/>
            <p:cNvSpPr>
              <a:spLocks noChangeArrowheads="1"/>
            </p:cNvSpPr>
            <p:nvPr/>
          </p:nvSpPr>
          <p:spPr bwMode="auto">
            <a:xfrm>
              <a:off x="7708900" y="4475757"/>
              <a:ext cx="593725" cy="255588"/>
            </a:xfrm>
            <a:prstGeom prst="ellipse">
              <a:avLst/>
            </a:prstGeom>
            <a:noFill/>
            <a:ln w="9525">
              <a:solidFill>
                <a:schemeClr val="tx1"/>
              </a:solidFill>
              <a:round/>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nvGrpSpPr>
            <p:cNvPr id="12" name="Group 1077"/>
            <p:cNvGrpSpPr>
              <a:grpSpLocks/>
            </p:cNvGrpSpPr>
            <p:nvPr/>
          </p:nvGrpSpPr>
          <p:grpSpPr bwMode="auto">
            <a:xfrm>
              <a:off x="6426200" y="4412257"/>
              <a:ext cx="693738" cy="368300"/>
              <a:chOff x="4424" y="3448"/>
              <a:chExt cx="437" cy="232"/>
            </a:xfrm>
          </p:grpSpPr>
          <p:sp>
            <p:nvSpPr>
              <p:cNvPr id="69" name="Rectangle 1066"/>
              <p:cNvSpPr>
                <a:spLocks noChangeArrowheads="1"/>
              </p:cNvSpPr>
              <p:nvPr/>
            </p:nvSpPr>
            <p:spPr bwMode="auto">
              <a:xfrm>
                <a:off x="4424" y="3448"/>
                <a:ext cx="437" cy="23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70" name="Rectangle 1064"/>
              <p:cNvSpPr>
                <a:spLocks noChangeArrowheads="1"/>
              </p:cNvSpPr>
              <p:nvPr/>
            </p:nvSpPr>
            <p:spPr bwMode="auto">
              <a:xfrm>
                <a:off x="4457" y="3481"/>
                <a:ext cx="373" cy="167"/>
              </a:xfrm>
              <a:prstGeom prst="rect">
                <a:avLst/>
              </a:prstGeom>
              <a:solidFill>
                <a:schemeClr val="tx1"/>
              </a:solidFill>
              <a:ln w="9525">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grpSp>
          <p:nvGrpSpPr>
            <p:cNvPr id="13" name="Group 1076"/>
            <p:cNvGrpSpPr>
              <a:grpSpLocks/>
            </p:cNvGrpSpPr>
            <p:nvPr/>
          </p:nvGrpSpPr>
          <p:grpSpPr bwMode="auto">
            <a:xfrm>
              <a:off x="7662863" y="4412257"/>
              <a:ext cx="693737" cy="368300"/>
              <a:chOff x="5203" y="3448"/>
              <a:chExt cx="437" cy="232"/>
            </a:xfrm>
          </p:grpSpPr>
          <p:sp>
            <p:nvSpPr>
              <p:cNvPr id="72" name="Rectangle 1067"/>
              <p:cNvSpPr>
                <a:spLocks noChangeArrowheads="1"/>
              </p:cNvSpPr>
              <p:nvPr/>
            </p:nvSpPr>
            <p:spPr bwMode="auto">
              <a:xfrm>
                <a:off x="5203" y="3448"/>
                <a:ext cx="437" cy="23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73" name="Oval 1065"/>
              <p:cNvSpPr>
                <a:spLocks noChangeArrowheads="1"/>
              </p:cNvSpPr>
              <p:nvPr/>
            </p:nvSpPr>
            <p:spPr bwMode="auto">
              <a:xfrm>
                <a:off x="5234" y="3487"/>
                <a:ext cx="374" cy="161"/>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grpSp>
          <p:nvGrpSpPr>
            <p:cNvPr id="14" name="Group 1075"/>
            <p:cNvGrpSpPr>
              <a:grpSpLocks/>
            </p:cNvGrpSpPr>
            <p:nvPr/>
          </p:nvGrpSpPr>
          <p:grpSpPr bwMode="auto">
            <a:xfrm>
              <a:off x="6426200" y="4412257"/>
              <a:ext cx="693738" cy="368300"/>
              <a:chOff x="4424" y="3752"/>
              <a:chExt cx="437" cy="232"/>
            </a:xfrm>
          </p:grpSpPr>
          <p:sp>
            <p:nvSpPr>
              <p:cNvPr id="75" name="Rectangle 1070"/>
              <p:cNvSpPr>
                <a:spLocks noChangeArrowheads="1"/>
              </p:cNvSpPr>
              <p:nvPr/>
            </p:nvSpPr>
            <p:spPr bwMode="auto">
              <a:xfrm>
                <a:off x="4424" y="3752"/>
                <a:ext cx="437" cy="23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76" name="Rectangle 1071"/>
              <p:cNvSpPr>
                <a:spLocks noChangeArrowheads="1"/>
              </p:cNvSpPr>
              <p:nvPr/>
            </p:nvSpPr>
            <p:spPr bwMode="auto">
              <a:xfrm>
                <a:off x="4457" y="3785"/>
                <a:ext cx="373" cy="167"/>
              </a:xfrm>
              <a:prstGeom prst="rect">
                <a:avLst/>
              </a:prstGeom>
              <a:solidFill>
                <a:srgbClr val="0000FF"/>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grpSp>
          <p:nvGrpSpPr>
            <p:cNvPr id="15" name="Group 1074"/>
            <p:cNvGrpSpPr>
              <a:grpSpLocks/>
            </p:cNvGrpSpPr>
            <p:nvPr/>
          </p:nvGrpSpPr>
          <p:grpSpPr bwMode="auto">
            <a:xfrm>
              <a:off x="7662863" y="4412257"/>
              <a:ext cx="693737" cy="368300"/>
              <a:chOff x="5203" y="3752"/>
              <a:chExt cx="437" cy="232"/>
            </a:xfrm>
          </p:grpSpPr>
          <p:sp>
            <p:nvSpPr>
              <p:cNvPr id="78" name="Rectangle 1072"/>
              <p:cNvSpPr>
                <a:spLocks noChangeArrowheads="1"/>
              </p:cNvSpPr>
              <p:nvPr/>
            </p:nvSpPr>
            <p:spPr bwMode="auto">
              <a:xfrm>
                <a:off x="5203" y="3752"/>
                <a:ext cx="437" cy="23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79" name="Oval 1073"/>
              <p:cNvSpPr>
                <a:spLocks noChangeArrowheads="1"/>
              </p:cNvSpPr>
              <p:nvPr/>
            </p:nvSpPr>
            <p:spPr bwMode="auto">
              <a:xfrm>
                <a:off x="5234" y="3791"/>
                <a:ext cx="374" cy="161"/>
              </a:xfrm>
              <a:prstGeom prst="ellipse">
                <a:avLst/>
              </a:prstGeom>
              <a:solidFill>
                <a:srgbClr val="FF0000"/>
              </a:solidFill>
              <a:ln w="9525">
                <a:noFill/>
                <a:round/>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31112"/>
                                        </p:tgtEl>
                                        <p:attrNameLst>
                                          <p:attrName>style.visibility</p:attrName>
                                        </p:attrNameLst>
                                      </p:cBhvr>
                                      <p:to>
                                        <p:strVal val="visible"/>
                                      </p:to>
                                    </p:set>
                                  </p:childTnLst>
                                  <p:subTnLst>
                                    <p:set>
                                      <p:cBhvr override="childStyle">
                                        <p:cTn dur="1" fill="hold" display="0" masterRel="nextClick" afterEffect="1"/>
                                        <p:tgtEl>
                                          <p:spTgt spid="43111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57"/>
                                        </p:tgtEl>
                                        <p:attrNameLst>
                                          <p:attrName>style.visibility</p:attrName>
                                        </p:attrNameLst>
                                      </p:cBhvr>
                                      <p:to>
                                        <p:strVal val="visible"/>
                                      </p:to>
                                    </p:set>
                                  </p:childTnLst>
                                  <p:subTnLst>
                                    <p:set>
                                      <p:cBhvr override="childStyle">
                                        <p:cTn dur="1" fill="hold" display="0" masterRel="nextClick" afterEffect="1"/>
                                        <p:tgtEl>
                                          <p:spTgt spid="57"/>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31140"/>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431120"/>
                                        </p:tgtEl>
                                        <p:attrNameLst>
                                          <p:attrName>style.visibility</p:attrName>
                                        </p:attrNameLst>
                                      </p:cBhvr>
                                      <p:to>
                                        <p:strVal val="visible"/>
                                      </p:to>
                                    </p:set>
                                  </p:childTnLst>
                                  <p:subTnLst>
                                    <p:set>
                                      <p:cBhvr override="childStyle">
                                        <p:cTn dur="1" fill="hold" display="0" masterRel="nextClick" afterEffect="1"/>
                                        <p:tgtEl>
                                          <p:spTgt spid="431120"/>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431121"/>
                                        </p:tgtEl>
                                        <p:attrNameLst>
                                          <p:attrName>style.visibility</p:attrName>
                                        </p:attrNameLst>
                                      </p:cBhvr>
                                      <p:to>
                                        <p:strVal val="visible"/>
                                      </p:to>
                                    </p:set>
                                  </p:childTnLst>
                                  <p:subTnLst>
                                    <p:set>
                                      <p:cBhvr override="childStyle">
                                        <p:cTn dur="1" fill="hold" display="0" masterRel="nextClick" afterEffect="1"/>
                                        <p:tgtEl>
                                          <p:spTgt spid="431121"/>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431122"/>
                                        </p:tgtEl>
                                        <p:attrNameLst>
                                          <p:attrName>style.visibility</p:attrName>
                                        </p:attrNameLst>
                                      </p:cBhvr>
                                      <p:to>
                                        <p:strVal val="visible"/>
                                      </p:to>
                                    </p:set>
                                  </p:childTnLst>
                                  <p:subTnLst>
                                    <p:set>
                                      <p:cBhvr override="childStyle">
                                        <p:cTn dur="1" fill="hold" display="0" masterRel="nextClick" afterEffect="1"/>
                                        <p:tgtEl>
                                          <p:spTgt spid="431122"/>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31131"/>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grpId="0" nodeType="afterEffect">
                                  <p:stCondLst>
                                    <p:cond delay="0"/>
                                  </p:stCondLst>
                                  <p:childTnLst>
                                    <p:set>
                                      <p:cBhvr>
                                        <p:cTn id="41" dur="1" fill="hold">
                                          <p:stCondLst>
                                            <p:cond delay="0"/>
                                          </p:stCondLst>
                                        </p:cTn>
                                        <p:tgtEl>
                                          <p:spTgt spid="431123"/>
                                        </p:tgtEl>
                                        <p:attrNameLst>
                                          <p:attrName>style.visibility</p:attrName>
                                        </p:attrNameLst>
                                      </p:cBhvr>
                                      <p:to>
                                        <p:strVal val="visible"/>
                                      </p:to>
                                    </p:set>
                                  </p:childTnLst>
                                  <p:subTnLst>
                                    <p:set>
                                      <p:cBhvr override="childStyle">
                                        <p:cTn dur="1" fill="hold" display="0" masterRel="nextClick" afterEffect="1"/>
                                        <p:tgtEl>
                                          <p:spTgt spid="431123"/>
                                        </p:tgtEl>
                                        <p:attrNameLst>
                                          <p:attrName>style.visibility</p:attrName>
                                        </p:attrNameLst>
                                      </p:cBhvr>
                                      <p:to>
                                        <p:strVal val="hidden"/>
                                      </p:to>
                                    </p:set>
                                  </p:sub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31141"/>
                                        </p:tgtEl>
                                        <p:attrNameLst>
                                          <p:attrName>style.visibility</p:attrName>
                                        </p:attrNameLst>
                                      </p:cBhvr>
                                      <p:to>
                                        <p:strVal val="visible"/>
                                      </p:to>
                                    </p:set>
                                  </p:childTnLst>
                                </p:cTn>
                              </p:par>
                            </p:childTnLst>
                          </p:cTn>
                        </p:par>
                        <p:par>
                          <p:cTn id="46" fill="hold">
                            <p:stCondLst>
                              <p:cond delay="0"/>
                            </p:stCondLst>
                            <p:childTnLst>
                              <p:par>
                                <p:cTn id="47" presetID="1" presetClass="entr" presetSubtype="0" fill="hold" grpId="0" nodeType="afterEffect">
                                  <p:stCondLst>
                                    <p:cond delay="0"/>
                                  </p:stCondLst>
                                  <p:childTnLst>
                                    <p:set>
                                      <p:cBhvr>
                                        <p:cTn id="48" dur="1" fill="hold">
                                          <p:stCondLst>
                                            <p:cond delay="0"/>
                                          </p:stCondLst>
                                        </p:cTn>
                                        <p:tgtEl>
                                          <p:spTgt spid="431124"/>
                                        </p:tgtEl>
                                        <p:attrNameLst>
                                          <p:attrName>style.visibility</p:attrName>
                                        </p:attrNameLst>
                                      </p:cBhvr>
                                      <p:to>
                                        <p:strVal val="visible"/>
                                      </p:to>
                                    </p:set>
                                  </p:childTnLst>
                                  <p:subTnLst>
                                    <p:set>
                                      <p:cBhvr override="childStyle">
                                        <p:cTn dur="1" fill="hold" display="0" masterRel="nextClick" afterEffect="1"/>
                                        <p:tgtEl>
                                          <p:spTgt spid="431124"/>
                                        </p:tgtEl>
                                        <p:attrNameLst>
                                          <p:attrName>style.visibility</p:attrName>
                                        </p:attrNameLst>
                                      </p:cBhvr>
                                      <p:to>
                                        <p:strVal val="hidden"/>
                                      </p:to>
                                    </p:set>
                                  </p:sub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6"/>
                                        </p:tgtEl>
                                        <p:attrNameLst>
                                          <p:attrName>style.visibility</p:attrName>
                                        </p:attrNameLst>
                                      </p:cBhvr>
                                      <p:to>
                                        <p:strVal val="visible"/>
                                      </p:to>
                                    </p:set>
                                  </p:childTnLst>
                                </p:cTn>
                              </p:par>
                            </p:childTnLst>
                          </p:cTn>
                        </p:par>
                        <p:par>
                          <p:cTn id="53" fill="hold">
                            <p:stCondLst>
                              <p:cond delay="0"/>
                            </p:stCondLst>
                            <p:childTnLst>
                              <p:par>
                                <p:cTn id="54" presetID="1" presetClass="entr" presetSubtype="0" fill="hold" grpId="0" nodeType="afterEffect">
                                  <p:stCondLst>
                                    <p:cond delay="0"/>
                                  </p:stCondLst>
                                  <p:childTnLst>
                                    <p:set>
                                      <p:cBhvr>
                                        <p:cTn id="55" dur="1" fill="hold">
                                          <p:stCondLst>
                                            <p:cond delay="0"/>
                                          </p:stCondLst>
                                        </p:cTn>
                                        <p:tgtEl>
                                          <p:spTgt spid="431125"/>
                                        </p:tgtEl>
                                        <p:attrNameLst>
                                          <p:attrName>style.visibility</p:attrName>
                                        </p:attrNameLst>
                                      </p:cBhvr>
                                      <p:to>
                                        <p:strVal val="visible"/>
                                      </p:to>
                                    </p:set>
                                  </p:childTnLst>
                                  <p:subTnLst>
                                    <p:set>
                                      <p:cBhvr override="childStyle">
                                        <p:cTn dur="1" fill="hold" display="0" masterRel="nextClick" afterEffect="1"/>
                                        <p:tgtEl>
                                          <p:spTgt spid="431125"/>
                                        </p:tgtEl>
                                        <p:attrNameLst>
                                          <p:attrName>style.visibility</p:attrName>
                                        </p:attrNameLst>
                                      </p:cBhvr>
                                      <p:to>
                                        <p:strVal val="hidden"/>
                                      </p:to>
                                    </p:set>
                                  </p:sub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8"/>
                                        </p:tgtEl>
                                        <p:attrNameLst>
                                          <p:attrName>style.visibility</p:attrName>
                                        </p:attrNameLst>
                                      </p:cBhvr>
                                      <p:to>
                                        <p:strVal val="visible"/>
                                      </p:to>
                                    </p:set>
                                  </p:childTnLst>
                                </p:cTn>
                              </p:par>
                            </p:childTnLst>
                          </p:cTn>
                        </p:par>
                        <p:par>
                          <p:cTn id="60" fill="hold">
                            <p:stCondLst>
                              <p:cond delay="0"/>
                            </p:stCondLst>
                            <p:childTnLst>
                              <p:par>
                                <p:cTn id="61" presetID="1" presetClass="entr" presetSubtype="0" fill="hold" grpId="0" nodeType="afterEffect">
                                  <p:stCondLst>
                                    <p:cond delay="0"/>
                                  </p:stCondLst>
                                  <p:childTnLst>
                                    <p:set>
                                      <p:cBhvr>
                                        <p:cTn id="62" dur="1" fill="hold">
                                          <p:stCondLst>
                                            <p:cond delay="0"/>
                                          </p:stCondLst>
                                        </p:cTn>
                                        <p:tgtEl>
                                          <p:spTgt spid="431126"/>
                                        </p:tgtEl>
                                        <p:attrNameLst>
                                          <p:attrName>style.visibility</p:attrName>
                                        </p:attrNameLst>
                                      </p:cBhvr>
                                      <p:to>
                                        <p:strVal val="visible"/>
                                      </p:to>
                                    </p:set>
                                  </p:childTnLst>
                                  <p:subTnLst>
                                    <p:set>
                                      <p:cBhvr override="childStyle">
                                        <p:cTn dur="1" fill="hold" display="0" masterRel="nextClick" afterEffect="1"/>
                                        <p:tgtEl>
                                          <p:spTgt spid="431126"/>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31133"/>
                                        </p:tgtEl>
                                        <p:attrNameLst>
                                          <p:attrName>style.visibility</p:attrName>
                                        </p:attrNameLst>
                                      </p:cBhvr>
                                      <p:to>
                                        <p:strVal val="visible"/>
                                      </p:to>
                                    </p:set>
                                  </p:childTnLst>
                                </p:cTn>
                              </p:par>
                            </p:childTnLst>
                          </p:cTn>
                        </p:par>
                        <p:par>
                          <p:cTn id="67" fill="hold">
                            <p:stCondLst>
                              <p:cond delay="0"/>
                            </p:stCondLst>
                            <p:childTnLst>
                              <p:par>
                                <p:cTn id="68" presetID="1" presetClass="entr" presetSubtype="0" fill="hold" nodeType="afterEffect">
                                  <p:stCondLst>
                                    <p:cond delay="0"/>
                                  </p:stCondLst>
                                  <p:childTnLst>
                                    <p:set>
                                      <p:cBhvr>
                                        <p:cTn id="6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112" grpId="0" animBg="1"/>
      <p:bldP spid="431120" grpId="0" animBg="1"/>
      <p:bldP spid="431121" grpId="0" animBg="1"/>
      <p:bldP spid="431122" grpId="0" animBg="1"/>
      <p:bldP spid="431123" grpId="0" animBg="1"/>
      <p:bldP spid="431124" grpId="0" animBg="1"/>
      <p:bldP spid="431125" grpId="0" animBg="1"/>
      <p:bldP spid="431126" grpId="0" animBg="1"/>
      <p:bldP spid="431131" grpId="0" animBg="1"/>
      <p:bldP spid="431133" grpId="0" animBg="1"/>
      <p:bldP spid="431140" grpId="0" animBg="1"/>
      <p:bldP spid="431141" grpId="0" animBg="1"/>
      <p:bldP spid="5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11" name="Rectangle 1031"/>
          <p:cNvSpPr>
            <a:spLocks noGrp="1" noChangeArrowheads="1"/>
          </p:cNvSpPr>
          <p:nvPr>
            <p:ph type="title"/>
          </p:nvPr>
        </p:nvSpPr>
        <p:spPr>
          <a:xfrm>
            <a:off x="0" y="76200"/>
            <a:ext cx="9144000" cy="1143000"/>
          </a:xfrm>
          <a:noFill/>
          <a:ln/>
        </p:spPr>
        <p:txBody>
          <a:bodyPr/>
          <a:lstStyle/>
          <a:p>
            <a:r>
              <a:rPr lang="en-US" dirty="0">
                <a:solidFill>
                  <a:srgbClr val="FF0000"/>
                </a:solidFill>
              </a:rPr>
              <a:t>The </a:t>
            </a:r>
            <a:r>
              <a:rPr lang="en-US" sz="4000" b="1" dirty="0" err="1">
                <a:solidFill>
                  <a:srgbClr val="FF0000"/>
                </a:solidFill>
                <a:latin typeface="Courier New" pitchFamily="-102" charset="0"/>
              </a:rPr>
              <a:t>DrawDiagonals</a:t>
            </a:r>
            <a:r>
              <a:rPr lang="en-US" dirty="0">
                <a:solidFill>
                  <a:srgbClr val="FF0000"/>
                </a:solidFill>
              </a:rPr>
              <a:t> Program </a:t>
            </a:r>
          </a:p>
        </p:txBody>
      </p:sp>
      <p:sp>
        <p:nvSpPr>
          <p:cNvPr id="431106" name="Rectangle 1026"/>
          <p:cNvSpPr>
            <a:spLocks noChangeArrowheads="1"/>
          </p:cNvSpPr>
          <p:nvPr/>
        </p:nvSpPr>
        <p:spPr bwMode="auto">
          <a:xfrm>
            <a:off x="457200" y="1113404"/>
            <a:ext cx="8229600" cy="3694176"/>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07" name="Text Box 1027"/>
          <p:cNvSpPr txBox="1">
            <a:spLocks noChangeArrowheads="1"/>
          </p:cNvSpPr>
          <p:nvPr/>
        </p:nvSpPr>
        <p:spPr bwMode="auto">
          <a:xfrm>
            <a:off x="533400" y="1143000"/>
            <a:ext cx="8077200" cy="2885277"/>
          </a:xfrm>
          <a:prstGeom prst="rect">
            <a:avLst/>
          </a:prstGeom>
          <a:noFill/>
          <a:ln w="9525">
            <a:noFill/>
            <a:miter lim="800000"/>
            <a:headEnd/>
            <a:tailEnd/>
          </a:ln>
          <a:effectLst/>
        </p:spPr>
        <p:txBody>
          <a:bodyPr>
            <a:prstTxWarp prst="textNoShape">
              <a:avLst/>
            </a:prstTxWarp>
            <a:spAutoFit/>
          </a:bodyPr>
          <a:lstStyle/>
          <a:p>
            <a:pPr>
              <a:lnSpc>
                <a:spcPct val="105000"/>
              </a:lnSpc>
            </a:pPr>
            <a:r>
              <a:rPr lang="en-US" sz="1900" b="1" dirty="0">
                <a:solidFill>
                  <a:srgbClr val="0000FF"/>
                </a:solidFill>
                <a:latin typeface="Courier New" pitchFamily="-102" charset="0"/>
              </a:rPr>
              <a:t>/* Constants */</a:t>
            </a:r>
          </a:p>
          <a:p>
            <a:pPr>
              <a:lnSpc>
                <a:spcPct val="105000"/>
              </a:lnSpc>
            </a:pPr>
            <a:endParaRPr lang="en-US" sz="1050" b="1" dirty="0">
              <a:solidFill>
                <a:srgbClr val="000000"/>
              </a:solidFill>
              <a:latin typeface="Courier New" pitchFamily="-102" charset="0"/>
            </a:endParaRPr>
          </a:p>
          <a:p>
            <a:pPr>
              <a:lnSpc>
                <a:spcPct val="105000"/>
              </a:lnSpc>
            </a:pPr>
            <a:r>
              <a:rPr lang="en-US" sz="1900" b="1" dirty="0">
                <a:solidFill>
                  <a:srgbClr val="000000"/>
                </a:solidFill>
                <a:latin typeface="Courier New" pitchFamily="-102" charset="0"/>
              </a:rPr>
              <a:t>const GWINDOW_WIDTH = 500;</a:t>
            </a:r>
          </a:p>
          <a:p>
            <a:pPr>
              <a:lnSpc>
                <a:spcPct val="105000"/>
              </a:lnSpc>
            </a:pPr>
            <a:r>
              <a:rPr lang="en-US" sz="1900" b="1" dirty="0">
                <a:solidFill>
                  <a:srgbClr val="000000"/>
                </a:solidFill>
                <a:latin typeface="Courier New" pitchFamily="-102" charset="0"/>
              </a:rPr>
              <a:t>const GWINDOW_HEIGHT = 200;</a:t>
            </a:r>
          </a:p>
          <a:p>
            <a:pPr>
              <a:lnSpc>
                <a:spcPct val="105000"/>
              </a:lnSpc>
            </a:pPr>
            <a:endParaRPr lang="en-US" sz="1050" b="1" dirty="0">
              <a:solidFill>
                <a:srgbClr val="000000"/>
              </a:solidFill>
              <a:latin typeface="Courier New" pitchFamily="-102" charset="0"/>
            </a:endParaRPr>
          </a:p>
          <a:p>
            <a:pPr>
              <a:lnSpc>
                <a:spcPct val="105000"/>
              </a:lnSpc>
            </a:pPr>
            <a:r>
              <a:rPr lang="en-US" sz="1900" b="1" dirty="0">
                <a:solidFill>
                  <a:srgbClr val="000000"/>
                </a:solidFill>
                <a:latin typeface="Courier New" pitchFamily="-102" charset="0"/>
              </a:rPr>
              <a:t>function </a:t>
            </a:r>
            <a:r>
              <a:rPr lang="en-US" sz="1900" b="1" dirty="0" err="1">
                <a:solidFill>
                  <a:srgbClr val="000000"/>
                </a:solidFill>
                <a:latin typeface="Courier New" pitchFamily="-102" charset="0"/>
              </a:rPr>
              <a:t>DrawDiagonals</a:t>
            </a:r>
            <a:r>
              <a:rPr lang="en-US" sz="1900" b="1" dirty="0">
                <a:solidFill>
                  <a:srgbClr val="000000"/>
                </a:solidFill>
                <a:latin typeface="Courier New" pitchFamily="-102" charset="0"/>
              </a:rPr>
              <a:t>() {</a:t>
            </a:r>
          </a:p>
          <a:p>
            <a:pPr>
              <a:lnSpc>
                <a:spcPct val="105000"/>
              </a:lnSpc>
            </a:pPr>
            <a:r>
              <a:rPr lang="en-US" sz="1900" b="1" dirty="0">
                <a:solidFill>
                  <a:srgbClr val="000000"/>
                </a:solidFill>
                <a:latin typeface="Courier New" pitchFamily="-102" charset="0"/>
              </a:rPr>
              <a:t>   let </a:t>
            </a:r>
            <a:r>
              <a:rPr lang="en-US" sz="1900" b="1" dirty="0" err="1">
                <a:solidFill>
                  <a:srgbClr val="000000"/>
                </a:solidFill>
                <a:latin typeface="Courier New" pitchFamily="-102" charset="0"/>
              </a:rPr>
              <a:t>gw</a:t>
            </a:r>
            <a:r>
              <a:rPr lang="en-US" sz="1900" b="1" dirty="0">
                <a:solidFill>
                  <a:srgbClr val="000000"/>
                </a:solidFill>
                <a:latin typeface="Courier New" pitchFamily="-102" charset="0"/>
              </a:rPr>
              <a:t> = </a:t>
            </a:r>
            <a:r>
              <a:rPr lang="en-US" sz="1900" b="1" dirty="0" err="1">
                <a:solidFill>
                  <a:srgbClr val="000000"/>
                </a:solidFill>
                <a:latin typeface="Courier New" pitchFamily="-102" charset="0"/>
              </a:rPr>
              <a:t>GWindow(GWINDOW_WIDTH</a:t>
            </a:r>
            <a:r>
              <a:rPr lang="en-US" sz="1900" b="1" dirty="0">
                <a:solidFill>
                  <a:srgbClr val="000000"/>
                </a:solidFill>
                <a:latin typeface="Courier New" pitchFamily="-102" charset="0"/>
              </a:rPr>
              <a:t>, GWINDOW_HEIGHT);</a:t>
            </a:r>
          </a:p>
          <a:p>
            <a:pPr>
              <a:lnSpc>
                <a:spcPct val="105000"/>
              </a:lnSpc>
            </a:pPr>
            <a:r>
              <a:rPr lang="en-US" sz="1900" b="1" dirty="0">
                <a:solidFill>
                  <a:srgbClr val="000000"/>
                </a:solidFill>
                <a:latin typeface="Courier New" pitchFamily="-102" charset="0"/>
              </a:rPr>
              <a:t>   gw.add(GLine(0, 0, GWINDOW_WIDTH, GWINDOW_HEIGHT));</a:t>
            </a:r>
          </a:p>
          <a:p>
            <a:pPr>
              <a:lnSpc>
                <a:spcPct val="105000"/>
              </a:lnSpc>
            </a:pPr>
            <a:r>
              <a:rPr lang="en-US" sz="1900" b="1" dirty="0">
                <a:solidFill>
                  <a:srgbClr val="000000"/>
                </a:solidFill>
                <a:latin typeface="Courier New" pitchFamily="-102" charset="0"/>
              </a:rPr>
              <a:t>   gw.add(GLine(0, GWINDOW_HEIGHT, GWINDOW_WIDTH, 0));</a:t>
            </a:r>
          </a:p>
          <a:p>
            <a:pPr>
              <a:lnSpc>
                <a:spcPct val="105000"/>
              </a:lnSpc>
            </a:pPr>
            <a:r>
              <a:rPr lang="en-US" sz="1900" b="1" dirty="0">
                <a:solidFill>
                  <a:srgbClr val="000000"/>
                </a:solidFill>
                <a:latin typeface="Courier New" pitchFamily="-102" charset="0"/>
              </a:rPr>
              <a:t>}</a:t>
            </a:r>
          </a:p>
        </p:txBody>
      </p:sp>
      <p:grpSp>
        <p:nvGrpSpPr>
          <p:cNvPr id="2" name="Group 1028"/>
          <p:cNvGrpSpPr>
            <a:grpSpLocks/>
          </p:cNvGrpSpPr>
          <p:nvPr/>
        </p:nvGrpSpPr>
        <p:grpSpPr bwMode="auto">
          <a:xfrm>
            <a:off x="2311400" y="4997450"/>
            <a:ext cx="4521200" cy="1606550"/>
            <a:chOff x="1424" y="3072"/>
            <a:chExt cx="2848" cy="1012"/>
          </a:xfrm>
        </p:grpSpPr>
        <p:pic>
          <p:nvPicPr>
            <p:cNvPr id="431109" name="Picture 1029" descr="ShortGraphicsWindow"/>
            <p:cNvPicPr>
              <a:picLocks noChangeAspect="1" noChangeArrowheads="1"/>
            </p:cNvPicPr>
            <p:nvPr/>
          </p:nvPicPr>
          <p:blipFill>
            <a:blip r:embed="rId3"/>
            <a:srcRect/>
            <a:stretch>
              <a:fillRect/>
            </a:stretch>
          </p:blipFill>
          <p:spPr bwMode="auto">
            <a:xfrm>
              <a:off x="1424" y="3084"/>
              <a:ext cx="2845" cy="1000"/>
            </a:xfrm>
            <a:prstGeom prst="rect">
              <a:avLst/>
            </a:prstGeom>
            <a:noFill/>
          </p:spPr>
        </p:pic>
        <p:sp>
          <p:nvSpPr>
            <p:cNvPr id="431110" name="Text Box 1030"/>
            <p:cNvSpPr txBox="1">
              <a:spLocks noChangeArrowheads="1"/>
            </p:cNvSpPr>
            <p:nvPr/>
          </p:nvSpPr>
          <p:spPr bwMode="auto">
            <a:xfrm>
              <a:off x="1471" y="3072"/>
              <a:ext cx="2801" cy="154"/>
            </a:xfrm>
            <a:prstGeom prst="rect">
              <a:avLst/>
            </a:prstGeom>
            <a:noFill/>
            <a:ln w="9525">
              <a:noFill/>
              <a:miter lim="800000"/>
              <a:headEnd/>
              <a:tailEnd/>
            </a:ln>
            <a:effectLst/>
          </p:spPr>
          <p:txBody>
            <a:bodyPr>
              <a:prstTxWarp prst="textNoShape">
                <a:avLst/>
              </a:prstTxWarp>
              <a:spAutoFit/>
            </a:bodyPr>
            <a:lstStyle/>
            <a:p>
              <a:pPr algn="ctr"/>
              <a:r>
                <a:rPr lang="en-US" sz="1000" b="1" dirty="0" err="1">
                  <a:solidFill>
                    <a:srgbClr val="333333"/>
                  </a:solidFill>
                  <a:latin typeface="Helvetica" pitchFamily="-102" charset="0"/>
                </a:rPr>
                <a:t>DrawDiagonals</a:t>
              </a:r>
              <a:endParaRPr lang="en-US" sz="1000" b="1" dirty="0">
                <a:solidFill>
                  <a:srgbClr val="333333"/>
                </a:solidFill>
                <a:latin typeface="Helvetica" pitchFamily="-102" charset="0"/>
              </a:endParaRPr>
            </a:p>
          </p:txBody>
        </p:sp>
      </p:grpSp>
      <p:sp>
        <p:nvSpPr>
          <p:cNvPr id="431112" name="Rectangle 1032"/>
          <p:cNvSpPr>
            <a:spLocks noChangeArrowheads="1"/>
          </p:cNvSpPr>
          <p:nvPr/>
        </p:nvSpPr>
        <p:spPr bwMode="auto">
          <a:xfrm>
            <a:off x="993372" y="2770616"/>
            <a:ext cx="7083828" cy="30638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431120" name="Rectangle 1040"/>
          <p:cNvSpPr>
            <a:spLocks noChangeArrowheads="1"/>
          </p:cNvSpPr>
          <p:nvPr/>
        </p:nvSpPr>
        <p:spPr bwMode="auto">
          <a:xfrm>
            <a:off x="993372" y="3398162"/>
            <a:ext cx="7541028" cy="3063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57" name="Rectangle 1032"/>
          <p:cNvSpPr>
            <a:spLocks noChangeArrowheads="1"/>
          </p:cNvSpPr>
          <p:nvPr/>
        </p:nvSpPr>
        <p:spPr bwMode="auto">
          <a:xfrm>
            <a:off x="993372" y="3087067"/>
            <a:ext cx="7541028" cy="306388"/>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cxnSp>
        <p:nvCxnSpPr>
          <p:cNvPr id="68" name="Straight Connector 67"/>
          <p:cNvCxnSpPr/>
          <p:nvPr/>
        </p:nvCxnSpPr>
        <p:spPr bwMode="auto">
          <a:xfrm>
            <a:off x="2330424" y="5219595"/>
            <a:ext cx="4497717" cy="1371600"/>
          </a:xfrm>
          <a:prstGeom prst="line">
            <a:avLst/>
          </a:prstGeom>
          <a:solidFill>
            <a:schemeClr val="accent1"/>
          </a:solidFill>
          <a:ln w="12700" cap="flat" cmpd="sng" algn="ctr">
            <a:solidFill>
              <a:srgbClr val="000000"/>
            </a:solidFill>
            <a:prstDash val="solid"/>
            <a:round/>
            <a:headEnd type="none" w="med" len="med"/>
            <a:tailEnd type="none" w="med" len="med"/>
          </a:ln>
          <a:effectLst/>
        </p:spPr>
      </p:cxnSp>
      <p:cxnSp>
        <p:nvCxnSpPr>
          <p:cNvPr id="81" name="Straight Connector 80"/>
          <p:cNvCxnSpPr/>
          <p:nvPr/>
        </p:nvCxnSpPr>
        <p:spPr bwMode="auto">
          <a:xfrm flipH="1">
            <a:off x="2330424" y="5219595"/>
            <a:ext cx="4497717" cy="1371600"/>
          </a:xfrm>
          <a:prstGeom prst="line">
            <a:avLst/>
          </a:prstGeom>
          <a:solidFill>
            <a:schemeClr val="accent1"/>
          </a:solidFill>
          <a:ln w="12700" cap="flat" cmpd="sng" algn="ctr">
            <a:solidFill>
              <a:srgbClr val="000000"/>
            </a:solidFill>
            <a:prstDash val="solid"/>
            <a:round/>
            <a:headEnd type="none" w="med" len="med"/>
            <a:tailEnd type="none" w="med" len="med"/>
          </a:ln>
          <a:effectLst/>
        </p:spPr>
      </p:cxnSp>
      <p:grpSp>
        <p:nvGrpSpPr>
          <p:cNvPr id="3" name="Group 83"/>
          <p:cNvGrpSpPr/>
          <p:nvPr/>
        </p:nvGrpSpPr>
        <p:grpSpPr>
          <a:xfrm>
            <a:off x="457200" y="1113404"/>
            <a:ext cx="8229600" cy="3694176"/>
            <a:chOff x="609600" y="1265804"/>
            <a:chExt cx="8229600" cy="3694176"/>
          </a:xfrm>
        </p:grpSpPr>
        <p:sp>
          <p:nvSpPr>
            <p:cNvPr id="82" name="Rectangle 1026"/>
            <p:cNvSpPr>
              <a:spLocks noChangeArrowheads="1"/>
            </p:cNvSpPr>
            <p:nvPr/>
          </p:nvSpPr>
          <p:spPr bwMode="auto">
            <a:xfrm>
              <a:off x="609600" y="1265804"/>
              <a:ext cx="8229600" cy="3694176"/>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sz="1600">
                <a:solidFill>
                  <a:srgbClr val="000000"/>
                </a:solidFill>
                <a:latin typeface="Times New Roman" pitchFamily="-102" charset="0"/>
              </a:endParaRPr>
            </a:p>
          </p:txBody>
        </p:sp>
        <p:sp>
          <p:nvSpPr>
            <p:cNvPr id="83" name="Text Box 1027"/>
            <p:cNvSpPr txBox="1">
              <a:spLocks noChangeArrowheads="1"/>
            </p:cNvSpPr>
            <p:nvPr/>
          </p:nvSpPr>
          <p:spPr bwMode="auto">
            <a:xfrm>
              <a:off x="685800" y="1295400"/>
              <a:ext cx="8077200" cy="2885277"/>
            </a:xfrm>
            <a:prstGeom prst="rect">
              <a:avLst/>
            </a:prstGeom>
            <a:noFill/>
            <a:ln w="9525">
              <a:noFill/>
              <a:miter lim="800000"/>
              <a:headEnd/>
              <a:tailEnd/>
            </a:ln>
            <a:effectLst/>
          </p:spPr>
          <p:txBody>
            <a:bodyPr>
              <a:prstTxWarp prst="textNoShape">
                <a:avLst/>
              </a:prstTxWarp>
              <a:spAutoFit/>
            </a:bodyPr>
            <a:lstStyle/>
            <a:p>
              <a:pPr>
                <a:lnSpc>
                  <a:spcPct val="105000"/>
                </a:lnSpc>
              </a:pPr>
              <a:r>
                <a:rPr lang="en-US" sz="1900" b="1" dirty="0">
                  <a:solidFill>
                    <a:srgbClr val="0000FF"/>
                  </a:solidFill>
                  <a:latin typeface="Courier New" pitchFamily="-102" charset="0"/>
                </a:rPr>
                <a:t>/* Constants */</a:t>
              </a:r>
            </a:p>
            <a:p>
              <a:pPr>
                <a:lnSpc>
                  <a:spcPct val="105000"/>
                </a:lnSpc>
              </a:pPr>
              <a:endParaRPr lang="en-US" sz="1050" b="1" dirty="0">
                <a:solidFill>
                  <a:srgbClr val="000000"/>
                </a:solidFill>
                <a:latin typeface="Courier New" pitchFamily="-102" charset="0"/>
              </a:endParaRPr>
            </a:p>
            <a:p>
              <a:pPr>
                <a:lnSpc>
                  <a:spcPct val="105000"/>
                </a:lnSpc>
              </a:pPr>
              <a:r>
                <a:rPr lang="en-US" sz="1900" b="1" dirty="0">
                  <a:solidFill>
                    <a:srgbClr val="000000"/>
                  </a:solidFill>
                  <a:latin typeface="Courier New" pitchFamily="-102" charset="0"/>
                </a:rPr>
                <a:t>const GWINDOW_WIDTH = 500;</a:t>
              </a:r>
            </a:p>
            <a:p>
              <a:pPr>
                <a:lnSpc>
                  <a:spcPct val="105000"/>
                </a:lnSpc>
              </a:pPr>
              <a:r>
                <a:rPr lang="en-US" sz="1900" b="1" dirty="0">
                  <a:solidFill>
                    <a:srgbClr val="000000"/>
                  </a:solidFill>
                  <a:latin typeface="Courier New" pitchFamily="-102" charset="0"/>
                </a:rPr>
                <a:t>const GWINDOW_HEIGHT = 200;</a:t>
              </a:r>
            </a:p>
            <a:p>
              <a:pPr>
                <a:lnSpc>
                  <a:spcPct val="105000"/>
                </a:lnSpc>
              </a:pPr>
              <a:endParaRPr lang="en-US" sz="1050" b="1" dirty="0">
                <a:solidFill>
                  <a:srgbClr val="000000"/>
                </a:solidFill>
                <a:latin typeface="Courier New" pitchFamily="-102" charset="0"/>
              </a:endParaRPr>
            </a:p>
            <a:p>
              <a:pPr>
                <a:lnSpc>
                  <a:spcPct val="105000"/>
                </a:lnSpc>
              </a:pPr>
              <a:r>
                <a:rPr lang="en-US" sz="1900" b="1" dirty="0">
                  <a:solidFill>
                    <a:srgbClr val="000000"/>
                  </a:solidFill>
                  <a:latin typeface="Courier New" pitchFamily="-102" charset="0"/>
                </a:rPr>
                <a:t>function </a:t>
              </a:r>
              <a:r>
                <a:rPr lang="en-US" sz="1900" b="1" dirty="0" err="1">
                  <a:solidFill>
                    <a:srgbClr val="000000"/>
                  </a:solidFill>
                  <a:latin typeface="Courier New" pitchFamily="-102" charset="0"/>
                </a:rPr>
                <a:t>DrawDiagonals</a:t>
              </a:r>
              <a:r>
                <a:rPr lang="en-US" sz="1900" b="1" dirty="0">
                  <a:solidFill>
                    <a:srgbClr val="000000"/>
                  </a:solidFill>
                  <a:latin typeface="Courier New" pitchFamily="-102" charset="0"/>
                </a:rPr>
                <a:t>() {</a:t>
              </a:r>
            </a:p>
            <a:p>
              <a:pPr>
                <a:lnSpc>
                  <a:spcPct val="105000"/>
                </a:lnSpc>
              </a:pPr>
              <a:r>
                <a:rPr lang="en-US" sz="1900" b="1" dirty="0">
                  <a:solidFill>
                    <a:srgbClr val="000000"/>
                  </a:solidFill>
                  <a:latin typeface="Courier New" pitchFamily="-102" charset="0"/>
                </a:rPr>
                <a:t>   let </a:t>
              </a:r>
              <a:r>
                <a:rPr lang="en-US" sz="1900" b="1" dirty="0" err="1">
                  <a:solidFill>
                    <a:srgbClr val="000000"/>
                  </a:solidFill>
                  <a:latin typeface="Courier New" pitchFamily="-102" charset="0"/>
                </a:rPr>
                <a:t>gw</a:t>
              </a:r>
              <a:r>
                <a:rPr lang="en-US" sz="1900" b="1" dirty="0">
                  <a:solidFill>
                    <a:srgbClr val="000000"/>
                  </a:solidFill>
                  <a:latin typeface="Courier New" pitchFamily="-102" charset="0"/>
                </a:rPr>
                <a:t> = </a:t>
              </a:r>
              <a:r>
                <a:rPr lang="en-US" sz="1900" b="1" dirty="0" err="1">
                  <a:solidFill>
                    <a:srgbClr val="000000"/>
                  </a:solidFill>
                  <a:latin typeface="Courier New" pitchFamily="-102" charset="0"/>
                </a:rPr>
                <a:t>GWindow(GWINDOW_WIDTH</a:t>
              </a:r>
              <a:r>
                <a:rPr lang="en-US" sz="1900" b="1" dirty="0">
                  <a:solidFill>
                    <a:srgbClr val="000000"/>
                  </a:solidFill>
                  <a:latin typeface="Courier New" pitchFamily="-102" charset="0"/>
                </a:rPr>
                <a:t>, GWINDOW_HEIGHT);</a:t>
              </a:r>
            </a:p>
            <a:p>
              <a:pPr>
                <a:lnSpc>
                  <a:spcPct val="105000"/>
                </a:lnSpc>
              </a:pPr>
              <a:r>
                <a:rPr lang="en-US" sz="1900" b="1" dirty="0">
                  <a:solidFill>
                    <a:srgbClr val="000000"/>
                  </a:solidFill>
                  <a:latin typeface="Courier New" pitchFamily="-102" charset="0"/>
                </a:rPr>
                <a:t>   gw.add(GLine(0, 0, GWINDOW_WIDTH, GWINDOW_HEIGHT));</a:t>
              </a:r>
            </a:p>
            <a:p>
              <a:pPr>
                <a:lnSpc>
                  <a:spcPct val="105000"/>
                </a:lnSpc>
              </a:pPr>
              <a:r>
                <a:rPr lang="en-US" sz="1900" b="1" dirty="0">
                  <a:solidFill>
                    <a:srgbClr val="000000"/>
                  </a:solidFill>
                  <a:latin typeface="Courier New" pitchFamily="-102" charset="0"/>
                </a:rPr>
                <a:t>   gw.add(GLine(0, GWINDOW_HEIGHT, GWINDOW_WIDTH, 0));</a:t>
              </a:r>
            </a:p>
            <a:p>
              <a:pPr>
                <a:lnSpc>
                  <a:spcPct val="105000"/>
                </a:lnSpc>
              </a:pPr>
              <a:r>
                <a:rPr lang="en-US" sz="1900" b="1" dirty="0">
                  <a:solidFill>
                    <a:srgbClr val="000000"/>
                  </a:solidFill>
                  <a:latin typeface="Courier New" pitchFamily="-102"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31112"/>
                                        </p:tgtEl>
                                        <p:attrNameLst>
                                          <p:attrName>style.visibility</p:attrName>
                                        </p:attrNameLst>
                                      </p:cBhvr>
                                      <p:to>
                                        <p:strVal val="visible"/>
                                      </p:to>
                                    </p:set>
                                  </p:childTnLst>
                                  <p:subTnLst>
                                    <p:set>
                                      <p:cBhvr override="childStyle">
                                        <p:cTn dur="1" fill="hold" display="0" masterRel="nextClick" afterEffect="1"/>
                                        <p:tgtEl>
                                          <p:spTgt spid="43111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57"/>
                                        </p:tgtEl>
                                        <p:attrNameLst>
                                          <p:attrName>style.visibility</p:attrName>
                                        </p:attrNameLst>
                                      </p:cBhvr>
                                      <p:to>
                                        <p:strVal val="visible"/>
                                      </p:to>
                                    </p:set>
                                  </p:childTnLst>
                                  <p:subTnLst>
                                    <p:set>
                                      <p:cBhvr override="childStyle">
                                        <p:cTn dur="1" fill="hold" display="0" masterRel="nextClick" afterEffect="1"/>
                                        <p:tgtEl>
                                          <p:spTgt spid="57"/>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68"/>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431120"/>
                                        </p:tgtEl>
                                        <p:attrNameLst>
                                          <p:attrName>style.visibility</p:attrName>
                                        </p:attrNameLst>
                                      </p:cBhvr>
                                      <p:to>
                                        <p:strVal val="visible"/>
                                      </p:to>
                                    </p:set>
                                  </p:childTnLst>
                                  <p:subTnLst>
                                    <p:set>
                                      <p:cBhvr override="childStyle">
                                        <p:cTn dur="1" fill="hold" display="0" masterRel="nextClick" afterEffect="1"/>
                                        <p:tgtEl>
                                          <p:spTgt spid="431120"/>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1"/>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112" grpId="0" animBg="1"/>
      <p:bldP spid="431120" grpId="0" animBg="1"/>
      <p:bldP spid="5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The </a:t>
            </a:r>
            <a:r>
              <a:rPr lang="en-US" sz="3600" b="1" dirty="0">
                <a:solidFill>
                  <a:srgbClr val="FF0000"/>
                </a:solidFill>
                <a:latin typeface="Courier New"/>
                <a:ea typeface="ＭＳ Ｐゴシック" pitchFamily="1" charset="-128"/>
                <a:cs typeface="Courier New"/>
              </a:rPr>
              <a:t>Checkerboard</a:t>
            </a:r>
            <a:r>
              <a:rPr lang="en-US" sz="4000" dirty="0">
                <a:solidFill>
                  <a:srgbClr val="FF0000"/>
                </a:solidFill>
                <a:ea typeface="ＭＳ Ｐゴシック" pitchFamily="1" charset="-128"/>
                <a:cs typeface="ＭＳ Ｐゴシック" pitchFamily="1" charset="-128"/>
              </a:rPr>
              <a:t> Program</a:t>
            </a:r>
            <a:endParaRPr lang="en-US" dirty="0">
              <a:solidFill>
                <a:srgbClr val="FF0000"/>
              </a:solidFill>
              <a:ea typeface="ＭＳ Ｐゴシック" pitchFamily="1" charset="-128"/>
              <a:cs typeface="ＭＳ Ｐゴシック" pitchFamily="1" charset="-128"/>
            </a:endParaRPr>
          </a:p>
        </p:txBody>
      </p:sp>
      <p:grpSp>
        <p:nvGrpSpPr>
          <p:cNvPr id="2" name="Group 3"/>
          <p:cNvGrpSpPr>
            <a:grpSpLocks/>
          </p:cNvGrpSpPr>
          <p:nvPr/>
        </p:nvGrpSpPr>
        <p:grpSpPr bwMode="auto">
          <a:xfrm>
            <a:off x="571500" y="1143000"/>
            <a:ext cx="8039100" cy="5486401"/>
            <a:chOff x="360" y="864"/>
            <a:chExt cx="5064" cy="3456"/>
          </a:xfrm>
        </p:grpSpPr>
        <p:sp>
          <p:nvSpPr>
            <p:cNvPr id="49157" name="Rectangle 4"/>
            <p:cNvSpPr>
              <a:spLocks noChangeArrowheads="1"/>
            </p:cNvSpPr>
            <p:nvPr/>
          </p:nvSpPr>
          <p:spPr bwMode="auto">
            <a:xfrm>
              <a:off x="360" y="864"/>
              <a:ext cx="5064" cy="3456"/>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49158" name="Text Box 5"/>
            <p:cNvSpPr txBox="1">
              <a:spLocks noChangeArrowheads="1"/>
            </p:cNvSpPr>
            <p:nvPr/>
          </p:nvSpPr>
          <p:spPr bwMode="auto">
            <a:xfrm>
              <a:off x="408" y="912"/>
              <a:ext cx="5016" cy="3403"/>
            </a:xfrm>
            <a:prstGeom prst="rect">
              <a:avLst/>
            </a:prstGeom>
            <a:noFill/>
            <a:ln w="9525">
              <a:noFill/>
              <a:miter lim="800000"/>
              <a:headEnd/>
              <a:tailEnd/>
            </a:ln>
          </p:spPr>
          <p:txBody>
            <a:bodyPr>
              <a:prstTxWarp prst="textNoShape">
                <a:avLst/>
              </a:prstTxWarp>
              <a:spAutoFit/>
            </a:bodyPr>
            <a:lstStyle/>
            <a:p>
              <a:r>
                <a:rPr lang="en-US" sz="1600" b="1" noProof="1">
                  <a:latin typeface="Courier New" pitchFamily="1" charset="0"/>
                </a:rPr>
                <a:t>const GWINDOW_WIDTH = 500;  </a:t>
              </a:r>
              <a:r>
                <a:rPr lang="en-US" sz="1600" b="1" noProof="1">
                  <a:solidFill>
                    <a:srgbClr val="0000FF"/>
                  </a:solidFill>
                  <a:latin typeface="Courier New" pitchFamily="1" charset="0"/>
                </a:rPr>
                <a:t>/* Width of the graphics window  */</a:t>
              </a:r>
            </a:p>
            <a:p>
              <a:r>
                <a:rPr lang="en-US" sz="1600" b="1" noProof="1">
                  <a:latin typeface="Courier New" pitchFamily="1" charset="0"/>
                </a:rPr>
                <a:t>const GWINDOW_HEIGHT = 300; </a:t>
              </a:r>
              <a:r>
                <a:rPr lang="en-US" sz="1600" b="1" noProof="1">
                  <a:solidFill>
                    <a:srgbClr val="0000FF"/>
                  </a:solidFill>
                  <a:latin typeface="Courier New" pitchFamily="1" charset="0"/>
                </a:rPr>
                <a:t>/* Height of the graphics window */</a:t>
              </a:r>
            </a:p>
            <a:p>
              <a:r>
                <a:rPr lang="en-US" sz="1600" b="1" noProof="1">
                  <a:latin typeface="Courier New" pitchFamily="1" charset="0"/>
                </a:rPr>
                <a:t>const N_COLUMNS = 8;        </a:t>
              </a:r>
              <a:r>
                <a:rPr lang="en-US" sz="1600" b="1" noProof="1">
                  <a:solidFill>
                    <a:srgbClr val="0000FF"/>
                  </a:solidFill>
                  <a:latin typeface="Courier New" pitchFamily="1" charset="0"/>
                </a:rPr>
                <a:t>/* Number of columns             */</a:t>
              </a:r>
            </a:p>
            <a:p>
              <a:r>
                <a:rPr lang="en-US" sz="1600" b="1" noProof="1">
                  <a:latin typeface="Courier New" pitchFamily="1" charset="0"/>
                </a:rPr>
                <a:t>const N_ROWS = COLUMNS;     </a:t>
              </a:r>
              <a:r>
                <a:rPr lang="en-US" sz="1600" b="1" noProof="1">
                  <a:solidFill>
                    <a:srgbClr val="0000FF"/>
                  </a:solidFill>
                  <a:latin typeface="Courier New" pitchFamily="1" charset="0"/>
                </a:rPr>
                <a:t>/* Number of rows                */</a:t>
              </a:r>
            </a:p>
            <a:p>
              <a:r>
                <a:rPr lang="en-US" sz="1600" b="1" noProof="1">
                  <a:latin typeface="Courier New" pitchFamily="1" charset="0"/>
                </a:rPr>
                <a:t>const SQUARE_SIZE = 35;     </a:t>
              </a:r>
              <a:r>
                <a:rPr lang="en-US" sz="1600" b="1" noProof="1">
                  <a:solidFill>
                    <a:srgbClr val="0000FF"/>
                  </a:solidFill>
                  <a:latin typeface="Courier New" pitchFamily="1" charset="0"/>
                </a:rPr>
                <a:t>/* Size of a square in pixels    */</a:t>
              </a:r>
            </a:p>
            <a:p>
              <a:endParaRPr lang="en-US" sz="900" b="1" noProof="1">
                <a:latin typeface="Courier New" pitchFamily="1" charset="0"/>
              </a:endParaRPr>
            </a:p>
            <a:p>
              <a:r>
                <a:rPr lang="en-US" sz="1600" b="1" noProof="1">
                  <a:latin typeface="Courier New" pitchFamily="1" charset="0"/>
                </a:rPr>
                <a:t>function Checkerboard() {</a:t>
              </a:r>
            </a:p>
            <a:p>
              <a:r>
                <a:rPr lang="en-US" sz="1600" b="1" noProof="1">
                  <a:latin typeface="Courier New" pitchFamily="1" charset="0"/>
                </a:rPr>
                <a:t>   let gw = GWindow(GWINDOW_WIDTH, GWINDOW_HEIGHT);</a:t>
              </a:r>
            </a:p>
            <a:p>
              <a:r>
                <a:rPr lang="en-US" sz="1600" b="1" noProof="1">
                  <a:latin typeface="Courier New" pitchFamily="1" charset="0"/>
                </a:rPr>
                <a:t>   let x0 = (gw.getWidth() - N_COLUMNS * SQUARE_SIZE) / 2;</a:t>
              </a:r>
            </a:p>
            <a:p>
              <a:r>
                <a:rPr lang="en-US" sz="1600" b="1" noProof="1">
                  <a:latin typeface="Courier New" pitchFamily="1" charset="0"/>
                </a:rPr>
                <a:t>   let y0 = (gw.getHeight() - N_ROWS * SQUARE_SIZE) / 2;</a:t>
              </a:r>
            </a:p>
            <a:p>
              <a:endParaRPr lang="en-US" sz="1600" b="1" noProof="1">
                <a:latin typeface="Courier New" pitchFamily="1" charset="0"/>
              </a:endParaRPr>
            </a:p>
            <a:p>
              <a:r>
                <a:rPr lang="en-US" sz="1600" b="1" noProof="1">
                  <a:latin typeface="Courier New" pitchFamily="1" charset="0"/>
                </a:rPr>
                <a:t>   for (let i = 0; i &lt; N_ROWS; i++) {</a:t>
              </a:r>
            </a:p>
            <a:p>
              <a:r>
                <a:rPr lang="en-US" sz="1600" b="1" noProof="1">
                  <a:latin typeface="Courier New" pitchFamily="1" charset="0"/>
                </a:rPr>
                <a:t>      for (let j = 0; j &lt; N_COLUMNS; j++) {</a:t>
              </a:r>
            </a:p>
            <a:p>
              <a:r>
                <a:rPr lang="en-US" sz="1600" b="1" noProof="1">
                  <a:latin typeface="Courier New" pitchFamily="1" charset="0"/>
                </a:rPr>
                <a:t>         let x = x0 + j * SQUARE_SIZE;</a:t>
              </a:r>
            </a:p>
            <a:p>
              <a:r>
                <a:rPr lang="en-US" sz="1600" b="1" noProof="1">
                  <a:latin typeface="Courier New" pitchFamily="1" charset="0"/>
                </a:rPr>
                <a:t>         let y = y0 + i * SQUARE_SIZE;</a:t>
              </a:r>
            </a:p>
            <a:p>
              <a:r>
                <a:rPr lang="en-US" sz="1600" b="1" noProof="1">
                  <a:latin typeface="Courier New" pitchFamily="1" charset="0"/>
                </a:rPr>
                <a:t>         let sq = GRect(x, y, SQUARE_SIZE, SQUARE_SIZE);</a:t>
              </a:r>
            </a:p>
            <a:p>
              <a:r>
                <a:rPr lang="en-US" sz="1600" b="1" noProof="1">
                  <a:latin typeface="Courier New" pitchFamily="1" charset="0"/>
                </a:rPr>
                <a:t>         let filled = (i + j) % 2 !== 0;</a:t>
              </a:r>
            </a:p>
            <a:p>
              <a:r>
                <a:rPr lang="en-US" sz="1600" b="1" noProof="1">
                  <a:latin typeface="Courier New" pitchFamily="1" charset="0"/>
                </a:rPr>
                <a:t>         sq.setFilled(filled);</a:t>
              </a:r>
            </a:p>
            <a:p>
              <a:r>
                <a:rPr lang="en-US" sz="1600" b="1" noProof="1">
                  <a:latin typeface="Courier New" pitchFamily="1" charset="0"/>
                </a:rPr>
                <a:t>         gw.add(sq);</a:t>
              </a:r>
            </a:p>
            <a:p>
              <a:r>
                <a:rPr lang="en-US" sz="1600" b="1" noProof="1">
                  <a:latin typeface="Courier New" pitchFamily="1" charset="0"/>
                </a:rPr>
                <a:t>      }</a:t>
              </a:r>
            </a:p>
            <a:p>
              <a:r>
                <a:rPr lang="en-US" sz="1600" b="1" noProof="1">
                  <a:latin typeface="Courier New" pitchFamily="1" charset="0"/>
                </a:rPr>
                <a:t>   }</a:t>
              </a:r>
            </a:p>
            <a:p>
              <a:r>
                <a:rPr lang="en-US" sz="1600" b="1" noProof="1">
                  <a:latin typeface="Courier New" pitchFamily="1" charset="0"/>
                </a:rPr>
                <a:t>}</a:t>
              </a:r>
            </a:p>
          </p:txBody>
        </p:sp>
      </p:grpSp>
    </p:spTree>
    <p:extLst>
      <p:ext uri="{BB962C8B-B14F-4D97-AF65-F5344CB8AC3E}">
        <p14:creationId xmlns:p14="http://schemas.microsoft.com/office/powerpoint/2010/main" val="1725374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Creating Compound Objects</a:t>
            </a:r>
            <a:endParaRPr lang="en-US" dirty="0">
              <a:solidFill>
                <a:schemeClr val="tx1"/>
              </a:solidFill>
            </a:endParaRPr>
          </a:p>
        </p:txBody>
      </p:sp>
      <p:sp>
        <p:nvSpPr>
          <p:cNvPr id="36867" name="Rectangle 3"/>
          <p:cNvSpPr>
            <a:spLocks noChangeArrowheads="1"/>
          </p:cNvSpPr>
          <p:nvPr/>
        </p:nvSpPr>
        <p:spPr bwMode="auto">
          <a:xfrm>
            <a:off x="482600" y="1155700"/>
            <a:ext cx="8128000" cy="55499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latin typeface="Times New Roman" panose="02020603050405020304" pitchFamily="18" charset="0"/>
                <a:cs typeface="Times New Roman" panose="02020603050405020304" pitchFamily="18" charset="0"/>
              </a:rPr>
              <a:t>The </a:t>
            </a:r>
            <a:r>
              <a:rPr lang="en-US" sz="2000" b="1" dirty="0" err="1">
                <a:latin typeface="Courier" pitchFamily="2" charset="0"/>
                <a:cs typeface="Times New Roman" panose="02020603050405020304" pitchFamily="18" charset="0"/>
              </a:rPr>
              <a:t>GCompound</a:t>
            </a:r>
            <a:r>
              <a:rPr lang="en-US" sz="2400" b="0" dirty="0">
                <a:latin typeface="Times New Roman" panose="02020603050405020304" pitchFamily="18" charset="0"/>
                <a:cs typeface="Times New Roman" panose="02020603050405020304" pitchFamily="18" charset="0"/>
              </a:rPr>
              <a:t> class makes it possible to combine and layer several graphical objects so that the resulting structure behaves as a single </a:t>
            </a:r>
            <a:r>
              <a:rPr lang="en-US" sz="2000" b="1" dirty="0" err="1">
                <a:latin typeface="Courier" pitchFamily="2" charset="0"/>
                <a:cs typeface="Times New Roman" panose="02020603050405020304" pitchFamily="18" charset="0"/>
              </a:rPr>
              <a:t>GObject</a:t>
            </a:r>
            <a:r>
              <a:rPr lang="en-US" sz="2400" b="0" dirty="0">
                <a:latin typeface="Times New Roman" panose="02020603050405020304" pitchFamily="18" charset="0"/>
                <a:cs typeface="Times New Roman" panose="02020603050405020304" pitchFamily="18" charset="0"/>
              </a:rPr>
              <a:t>.</a:t>
            </a:r>
          </a:p>
          <a:p>
            <a:pPr marL="342900" indent="-342900">
              <a:lnSpc>
                <a:spcPct val="90000"/>
              </a:lnSpc>
              <a:spcAft>
                <a:spcPct val="50000"/>
              </a:spcAft>
              <a:buFontTx/>
              <a:buChar char="•"/>
            </a:pPr>
            <a:r>
              <a:rPr lang="en-US" sz="2400" dirty="0">
                <a:latin typeface="Times New Roman" panose="02020603050405020304" pitchFamily="18" charset="0"/>
                <a:cs typeface="Times New Roman" panose="02020603050405020304" pitchFamily="18" charset="0"/>
              </a:rPr>
              <a:t>The easiest way to think about the </a:t>
            </a:r>
            <a:r>
              <a:rPr lang="en-US" sz="2000" b="1" dirty="0" err="1">
                <a:latin typeface="Courier" pitchFamily="2" charset="0"/>
                <a:cs typeface="Times New Roman" panose="02020603050405020304" pitchFamily="18" charset="0"/>
              </a:rPr>
              <a:t>GCompound</a:t>
            </a:r>
            <a:r>
              <a:rPr lang="en-US" sz="2400" dirty="0">
                <a:latin typeface="Times New Roman" panose="02020603050405020304" pitchFamily="18" charset="0"/>
                <a:cs typeface="Times New Roman" panose="02020603050405020304" pitchFamily="18" charset="0"/>
              </a:rPr>
              <a:t> class is as a combination of a </a:t>
            </a:r>
            <a:r>
              <a:rPr lang="en-US" sz="2000" b="1" dirty="0" err="1">
                <a:latin typeface="Courier" pitchFamily="2" charset="0"/>
                <a:cs typeface="Times New Roman" panose="02020603050405020304" pitchFamily="18" charset="0"/>
              </a:rPr>
              <a:t>GWindow</a:t>
            </a:r>
            <a:r>
              <a:rPr lang="en-US" sz="2400" dirty="0">
                <a:latin typeface="Times New Roman" panose="02020603050405020304" pitchFamily="18" charset="0"/>
                <a:cs typeface="Times New Roman" panose="02020603050405020304" pitchFamily="18" charset="0"/>
              </a:rPr>
              <a:t> and a </a:t>
            </a:r>
            <a:r>
              <a:rPr lang="en-US" sz="2000" b="1" dirty="0" err="1">
                <a:latin typeface="Courier" pitchFamily="2" charset="0"/>
                <a:cs typeface="Times New Roman" panose="02020603050405020304" pitchFamily="18" charset="0"/>
              </a:rPr>
              <a:t>GObject</a:t>
            </a:r>
            <a:r>
              <a:rPr lang="en-US" sz="2400" dirty="0">
                <a:latin typeface="Times New Roman" panose="02020603050405020304" pitchFamily="18" charset="0"/>
                <a:cs typeface="Times New Roman" panose="02020603050405020304" pitchFamily="18" charset="0"/>
              </a:rPr>
              <a:t>.  A </a:t>
            </a:r>
            <a:r>
              <a:rPr lang="en-US" sz="2000" b="1" dirty="0" err="1">
                <a:latin typeface="Courier" pitchFamily="2" charset="0"/>
                <a:cs typeface="Times New Roman" panose="02020603050405020304" pitchFamily="18" charset="0"/>
              </a:rPr>
              <a:t>GCompound</a:t>
            </a:r>
            <a:r>
              <a:rPr lang="en-US" sz="2400" dirty="0">
                <a:latin typeface="Times New Roman" panose="02020603050405020304" pitchFamily="18" charset="0"/>
                <a:cs typeface="Times New Roman" panose="02020603050405020304" pitchFamily="18" charset="0"/>
              </a:rPr>
              <a:t> is like a </a:t>
            </a:r>
            <a:r>
              <a:rPr lang="en-US" sz="2000" b="1" dirty="0" err="1">
                <a:latin typeface="Courier" pitchFamily="2" charset="0"/>
                <a:cs typeface="Times New Roman" panose="02020603050405020304" pitchFamily="18" charset="0"/>
              </a:rPr>
              <a:t>GWindow</a:t>
            </a:r>
            <a:r>
              <a:rPr lang="en-US" sz="2400" dirty="0">
                <a:latin typeface="Times New Roman" panose="02020603050405020304" pitchFamily="18" charset="0"/>
                <a:cs typeface="Times New Roman" panose="02020603050405020304" pitchFamily="18" charset="0"/>
              </a:rPr>
              <a:t> in that you can add objects to it, but it is also like a </a:t>
            </a:r>
            <a:r>
              <a:rPr lang="en-US" sz="2000" b="1" dirty="0" err="1">
                <a:latin typeface="Courier" pitchFamily="2" charset="0"/>
                <a:cs typeface="Times New Roman" panose="02020603050405020304" pitchFamily="18" charset="0"/>
              </a:rPr>
              <a:t>GObject</a:t>
            </a:r>
            <a:r>
              <a:rPr lang="en-US" sz="2400" dirty="0">
                <a:latin typeface="Times New Roman" panose="02020603050405020304" pitchFamily="18" charset="0"/>
                <a:cs typeface="Times New Roman" panose="02020603050405020304" pitchFamily="18" charset="0"/>
              </a:rPr>
              <a:t> in that you can add it to a graphics window.</a:t>
            </a:r>
          </a:p>
          <a:p>
            <a:pPr marL="342900" indent="-342900">
              <a:lnSpc>
                <a:spcPct val="90000"/>
              </a:lnSpc>
              <a:spcAft>
                <a:spcPct val="50000"/>
              </a:spcAft>
              <a:buFontTx/>
              <a:buChar char="•"/>
            </a:pPr>
            <a:r>
              <a:rPr lang="en-US" sz="2400" dirty="0">
                <a:latin typeface="Times New Roman" panose="02020603050405020304" pitchFamily="18" charset="0"/>
                <a:cs typeface="Times New Roman" panose="02020603050405020304" pitchFamily="18" charset="0"/>
              </a:rPr>
              <a:t>A </a:t>
            </a:r>
            <a:r>
              <a:rPr lang="en-US" sz="2000" b="1" dirty="0" err="1">
                <a:latin typeface="Courier" pitchFamily="2" charset="0"/>
                <a:cs typeface="Times New Roman" panose="02020603050405020304" pitchFamily="18" charset="0"/>
              </a:rPr>
              <a:t>GCompound</a:t>
            </a:r>
            <a:r>
              <a:rPr lang="en-US" sz="2400" dirty="0">
                <a:latin typeface="Times New Roman" panose="02020603050405020304" pitchFamily="18" charset="0"/>
                <a:cs typeface="Times New Roman" panose="02020603050405020304" pitchFamily="18" charset="0"/>
              </a:rPr>
              <a:t> object has its own coordinate system that is expressed relative to a reference point that you invent.  When you add new objects to the </a:t>
            </a:r>
            <a:r>
              <a:rPr lang="en-US" sz="2000" b="1" dirty="0" err="1">
                <a:latin typeface="Courier" pitchFamily="2" charset="0"/>
                <a:cs typeface="Times New Roman" panose="02020603050405020304" pitchFamily="18" charset="0"/>
              </a:rPr>
              <a:t>GCompound</a:t>
            </a:r>
            <a:r>
              <a:rPr lang="en-US" sz="2400" dirty="0">
                <a:latin typeface="Times New Roman" panose="02020603050405020304" pitchFamily="18" charset="0"/>
                <a:cs typeface="Times New Roman" panose="02020603050405020304" pitchFamily="18" charset="0"/>
              </a:rPr>
              <a:t>, you use the local coordinate system based on that reference point.  When you add the </a:t>
            </a:r>
            <a:r>
              <a:rPr lang="en-US" sz="2000" b="1" dirty="0" err="1">
                <a:latin typeface="Courier" pitchFamily="2" charset="0"/>
                <a:cs typeface="Times New Roman" panose="02020603050405020304" pitchFamily="18" charset="0"/>
              </a:rPr>
              <a:t>GCompound</a:t>
            </a:r>
            <a:r>
              <a:rPr lang="en-US" sz="2400" dirty="0">
                <a:latin typeface="Times New Roman" panose="02020603050405020304" pitchFamily="18" charset="0"/>
                <a:cs typeface="Times New Roman" panose="02020603050405020304" pitchFamily="18" charset="0"/>
              </a:rPr>
              <a:t> to the graphics window, all you have to do is set the location of the reference point, and then the individual components will automatically appear in the right locations relative to that point.</a:t>
            </a:r>
          </a:p>
        </p:txBody>
      </p:sp>
    </p:spTree>
    <p:extLst>
      <p:ext uri="{BB962C8B-B14F-4D97-AF65-F5344CB8AC3E}">
        <p14:creationId xmlns:p14="http://schemas.microsoft.com/office/powerpoint/2010/main" val="2148164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6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46"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Using a </a:t>
            </a:r>
            <a:r>
              <a:rPr lang="en-US" sz="3600" b="1" dirty="0" err="1">
                <a:solidFill>
                  <a:srgbClr val="FF0000"/>
                </a:solidFill>
                <a:latin typeface="Courier New" panose="02070309020205020404" pitchFamily="49" charset="0"/>
                <a:cs typeface="Courier New" panose="02070309020205020404" pitchFamily="49" charset="0"/>
              </a:rPr>
              <a:t>GCompound</a:t>
            </a:r>
            <a:r>
              <a:rPr lang="en-US" sz="4000" dirty="0">
                <a:solidFill>
                  <a:srgbClr val="FF0000"/>
                </a:solidFill>
                <a:latin typeface="Times New Roman"/>
                <a:cs typeface="Times New Roman"/>
              </a:rPr>
              <a:t> class</a:t>
            </a:r>
          </a:p>
        </p:txBody>
      </p:sp>
      <p:grpSp>
        <p:nvGrpSpPr>
          <p:cNvPr id="2" name="PPStackFrame#2"/>
          <p:cNvGrpSpPr/>
          <p:nvPr/>
        </p:nvGrpSpPr>
        <p:grpSpPr>
          <a:xfrm>
            <a:off x="256000" y="1088000"/>
            <a:ext cx="8524800" cy="3276800"/>
            <a:chOff x="256000" y="1088000"/>
            <a:chExt cx="8524800" cy="3276800"/>
          </a:xfrm>
        </p:grpSpPr>
        <p:sp>
          <p:nvSpPr>
            <p:cNvPr id="3" name="PPRect#3"/>
            <p:cNvSpPr/>
            <p:nvPr/>
          </p:nvSpPr>
          <p:spPr bwMode="auto">
            <a:xfrm>
              <a:off x="256000" y="1088000"/>
              <a:ext cx="8524800" cy="3072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5" name="PPCodeImage#5" descr="image5.png"/>
            <p:cNvPicPr>
              <a:picLocks noChangeAspect="1"/>
            </p:cNvPicPr>
            <p:nvPr/>
          </p:nvPicPr>
          <p:blipFill>
            <a:blip r:embed="rId3"/>
            <a:stretch>
              <a:fillRect/>
            </a:stretch>
          </p:blipFill>
          <p:spPr>
            <a:xfrm>
              <a:off x="256000" y="1088000"/>
              <a:ext cx="8512000" cy="3059200"/>
            </a:xfrm>
            <a:prstGeom prst="rect">
              <a:avLst/>
            </a:prstGeom>
          </p:spPr>
        </p:pic>
        <p:sp>
          <p:nvSpPr>
            <p:cNvPr id="4" name="PPRect#4"/>
            <p:cNvSpPr/>
            <p:nvPr/>
          </p:nvSpPr>
          <p:spPr bwMode="auto">
            <a:xfrm>
              <a:off x="256000" y="1088000"/>
              <a:ext cx="8524800" cy="3072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6" name="gw"/>
            <p:cNvGrpSpPr/>
            <p:nvPr/>
          </p:nvGrpSpPr>
          <p:grpSpPr>
            <a:xfrm>
              <a:off x="6451200" y="3417600"/>
              <a:ext cx="896000" cy="665600"/>
              <a:chOff x="6451200" y="3417600"/>
              <a:chExt cx="896000" cy="665600"/>
            </a:xfrm>
          </p:grpSpPr>
          <p:sp>
            <p:nvSpPr>
              <p:cNvPr id="7" name="PPRect#7"/>
              <p:cNvSpPr/>
              <p:nvPr/>
            </p:nvSpPr>
            <p:spPr bwMode="auto">
              <a:xfrm>
                <a:off x="6451200" y="3699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 name="PPRect#8"/>
              <p:cNvSpPr/>
              <p:nvPr/>
            </p:nvSpPr>
            <p:spPr bwMode="auto">
              <a:xfrm>
                <a:off x="6451200" y="3699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 name="PPTextBox#9"/>
              <p:cNvSpPr/>
              <p:nvPr/>
            </p:nvSpPr>
            <p:spPr bwMode="auto">
              <a:xfrm>
                <a:off x="6464000" y="3417600"/>
                <a:ext cx="307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gw</a:t>
                </a:r>
              </a:p>
            </p:txBody>
          </p:sp>
        </p:grpSp>
        <p:grpSp>
          <p:nvGrpSpPr>
            <p:cNvPr id="10" name="box"/>
            <p:cNvGrpSpPr/>
            <p:nvPr/>
          </p:nvGrpSpPr>
          <p:grpSpPr>
            <a:xfrm>
              <a:off x="7424000" y="2905600"/>
              <a:ext cx="1280000" cy="1177600"/>
              <a:chOff x="7424000" y="2905600"/>
              <a:chExt cx="1280000" cy="1177600"/>
            </a:xfrm>
          </p:grpSpPr>
          <p:sp>
            <p:nvSpPr>
              <p:cNvPr id="11" name="PPRect#11"/>
              <p:cNvSpPr/>
              <p:nvPr/>
            </p:nvSpPr>
            <p:spPr bwMode="auto">
              <a:xfrm>
                <a:off x="7424000" y="3187200"/>
                <a:ext cx="1280000" cy="89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 name="PPRect#12"/>
              <p:cNvSpPr/>
              <p:nvPr/>
            </p:nvSpPr>
            <p:spPr bwMode="auto">
              <a:xfrm>
                <a:off x="7424000" y="3187200"/>
                <a:ext cx="1280000" cy="89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 name="PPTextBox#13"/>
              <p:cNvSpPr/>
              <p:nvPr/>
            </p:nvSpPr>
            <p:spPr bwMode="auto">
              <a:xfrm>
                <a:off x="7436800" y="29056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box</a:t>
                </a:r>
              </a:p>
            </p:txBody>
          </p:sp>
        </p:grpSp>
      </p:grpSp>
      <p:sp>
        <p:nvSpPr>
          <p:cNvPr id="14" name="PPRect#14"/>
          <p:cNvSpPr/>
          <p:nvPr/>
        </p:nvSpPr>
        <p:spPr bwMode="auto">
          <a:xfrm>
            <a:off x="742400" y="1395200"/>
            <a:ext cx="6822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 name="PPRect#15"/>
          <p:cNvSpPr/>
          <p:nvPr/>
        </p:nvSpPr>
        <p:spPr bwMode="auto">
          <a:xfrm>
            <a:off x="742400" y="1676800"/>
            <a:ext cx="527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6" name="PPStackFrame#16"/>
          <p:cNvGrpSpPr/>
          <p:nvPr/>
        </p:nvGrpSpPr>
        <p:grpSpPr>
          <a:xfrm>
            <a:off x="384000" y="1395200"/>
            <a:ext cx="8524800" cy="3276800"/>
            <a:chOff x="384000" y="1395200"/>
            <a:chExt cx="8524800" cy="3276800"/>
          </a:xfrm>
        </p:grpSpPr>
        <p:sp>
          <p:nvSpPr>
            <p:cNvPr id="17" name="PPRect#17"/>
            <p:cNvSpPr/>
            <p:nvPr/>
          </p:nvSpPr>
          <p:spPr bwMode="auto">
            <a:xfrm>
              <a:off x="384000" y="1395200"/>
              <a:ext cx="8524800" cy="3072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19" name="PPCodeImage#19" descr="image19.png"/>
            <p:cNvPicPr>
              <a:picLocks noChangeAspect="1"/>
            </p:cNvPicPr>
            <p:nvPr/>
          </p:nvPicPr>
          <p:blipFill>
            <a:blip r:embed="rId4"/>
            <a:stretch>
              <a:fillRect/>
            </a:stretch>
          </p:blipFill>
          <p:spPr>
            <a:xfrm>
              <a:off x="384000" y="1395200"/>
              <a:ext cx="8512000" cy="3059200"/>
            </a:xfrm>
            <a:prstGeom prst="rect">
              <a:avLst/>
            </a:prstGeom>
          </p:spPr>
        </p:pic>
        <p:sp>
          <p:nvSpPr>
            <p:cNvPr id="18" name="PPRect#18"/>
            <p:cNvSpPr/>
            <p:nvPr/>
          </p:nvSpPr>
          <p:spPr bwMode="auto">
            <a:xfrm>
              <a:off x="384000" y="1395200"/>
              <a:ext cx="8524800" cy="3072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20" name="w"/>
            <p:cNvGrpSpPr/>
            <p:nvPr/>
          </p:nvGrpSpPr>
          <p:grpSpPr>
            <a:xfrm>
              <a:off x="5606400" y="3724800"/>
              <a:ext cx="896000" cy="665600"/>
              <a:chOff x="5606400" y="3724800"/>
              <a:chExt cx="896000" cy="665600"/>
            </a:xfrm>
          </p:grpSpPr>
          <p:sp>
            <p:nvSpPr>
              <p:cNvPr id="21" name="PPRect#21"/>
              <p:cNvSpPr/>
              <p:nvPr/>
            </p:nvSpPr>
            <p:spPr bwMode="auto">
              <a:xfrm>
                <a:off x="56064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2" name="PPRect#22"/>
              <p:cNvSpPr/>
              <p:nvPr/>
            </p:nvSpPr>
            <p:spPr bwMode="auto">
              <a:xfrm>
                <a:off x="56064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3" name="PPTextBox#23"/>
              <p:cNvSpPr/>
              <p:nvPr/>
            </p:nvSpPr>
            <p:spPr bwMode="auto">
              <a:xfrm>
                <a:off x="5619200" y="3724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w</a:t>
                </a:r>
              </a:p>
            </p:txBody>
          </p:sp>
        </p:grpSp>
        <p:grpSp>
          <p:nvGrpSpPr>
            <p:cNvPr id="24" name="h"/>
            <p:cNvGrpSpPr/>
            <p:nvPr/>
          </p:nvGrpSpPr>
          <p:grpSpPr>
            <a:xfrm>
              <a:off x="6579200" y="3724800"/>
              <a:ext cx="896000" cy="665600"/>
              <a:chOff x="6579200" y="3724800"/>
              <a:chExt cx="896000" cy="665600"/>
            </a:xfrm>
          </p:grpSpPr>
          <p:sp>
            <p:nvSpPr>
              <p:cNvPr id="25" name="PPRect#25"/>
              <p:cNvSpPr/>
              <p:nvPr/>
            </p:nvSpPr>
            <p:spPr bwMode="auto">
              <a:xfrm>
                <a:off x="65792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6" name="PPRect#26"/>
              <p:cNvSpPr/>
              <p:nvPr/>
            </p:nvSpPr>
            <p:spPr bwMode="auto">
              <a:xfrm>
                <a:off x="65792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7" name="PPTextBox#27"/>
              <p:cNvSpPr/>
              <p:nvPr/>
            </p:nvSpPr>
            <p:spPr bwMode="auto">
              <a:xfrm>
                <a:off x="6592000" y="3724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h</a:t>
                </a:r>
              </a:p>
            </p:txBody>
          </p:sp>
        </p:grpSp>
        <p:grpSp>
          <p:nvGrpSpPr>
            <p:cNvPr id="28" name="box"/>
            <p:cNvGrpSpPr/>
            <p:nvPr/>
          </p:nvGrpSpPr>
          <p:grpSpPr>
            <a:xfrm>
              <a:off x="7552000" y="3212800"/>
              <a:ext cx="1280000" cy="1177600"/>
              <a:chOff x="7552000" y="3212800"/>
              <a:chExt cx="1280000" cy="1177600"/>
            </a:xfrm>
          </p:grpSpPr>
          <p:sp>
            <p:nvSpPr>
              <p:cNvPr id="29" name="PPRect#29"/>
              <p:cNvSpPr/>
              <p:nvPr/>
            </p:nvSpPr>
            <p:spPr bwMode="auto">
              <a:xfrm>
                <a:off x="7552000" y="3494400"/>
                <a:ext cx="1280000" cy="89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0" name="PPRect#30"/>
              <p:cNvSpPr/>
              <p:nvPr/>
            </p:nvSpPr>
            <p:spPr bwMode="auto">
              <a:xfrm>
                <a:off x="7552000" y="3494400"/>
                <a:ext cx="1280000" cy="89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1" name="PPTextBox#31"/>
              <p:cNvSpPr/>
              <p:nvPr/>
            </p:nvSpPr>
            <p:spPr bwMode="auto">
              <a:xfrm>
                <a:off x="7564800" y="32128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box</a:t>
                </a:r>
              </a:p>
            </p:txBody>
          </p:sp>
        </p:grpSp>
      </p:grpSp>
      <p:sp>
        <p:nvSpPr>
          <p:cNvPr id="32" name="PPRect#32"/>
          <p:cNvSpPr/>
          <p:nvPr/>
        </p:nvSpPr>
        <p:spPr bwMode="auto">
          <a:xfrm>
            <a:off x="5632000" y="4032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200</a:t>
            </a:r>
          </a:p>
        </p:txBody>
      </p:sp>
      <p:sp>
        <p:nvSpPr>
          <p:cNvPr id="33" name="PPRect#33"/>
          <p:cNvSpPr/>
          <p:nvPr/>
        </p:nvSpPr>
        <p:spPr bwMode="auto">
          <a:xfrm>
            <a:off x="6604800" y="4032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100</a:t>
            </a:r>
          </a:p>
        </p:txBody>
      </p:sp>
      <p:sp>
        <p:nvSpPr>
          <p:cNvPr id="34" name="PPRect#34"/>
          <p:cNvSpPr/>
          <p:nvPr/>
        </p:nvSpPr>
        <p:spPr bwMode="auto">
          <a:xfrm>
            <a:off x="870400" y="1702400"/>
            <a:ext cx="3161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5" name="PPRect#35"/>
          <p:cNvSpPr/>
          <p:nvPr/>
        </p:nvSpPr>
        <p:spPr bwMode="auto">
          <a:xfrm>
            <a:off x="870400" y="1984000"/>
            <a:ext cx="527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6" name="PPRect#36"/>
          <p:cNvSpPr/>
          <p:nvPr/>
        </p:nvSpPr>
        <p:spPr bwMode="auto">
          <a:xfrm>
            <a:off x="7680000" y="3686400"/>
            <a:ext cx="1024000" cy="512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7" name="PPRect#37"/>
          <p:cNvSpPr/>
          <p:nvPr/>
        </p:nvSpPr>
        <p:spPr bwMode="auto">
          <a:xfrm>
            <a:off x="870400" y="2265600"/>
            <a:ext cx="640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8" name="PPLine#38"/>
          <p:cNvSpPr>
            <a:spLocks noChangeShapeType="1"/>
          </p:cNvSpPr>
          <p:nvPr/>
        </p:nvSpPr>
        <p:spPr bwMode="auto">
          <a:xfrm>
            <a:off x="7680000" y="3686400"/>
            <a:ext cx="1024000" cy="512000"/>
          </a:xfrm>
          <a:prstGeom prst="line">
            <a:avLst/>
          </a:prstGeom>
          <a:noFill/>
          <a:ln w="12800">
            <a:solidFill>
              <a:srgbClr val="000000"/>
            </a:solidFill>
            <a:prstDash val="solid"/>
            <a:round/>
            <a:headEnd/>
            <a:tailEnd/>
          </a:ln>
          <a:effectLst/>
        </p:spPr>
        <p:txBody>
          <a:bodyPr/>
          <a:lstStyle/>
          <a:p>
            <a:endParaRPr lang="en-US"/>
          </a:p>
        </p:txBody>
      </p:sp>
      <p:sp>
        <p:nvSpPr>
          <p:cNvPr id="39" name="PPRect#39"/>
          <p:cNvSpPr/>
          <p:nvPr/>
        </p:nvSpPr>
        <p:spPr bwMode="auto">
          <a:xfrm>
            <a:off x="870400" y="2547200"/>
            <a:ext cx="640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0" name="PPLine#40"/>
          <p:cNvSpPr>
            <a:spLocks noChangeShapeType="1"/>
          </p:cNvSpPr>
          <p:nvPr/>
        </p:nvSpPr>
        <p:spPr bwMode="auto">
          <a:xfrm flipV="1">
            <a:off x="7680000" y="3686400"/>
            <a:ext cx="1024000" cy="512000"/>
          </a:xfrm>
          <a:prstGeom prst="line">
            <a:avLst/>
          </a:prstGeom>
          <a:noFill/>
          <a:ln w="12800">
            <a:solidFill>
              <a:srgbClr val="000000"/>
            </a:solidFill>
            <a:prstDash val="solid"/>
            <a:round/>
            <a:headEnd/>
            <a:tailEnd/>
          </a:ln>
          <a:effectLst/>
        </p:spPr>
        <p:txBody>
          <a:bodyPr/>
          <a:lstStyle/>
          <a:p>
            <a:endParaRPr lang="en-US"/>
          </a:p>
        </p:txBody>
      </p:sp>
      <p:sp>
        <p:nvSpPr>
          <p:cNvPr id="41" name="PPRect#41"/>
          <p:cNvSpPr/>
          <p:nvPr/>
        </p:nvSpPr>
        <p:spPr bwMode="auto">
          <a:xfrm>
            <a:off x="870400" y="2828800"/>
            <a:ext cx="1612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2" name="PPRect#42"/>
          <p:cNvSpPr/>
          <p:nvPr/>
        </p:nvSpPr>
        <p:spPr bwMode="auto">
          <a:xfrm>
            <a:off x="7552000" y="3379200"/>
            <a:ext cx="1024000" cy="512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3" name="PPLine#43"/>
          <p:cNvSpPr>
            <a:spLocks noChangeShapeType="1"/>
          </p:cNvSpPr>
          <p:nvPr/>
        </p:nvSpPr>
        <p:spPr bwMode="auto">
          <a:xfrm>
            <a:off x="7552000" y="3379200"/>
            <a:ext cx="1024000" cy="512000"/>
          </a:xfrm>
          <a:prstGeom prst="line">
            <a:avLst/>
          </a:prstGeom>
          <a:noFill/>
          <a:ln w="12800">
            <a:solidFill>
              <a:srgbClr val="000000"/>
            </a:solidFill>
            <a:prstDash val="solid"/>
            <a:round/>
            <a:headEnd/>
            <a:tailEnd/>
          </a:ln>
          <a:effectLst/>
        </p:spPr>
        <p:txBody>
          <a:bodyPr/>
          <a:lstStyle/>
          <a:p>
            <a:endParaRPr lang="en-US"/>
          </a:p>
        </p:txBody>
      </p:sp>
      <p:sp>
        <p:nvSpPr>
          <p:cNvPr id="44" name="PPLine#44"/>
          <p:cNvSpPr>
            <a:spLocks noChangeShapeType="1"/>
          </p:cNvSpPr>
          <p:nvPr/>
        </p:nvSpPr>
        <p:spPr bwMode="auto">
          <a:xfrm flipV="1">
            <a:off x="7552000" y="3379200"/>
            <a:ext cx="1024000" cy="512000"/>
          </a:xfrm>
          <a:prstGeom prst="line">
            <a:avLst/>
          </a:prstGeom>
          <a:noFill/>
          <a:ln w="12800">
            <a:solidFill>
              <a:srgbClr val="000000"/>
            </a:solidFill>
            <a:prstDash val="solid"/>
            <a:round/>
            <a:headEnd/>
            <a:tailEnd/>
          </a:ln>
          <a:effectLst/>
        </p:spPr>
        <p:txBody>
          <a:bodyPr/>
          <a:lstStyle/>
          <a:p>
            <a:endParaRPr lang="en-US"/>
          </a:p>
        </p:txBody>
      </p:sp>
      <p:sp>
        <p:nvSpPr>
          <p:cNvPr id="45" name="PPRect#45"/>
          <p:cNvSpPr/>
          <p:nvPr/>
        </p:nvSpPr>
        <p:spPr bwMode="auto">
          <a:xfrm>
            <a:off x="742400" y="1958400"/>
            <a:ext cx="7244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47" name="Group 50">
            <a:extLst>
              <a:ext uri="{FF2B5EF4-FFF2-40B4-BE49-F238E27FC236}">
                <a16:creationId xmlns:a16="http://schemas.microsoft.com/office/drawing/2014/main" id="{75EEDEAF-D8B9-0A4E-BD6E-8A4EDF9AE174}"/>
              </a:ext>
            </a:extLst>
          </p:cNvPr>
          <p:cNvGrpSpPr/>
          <p:nvPr/>
        </p:nvGrpSpPr>
        <p:grpSpPr>
          <a:xfrm>
            <a:off x="2312988" y="4647595"/>
            <a:ext cx="4519612" cy="1968500"/>
            <a:chOff x="2312988" y="4635500"/>
            <a:chExt cx="4519612" cy="1968500"/>
          </a:xfrm>
        </p:grpSpPr>
        <p:pic>
          <p:nvPicPr>
            <p:cNvPr id="48" name="Picture 16" descr="Graphics (3">
              <a:extLst>
                <a:ext uri="{FF2B5EF4-FFF2-40B4-BE49-F238E27FC236}">
                  <a16:creationId xmlns:a16="http://schemas.microsoft.com/office/drawing/2014/main" id="{DA0B8E59-E951-374A-AF00-B12A8B42F90B}"/>
                </a:ext>
              </a:extLst>
            </p:cNvPr>
            <p:cNvPicPr>
              <a:picLocks noChangeAspect="1" noChangeArrowheads="1"/>
            </p:cNvPicPr>
            <p:nvPr/>
          </p:nvPicPr>
          <p:blipFill>
            <a:blip r:embed="rId5"/>
            <a:srcRect/>
            <a:stretch>
              <a:fillRect/>
            </a:stretch>
          </p:blipFill>
          <p:spPr bwMode="auto">
            <a:xfrm>
              <a:off x="2312988" y="4657725"/>
              <a:ext cx="4516437" cy="1946275"/>
            </a:xfrm>
            <a:prstGeom prst="rect">
              <a:avLst/>
            </a:prstGeom>
            <a:noFill/>
            <a:ln w="9525">
              <a:noFill/>
              <a:miter lim="800000"/>
              <a:headEnd/>
              <a:tailEnd/>
            </a:ln>
          </p:spPr>
        </p:pic>
        <p:sp>
          <p:nvSpPr>
            <p:cNvPr id="49" name="Text Box 18">
              <a:extLst>
                <a:ext uri="{FF2B5EF4-FFF2-40B4-BE49-F238E27FC236}">
                  <a16:creationId xmlns:a16="http://schemas.microsoft.com/office/drawing/2014/main" id="{B139B658-6ED6-7641-B722-53688E2680ED}"/>
                </a:ext>
              </a:extLst>
            </p:cNvPr>
            <p:cNvSpPr txBox="1">
              <a:spLocks noChangeArrowheads="1"/>
            </p:cNvSpPr>
            <p:nvPr/>
          </p:nvSpPr>
          <p:spPr bwMode="auto">
            <a:xfrm>
              <a:off x="2386013" y="4635500"/>
              <a:ext cx="4446587" cy="244475"/>
            </a:xfrm>
            <a:prstGeom prst="rect">
              <a:avLst/>
            </a:prstGeom>
            <a:noFill/>
            <a:ln w="9525">
              <a:noFill/>
              <a:miter lim="800000"/>
              <a:headEnd/>
              <a:tailEnd/>
            </a:ln>
          </p:spPr>
          <p:txBody>
            <a:bodyPr>
              <a:prstTxWarp prst="textNoShape">
                <a:avLst/>
              </a:prstTxWarp>
              <a:spAutoFit/>
            </a:bodyPr>
            <a:lstStyle/>
            <a:p>
              <a:pPr algn="ctr"/>
              <a:r>
                <a:rPr lang="en-US" sz="1000" dirty="0" err="1">
                  <a:solidFill>
                    <a:srgbClr val="333333"/>
                  </a:solidFill>
                  <a:latin typeface="Lucida Grande"/>
                  <a:cs typeface="Lucida Grande"/>
                </a:rPr>
                <a:t>DrawCrossedBox</a:t>
              </a:r>
              <a:endParaRPr lang="en-US" sz="1000" dirty="0">
                <a:solidFill>
                  <a:srgbClr val="333333"/>
                </a:solidFill>
                <a:latin typeface="Lucida Grande"/>
                <a:cs typeface="Lucida Grande"/>
              </a:endParaRPr>
            </a:p>
          </p:txBody>
        </p:sp>
      </p:grpSp>
      <p:grpSp>
        <p:nvGrpSpPr>
          <p:cNvPr id="50" name="Group 49">
            <a:extLst>
              <a:ext uri="{FF2B5EF4-FFF2-40B4-BE49-F238E27FC236}">
                <a16:creationId xmlns:a16="http://schemas.microsoft.com/office/drawing/2014/main" id="{CF22F9D0-0BD4-3C4F-AF1F-CD6F4FA66A0D}"/>
              </a:ext>
            </a:extLst>
          </p:cNvPr>
          <p:cNvGrpSpPr/>
          <p:nvPr/>
        </p:nvGrpSpPr>
        <p:grpSpPr>
          <a:xfrm>
            <a:off x="3657600" y="5266265"/>
            <a:ext cx="1828800" cy="918030"/>
            <a:chOff x="3657600" y="5266265"/>
            <a:chExt cx="1828800" cy="918030"/>
          </a:xfrm>
        </p:grpSpPr>
        <p:sp>
          <p:nvSpPr>
            <p:cNvPr id="51" name="Rectangle 50">
              <a:extLst>
                <a:ext uri="{FF2B5EF4-FFF2-40B4-BE49-F238E27FC236}">
                  <a16:creationId xmlns:a16="http://schemas.microsoft.com/office/drawing/2014/main" id="{FD76D19D-22EB-3540-9783-C0C9D6D08D09}"/>
                </a:ext>
              </a:extLst>
            </p:cNvPr>
            <p:cNvSpPr/>
            <p:nvPr/>
          </p:nvSpPr>
          <p:spPr bwMode="auto">
            <a:xfrm>
              <a:off x="3657600" y="5266265"/>
              <a:ext cx="1828800" cy="9144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cxnSp>
          <p:nvCxnSpPr>
            <p:cNvPr id="52" name="Straight Connector 51">
              <a:extLst>
                <a:ext uri="{FF2B5EF4-FFF2-40B4-BE49-F238E27FC236}">
                  <a16:creationId xmlns:a16="http://schemas.microsoft.com/office/drawing/2014/main" id="{555CFC53-DE98-3445-BAA6-835E8B106E6C}"/>
                </a:ext>
              </a:extLst>
            </p:cNvPr>
            <p:cNvCxnSpPr/>
            <p:nvPr/>
          </p:nvCxnSpPr>
          <p:spPr bwMode="auto">
            <a:xfrm>
              <a:off x="3657600" y="5269895"/>
              <a:ext cx="1828800" cy="9144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10686CE-7FD8-B240-984C-8CCF3BD1C3FF}"/>
                </a:ext>
              </a:extLst>
            </p:cNvPr>
            <p:cNvCxnSpPr/>
            <p:nvPr/>
          </p:nvCxnSpPr>
          <p:spPr bwMode="auto">
            <a:xfrm flipH="1">
              <a:off x="3657600" y="5269895"/>
              <a:ext cx="1828800" cy="91440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Tree>
    <p:extLst>
      <p:ext uri="{BB962C8B-B14F-4D97-AF65-F5344CB8AC3E}">
        <p14:creationId xmlns:p14="http://schemas.microsoft.com/office/powerpoint/2010/main" val="22550767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4"/>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5"/>
                                        </p:tgtEl>
                                        <p:attrNameLst>
                                          <p:attrName>style.visibility</p:attrName>
                                        </p:attrNameLst>
                                      </p:cBhvr>
                                      <p:to>
                                        <p:strVal val="hidden"/>
                                      </p:to>
                                    </p:set>
                                  </p:childTnLst>
                                </p:cTn>
                              </p:par>
                            </p:childTnLst>
                          </p:cTn>
                        </p:par>
                        <p:par>
                          <p:cTn id="21" fill="hold">
                            <p:stCondLst>
                              <p:cond delay="0"/>
                            </p:stCondLst>
                            <p:childTnLst>
                              <p:par>
                                <p:cTn id="22" presetID="2" presetClass="entr" presetSubtype="6"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1+#ppt_w/2"/>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1" presetClass="entr" presetSubtype="0"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par>
                          <p:cTn id="29" fill="hold">
                            <p:stCondLst>
                              <p:cond delay="500"/>
                            </p:stCondLst>
                            <p:childTnLst>
                              <p:par>
                                <p:cTn id="30" presetID="1" presetClass="entr" presetSubtype="0"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childTnLst>
                                </p:cTn>
                              </p:par>
                            </p:childTnLst>
                          </p:cTn>
                        </p:par>
                        <p:par>
                          <p:cTn id="32" fill="hold">
                            <p:stCondLst>
                              <p:cond delay="500"/>
                            </p:stCondLst>
                            <p:childTnLst>
                              <p:par>
                                <p:cTn id="33" presetID="1" presetClass="entr" presetSubtype="0"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34"/>
                                        </p:tgtEl>
                                        <p:attrNameLst>
                                          <p:attrName>style.visibility</p:attrName>
                                        </p:attrNameLst>
                                      </p:cBhvr>
                                      <p:to>
                                        <p:strVal val="hidden"/>
                                      </p:to>
                                    </p:set>
                                  </p:childTnLst>
                                </p:cTn>
                              </p:par>
                            </p:childTnLst>
                          </p:cTn>
                        </p:par>
                        <p:par>
                          <p:cTn id="39" fill="hold">
                            <p:stCondLst>
                              <p:cond delay="0"/>
                            </p:stCondLst>
                            <p:childTnLst>
                              <p:par>
                                <p:cTn id="40" presetID="1" presetClass="entr" presetSubtype="0"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nodeType="clickEffect">
                                  <p:stCondLst>
                                    <p:cond delay="0"/>
                                  </p:stCondLst>
                                  <p:childTnLst>
                                    <p:set>
                                      <p:cBhvr>
                                        <p:cTn id="45" dur="1" fill="hold">
                                          <p:stCondLst>
                                            <p:cond delay="0"/>
                                          </p:stCondLst>
                                        </p:cTn>
                                        <p:tgtEl>
                                          <p:spTgt spid="35"/>
                                        </p:tgtEl>
                                        <p:attrNameLst>
                                          <p:attrName>style.visibility</p:attrName>
                                        </p:attrNameLst>
                                      </p:cBhvr>
                                      <p:to>
                                        <p:strVal val="hidden"/>
                                      </p:to>
                                    </p:set>
                                  </p:childTnLst>
                                </p:cTn>
                              </p:par>
                            </p:childTnLst>
                          </p:cTn>
                        </p:par>
                        <p:par>
                          <p:cTn id="46" fill="hold">
                            <p:stCondLst>
                              <p:cond delay="0"/>
                            </p:stCondLst>
                            <p:childTnLst>
                              <p:par>
                                <p:cTn id="47" presetID="1" presetClass="entr" presetSubtype="0" fill="hold" nodeType="after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childTnLst>
                          </p:cTn>
                        </p:par>
                        <p:par>
                          <p:cTn id="49" fill="hold">
                            <p:stCondLst>
                              <p:cond delay="0"/>
                            </p:stCondLst>
                            <p:childTnLst>
                              <p:par>
                                <p:cTn id="50" presetID="1" presetClass="entr" presetSubtype="0"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nodeType="clickEffect">
                                  <p:stCondLst>
                                    <p:cond delay="0"/>
                                  </p:stCondLst>
                                  <p:childTnLst>
                                    <p:set>
                                      <p:cBhvr>
                                        <p:cTn id="55" dur="1" fill="hold">
                                          <p:stCondLst>
                                            <p:cond delay="0"/>
                                          </p:stCondLst>
                                        </p:cTn>
                                        <p:tgtEl>
                                          <p:spTgt spid="37"/>
                                        </p:tgtEl>
                                        <p:attrNameLst>
                                          <p:attrName>style.visibility</p:attrName>
                                        </p:attrNameLst>
                                      </p:cBhvr>
                                      <p:to>
                                        <p:strVal val="hidden"/>
                                      </p:to>
                                    </p:set>
                                  </p:childTnLst>
                                </p:cTn>
                              </p:par>
                            </p:childTnLst>
                          </p:cTn>
                        </p:par>
                        <p:par>
                          <p:cTn id="56" fill="hold">
                            <p:stCondLst>
                              <p:cond delay="0"/>
                            </p:stCondLst>
                            <p:childTnLst>
                              <p:par>
                                <p:cTn id="57" presetID="1" presetClass="entr" presetSubtype="0" fill="hold" nodeType="afterEffect">
                                  <p:stCondLst>
                                    <p:cond delay="0"/>
                                  </p:stCondLst>
                                  <p:childTnLst>
                                    <p:set>
                                      <p:cBhvr>
                                        <p:cTn id="58" dur="1" fill="hold">
                                          <p:stCondLst>
                                            <p:cond delay="0"/>
                                          </p:stCondLst>
                                        </p:cTn>
                                        <p:tgtEl>
                                          <p:spTgt spid="38"/>
                                        </p:tgtEl>
                                        <p:attrNameLst>
                                          <p:attrName>style.visibility</p:attrName>
                                        </p:attrNameLst>
                                      </p:cBhvr>
                                      <p:to>
                                        <p:strVal val="visible"/>
                                      </p:to>
                                    </p:set>
                                  </p:childTnLst>
                                </p:cTn>
                              </p:par>
                            </p:childTnLst>
                          </p:cTn>
                        </p:par>
                        <p:par>
                          <p:cTn id="59" fill="hold">
                            <p:stCondLst>
                              <p:cond delay="0"/>
                            </p:stCondLst>
                            <p:childTnLst>
                              <p:par>
                                <p:cTn id="60" presetID="1" presetClass="entr" presetSubtype="0" fill="hold" nodeType="afterEffect">
                                  <p:stCondLst>
                                    <p:cond delay="0"/>
                                  </p:stCondLst>
                                  <p:childTnLst>
                                    <p:set>
                                      <p:cBhvr>
                                        <p:cTn id="61" dur="1" fill="hold">
                                          <p:stCondLst>
                                            <p:cond delay="0"/>
                                          </p:stCondLst>
                                        </p:cTn>
                                        <p:tgtEl>
                                          <p:spTgt spid="39"/>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xit" presetSubtype="0" fill="hold" nodeType="clickEffect">
                                  <p:stCondLst>
                                    <p:cond delay="0"/>
                                  </p:stCondLst>
                                  <p:childTnLst>
                                    <p:set>
                                      <p:cBhvr>
                                        <p:cTn id="65" dur="1" fill="hold">
                                          <p:stCondLst>
                                            <p:cond delay="0"/>
                                          </p:stCondLst>
                                        </p:cTn>
                                        <p:tgtEl>
                                          <p:spTgt spid="39"/>
                                        </p:tgtEl>
                                        <p:attrNameLst>
                                          <p:attrName>style.visibility</p:attrName>
                                        </p:attrNameLst>
                                      </p:cBhvr>
                                      <p:to>
                                        <p:strVal val="hidden"/>
                                      </p:to>
                                    </p:set>
                                  </p:childTnLst>
                                </p:cTn>
                              </p:par>
                            </p:childTnLst>
                          </p:cTn>
                        </p:par>
                        <p:par>
                          <p:cTn id="66" fill="hold">
                            <p:stCondLst>
                              <p:cond delay="0"/>
                            </p:stCondLst>
                            <p:childTnLst>
                              <p:par>
                                <p:cTn id="67" presetID="1" presetClass="entr" presetSubtype="0" fill="hold" nodeType="afterEffect">
                                  <p:stCondLst>
                                    <p:cond delay="0"/>
                                  </p:stCondLst>
                                  <p:childTnLst>
                                    <p:set>
                                      <p:cBhvr>
                                        <p:cTn id="68" dur="1" fill="hold">
                                          <p:stCondLst>
                                            <p:cond delay="0"/>
                                          </p:stCondLst>
                                        </p:cTn>
                                        <p:tgtEl>
                                          <p:spTgt spid="40"/>
                                        </p:tgtEl>
                                        <p:attrNameLst>
                                          <p:attrName>style.visibility</p:attrName>
                                        </p:attrNameLst>
                                      </p:cBhvr>
                                      <p:to>
                                        <p:strVal val="visible"/>
                                      </p:to>
                                    </p:set>
                                  </p:childTnLst>
                                </p:cTn>
                              </p:par>
                            </p:childTnLst>
                          </p:cTn>
                        </p:par>
                        <p:par>
                          <p:cTn id="69" fill="hold">
                            <p:stCondLst>
                              <p:cond delay="0"/>
                            </p:stCondLst>
                            <p:childTnLst>
                              <p:par>
                                <p:cTn id="70" presetID="1" presetClass="entr" presetSubtype="0" fill="hold" nodeType="afterEffect">
                                  <p:stCondLst>
                                    <p:cond delay="0"/>
                                  </p:stCondLst>
                                  <p:childTnLst>
                                    <p:set>
                                      <p:cBhvr>
                                        <p:cTn id="71" dur="1" fill="hold">
                                          <p:stCondLst>
                                            <p:cond delay="0"/>
                                          </p:stCondLst>
                                        </p:cTn>
                                        <p:tgtEl>
                                          <p:spTgt spid="41"/>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xit" presetSubtype="0" fill="hold" nodeType="clickEffect">
                                  <p:stCondLst>
                                    <p:cond delay="0"/>
                                  </p:stCondLst>
                                  <p:childTnLst>
                                    <p:set>
                                      <p:cBhvr>
                                        <p:cTn id="75" dur="1" fill="hold">
                                          <p:stCondLst>
                                            <p:cond delay="0"/>
                                          </p:stCondLst>
                                        </p:cTn>
                                        <p:tgtEl>
                                          <p:spTgt spid="41"/>
                                        </p:tgtEl>
                                        <p:attrNameLst>
                                          <p:attrName>style.visibility</p:attrName>
                                        </p:attrNameLst>
                                      </p:cBhvr>
                                      <p:to>
                                        <p:strVal val="hidden"/>
                                      </p:to>
                                    </p:set>
                                  </p:childTnLst>
                                </p:cTn>
                              </p:par>
                            </p:childTnLst>
                          </p:cTn>
                        </p:par>
                        <p:par>
                          <p:cTn id="76" fill="hold">
                            <p:stCondLst>
                              <p:cond delay="0"/>
                            </p:stCondLst>
                            <p:childTnLst>
                              <p:par>
                                <p:cTn id="77" presetID="1" presetClass="exit" presetSubtype="0" fill="hold" nodeType="afterEffect">
                                  <p:stCondLst>
                                    <p:cond delay="0"/>
                                  </p:stCondLst>
                                  <p:childTnLst>
                                    <p:set>
                                      <p:cBhvr>
                                        <p:cTn id="78" dur="1" fill="hold">
                                          <p:stCondLst>
                                            <p:cond delay="0"/>
                                          </p:stCondLst>
                                        </p:cTn>
                                        <p:tgtEl>
                                          <p:spTgt spid="36"/>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38"/>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40"/>
                                        </p:tgtEl>
                                        <p:attrNameLst>
                                          <p:attrName>style.visibility</p:attrName>
                                        </p:attrNameLst>
                                      </p:cBhvr>
                                      <p:to>
                                        <p:strVal val="hidden"/>
                                      </p:to>
                                    </p:set>
                                  </p:childTnLst>
                                </p:cTn>
                              </p:par>
                            </p:childTnLst>
                          </p:cTn>
                        </p:par>
                        <p:par>
                          <p:cTn id="83" fill="hold">
                            <p:stCondLst>
                              <p:cond delay="0"/>
                            </p:stCondLst>
                            <p:childTnLst>
                              <p:par>
                                <p:cTn id="84" presetID="1" presetClass="exit" presetSubtype="0" fill="hold" nodeType="afterEffect">
                                  <p:stCondLst>
                                    <p:cond delay="0"/>
                                  </p:stCondLst>
                                  <p:childTnLst>
                                    <p:set>
                                      <p:cBhvr>
                                        <p:cTn id="85" dur="1" fill="hold">
                                          <p:stCondLst>
                                            <p:cond delay="0"/>
                                          </p:stCondLst>
                                        </p:cTn>
                                        <p:tgtEl>
                                          <p:spTgt spid="32"/>
                                        </p:tgtEl>
                                        <p:attrNameLst>
                                          <p:attrName>style.visibility</p:attrName>
                                        </p:attrNameLst>
                                      </p:cBhvr>
                                      <p:to>
                                        <p:strVal val="hidden"/>
                                      </p:to>
                                    </p:set>
                                  </p:childTnLst>
                                </p:cTn>
                              </p:par>
                            </p:childTnLst>
                          </p:cTn>
                        </p:par>
                        <p:par>
                          <p:cTn id="86" fill="hold">
                            <p:stCondLst>
                              <p:cond delay="0"/>
                            </p:stCondLst>
                            <p:childTnLst>
                              <p:par>
                                <p:cTn id="87" presetID="1" presetClass="exit" presetSubtype="0" fill="hold" nodeType="afterEffect">
                                  <p:stCondLst>
                                    <p:cond delay="0"/>
                                  </p:stCondLst>
                                  <p:childTnLst>
                                    <p:set>
                                      <p:cBhvr>
                                        <p:cTn id="88" dur="1" fill="hold">
                                          <p:stCondLst>
                                            <p:cond delay="0"/>
                                          </p:stCondLst>
                                        </p:cTn>
                                        <p:tgtEl>
                                          <p:spTgt spid="33"/>
                                        </p:tgtEl>
                                        <p:attrNameLst>
                                          <p:attrName>style.visibility</p:attrName>
                                        </p:attrNameLst>
                                      </p:cBhvr>
                                      <p:to>
                                        <p:strVal val="hidden"/>
                                      </p:to>
                                    </p:set>
                                  </p:childTnLst>
                                </p:cTn>
                              </p:par>
                            </p:childTnLst>
                          </p:cTn>
                        </p:par>
                        <p:par>
                          <p:cTn id="89" fill="hold">
                            <p:stCondLst>
                              <p:cond delay="0"/>
                            </p:stCondLst>
                            <p:childTnLst>
                              <p:par>
                                <p:cTn id="90" presetID="53" presetClass="exit" presetSubtype="0" fill="hold" nodeType="afterEffect">
                                  <p:stCondLst>
                                    <p:cond delay="0"/>
                                  </p:stCondLst>
                                  <p:childTnLst>
                                    <p:anim calcmode="lin" valueType="num">
                                      <p:cBhvr>
                                        <p:cTn id="91" dur="500" fill="hold">
                                          <p:stCondLst>
                                            <p:cond delay="0"/>
                                          </p:stCondLst>
                                        </p:cTn>
                                        <p:tgtEl>
                                          <p:spTgt spid="16"/>
                                        </p:tgtEl>
                                        <p:attrNameLst>
                                          <p:attrName>ppt_w</p:attrName>
                                        </p:attrNameLst>
                                      </p:cBhvr>
                                      <p:tavLst>
                                        <p:tav tm="0">
                                          <p:val>
                                            <p:strVal val="ppt_w"/>
                                          </p:val>
                                        </p:tav>
                                        <p:tav tm="100000">
                                          <p:val>
                                            <p:fltVal val="0"/>
                                          </p:val>
                                        </p:tav>
                                      </p:tavLst>
                                    </p:anim>
                                    <p:anim calcmode="lin" valueType="num">
                                      <p:cBhvr>
                                        <p:cTn id="92" dur="500" fill="hold"/>
                                        <p:tgtEl>
                                          <p:spTgt spid="16"/>
                                        </p:tgtEl>
                                        <p:attrNameLst>
                                          <p:attrName>ppt_h</p:attrName>
                                        </p:attrNameLst>
                                      </p:cBhvr>
                                      <p:tavLst>
                                        <p:tav tm="0">
                                          <p:val>
                                            <p:strVal val="ppt_h"/>
                                          </p:val>
                                        </p:tav>
                                        <p:tav tm="100000">
                                          <p:val>
                                            <p:fltVal val="0"/>
                                          </p:val>
                                        </p:tav>
                                      </p:tavLst>
                                    </p:anim>
                                    <p:animEffect transition="out" filter="fade">
                                      <p:cBhvr>
                                        <p:cTn id="93" dur="500"/>
                                        <p:tgtEl>
                                          <p:spTgt spid="16"/>
                                        </p:tgtEl>
                                      </p:cBhvr>
                                    </p:animEffect>
                                    <p:set>
                                      <p:cBhvr>
                                        <p:cTn id="94" dur="1" fill="hold">
                                          <p:stCondLst>
                                            <p:cond delay="499"/>
                                          </p:stCondLst>
                                        </p:cTn>
                                        <p:tgtEl>
                                          <p:spTgt spid="16"/>
                                        </p:tgtEl>
                                        <p:attrNameLst>
                                          <p:attrName>style.visibility</p:attrName>
                                        </p:attrNameLst>
                                      </p:cBhvr>
                                      <p:to>
                                        <p:strVal val="hidden"/>
                                      </p:to>
                                    </p:set>
                                  </p:childTnLst>
                                </p:cTn>
                              </p:par>
                              <p:par>
                                <p:cTn id="95" presetID="1" presetClass="entr" presetSubtype="0" fill="hold" nodeType="withEffect">
                                  <p:stCondLst>
                                    <p:cond delay="0"/>
                                  </p:stCondLst>
                                  <p:childTnLst>
                                    <p:set>
                                      <p:cBhvr>
                                        <p:cTn id="96" dur="1" fill="hold">
                                          <p:stCondLst>
                                            <p:cond delay="0"/>
                                          </p:stCondLst>
                                        </p:cTn>
                                        <p:tgtEl>
                                          <p:spTgt spid="42"/>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43"/>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44"/>
                                        </p:tgtEl>
                                        <p:attrNameLst>
                                          <p:attrName>style.visibility</p:attrName>
                                        </p:attrNameLst>
                                      </p:cBhvr>
                                      <p:to>
                                        <p:strVal val="visible"/>
                                      </p:to>
                                    </p:set>
                                  </p:childTnLst>
                                </p:cTn>
                              </p:par>
                            </p:childTnLst>
                          </p:cTn>
                        </p:par>
                        <p:par>
                          <p:cTn id="101" fill="hold">
                            <p:stCondLst>
                              <p:cond delay="0"/>
                            </p:stCondLst>
                            <p:childTnLst>
                              <p:par>
                                <p:cTn id="102" presetID="1" presetClass="entr" presetSubtype="0" fill="hold" nodeType="afterEffect">
                                  <p:stCondLst>
                                    <p:cond delay="0"/>
                                  </p:stCondLst>
                                  <p:childTnLst>
                                    <p:set>
                                      <p:cBhvr>
                                        <p:cTn id="103" dur="1" fill="hold">
                                          <p:stCondLst>
                                            <p:cond delay="0"/>
                                          </p:stCondLst>
                                        </p:cTn>
                                        <p:tgtEl>
                                          <p:spTgt spid="45"/>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1" presetClass="exit" presetSubtype="0" fill="hold" nodeType="clickEffect">
                                  <p:stCondLst>
                                    <p:cond delay="0"/>
                                  </p:stCondLst>
                                  <p:childTnLst>
                                    <p:set>
                                      <p:cBhvr>
                                        <p:cTn id="107" dur="1" fill="hold">
                                          <p:stCondLst>
                                            <p:cond delay="0"/>
                                          </p:stCondLst>
                                        </p:cTn>
                                        <p:tgtEl>
                                          <p:spTgt spid="45"/>
                                        </p:tgtEl>
                                        <p:attrNameLst>
                                          <p:attrName>style.visibility</p:attrName>
                                        </p:attrNameLst>
                                      </p:cBhvr>
                                      <p:to>
                                        <p:strVal val="hidden"/>
                                      </p:to>
                                    </p:set>
                                  </p:childTnLst>
                                </p:cTn>
                              </p:par>
                            </p:childTnLst>
                          </p:cTn>
                        </p:par>
                        <p:par>
                          <p:cTn id="108" fill="hold">
                            <p:stCondLst>
                              <p:cond delay="0"/>
                            </p:stCondLst>
                            <p:childTnLst>
                              <p:par>
                                <p:cTn id="109" presetID="1" presetClass="entr" presetSubtype="0" fill="hold" nodeType="afterEffect">
                                  <p:stCondLst>
                                    <p:cond delay="0"/>
                                  </p:stCondLst>
                                  <p:childTnLst>
                                    <p:set>
                                      <p:cBhvr>
                                        <p:cTn id="11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6" grpId="0" animBg="1"/>
      <p:bldP spid="16"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3" grpId="0" animBg="1"/>
      <p:bldP spid="44" grpId="0" animBg="1"/>
      <p:bldP spid="45" grpId="0" animBg="1"/>
      <p:bldP spid="45"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a:ln>
              <a:noFill/>
            </a:ln>
            <a:solidFill>
              <a:schemeClr val="tx1"/>
            </a:solidFill>
            <a:effectLst/>
            <a:latin typeface="Times New Roman" pitchFamily="-10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a:ln>
              <a:noFill/>
            </a:ln>
            <a:solidFill>
              <a:schemeClr val="tx1"/>
            </a:solidFill>
            <a:effectLst/>
            <a:latin typeface="Times New Roman" pitchFamily="-102"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23090</TotalTime>
  <Words>1926</Words>
  <Application>Microsoft Macintosh PowerPoint</Application>
  <PresentationFormat>On-screen Show (4:3)</PresentationFormat>
  <Paragraphs>239</Paragraphs>
  <Slides>18</Slides>
  <Notes>18</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18</vt:i4>
      </vt:variant>
    </vt:vector>
  </HeadingPairs>
  <TitlesOfParts>
    <vt:vector size="29" baseType="lpstr">
      <vt:lpstr>ＭＳ Ｐゴシック</vt:lpstr>
      <vt:lpstr>Courier</vt:lpstr>
      <vt:lpstr>Courier New</vt:lpstr>
      <vt:lpstr>Helvetica</vt:lpstr>
      <vt:lpstr>Helvetica Neue</vt:lpstr>
      <vt:lpstr>Lucida Grande</vt:lpstr>
      <vt:lpstr>Times</vt:lpstr>
      <vt:lpstr>Times New Roman</vt:lpstr>
      <vt:lpstr>Blank Presentation</vt:lpstr>
      <vt:lpstr>3_Blank Presentation</vt:lpstr>
      <vt:lpstr>4_Blank Presentation</vt:lpstr>
      <vt:lpstr>JavaScript Graphics</vt:lpstr>
      <vt:lpstr>JavaScript Graphics</vt:lpstr>
      <vt:lpstr>The Graphics Model</vt:lpstr>
      <vt:lpstr>The BlueRectangle Program </vt:lpstr>
      <vt:lpstr>The JavaScript Coordinate System</vt:lpstr>
      <vt:lpstr>Systems of Classification</vt:lpstr>
      <vt:lpstr>Biological Class Hierarchy</vt:lpstr>
      <vt:lpstr>Instances vs. Patterns</vt:lpstr>
      <vt:lpstr>The GObject Hierarchy</vt:lpstr>
      <vt:lpstr>Creating a GWindow Object</vt:lpstr>
      <vt:lpstr>Operations on the GObject Class</vt:lpstr>
      <vt:lpstr>Drawing Geometrical Objects</vt:lpstr>
      <vt:lpstr>The GRectPlusGOval Program </vt:lpstr>
      <vt:lpstr>The DrawDiagonals Program </vt:lpstr>
      <vt:lpstr>The Checkerboard Program</vt:lpstr>
      <vt:lpstr>Creating Compound Objects</vt:lpstr>
      <vt:lpstr>Using a GCompound class</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213</cp:revision>
  <cp:lastPrinted>2025-09-25T21:19:03Z</cp:lastPrinted>
  <dcterms:created xsi:type="dcterms:W3CDTF">2017-08-22T18:44:20Z</dcterms:created>
  <dcterms:modified xsi:type="dcterms:W3CDTF">2025-09-25T21:19:39Z</dcterms:modified>
</cp:coreProperties>
</file>