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62" r:id="rId3"/>
  </p:sldMasterIdLst>
  <p:notesMasterIdLst>
    <p:notesMasterId r:id="rId10"/>
  </p:notesMasterIdLst>
  <p:handoutMasterIdLst>
    <p:handoutMasterId r:id="rId11"/>
  </p:handoutMasterIdLst>
  <p:sldIdLst>
    <p:sldId id="441" r:id="rId4"/>
    <p:sldId id="445" r:id="rId5"/>
    <p:sldId id="446" r:id="rId6"/>
    <p:sldId id="447" r:id="rId7"/>
    <p:sldId id="478" r:id="rId8"/>
    <p:sldId id="369" r:id="rId9"/>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99"/>
    <a:srgbClr val="0066CC"/>
    <a:srgbClr val="FF3300"/>
    <a:srgbClr val="999933"/>
    <a:srgbClr val="33FFFF"/>
    <a:srgbClr val="CCFFFF"/>
    <a:srgbClr val="0000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varScale="1">
        <p:scale>
          <a:sx n="121" d="100"/>
          <a:sy n="121" d="100"/>
        </p:scale>
        <p:origin x="160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297DA022-5FE2-5244-ACBA-2CCA4FC941CC}" type="datetimeFigureOut">
              <a:rPr lang="en-US" smtClean="0"/>
              <a:t>9/30/25</a:t>
            </a:fld>
            <a:endParaRPr lang="en-US"/>
          </a:p>
        </p:txBody>
      </p:sp>
      <p:sp>
        <p:nvSpPr>
          <p:cNvPr id="4" name="Footer Placeholder 3"/>
          <p:cNvSpPr>
            <a:spLocks noGrp="1"/>
          </p:cNvSpPr>
          <p:nvPr>
            <p:ph type="ftr" sz="quarter" idx="2"/>
          </p:nvPr>
        </p:nvSpPr>
        <p:spPr>
          <a:xfrm>
            <a:off x="0" y="8684687"/>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7"/>
            <a:ext cx="2971800" cy="459316"/>
          </a:xfrm>
          <a:prstGeom prst="rect">
            <a:avLst/>
          </a:prstGeom>
        </p:spPr>
        <p:txBody>
          <a:bodyPr vert="horz" lIns="91440" tIns="45720" rIns="91440" bIns="45720" rtlCol="0" anchor="b"/>
          <a:lstStyle>
            <a:lvl1pPr algn="r">
              <a:defRPr sz="1200"/>
            </a:lvl1pPr>
          </a:lstStyle>
          <a:p>
            <a:fld id="{5AB27709-DA09-B748-9466-2DDC4E9243EC}" type="slidenum">
              <a:rPr lang="en-US" smtClean="0"/>
              <a:t>‹#›</a:t>
            </a:fld>
            <a:endParaRPr lang="en-US"/>
          </a:p>
        </p:txBody>
      </p:sp>
    </p:spTree>
    <p:extLst>
      <p:ext uri="{BB962C8B-B14F-4D97-AF65-F5344CB8AC3E}">
        <p14:creationId xmlns:p14="http://schemas.microsoft.com/office/powerpoint/2010/main" val="1413759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883FA42B-F2C5-EE41-B7E4-D9B8A6AFFBC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550CEBD-AA26-E34F-95A2-EAB8F85CFC77}"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D1A8EC25-D167-634C-B67E-50C7686B4EB8}" type="slidenum">
              <a:rPr lang="en-US">
                <a:solidFill>
                  <a:prstClr val="black"/>
                </a:solidFill>
              </a:rPr>
              <a:pPr/>
              <a:t>2</a:t>
            </a:fld>
            <a:endParaRPr lang="en-US">
              <a:solidFill>
                <a:prstClr val="black"/>
              </a:solidFill>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D1A8EC25-D167-634C-B67E-50C7686B4EB8}" type="slidenum">
              <a:rPr lang="en-US">
                <a:solidFill>
                  <a:prstClr val="black"/>
                </a:solidFill>
              </a:rPr>
              <a:pPr/>
              <a:t>3</a:t>
            </a:fld>
            <a:endParaRPr lang="en-US">
              <a:solidFill>
                <a:prstClr val="black"/>
              </a:solidFill>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765148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pPr/>
              <a:t>5</a:t>
            </a:fld>
            <a:endParaRPr lang="en-US"/>
          </a:p>
        </p:txBody>
      </p:sp>
      <p:sp>
        <p:nvSpPr>
          <p:cNvPr id="6113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467392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C93056E-AB02-754C-8235-8EA4525CD1A6}" type="slidenum">
              <a:rPr lang="en-US">
                <a:latin typeface="Times New Roman" pitchFamily="1" charset="0"/>
              </a:rPr>
              <a:pPr/>
              <a:t>6</a:t>
            </a:fld>
            <a:endParaRPr lang="en-US">
              <a:latin typeface="Times New Roman" pitchFamily="1"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6F69DB-5D62-2A4F-BB9C-57FF4E28F3A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DCE8C4-FD9E-AB4A-92CE-BE3723B00C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8A66B7-15EA-D841-9CBC-4CFDD1C750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BC0D96-BBDA-124B-9808-E4D6BF49139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A0A3BE-862F-C74E-A5C8-62DBDC208D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5547333-307E-0F43-9484-F9C1CF567F1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A456DA1-80F0-8644-B8AA-4D7A5001970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F9236A-2D8E-AD43-A794-BFE1EF97822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17800A-2B38-354F-8CBB-7A58586B90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3E0FAE-59B5-CF42-9FBF-D30EF2D9BF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CA95F0-18C9-2A47-9D5A-77E2E38C0B0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203882-FB3D-4344-B8C2-D9E11172A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203882-FB3D-4344-B8C2-D9E11172A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42566F37-5989-E343-BC7D-8A4552A1CAA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89865EB8-F041-4045-A97B-F9389E01718E}"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89865EB8-F041-4045-A97B-F9389E01718E}"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Timer-Based Animation</a:t>
            </a:r>
          </a:p>
        </p:txBody>
      </p:sp>
      <p:sp>
        <p:nvSpPr>
          <p:cNvPr id="14339" name="Text Box 40"/>
          <p:cNvSpPr txBox="1">
            <a:spLocks noChangeArrowheads="1"/>
          </p:cNvSpPr>
          <p:nvPr/>
        </p:nvSpPr>
        <p:spPr bwMode="auto">
          <a:xfrm>
            <a:off x="0" y="4114800"/>
            <a:ext cx="9144000" cy="1583510"/>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106AX</a:t>
            </a:r>
          </a:p>
          <a:p>
            <a:pPr algn="ctr">
              <a:lnSpc>
                <a:spcPct val="85000"/>
              </a:lnSpc>
            </a:pPr>
            <a:r>
              <a:rPr lang="en-US" sz="3200" b="0" dirty="0"/>
              <a:t>October 1, 2025</a:t>
            </a:r>
          </a:p>
          <a:p>
            <a:pPr algn="ctr">
              <a:lnSpc>
                <a:spcPct val="85000"/>
              </a:lnSpc>
            </a:pPr>
            <a:r>
              <a:rPr lang="en-US" sz="1800" b="0" i="1" dirty="0"/>
              <a:t>slides leveraged from those written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Timer Events</a:t>
            </a:r>
            <a:endParaRPr lang="en-US" dirty="0">
              <a:solidFill>
                <a:schemeClr val="tx1"/>
              </a:solidFill>
              <a:ea typeface="ＭＳ Ｐゴシック" pitchFamily="1" charset="-128"/>
              <a:cs typeface="ＭＳ Ｐゴシック" pitchFamily="1" charset="-128"/>
            </a:endParaRPr>
          </a:p>
        </p:txBody>
      </p:sp>
      <p:sp>
        <p:nvSpPr>
          <p:cNvPr id="30723"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programs we discussed in the last slide deck respond to mouse events by installing event listeners into the </a:t>
            </a:r>
            <a:r>
              <a:rPr lang="en-US" sz="2000" dirty="0" err="1">
                <a:solidFill>
                  <a:srgbClr val="000000"/>
                </a:solidFill>
                <a:latin typeface="Courier New"/>
                <a:cs typeface="Courier New"/>
              </a:rPr>
              <a:t>GWindow</a:t>
            </a:r>
            <a:r>
              <a:rPr lang="en-US" sz="2400" b="0" dirty="0">
                <a:solidFill>
                  <a:srgbClr val="000000"/>
                </a:solidFill>
              </a:rPr>
              <a:t> object.</a:t>
            </a:r>
          </a:p>
          <a:p>
            <a:pPr marL="342900" indent="-342900">
              <a:lnSpc>
                <a:spcPct val="90000"/>
              </a:lnSpc>
              <a:spcAft>
                <a:spcPct val="50000"/>
              </a:spcAft>
              <a:buFontTx/>
              <a:buChar char="•"/>
            </a:pPr>
            <a:r>
              <a:rPr lang="en-US" sz="2400" b="0" dirty="0">
                <a:solidFill>
                  <a:srgbClr val="000000"/>
                </a:solidFill>
              </a:rPr>
              <a:t>JavaScript </a:t>
            </a:r>
            <a:r>
              <a:rPr lang="en-US" sz="2400" b="0" i="1" dirty="0">
                <a:solidFill>
                  <a:srgbClr val="000000"/>
                </a:solidFill>
              </a:rPr>
              <a:t>also</a:t>
            </a:r>
            <a:r>
              <a:rPr lang="en-US" sz="2400" b="0" dirty="0">
                <a:solidFill>
                  <a:srgbClr val="000000"/>
                </a:solidFill>
              </a:rPr>
              <a:t> allows you to listen for </a:t>
            </a:r>
            <a:r>
              <a:rPr lang="en-US" sz="2400" i="1" dirty="0">
                <a:solidFill>
                  <a:srgbClr val="000000"/>
                </a:solidFill>
              </a:rPr>
              <a:t>timer events</a:t>
            </a:r>
            <a:r>
              <a:rPr lang="en-US" sz="2400" b="0" i="1" dirty="0">
                <a:solidFill>
                  <a:srgbClr val="000000"/>
                </a:solidFill>
              </a:rPr>
              <a:t>,</a:t>
            </a:r>
            <a:r>
              <a:rPr lang="en-US" sz="2400" b="0" dirty="0">
                <a:solidFill>
                  <a:srgbClr val="000000"/>
                </a:solidFill>
              </a:rPr>
              <a:t> which occur after a specified time interval.</a:t>
            </a:r>
          </a:p>
          <a:p>
            <a:pPr marL="342900" indent="-342900">
              <a:lnSpc>
                <a:spcPct val="90000"/>
              </a:lnSpc>
              <a:spcAft>
                <a:spcPct val="50000"/>
              </a:spcAft>
              <a:buFontTx/>
              <a:buChar char="•"/>
            </a:pPr>
            <a:r>
              <a:rPr lang="en-US" sz="2400" b="0" dirty="0">
                <a:solidFill>
                  <a:srgbClr val="000000"/>
                </a:solidFill>
              </a:rPr>
              <a:t>As with mouse events, you install a listener for a timer event in the form of a </a:t>
            </a:r>
            <a:r>
              <a:rPr lang="en-US" sz="2400" i="1" dirty="0">
                <a:solidFill>
                  <a:srgbClr val="000000"/>
                </a:solidFill>
              </a:rPr>
              <a:t>callback function</a:t>
            </a:r>
            <a:r>
              <a:rPr lang="en-US" sz="2400" b="0" dirty="0">
                <a:solidFill>
                  <a:srgbClr val="000000"/>
                </a:solidFill>
              </a:rPr>
              <a:t> that is automatically invoked at the end of the time interval.</a:t>
            </a:r>
          </a:p>
          <a:p>
            <a:pPr marL="342900" indent="-342900">
              <a:lnSpc>
                <a:spcPct val="90000"/>
              </a:lnSpc>
              <a:spcAft>
                <a:spcPct val="50000"/>
              </a:spcAft>
              <a:buFontTx/>
              <a:buChar char="•"/>
            </a:pPr>
            <a:r>
              <a:rPr lang="en-US" sz="2400" b="0" dirty="0">
                <a:solidFill>
                  <a:srgbClr val="000000"/>
                </a:solidFill>
              </a:rPr>
              <a:t>You can add animation to a JavaScript program by setting a timer for a short interval and having the callback function make small updates to the </a:t>
            </a:r>
            <a:r>
              <a:rPr lang="en-US" sz="2000" dirty="0" err="1">
                <a:solidFill>
                  <a:srgbClr val="000000"/>
                </a:solidFill>
                <a:latin typeface="Courier" pitchFamily="2" charset="0"/>
              </a:rPr>
              <a:t>GObject</a:t>
            </a:r>
            <a:r>
              <a:rPr lang="en-US" sz="2400" b="0" dirty="0" err="1">
                <a:solidFill>
                  <a:srgbClr val="000000"/>
                </a:solidFill>
              </a:rPr>
              <a:t>s</a:t>
            </a:r>
            <a:r>
              <a:rPr lang="en-US" sz="2400" b="0" dirty="0">
                <a:solidFill>
                  <a:srgbClr val="000000"/>
                </a:solidFill>
              </a:rPr>
              <a:t> in the window.</a:t>
            </a:r>
          </a:p>
          <a:p>
            <a:pPr marL="342900" indent="-342900">
              <a:lnSpc>
                <a:spcPct val="90000"/>
              </a:lnSpc>
              <a:spcAft>
                <a:spcPct val="50000"/>
              </a:spcAft>
              <a:buFontTx/>
              <a:buChar char="•"/>
            </a:pPr>
            <a:r>
              <a:rPr lang="en-US" sz="2400" b="0" dirty="0">
                <a:solidFill>
                  <a:srgbClr val="000000"/>
                </a:solidFill>
              </a:rPr>
              <a:t>If the time interval is short enough (typically 20-30 milliseconds), the animation will appear to be smooth.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Timeouts</a:t>
            </a:r>
            <a:endParaRPr lang="en-US" dirty="0">
              <a:solidFill>
                <a:schemeClr val="tx1"/>
              </a:solidFill>
              <a:ea typeface="ＭＳ Ｐゴシック" pitchFamily="1" charset="-128"/>
              <a:cs typeface="ＭＳ Ｐゴシック" pitchFamily="1" charset="-128"/>
            </a:endParaRPr>
          </a:p>
        </p:txBody>
      </p:sp>
      <p:grpSp>
        <p:nvGrpSpPr>
          <p:cNvPr id="10" name="Group 9"/>
          <p:cNvGrpSpPr/>
          <p:nvPr/>
        </p:nvGrpSpPr>
        <p:grpSpPr>
          <a:xfrm>
            <a:off x="481390" y="3949700"/>
            <a:ext cx="8129210" cy="2755900"/>
            <a:chOff x="481390" y="1816100"/>
            <a:chExt cx="8129210" cy="2755900"/>
          </a:xfrm>
        </p:grpSpPr>
        <p:sp>
          <p:nvSpPr>
            <p:cNvPr id="11" name="Rectangle 7"/>
            <p:cNvSpPr>
              <a:spLocks noChangeArrowheads="1"/>
            </p:cNvSpPr>
            <p:nvPr/>
          </p:nvSpPr>
          <p:spPr bwMode="auto">
            <a:xfrm>
              <a:off x="482600" y="1816100"/>
              <a:ext cx="8128000" cy="6985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t>An </a:t>
              </a:r>
              <a:r>
                <a:rPr lang="en-US" sz="2400" i="1" dirty="0"/>
                <a:t>interval timer</a:t>
              </a:r>
              <a:r>
                <a:rPr lang="en-US" sz="2400" b="0" dirty="0">
                  <a:solidFill>
                    <a:srgbClr val="000000"/>
                  </a:solidFill>
                </a:rPr>
                <a:t> invokes its callback function repeatedly at regular intervals. You create an interval timer by calling</a:t>
              </a:r>
              <a:endParaRPr lang="en-US" sz="2400" b="0" dirty="0"/>
            </a:p>
          </p:txBody>
        </p:sp>
        <p:sp>
          <p:nvSpPr>
            <p:cNvPr id="12" name="Rectangle 8"/>
            <p:cNvSpPr>
              <a:spLocks noChangeArrowheads="1"/>
            </p:cNvSpPr>
            <p:nvPr/>
          </p:nvSpPr>
          <p:spPr bwMode="auto">
            <a:xfrm>
              <a:off x="2705100" y="2602895"/>
              <a:ext cx="3886200" cy="6731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b="0" dirty="0"/>
            </a:p>
          </p:txBody>
        </p:sp>
        <p:sp>
          <p:nvSpPr>
            <p:cNvPr id="13" name="TextBox 12"/>
            <p:cNvSpPr txBox="1"/>
            <p:nvPr/>
          </p:nvSpPr>
          <p:spPr>
            <a:xfrm>
              <a:off x="2723845" y="2697845"/>
              <a:ext cx="3962400" cy="400110"/>
            </a:xfrm>
            <a:prstGeom prst="rect">
              <a:avLst/>
            </a:prstGeom>
            <a:noFill/>
          </p:spPr>
          <p:txBody>
            <a:bodyPr wrap="square" rtlCol="0">
              <a:spAutoFit/>
            </a:bodyPr>
            <a:lstStyle/>
            <a:p>
              <a:r>
                <a:rPr lang="en-US" sz="2000" dirty="0" err="1">
                  <a:latin typeface="Courier New"/>
                  <a:cs typeface="Courier New"/>
                </a:rPr>
                <a:t>setInterval(</a:t>
              </a:r>
              <a:r>
                <a:rPr lang="en-US" sz="2000" b="0" i="1" dirty="0" err="1">
                  <a:latin typeface="Times New Roman"/>
                  <a:cs typeface="Times New Roman"/>
                </a:rPr>
                <a:t>function</a:t>
              </a:r>
              <a:r>
                <a:rPr lang="en-US" sz="2000" dirty="0">
                  <a:latin typeface="Courier New"/>
                  <a:cs typeface="Courier New"/>
                </a:rPr>
                <a:t>,</a:t>
              </a:r>
              <a:r>
                <a:rPr lang="en-US" sz="2000" b="0" i="1" dirty="0">
                  <a:latin typeface="Times New Roman"/>
                  <a:cs typeface="Times New Roman"/>
                </a:rPr>
                <a:t> delay</a:t>
              </a:r>
              <a:r>
                <a:rPr lang="en-US" sz="2000" dirty="0">
                  <a:latin typeface="Courier New"/>
                  <a:cs typeface="Courier New"/>
                </a:rPr>
                <a:t>);</a:t>
              </a:r>
            </a:p>
          </p:txBody>
        </p:sp>
        <p:sp>
          <p:nvSpPr>
            <p:cNvPr id="25" name="Rectangle 7"/>
            <p:cNvSpPr>
              <a:spLocks noChangeArrowheads="1"/>
            </p:cNvSpPr>
            <p:nvPr/>
          </p:nvSpPr>
          <p:spPr bwMode="auto">
            <a:xfrm>
              <a:off x="481390" y="3416300"/>
              <a:ext cx="8128000" cy="1155700"/>
            </a:xfrm>
            <a:prstGeom prst="rect">
              <a:avLst/>
            </a:prstGeom>
            <a:noFill/>
            <a:ln w="9525">
              <a:noFill/>
              <a:miter lim="800000"/>
              <a:headEnd/>
              <a:tailEnd/>
            </a:ln>
          </p:spPr>
          <p:txBody>
            <a:bodyPr>
              <a:prstTxWarp prst="textNoShape">
                <a:avLst/>
              </a:prstTxWarp>
            </a:bodyPr>
            <a:lstStyle/>
            <a:p>
              <a:pPr marL="342900">
                <a:lnSpc>
                  <a:spcPct val="85000"/>
                </a:lnSpc>
                <a:spcAft>
                  <a:spcPct val="50000"/>
                </a:spcAft>
              </a:pPr>
              <a:r>
                <a:rPr lang="en-US" sz="2400" b="0" dirty="0"/>
                <a:t>The </a:t>
              </a:r>
              <a:r>
                <a:rPr lang="en-US" sz="2000" dirty="0" err="1">
                  <a:latin typeface="Courier New"/>
                  <a:cs typeface="Courier New"/>
                </a:rPr>
                <a:t>setInterval</a:t>
              </a:r>
              <a:r>
                <a:rPr lang="en-US" sz="2400" b="0" dirty="0"/>
                <a:t> function returns a numeric value that you can later use to stop the timer by calling </a:t>
              </a:r>
              <a:r>
                <a:rPr lang="en-US" sz="2000" dirty="0" err="1">
                  <a:latin typeface="Courier New"/>
                  <a:cs typeface="Courier New"/>
                </a:rPr>
                <a:t>clearInterval</a:t>
              </a:r>
              <a:r>
                <a:rPr lang="en-US" sz="2400" b="0" dirty="0"/>
                <a:t> with that value as an argument.</a:t>
              </a:r>
            </a:p>
          </p:txBody>
        </p:sp>
      </p:grpSp>
      <p:grpSp>
        <p:nvGrpSpPr>
          <p:cNvPr id="15" name="Group 14"/>
          <p:cNvGrpSpPr/>
          <p:nvPr/>
        </p:nvGrpSpPr>
        <p:grpSpPr>
          <a:xfrm>
            <a:off x="482600" y="1155700"/>
            <a:ext cx="8129210" cy="2753470"/>
            <a:chOff x="481390" y="2662165"/>
            <a:chExt cx="8129210" cy="2753470"/>
          </a:xfrm>
        </p:grpSpPr>
        <p:sp>
          <p:nvSpPr>
            <p:cNvPr id="16" name="Rectangle 7"/>
            <p:cNvSpPr>
              <a:spLocks noChangeArrowheads="1"/>
            </p:cNvSpPr>
            <p:nvPr/>
          </p:nvSpPr>
          <p:spPr bwMode="auto">
            <a:xfrm>
              <a:off x="482600" y="2662165"/>
              <a:ext cx="8128000" cy="14605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solidFill>
                    <a:srgbClr val="000000"/>
                  </a:solidFill>
                </a:rPr>
                <a:t>JavaScript supports two kinds of timers. A </a:t>
              </a:r>
              <a:r>
                <a:rPr lang="en-US" sz="2400" i="1" dirty="0">
                  <a:solidFill>
                    <a:srgbClr val="000000"/>
                  </a:solidFill>
                </a:rPr>
                <a:t>one-shot timer</a:t>
              </a:r>
              <a:r>
                <a:rPr lang="en-US" sz="2400" b="0" dirty="0">
                  <a:solidFill>
                    <a:srgbClr val="000000"/>
                  </a:solidFill>
                </a:rPr>
                <a:t> invokes its callback function once after a specified delay.  </a:t>
              </a:r>
              <a:r>
                <a:rPr lang="en-US" sz="2400" b="0" dirty="0"/>
                <a:t>You </a:t>
              </a:r>
              <a:r>
                <a:rPr lang="en-US" sz="2400" b="0" dirty="0">
                  <a:solidFill>
                    <a:srgbClr val="000000"/>
                  </a:solidFill>
                </a:rPr>
                <a:t>create a one-shot timer by calling</a:t>
              </a:r>
              <a:endParaRPr lang="en-US" sz="2400" b="0" dirty="0"/>
            </a:p>
          </p:txBody>
        </p:sp>
        <p:sp>
          <p:nvSpPr>
            <p:cNvPr id="17" name="Rectangle 8"/>
            <p:cNvSpPr>
              <a:spLocks noChangeArrowheads="1"/>
            </p:cNvSpPr>
            <p:nvPr/>
          </p:nvSpPr>
          <p:spPr bwMode="auto">
            <a:xfrm>
              <a:off x="2705100" y="3828135"/>
              <a:ext cx="3886200" cy="6731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2400" b="0" dirty="0"/>
            </a:p>
          </p:txBody>
        </p:sp>
        <p:sp>
          <p:nvSpPr>
            <p:cNvPr id="18" name="TextBox 17"/>
            <p:cNvSpPr txBox="1"/>
            <p:nvPr/>
          </p:nvSpPr>
          <p:spPr>
            <a:xfrm>
              <a:off x="2723845" y="3912800"/>
              <a:ext cx="3962400" cy="400110"/>
            </a:xfrm>
            <a:prstGeom prst="rect">
              <a:avLst/>
            </a:prstGeom>
            <a:noFill/>
          </p:spPr>
          <p:txBody>
            <a:bodyPr wrap="square" rtlCol="0">
              <a:spAutoFit/>
            </a:bodyPr>
            <a:lstStyle/>
            <a:p>
              <a:r>
                <a:rPr lang="en-US" sz="2000" dirty="0" err="1">
                  <a:latin typeface="Courier New"/>
                  <a:cs typeface="Courier New"/>
                </a:rPr>
                <a:t>setTimeout(</a:t>
              </a:r>
              <a:r>
                <a:rPr lang="en-US" sz="2000" b="0" i="1" dirty="0" err="1">
                  <a:latin typeface="Times New Roman"/>
                  <a:cs typeface="Times New Roman"/>
                </a:rPr>
                <a:t>function</a:t>
              </a:r>
              <a:r>
                <a:rPr lang="en-US" sz="2000" dirty="0">
                  <a:latin typeface="Courier New"/>
                  <a:cs typeface="Courier New"/>
                </a:rPr>
                <a:t>,</a:t>
              </a:r>
              <a:r>
                <a:rPr lang="en-US" sz="2000" b="0" i="1" dirty="0">
                  <a:latin typeface="Times New Roman"/>
                  <a:cs typeface="Times New Roman"/>
                </a:rPr>
                <a:t> delay</a:t>
              </a:r>
              <a:r>
                <a:rPr lang="en-US" sz="2000" dirty="0">
                  <a:latin typeface="Courier New"/>
                  <a:cs typeface="Courier New"/>
                </a:rPr>
                <a:t>);</a:t>
              </a:r>
            </a:p>
          </p:txBody>
        </p:sp>
        <p:sp>
          <p:nvSpPr>
            <p:cNvPr id="19" name="Rectangle 18"/>
            <p:cNvSpPr>
              <a:spLocks noChangeArrowheads="1"/>
            </p:cNvSpPr>
            <p:nvPr/>
          </p:nvSpPr>
          <p:spPr bwMode="auto">
            <a:xfrm>
              <a:off x="481390" y="4640935"/>
              <a:ext cx="8128000" cy="774700"/>
            </a:xfrm>
            <a:prstGeom prst="rect">
              <a:avLst/>
            </a:prstGeom>
            <a:noFill/>
            <a:ln w="9525">
              <a:noFill/>
              <a:miter lim="800000"/>
              <a:headEnd/>
              <a:tailEnd/>
            </a:ln>
          </p:spPr>
          <p:txBody>
            <a:bodyPr>
              <a:prstTxWarp prst="textNoShape">
                <a:avLst/>
              </a:prstTxWarp>
            </a:bodyPr>
            <a:lstStyle/>
            <a:p>
              <a:pPr marL="342900">
                <a:lnSpc>
                  <a:spcPct val="85000"/>
                </a:lnSpc>
                <a:spcAft>
                  <a:spcPct val="50000"/>
                </a:spcAft>
              </a:pPr>
              <a:r>
                <a:rPr lang="en-US" sz="2400" b="0" dirty="0"/>
                <a:t>where </a:t>
              </a:r>
              <a:r>
                <a:rPr lang="en-US" sz="2400" b="0" i="1" dirty="0"/>
                <a:t>function</a:t>
              </a:r>
              <a:r>
                <a:rPr lang="en-US" sz="2400" b="0" dirty="0"/>
                <a:t> is the callback function and </a:t>
              </a:r>
              <a:r>
                <a:rPr lang="en-US" sz="2400" b="0" i="1" dirty="0"/>
                <a:t>delay</a:t>
              </a:r>
              <a:r>
                <a:rPr lang="en-US" sz="2400" b="0" dirty="0"/>
                <a:t> is the time interval in milliseconds.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55"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A Simple Example of Animation</a:t>
            </a:r>
          </a:p>
        </p:txBody>
      </p:sp>
      <p:sp>
        <p:nvSpPr>
          <p:cNvPr id="3" name="PPRect#3"/>
          <p:cNvSpPr/>
          <p:nvPr/>
        </p:nvSpPr>
        <p:spPr bwMode="auto">
          <a:xfrm>
            <a:off x="256000" y="1088000"/>
            <a:ext cx="8524800" cy="358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5" name="PPCodeImage#5" descr="image5.png"/>
          <p:cNvPicPr>
            <a:picLocks noChangeAspect="1"/>
          </p:cNvPicPr>
          <p:nvPr/>
        </p:nvPicPr>
        <p:blipFill>
          <a:blip r:embed="rId3"/>
          <a:stretch>
            <a:fillRect/>
          </a:stretch>
        </p:blipFill>
        <p:spPr>
          <a:xfrm>
            <a:off x="256000" y="1088000"/>
            <a:ext cx="8512000" cy="3571200"/>
          </a:xfrm>
          <a:prstGeom prst="rect">
            <a:avLst/>
          </a:prstGeom>
        </p:spPr>
      </p:pic>
      <p:sp>
        <p:nvSpPr>
          <p:cNvPr id="4" name="PPRect#4"/>
          <p:cNvSpPr/>
          <p:nvPr/>
        </p:nvSpPr>
        <p:spPr bwMode="auto">
          <a:xfrm>
            <a:off x="256000" y="1088000"/>
            <a:ext cx="8524800" cy="35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66" name="PPStackFrame#47"/>
          <p:cNvGrpSpPr/>
          <p:nvPr/>
        </p:nvGrpSpPr>
        <p:grpSpPr>
          <a:xfrm>
            <a:off x="381000" y="1381192"/>
            <a:ext cx="8524800" cy="3584000"/>
            <a:chOff x="384000" y="1395200"/>
            <a:chExt cx="8524800" cy="3584000"/>
          </a:xfrm>
        </p:grpSpPr>
        <p:sp>
          <p:nvSpPr>
            <p:cNvPr id="67" name="PPRect#48"/>
            <p:cNvSpPr/>
            <p:nvPr/>
          </p:nvSpPr>
          <p:spPr bwMode="auto">
            <a:xfrm>
              <a:off x="384000" y="1395200"/>
              <a:ext cx="8524800" cy="358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69" name="PPCodeImage#50" descr="image50.png"/>
            <p:cNvPicPr>
              <a:picLocks noChangeAspect="1"/>
            </p:cNvPicPr>
            <p:nvPr/>
          </p:nvPicPr>
          <p:blipFill>
            <a:blip r:embed="rId4"/>
            <a:stretch>
              <a:fillRect/>
            </a:stretch>
          </p:blipFill>
          <p:spPr>
            <a:xfrm>
              <a:off x="384000" y="1395200"/>
              <a:ext cx="8512000" cy="3571200"/>
            </a:xfrm>
            <a:prstGeom prst="rect">
              <a:avLst/>
            </a:prstGeom>
          </p:spPr>
        </p:pic>
        <p:sp>
          <p:nvSpPr>
            <p:cNvPr id="70" name="PPRect#49"/>
            <p:cNvSpPr/>
            <p:nvPr/>
          </p:nvSpPr>
          <p:spPr bwMode="auto">
            <a:xfrm>
              <a:off x="384000" y="1395200"/>
              <a:ext cx="8524800" cy="35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grpSp>
        <p:nvGrpSpPr>
          <p:cNvPr id="6" name="gw"/>
          <p:cNvGrpSpPr/>
          <p:nvPr/>
        </p:nvGrpSpPr>
        <p:grpSpPr>
          <a:xfrm>
            <a:off x="1536000" y="3929600"/>
            <a:ext cx="896000" cy="665600"/>
            <a:chOff x="1536000" y="3929600"/>
            <a:chExt cx="896000" cy="665600"/>
          </a:xfrm>
        </p:grpSpPr>
        <p:sp>
          <p:nvSpPr>
            <p:cNvPr id="7" name="PPRect#7"/>
            <p:cNvSpPr/>
            <p:nvPr/>
          </p:nvSpPr>
          <p:spPr bwMode="auto">
            <a:xfrm>
              <a:off x="15360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 name="PPRect#8"/>
            <p:cNvSpPr/>
            <p:nvPr/>
          </p:nvSpPr>
          <p:spPr bwMode="auto">
            <a:xfrm>
              <a:off x="15360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 name="PPTextBox#9"/>
            <p:cNvSpPr/>
            <p:nvPr/>
          </p:nvSpPr>
          <p:spPr bwMode="auto">
            <a:xfrm>
              <a:off x="1548800" y="3929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a:ln>
                    <a:noFill/>
                  </a:ln>
                  <a:solidFill>
                    <a:schemeClr val="tx1"/>
                  </a:solidFill>
                  <a:effectLst/>
                  <a:latin typeface="Courier New" pitchFamily="84" charset="0"/>
                </a:rPr>
                <a:t>gw</a:t>
              </a:r>
              <a:endParaRPr kumimoji="0" lang="en-US" sz="1800" b="1" i="0" u="none" strike="noStrike" cap="none" normalizeH="0" baseline="0" dirty="0">
                <a:ln>
                  <a:noFill/>
                </a:ln>
                <a:solidFill>
                  <a:schemeClr val="tx1"/>
                </a:solidFill>
                <a:effectLst/>
                <a:latin typeface="Courier New" pitchFamily="84" charset="0"/>
              </a:endParaRPr>
            </a:p>
          </p:txBody>
        </p:sp>
      </p:grpSp>
      <p:grpSp>
        <p:nvGrpSpPr>
          <p:cNvPr id="10" name="dx"/>
          <p:cNvGrpSpPr/>
          <p:nvPr/>
        </p:nvGrpSpPr>
        <p:grpSpPr>
          <a:xfrm>
            <a:off x="2508800" y="3929600"/>
            <a:ext cx="896000" cy="665600"/>
            <a:chOff x="2508800" y="3929600"/>
            <a:chExt cx="896000" cy="665600"/>
          </a:xfrm>
        </p:grpSpPr>
        <p:sp>
          <p:nvSpPr>
            <p:cNvPr id="11" name="PPRect#11"/>
            <p:cNvSpPr/>
            <p:nvPr/>
          </p:nvSpPr>
          <p:spPr bwMode="auto">
            <a:xfrm>
              <a:off x="25088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 name="PPRect#12"/>
            <p:cNvSpPr/>
            <p:nvPr/>
          </p:nvSpPr>
          <p:spPr bwMode="auto">
            <a:xfrm>
              <a:off x="25088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 name="PPTextBox#13"/>
            <p:cNvSpPr/>
            <p:nvPr/>
          </p:nvSpPr>
          <p:spPr bwMode="auto">
            <a:xfrm>
              <a:off x="2521600" y="3929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Courier New" pitchFamily="84" charset="0"/>
                </a:rPr>
                <a:t>dx</a:t>
              </a:r>
            </a:p>
          </p:txBody>
        </p:sp>
      </p:grpSp>
      <p:grpSp>
        <p:nvGrpSpPr>
          <p:cNvPr id="14" name="dy"/>
          <p:cNvGrpSpPr/>
          <p:nvPr/>
        </p:nvGrpSpPr>
        <p:grpSpPr>
          <a:xfrm>
            <a:off x="3481600" y="3929600"/>
            <a:ext cx="896000" cy="665600"/>
            <a:chOff x="3481600" y="3929600"/>
            <a:chExt cx="896000" cy="665600"/>
          </a:xfrm>
        </p:grpSpPr>
        <p:sp>
          <p:nvSpPr>
            <p:cNvPr id="15" name="PPRect#15"/>
            <p:cNvSpPr/>
            <p:nvPr/>
          </p:nvSpPr>
          <p:spPr bwMode="auto">
            <a:xfrm>
              <a:off x="34816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 name="PPRect#16"/>
            <p:cNvSpPr/>
            <p:nvPr/>
          </p:nvSpPr>
          <p:spPr bwMode="auto">
            <a:xfrm>
              <a:off x="34816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 name="PPTextBox#17"/>
            <p:cNvSpPr/>
            <p:nvPr/>
          </p:nvSpPr>
          <p:spPr bwMode="auto">
            <a:xfrm>
              <a:off x="3494400" y="3929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dy</a:t>
              </a:r>
            </a:p>
          </p:txBody>
        </p:sp>
      </p:grpSp>
      <p:grpSp>
        <p:nvGrpSpPr>
          <p:cNvPr id="18" name="square"/>
          <p:cNvGrpSpPr/>
          <p:nvPr/>
        </p:nvGrpSpPr>
        <p:grpSpPr>
          <a:xfrm>
            <a:off x="4454400" y="3929600"/>
            <a:ext cx="896000" cy="665600"/>
            <a:chOff x="4454400" y="3929600"/>
            <a:chExt cx="896000" cy="665600"/>
          </a:xfrm>
        </p:grpSpPr>
        <p:sp>
          <p:nvSpPr>
            <p:cNvPr id="19" name="PPRect#19"/>
            <p:cNvSpPr/>
            <p:nvPr/>
          </p:nvSpPr>
          <p:spPr bwMode="auto">
            <a:xfrm>
              <a:off x="44544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 name="PPRect#20"/>
            <p:cNvSpPr/>
            <p:nvPr/>
          </p:nvSpPr>
          <p:spPr bwMode="auto">
            <a:xfrm>
              <a:off x="44544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 name="PPTextBox#21"/>
            <p:cNvSpPr/>
            <p:nvPr/>
          </p:nvSpPr>
          <p:spPr bwMode="auto">
            <a:xfrm>
              <a:off x="4467200" y="39296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square</a:t>
              </a:r>
            </a:p>
          </p:txBody>
        </p:sp>
      </p:grpSp>
      <p:grpSp>
        <p:nvGrpSpPr>
          <p:cNvPr id="22" name="stepCount"/>
          <p:cNvGrpSpPr/>
          <p:nvPr/>
        </p:nvGrpSpPr>
        <p:grpSpPr>
          <a:xfrm>
            <a:off x="5427200" y="3929600"/>
            <a:ext cx="1331200" cy="665600"/>
            <a:chOff x="5427200" y="3929600"/>
            <a:chExt cx="1331200" cy="665600"/>
          </a:xfrm>
        </p:grpSpPr>
        <p:sp>
          <p:nvSpPr>
            <p:cNvPr id="23" name="PPRect#23"/>
            <p:cNvSpPr/>
            <p:nvPr/>
          </p:nvSpPr>
          <p:spPr bwMode="auto">
            <a:xfrm>
              <a:off x="5427200" y="4211200"/>
              <a:ext cx="13312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 name="PPRect#24"/>
            <p:cNvSpPr/>
            <p:nvPr/>
          </p:nvSpPr>
          <p:spPr bwMode="auto">
            <a:xfrm>
              <a:off x="5427200" y="4211200"/>
              <a:ext cx="13312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 name="PPTextBox#25"/>
            <p:cNvSpPr/>
            <p:nvPr/>
          </p:nvSpPr>
          <p:spPr bwMode="auto">
            <a:xfrm>
              <a:off x="5440000" y="3929600"/>
              <a:ext cx="1318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stepCount</a:t>
              </a:r>
            </a:p>
          </p:txBody>
        </p:sp>
      </p:grpSp>
      <p:grpSp>
        <p:nvGrpSpPr>
          <p:cNvPr id="26" name="step"/>
          <p:cNvGrpSpPr/>
          <p:nvPr/>
        </p:nvGrpSpPr>
        <p:grpSpPr>
          <a:xfrm>
            <a:off x="6835200" y="3929600"/>
            <a:ext cx="896000" cy="665600"/>
            <a:chOff x="6835200" y="3929600"/>
            <a:chExt cx="896000" cy="665600"/>
          </a:xfrm>
        </p:grpSpPr>
        <p:sp>
          <p:nvSpPr>
            <p:cNvPr id="27" name="PPRect#27"/>
            <p:cNvSpPr/>
            <p:nvPr/>
          </p:nvSpPr>
          <p:spPr bwMode="auto">
            <a:xfrm>
              <a:off x="68352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Rect#28"/>
            <p:cNvSpPr/>
            <p:nvPr/>
          </p:nvSpPr>
          <p:spPr bwMode="auto">
            <a:xfrm>
              <a:off x="68352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 name="PPTextBox#29"/>
            <p:cNvSpPr/>
            <p:nvPr/>
          </p:nvSpPr>
          <p:spPr bwMode="auto">
            <a:xfrm>
              <a:off x="6848000" y="39296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step</a:t>
              </a:r>
            </a:p>
          </p:txBody>
        </p:sp>
      </p:grpSp>
      <p:grpSp>
        <p:nvGrpSpPr>
          <p:cNvPr id="30" name="timer"/>
          <p:cNvGrpSpPr/>
          <p:nvPr/>
        </p:nvGrpSpPr>
        <p:grpSpPr>
          <a:xfrm>
            <a:off x="7808000" y="3929600"/>
            <a:ext cx="896000" cy="665600"/>
            <a:chOff x="7808000" y="3929600"/>
            <a:chExt cx="896000" cy="665600"/>
          </a:xfrm>
        </p:grpSpPr>
        <p:sp>
          <p:nvSpPr>
            <p:cNvPr id="31" name="PPRect#31"/>
            <p:cNvSpPr/>
            <p:nvPr/>
          </p:nvSpPr>
          <p:spPr bwMode="auto">
            <a:xfrm>
              <a:off x="78080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PPRect#32"/>
            <p:cNvSpPr/>
            <p:nvPr/>
          </p:nvSpPr>
          <p:spPr bwMode="auto">
            <a:xfrm>
              <a:off x="78080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 name="PPTextBox#33"/>
            <p:cNvSpPr/>
            <p:nvPr/>
          </p:nvSpPr>
          <p:spPr bwMode="auto">
            <a:xfrm>
              <a:off x="7820800" y="39296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Courier New" pitchFamily="84" charset="0"/>
                </a:rPr>
                <a:t>timer</a:t>
              </a:r>
            </a:p>
          </p:txBody>
        </p:sp>
      </p:grpSp>
      <p:sp>
        <p:nvSpPr>
          <p:cNvPr id="34" name="PPRect#3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5" name="PPRect#35"/>
          <p:cNvSpPr/>
          <p:nvPr/>
        </p:nvSpPr>
        <p:spPr bwMode="auto">
          <a:xfrm>
            <a:off x="742400" y="1676800"/>
            <a:ext cx="696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2534400" y="4236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37" name="PPRect#37"/>
          <p:cNvSpPr/>
          <p:nvPr/>
        </p:nvSpPr>
        <p:spPr bwMode="auto">
          <a:xfrm>
            <a:off x="742400" y="1958400"/>
            <a:ext cx="710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8" name="PPRect#38"/>
          <p:cNvSpPr/>
          <p:nvPr/>
        </p:nvSpPr>
        <p:spPr bwMode="auto">
          <a:xfrm>
            <a:off x="3507200" y="4236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39" name="PPRect#39"/>
          <p:cNvSpPr/>
          <p:nvPr/>
        </p:nvSpPr>
        <p:spPr bwMode="auto">
          <a:xfrm>
            <a:off x="742400" y="2240000"/>
            <a:ext cx="72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0" name="PPRect#40"/>
          <p:cNvSpPr/>
          <p:nvPr/>
        </p:nvSpPr>
        <p:spPr bwMode="auto">
          <a:xfrm>
            <a:off x="742400" y="25216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Rect#41"/>
          <p:cNvSpPr/>
          <p:nvPr/>
        </p:nvSpPr>
        <p:spPr bwMode="auto">
          <a:xfrm>
            <a:off x="742400" y="28032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2" name="PPRect#42"/>
          <p:cNvSpPr/>
          <p:nvPr/>
        </p:nvSpPr>
        <p:spPr bwMode="auto">
          <a:xfrm>
            <a:off x="742400" y="3084800"/>
            <a:ext cx="2598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3" name="PPRect#43"/>
          <p:cNvSpPr/>
          <p:nvPr/>
        </p:nvSpPr>
        <p:spPr bwMode="auto">
          <a:xfrm>
            <a:off x="5452800" y="4236800"/>
            <a:ext cx="12928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Courier New" pitchFamily="84" charset="0"/>
              </a:rPr>
              <a:t>0</a:t>
            </a:r>
          </a:p>
        </p:txBody>
      </p:sp>
      <p:sp>
        <p:nvSpPr>
          <p:cNvPr id="44" name="PPRect#44"/>
          <p:cNvSpPr/>
          <p:nvPr/>
        </p:nvSpPr>
        <p:spPr bwMode="auto">
          <a:xfrm>
            <a:off x="742400" y="3366400"/>
            <a:ext cx="3020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5" name="PPRect#45"/>
          <p:cNvSpPr/>
          <p:nvPr/>
        </p:nvSpPr>
        <p:spPr bwMode="auto">
          <a:xfrm>
            <a:off x="6860800" y="4236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Courier New" pitchFamily="84" charset="0"/>
              </a:rPr>
              <a:t>... </a:t>
            </a:r>
          </a:p>
        </p:txBody>
      </p:sp>
      <p:sp>
        <p:nvSpPr>
          <p:cNvPr id="46" name="PPRect#46"/>
          <p:cNvSpPr/>
          <p:nvPr/>
        </p:nvSpPr>
        <p:spPr bwMode="auto">
          <a:xfrm>
            <a:off x="742400" y="3648000"/>
            <a:ext cx="5836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4" name="PPRect#54"/>
          <p:cNvSpPr/>
          <p:nvPr/>
        </p:nvSpPr>
        <p:spPr bwMode="auto">
          <a:xfrm>
            <a:off x="7833600" y="4236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Courier New" pitchFamily="84" charset="0"/>
              </a:rPr>
              <a:t>1729</a:t>
            </a:r>
          </a:p>
        </p:txBody>
      </p:sp>
      <p:sp>
        <p:nvSpPr>
          <p:cNvPr id="68" name="Rectangle 67"/>
          <p:cNvSpPr/>
          <p:nvPr/>
        </p:nvSpPr>
        <p:spPr bwMode="auto">
          <a:xfrm>
            <a:off x="4739600" y="4254500"/>
            <a:ext cx="289600" cy="289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3" name="Rectangle 72"/>
          <p:cNvSpPr/>
          <p:nvPr/>
        </p:nvSpPr>
        <p:spPr bwMode="auto">
          <a:xfrm>
            <a:off x="4740951" y="4254500"/>
            <a:ext cx="289600" cy="2896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1" name="PPRect#51"/>
          <p:cNvSpPr/>
          <p:nvPr/>
        </p:nvSpPr>
        <p:spPr bwMode="auto">
          <a:xfrm>
            <a:off x="870400" y="17024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2" name="PPRect#52"/>
          <p:cNvSpPr/>
          <p:nvPr/>
        </p:nvSpPr>
        <p:spPr bwMode="auto">
          <a:xfrm>
            <a:off x="870400" y="19840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3" name="PPRect#53"/>
          <p:cNvSpPr/>
          <p:nvPr/>
        </p:nvSpPr>
        <p:spPr bwMode="auto">
          <a:xfrm>
            <a:off x="870400" y="22656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2" name="Rectangle 71"/>
          <p:cNvSpPr/>
          <p:nvPr/>
        </p:nvSpPr>
        <p:spPr bwMode="auto">
          <a:xfrm>
            <a:off x="1371600" y="3628575"/>
            <a:ext cx="7445829" cy="1064381"/>
          </a:xfrm>
          <a:prstGeom prst="rect">
            <a:avLst/>
          </a:prstGeom>
          <a:noFill/>
          <a:ln w="38100" cap="flat" cmpd="dbl"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4" name="PPRect#43"/>
          <p:cNvSpPr/>
          <p:nvPr/>
        </p:nvSpPr>
        <p:spPr bwMode="auto">
          <a:xfrm>
            <a:off x="5486399" y="4228338"/>
            <a:ext cx="1219495"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Courier New" pitchFamily="84" charset="0"/>
              </a:rPr>
              <a:t>1</a:t>
            </a:r>
            <a:endParaRPr kumimoji="0" lang="en-US" sz="1800" b="1" i="0" u="none" strike="noStrike" cap="none" normalizeH="0" baseline="0" dirty="0">
              <a:ln>
                <a:noFill/>
              </a:ln>
              <a:solidFill>
                <a:schemeClr val="tx1"/>
              </a:solidFill>
              <a:effectLst/>
              <a:latin typeface="Courier New" pitchFamily="84" charset="0"/>
            </a:endParaRPr>
          </a:p>
        </p:txBody>
      </p:sp>
      <p:grpSp>
        <p:nvGrpSpPr>
          <p:cNvPr id="56" name="Group 55"/>
          <p:cNvGrpSpPr/>
          <p:nvPr/>
        </p:nvGrpSpPr>
        <p:grpSpPr>
          <a:xfrm>
            <a:off x="2317750" y="4732337"/>
            <a:ext cx="4506913" cy="1946648"/>
            <a:chOff x="2317750" y="4732337"/>
            <a:chExt cx="4506913" cy="1946648"/>
          </a:xfrm>
        </p:grpSpPr>
        <p:pic>
          <p:nvPicPr>
            <p:cNvPr id="57" name="Picture 122" descr="MediumGraphicsWindow"/>
            <p:cNvPicPr>
              <a:picLocks noChangeAspect="1" noChangeArrowheads="1"/>
            </p:cNvPicPr>
            <p:nvPr/>
          </p:nvPicPr>
          <p:blipFill>
            <a:blip r:embed="rId5"/>
            <a:srcRect b="34267"/>
            <a:stretch>
              <a:fillRect/>
            </a:stretch>
          </p:blipFill>
          <p:spPr bwMode="auto">
            <a:xfrm>
              <a:off x="2317750" y="4763482"/>
              <a:ext cx="4506913" cy="1484918"/>
            </a:xfrm>
            <a:prstGeom prst="rect">
              <a:avLst/>
            </a:prstGeom>
            <a:noFill/>
            <a:ln w="9525">
              <a:noFill/>
              <a:miter lim="800000"/>
              <a:headEnd/>
              <a:tailEnd/>
            </a:ln>
          </p:spPr>
        </p:pic>
        <p:sp>
          <p:nvSpPr>
            <p:cNvPr id="58" name="Text Box 123"/>
            <p:cNvSpPr txBox="1">
              <a:spLocks noChangeArrowheads="1"/>
            </p:cNvSpPr>
            <p:nvPr/>
          </p:nvSpPr>
          <p:spPr bwMode="auto">
            <a:xfrm>
              <a:off x="2335213" y="4732337"/>
              <a:ext cx="4446588"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Lucida Grande"/>
                  <a:cs typeface="Lucida Grande"/>
                </a:rPr>
                <a:t>AnimatedSquare</a:t>
              </a:r>
              <a:endParaRPr lang="en-US" sz="1000" dirty="0">
                <a:solidFill>
                  <a:srgbClr val="333333"/>
                </a:solidFill>
                <a:latin typeface="Lucida Grande"/>
                <a:cs typeface="Lucida Grande"/>
              </a:endParaRPr>
            </a:p>
          </p:txBody>
        </p:sp>
        <p:pic>
          <p:nvPicPr>
            <p:cNvPr id="59" name="Picture 122" descr="MediumGraphicsWindow"/>
            <p:cNvPicPr>
              <a:picLocks noChangeAspect="1" noChangeArrowheads="1"/>
            </p:cNvPicPr>
            <p:nvPr/>
          </p:nvPicPr>
          <p:blipFill>
            <a:blip r:embed="rId5"/>
            <a:srcRect t="79761"/>
            <a:stretch>
              <a:fillRect/>
            </a:stretch>
          </p:blipFill>
          <p:spPr bwMode="auto">
            <a:xfrm>
              <a:off x="2317750" y="6221785"/>
              <a:ext cx="4506913" cy="457200"/>
            </a:xfrm>
            <a:prstGeom prst="rect">
              <a:avLst/>
            </a:prstGeom>
            <a:noFill/>
            <a:ln w="9525">
              <a:noFill/>
              <a:miter lim="800000"/>
              <a:headEnd/>
              <a:tailEnd/>
            </a:ln>
          </p:spPr>
        </p:pic>
      </p:grpSp>
      <p:sp>
        <p:nvSpPr>
          <p:cNvPr id="62" name="Rectangle 61"/>
          <p:cNvSpPr/>
          <p:nvPr/>
        </p:nvSpPr>
        <p:spPr bwMode="auto">
          <a:xfrm>
            <a:off x="2397580" y="5013475"/>
            <a:ext cx="304800" cy="304800"/>
          </a:xfrm>
          <a:prstGeom prst="rect">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1" name="Rectangle 60"/>
          <p:cNvSpPr/>
          <p:nvPr/>
        </p:nvSpPr>
        <p:spPr bwMode="auto">
          <a:xfrm>
            <a:off x="2341940" y="4965192"/>
            <a:ext cx="304800" cy="304800"/>
          </a:xfrm>
          <a:prstGeom prst="rect">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Tree>
    <p:extLst>
      <p:ext uri="{BB962C8B-B14F-4D97-AF65-F5344CB8AC3E}">
        <p14:creationId xmlns:p14="http://schemas.microsoft.com/office/powerpoint/2010/main" val="8560574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4"/>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5"/>
                                        </p:tgtEl>
                                        <p:attrNameLst>
                                          <p:attrName>style.visibility</p:attrName>
                                        </p:attrNameLst>
                                      </p:cBhvr>
                                      <p:to>
                                        <p:strVal val="hidden"/>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37"/>
                                        </p:tgtEl>
                                        <p:attrNameLst>
                                          <p:attrName>style.visibility</p:attrName>
                                        </p:attrNameLst>
                                      </p:cBhvr>
                                      <p:to>
                                        <p:strVal val="hidden"/>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39"/>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40"/>
                                        </p:tgtEl>
                                        <p:attrNameLst>
                                          <p:attrName>style.visibility</p:attrName>
                                        </p:attrNameLst>
                                      </p:cBhvr>
                                      <p:to>
                                        <p:strVal val="hidden"/>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41"/>
                                        </p:tgtEl>
                                        <p:attrNameLst>
                                          <p:attrName>style.visibility</p:attrName>
                                        </p:attrNameLst>
                                      </p:cBhvr>
                                      <p:to>
                                        <p:strVal val="hidden"/>
                                      </p:to>
                                    </p:set>
                                  </p:childTnLst>
                                </p:cTn>
                              </p:par>
                            </p:childTnLst>
                          </p:cTn>
                        </p:par>
                        <p:par>
                          <p:cTn id="59" fill="hold">
                            <p:stCondLst>
                              <p:cond delay="0"/>
                            </p:stCondLst>
                            <p:childTnLst>
                              <p:par>
                                <p:cTn id="60" presetID="1" presetClass="entr" presetSubtype="0" fill="hold" nodeType="after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6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nodeType="clickEffect">
                                  <p:stCondLst>
                                    <p:cond delay="0"/>
                                  </p:stCondLst>
                                  <p:childTnLst>
                                    <p:set>
                                      <p:cBhvr>
                                        <p:cTn id="67" dur="1" fill="hold">
                                          <p:stCondLst>
                                            <p:cond delay="0"/>
                                          </p:stCondLst>
                                        </p:cTn>
                                        <p:tgtEl>
                                          <p:spTgt spid="42"/>
                                        </p:tgtEl>
                                        <p:attrNameLst>
                                          <p:attrName>style.visibility</p:attrName>
                                        </p:attrNameLst>
                                      </p:cBhvr>
                                      <p:to>
                                        <p:strVal val="hidden"/>
                                      </p:to>
                                    </p:set>
                                  </p:childTnLst>
                                </p:cTn>
                              </p:par>
                            </p:childTnLst>
                          </p:cTn>
                        </p:par>
                        <p:par>
                          <p:cTn id="68" fill="hold">
                            <p:stCondLst>
                              <p:cond delay="0"/>
                            </p:stCondLst>
                            <p:childTnLst>
                              <p:par>
                                <p:cTn id="69" presetID="1" presetClass="entr" presetSubtype="0"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xit" presetSubtype="0" fill="hold" nodeType="clickEffect">
                                  <p:stCondLst>
                                    <p:cond delay="0"/>
                                  </p:stCondLst>
                                  <p:childTnLst>
                                    <p:set>
                                      <p:cBhvr>
                                        <p:cTn id="77" dur="1" fill="hold">
                                          <p:stCondLst>
                                            <p:cond delay="0"/>
                                          </p:stCondLst>
                                        </p:cTn>
                                        <p:tgtEl>
                                          <p:spTgt spid="44"/>
                                        </p:tgtEl>
                                        <p:attrNameLst>
                                          <p:attrName>style.visibility</p:attrName>
                                        </p:attrNameLst>
                                      </p:cBhvr>
                                      <p:to>
                                        <p:strVal val="hidden"/>
                                      </p:to>
                                    </p:set>
                                  </p:childTnLst>
                                </p:cTn>
                              </p:par>
                            </p:childTnLst>
                          </p:cTn>
                        </p:par>
                        <p:par>
                          <p:cTn id="78" fill="hold">
                            <p:stCondLst>
                              <p:cond delay="0"/>
                            </p:stCondLst>
                            <p:childTnLst>
                              <p:par>
                                <p:cTn id="79" presetID="1" presetClass="entr" presetSubtype="0"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childTnLst>
                                </p:cTn>
                              </p:par>
                            </p:childTnLst>
                          </p:cTn>
                        </p:par>
                        <p:par>
                          <p:cTn id="81" fill="hold">
                            <p:stCondLst>
                              <p:cond delay="0"/>
                            </p:stCondLst>
                            <p:childTnLst>
                              <p:par>
                                <p:cTn id="82" presetID="1" presetClass="entr" presetSubtype="0" fill="hold" nodeType="afterEffect">
                                  <p:stCondLst>
                                    <p:cond delay="0"/>
                                  </p:stCondLst>
                                  <p:childTnLst>
                                    <p:set>
                                      <p:cBhvr>
                                        <p:cTn id="83" dur="1" fill="hold">
                                          <p:stCondLst>
                                            <p:cond delay="0"/>
                                          </p:stCondLst>
                                        </p:cTn>
                                        <p:tgtEl>
                                          <p:spTgt spid="46"/>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nodeType="clickEffect">
                                  <p:stCondLst>
                                    <p:cond delay="0"/>
                                  </p:stCondLst>
                                  <p:childTnLst>
                                    <p:set>
                                      <p:cBhvr>
                                        <p:cTn id="87" dur="1" fill="hold">
                                          <p:stCondLst>
                                            <p:cond delay="0"/>
                                          </p:stCondLst>
                                        </p:cTn>
                                        <p:tgtEl>
                                          <p:spTgt spid="54"/>
                                        </p:tgtEl>
                                        <p:attrNameLst>
                                          <p:attrName>style.visibility</p:attrName>
                                        </p:attrNameLst>
                                      </p:cBhvr>
                                      <p:to>
                                        <p:strVal val="visible"/>
                                      </p:to>
                                    </p:set>
                                  </p:childTnLst>
                                </p:cTn>
                              </p:par>
                              <p:par>
                                <p:cTn id="88" presetID="1" presetClass="exit" presetSubtype="0" fill="hold" nodeType="withEffect">
                                  <p:stCondLst>
                                    <p:cond delay="0"/>
                                  </p:stCondLst>
                                  <p:childTnLst>
                                    <p:set>
                                      <p:cBhvr>
                                        <p:cTn id="89" dur="1" fill="hold">
                                          <p:stCondLst>
                                            <p:cond delay="0"/>
                                          </p:stCondLst>
                                        </p:cTn>
                                        <p:tgtEl>
                                          <p:spTgt spid="46"/>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2" presetClass="entr" presetSubtype="6" fill="hold" nodeType="clickEffect">
                                  <p:stCondLst>
                                    <p:cond delay="0"/>
                                  </p:stCondLst>
                                  <p:childTnLst>
                                    <p:set>
                                      <p:cBhvr>
                                        <p:cTn id="93" dur="1" fill="hold">
                                          <p:stCondLst>
                                            <p:cond delay="0"/>
                                          </p:stCondLst>
                                        </p:cTn>
                                        <p:tgtEl>
                                          <p:spTgt spid="66"/>
                                        </p:tgtEl>
                                        <p:attrNameLst>
                                          <p:attrName>style.visibility</p:attrName>
                                        </p:attrNameLst>
                                      </p:cBhvr>
                                      <p:to>
                                        <p:strVal val="visible"/>
                                      </p:to>
                                    </p:set>
                                    <p:anim calcmode="lin" valueType="num">
                                      <p:cBhvr additive="base">
                                        <p:cTn id="94" dur="500" fill="hold"/>
                                        <p:tgtEl>
                                          <p:spTgt spid="66"/>
                                        </p:tgtEl>
                                        <p:attrNameLst>
                                          <p:attrName>ppt_x</p:attrName>
                                        </p:attrNameLst>
                                      </p:cBhvr>
                                      <p:tavLst>
                                        <p:tav tm="0">
                                          <p:val>
                                            <p:strVal val="1+#ppt_w/2"/>
                                          </p:val>
                                        </p:tav>
                                        <p:tav tm="100000">
                                          <p:val>
                                            <p:strVal val="#ppt_x"/>
                                          </p:val>
                                        </p:tav>
                                      </p:tavLst>
                                    </p:anim>
                                    <p:anim calcmode="lin" valueType="num">
                                      <p:cBhvr additive="base">
                                        <p:cTn id="95" dur="500" fill="hold"/>
                                        <p:tgtEl>
                                          <p:spTgt spid="66"/>
                                        </p:tgtEl>
                                        <p:attrNameLst>
                                          <p:attrName>ppt_y</p:attrName>
                                        </p:attrNameLst>
                                      </p:cBhvr>
                                      <p:tavLst>
                                        <p:tav tm="0">
                                          <p:val>
                                            <p:strVal val="1+#ppt_h/2"/>
                                          </p:val>
                                        </p:tav>
                                        <p:tav tm="100000">
                                          <p:val>
                                            <p:strVal val="#ppt_y"/>
                                          </p:val>
                                        </p:tav>
                                      </p:tavLst>
                                    </p:anim>
                                  </p:childTnLst>
                                </p:cTn>
                              </p:par>
                            </p:childTnLst>
                          </p:cTn>
                        </p:par>
                        <p:par>
                          <p:cTn id="96" fill="hold">
                            <p:stCondLst>
                              <p:cond delay="500"/>
                            </p:stCondLst>
                            <p:childTnLst>
                              <p:par>
                                <p:cTn id="97" presetID="1" presetClass="entr" presetSubtype="0" fill="hold" grpId="0" nodeType="afterEffect">
                                  <p:stCondLst>
                                    <p:cond delay="0"/>
                                  </p:stCondLst>
                                  <p:childTnLst>
                                    <p:set>
                                      <p:cBhvr>
                                        <p:cTn id="98" dur="1" fill="hold">
                                          <p:stCondLst>
                                            <p:cond delay="0"/>
                                          </p:stCondLst>
                                        </p:cTn>
                                        <p:tgtEl>
                                          <p:spTgt spid="72"/>
                                        </p:tgtEl>
                                        <p:attrNameLst>
                                          <p:attrName>style.visibility</p:attrName>
                                        </p:attrNameLst>
                                      </p:cBhvr>
                                      <p:to>
                                        <p:strVal val="visible"/>
                                      </p:to>
                                    </p:set>
                                  </p:childTnLst>
                                </p:cTn>
                              </p:par>
                            </p:childTnLst>
                          </p:cTn>
                        </p:par>
                        <p:par>
                          <p:cTn id="99" fill="hold">
                            <p:stCondLst>
                              <p:cond delay="500"/>
                            </p:stCondLst>
                            <p:childTnLst>
                              <p:par>
                                <p:cTn id="100" presetID="1" presetClass="entr" presetSubtype="0" fill="hold" nodeType="afterEffect">
                                  <p:stCondLst>
                                    <p:cond delay="0"/>
                                  </p:stCondLst>
                                  <p:childTnLst>
                                    <p:set>
                                      <p:cBhvr>
                                        <p:cTn id="101" dur="1" fill="hold">
                                          <p:stCondLst>
                                            <p:cond delay="0"/>
                                          </p:stCondLst>
                                        </p:cTn>
                                        <p:tgtEl>
                                          <p:spTgt spid="51"/>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nodeType="clickEffect">
                                  <p:stCondLst>
                                    <p:cond delay="0"/>
                                  </p:stCondLst>
                                  <p:childTnLst>
                                    <p:set>
                                      <p:cBhvr>
                                        <p:cTn id="105" dur="1" fill="hold">
                                          <p:stCondLst>
                                            <p:cond delay="0"/>
                                          </p:stCondLst>
                                        </p:cTn>
                                        <p:tgtEl>
                                          <p:spTgt spid="51"/>
                                        </p:tgtEl>
                                        <p:attrNameLst>
                                          <p:attrName>style.visibility</p:attrName>
                                        </p:attrNameLst>
                                      </p:cBhvr>
                                      <p:to>
                                        <p:strVal val="hidden"/>
                                      </p:to>
                                    </p:set>
                                  </p:childTnLst>
                                </p:cTn>
                              </p:par>
                            </p:childTnLst>
                          </p:cTn>
                        </p:par>
                        <p:par>
                          <p:cTn id="106" fill="hold">
                            <p:stCondLst>
                              <p:cond delay="0"/>
                            </p:stCondLst>
                            <p:childTnLst>
                              <p:par>
                                <p:cTn id="107" presetID="1" presetClass="entr" presetSubtype="0" fill="hold" nodeType="after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childTnLst>
                          </p:cTn>
                        </p:par>
                        <p:par>
                          <p:cTn id="109" fill="hold">
                            <p:stCondLst>
                              <p:cond delay="0"/>
                            </p:stCondLst>
                            <p:childTnLst>
                              <p:par>
                                <p:cTn id="110" presetID="1" presetClass="exit" presetSubtype="0" fill="hold" grpId="1" nodeType="afterEffect">
                                  <p:stCondLst>
                                    <p:cond delay="0"/>
                                  </p:stCondLst>
                                  <p:childTnLst>
                                    <p:set>
                                      <p:cBhvr>
                                        <p:cTn id="111" dur="1" fill="hold">
                                          <p:stCondLst>
                                            <p:cond delay="0"/>
                                          </p:stCondLst>
                                        </p:cTn>
                                        <p:tgtEl>
                                          <p:spTgt spid="61"/>
                                        </p:tgtEl>
                                        <p:attrNameLst>
                                          <p:attrName>style.visibility</p:attrName>
                                        </p:attrNameLst>
                                      </p:cBhvr>
                                      <p:to>
                                        <p:strVal val="hidden"/>
                                      </p:to>
                                    </p:set>
                                  </p:childTnLst>
                                </p:cTn>
                              </p:par>
                            </p:childTnLst>
                          </p:cTn>
                        </p:par>
                        <p:par>
                          <p:cTn id="112" fill="hold">
                            <p:stCondLst>
                              <p:cond delay="0"/>
                            </p:stCondLst>
                            <p:childTnLst>
                              <p:par>
                                <p:cTn id="113" presetID="1" presetClass="entr" presetSubtype="0" fill="hold" grpId="0" nodeType="afterEffect">
                                  <p:stCondLst>
                                    <p:cond delay="0"/>
                                  </p:stCondLst>
                                  <p:childTnLst>
                                    <p:set>
                                      <p:cBhvr>
                                        <p:cTn id="114" dur="1" fill="hold">
                                          <p:stCondLst>
                                            <p:cond delay="0"/>
                                          </p:stCondLst>
                                        </p:cTn>
                                        <p:tgtEl>
                                          <p:spTgt spid="6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xit" presetSubtype="0" fill="hold" nodeType="clickEffect">
                                  <p:stCondLst>
                                    <p:cond delay="0"/>
                                  </p:stCondLst>
                                  <p:childTnLst>
                                    <p:set>
                                      <p:cBhvr>
                                        <p:cTn id="118" dur="1" fill="hold">
                                          <p:stCondLst>
                                            <p:cond delay="0"/>
                                          </p:stCondLst>
                                        </p:cTn>
                                        <p:tgtEl>
                                          <p:spTgt spid="52"/>
                                        </p:tgtEl>
                                        <p:attrNameLst>
                                          <p:attrName>style.visibility</p:attrName>
                                        </p:attrNameLst>
                                      </p:cBhvr>
                                      <p:to>
                                        <p:strVal val="hidden"/>
                                      </p:to>
                                    </p:set>
                                  </p:childTnLst>
                                </p:cTn>
                              </p:par>
                            </p:childTnLst>
                          </p:cTn>
                        </p:par>
                        <p:par>
                          <p:cTn id="119" fill="hold">
                            <p:stCondLst>
                              <p:cond delay="0"/>
                            </p:stCondLst>
                            <p:childTnLst>
                              <p:par>
                                <p:cTn id="120" presetID="1" presetClass="entr" presetSubtype="0" fill="hold" nodeType="afterEffect">
                                  <p:stCondLst>
                                    <p:cond delay="0"/>
                                  </p:stCondLst>
                                  <p:childTnLst>
                                    <p:set>
                                      <p:cBhvr>
                                        <p:cTn id="121" dur="1" fill="hold">
                                          <p:stCondLst>
                                            <p:cond delay="0"/>
                                          </p:stCondLst>
                                        </p:cTn>
                                        <p:tgtEl>
                                          <p:spTgt spid="53"/>
                                        </p:tgtEl>
                                        <p:attrNameLst>
                                          <p:attrName>style.visibility</p:attrName>
                                        </p:attrNameLst>
                                      </p:cBhvr>
                                      <p:to>
                                        <p:strVal val="visible"/>
                                      </p:to>
                                    </p:set>
                                  </p:childTnLst>
                                </p:cTn>
                              </p:par>
                            </p:childTnLst>
                          </p:cTn>
                        </p:par>
                        <p:par>
                          <p:cTn id="122" fill="hold">
                            <p:stCondLst>
                              <p:cond delay="0"/>
                            </p:stCondLst>
                            <p:childTnLst>
                              <p:par>
                                <p:cTn id="123" presetID="1" presetClass="entr" presetSubtype="0" fill="hold" nodeType="afterEffect">
                                  <p:stCondLst>
                                    <p:cond delay="0"/>
                                  </p:stCondLst>
                                  <p:childTnLst>
                                    <p:set>
                                      <p:cBhvr>
                                        <p:cTn id="124" dur="1" fill="hold">
                                          <p:stCondLst>
                                            <p:cond delay="0"/>
                                          </p:stCondLst>
                                        </p:cTn>
                                        <p:tgtEl>
                                          <p:spTgt spid="74"/>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53"/>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53" presetClass="exit" presetSubtype="0" fill="hold" nodeType="clickEffect">
                                  <p:stCondLst>
                                    <p:cond delay="0"/>
                                  </p:stCondLst>
                                  <p:childTnLst>
                                    <p:anim calcmode="lin" valueType="num">
                                      <p:cBhvr>
                                        <p:cTn id="132" dur="500" fill="hold">
                                          <p:stCondLst>
                                            <p:cond delay="0"/>
                                          </p:stCondLst>
                                        </p:cTn>
                                        <p:tgtEl>
                                          <p:spTgt spid="66"/>
                                        </p:tgtEl>
                                        <p:attrNameLst>
                                          <p:attrName>ppt_w</p:attrName>
                                        </p:attrNameLst>
                                      </p:cBhvr>
                                      <p:tavLst>
                                        <p:tav tm="0">
                                          <p:val>
                                            <p:strVal val="ppt_w"/>
                                          </p:val>
                                        </p:tav>
                                        <p:tav tm="100000">
                                          <p:val>
                                            <p:fltVal val="0"/>
                                          </p:val>
                                        </p:tav>
                                      </p:tavLst>
                                    </p:anim>
                                    <p:anim calcmode="lin" valueType="num">
                                      <p:cBhvr>
                                        <p:cTn id="133" dur="500" fill="hold"/>
                                        <p:tgtEl>
                                          <p:spTgt spid="66"/>
                                        </p:tgtEl>
                                        <p:attrNameLst>
                                          <p:attrName>ppt_h</p:attrName>
                                        </p:attrNameLst>
                                      </p:cBhvr>
                                      <p:tavLst>
                                        <p:tav tm="0">
                                          <p:val>
                                            <p:strVal val="ppt_h"/>
                                          </p:val>
                                        </p:tav>
                                        <p:tav tm="100000">
                                          <p:val>
                                            <p:fltVal val="0"/>
                                          </p:val>
                                        </p:tav>
                                      </p:tavLst>
                                    </p:anim>
                                    <p:animEffect transition="out" filter="fade">
                                      <p:cBhvr>
                                        <p:cTn id="134" dur="500"/>
                                        <p:tgtEl>
                                          <p:spTgt spid="66"/>
                                        </p:tgtEl>
                                      </p:cBhvr>
                                    </p:animEffect>
                                    <p:set>
                                      <p:cBhvr>
                                        <p:cTn id="135" dur="1" fill="hold">
                                          <p:stCondLst>
                                            <p:cond delay="499"/>
                                          </p:stCondLst>
                                        </p:cTn>
                                        <p:tgtEl>
                                          <p:spTgt spid="66"/>
                                        </p:tgtEl>
                                        <p:attrNameLst>
                                          <p:attrName>style.visibility</p:attrName>
                                        </p:attrNameLst>
                                      </p:cBhvr>
                                      <p:to>
                                        <p:strVal val="hidden"/>
                                      </p:to>
                                    </p:set>
                                  </p:childTnLst>
                                </p:cTn>
                              </p:par>
                              <p:par>
                                <p:cTn id="136" presetID="1" presetClass="exit" presetSubtype="0" fill="hold" grpId="1" nodeType="withEffect">
                                  <p:stCondLst>
                                    <p:cond delay="0"/>
                                  </p:stCondLst>
                                  <p:childTnLst>
                                    <p:set>
                                      <p:cBhvr>
                                        <p:cTn id="137" dur="1" fill="hold">
                                          <p:stCondLst>
                                            <p:cond delay="0"/>
                                          </p:stCondLst>
                                        </p:cTn>
                                        <p:tgtEl>
                                          <p:spTgt spid="72"/>
                                        </p:tgtEl>
                                        <p:attrNameLst>
                                          <p:attrName>style.visibility</p:attrName>
                                        </p:attrNameLst>
                                      </p:cBhvr>
                                      <p:to>
                                        <p:strVal val="hidden"/>
                                      </p:to>
                                    </p:set>
                                  </p:childTnLst>
                                </p:cTn>
                              </p:par>
                              <p:par>
                                <p:cTn id="138" presetID="0" presetClass="path" presetSubtype="0" fill="hold" grpId="1" nodeType="withEffect">
                                  <p:stCondLst>
                                    <p:cond delay="0"/>
                                  </p:stCondLst>
                                  <p:childTnLst>
                                    <p:animMotion origin="layout" path="M 5.55556E-7 -7.40741E-7 L 0.44965 0.19676 " pathEditMode="relative" rAng="0" ptsTypes="AA">
                                      <p:cBhvr>
                                        <p:cTn id="139" dur="2000" fill="hold"/>
                                        <p:tgtEl>
                                          <p:spTgt spid="62"/>
                                        </p:tgtEl>
                                        <p:attrNameLst>
                                          <p:attrName>ppt_x</p:attrName>
                                          <p:attrName>ppt_y</p:attrName>
                                        </p:attrNameLst>
                                      </p:cBhvr>
                                      <p:rCtr x="22483" y="983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6" grpId="1" animBg="1"/>
      <p:bldP spid="34" grpId="0" animBg="1"/>
      <p:bldP spid="34" grpId="1" animBg="1"/>
      <p:bldP spid="35" grpId="0" animBg="1"/>
      <p:bldP spid="35" grpId="1" animBg="1"/>
      <p:bldP spid="36" grpId="0" animBg="1"/>
      <p:bldP spid="37" grpId="0" animBg="1"/>
      <p:bldP spid="37" grpId="1" animBg="1"/>
      <p:bldP spid="38" grpId="0" animBg="1"/>
      <p:bldP spid="39" grpId="0" animBg="1"/>
      <p:bldP spid="39" grpId="1" animBg="1"/>
      <p:bldP spid="40" grpId="0" animBg="1"/>
      <p:bldP spid="40" grpId="1" animBg="1"/>
      <p:bldP spid="41" grpId="0" animBg="1"/>
      <p:bldP spid="41" grpId="1" animBg="1"/>
      <p:bldP spid="42" grpId="0" animBg="1"/>
      <p:bldP spid="42" grpId="1" animBg="1"/>
      <p:bldP spid="43" grpId="0" animBg="1"/>
      <p:bldP spid="44" grpId="0" animBg="1"/>
      <p:bldP spid="44" grpId="1" animBg="1"/>
      <p:bldP spid="45" grpId="0" animBg="1"/>
      <p:bldP spid="46" grpId="0" animBg="1"/>
      <p:bldP spid="46" grpId="1" animBg="1"/>
      <p:bldP spid="54" grpId="0" animBg="1"/>
      <p:bldP spid="68" grpId="0" animBg="1"/>
      <p:bldP spid="73" grpId="0" animBg="1"/>
      <p:bldP spid="51" grpId="0" animBg="1"/>
      <p:bldP spid="51" grpId="1" animBg="1"/>
      <p:bldP spid="52" grpId="0" animBg="1"/>
      <p:bldP spid="52" grpId="1" animBg="1"/>
      <p:bldP spid="53" grpId="0" animBg="1"/>
      <p:bldP spid="53" grpId="1" animBg="1"/>
      <p:bldP spid="72" grpId="0" animBg="1"/>
      <p:bldP spid="72" grpId="1" animBg="1"/>
      <p:bldP spid="74" grpId="0" animBg="1"/>
      <p:bldP spid="62" grpId="0" animBg="1"/>
      <p:bldP spid="62" grpId="1" animBg="1"/>
      <p:bldP spid="61" grpId="0" animBg="1"/>
      <p:bldP spid="6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F51F41-0C15-EF46-BA75-4A6B740EBBA2}"/>
              </a:ext>
            </a:extLst>
          </p:cNvPr>
          <p:cNvPicPr>
            <a:picLocks noChangeAspect="1"/>
          </p:cNvPicPr>
          <p:nvPr/>
        </p:nvPicPr>
        <p:blipFill>
          <a:blip r:embed="rId3"/>
          <a:stretch>
            <a:fillRect/>
          </a:stretch>
        </p:blipFill>
        <p:spPr>
          <a:xfrm>
            <a:off x="546100" y="634448"/>
            <a:ext cx="8001000" cy="6464300"/>
          </a:xfrm>
          <a:prstGeom prst="rect">
            <a:avLst/>
          </a:prstGeom>
        </p:spPr>
      </p:pic>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Exploding Circles</a:t>
            </a:r>
            <a:endParaRPr lang="en-US" dirty="0">
              <a:solidFill>
                <a:srgbClr val="FF0000"/>
              </a:solidFill>
            </a:endParaRPr>
          </a:p>
        </p:txBody>
      </p:sp>
      <p:sp>
        <p:nvSpPr>
          <p:cNvPr id="610312" name="Rectangle 8"/>
          <p:cNvSpPr>
            <a:spLocks noChangeArrowheads="1"/>
          </p:cNvSpPr>
          <p:nvPr/>
        </p:nvSpPr>
        <p:spPr bwMode="auto">
          <a:xfrm>
            <a:off x="482600" y="1168400"/>
            <a:ext cx="8128000" cy="5232400"/>
          </a:xfrm>
          <a:prstGeom prst="rect">
            <a:avLst/>
          </a:prstGeom>
          <a:noFill/>
          <a:ln w="9525">
            <a:noFill/>
            <a:miter lim="800000"/>
            <a:headEnd/>
            <a:tailEnd/>
          </a:ln>
          <a:effectLst/>
        </p:spPr>
        <p:txBody>
          <a:bodyPr>
            <a:prstTxWarp prst="textNoShape">
              <a:avLst/>
            </a:prstTxWarp>
          </a:bodyPr>
          <a:lstStyle/>
          <a:p>
            <a:r>
              <a:rPr lang="en-US" sz="2400" b="0" dirty="0"/>
              <a:t>Write a program that draws ten filled, randomly shaded circles at various locations within a graphics window, as described below:</a:t>
            </a:r>
          </a:p>
          <a:p>
            <a:endParaRPr lang="en-US" sz="1800" b="0" dirty="0"/>
          </a:p>
          <a:p>
            <a:pPr marL="342900" indent="-342900">
              <a:buFont typeface="Arial" panose="020B0604020202020204" pitchFamily="34" charset="0"/>
              <a:buChar char="•"/>
            </a:pPr>
            <a:r>
              <a:rPr lang="en-US" sz="2400" b="0" dirty="0"/>
              <a:t>The center coordinate and full radius of the first circle are randomly generated so the entire circle fits within the canvas.</a:t>
            </a:r>
          </a:p>
          <a:p>
            <a:pPr marL="342900" indent="-342900">
              <a:buFont typeface="Arial" panose="020B0604020202020204" pitchFamily="34" charset="0"/>
              <a:buChar char="•"/>
            </a:pPr>
            <a:r>
              <a:rPr lang="en-US" sz="2400" b="0" dirty="0"/>
              <a:t>The circle is initially drawn with radius zero, but the radius slowly increases over several time steps until the radius matches that generated at the outset.</a:t>
            </a:r>
          </a:p>
          <a:p>
            <a:pPr marL="342900" indent="-342900">
              <a:buFont typeface="Arial" panose="020B0604020202020204" pitchFamily="34" charset="0"/>
              <a:buChar char="•"/>
            </a:pPr>
            <a:r>
              <a:rPr lang="en-US" sz="2400" b="0" dirty="0"/>
              <a:t>Each circle is introduced in the same manner, but the second circle is only placed after the first circle has fully expanded, the third circle is only placed after the second circle has fully expanded, and so forth.</a:t>
            </a:r>
          </a:p>
          <a:p>
            <a:pPr marL="342900" indent="-342900">
              <a:buFont typeface="Arial" panose="020B0604020202020204" pitchFamily="34" charset="0"/>
              <a:buChar char="•"/>
            </a:pPr>
            <a:r>
              <a:rPr lang="en-US" sz="2400" b="0" dirty="0"/>
              <a:t>The program ends after the tenth circle has been placed and fully expanded.</a:t>
            </a:r>
          </a:p>
        </p:txBody>
      </p:sp>
    </p:spTree>
    <p:extLst>
      <p:ext uri="{BB962C8B-B14F-4D97-AF65-F5344CB8AC3E}">
        <p14:creationId xmlns:p14="http://schemas.microsoft.com/office/powerpoint/2010/main" val="18605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xit" presetSubtype="4" fill="hold" nodeType="clickEffect">
                                  <p:stCondLst>
                                    <p:cond delay="0"/>
                                  </p:stCondLst>
                                  <p:childTnLst>
                                    <p:anim calcmode="lin" valueType="num">
                                      <p:cBhvr additive="base">
                                        <p:cTn id="11" dur="500"/>
                                        <p:tgtEl>
                                          <p:spTgt spid="3"/>
                                        </p:tgtEl>
                                        <p:attrNameLst>
                                          <p:attrName>ppt_y</p:attrName>
                                        </p:attrNameLst>
                                      </p:cBhvr>
                                      <p:tavLst>
                                        <p:tav tm="0">
                                          <p:val>
                                            <p:strVal val="#ppt_y"/>
                                          </p:val>
                                        </p:tav>
                                        <p:tav tm="100000">
                                          <p:val>
                                            <p:strVal val="#ppt_y+#ppt_h*1.125000"/>
                                          </p:val>
                                        </p:tav>
                                      </p:tavLst>
                                    </p:anim>
                                    <p:animEffect transition="out" filter="wipe(down)">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61031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1031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1031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1031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103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1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13931</TotalTime>
  <Words>402</Words>
  <Application>Microsoft Macintosh PowerPoint</Application>
  <PresentationFormat>On-screen Show (4:3)</PresentationFormat>
  <Paragraphs>46</Paragraphs>
  <Slides>6</Slides>
  <Notes>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vt:i4>
      </vt:variant>
    </vt:vector>
  </HeadingPairs>
  <TitlesOfParts>
    <vt:vector size="15" baseType="lpstr">
      <vt:lpstr>ＭＳ Ｐゴシック</vt:lpstr>
      <vt:lpstr>Arial</vt:lpstr>
      <vt:lpstr>Courier</vt:lpstr>
      <vt:lpstr>Courier New</vt:lpstr>
      <vt:lpstr>Lucida Grande</vt:lpstr>
      <vt:lpstr>Times New Roman</vt:lpstr>
      <vt:lpstr>Blank Presentation</vt:lpstr>
      <vt:lpstr>1_Blank Presentation</vt:lpstr>
      <vt:lpstr>2_Blank Presentation</vt:lpstr>
      <vt:lpstr>Timer-Based Animation</vt:lpstr>
      <vt:lpstr>Timer Events</vt:lpstr>
      <vt:lpstr>Timeouts</vt:lpstr>
      <vt:lpstr>A Simple Example of Animation</vt:lpstr>
      <vt:lpstr>Exercise: Exploding Circles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109</cp:revision>
  <cp:lastPrinted>2025-09-30T21:40:20Z</cp:lastPrinted>
  <dcterms:created xsi:type="dcterms:W3CDTF">2017-04-23T23:12:29Z</dcterms:created>
  <dcterms:modified xsi:type="dcterms:W3CDTF">2025-09-30T21:40:23Z</dcterms:modified>
</cp:coreProperties>
</file>