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handoutMasterIdLst>
    <p:handoutMasterId r:id="rId11"/>
  </p:handoutMasterIdLst>
  <p:sldIdLst>
    <p:sldId id="441" r:id="rId2"/>
    <p:sldId id="471" r:id="rId3"/>
    <p:sldId id="472" r:id="rId4"/>
    <p:sldId id="473" r:id="rId5"/>
    <p:sldId id="478" r:id="rId6"/>
    <p:sldId id="474" r:id="rId7"/>
    <p:sldId id="479" r:id="rId8"/>
    <p:sldId id="369" r:id="rId9"/>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9999"/>
    <a:srgbClr val="0066CC"/>
    <a:srgbClr val="FF3300"/>
    <a:srgbClr val="999933"/>
    <a:srgbClr val="33FFFF"/>
    <a:srgbClr val="CCFFFF"/>
    <a:srgbClr val="0000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howGuides="1">
      <p:cViewPr varScale="1">
        <p:scale>
          <a:sx n="121" d="100"/>
          <a:sy n="121" d="100"/>
        </p:scale>
        <p:origin x="280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76EE84B0-B796-164F-9924-38B0AB33A16D}" type="datetimeFigureOut">
              <a:rPr lang="en-US" smtClean="0"/>
              <a:t>10/1/25</a:t>
            </a:fld>
            <a:endParaRPr lang="en-US"/>
          </a:p>
        </p:txBody>
      </p:sp>
      <p:sp>
        <p:nvSpPr>
          <p:cNvPr id="4" name="Footer Placeholder 3"/>
          <p:cNvSpPr>
            <a:spLocks noGrp="1"/>
          </p:cNvSpPr>
          <p:nvPr>
            <p:ph type="ftr" sz="quarter" idx="2"/>
          </p:nvPr>
        </p:nvSpPr>
        <p:spPr>
          <a:xfrm>
            <a:off x="0" y="8684686"/>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6"/>
            <a:ext cx="2971800" cy="459316"/>
          </a:xfrm>
          <a:prstGeom prst="rect">
            <a:avLst/>
          </a:prstGeom>
        </p:spPr>
        <p:txBody>
          <a:bodyPr vert="horz" lIns="91440" tIns="45720" rIns="91440" bIns="45720" rtlCol="0" anchor="b"/>
          <a:lstStyle>
            <a:lvl1pPr algn="r">
              <a:defRPr sz="1200"/>
            </a:lvl1pPr>
          </a:lstStyle>
          <a:p>
            <a:fld id="{DA3C8483-375E-694F-BB16-9D0CDB84D1D6}" type="slidenum">
              <a:rPr lang="en-US" smtClean="0"/>
              <a:t>‹#›</a:t>
            </a:fld>
            <a:endParaRPr lang="en-US"/>
          </a:p>
        </p:txBody>
      </p:sp>
    </p:spTree>
    <p:extLst>
      <p:ext uri="{BB962C8B-B14F-4D97-AF65-F5344CB8AC3E}">
        <p14:creationId xmlns:p14="http://schemas.microsoft.com/office/powerpoint/2010/main" val="1424575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883FA42B-F2C5-EE41-B7E4-D9B8A6AFFBC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550CEBD-AA26-E34F-95A2-EAB8F85CFC77}"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30B2802-6CE3-1341-824E-906D948397D6}" type="slidenum">
              <a:rPr lang="en-US">
                <a:latin typeface="Times New Roman" pitchFamily="1" charset="0"/>
              </a:rPr>
              <a:pPr/>
              <a:t>2</a:t>
            </a:fld>
            <a:endParaRPr lang="en-US">
              <a:latin typeface="Times New Roman" pitchFamily="1" charset="0"/>
            </a:endParaRPr>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B1E54AC-15D2-2C43-9EE0-34B99761C874}" type="slidenum">
              <a:rPr lang="en-US">
                <a:latin typeface="Times New Roman" pitchFamily="1" charset="0"/>
              </a:rPr>
              <a:pPr/>
              <a:t>3</a:t>
            </a:fld>
            <a:endParaRPr lang="en-US">
              <a:latin typeface="Times New Roman" pitchFamily="1"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6FE94B8-0A06-5346-8823-F22F3602D30A}" type="slidenum">
              <a:rPr lang="en-US">
                <a:latin typeface="Times New Roman" pitchFamily="1" charset="0"/>
              </a:rPr>
              <a:pPr/>
              <a:t>4</a:t>
            </a:fld>
            <a:endParaRPr lang="en-US">
              <a:latin typeface="Times New Roman" pitchFamily="1" charset="0"/>
            </a:endParaRPr>
          </a:p>
        </p:txBody>
      </p:sp>
      <p:sp>
        <p:nvSpPr>
          <p:cNvPr id="72707" name="Rectangle 2"/>
          <p:cNvSpPr>
            <a:spLocks noGrp="1" noRot="1" noChangeAspect="1" noChangeArrowheads="1"/>
          </p:cNvSpPr>
          <p:nvPr>
            <p:ph type="sldImg"/>
          </p:nvPr>
        </p:nvSpPr>
        <p:spPr>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951B273-08B4-6A42-8D8E-2D47E66C44F0}" type="slidenum">
              <a:rPr lang="en-US">
                <a:latin typeface="Times New Roman" pitchFamily="1" charset="0"/>
              </a:rPr>
              <a:pPr/>
              <a:t>5</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B1E54AC-15D2-2C43-9EE0-34B99761C874}" type="slidenum">
              <a:rPr lang="en-US">
                <a:latin typeface="Times New Roman" pitchFamily="1" charset="0"/>
              </a:rPr>
              <a:pPr/>
              <a:t>6</a:t>
            </a:fld>
            <a:endParaRPr lang="en-US">
              <a:latin typeface="Times New Roman" pitchFamily="1"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B1E54AC-15D2-2C43-9EE0-34B99761C874}" type="slidenum">
              <a:rPr lang="en-US">
                <a:latin typeface="Times New Roman" pitchFamily="1" charset="0"/>
              </a:rPr>
              <a:pPr/>
              <a:t>7</a:t>
            </a:fld>
            <a:endParaRPr lang="en-US">
              <a:latin typeface="Times New Roman" pitchFamily="1"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extLst>
      <p:ext uri="{BB962C8B-B14F-4D97-AF65-F5344CB8AC3E}">
        <p14:creationId xmlns:p14="http://schemas.microsoft.com/office/powerpoint/2010/main" val="3894888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3C93056E-AB02-754C-8235-8EA4525CD1A6}" type="slidenum">
              <a:rPr lang="en-US">
                <a:latin typeface="Times New Roman" pitchFamily="1" charset="0"/>
              </a:rPr>
              <a:pPr/>
              <a:t>8</a:t>
            </a:fld>
            <a:endParaRPr lang="en-US">
              <a:latin typeface="Times New Roman" pitchFamily="1"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6F69DB-5D62-2A4F-BB9C-57FF4E28F3A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DCE8C4-FD9E-AB4A-92CE-BE3723B00C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8A66B7-15EA-D841-9CBC-4CFDD1C7509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BC0D96-BBDA-124B-9808-E4D6BF49139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9A0A3BE-862F-C74E-A5C8-62DBDC208D8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5547333-307E-0F43-9484-F9C1CF567F1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A456DA1-80F0-8644-B8AA-4D7A5001970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F9236A-2D8E-AD43-A794-BFE1EF97822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617800A-2B38-354F-8CBB-7A58586B909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3E0FAE-59B5-CF42-9FBF-D30EF2D9BF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CA95F0-18C9-2A47-9D5A-77E2E38C0B0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42566F37-5989-E343-BC7D-8A4552A1CAA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Advanced Animation</a:t>
            </a:r>
          </a:p>
        </p:txBody>
      </p:sp>
      <p:sp>
        <p:nvSpPr>
          <p:cNvPr id="14339" name="Text Box 40"/>
          <p:cNvSpPr txBox="1">
            <a:spLocks noChangeArrowheads="1"/>
          </p:cNvSpPr>
          <p:nvPr/>
        </p:nvSpPr>
        <p:spPr bwMode="auto">
          <a:xfrm>
            <a:off x="0" y="4114800"/>
            <a:ext cx="9144000" cy="1583510"/>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106AX</a:t>
            </a:r>
          </a:p>
          <a:p>
            <a:pPr algn="ctr">
              <a:lnSpc>
                <a:spcPct val="85000"/>
              </a:lnSpc>
            </a:pPr>
            <a:r>
              <a:rPr lang="en-US" sz="3200" b="0" dirty="0"/>
              <a:t>October 3, 2025</a:t>
            </a:r>
          </a:p>
          <a:p>
            <a:pPr algn="ctr">
              <a:lnSpc>
                <a:spcPct val="85000"/>
              </a:lnSpc>
            </a:pPr>
            <a:r>
              <a:rPr lang="en-US" sz="1800" b="0" i="1" dirty="0"/>
              <a:t>slides leveraged from those written by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GArc</a:t>
            </a:r>
            <a:r>
              <a:rPr lang="en-US" sz="4000">
                <a:solidFill>
                  <a:srgbClr val="FF0000"/>
                </a:solidFill>
              </a:rPr>
              <a:t> Class</a:t>
            </a:r>
            <a:endParaRPr lang="en-US">
              <a:solidFill>
                <a:srgbClr val="FF0000"/>
              </a:solidFill>
            </a:endParaRPr>
          </a:p>
        </p:txBody>
      </p:sp>
      <p:sp>
        <p:nvSpPr>
          <p:cNvPr id="67587"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err="1">
                <a:latin typeface="Courier New" pitchFamily="1" charset="0"/>
              </a:rPr>
              <a:t>GArc</a:t>
            </a:r>
            <a:r>
              <a:rPr lang="en-US" sz="2400" b="0" dirty="0"/>
              <a:t> class represents an arc formed by taking a section from the perimeter of an oval.</a:t>
            </a:r>
          </a:p>
        </p:txBody>
      </p:sp>
      <p:sp>
        <p:nvSpPr>
          <p:cNvPr id="706564" name="Rectangle 4"/>
          <p:cNvSpPr>
            <a:spLocks noChangeArrowheads="1"/>
          </p:cNvSpPr>
          <p:nvPr/>
        </p:nvSpPr>
        <p:spPr bwMode="auto">
          <a:xfrm>
            <a:off x="482600" y="1955800"/>
            <a:ext cx="8356600" cy="14732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Conceptually, the steps necessary to define an arc are:</a:t>
            </a:r>
          </a:p>
          <a:p>
            <a:pPr marL="742950" lvl="1" indent="-285750">
              <a:lnSpc>
                <a:spcPct val="85000"/>
              </a:lnSpc>
              <a:spcAft>
                <a:spcPct val="20000"/>
              </a:spcAft>
              <a:buFontTx/>
              <a:buChar char="–"/>
            </a:pPr>
            <a:r>
              <a:rPr lang="en-US" sz="2000" b="0" dirty="0">
                <a:ea typeface="ＭＳ Ｐゴシック" pitchFamily="1" charset="-128"/>
                <a:cs typeface="ＭＳ Ｐゴシック" pitchFamily="1" charset="-128"/>
              </a:rPr>
              <a:t>Specify details of the bounding rectangle as you would for a full </a:t>
            </a:r>
            <a:r>
              <a:rPr lang="en-US" sz="2000" dirty="0" err="1">
                <a:latin typeface="Courier New" panose="02070309020205020404" pitchFamily="49" charset="0"/>
                <a:ea typeface="ＭＳ Ｐゴシック" pitchFamily="1" charset="-128"/>
                <a:cs typeface="Courier New" panose="02070309020205020404" pitchFamily="49" charset="0"/>
              </a:rPr>
              <a:t>GOval</a:t>
            </a:r>
            <a:r>
              <a:rPr lang="en-US" sz="2000" b="0" dirty="0">
                <a:ea typeface="ＭＳ Ｐゴシック" pitchFamily="1" charset="-128"/>
                <a:cs typeface="ＭＳ Ｐゴシック" pitchFamily="1" charset="-128"/>
              </a:rPr>
              <a:t>.</a:t>
            </a:r>
          </a:p>
          <a:p>
            <a:pPr marL="742950" lvl="1" indent="-285750">
              <a:lnSpc>
                <a:spcPct val="85000"/>
              </a:lnSpc>
              <a:spcAft>
                <a:spcPct val="20000"/>
              </a:spcAft>
              <a:buFontTx/>
              <a:buChar char="–"/>
            </a:pPr>
            <a:r>
              <a:rPr lang="en-US" sz="2000" b="0" dirty="0">
                <a:ea typeface="ＭＳ Ｐゴシック" pitchFamily="1" charset="-128"/>
                <a:cs typeface="ＭＳ Ｐゴシック" pitchFamily="1" charset="-128"/>
              </a:rPr>
              <a:t>Specify the </a:t>
            </a:r>
            <a:r>
              <a:rPr lang="en-US" sz="2000" i="1" dirty="0">
                <a:ea typeface="ＭＳ Ｐゴシック" pitchFamily="1" charset="-128"/>
                <a:cs typeface="ＭＳ Ｐゴシック" pitchFamily="1" charset="-128"/>
              </a:rPr>
              <a:t>start angle</a:t>
            </a:r>
            <a:r>
              <a:rPr lang="en-US" sz="2000" b="0" i="1" dirty="0">
                <a:ea typeface="ＭＳ Ｐゴシック" pitchFamily="1" charset="-128"/>
                <a:cs typeface="ＭＳ Ｐゴシック" pitchFamily="1" charset="-128"/>
              </a:rPr>
              <a:t>,</a:t>
            </a:r>
            <a:r>
              <a:rPr lang="en-US" sz="2000" b="0" dirty="0">
                <a:ea typeface="ＭＳ Ｐゴシック" pitchFamily="1" charset="-128"/>
                <a:cs typeface="ＭＳ Ｐゴシック" pitchFamily="1" charset="-128"/>
              </a:rPr>
              <a:t> which is the angle at which the arc begins.</a:t>
            </a:r>
          </a:p>
          <a:p>
            <a:pPr marL="742950" lvl="1" indent="-285750">
              <a:lnSpc>
                <a:spcPct val="85000"/>
              </a:lnSpc>
              <a:spcAft>
                <a:spcPct val="20000"/>
              </a:spcAft>
              <a:buFontTx/>
              <a:buChar char="–"/>
            </a:pPr>
            <a:r>
              <a:rPr lang="en-US" sz="2000" b="0" dirty="0">
                <a:ea typeface="ＭＳ Ｐゴシック" pitchFamily="1" charset="-128"/>
                <a:cs typeface="ＭＳ Ｐゴシック" pitchFamily="1" charset="-128"/>
              </a:rPr>
              <a:t>Specify the </a:t>
            </a:r>
            <a:r>
              <a:rPr lang="en-US" sz="2000" i="1" dirty="0">
                <a:ea typeface="ＭＳ Ｐゴシック" pitchFamily="1" charset="-128"/>
                <a:cs typeface="ＭＳ Ｐゴシック" pitchFamily="1" charset="-128"/>
              </a:rPr>
              <a:t>sweep angle</a:t>
            </a:r>
            <a:r>
              <a:rPr lang="en-US" sz="2000" b="0" i="1" dirty="0">
                <a:ea typeface="ＭＳ Ｐゴシック" pitchFamily="1" charset="-128"/>
                <a:cs typeface="ＭＳ Ｐゴシック" pitchFamily="1" charset="-128"/>
              </a:rPr>
              <a:t>,</a:t>
            </a:r>
            <a:r>
              <a:rPr lang="en-US" sz="2000" b="0" dirty="0">
                <a:ea typeface="ＭＳ Ｐゴシック" pitchFamily="1" charset="-128"/>
                <a:cs typeface="ＭＳ Ｐゴシック" pitchFamily="1" charset="-128"/>
              </a:rPr>
              <a:t> which indicates how far the arc extends.</a:t>
            </a:r>
          </a:p>
        </p:txBody>
      </p:sp>
      <p:sp>
        <p:nvSpPr>
          <p:cNvPr id="706565" name="Rectangle 5"/>
          <p:cNvSpPr>
            <a:spLocks noChangeArrowheads="1"/>
          </p:cNvSpPr>
          <p:nvPr/>
        </p:nvSpPr>
        <p:spPr bwMode="auto">
          <a:xfrm>
            <a:off x="482600" y="4254500"/>
            <a:ext cx="5468938" cy="1460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Angles are measured in degrees starting at the +</a:t>
            </a:r>
            <a:r>
              <a:rPr lang="en-US" sz="2400" b="0" i="1" dirty="0"/>
              <a:t>x</a:t>
            </a:r>
            <a:r>
              <a:rPr lang="en-US" sz="2400" b="0" dirty="0"/>
              <a:t> axis (the 3:00 o’clock position) and increasing counterclockwise.</a:t>
            </a:r>
          </a:p>
        </p:txBody>
      </p:sp>
      <p:sp>
        <p:nvSpPr>
          <p:cNvPr id="706566" name="Rectangle 6"/>
          <p:cNvSpPr>
            <a:spLocks noChangeArrowheads="1"/>
          </p:cNvSpPr>
          <p:nvPr/>
        </p:nvSpPr>
        <p:spPr bwMode="auto">
          <a:xfrm>
            <a:off x="482600" y="5410200"/>
            <a:ext cx="5468938"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Negative values for the </a:t>
            </a:r>
            <a:r>
              <a:rPr lang="en-US" sz="2400" b="0" i="1" dirty="0"/>
              <a:t>start</a:t>
            </a:r>
            <a:r>
              <a:rPr lang="en-US" sz="2400" b="0" dirty="0"/>
              <a:t> and </a:t>
            </a:r>
            <a:r>
              <a:rPr lang="en-US" sz="2400" b="0" i="1" dirty="0"/>
              <a:t>sweep</a:t>
            </a:r>
            <a:r>
              <a:rPr lang="en-US" sz="2400" b="0" dirty="0"/>
              <a:t>  angles signify a clockwise direction.</a:t>
            </a:r>
          </a:p>
        </p:txBody>
      </p:sp>
      <p:grpSp>
        <p:nvGrpSpPr>
          <p:cNvPr id="2" name="Group 7"/>
          <p:cNvGrpSpPr>
            <a:grpSpLocks/>
          </p:cNvGrpSpPr>
          <p:nvPr/>
        </p:nvGrpSpPr>
        <p:grpSpPr bwMode="auto">
          <a:xfrm>
            <a:off x="482600" y="3429000"/>
            <a:ext cx="8480425" cy="2943225"/>
            <a:chOff x="304" y="2160"/>
            <a:chExt cx="5342" cy="1854"/>
          </a:xfrm>
        </p:grpSpPr>
        <p:sp>
          <p:nvSpPr>
            <p:cNvPr id="67592" name="Rectangle 8"/>
            <p:cNvSpPr>
              <a:spLocks noChangeArrowheads="1"/>
            </p:cNvSpPr>
            <p:nvPr/>
          </p:nvSpPr>
          <p:spPr bwMode="auto">
            <a:xfrm>
              <a:off x="304" y="2168"/>
              <a:ext cx="3422" cy="52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geometry used by the </a:t>
              </a:r>
              <a:r>
                <a:rPr lang="en-US" sz="2000" dirty="0" err="1">
                  <a:latin typeface="Courier New" pitchFamily="1" charset="0"/>
                </a:rPr>
                <a:t>GArc</a:t>
              </a:r>
              <a:r>
                <a:rPr lang="en-US" sz="2400" b="0" dirty="0"/>
                <a:t> class is shown in the diagram on the right.</a:t>
              </a:r>
            </a:p>
          </p:txBody>
        </p:sp>
        <p:pic>
          <p:nvPicPr>
            <p:cNvPr id="67593" name="Picture 9" descr="GArcGeometry"/>
            <p:cNvPicPr>
              <a:picLocks noChangeAspect="1" noChangeArrowheads="1"/>
            </p:cNvPicPr>
            <p:nvPr/>
          </p:nvPicPr>
          <p:blipFill>
            <a:blip r:embed="rId3"/>
            <a:srcRect/>
            <a:stretch>
              <a:fillRect/>
            </a:stretch>
          </p:blipFill>
          <p:spPr bwMode="auto">
            <a:xfrm>
              <a:off x="3792" y="2160"/>
              <a:ext cx="1854" cy="1854"/>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65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0656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0656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0656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0656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0656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64" grpId="0" build="p" autoUpdateAnimBg="0"/>
      <p:bldP spid="706565" grpId="0" build="p" autoUpdateAnimBg="0"/>
      <p:bldP spid="706566"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 </a:t>
            </a:r>
            <a:r>
              <a:rPr lang="en-US" sz="3600" b="1">
                <a:solidFill>
                  <a:srgbClr val="FF0000"/>
                </a:solidFill>
                <a:latin typeface="Courier New" pitchFamily="1" charset="0"/>
              </a:rPr>
              <a:t>GArc</a:t>
            </a:r>
            <a:r>
              <a:rPr lang="en-US" sz="4000">
                <a:solidFill>
                  <a:srgbClr val="FF0000"/>
                </a:solidFill>
              </a:rPr>
              <a:t> Geometry</a:t>
            </a:r>
            <a:endParaRPr lang="en-US">
              <a:solidFill>
                <a:srgbClr val="FF0000"/>
              </a:solidFill>
            </a:endParaRPr>
          </a:p>
        </p:txBody>
      </p:sp>
      <p:pic>
        <p:nvPicPr>
          <p:cNvPr id="69635" name="Picture 3" descr="Graphics (5"/>
          <p:cNvPicPr>
            <a:picLocks noChangeAspect="1" noChangeArrowheads="1"/>
          </p:cNvPicPr>
          <p:nvPr/>
        </p:nvPicPr>
        <p:blipFill>
          <a:blip r:embed="rId3"/>
          <a:srcRect/>
          <a:stretch>
            <a:fillRect/>
          </a:stretch>
        </p:blipFill>
        <p:spPr bwMode="auto">
          <a:xfrm>
            <a:off x="774700" y="3135085"/>
            <a:ext cx="3254375" cy="1379538"/>
          </a:xfrm>
          <a:prstGeom prst="rect">
            <a:avLst/>
          </a:prstGeom>
          <a:noFill/>
          <a:ln w="9525">
            <a:noFill/>
            <a:miter lim="800000"/>
            <a:headEnd/>
            <a:tailEnd/>
          </a:ln>
        </p:spPr>
      </p:pic>
      <p:sp>
        <p:nvSpPr>
          <p:cNvPr id="69636" name="Text Box 4"/>
          <p:cNvSpPr txBox="1">
            <a:spLocks noChangeArrowheads="1"/>
          </p:cNvSpPr>
          <p:nvPr/>
        </p:nvSpPr>
        <p:spPr bwMode="auto">
          <a:xfrm>
            <a:off x="762000" y="3109685"/>
            <a:ext cx="3236913"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708613" name="Arc 5"/>
          <p:cNvSpPr>
            <a:spLocks noChangeAspect="1"/>
          </p:cNvSpPr>
          <p:nvPr/>
        </p:nvSpPr>
        <p:spPr bwMode="auto">
          <a:xfrm>
            <a:off x="2398713" y="3436710"/>
            <a:ext cx="484187" cy="485775"/>
          </a:xfrm>
          <a:custGeom>
            <a:avLst/>
            <a:gdLst>
              <a:gd name="T0" fmla="*/ 0 w 21600"/>
              <a:gd name="T1" fmla="*/ 0 h 21600"/>
              <a:gd name="T2" fmla="*/ 484187 w 21600"/>
              <a:gd name="T3" fmla="*/ 485775 h 21600"/>
              <a:gd name="T4" fmla="*/ 0 w 21600"/>
              <a:gd name="T5" fmla="*/ 48577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38" name="Text Box 6"/>
          <p:cNvSpPr txBox="1">
            <a:spLocks noChangeArrowheads="1"/>
          </p:cNvSpPr>
          <p:nvPr/>
        </p:nvSpPr>
        <p:spPr bwMode="auto">
          <a:xfrm>
            <a:off x="457200" y="1143000"/>
            <a:ext cx="8229600" cy="1428083"/>
          </a:xfrm>
          <a:prstGeom prst="rect">
            <a:avLst/>
          </a:prstGeom>
          <a:noFill/>
          <a:ln w="9525">
            <a:noFill/>
            <a:miter lim="800000"/>
            <a:headEnd/>
            <a:tailEnd/>
          </a:ln>
        </p:spPr>
        <p:txBody>
          <a:bodyPr>
            <a:prstTxWarp prst="textNoShape">
              <a:avLst/>
            </a:prstTxWarp>
            <a:spAutoFit/>
          </a:bodyPr>
          <a:lstStyle/>
          <a:p>
            <a:pPr>
              <a:lnSpc>
                <a:spcPct val="90000"/>
              </a:lnSpc>
              <a:spcAft>
                <a:spcPct val="50000"/>
              </a:spcAft>
            </a:pPr>
            <a:r>
              <a:rPr lang="en-US" sz="2400" b="0" dirty="0"/>
              <a:t>Suppose that the variables </a:t>
            </a:r>
            <a:r>
              <a:rPr lang="en-US" sz="2000" dirty="0" err="1">
                <a:latin typeface="Courier New" pitchFamily="1" charset="0"/>
              </a:rPr>
              <a:t>cx</a:t>
            </a:r>
            <a:r>
              <a:rPr lang="en-US" sz="2400" b="0" dirty="0"/>
              <a:t> and </a:t>
            </a:r>
            <a:r>
              <a:rPr lang="en-US" sz="2000" dirty="0">
                <a:latin typeface="Courier New" pitchFamily="1" charset="0"/>
              </a:rPr>
              <a:t>cy</a:t>
            </a:r>
            <a:r>
              <a:rPr lang="en-US" sz="2400" b="0" dirty="0"/>
              <a:t> contain the coordinates of the center of the window and that the variable </a:t>
            </a:r>
            <a:r>
              <a:rPr lang="en-US" sz="2000" dirty="0" err="1">
                <a:latin typeface="Courier New" pitchFamily="1" charset="0"/>
              </a:rPr>
              <a:t>d</a:t>
            </a:r>
            <a:r>
              <a:rPr lang="en-US" sz="2400" b="0" dirty="0"/>
              <a:t> is 0.8 times the screen height.  Sketch the arcs that result from each of the following code sequences:</a:t>
            </a:r>
          </a:p>
        </p:txBody>
      </p:sp>
      <p:sp>
        <p:nvSpPr>
          <p:cNvPr id="69639" name="Text Box 7"/>
          <p:cNvSpPr txBox="1">
            <a:spLocks noChangeArrowheads="1"/>
          </p:cNvSpPr>
          <p:nvPr/>
        </p:nvSpPr>
        <p:spPr bwMode="auto">
          <a:xfrm>
            <a:off x="469900" y="2588985"/>
            <a:ext cx="4267200" cy="517065"/>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a:latin typeface="Courier New" pitchFamily="1" charset="0"/>
              </a:rPr>
              <a:t>let a1</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GArc</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0,</a:t>
            </a:r>
            <a:r>
              <a:rPr lang="en-US" sz="1000" dirty="0">
                <a:latin typeface="Courier New" pitchFamily="1" charset="0"/>
              </a:rPr>
              <a:t> </a:t>
            </a:r>
            <a:r>
              <a:rPr lang="en-US" sz="1600" dirty="0">
                <a:latin typeface="Courier New" pitchFamily="1" charset="0"/>
              </a:rPr>
              <a:t>90);</a:t>
            </a:r>
          </a:p>
          <a:p>
            <a:pPr>
              <a:lnSpc>
                <a:spcPct val="85000"/>
              </a:lnSpc>
            </a:pPr>
            <a:r>
              <a:rPr lang="en-US" sz="1600" dirty="0">
                <a:latin typeface="Courier New" pitchFamily="1" charset="0"/>
              </a:rPr>
              <a:t>gw.add(a1,</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grpSp>
        <p:nvGrpSpPr>
          <p:cNvPr id="2" name="Group 8"/>
          <p:cNvGrpSpPr>
            <a:grpSpLocks/>
          </p:cNvGrpSpPr>
          <p:nvPr/>
        </p:nvGrpSpPr>
        <p:grpSpPr bwMode="auto">
          <a:xfrm>
            <a:off x="4724400" y="2588985"/>
            <a:ext cx="4267200" cy="1925638"/>
            <a:chOff x="2976" y="1608"/>
            <a:chExt cx="2688" cy="1213"/>
          </a:xfrm>
        </p:grpSpPr>
        <p:pic>
          <p:nvPicPr>
            <p:cNvPr id="69658" name="Picture 9" descr="Graphics (5"/>
            <p:cNvPicPr>
              <a:picLocks noChangeAspect="1" noChangeArrowheads="1"/>
            </p:cNvPicPr>
            <p:nvPr/>
          </p:nvPicPr>
          <p:blipFill>
            <a:blip r:embed="rId3"/>
            <a:srcRect/>
            <a:stretch>
              <a:fillRect/>
            </a:stretch>
          </p:blipFill>
          <p:spPr bwMode="auto">
            <a:xfrm>
              <a:off x="3168" y="1952"/>
              <a:ext cx="2050" cy="869"/>
            </a:xfrm>
            <a:prstGeom prst="rect">
              <a:avLst/>
            </a:prstGeom>
            <a:noFill/>
            <a:ln w="9525">
              <a:noFill/>
              <a:miter lim="800000"/>
              <a:headEnd/>
              <a:tailEnd/>
            </a:ln>
          </p:spPr>
        </p:pic>
        <p:sp>
          <p:nvSpPr>
            <p:cNvPr id="69659" name="Text Box 10"/>
            <p:cNvSpPr txBox="1">
              <a:spLocks noChangeArrowheads="1"/>
            </p:cNvSpPr>
            <p:nvPr/>
          </p:nvSpPr>
          <p:spPr bwMode="auto">
            <a:xfrm>
              <a:off x="2976" y="1608"/>
              <a:ext cx="2688" cy="326"/>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a:latin typeface="Courier New" pitchFamily="1" charset="0"/>
                </a:rPr>
                <a:t>let a2</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GArc</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45,</a:t>
              </a:r>
              <a:r>
                <a:rPr lang="en-US" sz="1000" dirty="0">
                  <a:latin typeface="Courier New" pitchFamily="1" charset="0"/>
                </a:rPr>
                <a:t> </a:t>
              </a:r>
              <a:r>
                <a:rPr lang="en-US" sz="1600" dirty="0">
                  <a:latin typeface="Courier New" pitchFamily="1" charset="0"/>
                </a:rPr>
                <a:t>270);</a:t>
              </a:r>
            </a:p>
            <a:p>
              <a:pPr>
                <a:lnSpc>
                  <a:spcPct val="85000"/>
                </a:lnSpc>
              </a:pPr>
              <a:r>
                <a:rPr lang="en-US" sz="1600" dirty="0">
                  <a:latin typeface="Courier New" pitchFamily="1" charset="0"/>
                </a:rPr>
                <a:t>gw.add(a2,</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sp>
          <p:nvSpPr>
            <p:cNvPr id="69660" name="Text Box 11"/>
            <p:cNvSpPr txBox="1">
              <a:spLocks noChangeArrowheads="1"/>
            </p:cNvSpPr>
            <p:nvPr/>
          </p:nvSpPr>
          <p:spPr bwMode="auto">
            <a:xfrm>
              <a:off x="3160" y="1936"/>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grpSp>
      <p:grpSp>
        <p:nvGrpSpPr>
          <p:cNvPr id="3" name="Group 12"/>
          <p:cNvGrpSpPr>
            <a:grpSpLocks/>
          </p:cNvGrpSpPr>
          <p:nvPr/>
        </p:nvGrpSpPr>
        <p:grpSpPr bwMode="auto">
          <a:xfrm>
            <a:off x="469900" y="4697185"/>
            <a:ext cx="4267200" cy="1925638"/>
            <a:chOff x="296" y="2936"/>
            <a:chExt cx="2688" cy="1213"/>
          </a:xfrm>
        </p:grpSpPr>
        <p:pic>
          <p:nvPicPr>
            <p:cNvPr id="69655" name="Picture 13" descr="Graphics (5"/>
            <p:cNvPicPr>
              <a:picLocks noChangeAspect="1" noChangeArrowheads="1"/>
            </p:cNvPicPr>
            <p:nvPr/>
          </p:nvPicPr>
          <p:blipFill>
            <a:blip r:embed="rId3"/>
            <a:srcRect/>
            <a:stretch>
              <a:fillRect/>
            </a:stretch>
          </p:blipFill>
          <p:spPr bwMode="auto">
            <a:xfrm>
              <a:off x="488" y="3280"/>
              <a:ext cx="2050" cy="869"/>
            </a:xfrm>
            <a:prstGeom prst="rect">
              <a:avLst/>
            </a:prstGeom>
            <a:noFill/>
            <a:ln w="9525">
              <a:noFill/>
              <a:miter lim="800000"/>
              <a:headEnd/>
              <a:tailEnd/>
            </a:ln>
          </p:spPr>
        </p:pic>
        <p:sp>
          <p:nvSpPr>
            <p:cNvPr id="69656" name="Text Box 14"/>
            <p:cNvSpPr txBox="1">
              <a:spLocks noChangeArrowheads="1"/>
            </p:cNvSpPr>
            <p:nvPr/>
          </p:nvSpPr>
          <p:spPr bwMode="auto">
            <a:xfrm>
              <a:off x="480" y="3264"/>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69657" name="Text Box 15"/>
            <p:cNvSpPr txBox="1">
              <a:spLocks noChangeArrowheads="1"/>
            </p:cNvSpPr>
            <p:nvPr/>
          </p:nvSpPr>
          <p:spPr bwMode="auto">
            <a:xfrm>
              <a:off x="296" y="2936"/>
              <a:ext cx="2688" cy="326"/>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a:latin typeface="Courier New" pitchFamily="1" charset="0"/>
                </a:rPr>
                <a:t>let a3</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GArc</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-90,</a:t>
              </a:r>
              <a:r>
                <a:rPr lang="en-US" sz="1000" dirty="0">
                  <a:latin typeface="Courier New" pitchFamily="1" charset="0"/>
                </a:rPr>
                <a:t> </a:t>
              </a:r>
              <a:r>
                <a:rPr lang="en-US" sz="1600" dirty="0">
                  <a:latin typeface="Courier New" pitchFamily="1" charset="0"/>
                </a:rPr>
                <a:t>45);</a:t>
              </a:r>
            </a:p>
            <a:p>
              <a:pPr>
                <a:lnSpc>
                  <a:spcPct val="85000"/>
                </a:lnSpc>
              </a:pPr>
              <a:r>
                <a:rPr lang="en-US" sz="1600" dirty="0">
                  <a:latin typeface="Courier New" pitchFamily="1" charset="0"/>
                </a:rPr>
                <a:t>gw.add(a3,</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grpSp>
      <p:grpSp>
        <p:nvGrpSpPr>
          <p:cNvPr id="4" name="Group 16"/>
          <p:cNvGrpSpPr>
            <a:grpSpLocks/>
          </p:cNvGrpSpPr>
          <p:nvPr/>
        </p:nvGrpSpPr>
        <p:grpSpPr bwMode="auto">
          <a:xfrm>
            <a:off x="4724400" y="4697185"/>
            <a:ext cx="4267200" cy="1925638"/>
            <a:chOff x="2976" y="2936"/>
            <a:chExt cx="2688" cy="1213"/>
          </a:xfrm>
        </p:grpSpPr>
        <p:pic>
          <p:nvPicPr>
            <p:cNvPr id="69652" name="Picture 17" descr="Graphics (5"/>
            <p:cNvPicPr>
              <a:picLocks noChangeAspect="1" noChangeArrowheads="1"/>
            </p:cNvPicPr>
            <p:nvPr/>
          </p:nvPicPr>
          <p:blipFill>
            <a:blip r:embed="rId3"/>
            <a:srcRect/>
            <a:stretch>
              <a:fillRect/>
            </a:stretch>
          </p:blipFill>
          <p:spPr bwMode="auto">
            <a:xfrm>
              <a:off x="3168" y="3280"/>
              <a:ext cx="2050" cy="869"/>
            </a:xfrm>
            <a:prstGeom prst="rect">
              <a:avLst/>
            </a:prstGeom>
            <a:noFill/>
            <a:ln w="9525">
              <a:noFill/>
              <a:miter lim="800000"/>
              <a:headEnd/>
              <a:tailEnd/>
            </a:ln>
          </p:spPr>
        </p:pic>
        <p:sp>
          <p:nvSpPr>
            <p:cNvPr id="69653" name="Text Box 18"/>
            <p:cNvSpPr txBox="1">
              <a:spLocks noChangeArrowheads="1"/>
            </p:cNvSpPr>
            <p:nvPr/>
          </p:nvSpPr>
          <p:spPr bwMode="auto">
            <a:xfrm>
              <a:off x="3160" y="3264"/>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69654" name="Text Box 19"/>
            <p:cNvSpPr txBox="1">
              <a:spLocks noChangeArrowheads="1"/>
            </p:cNvSpPr>
            <p:nvPr/>
          </p:nvSpPr>
          <p:spPr bwMode="auto">
            <a:xfrm>
              <a:off x="2976" y="2936"/>
              <a:ext cx="2688" cy="326"/>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a:latin typeface="Courier New" pitchFamily="1" charset="0"/>
                </a:rPr>
                <a:t>let a4</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GArc</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0,</a:t>
              </a:r>
              <a:r>
                <a:rPr lang="en-US" sz="1000" dirty="0">
                  <a:latin typeface="Courier New" pitchFamily="1" charset="0"/>
                </a:rPr>
                <a:t> </a:t>
              </a:r>
              <a:r>
                <a:rPr lang="en-US" sz="1600" dirty="0">
                  <a:latin typeface="Courier New" pitchFamily="1" charset="0"/>
                </a:rPr>
                <a:t>-180);</a:t>
              </a:r>
            </a:p>
            <a:p>
              <a:pPr>
                <a:lnSpc>
                  <a:spcPct val="85000"/>
                </a:lnSpc>
              </a:pPr>
              <a:r>
                <a:rPr lang="en-US" sz="1600" dirty="0">
                  <a:latin typeface="Courier New" pitchFamily="1" charset="0"/>
                </a:rPr>
                <a:t>gw.add(a4,</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grpSp>
      <p:sp>
        <p:nvSpPr>
          <p:cNvPr id="708628" name="Arc 20"/>
          <p:cNvSpPr>
            <a:spLocks noChangeAspect="1"/>
          </p:cNvSpPr>
          <p:nvPr/>
        </p:nvSpPr>
        <p:spPr bwMode="auto">
          <a:xfrm flipV="1">
            <a:off x="2457450" y="6040210"/>
            <a:ext cx="336550" cy="485775"/>
          </a:xfrm>
          <a:custGeom>
            <a:avLst/>
            <a:gdLst>
              <a:gd name="T0" fmla="*/ 0 w 15003"/>
              <a:gd name="T1" fmla="*/ 0 h 21600"/>
              <a:gd name="T2" fmla="*/ 336550 w 15003"/>
              <a:gd name="T3" fmla="*/ 136332 h 21600"/>
              <a:gd name="T4" fmla="*/ 0 w 15003"/>
              <a:gd name="T5" fmla="*/ 485775 h 21600"/>
              <a:gd name="T6" fmla="*/ 0 60000 65536"/>
              <a:gd name="T7" fmla="*/ 0 60000 65536"/>
              <a:gd name="T8" fmla="*/ 0 60000 65536"/>
              <a:gd name="T9" fmla="*/ 0 w 15003"/>
              <a:gd name="T10" fmla="*/ 0 h 21600"/>
              <a:gd name="T11" fmla="*/ 15003 w 15003"/>
              <a:gd name="T12" fmla="*/ 21600 h 21600"/>
            </a:gdLst>
            <a:ahLst/>
            <a:cxnLst>
              <a:cxn ang="T6">
                <a:pos x="T0" y="T1"/>
              </a:cxn>
              <a:cxn ang="T7">
                <a:pos x="T2" y="T3"/>
              </a:cxn>
              <a:cxn ang="T8">
                <a:pos x="T4" y="T5"/>
              </a:cxn>
            </a:cxnLst>
            <a:rect l="T9" t="T10" r="T11" b="T12"/>
            <a:pathLst>
              <a:path w="15003" h="21600" fill="none" extrusionOk="0">
                <a:moveTo>
                  <a:pt x="0" y="-1"/>
                </a:moveTo>
                <a:cubicBezTo>
                  <a:pt x="5597" y="-1"/>
                  <a:pt x="10976" y="2173"/>
                  <a:pt x="15003" y="6061"/>
                </a:cubicBezTo>
              </a:path>
              <a:path w="15003" h="21600" stroke="0" extrusionOk="0">
                <a:moveTo>
                  <a:pt x="0" y="-1"/>
                </a:moveTo>
                <a:cubicBezTo>
                  <a:pt x="5597" y="-1"/>
                  <a:pt x="10976" y="2173"/>
                  <a:pt x="15003" y="6061"/>
                </a:cubicBezTo>
                <a:lnTo>
                  <a:pt x="0" y="21600"/>
                </a:lnTo>
                <a:close/>
              </a:path>
            </a:pathLst>
          </a:custGeom>
          <a:noFill/>
          <a:ln w="9525">
            <a:solidFill>
              <a:schemeClr val="tx1"/>
            </a:solidFill>
            <a:round/>
            <a:headEnd/>
            <a:tailEnd/>
          </a:ln>
        </p:spPr>
        <p:txBody>
          <a:bodyPr rot="10800000" wrap="none" anchor="ctr">
            <a:prstTxWarp prst="textNoShape">
              <a:avLst/>
            </a:prstTxWarp>
          </a:bodyPr>
          <a:lstStyle/>
          <a:p>
            <a:pPr algn="ctr"/>
            <a:endParaRPr lang="en-US" sz="2400" b="0">
              <a:latin typeface="Helvetica" pitchFamily="1" charset="0"/>
            </a:endParaRPr>
          </a:p>
        </p:txBody>
      </p:sp>
      <p:grpSp>
        <p:nvGrpSpPr>
          <p:cNvPr id="5" name="Group 21"/>
          <p:cNvGrpSpPr>
            <a:grpSpLocks/>
          </p:cNvGrpSpPr>
          <p:nvPr/>
        </p:nvGrpSpPr>
        <p:grpSpPr bwMode="auto">
          <a:xfrm>
            <a:off x="6159500" y="3436710"/>
            <a:ext cx="836613" cy="968375"/>
            <a:chOff x="3880" y="2142"/>
            <a:chExt cx="527" cy="610"/>
          </a:xfrm>
        </p:grpSpPr>
        <p:sp>
          <p:nvSpPr>
            <p:cNvPr id="69648" name="Arc 22"/>
            <p:cNvSpPr>
              <a:spLocks noChangeAspect="1"/>
            </p:cNvSpPr>
            <p:nvPr/>
          </p:nvSpPr>
          <p:spPr bwMode="auto">
            <a:xfrm>
              <a:off x="4183" y="2143"/>
              <a:ext cx="223" cy="306"/>
            </a:xfrm>
            <a:custGeom>
              <a:avLst/>
              <a:gdLst>
                <a:gd name="T0" fmla="*/ 0 w 15824"/>
                <a:gd name="T1" fmla="*/ 0 h 21600"/>
                <a:gd name="T2" fmla="*/ 223 w 15824"/>
                <a:gd name="T3" fmla="*/ 98 h 21600"/>
                <a:gd name="T4" fmla="*/ 0 w 15824"/>
                <a:gd name="T5" fmla="*/ 306 h 21600"/>
                <a:gd name="T6" fmla="*/ 0 60000 65536"/>
                <a:gd name="T7" fmla="*/ 0 60000 65536"/>
                <a:gd name="T8" fmla="*/ 0 60000 65536"/>
                <a:gd name="T9" fmla="*/ 0 w 15824"/>
                <a:gd name="T10" fmla="*/ 0 h 21600"/>
                <a:gd name="T11" fmla="*/ 15824 w 15824"/>
                <a:gd name="T12" fmla="*/ 21600 h 21600"/>
              </a:gdLst>
              <a:ahLst/>
              <a:cxnLst>
                <a:cxn ang="T6">
                  <a:pos x="T0" y="T1"/>
                </a:cxn>
                <a:cxn ang="T7">
                  <a:pos x="T2" y="T3"/>
                </a:cxn>
                <a:cxn ang="T8">
                  <a:pos x="T4" y="T5"/>
                </a:cxn>
              </a:cxnLst>
              <a:rect l="T9" t="T10" r="T11" b="T12"/>
              <a:pathLst>
                <a:path w="15824" h="21600" fill="none" extrusionOk="0">
                  <a:moveTo>
                    <a:pt x="0" y="-1"/>
                  </a:moveTo>
                  <a:cubicBezTo>
                    <a:pt x="6004" y="-1"/>
                    <a:pt x="11737" y="2499"/>
                    <a:pt x="15824" y="6897"/>
                  </a:cubicBezTo>
                </a:path>
                <a:path w="15824" h="21600" stroke="0" extrusionOk="0">
                  <a:moveTo>
                    <a:pt x="0" y="-1"/>
                  </a:moveTo>
                  <a:cubicBezTo>
                    <a:pt x="6004" y="-1"/>
                    <a:pt x="11737" y="2499"/>
                    <a:pt x="15824" y="6897"/>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49" name="Arc 23"/>
            <p:cNvSpPr>
              <a:spLocks noChangeAspect="1"/>
            </p:cNvSpPr>
            <p:nvPr/>
          </p:nvSpPr>
          <p:spPr bwMode="auto">
            <a:xfrm flipH="1">
              <a:off x="3880" y="2142"/>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50" name="Arc 24"/>
            <p:cNvSpPr>
              <a:spLocks noChangeAspect="1"/>
            </p:cNvSpPr>
            <p:nvPr/>
          </p:nvSpPr>
          <p:spPr bwMode="auto">
            <a:xfrm flipH="1" flipV="1">
              <a:off x="3880" y="2446"/>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51" name="Arc 25"/>
            <p:cNvSpPr>
              <a:spLocks noChangeAspect="1"/>
            </p:cNvSpPr>
            <p:nvPr/>
          </p:nvSpPr>
          <p:spPr bwMode="auto">
            <a:xfrm flipV="1">
              <a:off x="4184" y="2446"/>
              <a:ext cx="223" cy="306"/>
            </a:xfrm>
            <a:custGeom>
              <a:avLst/>
              <a:gdLst>
                <a:gd name="T0" fmla="*/ 0 w 15824"/>
                <a:gd name="T1" fmla="*/ 0 h 21600"/>
                <a:gd name="T2" fmla="*/ 223 w 15824"/>
                <a:gd name="T3" fmla="*/ 98 h 21600"/>
                <a:gd name="T4" fmla="*/ 0 w 15824"/>
                <a:gd name="T5" fmla="*/ 306 h 21600"/>
                <a:gd name="T6" fmla="*/ 0 60000 65536"/>
                <a:gd name="T7" fmla="*/ 0 60000 65536"/>
                <a:gd name="T8" fmla="*/ 0 60000 65536"/>
                <a:gd name="T9" fmla="*/ 0 w 15824"/>
                <a:gd name="T10" fmla="*/ 0 h 21600"/>
                <a:gd name="T11" fmla="*/ 15824 w 15824"/>
                <a:gd name="T12" fmla="*/ 21600 h 21600"/>
              </a:gdLst>
              <a:ahLst/>
              <a:cxnLst>
                <a:cxn ang="T6">
                  <a:pos x="T0" y="T1"/>
                </a:cxn>
                <a:cxn ang="T7">
                  <a:pos x="T2" y="T3"/>
                </a:cxn>
                <a:cxn ang="T8">
                  <a:pos x="T4" y="T5"/>
                </a:cxn>
              </a:cxnLst>
              <a:rect l="T9" t="T10" r="T11" b="T12"/>
              <a:pathLst>
                <a:path w="15824" h="21600" fill="none" extrusionOk="0">
                  <a:moveTo>
                    <a:pt x="0" y="-1"/>
                  </a:moveTo>
                  <a:cubicBezTo>
                    <a:pt x="6004" y="-1"/>
                    <a:pt x="11737" y="2499"/>
                    <a:pt x="15824" y="6897"/>
                  </a:cubicBezTo>
                </a:path>
                <a:path w="15824" h="21600" stroke="0" extrusionOk="0">
                  <a:moveTo>
                    <a:pt x="0" y="-1"/>
                  </a:moveTo>
                  <a:cubicBezTo>
                    <a:pt x="6004" y="-1"/>
                    <a:pt x="11737" y="2499"/>
                    <a:pt x="15824" y="6897"/>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grpSp>
      <p:grpSp>
        <p:nvGrpSpPr>
          <p:cNvPr id="6" name="Group 26"/>
          <p:cNvGrpSpPr>
            <a:grpSpLocks/>
          </p:cNvGrpSpPr>
          <p:nvPr/>
        </p:nvGrpSpPr>
        <p:grpSpPr bwMode="auto">
          <a:xfrm>
            <a:off x="6159500" y="6052910"/>
            <a:ext cx="965200" cy="488950"/>
            <a:chOff x="3880" y="3790"/>
            <a:chExt cx="608" cy="308"/>
          </a:xfrm>
        </p:grpSpPr>
        <p:sp>
          <p:nvSpPr>
            <p:cNvPr id="69646" name="Arc 27"/>
            <p:cNvSpPr>
              <a:spLocks noChangeAspect="1"/>
            </p:cNvSpPr>
            <p:nvPr/>
          </p:nvSpPr>
          <p:spPr bwMode="auto">
            <a:xfrm flipV="1">
              <a:off x="4183" y="3790"/>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47" name="Arc 28"/>
            <p:cNvSpPr>
              <a:spLocks noChangeAspect="1"/>
            </p:cNvSpPr>
            <p:nvPr/>
          </p:nvSpPr>
          <p:spPr bwMode="auto">
            <a:xfrm flipH="1" flipV="1">
              <a:off x="3880" y="3792"/>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86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086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3" grpId="0" animBg="1"/>
      <p:bldP spid="708628"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Filled Arcs</a:t>
            </a:r>
            <a:endParaRPr lang="en-US">
              <a:solidFill>
                <a:srgbClr val="FF0000"/>
              </a:solidFill>
            </a:endParaRPr>
          </a:p>
        </p:txBody>
      </p:sp>
      <p:sp>
        <p:nvSpPr>
          <p:cNvPr id="71692" name="Rectangle 5"/>
          <p:cNvSpPr>
            <a:spLocks noChangeArrowheads="1"/>
          </p:cNvSpPr>
          <p:nvPr/>
        </p:nvSpPr>
        <p:spPr bwMode="auto">
          <a:xfrm>
            <a:off x="482600" y="1143000"/>
            <a:ext cx="8128000" cy="16764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b="0" dirty="0"/>
              <a:t>The </a:t>
            </a:r>
            <a:r>
              <a:rPr lang="en-US" sz="2000" dirty="0" err="1">
                <a:latin typeface="Courier New" pitchFamily="1" charset="0"/>
              </a:rPr>
              <a:t>GArc</a:t>
            </a:r>
            <a:r>
              <a:rPr lang="en-US" sz="2400" b="0" dirty="0"/>
              <a:t> class implements the functions </a:t>
            </a:r>
            <a:r>
              <a:rPr lang="en-US" sz="2000" dirty="0" err="1">
                <a:latin typeface="Courier New" pitchFamily="1" charset="0"/>
              </a:rPr>
              <a:t>setFilled</a:t>
            </a:r>
            <a:r>
              <a:rPr lang="en-US" sz="2400" b="0" dirty="0"/>
              <a:t> and </a:t>
            </a:r>
            <a:r>
              <a:rPr lang="en-US" sz="2000">
                <a:latin typeface="Courier New" pitchFamily="1" charset="0"/>
              </a:rPr>
              <a:t>setFillColor</a:t>
            </a:r>
            <a:r>
              <a:rPr lang="en-US" sz="2400" b="0" dirty="0"/>
              <a:t>.</a:t>
            </a:r>
          </a:p>
          <a:p>
            <a:pPr marL="342900" indent="-342900">
              <a:lnSpc>
                <a:spcPct val="85000"/>
              </a:lnSpc>
              <a:spcAft>
                <a:spcPct val="50000"/>
              </a:spcAft>
              <a:buFontTx/>
              <a:buChar char="•"/>
            </a:pPr>
            <a:r>
              <a:rPr lang="en-US" sz="2400" b="0" dirty="0"/>
              <a:t>A filled </a:t>
            </a:r>
            <a:r>
              <a:rPr lang="en-US" sz="2000" dirty="0" err="1">
                <a:latin typeface="Courier New" pitchFamily="1" charset="0"/>
              </a:rPr>
              <a:t>GArc</a:t>
            </a:r>
            <a:r>
              <a:rPr lang="en-US" sz="2400" b="0" dirty="0"/>
              <a:t> is displayed as the pie-shaped wedge formed by the center and the endpoints of the arc, as follows:  </a:t>
            </a:r>
          </a:p>
        </p:txBody>
      </p:sp>
      <p:grpSp>
        <p:nvGrpSpPr>
          <p:cNvPr id="15" name="Group 14"/>
          <p:cNvGrpSpPr/>
          <p:nvPr/>
        </p:nvGrpSpPr>
        <p:grpSpPr>
          <a:xfrm>
            <a:off x="1371600" y="2767390"/>
            <a:ext cx="6934200" cy="1828800"/>
            <a:chOff x="1371600" y="2538790"/>
            <a:chExt cx="6934200" cy="1828800"/>
          </a:xfrm>
        </p:grpSpPr>
        <p:sp>
          <p:nvSpPr>
            <p:cNvPr id="71693" name="Rectangle 6"/>
            <p:cNvSpPr>
              <a:spLocks noChangeArrowheads="1"/>
            </p:cNvSpPr>
            <p:nvPr/>
          </p:nvSpPr>
          <p:spPr bwMode="auto">
            <a:xfrm>
              <a:off x="1371600" y="2538790"/>
              <a:ext cx="6934200" cy="18288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600" dirty="0">
                <a:latin typeface="Courier New" pitchFamily="1" charset="0"/>
              </a:endParaRPr>
            </a:p>
          </p:txBody>
        </p:sp>
        <p:sp>
          <p:nvSpPr>
            <p:cNvPr id="14" name="Rectangle 6"/>
            <p:cNvSpPr>
              <a:spLocks noChangeArrowheads="1"/>
            </p:cNvSpPr>
            <p:nvPr/>
          </p:nvSpPr>
          <p:spPr bwMode="auto">
            <a:xfrm>
              <a:off x="1403050" y="2636760"/>
              <a:ext cx="6826550" cy="1549400"/>
            </a:xfrm>
            <a:prstGeom prst="rect">
              <a:avLst/>
            </a:prstGeom>
            <a:noFill/>
            <a:ln w="9525">
              <a:noFill/>
              <a:miter lim="800000"/>
              <a:headEnd/>
              <a:tailEnd/>
            </a:ln>
          </p:spPr>
          <p:txBody>
            <a:bodyPr wrap="none" anchor="ctr">
              <a:prstTxWarp prst="textNoShape">
                <a:avLst/>
              </a:prstTxWarp>
            </a:bodyPr>
            <a:lstStyle/>
            <a:p>
              <a:r>
                <a:rPr lang="en-US" sz="1600" dirty="0">
                  <a:latin typeface="Courier New" pitchFamily="1" charset="0"/>
                </a:rPr>
                <a:t>function </a:t>
              </a:r>
              <a:r>
                <a:rPr lang="en-US" sz="1600" dirty="0" err="1">
                  <a:latin typeface="Courier New" pitchFamily="1" charset="0"/>
                </a:rPr>
                <a:t>FilledEllipticalArc</a:t>
              </a:r>
              <a:r>
                <a:rPr lang="en-US" sz="1600" dirty="0">
                  <a:latin typeface="Courier New" pitchFamily="1" charset="0"/>
                </a:rPr>
                <a:t>() {</a:t>
              </a:r>
            </a:p>
            <a:p>
              <a:r>
                <a:rPr lang="en-US" sz="1600" dirty="0">
                  <a:latin typeface="Courier New" pitchFamily="1" charset="0"/>
                </a:rPr>
                <a:t>   let </a:t>
              </a:r>
              <a:r>
                <a:rPr lang="en-US" sz="1600" dirty="0" err="1">
                  <a:latin typeface="Courier New" pitchFamily="1" charset="0"/>
                </a:rPr>
                <a:t>gw</a:t>
              </a:r>
              <a:r>
                <a:rPr lang="en-US" sz="1600" dirty="0">
                  <a:latin typeface="Courier New" pitchFamily="1" charset="0"/>
                </a:rPr>
                <a:t> = </a:t>
              </a:r>
              <a:r>
                <a:rPr lang="en-US" sz="1600" dirty="0" err="1">
                  <a:latin typeface="Courier New" pitchFamily="1" charset="0"/>
                </a:rPr>
                <a:t>GWindow</a:t>
              </a:r>
              <a:r>
                <a:rPr lang="en-US" sz="1600" dirty="0">
                  <a:latin typeface="Courier New" pitchFamily="1" charset="0"/>
                </a:rPr>
                <a:t>(GWINDOW_WIDTH, GWINDOW_HEIGHT);</a:t>
              </a:r>
            </a:p>
            <a:p>
              <a:r>
                <a:rPr lang="en-US" sz="1600" dirty="0">
                  <a:latin typeface="Courier New" pitchFamily="1" charset="0"/>
                </a:rPr>
                <a:t>   let arc = GArc(0, 0, </a:t>
              </a:r>
              <a:r>
                <a:rPr lang="en-US" sz="1600" dirty="0" err="1">
                  <a:latin typeface="Courier New" pitchFamily="1" charset="0"/>
                </a:rPr>
                <a:t>gw.getWidth</a:t>
              </a:r>
              <a:r>
                <a:rPr lang="en-US" sz="1600" dirty="0">
                  <a:latin typeface="Courier New" pitchFamily="1" charset="0"/>
                </a:rPr>
                <a:t>(), </a:t>
              </a:r>
              <a:r>
                <a:rPr lang="en-US" sz="1600" dirty="0" err="1">
                  <a:latin typeface="Courier New" pitchFamily="1" charset="0"/>
                </a:rPr>
                <a:t>gw.getHeight</a:t>
              </a:r>
              <a:r>
                <a:rPr lang="en-US" sz="1600" dirty="0">
                  <a:latin typeface="Courier New" pitchFamily="1" charset="0"/>
                </a:rPr>
                <a:t>(),</a:t>
              </a:r>
            </a:p>
            <a:p>
              <a:r>
                <a:rPr lang="en-US" sz="1600" dirty="0">
                  <a:latin typeface="Courier New" pitchFamily="1" charset="0"/>
                </a:rPr>
                <a:t>                 </a:t>
              </a:r>
              <a:r>
                <a:rPr lang="en-US" sz="1200" dirty="0">
                  <a:latin typeface="Courier New" pitchFamily="1" charset="0"/>
                </a:rPr>
                <a:t> </a:t>
              </a:r>
              <a:r>
                <a:rPr lang="en-US" sz="1600" dirty="0">
                  <a:latin typeface="Courier New" pitchFamily="1" charset="0"/>
                </a:rPr>
                <a:t>0,</a:t>
              </a:r>
              <a:r>
                <a:rPr lang="en-US" sz="1200" dirty="0">
                  <a:latin typeface="Courier New" pitchFamily="1" charset="0"/>
                </a:rPr>
                <a:t> </a:t>
              </a:r>
              <a:r>
                <a:rPr lang="en-US" sz="1600" dirty="0">
                  <a:latin typeface="Courier New" pitchFamily="1" charset="0"/>
                </a:rPr>
                <a:t>90);</a:t>
              </a:r>
            </a:p>
            <a:p>
              <a:r>
                <a:rPr lang="en-US" sz="1600" dirty="0">
                  <a:latin typeface="Courier New" pitchFamily="1" charset="0"/>
                </a:rPr>
                <a:t>   </a:t>
              </a:r>
              <a:r>
                <a:rPr lang="en-US" sz="1600" dirty="0" err="1">
                  <a:latin typeface="Courier New" pitchFamily="1" charset="0"/>
                </a:rPr>
                <a:t>arc.setFilled(true</a:t>
              </a:r>
              <a:r>
                <a:rPr lang="en-US" sz="1600" dirty="0">
                  <a:latin typeface="Courier New" pitchFamily="1" charset="0"/>
                </a:rPr>
                <a:t>);</a:t>
              </a:r>
            </a:p>
            <a:p>
              <a:r>
                <a:rPr lang="en-US" sz="1600" dirty="0">
                  <a:latin typeface="Courier New" pitchFamily="1" charset="0"/>
                </a:rPr>
                <a:t>   </a:t>
              </a:r>
              <a:r>
                <a:rPr lang="en-US" sz="1600" dirty="0" err="1">
                  <a:latin typeface="Courier New" pitchFamily="1" charset="0"/>
                </a:rPr>
                <a:t>gw.add(arc</a:t>
              </a:r>
              <a:r>
                <a:rPr lang="en-US" sz="1600" dirty="0">
                  <a:latin typeface="Courier New" pitchFamily="1" charset="0"/>
                </a:rPr>
                <a:t>);</a:t>
              </a:r>
            </a:p>
            <a:p>
              <a:r>
                <a:rPr lang="en-US" sz="1600" dirty="0">
                  <a:latin typeface="Courier New" pitchFamily="1" charset="0"/>
                </a:rPr>
                <a:t>}</a:t>
              </a:r>
            </a:p>
          </p:txBody>
        </p:sp>
      </p:grpSp>
      <p:grpSp>
        <p:nvGrpSpPr>
          <p:cNvPr id="3" name="Group 15"/>
          <p:cNvGrpSpPr>
            <a:grpSpLocks/>
          </p:cNvGrpSpPr>
          <p:nvPr/>
        </p:nvGrpSpPr>
        <p:grpSpPr bwMode="auto">
          <a:xfrm>
            <a:off x="2312988" y="4733925"/>
            <a:ext cx="4519612" cy="1971675"/>
            <a:chOff x="2312988" y="4505325"/>
            <a:chExt cx="4519613" cy="1971675"/>
          </a:xfrm>
        </p:grpSpPr>
        <p:pic>
          <p:nvPicPr>
            <p:cNvPr id="71686" name="Picture 7" descr="Graphics (3"/>
            <p:cNvPicPr>
              <a:picLocks noChangeAspect="1" noChangeArrowheads="1"/>
            </p:cNvPicPr>
            <p:nvPr/>
          </p:nvPicPr>
          <p:blipFill>
            <a:blip r:embed="rId3"/>
            <a:srcRect/>
            <a:stretch>
              <a:fillRect/>
            </a:stretch>
          </p:blipFill>
          <p:spPr bwMode="auto">
            <a:xfrm>
              <a:off x="2312988" y="4530725"/>
              <a:ext cx="4516438" cy="1946275"/>
            </a:xfrm>
            <a:prstGeom prst="rect">
              <a:avLst/>
            </a:prstGeom>
            <a:noFill/>
            <a:ln w="9525">
              <a:noFill/>
              <a:miter lim="800000"/>
              <a:headEnd/>
              <a:tailEnd/>
            </a:ln>
          </p:spPr>
        </p:pic>
        <p:sp>
          <p:nvSpPr>
            <p:cNvPr id="71687" name="Text Box 8"/>
            <p:cNvSpPr txBox="1">
              <a:spLocks noChangeArrowheads="1"/>
            </p:cNvSpPr>
            <p:nvPr/>
          </p:nvSpPr>
          <p:spPr bwMode="auto">
            <a:xfrm>
              <a:off x="2386013" y="4505325"/>
              <a:ext cx="4446588"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FilledEllipticalArc</a:t>
              </a:r>
            </a:p>
          </p:txBody>
        </p:sp>
        <p:sp>
          <p:nvSpPr>
            <p:cNvPr id="71688" name="Oval 9"/>
            <p:cNvSpPr>
              <a:spLocks noChangeArrowheads="1"/>
            </p:cNvSpPr>
            <p:nvPr/>
          </p:nvSpPr>
          <p:spPr bwMode="auto">
            <a:xfrm>
              <a:off x="2346325" y="4752975"/>
              <a:ext cx="4462463" cy="1711325"/>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71689" name="Rectangle 10"/>
            <p:cNvSpPr>
              <a:spLocks noChangeArrowheads="1"/>
            </p:cNvSpPr>
            <p:nvPr/>
          </p:nvSpPr>
          <p:spPr bwMode="auto">
            <a:xfrm>
              <a:off x="2333625" y="4740275"/>
              <a:ext cx="2238375" cy="17240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71690" name="Rectangle 11"/>
            <p:cNvSpPr>
              <a:spLocks noChangeArrowheads="1"/>
            </p:cNvSpPr>
            <p:nvPr/>
          </p:nvSpPr>
          <p:spPr bwMode="auto">
            <a:xfrm>
              <a:off x="2333625" y="5600700"/>
              <a:ext cx="4476750" cy="8636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71691" name="Line 12"/>
            <p:cNvSpPr>
              <a:spLocks noChangeShapeType="1"/>
            </p:cNvSpPr>
            <p:nvPr/>
          </p:nvSpPr>
          <p:spPr bwMode="auto">
            <a:xfrm>
              <a:off x="2317750" y="6477000"/>
              <a:ext cx="4506913" cy="0"/>
            </a:xfrm>
            <a:prstGeom prst="line">
              <a:avLst/>
            </a:prstGeom>
            <a:noFill/>
            <a:ln w="9525">
              <a:solidFill>
                <a:srgbClr val="666666"/>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92">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Additional Methods for </a:t>
            </a:r>
            <a:r>
              <a:rPr lang="en-US" sz="3600" b="1" dirty="0" err="1">
                <a:solidFill>
                  <a:srgbClr val="FF0000"/>
                </a:solidFill>
                <a:latin typeface="Courier New"/>
                <a:cs typeface="Courier New"/>
              </a:rPr>
              <a:t>GArc</a:t>
            </a:r>
            <a:endParaRPr lang="en-US" b="1" dirty="0">
              <a:solidFill>
                <a:srgbClr val="FF0000"/>
              </a:solidFill>
              <a:latin typeface="Courier New"/>
              <a:cs typeface="Courier New"/>
            </a:endParaRPr>
          </a:p>
        </p:txBody>
      </p:sp>
      <p:grpSp>
        <p:nvGrpSpPr>
          <p:cNvPr id="2" name="Group 3"/>
          <p:cNvGrpSpPr>
            <a:grpSpLocks/>
          </p:cNvGrpSpPr>
          <p:nvPr/>
        </p:nvGrpSpPr>
        <p:grpSpPr bwMode="auto">
          <a:xfrm>
            <a:off x="457200" y="1283306"/>
            <a:ext cx="8229600" cy="1671638"/>
            <a:chOff x="288" y="1023"/>
            <a:chExt cx="5184" cy="1053"/>
          </a:xfrm>
        </p:grpSpPr>
        <p:sp>
          <p:nvSpPr>
            <p:cNvPr id="38928" name="Rectangle 4"/>
            <p:cNvSpPr>
              <a:spLocks noChangeArrowheads="1"/>
            </p:cNvSpPr>
            <p:nvPr/>
          </p:nvSpPr>
          <p:spPr bwMode="auto">
            <a:xfrm>
              <a:off x="288" y="1023"/>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setStartAngle(</a:t>
              </a:r>
              <a:r>
                <a:rPr lang="en-US" sz="1800" b="0" i="1" dirty="0" err="1"/>
                <a:t>start</a:t>
              </a:r>
              <a:r>
                <a:rPr lang="en-US" sz="1800" dirty="0">
                  <a:latin typeface="Courier New" pitchFamily="1" charset="0"/>
                </a:rPr>
                <a:t>)</a:t>
              </a:r>
            </a:p>
          </p:txBody>
        </p:sp>
        <p:sp>
          <p:nvSpPr>
            <p:cNvPr id="38929" name="Rectangle 5"/>
            <p:cNvSpPr>
              <a:spLocks noChangeArrowheads="1"/>
            </p:cNvSpPr>
            <p:nvPr/>
          </p:nvSpPr>
          <p:spPr bwMode="auto">
            <a:xfrm>
              <a:off x="288" y="1230"/>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getStartAngle</a:t>
              </a:r>
              <a:r>
                <a:rPr lang="en-US" sz="1800" dirty="0">
                  <a:latin typeface="Courier New" pitchFamily="1" charset="0"/>
                </a:rPr>
                <a:t>()</a:t>
              </a:r>
            </a:p>
          </p:txBody>
        </p:sp>
        <p:sp>
          <p:nvSpPr>
            <p:cNvPr id="38932" name="Rectangle 8"/>
            <p:cNvSpPr>
              <a:spLocks noChangeArrowheads="1"/>
            </p:cNvSpPr>
            <p:nvPr/>
          </p:nvSpPr>
          <p:spPr bwMode="auto">
            <a:xfrm>
              <a:off x="3055" y="1023"/>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 start angle for the arc</a:t>
              </a:r>
            </a:p>
          </p:txBody>
        </p:sp>
        <p:sp>
          <p:nvSpPr>
            <p:cNvPr id="38933" name="Rectangle 9"/>
            <p:cNvSpPr>
              <a:spLocks noChangeArrowheads="1"/>
            </p:cNvSpPr>
            <p:nvPr/>
          </p:nvSpPr>
          <p:spPr bwMode="auto">
            <a:xfrm>
              <a:off x="3055" y="1230"/>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Returns the start angle for the arc</a:t>
              </a:r>
            </a:p>
          </p:txBody>
        </p:sp>
        <p:sp>
          <p:nvSpPr>
            <p:cNvPr id="35" name="Rectangle 4"/>
            <p:cNvSpPr>
              <a:spLocks noChangeArrowheads="1"/>
            </p:cNvSpPr>
            <p:nvPr/>
          </p:nvSpPr>
          <p:spPr bwMode="auto">
            <a:xfrm>
              <a:off x="288" y="1445"/>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setSweepAngle(</a:t>
              </a:r>
              <a:r>
                <a:rPr lang="en-US" sz="1800" b="0" i="1" dirty="0" err="1"/>
                <a:t>sweep</a:t>
              </a:r>
              <a:r>
                <a:rPr lang="en-US" sz="1800" dirty="0">
                  <a:latin typeface="Courier New" pitchFamily="1" charset="0"/>
                </a:rPr>
                <a:t>)</a:t>
              </a:r>
            </a:p>
          </p:txBody>
        </p:sp>
        <p:sp>
          <p:nvSpPr>
            <p:cNvPr id="37" name="Rectangle 5"/>
            <p:cNvSpPr>
              <a:spLocks noChangeArrowheads="1"/>
            </p:cNvSpPr>
            <p:nvPr/>
          </p:nvSpPr>
          <p:spPr bwMode="auto">
            <a:xfrm>
              <a:off x="288" y="1652"/>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getSweepAngle</a:t>
              </a:r>
              <a:r>
                <a:rPr lang="en-US" sz="1800" dirty="0">
                  <a:latin typeface="Courier New" pitchFamily="1" charset="0"/>
                </a:rPr>
                <a:t>()</a:t>
              </a:r>
            </a:p>
          </p:txBody>
        </p:sp>
        <p:sp>
          <p:nvSpPr>
            <p:cNvPr id="38" name="Rectangle 8"/>
            <p:cNvSpPr>
              <a:spLocks noChangeArrowheads="1"/>
            </p:cNvSpPr>
            <p:nvPr/>
          </p:nvSpPr>
          <p:spPr bwMode="auto">
            <a:xfrm>
              <a:off x="3055" y="1445"/>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 sweep angle for the arc</a:t>
              </a:r>
            </a:p>
          </p:txBody>
        </p:sp>
        <p:sp>
          <p:nvSpPr>
            <p:cNvPr id="41" name="Rectangle 9"/>
            <p:cNvSpPr>
              <a:spLocks noChangeArrowheads="1"/>
            </p:cNvSpPr>
            <p:nvPr/>
          </p:nvSpPr>
          <p:spPr bwMode="auto">
            <a:xfrm>
              <a:off x="3055" y="1652"/>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Returns the sweep angle</a:t>
              </a:r>
            </a:p>
          </p:txBody>
        </p:sp>
        <p:sp>
          <p:nvSpPr>
            <p:cNvPr id="42" name="Rectangle 4"/>
            <p:cNvSpPr>
              <a:spLocks noChangeArrowheads="1"/>
            </p:cNvSpPr>
            <p:nvPr/>
          </p:nvSpPr>
          <p:spPr bwMode="auto">
            <a:xfrm>
              <a:off x="288" y="1864"/>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setFrameRectangle(</a:t>
              </a:r>
              <a:r>
                <a:rPr lang="en-US" sz="1800" b="0" i="1" dirty="0" err="1"/>
                <a:t>x</a:t>
              </a:r>
              <a:r>
                <a:rPr lang="en-US" sz="1800" b="0" i="1" dirty="0"/>
                <a:t>, </a:t>
              </a:r>
              <a:r>
                <a:rPr lang="en-US" sz="1800" b="0" i="1" dirty="0" err="1"/>
                <a:t>y</a:t>
              </a:r>
              <a:r>
                <a:rPr lang="en-US" sz="1800" b="0" i="1" dirty="0"/>
                <a:t>, width, height</a:t>
              </a:r>
              <a:r>
                <a:rPr lang="en-US" sz="1800" dirty="0">
                  <a:latin typeface="Courier New" pitchFamily="1" charset="0"/>
                </a:rPr>
                <a:t>)</a:t>
              </a:r>
            </a:p>
          </p:txBody>
        </p:sp>
        <p:sp>
          <p:nvSpPr>
            <p:cNvPr id="44" name="Rectangle 8"/>
            <p:cNvSpPr>
              <a:spLocks noChangeArrowheads="1"/>
            </p:cNvSpPr>
            <p:nvPr/>
          </p:nvSpPr>
          <p:spPr bwMode="auto">
            <a:xfrm>
              <a:off x="3055" y="1864"/>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Resets the bounds for the frame</a:t>
              </a:r>
            </a:p>
          </p:txBody>
        </p:sp>
      </p:grpSp>
      <p:sp>
        <p:nvSpPr>
          <p:cNvPr id="46" name="Rectangle 5"/>
          <p:cNvSpPr>
            <a:spLocks noChangeArrowheads="1"/>
          </p:cNvSpPr>
          <p:nvPr/>
        </p:nvSpPr>
        <p:spPr bwMode="auto">
          <a:xfrm>
            <a:off x="482600" y="3276600"/>
            <a:ext cx="8128000" cy="31242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b="0" dirty="0"/>
              <a:t>These methods allow you to animate the appearance of an arc. </a:t>
            </a:r>
          </a:p>
          <a:p>
            <a:pPr marL="342900" indent="-342900">
              <a:lnSpc>
                <a:spcPct val="85000"/>
              </a:lnSpc>
              <a:spcAft>
                <a:spcPct val="50000"/>
              </a:spcAft>
              <a:buFontTx/>
              <a:buChar char="•"/>
            </a:pPr>
            <a:r>
              <a:rPr lang="en-US" sz="2400" b="0" dirty="0"/>
              <a:t>The </a:t>
            </a:r>
            <a:r>
              <a:rPr lang="en-US" sz="2000" dirty="0" err="1">
                <a:latin typeface="Courier New" pitchFamily="1" charset="0"/>
              </a:rPr>
              <a:t>setStartAngle</a:t>
            </a:r>
            <a:r>
              <a:rPr lang="en-US" sz="2400" b="0" dirty="0"/>
              <a:t> and </a:t>
            </a:r>
            <a:r>
              <a:rPr lang="en-US" sz="2000" dirty="0" err="1">
                <a:latin typeface="Courier New"/>
                <a:cs typeface="Courier New"/>
              </a:rPr>
              <a:t>setSweepAngle</a:t>
            </a:r>
            <a:r>
              <a:rPr lang="en-US" sz="2400" b="0" dirty="0"/>
              <a:t> methods make it possible to change the starting position and the extent of the arc dynamically.</a:t>
            </a:r>
          </a:p>
          <a:p>
            <a:pPr marL="342900" indent="-342900">
              <a:lnSpc>
                <a:spcPct val="85000"/>
              </a:lnSpc>
              <a:spcAft>
                <a:spcPct val="50000"/>
              </a:spcAft>
              <a:buFontTx/>
              <a:buChar char="•"/>
            </a:pPr>
            <a:r>
              <a:rPr lang="en-US" sz="2400" b="0" dirty="0"/>
              <a:t>The </a:t>
            </a:r>
            <a:r>
              <a:rPr lang="en-US" sz="2000" dirty="0" err="1">
                <a:latin typeface="Courier New"/>
                <a:cs typeface="Courier New"/>
              </a:rPr>
              <a:t>setFrameRectangle</a:t>
            </a:r>
            <a:r>
              <a:rPr lang="en-US" sz="2400" b="0" dirty="0"/>
              <a:t> method changes the bounds of the rectangle circumscribing the oval from which the arc is taken.</a:t>
            </a:r>
            <a:endParaRPr lang="en-US" sz="2400" dirty="0">
              <a:latin typeface="Courier New"/>
              <a:cs typeface="Courier New"/>
            </a:endParaRPr>
          </a:p>
          <a:p>
            <a:pPr marL="342900" indent="-342900" algn="just">
              <a:lnSpc>
                <a:spcPct val="85000"/>
              </a:lnSpc>
              <a:spcAft>
                <a:spcPct val="50000"/>
              </a:spcAft>
              <a:buFontTx/>
              <a:buChar char="•"/>
            </a:pP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Exercise: </a:t>
            </a:r>
            <a:r>
              <a:rPr lang="en-US" sz="4000" dirty="0" err="1">
                <a:solidFill>
                  <a:srgbClr val="FF0000"/>
                </a:solidFill>
              </a:rPr>
              <a:t>PacMan</a:t>
            </a:r>
            <a:endParaRPr lang="en-US" dirty="0">
              <a:solidFill>
                <a:srgbClr val="FF0000"/>
              </a:solidFill>
            </a:endParaRPr>
          </a:p>
        </p:txBody>
      </p:sp>
      <p:pic>
        <p:nvPicPr>
          <p:cNvPr id="30" name="Picture 48" descr="Graphics (3"/>
          <p:cNvPicPr>
            <a:picLocks noChangeAspect="1" noChangeArrowheads="1"/>
          </p:cNvPicPr>
          <p:nvPr/>
        </p:nvPicPr>
        <p:blipFill>
          <a:blip r:embed="rId3"/>
          <a:srcRect/>
          <a:stretch>
            <a:fillRect/>
          </a:stretch>
        </p:blipFill>
        <p:spPr bwMode="auto">
          <a:xfrm>
            <a:off x="2287588" y="4073525"/>
            <a:ext cx="4516437" cy="1946275"/>
          </a:xfrm>
          <a:prstGeom prst="rect">
            <a:avLst/>
          </a:prstGeom>
          <a:noFill/>
          <a:ln w="9525">
            <a:noFill/>
            <a:miter lim="800000"/>
            <a:headEnd/>
            <a:tailEnd/>
          </a:ln>
        </p:spPr>
      </p:pic>
      <p:sp>
        <p:nvSpPr>
          <p:cNvPr id="34" name="Text Box 52"/>
          <p:cNvSpPr txBox="1">
            <a:spLocks noChangeArrowheads="1"/>
          </p:cNvSpPr>
          <p:nvPr/>
        </p:nvSpPr>
        <p:spPr bwMode="auto">
          <a:xfrm>
            <a:off x="2319338" y="4048125"/>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Lucida Grande"/>
                <a:cs typeface="Lucida Grande"/>
              </a:rPr>
              <a:t>PacMan</a:t>
            </a:r>
            <a:endParaRPr lang="en-US" sz="1000" dirty="0">
              <a:solidFill>
                <a:srgbClr val="333333"/>
              </a:solidFill>
              <a:latin typeface="Lucida Grande"/>
              <a:cs typeface="Lucida Grande"/>
            </a:endParaRPr>
          </a:p>
        </p:txBody>
      </p:sp>
      <p:grpSp>
        <p:nvGrpSpPr>
          <p:cNvPr id="76" name="PPGroup#2"/>
          <p:cNvGrpSpPr/>
          <p:nvPr/>
        </p:nvGrpSpPr>
        <p:grpSpPr>
          <a:xfrm>
            <a:off x="2318100" y="4685025"/>
            <a:ext cx="1000000" cy="1000000"/>
            <a:chOff x="2560000" y="5120000"/>
            <a:chExt cx="1000000" cy="1000000"/>
          </a:xfrm>
        </p:grpSpPr>
        <p:sp>
          <p:nvSpPr>
            <p:cNvPr id="77" name="PPOval#3"/>
            <p:cNvSpPr/>
            <p:nvPr/>
          </p:nvSpPr>
          <p:spPr bwMode="auto">
            <a:xfrm>
              <a:off x="2560000" y="5120000"/>
              <a:ext cx="1000000" cy="1000000"/>
            </a:xfrm>
            <a:prstGeom prst="ellipse">
              <a:avLst/>
            </a:prstGeom>
            <a:no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8" name="PPPie#4"/>
            <p:cNvSpPr/>
            <p:nvPr/>
          </p:nvSpPr>
          <p:spPr bwMode="auto">
            <a:xfrm>
              <a:off x="2560000" y="5120000"/>
              <a:ext cx="1000000" cy="1000000"/>
            </a:xfrm>
            <a:prstGeom prst="pie">
              <a:avLst>
                <a:gd name="adj1" fmla="val 2160000"/>
                <a:gd name="adj2" fmla="val 12960000"/>
              </a:avLst>
            </a:prstGeom>
            <a:solidFill>
              <a:srgbClr val="FFFF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grpSp>
        <p:nvGrpSpPr>
          <p:cNvPr id="79" name="PPGroup#5"/>
          <p:cNvGrpSpPr/>
          <p:nvPr/>
        </p:nvGrpSpPr>
        <p:grpSpPr>
          <a:xfrm>
            <a:off x="2318100" y="4685025"/>
            <a:ext cx="1000000" cy="1000000"/>
            <a:chOff x="-960000" y="5120000"/>
            <a:chExt cx="1000000" cy="1000000"/>
          </a:xfrm>
        </p:grpSpPr>
        <p:sp>
          <p:nvSpPr>
            <p:cNvPr id="80" name="PPOval#6"/>
            <p:cNvSpPr/>
            <p:nvPr/>
          </p:nvSpPr>
          <p:spPr bwMode="auto">
            <a:xfrm>
              <a:off x="-960000" y="5120000"/>
              <a:ext cx="1000000" cy="1000000"/>
            </a:xfrm>
            <a:prstGeom prst="ellipse">
              <a:avLst/>
            </a:prstGeom>
            <a:no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1" name="PPPie#7"/>
            <p:cNvSpPr/>
            <p:nvPr/>
          </p:nvSpPr>
          <p:spPr bwMode="auto">
            <a:xfrm>
              <a:off x="-960000" y="5120000"/>
              <a:ext cx="1000000" cy="1000000"/>
            </a:xfrm>
            <a:prstGeom prst="pie">
              <a:avLst>
                <a:gd name="adj1" fmla="val 8640000"/>
                <a:gd name="adj2" fmla="val 19440000"/>
              </a:avLst>
            </a:prstGeom>
            <a:solidFill>
              <a:srgbClr val="FFFF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sp>
        <p:nvSpPr>
          <p:cNvPr id="82" name="PPPie#8"/>
          <p:cNvSpPr/>
          <p:nvPr/>
        </p:nvSpPr>
        <p:spPr bwMode="auto">
          <a:xfrm>
            <a:off x="2330900" y="4685025"/>
            <a:ext cx="987200" cy="987200"/>
          </a:xfrm>
          <a:prstGeom prst="pie">
            <a:avLst>
              <a:gd name="adj1" fmla="val 5400000"/>
              <a:gd name="adj2" fmla="val 16200000"/>
            </a:avLst>
          </a:prstGeom>
          <a:solidFill>
            <a:srgbClr val="FFFF00"/>
          </a:solid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4" name="Rectangle 3"/>
          <p:cNvSpPr>
            <a:spLocks noChangeArrowheads="1"/>
          </p:cNvSpPr>
          <p:nvPr/>
        </p:nvSpPr>
        <p:spPr bwMode="auto">
          <a:xfrm>
            <a:off x="482600" y="1155700"/>
            <a:ext cx="8128000" cy="2578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Write a program that uses the </a:t>
            </a:r>
            <a:r>
              <a:rPr lang="en-US" sz="2000" dirty="0" err="1">
                <a:latin typeface="Courier New" charset="0"/>
                <a:ea typeface="Courier New" charset="0"/>
                <a:cs typeface="Courier New" charset="0"/>
              </a:rPr>
              <a:t>GArc</a:t>
            </a:r>
            <a:r>
              <a:rPr lang="en-US" sz="2400" b="0" dirty="0"/>
              <a:t> class to display a </a:t>
            </a:r>
            <a:r>
              <a:rPr lang="en-US" sz="2400" b="0" dirty="0" err="1"/>
              <a:t>PacMan</a:t>
            </a:r>
            <a:r>
              <a:rPr lang="en-US" sz="2400" b="0" dirty="0"/>
              <a:t> figure at the left edge of the graphics window.</a:t>
            </a:r>
          </a:p>
          <a:p>
            <a:pPr marL="342900" indent="-342900">
              <a:lnSpc>
                <a:spcPct val="90000"/>
              </a:lnSpc>
              <a:spcAft>
                <a:spcPct val="50000"/>
              </a:spcAft>
              <a:buFontTx/>
              <a:buChar char="•"/>
            </a:pPr>
            <a:r>
              <a:rPr lang="en-US" sz="2400" b="0" dirty="0"/>
              <a:t>Add the necessary timer animation so that </a:t>
            </a:r>
            <a:r>
              <a:rPr lang="en-US" sz="2400" b="0" dirty="0" err="1"/>
              <a:t>PacMan</a:t>
            </a:r>
            <a:r>
              <a:rPr lang="en-US" sz="2400" b="0" dirty="0"/>
              <a:t> moves to the right edge of the window.  As it moves, your program should change the start and sweep angles of the arc so that the mouth appears to open and close.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fill="hold" nodeType="clickEffect">
                                  <p:stCondLst>
                                    <p:cond delay="0"/>
                                  </p:stCondLst>
                                  <p:childTnLst>
                                    <p:animMotion origin="layout" path="M 0.000 0.000 L 0.019 0.000 " pathEditMode="relative" ptsTypes="AA">
                                      <p:cBhvr>
                                        <p:cTn id="10" dur="250" fill="hold">
                                          <p:stCondLst>
                                            <p:cond delay="0"/>
                                          </p:stCondLst>
                                        </p:cTn>
                                        <p:tgtEl>
                                          <p:spTgt spid="79"/>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0.000 0.000 L 0.019 0.000 " pathEditMode="relative" ptsTypes="AA">
                                      <p:cBhvr>
                                        <p:cTn id="12" dur="250" fill="hold">
                                          <p:stCondLst>
                                            <p:cond delay="0"/>
                                          </p:stCondLst>
                                        </p:cTn>
                                        <p:tgtEl>
                                          <p:spTgt spid="76"/>
                                        </p:tgtEl>
                                        <p:attrNameLst>
                                          <p:attrName>ppt_x</p:attrName>
                                          <p:attrName>ppt_y</p:attrName>
                                        </p:attrNameLst>
                                      </p:cBhvr>
                                    </p:animMotion>
                                  </p:childTnLst>
                                </p:cTn>
                              </p:par>
                              <p:par>
                                <p:cTn id="13" presetID="0" presetClass="path" presetSubtype="0" fill="hold" nodeType="withEffect">
                                  <p:stCondLst>
                                    <p:cond delay="0"/>
                                  </p:stCondLst>
                                  <p:childTnLst>
                                    <p:animMotion origin="layout" path="M 0.000 0.000 L 0.019 0.000 " pathEditMode="relative" ptsTypes="AA">
                                      <p:cBhvr>
                                        <p:cTn id="14" dur="250" fill="hold">
                                          <p:stCondLst>
                                            <p:cond delay="0"/>
                                          </p:stCondLst>
                                        </p:cTn>
                                        <p:tgtEl>
                                          <p:spTgt spid="82"/>
                                        </p:tgtEl>
                                        <p:attrNameLst>
                                          <p:attrName>ppt_x</p:attrName>
                                          <p:attrName>ppt_y</p:attrName>
                                        </p:attrNameLst>
                                      </p:cBhvr>
                                    </p:animMotion>
                                  </p:childTnLst>
                                </p:cTn>
                              </p:par>
                              <p:par>
                                <p:cTn id="15" presetID="8" presetClass="emph" presetSubtype="0" fill="hold" nodeType="withEffect">
                                  <p:stCondLst>
                                    <p:cond delay="0"/>
                                  </p:stCondLst>
                                  <p:childTnLst>
                                    <p:animRot by="2160000">
                                      <p:cBhvr>
                                        <p:cTn id="16" dur="250" fill="hold">
                                          <p:stCondLst>
                                            <p:cond delay="0"/>
                                          </p:stCondLst>
                                        </p:cTn>
                                        <p:tgtEl>
                                          <p:spTgt spid="79"/>
                                        </p:tgtEl>
                                        <p:attrNameLst>
                                          <p:attrName>r</p:attrName>
                                        </p:attrNameLst>
                                      </p:cBhvr>
                                    </p:animRot>
                                  </p:childTnLst>
                                </p:cTn>
                              </p:par>
                              <p:par>
                                <p:cTn id="17" presetID="8" presetClass="emph" presetSubtype="0" fill="hold" nodeType="withEffect">
                                  <p:stCondLst>
                                    <p:cond delay="0"/>
                                  </p:stCondLst>
                                  <p:childTnLst>
                                    <p:animRot by="-2160000">
                                      <p:cBhvr>
                                        <p:cTn id="18" dur="250" fill="hold">
                                          <p:stCondLst>
                                            <p:cond delay="0"/>
                                          </p:stCondLst>
                                        </p:cTn>
                                        <p:tgtEl>
                                          <p:spTgt spid="76"/>
                                        </p:tgtEl>
                                        <p:attrNameLst>
                                          <p:attrName>r</p:attrName>
                                        </p:attrNameLst>
                                      </p:cBhvr>
                                    </p:animRot>
                                  </p:childTnLst>
                                </p:cTn>
                              </p:par>
                            </p:childTnLst>
                          </p:cTn>
                        </p:par>
                        <p:par>
                          <p:cTn id="19" fill="hold">
                            <p:stCondLst>
                              <p:cond delay="250"/>
                            </p:stCondLst>
                            <p:childTnLst>
                              <p:par>
                                <p:cTn id="20" presetID="0" presetClass="path" presetSubtype="0" fill="hold" nodeType="afterEffect">
                                  <p:stCondLst>
                                    <p:cond delay="0"/>
                                  </p:stCondLst>
                                  <p:childTnLst>
                                    <p:animMotion origin="layout" path="M 0.019 0.000 L 0.038 0.000 " pathEditMode="relative" ptsTypes="AA">
                                      <p:cBhvr>
                                        <p:cTn id="21" dur="250" fill="hold">
                                          <p:stCondLst>
                                            <p:cond delay="0"/>
                                          </p:stCondLst>
                                        </p:cTn>
                                        <p:tgtEl>
                                          <p:spTgt spid="79"/>
                                        </p:tgtEl>
                                        <p:attrNameLst>
                                          <p:attrName>ppt_x</p:attrName>
                                          <p:attrName>ppt_y</p:attrName>
                                        </p:attrNameLst>
                                      </p:cBhvr>
                                    </p:animMotion>
                                  </p:childTnLst>
                                </p:cTn>
                              </p:par>
                              <p:par>
                                <p:cTn id="22" presetID="0" presetClass="path" presetSubtype="0" fill="hold" nodeType="withEffect">
                                  <p:stCondLst>
                                    <p:cond delay="0"/>
                                  </p:stCondLst>
                                  <p:childTnLst>
                                    <p:animMotion origin="layout" path="M 0.019 0.000 L 0.038 0.000 " pathEditMode="relative" ptsTypes="AA">
                                      <p:cBhvr>
                                        <p:cTn id="23" dur="250" fill="hold">
                                          <p:stCondLst>
                                            <p:cond delay="0"/>
                                          </p:stCondLst>
                                        </p:cTn>
                                        <p:tgtEl>
                                          <p:spTgt spid="76"/>
                                        </p:tgtEl>
                                        <p:attrNameLst>
                                          <p:attrName>ppt_x</p:attrName>
                                          <p:attrName>ppt_y</p:attrName>
                                        </p:attrNameLst>
                                      </p:cBhvr>
                                    </p:animMotion>
                                  </p:childTnLst>
                                </p:cTn>
                              </p:par>
                              <p:par>
                                <p:cTn id="24" presetID="0" presetClass="path" presetSubtype="0" fill="hold" nodeType="withEffect">
                                  <p:stCondLst>
                                    <p:cond delay="0"/>
                                  </p:stCondLst>
                                  <p:childTnLst>
                                    <p:animMotion origin="layout" path="M 0.019 0.000 L 0.038 0.000 " pathEditMode="relative" ptsTypes="AA">
                                      <p:cBhvr>
                                        <p:cTn id="25" dur="250" fill="hold">
                                          <p:stCondLst>
                                            <p:cond delay="0"/>
                                          </p:stCondLst>
                                        </p:cTn>
                                        <p:tgtEl>
                                          <p:spTgt spid="82"/>
                                        </p:tgtEl>
                                        <p:attrNameLst>
                                          <p:attrName>ppt_x</p:attrName>
                                          <p:attrName>ppt_y</p:attrName>
                                        </p:attrNameLst>
                                      </p:cBhvr>
                                    </p:animMotion>
                                  </p:childTnLst>
                                </p:cTn>
                              </p:par>
                              <p:par>
                                <p:cTn id="26" presetID="8" presetClass="emph" presetSubtype="0" fill="hold" nodeType="withEffect">
                                  <p:stCondLst>
                                    <p:cond delay="0"/>
                                  </p:stCondLst>
                                  <p:childTnLst>
                                    <p:animRot by="-2160000">
                                      <p:cBhvr>
                                        <p:cTn id="27" dur="250" fill="hold">
                                          <p:stCondLst>
                                            <p:cond delay="0"/>
                                          </p:stCondLst>
                                        </p:cTn>
                                        <p:tgtEl>
                                          <p:spTgt spid="79"/>
                                        </p:tgtEl>
                                        <p:attrNameLst>
                                          <p:attrName>r</p:attrName>
                                        </p:attrNameLst>
                                      </p:cBhvr>
                                    </p:animRot>
                                  </p:childTnLst>
                                </p:cTn>
                              </p:par>
                              <p:par>
                                <p:cTn id="28" presetID="8" presetClass="emph" presetSubtype="0" fill="hold" nodeType="withEffect">
                                  <p:stCondLst>
                                    <p:cond delay="0"/>
                                  </p:stCondLst>
                                  <p:childTnLst>
                                    <p:animRot by="2160000">
                                      <p:cBhvr>
                                        <p:cTn id="29" dur="250" fill="hold">
                                          <p:stCondLst>
                                            <p:cond delay="0"/>
                                          </p:stCondLst>
                                        </p:cTn>
                                        <p:tgtEl>
                                          <p:spTgt spid="76"/>
                                        </p:tgtEl>
                                        <p:attrNameLst>
                                          <p:attrName>r</p:attrName>
                                        </p:attrNameLst>
                                      </p:cBhvr>
                                    </p:animRot>
                                  </p:childTnLst>
                                </p:cTn>
                              </p:par>
                            </p:childTnLst>
                          </p:cTn>
                        </p:par>
                        <p:par>
                          <p:cTn id="30" fill="hold">
                            <p:stCondLst>
                              <p:cond delay="500"/>
                            </p:stCondLst>
                            <p:childTnLst>
                              <p:par>
                                <p:cTn id="31" presetID="0" presetClass="path" presetSubtype="0" fill="hold" nodeType="afterEffect">
                                  <p:stCondLst>
                                    <p:cond delay="0"/>
                                  </p:stCondLst>
                                  <p:childTnLst>
                                    <p:animMotion origin="layout" path="M 0.038 0.000 L 0.058 0.000 " pathEditMode="relative" ptsTypes="AA">
                                      <p:cBhvr>
                                        <p:cTn id="32" dur="250" fill="hold">
                                          <p:stCondLst>
                                            <p:cond delay="0"/>
                                          </p:stCondLst>
                                        </p:cTn>
                                        <p:tgtEl>
                                          <p:spTgt spid="79"/>
                                        </p:tgtEl>
                                        <p:attrNameLst>
                                          <p:attrName>ppt_x</p:attrName>
                                          <p:attrName>ppt_y</p:attrName>
                                        </p:attrNameLst>
                                      </p:cBhvr>
                                    </p:animMotion>
                                  </p:childTnLst>
                                </p:cTn>
                              </p:par>
                              <p:par>
                                <p:cTn id="33" presetID="0" presetClass="path" presetSubtype="0" fill="hold" nodeType="withEffect">
                                  <p:stCondLst>
                                    <p:cond delay="0"/>
                                  </p:stCondLst>
                                  <p:childTnLst>
                                    <p:animMotion origin="layout" path="M 0.038 0.000 L 0.058 0.000 " pathEditMode="relative" ptsTypes="AA">
                                      <p:cBhvr>
                                        <p:cTn id="34" dur="250" fill="hold">
                                          <p:stCondLst>
                                            <p:cond delay="0"/>
                                          </p:stCondLst>
                                        </p:cTn>
                                        <p:tgtEl>
                                          <p:spTgt spid="76"/>
                                        </p:tgtEl>
                                        <p:attrNameLst>
                                          <p:attrName>ppt_x</p:attrName>
                                          <p:attrName>ppt_y</p:attrName>
                                        </p:attrNameLst>
                                      </p:cBhvr>
                                    </p:animMotion>
                                  </p:childTnLst>
                                </p:cTn>
                              </p:par>
                              <p:par>
                                <p:cTn id="35" presetID="0" presetClass="path" presetSubtype="0" fill="hold" nodeType="withEffect">
                                  <p:stCondLst>
                                    <p:cond delay="0"/>
                                  </p:stCondLst>
                                  <p:childTnLst>
                                    <p:animMotion origin="layout" path="M 0.038 0.000 L 0.058 0.000 " pathEditMode="relative" ptsTypes="AA">
                                      <p:cBhvr>
                                        <p:cTn id="36" dur="250" fill="hold">
                                          <p:stCondLst>
                                            <p:cond delay="0"/>
                                          </p:stCondLst>
                                        </p:cTn>
                                        <p:tgtEl>
                                          <p:spTgt spid="82"/>
                                        </p:tgtEl>
                                        <p:attrNameLst>
                                          <p:attrName>ppt_x</p:attrName>
                                          <p:attrName>ppt_y</p:attrName>
                                        </p:attrNameLst>
                                      </p:cBhvr>
                                    </p:animMotion>
                                  </p:childTnLst>
                                </p:cTn>
                              </p:par>
                              <p:par>
                                <p:cTn id="37" presetID="8" presetClass="emph" presetSubtype="0" fill="hold" nodeType="withEffect">
                                  <p:stCondLst>
                                    <p:cond delay="0"/>
                                  </p:stCondLst>
                                  <p:childTnLst>
                                    <p:animRot by="2160000">
                                      <p:cBhvr>
                                        <p:cTn id="38" dur="250" fill="hold">
                                          <p:stCondLst>
                                            <p:cond delay="0"/>
                                          </p:stCondLst>
                                        </p:cTn>
                                        <p:tgtEl>
                                          <p:spTgt spid="79"/>
                                        </p:tgtEl>
                                        <p:attrNameLst>
                                          <p:attrName>r</p:attrName>
                                        </p:attrNameLst>
                                      </p:cBhvr>
                                    </p:animRot>
                                  </p:childTnLst>
                                </p:cTn>
                              </p:par>
                              <p:par>
                                <p:cTn id="39" presetID="8" presetClass="emph" presetSubtype="0" fill="hold" nodeType="withEffect">
                                  <p:stCondLst>
                                    <p:cond delay="0"/>
                                  </p:stCondLst>
                                  <p:childTnLst>
                                    <p:animRot by="-2160000">
                                      <p:cBhvr>
                                        <p:cTn id="40" dur="250" fill="hold">
                                          <p:stCondLst>
                                            <p:cond delay="0"/>
                                          </p:stCondLst>
                                        </p:cTn>
                                        <p:tgtEl>
                                          <p:spTgt spid="76"/>
                                        </p:tgtEl>
                                        <p:attrNameLst>
                                          <p:attrName>r</p:attrName>
                                        </p:attrNameLst>
                                      </p:cBhvr>
                                    </p:animRot>
                                  </p:childTnLst>
                                </p:cTn>
                              </p:par>
                            </p:childTnLst>
                          </p:cTn>
                        </p:par>
                        <p:par>
                          <p:cTn id="41" fill="hold">
                            <p:stCondLst>
                              <p:cond delay="750"/>
                            </p:stCondLst>
                            <p:childTnLst>
                              <p:par>
                                <p:cTn id="42" presetID="0" presetClass="path" presetSubtype="0" fill="hold" nodeType="afterEffect">
                                  <p:stCondLst>
                                    <p:cond delay="0"/>
                                  </p:stCondLst>
                                  <p:childTnLst>
                                    <p:animMotion origin="layout" path="M 0.058 0.000 L 0.077 0.000 " pathEditMode="relative" ptsTypes="AA">
                                      <p:cBhvr>
                                        <p:cTn id="43" dur="250" fill="hold">
                                          <p:stCondLst>
                                            <p:cond delay="0"/>
                                          </p:stCondLst>
                                        </p:cTn>
                                        <p:tgtEl>
                                          <p:spTgt spid="79"/>
                                        </p:tgtEl>
                                        <p:attrNameLst>
                                          <p:attrName>ppt_x</p:attrName>
                                          <p:attrName>ppt_y</p:attrName>
                                        </p:attrNameLst>
                                      </p:cBhvr>
                                    </p:animMotion>
                                  </p:childTnLst>
                                </p:cTn>
                              </p:par>
                              <p:par>
                                <p:cTn id="44" presetID="0" presetClass="path" presetSubtype="0" fill="hold" nodeType="withEffect">
                                  <p:stCondLst>
                                    <p:cond delay="0"/>
                                  </p:stCondLst>
                                  <p:childTnLst>
                                    <p:animMotion origin="layout" path="M 0.058 0.000 L 0.077 0.000 " pathEditMode="relative" ptsTypes="AA">
                                      <p:cBhvr>
                                        <p:cTn id="45" dur="250" fill="hold">
                                          <p:stCondLst>
                                            <p:cond delay="0"/>
                                          </p:stCondLst>
                                        </p:cTn>
                                        <p:tgtEl>
                                          <p:spTgt spid="76"/>
                                        </p:tgtEl>
                                        <p:attrNameLst>
                                          <p:attrName>ppt_x</p:attrName>
                                          <p:attrName>ppt_y</p:attrName>
                                        </p:attrNameLst>
                                      </p:cBhvr>
                                    </p:animMotion>
                                  </p:childTnLst>
                                </p:cTn>
                              </p:par>
                              <p:par>
                                <p:cTn id="46" presetID="0" presetClass="path" presetSubtype="0" fill="hold" nodeType="withEffect">
                                  <p:stCondLst>
                                    <p:cond delay="0"/>
                                  </p:stCondLst>
                                  <p:childTnLst>
                                    <p:animMotion origin="layout" path="M 0.058 0.000 L 0.077 0.000 " pathEditMode="relative" ptsTypes="AA">
                                      <p:cBhvr>
                                        <p:cTn id="47" dur="250" fill="hold">
                                          <p:stCondLst>
                                            <p:cond delay="0"/>
                                          </p:stCondLst>
                                        </p:cTn>
                                        <p:tgtEl>
                                          <p:spTgt spid="82"/>
                                        </p:tgtEl>
                                        <p:attrNameLst>
                                          <p:attrName>ppt_x</p:attrName>
                                          <p:attrName>ppt_y</p:attrName>
                                        </p:attrNameLst>
                                      </p:cBhvr>
                                    </p:animMotion>
                                  </p:childTnLst>
                                </p:cTn>
                              </p:par>
                              <p:par>
                                <p:cTn id="48" presetID="8" presetClass="emph" presetSubtype="0" fill="hold" nodeType="withEffect">
                                  <p:stCondLst>
                                    <p:cond delay="0"/>
                                  </p:stCondLst>
                                  <p:childTnLst>
                                    <p:animRot by="-2160000">
                                      <p:cBhvr>
                                        <p:cTn id="49" dur="250" fill="hold">
                                          <p:stCondLst>
                                            <p:cond delay="0"/>
                                          </p:stCondLst>
                                        </p:cTn>
                                        <p:tgtEl>
                                          <p:spTgt spid="79"/>
                                        </p:tgtEl>
                                        <p:attrNameLst>
                                          <p:attrName>r</p:attrName>
                                        </p:attrNameLst>
                                      </p:cBhvr>
                                    </p:animRot>
                                  </p:childTnLst>
                                </p:cTn>
                              </p:par>
                              <p:par>
                                <p:cTn id="50" presetID="8" presetClass="emph" presetSubtype="0" fill="hold" nodeType="withEffect">
                                  <p:stCondLst>
                                    <p:cond delay="0"/>
                                  </p:stCondLst>
                                  <p:childTnLst>
                                    <p:animRot by="2160000">
                                      <p:cBhvr>
                                        <p:cTn id="51" dur="250" fill="hold">
                                          <p:stCondLst>
                                            <p:cond delay="0"/>
                                          </p:stCondLst>
                                        </p:cTn>
                                        <p:tgtEl>
                                          <p:spTgt spid="76"/>
                                        </p:tgtEl>
                                        <p:attrNameLst>
                                          <p:attrName>r</p:attrName>
                                        </p:attrNameLst>
                                      </p:cBhvr>
                                    </p:animRot>
                                  </p:childTnLst>
                                </p:cTn>
                              </p:par>
                            </p:childTnLst>
                          </p:cTn>
                        </p:par>
                        <p:par>
                          <p:cTn id="52" fill="hold">
                            <p:stCondLst>
                              <p:cond delay="1000"/>
                            </p:stCondLst>
                            <p:childTnLst>
                              <p:par>
                                <p:cTn id="53" presetID="0" presetClass="path" presetSubtype="0" fill="hold" nodeType="afterEffect">
                                  <p:stCondLst>
                                    <p:cond delay="0"/>
                                  </p:stCondLst>
                                  <p:childTnLst>
                                    <p:animMotion origin="layout" path="M 0.077 0.000 L 0.096 0.000 " pathEditMode="relative" ptsTypes="AA">
                                      <p:cBhvr>
                                        <p:cTn id="54" dur="250" fill="hold">
                                          <p:stCondLst>
                                            <p:cond delay="0"/>
                                          </p:stCondLst>
                                        </p:cTn>
                                        <p:tgtEl>
                                          <p:spTgt spid="79"/>
                                        </p:tgtEl>
                                        <p:attrNameLst>
                                          <p:attrName>ppt_x</p:attrName>
                                          <p:attrName>ppt_y</p:attrName>
                                        </p:attrNameLst>
                                      </p:cBhvr>
                                    </p:animMotion>
                                  </p:childTnLst>
                                </p:cTn>
                              </p:par>
                              <p:par>
                                <p:cTn id="55" presetID="0" presetClass="path" presetSubtype="0" fill="hold" nodeType="withEffect">
                                  <p:stCondLst>
                                    <p:cond delay="0"/>
                                  </p:stCondLst>
                                  <p:childTnLst>
                                    <p:animMotion origin="layout" path="M 0.077 0.000 L 0.096 0.000 " pathEditMode="relative" ptsTypes="AA">
                                      <p:cBhvr>
                                        <p:cTn id="56" dur="250" fill="hold">
                                          <p:stCondLst>
                                            <p:cond delay="0"/>
                                          </p:stCondLst>
                                        </p:cTn>
                                        <p:tgtEl>
                                          <p:spTgt spid="76"/>
                                        </p:tgtEl>
                                        <p:attrNameLst>
                                          <p:attrName>ppt_x</p:attrName>
                                          <p:attrName>ppt_y</p:attrName>
                                        </p:attrNameLst>
                                      </p:cBhvr>
                                    </p:animMotion>
                                  </p:childTnLst>
                                </p:cTn>
                              </p:par>
                              <p:par>
                                <p:cTn id="57" presetID="0" presetClass="path" presetSubtype="0" fill="hold" nodeType="withEffect">
                                  <p:stCondLst>
                                    <p:cond delay="0"/>
                                  </p:stCondLst>
                                  <p:childTnLst>
                                    <p:animMotion origin="layout" path="M 0.077 0.000 L 0.096 0.000 " pathEditMode="relative" ptsTypes="AA">
                                      <p:cBhvr>
                                        <p:cTn id="58" dur="250" fill="hold">
                                          <p:stCondLst>
                                            <p:cond delay="0"/>
                                          </p:stCondLst>
                                        </p:cTn>
                                        <p:tgtEl>
                                          <p:spTgt spid="82"/>
                                        </p:tgtEl>
                                        <p:attrNameLst>
                                          <p:attrName>ppt_x</p:attrName>
                                          <p:attrName>ppt_y</p:attrName>
                                        </p:attrNameLst>
                                      </p:cBhvr>
                                    </p:animMotion>
                                  </p:childTnLst>
                                </p:cTn>
                              </p:par>
                              <p:par>
                                <p:cTn id="59" presetID="8" presetClass="emph" presetSubtype="0" fill="hold" nodeType="withEffect">
                                  <p:stCondLst>
                                    <p:cond delay="0"/>
                                  </p:stCondLst>
                                  <p:childTnLst>
                                    <p:animRot by="2160000">
                                      <p:cBhvr>
                                        <p:cTn id="60" dur="250" fill="hold">
                                          <p:stCondLst>
                                            <p:cond delay="0"/>
                                          </p:stCondLst>
                                        </p:cTn>
                                        <p:tgtEl>
                                          <p:spTgt spid="79"/>
                                        </p:tgtEl>
                                        <p:attrNameLst>
                                          <p:attrName>r</p:attrName>
                                        </p:attrNameLst>
                                      </p:cBhvr>
                                    </p:animRot>
                                  </p:childTnLst>
                                </p:cTn>
                              </p:par>
                              <p:par>
                                <p:cTn id="61" presetID="8" presetClass="emph" presetSubtype="0" fill="hold" nodeType="withEffect">
                                  <p:stCondLst>
                                    <p:cond delay="0"/>
                                  </p:stCondLst>
                                  <p:childTnLst>
                                    <p:animRot by="-2160000">
                                      <p:cBhvr>
                                        <p:cTn id="62" dur="250" fill="hold">
                                          <p:stCondLst>
                                            <p:cond delay="0"/>
                                          </p:stCondLst>
                                        </p:cTn>
                                        <p:tgtEl>
                                          <p:spTgt spid="76"/>
                                        </p:tgtEl>
                                        <p:attrNameLst>
                                          <p:attrName>r</p:attrName>
                                        </p:attrNameLst>
                                      </p:cBhvr>
                                    </p:animRot>
                                  </p:childTnLst>
                                </p:cTn>
                              </p:par>
                            </p:childTnLst>
                          </p:cTn>
                        </p:par>
                        <p:par>
                          <p:cTn id="63" fill="hold">
                            <p:stCondLst>
                              <p:cond delay="1250"/>
                            </p:stCondLst>
                            <p:childTnLst>
                              <p:par>
                                <p:cTn id="64" presetID="0" presetClass="path" presetSubtype="0" fill="hold" nodeType="afterEffect">
                                  <p:stCondLst>
                                    <p:cond delay="0"/>
                                  </p:stCondLst>
                                  <p:childTnLst>
                                    <p:animMotion origin="layout" path="M 0.096 0.000 L 0.115 0.000 " pathEditMode="relative" ptsTypes="AA">
                                      <p:cBhvr>
                                        <p:cTn id="65" dur="250" fill="hold">
                                          <p:stCondLst>
                                            <p:cond delay="0"/>
                                          </p:stCondLst>
                                        </p:cTn>
                                        <p:tgtEl>
                                          <p:spTgt spid="79"/>
                                        </p:tgtEl>
                                        <p:attrNameLst>
                                          <p:attrName>ppt_x</p:attrName>
                                          <p:attrName>ppt_y</p:attrName>
                                        </p:attrNameLst>
                                      </p:cBhvr>
                                    </p:animMotion>
                                  </p:childTnLst>
                                </p:cTn>
                              </p:par>
                              <p:par>
                                <p:cTn id="66" presetID="0" presetClass="path" presetSubtype="0" fill="hold" nodeType="withEffect">
                                  <p:stCondLst>
                                    <p:cond delay="0"/>
                                  </p:stCondLst>
                                  <p:childTnLst>
                                    <p:animMotion origin="layout" path="M 0.096 0.000 L 0.115 0.000 " pathEditMode="relative" ptsTypes="AA">
                                      <p:cBhvr>
                                        <p:cTn id="67" dur="250" fill="hold">
                                          <p:stCondLst>
                                            <p:cond delay="0"/>
                                          </p:stCondLst>
                                        </p:cTn>
                                        <p:tgtEl>
                                          <p:spTgt spid="76"/>
                                        </p:tgtEl>
                                        <p:attrNameLst>
                                          <p:attrName>ppt_x</p:attrName>
                                          <p:attrName>ppt_y</p:attrName>
                                        </p:attrNameLst>
                                      </p:cBhvr>
                                    </p:animMotion>
                                  </p:childTnLst>
                                </p:cTn>
                              </p:par>
                              <p:par>
                                <p:cTn id="68" presetID="0" presetClass="path" presetSubtype="0" fill="hold" nodeType="withEffect">
                                  <p:stCondLst>
                                    <p:cond delay="0"/>
                                  </p:stCondLst>
                                  <p:childTnLst>
                                    <p:animMotion origin="layout" path="M 0.096 0.000 L 0.115 0.000 " pathEditMode="relative" ptsTypes="AA">
                                      <p:cBhvr>
                                        <p:cTn id="69" dur="250" fill="hold">
                                          <p:stCondLst>
                                            <p:cond delay="0"/>
                                          </p:stCondLst>
                                        </p:cTn>
                                        <p:tgtEl>
                                          <p:spTgt spid="82"/>
                                        </p:tgtEl>
                                        <p:attrNameLst>
                                          <p:attrName>ppt_x</p:attrName>
                                          <p:attrName>ppt_y</p:attrName>
                                        </p:attrNameLst>
                                      </p:cBhvr>
                                    </p:animMotion>
                                  </p:childTnLst>
                                </p:cTn>
                              </p:par>
                              <p:par>
                                <p:cTn id="70" presetID="8" presetClass="emph" presetSubtype="0" fill="hold" nodeType="withEffect">
                                  <p:stCondLst>
                                    <p:cond delay="0"/>
                                  </p:stCondLst>
                                  <p:childTnLst>
                                    <p:animRot by="-2160000">
                                      <p:cBhvr>
                                        <p:cTn id="71" dur="250" fill="hold">
                                          <p:stCondLst>
                                            <p:cond delay="0"/>
                                          </p:stCondLst>
                                        </p:cTn>
                                        <p:tgtEl>
                                          <p:spTgt spid="79"/>
                                        </p:tgtEl>
                                        <p:attrNameLst>
                                          <p:attrName>r</p:attrName>
                                        </p:attrNameLst>
                                      </p:cBhvr>
                                    </p:animRot>
                                  </p:childTnLst>
                                </p:cTn>
                              </p:par>
                              <p:par>
                                <p:cTn id="72" presetID="8" presetClass="emph" presetSubtype="0" fill="hold" nodeType="withEffect">
                                  <p:stCondLst>
                                    <p:cond delay="0"/>
                                  </p:stCondLst>
                                  <p:childTnLst>
                                    <p:animRot by="2160000">
                                      <p:cBhvr>
                                        <p:cTn id="73" dur="250" fill="hold">
                                          <p:stCondLst>
                                            <p:cond delay="0"/>
                                          </p:stCondLst>
                                        </p:cTn>
                                        <p:tgtEl>
                                          <p:spTgt spid="76"/>
                                        </p:tgtEl>
                                        <p:attrNameLst>
                                          <p:attrName>r</p:attrName>
                                        </p:attrNameLst>
                                      </p:cBhvr>
                                    </p:animRot>
                                  </p:childTnLst>
                                </p:cTn>
                              </p:par>
                            </p:childTnLst>
                          </p:cTn>
                        </p:par>
                        <p:par>
                          <p:cTn id="74" fill="hold">
                            <p:stCondLst>
                              <p:cond delay="1500"/>
                            </p:stCondLst>
                            <p:childTnLst>
                              <p:par>
                                <p:cTn id="75" presetID="0" presetClass="path" presetSubtype="0" fill="hold" nodeType="afterEffect">
                                  <p:stCondLst>
                                    <p:cond delay="0"/>
                                  </p:stCondLst>
                                  <p:childTnLst>
                                    <p:animMotion origin="layout" path="M 0.115 0.000 L 0.134 0.000 " pathEditMode="relative" ptsTypes="AA">
                                      <p:cBhvr>
                                        <p:cTn id="76" dur="250" fill="hold">
                                          <p:stCondLst>
                                            <p:cond delay="0"/>
                                          </p:stCondLst>
                                        </p:cTn>
                                        <p:tgtEl>
                                          <p:spTgt spid="79"/>
                                        </p:tgtEl>
                                        <p:attrNameLst>
                                          <p:attrName>ppt_x</p:attrName>
                                          <p:attrName>ppt_y</p:attrName>
                                        </p:attrNameLst>
                                      </p:cBhvr>
                                    </p:animMotion>
                                  </p:childTnLst>
                                </p:cTn>
                              </p:par>
                              <p:par>
                                <p:cTn id="77" presetID="0" presetClass="path" presetSubtype="0" fill="hold" nodeType="withEffect">
                                  <p:stCondLst>
                                    <p:cond delay="0"/>
                                  </p:stCondLst>
                                  <p:childTnLst>
                                    <p:animMotion origin="layout" path="M 0.115 0.000 L 0.134 0.000 " pathEditMode="relative" ptsTypes="AA">
                                      <p:cBhvr>
                                        <p:cTn id="78" dur="250" fill="hold">
                                          <p:stCondLst>
                                            <p:cond delay="0"/>
                                          </p:stCondLst>
                                        </p:cTn>
                                        <p:tgtEl>
                                          <p:spTgt spid="76"/>
                                        </p:tgtEl>
                                        <p:attrNameLst>
                                          <p:attrName>ppt_x</p:attrName>
                                          <p:attrName>ppt_y</p:attrName>
                                        </p:attrNameLst>
                                      </p:cBhvr>
                                    </p:animMotion>
                                  </p:childTnLst>
                                </p:cTn>
                              </p:par>
                              <p:par>
                                <p:cTn id="79" presetID="0" presetClass="path" presetSubtype="0" fill="hold" nodeType="withEffect">
                                  <p:stCondLst>
                                    <p:cond delay="0"/>
                                  </p:stCondLst>
                                  <p:childTnLst>
                                    <p:animMotion origin="layout" path="M 0.115 0.000 L 0.134 0.000 " pathEditMode="relative" ptsTypes="AA">
                                      <p:cBhvr>
                                        <p:cTn id="80" dur="250" fill="hold">
                                          <p:stCondLst>
                                            <p:cond delay="0"/>
                                          </p:stCondLst>
                                        </p:cTn>
                                        <p:tgtEl>
                                          <p:spTgt spid="82"/>
                                        </p:tgtEl>
                                        <p:attrNameLst>
                                          <p:attrName>ppt_x</p:attrName>
                                          <p:attrName>ppt_y</p:attrName>
                                        </p:attrNameLst>
                                      </p:cBhvr>
                                    </p:animMotion>
                                  </p:childTnLst>
                                </p:cTn>
                              </p:par>
                              <p:par>
                                <p:cTn id="81" presetID="8" presetClass="emph" presetSubtype="0" fill="hold" nodeType="withEffect">
                                  <p:stCondLst>
                                    <p:cond delay="0"/>
                                  </p:stCondLst>
                                  <p:childTnLst>
                                    <p:animRot by="2160000">
                                      <p:cBhvr>
                                        <p:cTn id="82" dur="250" fill="hold">
                                          <p:stCondLst>
                                            <p:cond delay="0"/>
                                          </p:stCondLst>
                                        </p:cTn>
                                        <p:tgtEl>
                                          <p:spTgt spid="79"/>
                                        </p:tgtEl>
                                        <p:attrNameLst>
                                          <p:attrName>r</p:attrName>
                                        </p:attrNameLst>
                                      </p:cBhvr>
                                    </p:animRot>
                                  </p:childTnLst>
                                </p:cTn>
                              </p:par>
                              <p:par>
                                <p:cTn id="83" presetID="8" presetClass="emph" presetSubtype="0" fill="hold" nodeType="withEffect">
                                  <p:stCondLst>
                                    <p:cond delay="0"/>
                                  </p:stCondLst>
                                  <p:childTnLst>
                                    <p:animRot by="-2160000">
                                      <p:cBhvr>
                                        <p:cTn id="84" dur="250" fill="hold">
                                          <p:stCondLst>
                                            <p:cond delay="0"/>
                                          </p:stCondLst>
                                        </p:cTn>
                                        <p:tgtEl>
                                          <p:spTgt spid="76"/>
                                        </p:tgtEl>
                                        <p:attrNameLst>
                                          <p:attrName>r</p:attrName>
                                        </p:attrNameLst>
                                      </p:cBhvr>
                                    </p:animRot>
                                  </p:childTnLst>
                                </p:cTn>
                              </p:par>
                            </p:childTnLst>
                          </p:cTn>
                        </p:par>
                        <p:par>
                          <p:cTn id="85" fill="hold">
                            <p:stCondLst>
                              <p:cond delay="1750"/>
                            </p:stCondLst>
                            <p:childTnLst>
                              <p:par>
                                <p:cTn id="86" presetID="0" presetClass="path" presetSubtype="0" fill="hold" nodeType="afterEffect">
                                  <p:stCondLst>
                                    <p:cond delay="0"/>
                                  </p:stCondLst>
                                  <p:childTnLst>
                                    <p:animMotion origin="layout" path="M 0.134 0.000 L 0.154 0.000 " pathEditMode="relative" ptsTypes="AA">
                                      <p:cBhvr>
                                        <p:cTn id="87" dur="250" fill="hold">
                                          <p:stCondLst>
                                            <p:cond delay="0"/>
                                          </p:stCondLst>
                                        </p:cTn>
                                        <p:tgtEl>
                                          <p:spTgt spid="79"/>
                                        </p:tgtEl>
                                        <p:attrNameLst>
                                          <p:attrName>ppt_x</p:attrName>
                                          <p:attrName>ppt_y</p:attrName>
                                        </p:attrNameLst>
                                      </p:cBhvr>
                                    </p:animMotion>
                                  </p:childTnLst>
                                </p:cTn>
                              </p:par>
                              <p:par>
                                <p:cTn id="88" presetID="0" presetClass="path" presetSubtype="0" fill="hold" nodeType="withEffect">
                                  <p:stCondLst>
                                    <p:cond delay="0"/>
                                  </p:stCondLst>
                                  <p:childTnLst>
                                    <p:animMotion origin="layout" path="M 0.134 0.000 L 0.154 0.000 " pathEditMode="relative" ptsTypes="AA">
                                      <p:cBhvr>
                                        <p:cTn id="89" dur="250" fill="hold">
                                          <p:stCondLst>
                                            <p:cond delay="0"/>
                                          </p:stCondLst>
                                        </p:cTn>
                                        <p:tgtEl>
                                          <p:spTgt spid="76"/>
                                        </p:tgtEl>
                                        <p:attrNameLst>
                                          <p:attrName>ppt_x</p:attrName>
                                          <p:attrName>ppt_y</p:attrName>
                                        </p:attrNameLst>
                                      </p:cBhvr>
                                    </p:animMotion>
                                  </p:childTnLst>
                                </p:cTn>
                              </p:par>
                              <p:par>
                                <p:cTn id="90" presetID="0" presetClass="path" presetSubtype="0" fill="hold" nodeType="withEffect">
                                  <p:stCondLst>
                                    <p:cond delay="0"/>
                                  </p:stCondLst>
                                  <p:childTnLst>
                                    <p:animMotion origin="layout" path="M 0.134 0.000 L 0.154 0.000 " pathEditMode="relative" ptsTypes="AA">
                                      <p:cBhvr>
                                        <p:cTn id="91" dur="250" fill="hold">
                                          <p:stCondLst>
                                            <p:cond delay="0"/>
                                          </p:stCondLst>
                                        </p:cTn>
                                        <p:tgtEl>
                                          <p:spTgt spid="82"/>
                                        </p:tgtEl>
                                        <p:attrNameLst>
                                          <p:attrName>ppt_x</p:attrName>
                                          <p:attrName>ppt_y</p:attrName>
                                        </p:attrNameLst>
                                      </p:cBhvr>
                                    </p:animMotion>
                                  </p:childTnLst>
                                </p:cTn>
                              </p:par>
                              <p:par>
                                <p:cTn id="92" presetID="8" presetClass="emph" presetSubtype="0" fill="hold" nodeType="withEffect">
                                  <p:stCondLst>
                                    <p:cond delay="0"/>
                                  </p:stCondLst>
                                  <p:childTnLst>
                                    <p:animRot by="-2160000">
                                      <p:cBhvr>
                                        <p:cTn id="93" dur="250" fill="hold">
                                          <p:stCondLst>
                                            <p:cond delay="0"/>
                                          </p:stCondLst>
                                        </p:cTn>
                                        <p:tgtEl>
                                          <p:spTgt spid="79"/>
                                        </p:tgtEl>
                                        <p:attrNameLst>
                                          <p:attrName>r</p:attrName>
                                        </p:attrNameLst>
                                      </p:cBhvr>
                                    </p:animRot>
                                  </p:childTnLst>
                                </p:cTn>
                              </p:par>
                              <p:par>
                                <p:cTn id="94" presetID="8" presetClass="emph" presetSubtype="0" fill="hold" nodeType="withEffect">
                                  <p:stCondLst>
                                    <p:cond delay="0"/>
                                  </p:stCondLst>
                                  <p:childTnLst>
                                    <p:animRot by="2160000">
                                      <p:cBhvr>
                                        <p:cTn id="95" dur="250" fill="hold">
                                          <p:stCondLst>
                                            <p:cond delay="0"/>
                                          </p:stCondLst>
                                        </p:cTn>
                                        <p:tgtEl>
                                          <p:spTgt spid="76"/>
                                        </p:tgtEl>
                                        <p:attrNameLst>
                                          <p:attrName>r</p:attrName>
                                        </p:attrNameLst>
                                      </p:cBhvr>
                                    </p:animRot>
                                  </p:childTnLst>
                                </p:cTn>
                              </p:par>
                            </p:childTnLst>
                          </p:cTn>
                        </p:par>
                        <p:par>
                          <p:cTn id="96" fill="hold">
                            <p:stCondLst>
                              <p:cond delay="2000"/>
                            </p:stCondLst>
                            <p:childTnLst>
                              <p:par>
                                <p:cTn id="97" presetID="0" presetClass="path" presetSubtype="0" fill="hold" nodeType="afterEffect">
                                  <p:stCondLst>
                                    <p:cond delay="0"/>
                                  </p:stCondLst>
                                  <p:childTnLst>
                                    <p:animMotion origin="layout" path="M 0.154 0.000 L 0.173 0.000 " pathEditMode="relative" ptsTypes="AA">
                                      <p:cBhvr>
                                        <p:cTn id="98" dur="250" fill="hold">
                                          <p:stCondLst>
                                            <p:cond delay="0"/>
                                          </p:stCondLst>
                                        </p:cTn>
                                        <p:tgtEl>
                                          <p:spTgt spid="79"/>
                                        </p:tgtEl>
                                        <p:attrNameLst>
                                          <p:attrName>ppt_x</p:attrName>
                                          <p:attrName>ppt_y</p:attrName>
                                        </p:attrNameLst>
                                      </p:cBhvr>
                                    </p:animMotion>
                                  </p:childTnLst>
                                </p:cTn>
                              </p:par>
                              <p:par>
                                <p:cTn id="99" presetID="0" presetClass="path" presetSubtype="0" fill="hold" nodeType="withEffect">
                                  <p:stCondLst>
                                    <p:cond delay="0"/>
                                  </p:stCondLst>
                                  <p:childTnLst>
                                    <p:animMotion origin="layout" path="M 0.154 0.000 L 0.173 0.000 " pathEditMode="relative" ptsTypes="AA">
                                      <p:cBhvr>
                                        <p:cTn id="100" dur="250" fill="hold">
                                          <p:stCondLst>
                                            <p:cond delay="0"/>
                                          </p:stCondLst>
                                        </p:cTn>
                                        <p:tgtEl>
                                          <p:spTgt spid="76"/>
                                        </p:tgtEl>
                                        <p:attrNameLst>
                                          <p:attrName>ppt_x</p:attrName>
                                          <p:attrName>ppt_y</p:attrName>
                                        </p:attrNameLst>
                                      </p:cBhvr>
                                    </p:animMotion>
                                  </p:childTnLst>
                                </p:cTn>
                              </p:par>
                              <p:par>
                                <p:cTn id="101" presetID="0" presetClass="path" presetSubtype="0" fill="hold" nodeType="withEffect">
                                  <p:stCondLst>
                                    <p:cond delay="0"/>
                                  </p:stCondLst>
                                  <p:childTnLst>
                                    <p:animMotion origin="layout" path="M 0.154 0.000 L 0.173 0.000 " pathEditMode="relative" ptsTypes="AA">
                                      <p:cBhvr>
                                        <p:cTn id="102" dur="250" fill="hold">
                                          <p:stCondLst>
                                            <p:cond delay="0"/>
                                          </p:stCondLst>
                                        </p:cTn>
                                        <p:tgtEl>
                                          <p:spTgt spid="82"/>
                                        </p:tgtEl>
                                        <p:attrNameLst>
                                          <p:attrName>ppt_x</p:attrName>
                                          <p:attrName>ppt_y</p:attrName>
                                        </p:attrNameLst>
                                      </p:cBhvr>
                                    </p:animMotion>
                                  </p:childTnLst>
                                </p:cTn>
                              </p:par>
                              <p:par>
                                <p:cTn id="103" presetID="8" presetClass="emph" presetSubtype="0" fill="hold" nodeType="withEffect">
                                  <p:stCondLst>
                                    <p:cond delay="0"/>
                                  </p:stCondLst>
                                  <p:childTnLst>
                                    <p:animRot by="2160000">
                                      <p:cBhvr>
                                        <p:cTn id="104" dur="250" fill="hold">
                                          <p:stCondLst>
                                            <p:cond delay="0"/>
                                          </p:stCondLst>
                                        </p:cTn>
                                        <p:tgtEl>
                                          <p:spTgt spid="79"/>
                                        </p:tgtEl>
                                        <p:attrNameLst>
                                          <p:attrName>r</p:attrName>
                                        </p:attrNameLst>
                                      </p:cBhvr>
                                    </p:animRot>
                                  </p:childTnLst>
                                </p:cTn>
                              </p:par>
                              <p:par>
                                <p:cTn id="105" presetID="8" presetClass="emph" presetSubtype="0" fill="hold" nodeType="withEffect">
                                  <p:stCondLst>
                                    <p:cond delay="0"/>
                                  </p:stCondLst>
                                  <p:childTnLst>
                                    <p:animRot by="-2160000">
                                      <p:cBhvr>
                                        <p:cTn id="106" dur="250" fill="hold">
                                          <p:stCondLst>
                                            <p:cond delay="0"/>
                                          </p:stCondLst>
                                        </p:cTn>
                                        <p:tgtEl>
                                          <p:spTgt spid="76"/>
                                        </p:tgtEl>
                                        <p:attrNameLst>
                                          <p:attrName>r</p:attrName>
                                        </p:attrNameLst>
                                      </p:cBhvr>
                                    </p:animRot>
                                  </p:childTnLst>
                                </p:cTn>
                              </p:par>
                            </p:childTnLst>
                          </p:cTn>
                        </p:par>
                        <p:par>
                          <p:cTn id="107" fill="hold">
                            <p:stCondLst>
                              <p:cond delay="2250"/>
                            </p:stCondLst>
                            <p:childTnLst>
                              <p:par>
                                <p:cTn id="108" presetID="0" presetClass="path" presetSubtype="0" fill="hold" nodeType="afterEffect">
                                  <p:stCondLst>
                                    <p:cond delay="0"/>
                                  </p:stCondLst>
                                  <p:childTnLst>
                                    <p:animMotion origin="layout" path="M 0.173 0.000 L 0.192 0.000 " pathEditMode="relative" ptsTypes="AA">
                                      <p:cBhvr>
                                        <p:cTn id="109" dur="250" fill="hold">
                                          <p:stCondLst>
                                            <p:cond delay="0"/>
                                          </p:stCondLst>
                                        </p:cTn>
                                        <p:tgtEl>
                                          <p:spTgt spid="79"/>
                                        </p:tgtEl>
                                        <p:attrNameLst>
                                          <p:attrName>ppt_x</p:attrName>
                                          <p:attrName>ppt_y</p:attrName>
                                        </p:attrNameLst>
                                      </p:cBhvr>
                                    </p:animMotion>
                                  </p:childTnLst>
                                </p:cTn>
                              </p:par>
                              <p:par>
                                <p:cTn id="110" presetID="0" presetClass="path" presetSubtype="0" fill="hold" nodeType="withEffect">
                                  <p:stCondLst>
                                    <p:cond delay="0"/>
                                  </p:stCondLst>
                                  <p:childTnLst>
                                    <p:animMotion origin="layout" path="M 0.173 0.000 L 0.192 0.000 " pathEditMode="relative" ptsTypes="AA">
                                      <p:cBhvr>
                                        <p:cTn id="111" dur="250" fill="hold">
                                          <p:stCondLst>
                                            <p:cond delay="0"/>
                                          </p:stCondLst>
                                        </p:cTn>
                                        <p:tgtEl>
                                          <p:spTgt spid="76"/>
                                        </p:tgtEl>
                                        <p:attrNameLst>
                                          <p:attrName>ppt_x</p:attrName>
                                          <p:attrName>ppt_y</p:attrName>
                                        </p:attrNameLst>
                                      </p:cBhvr>
                                    </p:animMotion>
                                  </p:childTnLst>
                                </p:cTn>
                              </p:par>
                              <p:par>
                                <p:cTn id="112" presetID="0" presetClass="path" presetSubtype="0" fill="hold" nodeType="withEffect">
                                  <p:stCondLst>
                                    <p:cond delay="0"/>
                                  </p:stCondLst>
                                  <p:childTnLst>
                                    <p:animMotion origin="layout" path="M 0.173 0.000 L 0.192 0.000 " pathEditMode="relative" ptsTypes="AA">
                                      <p:cBhvr>
                                        <p:cTn id="113" dur="250" fill="hold">
                                          <p:stCondLst>
                                            <p:cond delay="0"/>
                                          </p:stCondLst>
                                        </p:cTn>
                                        <p:tgtEl>
                                          <p:spTgt spid="82"/>
                                        </p:tgtEl>
                                        <p:attrNameLst>
                                          <p:attrName>ppt_x</p:attrName>
                                          <p:attrName>ppt_y</p:attrName>
                                        </p:attrNameLst>
                                      </p:cBhvr>
                                    </p:animMotion>
                                  </p:childTnLst>
                                </p:cTn>
                              </p:par>
                              <p:par>
                                <p:cTn id="114" presetID="8" presetClass="emph" presetSubtype="0" fill="hold" nodeType="withEffect">
                                  <p:stCondLst>
                                    <p:cond delay="0"/>
                                  </p:stCondLst>
                                  <p:childTnLst>
                                    <p:animRot by="-2160000">
                                      <p:cBhvr>
                                        <p:cTn id="115" dur="250" fill="hold">
                                          <p:stCondLst>
                                            <p:cond delay="0"/>
                                          </p:stCondLst>
                                        </p:cTn>
                                        <p:tgtEl>
                                          <p:spTgt spid="79"/>
                                        </p:tgtEl>
                                        <p:attrNameLst>
                                          <p:attrName>r</p:attrName>
                                        </p:attrNameLst>
                                      </p:cBhvr>
                                    </p:animRot>
                                  </p:childTnLst>
                                </p:cTn>
                              </p:par>
                              <p:par>
                                <p:cTn id="116" presetID="8" presetClass="emph" presetSubtype="0" fill="hold" nodeType="withEffect">
                                  <p:stCondLst>
                                    <p:cond delay="0"/>
                                  </p:stCondLst>
                                  <p:childTnLst>
                                    <p:animRot by="2160000">
                                      <p:cBhvr>
                                        <p:cTn id="117" dur="250" fill="hold">
                                          <p:stCondLst>
                                            <p:cond delay="0"/>
                                          </p:stCondLst>
                                        </p:cTn>
                                        <p:tgtEl>
                                          <p:spTgt spid="76"/>
                                        </p:tgtEl>
                                        <p:attrNameLst>
                                          <p:attrName>r</p:attrName>
                                        </p:attrNameLst>
                                      </p:cBhvr>
                                    </p:animRot>
                                  </p:childTnLst>
                                </p:cTn>
                              </p:par>
                            </p:childTnLst>
                          </p:cTn>
                        </p:par>
                        <p:par>
                          <p:cTn id="118" fill="hold">
                            <p:stCondLst>
                              <p:cond delay="2500"/>
                            </p:stCondLst>
                            <p:childTnLst>
                              <p:par>
                                <p:cTn id="119" presetID="0" presetClass="path" presetSubtype="0" fill="hold" nodeType="afterEffect">
                                  <p:stCondLst>
                                    <p:cond delay="0"/>
                                  </p:stCondLst>
                                  <p:childTnLst>
                                    <p:animMotion origin="layout" path="M 0.192 0.000 L 0.211 0.000 " pathEditMode="relative" ptsTypes="AA">
                                      <p:cBhvr>
                                        <p:cTn id="120" dur="250" fill="hold">
                                          <p:stCondLst>
                                            <p:cond delay="0"/>
                                          </p:stCondLst>
                                        </p:cTn>
                                        <p:tgtEl>
                                          <p:spTgt spid="79"/>
                                        </p:tgtEl>
                                        <p:attrNameLst>
                                          <p:attrName>ppt_x</p:attrName>
                                          <p:attrName>ppt_y</p:attrName>
                                        </p:attrNameLst>
                                      </p:cBhvr>
                                    </p:animMotion>
                                  </p:childTnLst>
                                </p:cTn>
                              </p:par>
                              <p:par>
                                <p:cTn id="121" presetID="0" presetClass="path" presetSubtype="0" fill="hold" nodeType="withEffect">
                                  <p:stCondLst>
                                    <p:cond delay="0"/>
                                  </p:stCondLst>
                                  <p:childTnLst>
                                    <p:animMotion origin="layout" path="M 0.192 0.000 L 0.211 0.000 " pathEditMode="relative" ptsTypes="AA">
                                      <p:cBhvr>
                                        <p:cTn id="122" dur="250" fill="hold">
                                          <p:stCondLst>
                                            <p:cond delay="0"/>
                                          </p:stCondLst>
                                        </p:cTn>
                                        <p:tgtEl>
                                          <p:spTgt spid="76"/>
                                        </p:tgtEl>
                                        <p:attrNameLst>
                                          <p:attrName>ppt_x</p:attrName>
                                          <p:attrName>ppt_y</p:attrName>
                                        </p:attrNameLst>
                                      </p:cBhvr>
                                    </p:animMotion>
                                  </p:childTnLst>
                                </p:cTn>
                              </p:par>
                              <p:par>
                                <p:cTn id="123" presetID="0" presetClass="path" presetSubtype="0" fill="hold" nodeType="withEffect">
                                  <p:stCondLst>
                                    <p:cond delay="0"/>
                                  </p:stCondLst>
                                  <p:childTnLst>
                                    <p:animMotion origin="layout" path="M 0.192 0.000 L 0.211 0.000 " pathEditMode="relative" ptsTypes="AA">
                                      <p:cBhvr>
                                        <p:cTn id="124" dur="250" fill="hold">
                                          <p:stCondLst>
                                            <p:cond delay="0"/>
                                          </p:stCondLst>
                                        </p:cTn>
                                        <p:tgtEl>
                                          <p:spTgt spid="82"/>
                                        </p:tgtEl>
                                        <p:attrNameLst>
                                          <p:attrName>ppt_x</p:attrName>
                                          <p:attrName>ppt_y</p:attrName>
                                        </p:attrNameLst>
                                      </p:cBhvr>
                                    </p:animMotion>
                                  </p:childTnLst>
                                </p:cTn>
                              </p:par>
                              <p:par>
                                <p:cTn id="125" presetID="8" presetClass="emph" presetSubtype="0" fill="hold" nodeType="withEffect">
                                  <p:stCondLst>
                                    <p:cond delay="0"/>
                                  </p:stCondLst>
                                  <p:childTnLst>
                                    <p:animRot by="2160000">
                                      <p:cBhvr>
                                        <p:cTn id="126" dur="250" fill="hold">
                                          <p:stCondLst>
                                            <p:cond delay="0"/>
                                          </p:stCondLst>
                                        </p:cTn>
                                        <p:tgtEl>
                                          <p:spTgt spid="79"/>
                                        </p:tgtEl>
                                        <p:attrNameLst>
                                          <p:attrName>r</p:attrName>
                                        </p:attrNameLst>
                                      </p:cBhvr>
                                    </p:animRot>
                                  </p:childTnLst>
                                </p:cTn>
                              </p:par>
                              <p:par>
                                <p:cTn id="127" presetID="8" presetClass="emph" presetSubtype="0" fill="hold" nodeType="withEffect">
                                  <p:stCondLst>
                                    <p:cond delay="0"/>
                                  </p:stCondLst>
                                  <p:childTnLst>
                                    <p:animRot by="-2160000">
                                      <p:cBhvr>
                                        <p:cTn id="128" dur="250" fill="hold">
                                          <p:stCondLst>
                                            <p:cond delay="0"/>
                                          </p:stCondLst>
                                        </p:cTn>
                                        <p:tgtEl>
                                          <p:spTgt spid="76"/>
                                        </p:tgtEl>
                                        <p:attrNameLst>
                                          <p:attrName>r</p:attrName>
                                        </p:attrNameLst>
                                      </p:cBhvr>
                                    </p:animRot>
                                  </p:childTnLst>
                                </p:cTn>
                              </p:par>
                            </p:childTnLst>
                          </p:cTn>
                        </p:par>
                        <p:par>
                          <p:cTn id="129" fill="hold">
                            <p:stCondLst>
                              <p:cond delay="2750"/>
                            </p:stCondLst>
                            <p:childTnLst>
                              <p:par>
                                <p:cTn id="130" presetID="0" presetClass="path" presetSubtype="0" fill="hold" nodeType="afterEffect">
                                  <p:stCondLst>
                                    <p:cond delay="0"/>
                                  </p:stCondLst>
                                  <p:childTnLst>
                                    <p:animMotion origin="layout" path="M 0.211 0.000 L 0.230 0.000 " pathEditMode="relative" ptsTypes="AA">
                                      <p:cBhvr>
                                        <p:cTn id="131" dur="250" fill="hold">
                                          <p:stCondLst>
                                            <p:cond delay="0"/>
                                          </p:stCondLst>
                                        </p:cTn>
                                        <p:tgtEl>
                                          <p:spTgt spid="79"/>
                                        </p:tgtEl>
                                        <p:attrNameLst>
                                          <p:attrName>ppt_x</p:attrName>
                                          <p:attrName>ppt_y</p:attrName>
                                        </p:attrNameLst>
                                      </p:cBhvr>
                                    </p:animMotion>
                                  </p:childTnLst>
                                </p:cTn>
                              </p:par>
                              <p:par>
                                <p:cTn id="132" presetID="0" presetClass="path" presetSubtype="0" fill="hold" nodeType="withEffect">
                                  <p:stCondLst>
                                    <p:cond delay="0"/>
                                  </p:stCondLst>
                                  <p:childTnLst>
                                    <p:animMotion origin="layout" path="M 0.211 0.000 L 0.230 0.000 " pathEditMode="relative" ptsTypes="AA">
                                      <p:cBhvr>
                                        <p:cTn id="133" dur="250" fill="hold">
                                          <p:stCondLst>
                                            <p:cond delay="0"/>
                                          </p:stCondLst>
                                        </p:cTn>
                                        <p:tgtEl>
                                          <p:spTgt spid="76"/>
                                        </p:tgtEl>
                                        <p:attrNameLst>
                                          <p:attrName>ppt_x</p:attrName>
                                          <p:attrName>ppt_y</p:attrName>
                                        </p:attrNameLst>
                                      </p:cBhvr>
                                    </p:animMotion>
                                  </p:childTnLst>
                                </p:cTn>
                              </p:par>
                              <p:par>
                                <p:cTn id="134" presetID="0" presetClass="path" presetSubtype="0" fill="hold" nodeType="withEffect">
                                  <p:stCondLst>
                                    <p:cond delay="0"/>
                                  </p:stCondLst>
                                  <p:childTnLst>
                                    <p:animMotion origin="layout" path="M 0.211 0.000 L 0.230 0.000 " pathEditMode="relative" ptsTypes="AA">
                                      <p:cBhvr>
                                        <p:cTn id="135" dur="250" fill="hold">
                                          <p:stCondLst>
                                            <p:cond delay="0"/>
                                          </p:stCondLst>
                                        </p:cTn>
                                        <p:tgtEl>
                                          <p:spTgt spid="82"/>
                                        </p:tgtEl>
                                        <p:attrNameLst>
                                          <p:attrName>ppt_x</p:attrName>
                                          <p:attrName>ppt_y</p:attrName>
                                        </p:attrNameLst>
                                      </p:cBhvr>
                                    </p:animMotion>
                                  </p:childTnLst>
                                </p:cTn>
                              </p:par>
                              <p:par>
                                <p:cTn id="136" presetID="8" presetClass="emph" presetSubtype="0" fill="hold" nodeType="withEffect">
                                  <p:stCondLst>
                                    <p:cond delay="0"/>
                                  </p:stCondLst>
                                  <p:childTnLst>
                                    <p:animRot by="-2160000">
                                      <p:cBhvr>
                                        <p:cTn id="137" dur="250" fill="hold">
                                          <p:stCondLst>
                                            <p:cond delay="0"/>
                                          </p:stCondLst>
                                        </p:cTn>
                                        <p:tgtEl>
                                          <p:spTgt spid="79"/>
                                        </p:tgtEl>
                                        <p:attrNameLst>
                                          <p:attrName>r</p:attrName>
                                        </p:attrNameLst>
                                      </p:cBhvr>
                                    </p:animRot>
                                  </p:childTnLst>
                                </p:cTn>
                              </p:par>
                              <p:par>
                                <p:cTn id="138" presetID="8" presetClass="emph" presetSubtype="0" fill="hold" nodeType="withEffect">
                                  <p:stCondLst>
                                    <p:cond delay="0"/>
                                  </p:stCondLst>
                                  <p:childTnLst>
                                    <p:animRot by="2160000">
                                      <p:cBhvr>
                                        <p:cTn id="139" dur="250" fill="hold">
                                          <p:stCondLst>
                                            <p:cond delay="0"/>
                                          </p:stCondLst>
                                        </p:cTn>
                                        <p:tgtEl>
                                          <p:spTgt spid="76"/>
                                        </p:tgtEl>
                                        <p:attrNameLst>
                                          <p:attrName>r</p:attrName>
                                        </p:attrNameLst>
                                      </p:cBhvr>
                                    </p:animRot>
                                  </p:childTnLst>
                                </p:cTn>
                              </p:par>
                            </p:childTnLst>
                          </p:cTn>
                        </p:par>
                        <p:par>
                          <p:cTn id="140" fill="hold">
                            <p:stCondLst>
                              <p:cond delay="3000"/>
                            </p:stCondLst>
                            <p:childTnLst>
                              <p:par>
                                <p:cTn id="141" presetID="0" presetClass="path" presetSubtype="0" fill="hold" nodeType="afterEffect">
                                  <p:stCondLst>
                                    <p:cond delay="0"/>
                                  </p:stCondLst>
                                  <p:childTnLst>
                                    <p:animMotion origin="layout" path="M 0.230 0.000 L 0.250 0.000 " pathEditMode="relative" ptsTypes="AA">
                                      <p:cBhvr>
                                        <p:cTn id="142" dur="250" fill="hold">
                                          <p:stCondLst>
                                            <p:cond delay="0"/>
                                          </p:stCondLst>
                                        </p:cTn>
                                        <p:tgtEl>
                                          <p:spTgt spid="79"/>
                                        </p:tgtEl>
                                        <p:attrNameLst>
                                          <p:attrName>ppt_x</p:attrName>
                                          <p:attrName>ppt_y</p:attrName>
                                        </p:attrNameLst>
                                      </p:cBhvr>
                                    </p:animMotion>
                                  </p:childTnLst>
                                </p:cTn>
                              </p:par>
                              <p:par>
                                <p:cTn id="143" presetID="0" presetClass="path" presetSubtype="0" fill="hold" nodeType="withEffect">
                                  <p:stCondLst>
                                    <p:cond delay="0"/>
                                  </p:stCondLst>
                                  <p:childTnLst>
                                    <p:animMotion origin="layout" path="M 0.230 0.000 L 0.250 0.000 " pathEditMode="relative" ptsTypes="AA">
                                      <p:cBhvr>
                                        <p:cTn id="144" dur="250" fill="hold">
                                          <p:stCondLst>
                                            <p:cond delay="0"/>
                                          </p:stCondLst>
                                        </p:cTn>
                                        <p:tgtEl>
                                          <p:spTgt spid="76"/>
                                        </p:tgtEl>
                                        <p:attrNameLst>
                                          <p:attrName>ppt_x</p:attrName>
                                          <p:attrName>ppt_y</p:attrName>
                                        </p:attrNameLst>
                                      </p:cBhvr>
                                    </p:animMotion>
                                  </p:childTnLst>
                                </p:cTn>
                              </p:par>
                              <p:par>
                                <p:cTn id="145" presetID="0" presetClass="path" presetSubtype="0" fill="hold" nodeType="withEffect">
                                  <p:stCondLst>
                                    <p:cond delay="0"/>
                                  </p:stCondLst>
                                  <p:childTnLst>
                                    <p:animMotion origin="layout" path="M 0.230 0.000 L 0.250 0.000 " pathEditMode="relative" ptsTypes="AA">
                                      <p:cBhvr>
                                        <p:cTn id="146" dur="250" fill="hold">
                                          <p:stCondLst>
                                            <p:cond delay="0"/>
                                          </p:stCondLst>
                                        </p:cTn>
                                        <p:tgtEl>
                                          <p:spTgt spid="82"/>
                                        </p:tgtEl>
                                        <p:attrNameLst>
                                          <p:attrName>ppt_x</p:attrName>
                                          <p:attrName>ppt_y</p:attrName>
                                        </p:attrNameLst>
                                      </p:cBhvr>
                                    </p:animMotion>
                                  </p:childTnLst>
                                </p:cTn>
                              </p:par>
                              <p:par>
                                <p:cTn id="147" presetID="8" presetClass="emph" presetSubtype="0" fill="hold" nodeType="withEffect">
                                  <p:stCondLst>
                                    <p:cond delay="0"/>
                                  </p:stCondLst>
                                  <p:childTnLst>
                                    <p:animRot by="2160000">
                                      <p:cBhvr>
                                        <p:cTn id="148" dur="250" fill="hold">
                                          <p:stCondLst>
                                            <p:cond delay="0"/>
                                          </p:stCondLst>
                                        </p:cTn>
                                        <p:tgtEl>
                                          <p:spTgt spid="79"/>
                                        </p:tgtEl>
                                        <p:attrNameLst>
                                          <p:attrName>r</p:attrName>
                                        </p:attrNameLst>
                                      </p:cBhvr>
                                    </p:animRot>
                                  </p:childTnLst>
                                </p:cTn>
                              </p:par>
                              <p:par>
                                <p:cTn id="149" presetID="8" presetClass="emph" presetSubtype="0" fill="hold" nodeType="withEffect">
                                  <p:stCondLst>
                                    <p:cond delay="0"/>
                                  </p:stCondLst>
                                  <p:childTnLst>
                                    <p:animRot by="-2160000">
                                      <p:cBhvr>
                                        <p:cTn id="150" dur="250" fill="hold">
                                          <p:stCondLst>
                                            <p:cond delay="0"/>
                                          </p:stCondLst>
                                        </p:cTn>
                                        <p:tgtEl>
                                          <p:spTgt spid="76"/>
                                        </p:tgtEl>
                                        <p:attrNameLst>
                                          <p:attrName>r</p:attrName>
                                        </p:attrNameLst>
                                      </p:cBhvr>
                                    </p:animRot>
                                  </p:childTnLst>
                                </p:cTn>
                              </p:par>
                            </p:childTnLst>
                          </p:cTn>
                        </p:par>
                        <p:par>
                          <p:cTn id="151" fill="hold">
                            <p:stCondLst>
                              <p:cond delay="3250"/>
                            </p:stCondLst>
                            <p:childTnLst>
                              <p:par>
                                <p:cTn id="152" presetID="0" presetClass="path" presetSubtype="0" fill="hold" nodeType="afterEffect">
                                  <p:stCondLst>
                                    <p:cond delay="0"/>
                                  </p:stCondLst>
                                  <p:childTnLst>
                                    <p:animMotion origin="layout" path="M 0.250 0.000 L 0.269 0.000 " pathEditMode="relative" ptsTypes="AA">
                                      <p:cBhvr>
                                        <p:cTn id="153" dur="250" fill="hold">
                                          <p:stCondLst>
                                            <p:cond delay="0"/>
                                          </p:stCondLst>
                                        </p:cTn>
                                        <p:tgtEl>
                                          <p:spTgt spid="79"/>
                                        </p:tgtEl>
                                        <p:attrNameLst>
                                          <p:attrName>ppt_x</p:attrName>
                                          <p:attrName>ppt_y</p:attrName>
                                        </p:attrNameLst>
                                      </p:cBhvr>
                                    </p:animMotion>
                                  </p:childTnLst>
                                </p:cTn>
                              </p:par>
                              <p:par>
                                <p:cTn id="154" presetID="0" presetClass="path" presetSubtype="0" fill="hold" nodeType="withEffect">
                                  <p:stCondLst>
                                    <p:cond delay="0"/>
                                  </p:stCondLst>
                                  <p:childTnLst>
                                    <p:animMotion origin="layout" path="M 0.250 0.000 L 0.269 0.000 " pathEditMode="relative" ptsTypes="AA">
                                      <p:cBhvr>
                                        <p:cTn id="155" dur="250" fill="hold">
                                          <p:stCondLst>
                                            <p:cond delay="0"/>
                                          </p:stCondLst>
                                        </p:cTn>
                                        <p:tgtEl>
                                          <p:spTgt spid="76"/>
                                        </p:tgtEl>
                                        <p:attrNameLst>
                                          <p:attrName>ppt_x</p:attrName>
                                          <p:attrName>ppt_y</p:attrName>
                                        </p:attrNameLst>
                                      </p:cBhvr>
                                    </p:animMotion>
                                  </p:childTnLst>
                                </p:cTn>
                              </p:par>
                              <p:par>
                                <p:cTn id="156" presetID="0" presetClass="path" presetSubtype="0" fill="hold" nodeType="withEffect">
                                  <p:stCondLst>
                                    <p:cond delay="0"/>
                                  </p:stCondLst>
                                  <p:childTnLst>
                                    <p:animMotion origin="layout" path="M 0.250 0.000 L 0.269 0.000 " pathEditMode="relative" ptsTypes="AA">
                                      <p:cBhvr>
                                        <p:cTn id="157" dur="250" fill="hold">
                                          <p:stCondLst>
                                            <p:cond delay="0"/>
                                          </p:stCondLst>
                                        </p:cTn>
                                        <p:tgtEl>
                                          <p:spTgt spid="82"/>
                                        </p:tgtEl>
                                        <p:attrNameLst>
                                          <p:attrName>ppt_x</p:attrName>
                                          <p:attrName>ppt_y</p:attrName>
                                        </p:attrNameLst>
                                      </p:cBhvr>
                                    </p:animMotion>
                                  </p:childTnLst>
                                </p:cTn>
                              </p:par>
                              <p:par>
                                <p:cTn id="158" presetID="8" presetClass="emph" presetSubtype="0" fill="hold" nodeType="withEffect">
                                  <p:stCondLst>
                                    <p:cond delay="0"/>
                                  </p:stCondLst>
                                  <p:childTnLst>
                                    <p:animRot by="-2160000">
                                      <p:cBhvr>
                                        <p:cTn id="159" dur="250" fill="hold">
                                          <p:stCondLst>
                                            <p:cond delay="0"/>
                                          </p:stCondLst>
                                        </p:cTn>
                                        <p:tgtEl>
                                          <p:spTgt spid="79"/>
                                        </p:tgtEl>
                                        <p:attrNameLst>
                                          <p:attrName>r</p:attrName>
                                        </p:attrNameLst>
                                      </p:cBhvr>
                                    </p:animRot>
                                  </p:childTnLst>
                                </p:cTn>
                              </p:par>
                              <p:par>
                                <p:cTn id="160" presetID="8" presetClass="emph" presetSubtype="0" fill="hold" nodeType="withEffect">
                                  <p:stCondLst>
                                    <p:cond delay="0"/>
                                  </p:stCondLst>
                                  <p:childTnLst>
                                    <p:animRot by="2160000">
                                      <p:cBhvr>
                                        <p:cTn id="161" dur="250" fill="hold">
                                          <p:stCondLst>
                                            <p:cond delay="0"/>
                                          </p:stCondLst>
                                        </p:cTn>
                                        <p:tgtEl>
                                          <p:spTgt spid="76"/>
                                        </p:tgtEl>
                                        <p:attrNameLst>
                                          <p:attrName>r</p:attrName>
                                        </p:attrNameLst>
                                      </p:cBhvr>
                                    </p:animRot>
                                  </p:childTnLst>
                                </p:cTn>
                              </p:par>
                            </p:childTnLst>
                          </p:cTn>
                        </p:par>
                        <p:par>
                          <p:cTn id="162" fill="hold">
                            <p:stCondLst>
                              <p:cond delay="3500"/>
                            </p:stCondLst>
                            <p:childTnLst>
                              <p:par>
                                <p:cTn id="163" presetID="0" presetClass="path" presetSubtype="0" fill="hold" nodeType="afterEffect">
                                  <p:stCondLst>
                                    <p:cond delay="0"/>
                                  </p:stCondLst>
                                  <p:childTnLst>
                                    <p:animMotion origin="layout" path="M 0.269 0.000 L 0.288 0.000 " pathEditMode="relative" ptsTypes="AA">
                                      <p:cBhvr>
                                        <p:cTn id="164" dur="250" fill="hold">
                                          <p:stCondLst>
                                            <p:cond delay="0"/>
                                          </p:stCondLst>
                                        </p:cTn>
                                        <p:tgtEl>
                                          <p:spTgt spid="79"/>
                                        </p:tgtEl>
                                        <p:attrNameLst>
                                          <p:attrName>ppt_x</p:attrName>
                                          <p:attrName>ppt_y</p:attrName>
                                        </p:attrNameLst>
                                      </p:cBhvr>
                                    </p:animMotion>
                                  </p:childTnLst>
                                </p:cTn>
                              </p:par>
                              <p:par>
                                <p:cTn id="165" presetID="0" presetClass="path" presetSubtype="0" fill="hold" nodeType="withEffect">
                                  <p:stCondLst>
                                    <p:cond delay="0"/>
                                  </p:stCondLst>
                                  <p:childTnLst>
                                    <p:animMotion origin="layout" path="M 0.269 0.000 L 0.288 0.000 " pathEditMode="relative" ptsTypes="AA">
                                      <p:cBhvr>
                                        <p:cTn id="166" dur="250" fill="hold">
                                          <p:stCondLst>
                                            <p:cond delay="0"/>
                                          </p:stCondLst>
                                        </p:cTn>
                                        <p:tgtEl>
                                          <p:spTgt spid="76"/>
                                        </p:tgtEl>
                                        <p:attrNameLst>
                                          <p:attrName>ppt_x</p:attrName>
                                          <p:attrName>ppt_y</p:attrName>
                                        </p:attrNameLst>
                                      </p:cBhvr>
                                    </p:animMotion>
                                  </p:childTnLst>
                                </p:cTn>
                              </p:par>
                              <p:par>
                                <p:cTn id="167" presetID="0" presetClass="path" presetSubtype="0" fill="hold" nodeType="withEffect">
                                  <p:stCondLst>
                                    <p:cond delay="0"/>
                                  </p:stCondLst>
                                  <p:childTnLst>
                                    <p:animMotion origin="layout" path="M 0.269 0.000 L 0.288 0.000 " pathEditMode="relative" ptsTypes="AA">
                                      <p:cBhvr>
                                        <p:cTn id="168" dur="250" fill="hold">
                                          <p:stCondLst>
                                            <p:cond delay="0"/>
                                          </p:stCondLst>
                                        </p:cTn>
                                        <p:tgtEl>
                                          <p:spTgt spid="82"/>
                                        </p:tgtEl>
                                        <p:attrNameLst>
                                          <p:attrName>ppt_x</p:attrName>
                                          <p:attrName>ppt_y</p:attrName>
                                        </p:attrNameLst>
                                      </p:cBhvr>
                                    </p:animMotion>
                                  </p:childTnLst>
                                </p:cTn>
                              </p:par>
                              <p:par>
                                <p:cTn id="169" presetID="8" presetClass="emph" presetSubtype="0" fill="hold" nodeType="withEffect">
                                  <p:stCondLst>
                                    <p:cond delay="0"/>
                                  </p:stCondLst>
                                  <p:childTnLst>
                                    <p:animRot by="2160000">
                                      <p:cBhvr>
                                        <p:cTn id="170" dur="250" fill="hold">
                                          <p:stCondLst>
                                            <p:cond delay="0"/>
                                          </p:stCondLst>
                                        </p:cTn>
                                        <p:tgtEl>
                                          <p:spTgt spid="79"/>
                                        </p:tgtEl>
                                        <p:attrNameLst>
                                          <p:attrName>r</p:attrName>
                                        </p:attrNameLst>
                                      </p:cBhvr>
                                    </p:animRot>
                                  </p:childTnLst>
                                </p:cTn>
                              </p:par>
                              <p:par>
                                <p:cTn id="171" presetID="8" presetClass="emph" presetSubtype="0" fill="hold" nodeType="withEffect">
                                  <p:stCondLst>
                                    <p:cond delay="0"/>
                                  </p:stCondLst>
                                  <p:childTnLst>
                                    <p:animRot by="-2160000">
                                      <p:cBhvr>
                                        <p:cTn id="172" dur="250" fill="hold">
                                          <p:stCondLst>
                                            <p:cond delay="0"/>
                                          </p:stCondLst>
                                        </p:cTn>
                                        <p:tgtEl>
                                          <p:spTgt spid="76"/>
                                        </p:tgtEl>
                                        <p:attrNameLst>
                                          <p:attrName>r</p:attrName>
                                        </p:attrNameLst>
                                      </p:cBhvr>
                                    </p:animRot>
                                  </p:childTnLst>
                                </p:cTn>
                              </p:par>
                            </p:childTnLst>
                          </p:cTn>
                        </p:par>
                        <p:par>
                          <p:cTn id="173" fill="hold">
                            <p:stCondLst>
                              <p:cond delay="3750"/>
                            </p:stCondLst>
                            <p:childTnLst>
                              <p:par>
                                <p:cTn id="174" presetID="0" presetClass="path" presetSubtype="0" fill="hold" nodeType="afterEffect">
                                  <p:stCondLst>
                                    <p:cond delay="0"/>
                                  </p:stCondLst>
                                  <p:childTnLst>
                                    <p:animMotion origin="layout" path="M 0.288 0.000 L 0.307 0.000 " pathEditMode="relative" ptsTypes="AA">
                                      <p:cBhvr>
                                        <p:cTn id="175" dur="250" fill="hold">
                                          <p:stCondLst>
                                            <p:cond delay="0"/>
                                          </p:stCondLst>
                                        </p:cTn>
                                        <p:tgtEl>
                                          <p:spTgt spid="79"/>
                                        </p:tgtEl>
                                        <p:attrNameLst>
                                          <p:attrName>ppt_x</p:attrName>
                                          <p:attrName>ppt_y</p:attrName>
                                        </p:attrNameLst>
                                      </p:cBhvr>
                                    </p:animMotion>
                                  </p:childTnLst>
                                </p:cTn>
                              </p:par>
                              <p:par>
                                <p:cTn id="176" presetID="0" presetClass="path" presetSubtype="0" fill="hold" nodeType="withEffect">
                                  <p:stCondLst>
                                    <p:cond delay="0"/>
                                  </p:stCondLst>
                                  <p:childTnLst>
                                    <p:animMotion origin="layout" path="M 0.288 0.000 L 0.307 0.000 " pathEditMode="relative" ptsTypes="AA">
                                      <p:cBhvr>
                                        <p:cTn id="177" dur="250" fill="hold">
                                          <p:stCondLst>
                                            <p:cond delay="0"/>
                                          </p:stCondLst>
                                        </p:cTn>
                                        <p:tgtEl>
                                          <p:spTgt spid="76"/>
                                        </p:tgtEl>
                                        <p:attrNameLst>
                                          <p:attrName>ppt_x</p:attrName>
                                          <p:attrName>ppt_y</p:attrName>
                                        </p:attrNameLst>
                                      </p:cBhvr>
                                    </p:animMotion>
                                  </p:childTnLst>
                                </p:cTn>
                              </p:par>
                              <p:par>
                                <p:cTn id="178" presetID="0" presetClass="path" presetSubtype="0" fill="hold" nodeType="withEffect">
                                  <p:stCondLst>
                                    <p:cond delay="0"/>
                                  </p:stCondLst>
                                  <p:childTnLst>
                                    <p:animMotion origin="layout" path="M 0.288 0.000 L 0.307 0.000 " pathEditMode="relative" ptsTypes="AA">
                                      <p:cBhvr>
                                        <p:cTn id="179" dur="250" fill="hold">
                                          <p:stCondLst>
                                            <p:cond delay="0"/>
                                          </p:stCondLst>
                                        </p:cTn>
                                        <p:tgtEl>
                                          <p:spTgt spid="82"/>
                                        </p:tgtEl>
                                        <p:attrNameLst>
                                          <p:attrName>ppt_x</p:attrName>
                                          <p:attrName>ppt_y</p:attrName>
                                        </p:attrNameLst>
                                      </p:cBhvr>
                                    </p:animMotion>
                                  </p:childTnLst>
                                </p:cTn>
                              </p:par>
                              <p:par>
                                <p:cTn id="180" presetID="8" presetClass="emph" presetSubtype="0" fill="hold" nodeType="withEffect">
                                  <p:stCondLst>
                                    <p:cond delay="0"/>
                                  </p:stCondLst>
                                  <p:childTnLst>
                                    <p:animRot by="-2160000">
                                      <p:cBhvr>
                                        <p:cTn id="181" dur="250" fill="hold">
                                          <p:stCondLst>
                                            <p:cond delay="0"/>
                                          </p:stCondLst>
                                        </p:cTn>
                                        <p:tgtEl>
                                          <p:spTgt spid="79"/>
                                        </p:tgtEl>
                                        <p:attrNameLst>
                                          <p:attrName>r</p:attrName>
                                        </p:attrNameLst>
                                      </p:cBhvr>
                                    </p:animRot>
                                  </p:childTnLst>
                                </p:cTn>
                              </p:par>
                              <p:par>
                                <p:cTn id="182" presetID="8" presetClass="emph" presetSubtype="0" fill="hold" nodeType="withEffect">
                                  <p:stCondLst>
                                    <p:cond delay="0"/>
                                  </p:stCondLst>
                                  <p:childTnLst>
                                    <p:animRot by="2160000">
                                      <p:cBhvr>
                                        <p:cTn id="183" dur="250" fill="hold">
                                          <p:stCondLst>
                                            <p:cond delay="0"/>
                                          </p:stCondLst>
                                        </p:cTn>
                                        <p:tgtEl>
                                          <p:spTgt spid="76"/>
                                        </p:tgtEl>
                                        <p:attrNameLst>
                                          <p:attrName>r</p:attrName>
                                        </p:attrNameLst>
                                      </p:cBhvr>
                                    </p:animRot>
                                  </p:childTnLst>
                                </p:cTn>
                              </p:par>
                            </p:childTnLst>
                          </p:cTn>
                        </p:par>
                        <p:par>
                          <p:cTn id="184" fill="hold">
                            <p:stCondLst>
                              <p:cond delay="4000"/>
                            </p:stCondLst>
                            <p:childTnLst>
                              <p:par>
                                <p:cTn id="185" presetID="0" presetClass="path" presetSubtype="0" fill="hold" nodeType="afterEffect">
                                  <p:stCondLst>
                                    <p:cond delay="0"/>
                                  </p:stCondLst>
                                  <p:childTnLst>
                                    <p:animMotion origin="layout" path="M 0.307 0.000 L 0.326 0.000 " pathEditMode="relative" ptsTypes="AA">
                                      <p:cBhvr>
                                        <p:cTn id="186" dur="250" fill="hold">
                                          <p:stCondLst>
                                            <p:cond delay="0"/>
                                          </p:stCondLst>
                                        </p:cTn>
                                        <p:tgtEl>
                                          <p:spTgt spid="79"/>
                                        </p:tgtEl>
                                        <p:attrNameLst>
                                          <p:attrName>ppt_x</p:attrName>
                                          <p:attrName>ppt_y</p:attrName>
                                        </p:attrNameLst>
                                      </p:cBhvr>
                                    </p:animMotion>
                                  </p:childTnLst>
                                </p:cTn>
                              </p:par>
                              <p:par>
                                <p:cTn id="187" presetID="0" presetClass="path" presetSubtype="0" fill="hold" nodeType="withEffect">
                                  <p:stCondLst>
                                    <p:cond delay="0"/>
                                  </p:stCondLst>
                                  <p:childTnLst>
                                    <p:animMotion origin="layout" path="M 0.307 0.000 L 0.326 0.000 " pathEditMode="relative" ptsTypes="AA">
                                      <p:cBhvr>
                                        <p:cTn id="188" dur="250" fill="hold">
                                          <p:stCondLst>
                                            <p:cond delay="0"/>
                                          </p:stCondLst>
                                        </p:cTn>
                                        <p:tgtEl>
                                          <p:spTgt spid="76"/>
                                        </p:tgtEl>
                                        <p:attrNameLst>
                                          <p:attrName>ppt_x</p:attrName>
                                          <p:attrName>ppt_y</p:attrName>
                                        </p:attrNameLst>
                                      </p:cBhvr>
                                    </p:animMotion>
                                  </p:childTnLst>
                                </p:cTn>
                              </p:par>
                              <p:par>
                                <p:cTn id="189" presetID="0" presetClass="path" presetSubtype="0" fill="hold" nodeType="withEffect">
                                  <p:stCondLst>
                                    <p:cond delay="0"/>
                                  </p:stCondLst>
                                  <p:childTnLst>
                                    <p:animMotion origin="layout" path="M 0.307 0.000 L 0.326 0.000 " pathEditMode="relative" ptsTypes="AA">
                                      <p:cBhvr>
                                        <p:cTn id="190" dur="250" fill="hold">
                                          <p:stCondLst>
                                            <p:cond delay="0"/>
                                          </p:stCondLst>
                                        </p:cTn>
                                        <p:tgtEl>
                                          <p:spTgt spid="82"/>
                                        </p:tgtEl>
                                        <p:attrNameLst>
                                          <p:attrName>ppt_x</p:attrName>
                                          <p:attrName>ppt_y</p:attrName>
                                        </p:attrNameLst>
                                      </p:cBhvr>
                                    </p:animMotion>
                                  </p:childTnLst>
                                </p:cTn>
                              </p:par>
                              <p:par>
                                <p:cTn id="191" presetID="8" presetClass="emph" presetSubtype="0" fill="hold" nodeType="withEffect">
                                  <p:stCondLst>
                                    <p:cond delay="0"/>
                                  </p:stCondLst>
                                  <p:childTnLst>
                                    <p:animRot by="2160000">
                                      <p:cBhvr>
                                        <p:cTn id="192" dur="250" fill="hold">
                                          <p:stCondLst>
                                            <p:cond delay="0"/>
                                          </p:stCondLst>
                                        </p:cTn>
                                        <p:tgtEl>
                                          <p:spTgt spid="79"/>
                                        </p:tgtEl>
                                        <p:attrNameLst>
                                          <p:attrName>r</p:attrName>
                                        </p:attrNameLst>
                                      </p:cBhvr>
                                    </p:animRot>
                                  </p:childTnLst>
                                </p:cTn>
                              </p:par>
                              <p:par>
                                <p:cTn id="193" presetID="8" presetClass="emph" presetSubtype="0" fill="hold" nodeType="withEffect">
                                  <p:stCondLst>
                                    <p:cond delay="0"/>
                                  </p:stCondLst>
                                  <p:childTnLst>
                                    <p:animRot by="-2160000">
                                      <p:cBhvr>
                                        <p:cTn id="194" dur="250" fill="hold">
                                          <p:stCondLst>
                                            <p:cond delay="0"/>
                                          </p:stCondLst>
                                        </p:cTn>
                                        <p:tgtEl>
                                          <p:spTgt spid="76"/>
                                        </p:tgtEl>
                                        <p:attrNameLst>
                                          <p:attrName>r</p:attrName>
                                        </p:attrNameLst>
                                      </p:cBhvr>
                                    </p:animRot>
                                  </p:childTnLst>
                                </p:cTn>
                              </p:par>
                            </p:childTnLst>
                          </p:cTn>
                        </p:par>
                        <p:par>
                          <p:cTn id="195" fill="hold">
                            <p:stCondLst>
                              <p:cond delay="4250"/>
                            </p:stCondLst>
                            <p:childTnLst>
                              <p:par>
                                <p:cTn id="196" presetID="0" presetClass="path" presetSubtype="0" fill="hold" nodeType="afterEffect">
                                  <p:stCondLst>
                                    <p:cond delay="0"/>
                                  </p:stCondLst>
                                  <p:childTnLst>
                                    <p:animMotion origin="layout" path="M 0.326 0.000 L 0.346 0.000 " pathEditMode="relative" ptsTypes="AA">
                                      <p:cBhvr>
                                        <p:cTn id="197" dur="250" fill="hold">
                                          <p:stCondLst>
                                            <p:cond delay="0"/>
                                          </p:stCondLst>
                                        </p:cTn>
                                        <p:tgtEl>
                                          <p:spTgt spid="79"/>
                                        </p:tgtEl>
                                        <p:attrNameLst>
                                          <p:attrName>ppt_x</p:attrName>
                                          <p:attrName>ppt_y</p:attrName>
                                        </p:attrNameLst>
                                      </p:cBhvr>
                                    </p:animMotion>
                                  </p:childTnLst>
                                </p:cTn>
                              </p:par>
                              <p:par>
                                <p:cTn id="198" presetID="0" presetClass="path" presetSubtype="0" fill="hold" nodeType="withEffect">
                                  <p:stCondLst>
                                    <p:cond delay="0"/>
                                  </p:stCondLst>
                                  <p:childTnLst>
                                    <p:animMotion origin="layout" path="M 0.326 0.000 L 0.346 0.000 " pathEditMode="relative" ptsTypes="AA">
                                      <p:cBhvr>
                                        <p:cTn id="199" dur="250" fill="hold">
                                          <p:stCondLst>
                                            <p:cond delay="0"/>
                                          </p:stCondLst>
                                        </p:cTn>
                                        <p:tgtEl>
                                          <p:spTgt spid="76"/>
                                        </p:tgtEl>
                                        <p:attrNameLst>
                                          <p:attrName>ppt_x</p:attrName>
                                          <p:attrName>ppt_y</p:attrName>
                                        </p:attrNameLst>
                                      </p:cBhvr>
                                    </p:animMotion>
                                  </p:childTnLst>
                                </p:cTn>
                              </p:par>
                              <p:par>
                                <p:cTn id="200" presetID="0" presetClass="path" presetSubtype="0" fill="hold" nodeType="withEffect">
                                  <p:stCondLst>
                                    <p:cond delay="0"/>
                                  </p:stCondLst>
                                  <p:childTnLst>
                                    <p:animMotion origin="layout" path="M 0.326 0.000 L 0.346 0.000 " pathEditMode="relative" ptsTypes="AA">
                                      <p:cBhvr>
                                        <p:cTn id="201" dur="250" fill="hold">
                                          <p:stCondLst>
                                            <p:cond delay="0"/>
                                          </p:stCondLst>
                                        </p:cTn>
                                        <p:tgtEl>
                                          <p:spTgt spid="82"/>
                                        </p:tgtEl>
                                        <p:attrNameLst>
                                          <p:attrName>ppt_x</p:attrName>
                                          <p:attrName>ppt_y</p:attrName>
                                        </p:attrNameLst>
                                      </p:cBhvr>
                                    </p:animMotion>
                                  </p:childTnLst>
                                </p:cTn>
                              </p:par>
                              <p:par>
                                <p:cTn id="202" presetID="8" presetClass="emph" presetSubtype="0" fill="hold" nodeType="withEffect">
                                  <p:stCondLst>
                                    <p:cond delay="0"/>
                                  </p:stCondLst>
                                  <p:childTnLst>
                                    <p:animRot by="-2160000">
                                      <p:cBhvr>
                                        <p:cTn id="203" dur="250" fill="hold">
                                          <p:stCondLst>
                                            <p:cond delay="0"/>
                                          </p:stCondLst>
                                        </p:cTn>
                                        <p:tgtEl>
                                          <p:spTgt spid="79"/>
                                        </p:tgtEl>
                                        <p:attrNameLst>
                                          <p:attrName>r</p:attrName>
                                        </p:attrNameLst>
                                      </p:cBhvr>
                                    </p:animRot>
                                  </p:childTnLst>
                                </p:cTn>
                              </p:par>
                              <p:par>
                                <p:cTn id="204" presetID="8" presetClass="emph" presetSubtype="0" fill="hold" nodeType="withEffect">
                                  <p:stCondLst>
                                    <p:cond delay="0"/>
                                  </p:stCondLst>
                                  <p:childTnLst>
                                    <p:animRot by="2160000">
                                      <p:cBhvr>
                                        <p:cTn id="205" dur="250" fill="hold">
                                          <p:stCondLst>
                                            <p:cond delay="0"/>
                                          </p:stCondLst>
                                        </p:cTn>
                                        <p:tgtEl>
                                          <p:spTgt spid="76"/>
                                        </p:tgtEl>
                                        <p:attrNameLst>
                                          <p:attrName>r</p:attrName>
                                        </p:attrNameLst>
                                      </p:cBhvr>
                                    </p:animRot>
                                  </p:childTnLst>
                                </p:cTn>
                              </p:par>
                            </p:childTnLst>
                          </p:cTn>
                        </p:par>
                        <p:par>
                          <p:cTn id="206" fill="hold">
                            <p:stCondLst>
                              <p:cond delay="4500"/>
                            </p:stCondLst>
                            <p:childTnLst>
                              <p:par>
                                <p:cTn id="207" presetID="0" presetClass="path" presetSubtype="0" fill="hold" nodeType="afterEffect">
                                  <p:stCondLst>
                                    <p:cond delay="0"/>
                                  </p:stCondLst>
                                  <p:childTnLst>
                                    <p:animMotion origin="layout" path="M 0.346 0.000 L 0.365 0.000 " pathEditMode="relative" ptsTypes="AA">
                                      <p:cBhvr>
                                        <p:cTn id="208" dur="250" fill="hold">
                                          <p:stCondLst>
                                            <p:cond delay="0"/>
                                          </p:stCondLst>
                                        </p:cTn>
                                        <p:tgtEl>
                                          <p:spTgt spid="79"/>
                                        </p:tgtEl>
                                        <p:attrNameLst>
                                          <p:attrName>ppt_x</p:attrName>
                                          <p:attrName>ppt_y</p:attrName>
                                        </p:attrNameLst>
                                      </p:cBhvr>
                                    </p:animMotion>
                                  </p:childTnLst>
                                </p:cTn>
                              </p:par>
                              <p:par>
                                <p:cTn id="209" presetID="0" presetClass="path" presetSubtype="0" fill="hold" nodeType="withEffect">
                                  <p:stCondLst>
                                    <p:cond delay="0"/>
                                  </p:stCondLst>
                                  <p:childTnLst>
                                    <p:animMotion origin="layout" path="M 0.346 0.000 L 0.365 0.000 " pathEditMode="relative" ptsTypes="AA">
                                      <p:cBhvr>
                                        <p:cTn id="210" dur="250" fill="hold">
                                          <p:stCondLst>
                                            <p:cond delay="0"/>
                                          </p:stCondLst>
                                        </p:cTn>
                                        <p:tgtEl>
                                          <p:spTgt spid="76"/>
                                        </p:tgtEl>
                                        <p:attrNameLst>
                                          <p:attrName>ppt_x</p:attrName>
                                          <p:attrName>ppt_y</p:attrName>
                                        </p:attrNameLst>
                                      </p:cBhvr>
                                    </p:animMotion>
                                  </p:childTnLst>
                                </p:cTn>
                              </p:par>
                              <p:par>
                                <p:cTn id="211" presetID="0" presetClass="path" presetSubtype="0" fill="hold" nodeType="withEffect">
                                  <p:stCondLst>
                                    <p:cond delay="0"/>
                                  </p:stCondLst>
                                  <p:childTnLst>
                                    <p:animMotion origin="layout" path="M 0.346 0.000 L 0.365 0.000 " pathEditMode="relative" ptsTypes="AA">
                                      <p:cBhvr>
                                        <p:cTn id="212" dur="250" fill="hold">
                                          <p:stCondLst>
                                            <p:cond delay="0"/>
                                          </p:stCondLst>
                                        </p:cTn>
                                        <p:tgtEl>
                                          <p:spTgt spid="82"/>
                                        </p:tgtEl>
                                        <p:attrNameLst>
                                          <p:attrName>ppt_x</p:attrName>
                                          <p:attrName>ppt_y</p:attrName>
                                        </p:attrNameLst>
                                      </p:cBhvr>
                                    </p:animMotion>
                                  </p:childTnLst>
                                </p:cTn>
                              </p:par>
                              <p:par>
                                <p:cTn id="213" presetID="8" presetClass="emph" presetSubtype="0" fill="hold" nodeType="withEffect">
                                  <p:stCondLst>
                                    <p:cond delay="0"/>
                                  </p:stCondLst>
                                  <p:childTnLst>
                                    <p:animRot by="2160000">
                                      <p:cBhvr>
                                        <p:cTn id="214" dur="250" fill="hold">
                                          <p:stCondLst>
                                            <p:cond delay="0"/>
                                          </p:stCondLst>
                                        </p:cTn>
                                        <p:tgtEl>
                                          <p:spTgt spid="79"/>
                                        </p:tgtEl>
                                        <p:attrNameLst>
                                          <p:attrName>r</p:attrName>
                                        </p:attrNameLst>
                                      </p:cBhvr>
                                    </p:animRot>
                                  </p:childTnLst>
                                </p:cTn>
                              </p:par>
                              <p:par>
                                <p:cTn id="215" presetID="8" presetClass="emph" presetSubtype="0" fill="hold" nodeType="withEffect">
                                  <p:stCondLst>
                                    <p:cond delay="0"/>
                                  </p:stCondLst>
                                  <p:childTnLst>
                                    <p:animRot by="-2160000">
                                      <p:cBhvr>
                                        <p:cTn id="216" dur="250" fill="hold">
                                          <p:stCondLst>
                                            <p:cond delay="0"/>
                                          </p:stCondLst>
                                        </p:cTn>
                                        <p:tgtEl>
                                          <p:spTgt spid="76"/>
                                        </p:tgtEl>
                                        <p:attrNameLst>
                                          <p:attrName>r</p:attrName>
                                        </p:attrNameLst>
                                      </p:cBhvr>
                                    </p:animRot>
                                  </p:childTnLst>
                                </p:cTn>
                              </p:par>
                            </p:childTnLst>
                          </p:cTn>
                        </p:par>
                        <p:par>
                          <p:cTn id="217" fill="hold">
                            <p:stCondLst>
                              <p:cond delay="4750"/>
                            </p:stCondLst>
                            <p:childTnLst>
                              <p:par>
                                <p:cTn id="218" presetID="0" presetClass="path" presetSubtype="0" fill="hold" nodeType="afterEffect">
                                  <p:stCondLst>
                                    <p:cond delay="0"/>
                                  </p:stCondLst>
                                  <p:childTnLst>
                                    <p:animMotion origin="layout" path="M 0.365 0.000 L 0.384 0.000 " pathEditMode="relative" ptsTypes="AA">
                                      <p:cBhvr>
                                        <p:cTn id="219" dur="250" fill="hold">
                                          <p:stCondLst>
                                            <p:cond delay="0"/>
                                          </p:stCondLst>
                                        </p:cTn>
                                        <p:tgtEl>
                                          <p:spTgt spid="79"/>
                                        </p:tgtEl>
                                        <p:attrNameLst>
                                          <p:attrName>ppt_x</p:attrName>
                                          <p:attrName>ppt_y</p:attrName>
                                        </p:attrNameLst>
                                      </p:cBhvr>
                                    </p:animMotion>
                                  </p:childTnLst>
                                </p:cTn>
                              </p:par>
                              <p:par>
                                <p:cTn id="220" presetID="0" presetClass="path" presetSubtype="0" fill="hold" nodeType="withEffect">
                                  <p:stCondLst>
                                    <p:cond delay="0"/>
                                  </p:stCondLst>
                                  <p:childTnLst>
                                    <p:animMotion origin="layout" path="M 0.365 0.000 L 0.384 0.000 " pathEditMode="relative" ptsTypes="AA">
                                      <p:cBhvr>
                                        <p:cTn id="221" dur="250" fill="hold">
                                          <p:stCondLst>
                                            <p:cond delay="0"/>
                                          </p:stCondLst>
                                        </p:cTn>
                                        <p:tgtEl>
                                          <p:spTgt spid="76"/>
                                        </p:tgtEl>
                                        <p:attrNameLst>
                                          <p:attrName>ppt_x</p:attrName>
                                          <p:attrName>ppt_y</p:attrName>
                                        </p:attrNameLst>
                                      </p:cBhvr>
                                    </p:animMotion>
                                  </p:childTnLst>
                                </p:cTn>
                              </p:par>
                              <p:par>
                                <p:cTn id="222" presetID="0" presetClass="path" presetSubtype="0" fill="hold" nodeType="withEffect">
                                  <p:stCondLst>
                                    <p:cond delay="0"/>
                                  </p:stCondLst>
                                  <p:childTnLst>
                                    <p:animMotion origin="layout" path="M 0.365 0.000 L 0.384 0.000 " pathEditMode="relative" ptsTypes="AA">
                                      <p:cBhvr>
                                        <p:cTn id="223" dur="250" fill="hold">
                                          <p:stCondLst>
                                            <p:cond delay="0"/>
                                          </p:stCondLst>
                                        </p:cTn>
                                        <p:tgtEl>
                                          <p:spTgt spid="82"/>
                                        </p:tgtEl>
                                        <p:attrNameLst>
                                          <p:attrName>ppt_x</p:attrName>
                                          <p:attrName>ppt_y</p:attrName>
                                        </p:attrNameLst>
                                      </p:cBhvr>
                                    </p:animMotion>
                                  </p:childTnLst>
                                </p:cTn>
                              </p:par>
                              <p:par>
                                <p:cTn id="224" presetID="8" presetClass="emph" presetSubtype="0" fill="hold" nodeType="withEffect">
                                  <p:stCondLst>
                                    <p:cond delay="0"/>
                                  </p:stCondLst>
                                  <p:childTnLst>
                                    <p:animRot by="-2160000">
                                      <p:cBhvr>
                                        <p:cTn id="225" dur="250" fill="hold">
                                          <p:stCondLst>
                                            <p:cond delay="0"/>
                                          </p:stCondLst>
                                        </p:cTn>
                                        <p:tgtEl>
                                          <p:spTgt spid="79"/>
                                        </p:tgtEl>
                                        <p:attrNameLst>
                                          <p:attrName>r</p:attrName>
                                        </p:attrNameLst>
                                      </p:cBhvr>
                                    </p:animRot>
                                  </p:childTnLst>
                                </p:cTn>
                              </p:par>
                              <p:par>
                                <p:cTn id="226" presetID="8" presetClass="emph" presetSubtype="0" fill="hold" nodeType="withEffect">
                                  <p:stCondLst>
                                    <p:cond delay="0"/>
                                  </p:stCondLst>
                                  <p:childTnLst>
                                    <p:animRot by="2160000">
                                      <p:cBhvr>
                                        <p:cTn id="227" dur="250" fill="hold">
                                          <p:stCondLst>
                                            <p:cond delay="0"/>
                                          </p:stCondLst>
                                        </p:cTn>
                                        <p:tgtEl>
                                          <p:spTgt spid="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6" grpId="1" animBg="1"/>
      <p:bldP spid="76" grpId="2" animBg="1"/>
      <p:bldP spid="76" grpId="3" animBg="1"/>
      <p:bldP spid="76" grpId="4" animBg="1"/>
      <p:bldP spid="76" grpId="5" animBg="1"/>
      <p:bldP spid="76" grpId="6" animBg="1"/>
      <p:bldP spid="76" grpId="7" animBg="1"/>
      <p:bldP spid="76" grpId="8" animBg="1"/>
      <p:bldP spid="76" grpId="9" animBg="1"/>
      <p:bldP spid="76" grpId="10" animBg="1"/>
      <p:bldP spid="76" grpId="11" animBg="1"/>
      <p:bldP spid="76" grpId="12" animBg="1"/>
      <p:bldP spid="76" grpId="13" animBg="1"/>
      <p:bldP spid="76" grpId="14" animBg="1"/>
      <p:bldP spid="76" grpId="15" animBg="1"/>
      <p:bldP spid="76" grpId="16" animBg="1"/>
      <p:bldP spid="76" grpId="17" animBg="1"/>
      <p:bldP spid="76" grpId="18" animBg="1"/>
      <p:bldP spid="76" grpId="19" animBg="1"/>
      <p:bldP spid="76" grpId="20" animBg="1"/>
      <p:bldP spid="76" grpId="21" animBg="1"/>
      <p:bldP spid="76" grpId="22" animBg="1"/>
      <p:bldP spid="76" grpId="23" animBg="1"/>
      <p:bldP spid="76" grpId="24" animBg="1"/>
      <p:bldP spid="76" grpId="25" animBg="1"/>
      <p:bldP spid="76" grpId="26" animBg="1"/>
      <p:bldP spid="76" grpId="27" animBg="1"/>
      <p:bldP spid="76" grpId="28" animBg="1"/>
      <p:bldP spid="76" grpId="29" animBg="1"/>
      <p:bldP spid="76" grpId="30" animBg="1"/>
      <p:bldP spid="76" grpId="31" animBg="1"/>
      <p:bldP spid="76" grpId="32" animBg="1"/>
      <p:bldP spid="76" grpId="33" animBg="1"/>
      <p:bldP spid="76" grpId="34" animBg="1"/>
      <p:bldP spid="76" grpId="35" animBg="1"/>
      <p:bldP spid="76" grpId="36" animBg="1"/>
      <p:bldP spid="76" grpId="37" animBg="1"/>
      <p:bldP spid="76" grpId="38" animBg="1"/>
      <p:bldP spid="76" grpId="39" animBg="1"/>
      <p:bldP spid="79" grpId="0" animBg="1"/>
      <p:bldP spid="79" grpId="1" animBg="1"/>
      <p:bldP spid="79" grpId="2" animBg="1"/>
      <p:bldP spid="79" grpId="3" animBg="1"/>
      <p:bldP spid="79" grpId="4" animBg="1"/>
      <p:bldP spid="79" grpId="5" animBg="1"/>
      <p:bldP spid="79" grpId="6" animBg="1"/>
      <p:bldP spid="79" grpId="7" animBg="1"/>
      <p:bldP spid="79" grpId="8" animBg="1"/>
      <p:bldP spid="79" grpId="9" animBg="1"/>
      <p:bldP spid="79" grpId="10" animBg="1"/>
      <p:bldP spid="79" grpId="11" animBg="1"/>
      <p:bldP spid="79" grpId="12" animBg="1"/>
      <p:bldP spid="79" grpId="13" animBg="1"/>
      <p:bldP spid="79" grpId="14" animBg="1"/>
      <p:bldP spid="79" grpId="15" animBg="1"/>
      <p:bldP spid="79" grpId="16" animBg="1"/>
      <p:bldP spid="79" grpId="17" animBg="1"/>
      <p:bldP spid="79" grpId="18" animBg="1"/>
      <p:bldP spid="79" grpId="19" animBg="1"/>
      <p:bldP spid="79" grpId="20" animBg="1"/>
      <p:bldP spid="79" grpId="21" animBg="1"/>
      <p:bldP spid="79" grpId="22" animBg="1"/>
      <p:bldP spid="79" grpId="23" animBg="1"/>
      <p:bldP spid="79" grpId="24" animBg="1"/>
      <p:bldP spid="79" grpId="25" animBg="1"/>
      <p:bldP spid="79" grpId="26" animBg="1"/>
      <p:bldP spid="79" grpId="27" animBg="1"/>
      <p:bldP spid="79" grpId="28" animBg="1"/>
      <p:bldP spid="79" grpId="29" animBg="1"/>
      <p:bldP spid="79" grpId="30" animBg="1"/>
      <p:bldP spid="79" grpId="31" animBg="1"/>
      <p:bldP spid="79" grpId="32" animBg="1"/>
      <p:bldP spid="79" grpId="33" animBg="1"/>
      <p:bldP spid="79" grpId="34" animBg="1"/>
      <p:bldP spid="79" grpId="35" animBg="1"/>
      <p:bldP spid="79" grpId="36" animBg="1"/>
      <p:bldP spid="79" grpId="37" animBg="1"/>
      <p:bldP spid="79" grpId="38" animBg="1"/>
      <p:bldP spid="79" grpId="39" animBg="1"/>
      <p:bldP spid="82" grpId="0" animBg="1"/>
      <p:bldP spid="82" grpId="1" animBg="1"/>
      <p:bldP spid="82" grpId="2" animBg="1"/>
      <p:bldP spid="82" grpId="3" animBg="1"/>
      <p:bldP spid="82" grpId="4" animBg="1"/>
      <p:bldP spid="82" grpId="5" animBg="1"/>
      <p:bldP spid="82" grpId="6" animBg="1"/>
      <p:bldP spid="82" grpId="7" animBg="1"/>
      <p:bldP spid="82" grpId="8" animBg="1"/>
      <p:bldP spid="82" grpId="9" animBg="1"/>
      <p:bldP spid="82" grpId="10" animBg="1"/>
      <p:bldP spid="82" grpId="11" animBg="1"/>
      <p:bldP spid="82" grpId="12" animBg="1"/>
      <p:bldP spid="82" grpId="13" animBg="1"/>
      <p:bldP spid="82" grpId="14" animBg="1"/>
      <p:bldP spid="82" grpId="15" animBg="1"/>
      <p:bldP spid="82" grpId="16" animBg="1"/>
      <p:bldP spid="82" grpId="17" animBg="1"/>
      <p:bldP spid="82" grpId="18" animBg="1"/>
      <p:bldP spid="82" grpId="19" animBg="1"/>
      <p:bldP spid="8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Exercise: Stopwatch</a:t>
            </a:r>
            <a:endParaRPr lang="en-US" dirty="0">
              <a:solidFill>
                <a:srgbClr val="FF0000"/>
              </a:solidFill>
            </a:endParaRPr>
          </a:p>
        </p:txBody>
      </p:sp>
      <p:pic>
        <p:nvPicPr>
          <p:cNvPr id="30" name="Picture 48" descr="Graphics (3"/>
          <p:cNvPicPr>
            <a:picLocks noChangeAspect="1" noChangeArrowheads="1"/>
          </p:cNvPicPr>
          <p:nvPr/>
        </p:nvPicPr>
        <p:blipFill>
          <a:blip r:embed="rId3"/>
          <a:srcRect/>
          <a:stretch>
            <a:fillRect/>
          </a:stretch>
        </p:blipFill>
        <p:spPr bwMode="auto">
          <a:xfrm>
            <a:off x="2287588" y="2092325"/>
            <a:ext cx="4516437" cy="1946275"/>
          </a:xfrm>
          <a:prstGeom prst="rect">
            <a:avLst/>
          </a:prstGeom>
          <a:noFill/>
          <a:ln w="9525">
            <a:noFill/>
            <a:miter lim="800000"/>
            <a:headEnd/>
            <a:tailEnd/>
          </a:ln>
        </p:spPr>
      </p:pic>
      <p:sp>
        <p:nvSpPr>
          <p:cNvPr id="34" name="Text Box 52"/>
          <p:cNvSpPr txBox="1">
            <a:spLocks noChangeArrowheads="1"/>
          </p:cNvSpPr>
          <p:nvPr/>
        </p:nvSpPr>
        <p:spPr bwMode="auto">
          <a:xfrm>
            <a:off x="2319338" y="2066925"/>
            <a:ext cx="4446587" cy="244475"/>
          </a:xfrm>
          <a:prstGeom prst="rect">
            <a:avLst/>
          </a:prstGeom>
          <a:noFill/>
          <a:ln w="9525">
            <a:noFill/>
            <a:miter lim="800000"/>
            <a:headEnd/>
            <a:tailEnd/>
          </a:ln>
        </p:spPr>
        <p:txBody>
          <a:bodyPr>
            <a:prstTxWarp prst="textNoShape">
              <a:avLst/>
            </a:prstTxWarp>
            <a:spAutoFit/>
          </a:bodyPr>
          <a:lstStyle/>
          <a:p>
            <a:pPr algn="ctr"/>
            <a:r>
              <a:rPr lang="en-US" sz="1000" dirty="0">
                <a:solidFill>
                  <a:srgbClr val="333333"/>
                </a:solidFill>
                <a:latin typeface="Lucida Grande"/>
                <a:cs typeface="Lucida Grande"/>
              </a:rPr>
              <a:t>Stopwatch</a:t>
            </a:r>
          </a:p>
        </p:txBody>
      </p:sp>
      <p:pic>
        <p:nvPicPr>
          <p:cNvPr id="3" name="Picture 2">
            <a:extLst>
              <a:ext uri="{FF2B5EF4-FFF2-40B4-BE49-F238E27FC236}">
                <a16:creationId xmlns:a16="http://schemas.microsoft.com/office/drawing/2014/main" id="{521A9CB9-51DF-A640-8FD8-3AC90DAFA0F4}"/>
              </a:ext>
            </a:extLst>
          </p:cNvPr>
          <p:cNvPicPr>
            <a:picLocks noChangeAspect="1"/>
          </p:cNvPicPr>
          <p:nvPr/>
        </p:nvPicPr>
        <p:blipFill>
          <a:blip r:embed="rId4"/>
          <a:stretch>
            <a:fillRect/>
          </a:stretch>
        </p:blipFill>
        <p:spPr>
          <a:xfrm>
            <a:off x="3729831" y="2527576"/>
            <a:ext cx="1625600" cy="1308100"/>
          </a:xfrm>
          <a:prstGeom prst="rect">
            <a:avLst/>
          </a:prstGeom>
        </p:spPr>
      </p:pic>
      <p:sp>
        <p:nvSpPr>
          <p:cNvPr id="84" name="Rectangle 3"/>
          <p:cNvSpPr>
            <a:spLocks noChangeArrowheads="1"/>
          </p:cNvSpPr>
          <p:nvPr/>
        </p:nvSpPr>
        <p:spPr bwMode="auto">
          <a:xfrm>
            <a:off x="482600" y="1155700"/>
            <a:ext cx="8128000" cy="2578100"/>
          </a:xfrm>
          <a:prstGeom prst="rect">
            <a:avLst/>
          </a:prstGeom>
          <a:noFill/>
          <a:ln w="9525">
            <a:noFill/>
            <a:miter lim="800000"/>
            <a:headEnd/>
            <a:tailEnd/>
          </a:ln>
        </p:spPr>
        <p:txBody>
          <a:bodyPr>
            <a:prstTxWarp prst="textNoShape">
              <a:avLst/>
            </a:prstTxWarp>
          </a:bodyPr>
          <a:lstStyle/>
          <a:p>
            <a:pPr marL="342900" indent="-342900">
              <a:buFont typeface="Arial" panose="020B0604020202020204" pitchFamily="34" charset="0"/>
              <a:buChar char="•"/>
            </a:pPr>
            <a:r>
              <a:rPr lang="en-US" sz="2400" b="0" dirty="0"/>
              <a:t>Write a simple graphics program that places a stopwatch so that it’s centered within a graphics window, as with:</a:t>
            </a:r>
            <a:br>
              <a:rPr lang="en-US" sz="2400" b="0" dirty="0"/>
            </a:br>
            <a:br>
              <a:rPr lang="en-US" sz="2400" b="0" dirty="0"/>
            </a:br>
            <a:br>
              <a:rPr lang="en-US" sz="2400" b="0" dirty="0"/>
            </a:br>
            <a:br>
              <a:rPr lang="en-US" sz="2400" b="0" dirty="0"/>
            </a:br>
            <a:br>
              <a:rPr lang="en-US" sz="2400" b="0" dirty="0"/>
            </a:br>
            <a:br>
              <a:rPr lang="en-US" sz="2400" b="0" dirty="0"/>
            </a:br>
            <a:endParaRPr lang="en-US" sz="2400" b="0" dirty="0"/>
          </a:p>
          <a:p>
            <a:pPr marL="342900" indent="-342900">
              <a:lnSpc>
                <a:spcPct val="90000"/>
              </a:lnSpc>
              <a:spcAft>
                <a:spcPct val="50000"/>
              </a:spcAft>
              <a:buFontTx/>
              <a:buChar char="•"/>
            </a:pPr>
            <a:r>
              <a:rPr lang="en-US" sz="2400" b="0" dirty="0"/>
              <a:t>The stopwatch is stationary until the user clicks the mouse anywhere in the window, at which point the stopwatch’s hand rotates at a speed of 360 degrees per minute.</a:t>
            </a:r>
          </a:p>
          <a:p>
            <a:pPr marL="342900" indent="-342900">
              <a:lnSpc>
                <a:spcPct val="90000"/>
              </a:lnSpc>
              <a:spcAft>
                <a:spcPct val="50000"/>
              </a:spcAft>
              <a:buFontTx/>
              <a:buChar char="•"/>
            </a:pPr>
            <a:r>
              <a:rPr lang="en-US" sz="2400" b="0" dirty="0"/>
              <a:t>When the user clicks a second time, the stopwatch stops, but a third click prompts it to continue as if never interrupted.</a:t>
            </a:r>
          </a:p>
          <a:p>
            <a:pPr marL="342900" indent="-342900">
              <a:lnSpc>
                <a:spcPct val="90000"/>
              </a:lnSpc>
              <a:spcAft>
                <a:spcPct val="50000"/>
              </a:spcAft>
              <a:buFontTx/>
              <a:buChar char="•"/>
            </a:pPr>
            <a:r>
              <a:rPr lang="en-US" sz="2400" b="0" dirty="0"/>
              <a:t>Our program requires both mouse and timer events!</a:t>
            </a:r>
          </a:p>
        </p:txBody>
      </p:sp>
    </p:spTree>
    <p:extLst>
      <p:ext uri="{BB962C8B-B14F-4D97-AF65-F5344CB8AC3E}">
        <p14:creationId xmlns:p14="http://schemas.microsoft.com/office/powerpoint/2010/main" val="323793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15371</TotalTime>
  <Words>693</Words>
  <Application>Microsoft Macintosh PowerPoint</Application>
  <PresentationFormat>On-screen Show (4:3)</PresentationFormat>
  <Paragraphs>72</Paragraphs>
  <Slides>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ＭＳ Ｐゴシック</vt:lpstr>
      <vt:lpstr>Arial</vt:lpstr>
      <vt:lpstr>Courier New</vt:lpstr>
      <vt:lpstr>Helvetica</vt:lpstr>
      <vt:lpstr>Lucida Grande</vt:lpstr>
      <vt:lpstr>Times New Roman</vt:lpstr>
      <vt:lpstr>Blank Presentation</vt:lpstr>
      <vt:lpstr>Advanced Animation</vt:lpstr>
      <vt:lpstr>The GArc Class</vt:lpstr>
      <vt:lpstr>Exercise: GArc Geometry</vt:lpstr>
      <vt:lpstr>Filled Arcs</vt:lpstr>
      <vt:lpstr>Additional Methods for GArc</vt:lpstr>
      <vt:lpstr>Exercise: PacMan</vt:lpstr>
      <vt:lpstr>Exercise: Stopwatch</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119</cp:revision>
  <cp:lastPrinted>2022-10-06T19:35:03Z</cp:lastPrinted>
  <dcterms:created xsi:type="dcterms:W3CDTF">2017-04-26T15:22:59Z</dcterms:created>
  <dcterms:modified xsi:type="dcterms:W3CDTF">2025-10-01T23:29:47Z</dcterms:modified>
</cp:coreProperties>
</file>