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441" r:id="rId3"/>
    <p:sldId id="443" r:id="rId4"/>
    <p:sldId id="456" r:id="rId5"/>
    <p:sldId id="458" r:id="rId6"/>
    <p:sldId id="459" r:id="rId7"/>
    <p:sldId id="460" r:id="rId8"/>
    <p:sldId id="462" r:id="rId9"/>
    <p:sldId id="463" r:id="rId10"/>
    <p:sldId id="464" r:id="rId11"/>
    <p:sldId id="465" r:id="rId12"/>
    <p:sldId id="480" r:id="rId13"/>
    <p:sldId id="495" r:id="rId14"/>
    <p:sldId id="499" r:id="rId15"/>
    <p:sldId id="503" r:id="rId16"/>
    <p:sldId id="501" r:id="rId17"/>
    <p:sldId id="483" r:id="rId18"/>
    <p:sldId id="500" r:id="rId19"/>
    <p:sldId id="494" r:id="rId20"/>
    <p:sldId id="502" r:id="rId21"/>
    <p:sldId id="476" r:id="rId22"/>
    <p:sldId id="478" r:id="rId23"/>
    <p:sldId id="477" r:id="rId24"/>
    <p:sldId id="36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8160"/>
    <a:srgbClr val="999999"/>
    <a:srgbClr val="FFFFFF"/>
    <a:srgbClr val="0066CC"/>
    <a:srgbClr val="FF3300"/>
    <a:srgbClr val="999933"/>
    <a:srgbClr val="33FFFF"/>
    <a:srgbClr val="CCFFFF"/>
    <a:srgbClr val="00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 varScale="1">
        <p:scale>
          <a:sx n="121" d="100"/>
          <a:sy n="121" d="100"/>
        </p:scale>
        <p:origin x="28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ECEFF0-4C41-EC4B-BB5C-CBC3ACDE4F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69E573-E25C-2142-8F3C-C03D6249B5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08CDD-C2C7-844F-AB89-7298E15F3BC1}" type="datetimeFigureOut">
              <a:rPr lang="en-US" smtClean="0"/>
              <a:t>10/4/25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25E0E-4F79-DE4B-B66F-35AD128990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E5FB5-DFAA-6D44-88CC-24B1D7AFBE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13B3F-0AE4-1849-9DE3-E434EABDC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48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fld id="{2C4346AF-9303-5E4E-A14F-47244F9D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2A14C0-0C1E-544A-B06D-4E01C28272C2}" type="slidenum">
              <a:rPr lang="en-US">
                <a:latin typeface="Times New Roman" pitchFamily="1" charset="0"/>
              </a:rPr>
              <a:pPr/>
              <a:t>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77AF2B-AFA4-2B41-91CF-D6B21D8E9698}" type="slidenum">
              <a:rPr lang="en-US">
                <a:latin typeface="Times New Roman" pitchFamily="1" charset="0"/>
              </a:rPr>
              <a:pPr/>
              <a:t>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1B0104-27DD-FD4E-AA8A-65DBD52B7624}" type="slidenum">
              <a:rPr lang="en-US">
                <a:latin typeface="Times New Roman" pitchFamily="1" charset="0"/>
              </a:rPr>
              <a:pPr/>
              <a:t>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C14E3D-C6D0-034A-AEEA-E3EDA6F90C84}" type="slidenum">
              <a:rPr lang="en-US">
                <a:latin typeface="Times New Roman" pitchFamily="1" charset="0"/>
              </a:rPr>
              <a:pPr/>
              <a:t>4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BBD587-DD82-714F-B0EB-0AA9F50DF9E6}" type="slidenum">
              <a:rPr lang="en-US">
                <a:latin typeface="Times New Roman" pitchFamily="1" charset="0"/>
              </a:rPr>
              <a:pPr/>
              <a:t>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647C6C-A236-5C4A-9266-45C49391E26D}" type="slidenum">
              <a:rPr lang="en-US">
                <a:latin typeface="Times New Roman" pitchFamily="1" charset="0"/>
              </a:rPr>
              <a:pPr/>
              <a:t>6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40DC7D-A146-8341-98F9-D4B2A2638E69}" type="slidenum">
              <a:rPr lang="en-US">
                <a:latin typeface="Times New Roman" pitchFamily="1" charset="0"/>
              </a:rPr>
              <a:pPr/>
              <a:t>7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590F4-15B5-EA42-9CCE-47A3BC71DAD1}" type="slidenum">
              <a:rPr lang="en-US">
                <a:latin typeface="Times New Roman" pitchFamily="1" charset="0"/>
              </a:rPr>
              <a:pPr/>
              <a:t>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latin typeface="Times New Roman" pitchFamily="1" charset="0"/>
              </a:rPr>
              <a:pPr/>
              <a:t>9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783643-7E77-3F4D-AE22-BB3003467C5A}" type="slidenum">
              <a:rPr lang="en-US">
                <a:latin typeface="Times New Roman" pitchFamily="1" charset="0"/>
              </a:rPr>
              <a:pPr/>
              <a:t>10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80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13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27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93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3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157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93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68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28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380364-BC95-0342-83FE-8FAFD7DBE6FC}" type="slidenum">
              <a:rPr lang="en-US">
                <a:latin typeface="Times New Roman" pitchFamily="1" charset="0"/>
              </a:rPr>
              <a:pPr/>
              <a:t>20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E6BDDC-7603-3D4F-99B9-649EC2E47E4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E1B594-7DE1-2045-A5E2-7C33DC3CB295}" type="slidenum">
              <a:rPr lang="en-US">
                <a:latin typeface="Times New Roman" pitchFamily="1" charset="0"/>
              </a:rPr>
              <a:pPr/>
              <a:t>22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6D6EF3-2A65-6144-9322-7437BE33EE58}" type="slidenum">
              <a:rPr lang="en-US">
                <a:latin typeface="Times New Roman" pitchFamily="1" charset="0"/>
              </a:rPr>
              <a:pPr/>
              <a:t>23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AD08B-8329-4143-83BD-0B8E7D4F8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9E6F7-883B-5840-A079-4D90FEC7F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0FE5-4DAD-3D4C-B062-357FD04CF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D65C8-6EF9-C943-BC48-110A3C7AEF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4DB13-F08E-7345-82D3-8FF225248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9D2AC-A1E3-EF41-88BB-BE42F8552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4B6DE-88F8-2948-AA9D-778EEE812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4C2B3-590A-2E48-9B40-65407C6DF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3F62C-1069-4B4D-8535-A65CF4FE7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E7D5B-FB3E-A444-A951-DB9C0EC58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3FD22-64AC-1B43-9F54-87B1CB339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F4AAD30-FE5C-4844-B092-C3D833D3635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6A3A5985-21D8-3F4F-BA8E-EFEFB2977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A6B1C6FE-97DB-9C4C-BED0-F3CEC560E9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Strings in JavaScript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58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106AX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October 6, 2025</a:t>
            </a:r>
          </a:p>
          <a:p>
            <a:pPr algn="ctr">
              <a:lnSpc>
                <a:spcPct val="85000"/>
              </a:lnSpc>
            </a:pPr>
            <a:r>
              <a:rPr lang="en-US" sz="1800" b="0" i="1" dirty="0"/>
              <a:t>slides leveraged from those constructed by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162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Strings in JavaScript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Using Methods in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String</a:t>
            </a:r>
            <a:r>
              <a:rPr lang="en-US" sz="4000">
                <a:solidFill>
                  <a:srgbClr val="FF0000"/>
                </a:solidFill>
              </a:rPr>
              <a:t> Class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JavaScript provides many useful methods for working with strings. Before focusing on individual methods, it’s important to first understand the general way these methods behave.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Because strings are objects, JavaScript uses the receiver syntax to invoke string methods. So, if </a:t>
            </a:r>
            <a:r>
              <a:rPr lang="en-US" sz="2000" dirty="0">
                <a:latin typeface="Courier New"/>
                <a:cs typeface="Courier New"/>
              </a:rPr>
              <a:t>str</a:t>
            </a:r>
            <a:r>
              <a:rPr lang="en-US" sz="2400" b="0" dirty="0"/>
              <a:t> is a string, you invoke the </a:t>
            </a:r>
            <a:r>
              <a:rPr lang="en-US" sz="2000" b="0" i="1" dirty="0"/>
              <a:t>name</a:t>
            </a:r>
            <a:r>
              <a:rPr lang="en-US" sz="2000" b="0" dirty="0"/>
              <a:t> </a:t>
            </a:r>
            <a:r>
              <a:rPr lang="en-US" sz="2400" b="0" dirty="0"/>
              <a:t>method</a:t>
            </a:r>
            <a:r>
              <a:rPr lang="en-US" sz="2000" b="0" dirty="0"/>
              <a:t> </a:t>
            </a:r>
            <a:r>
              <a:rPr lang="en-US" sz="2400" b="0" dirty="0"/>
              <a:t>via </a:t>
            </a:r>
            <a:r>
              <a:rPr lang="en-US" sz="2000" dirty="0" err="1">
                <a:latin typeface="Courier New"/>
                <a:cs typeface="Courier New"/>
              </a:rPr>
              <a:t>str.</a:t>
            </a:r>
            <a:r>
              <a:rPr lang="en-US" sz="2000" b="0" i="1" dirty="0" err="1"/>
              <a:t>name</a:t>
            </a: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b="0" i="1" dirty="0"/>
              <a:t>arguments</a:t>
            </a:r>
            <a:r>
              <a:rPr lang="en-US" sz="2000" dirty="0">
                <a:latin typeface="Courier New"/>
                <a:cs typeface="Courier New"/>
              </a:rPr>
              <a:t>)</a:t>
            </a:r>
            <a:r>
              <a:rPr lang="en-US" sz="2400" b="0" dirty="0"/>
              <a:t>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/>
              <a:t>None</a:t>
            </a:r>
            <a:r>
              <a:rPr lang="en-US" sz="2400" b="0" dirty="0"/>
              <a:t> of the methods in JavaScript’s </a:t>
            </a:r>
            <a:r>
              <a:rPr lang="en-US" sz="2000" dirty="0">
                <a:latin typeface="Courier New" pitchFamily="1" charset="0"/>
              </a:rPr>
              <a:t>String</a:t>
            </a:r>
            <a:r>
              <a:rPr lang="en-US" sz="2400" b="0" dirty="0"/>
              <a:t> class change the receiver. Each method returns a </a:t>
            </a:r>
            <a:r>
              <a:rPr lang="en-US" sz="2400" dirty="0"/>
              <a:t>new</a:t>
            </a:r>
            <a:r>
              <a:rPr lang="en-US" sz="2400" b="0" dirty="0"/>
              <a:t> string reflecting the outcome of the method’s execution.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Classes that prohibit clients from changing an object’s state are said to be </a:t>
            </a:r>
            <a:r>
              <a:rPr lang="en-US" sz="2400" i="1" dirty="0"/>
              <a:t>immutable</a:t>
            </a:r>
            <a:r>
              <a:rPr lang="en-US" sz="2400" b="0" i="1" dirty="0"/>
              <a:t>.</a:t>
            </a:r>
            <a:r>
              <a:rPr lang="en-US" sz="2400" b="0" dirty="0"/>
              <a:t> Immutable types come with many advantages and play an important role in programming.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Selecting Characters from a String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Conceptually, a string is an ordered collection of characters.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600" y="1686466"/>
            <a:ext cx="8131175" cy="2232027"/>
            <a:chOff x="304" y="1010"/>
            <a:chExt cx="5122" cy="1406"/>
          </a:xfrm>
        </p:grpSpPr>
        <p:sp>
          <p:nvSpPr>
            <p:cNvPr id="49162" name="Rectangle 5"/>
            <p:cNvSpPr>
              <a:spLocks noChangeArrowheads="1"/>
            </p:cNvSpPr>
            <p:nvPr/>
          </p:nvSpPr>
          <p:spPr bwMode="auto">
            <a:xfrm>
              <a:off x="304" y="1010"/>
              <a:ext cx="5122" cy="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In JavaScript, the character positions in a string are identified by an </a:t>
              </a:r>
              <a:r>
                <a:rPr lang="en-US" sz="2400" i="1" dirty="0"/>
                <a:t>index</a:t>
              </a:r>
              <a:r>
                <a:rPr lang="en-US" sz="2400" b="0" dirty="0"/>
                <a:t> that begins at 0 and extends up to one less than the string length. For example, the characters in the string </a:t>
              </a:r>
              <a:r>
                <a:rPr lang="en-US" sz="2000" dirty="0">
                  <a:latin typeface="Courier New" pitchFamily="1" charset="0"/>
                </a:rPr>
                <a:t>"hello,</a:t>
              </a:r>
              <a:r>
                <a:rPr lang="en-US" sz="2000" b="0" dirty="0"/>
                <a:t> </a:t>
              </a:r>
              <a:r>
                <a:rPr lang="en-US" sz="2000" dirty="0">
                  <a:latin typeface="Courier New" pitchFamily="1" charset="0"/>
                </a:rPr>
                <a:t>world"</a:t>
              </a:r>
              <a:r>
                <a:rPr lang="en-US" sz="2400" b="0" dirty="0"/>
                <a:t> are arranged like this:</a:t>
              </a:r>
            </a:p>
          </p:txBody>
        </p:sp>
        <p:sp>
          <p:nvSpPr>
            <p:cNvPr id="49163" name="Rectangle 6"/>
            <p:cNvSpPr>
              <a:spLocks noChangeArrowheads="1"/>
            </p:cNvSpPr>
            <p:nvPr/>
          </p:nvSpPr>
          <p:spPr bwMode="auto">
            <a:xfrm>
              <a:off x="1208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h</a:t>
              </a:r>
              <a:endParaRPr lang="en-US" sz="1600" b="0"/>
            </a:p>
          </p:txBody>
        </p:sp>
        <p:sp>
          <p:nvSpPr>
            <p:cNvPr id="49164" name="Text Box 7"/>
            <p:cNvSpPr txBox="1">
              <a:spLocks noChangeArrowheads="1"/>
            </p:cNvSpPr>
            <p:nvPr/>
          </p:nvSpPr>
          <p:spPr bwMode="auto">
            <a:xfrm>
              <a:off x="1205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0</a:t>
              </a:r>
            </a:p>
          </p:txBody>
        </p:sp>
        <p:sp>
          <p:nvSpPr>
            <p:cNvPr id="49165" name="Rectangle 8"/>
            <p:cNvSpPr>
              <a:spLocks noChangeArrowheads="1"/>
            </p:cNvSpPr>
            <p:nvPr/>
          </p:nvSpPr>
          <p:spPr bwMode="auto">
            <a:xfrm>
              <a:off x="1496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e</a:t>
              </a:r>
              <a:endParaRPr lang="en-US" sz="1600" b="0"/>
            </a:p>
          </p:txBody>
        </p:sp>
        <p:sp>
          <p:nvSpPr>
            <p:cNvPr id="49166" name="Text Box 9"/>
            <p:cNvSpPr txBox="1">
              <a:spLocks noChangeArrowheads="1"/>
            </p:cNvSpPr>
            <p:nvPr/>
          </p:nvSpPr>
          <p:spPr bwMode="auto">
            <a:xfrm>
              <a:off x="1493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  <p:sp>
          <p:nvSpPr>
            <p:cNvPr id="49167" name="Rectangle 10"/>
            <p:cNvSpPr>
              <a:spLocks noChangeArrowheads="1"/>
            </p:cNvSpPr>
            <p:nvPr/>
          </p:nvSpPr>
          <p:spPr bwMode="auto">
            <a:xfrm>
              <a:off x="1784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l</a:t>
              </a:r>
              <a:endParaRPr lang="en-US" sz="1600" b="0"/>
            </a:p>
          </p:txBody>
        </p:sp>
        <p:sp>
          <p:nvSpPr>
            <p:cNvPr id="49168" name="Text Box 11"/>
            <p:cNvSpPr txBox="1">
              <a:spLocks noChangeArrowheads="1"/>
            </p:cNvSpPr>
            <p:nvPr/>
          </p:nvSpPr>
          <p:spPr bwMode="auto">
            <a:xfrm>
              <a:off x="1781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169" name="Rectangle 12"/>
            <p:cNvSpPr>
              <a:spLocks noChangeArrowheads="1"/>
            </p:cNvSpPr>
            <p:nvPr/>
          </p:nvSpPr>
          <p:spPr bwMode="auto">
            <a:xfrm>
              <a:off x="2072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l</a:t>
              </a:r>
              <a:endParaRPr lang="en-US" sz="1600" b="0"/>
            </a:p>
          </p:txBody>
        </p:sp>
        <p:sp>
          <p:nvSpPr>
            <p:cNvPr id="49170" name="Text Box 13"/>
            <p:cNvSpPr txBox="1">
              <a:spLocks noChangeArrowheads="1"/>
            </p:cNvSpPr>
            <p:nvPr/>
          </p:nvSpPr>
          <p:spPr bwMode="auto">
            <a:xfrm>
              <a:off x="2069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171" name="Rectangle 14"/>
            <p:cNvSpPr>
              <a:spLocks noChangeArrowheads="1"/>
            </p:cNvSpPr>
            <p:nvPr/>
          </p:nvSpPr>
          <p:spPr bwMode="auto">
            <a:xfrm>
              <a:off x="2360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o</a:t>
              </a:r>
              <a:endParaRPr lang="en-US" sz="1600" b="0"/>
            </a:p>
          </p:txBody>
        </p:sp>
        <p:sp>
          <p:nvSpPr>
            <p:cNvPr id="49172" name="Text Box 15"/>
            <p:cNvSpPr txBox="1">
              <a:spLocks noChangeArrowheads="1"/>
            </p:cNvSpPr>
            <p:nvPr/>
          </p:nvSpPr>
          <p:spPr bwMode="auto">
            <a:xfrm>
              <a:off x="2357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173" name="Rectangle 16"/>
            <p:cNvSpPr>
              <a:spLocks noChangeArrowheads="1"/>
            </p:cNvSpPr>
            <p:nvPr/>
          </p:nvSpPr>
          <p:spPr bwMode="auto">
            <a:xfrm>
              <a:off x="2648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,</a:t>
              </a:r>
              <a:endParaRPr lang="en-US" sz="1600" b="0"/>
            </a:p>
          </p:txBody>
        </p:sp>
        <p:sp>
          <p:nvSpPr>
            <p:cNvPr id="49174" name="Text Box 17"/>
            <p:cNvSpPr txBox="1">
              <a:spLocks noChangeArrowheads="1"/>
            </p:cNvSpPr>
            <p:nvPr/>
          </p:nvSpPr>
          <p:spPr bwMode="auto">
            <a:xfrm>
              <a:off x="2645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175" name="Rectangle 18"/>
            <p:cNvSpPr>
              <a:spLocks noChangeArrowheads="1"/>
            </p:cNvSpPr>
            <p:nvPr/>
          </p:nvSpPr>
          <p:spPr bwMode="auto">
            <a:xfrm>
              <a:off x="2936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 </a:t>
              </a:r>
              <a:endParaRPr lang="en-US" sz="1600" b="0"/>
            </a:p>
          </p:txBody>
        </p:sp>
        <p:sp>
          <p:nvSpPr>
            <p:cNvPr id="49176" name="Text Box 19"/>
            <p:cNvSpPr txBox="1">
              <a:spLocks noChangeArrowheads="1"/>
            </p:cNvSpPr>
            <p:nvPr/>
          </p:nvSpPr>
          <p:spPr bwMode="auto">
            <a:xfrm>
              <a:off x="2933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177" name="Rectangle 20"/>
            <p:cNvSpPr>
              <a:spLocks noChangeArrowheads="1"/>
            </p:cNvSpPr>
            <p:nvPr/>
          </p:nvSpPr>
          <p:spPr bwMode="auto">
            <a:xfrm>
              <a:off x="3224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w</a:t>
              </a:r>
              <a:endParaRPr lang="en-US" sz="1600" b="0"/>
            </a:p>
          </p:txBody>
        </p:sp>
        <p:sp>
          <p:nvSpPr>
            <p:cNvPr id="49178" name="Text Box 21"/>
            <p:cNvSpPr txBox="1">
              <a:spLocks noChangeArrowheads="1"/>
            </p:cNvSpPr>
            <p:nvPr/>
          </p:nvSpPr>
          <p:spPr bwMode="auto">
            <a:xfrm>
              <a:off x="3221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7</a:t>
              </a:r>
            </a:p>
          </p:txBody>
        </p:sp>
        <p:sp>
          <p:nvSpPr>
            <p:cNvPr id="49179" name="Rectangle 22"/>
            <p:cNvSpPr>
              <a:spLocks noChangeArrowheads="1"/>
            </p:cNvSpPr>
            <p:nvPr/>
          </p:nvSpPr>
          <p:spPr bwMode="auto">
            <a:xfrm>
              <a:off x="3512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o</a:t>
              </a:r>
              <a:endParaRPr lang="en-US" sz="1600" b="0"/>
            </a:p>
          </p:txBody>
        </p:sp>
        <p:sp>
          <p:nvSpPr>
            <p:cNvPr id="49180" name="Text Box 23"/>
            <p:cNvSpPr txBox="1">
              <a:spLocks noChangeArrowheads="1"/>
            </p:cNvSpPr>
            <p:nvPr/>
          </p:nvSpPr>
          <p:spPr bwMode="auto">
            <a:xfrm>
              <a:off x="3509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8</a:t>
              </a:r>
            </a:p>
          </p:txBody>
        </p:sp>
        <p:sp>
          <p:nvSpPr>
            <p:cNvPr id="49181" name="Rectangle 24"/>
            <p:cNvSpPr>
              <a:spLocks noChangeArrowheads="1"/>
            </p:cNvSpPr>
            <p:nvPr/>
          </p:nvSpPr>
          <p:spPr bwMode="auto">
            <a:xfrm>
              <a:off x="3800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r</a:t>
              </a:r>
              <a:endParaRPr lang="en-US" sz="1600" b="0"/>
            </a:p>
          </p:txBody>
        </p:sp>
        <p:sp>
          <p:nvSpPr>
            <p:cNvPr id="49182" name="Text Box 25"/>
            <p:cNvSpPr txBox="1">
              <a:spLocks noChangeArrowheads="1"/>
            </p:cNvSpPr>
            <p:nvPr/>
          </p:nvSpPr>
          <p:spPr bwMode="auto">
            <a:xfrm>
              <a:off x="3797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9</a:t>
              </a:r>
            </a:p>
          </p:txBody>
        </p:sp>
        <p:sp>
          <p:nvSpPr>
            <p:cNvPr id="49183" name="Rectangle 26"/>
            <p:cNvSpPr>
              <a:spLocks noChangeArrowheads="1"/>
            </p:cNvSpPr>
            <p:nvPr/>
          </p:nvSpPr>
          <p:spPr bwMode="auto">
            <a:xfrm>
              <a:off x="4088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l</a:t>
              </a:r>
              <a:endParaRPr lang="en-US" sz="1600" b="0"/>
            </a:p>
          </p:txBody>
        </p:sp>
        <p:sp>
          <p:nvSpPr>
            <p:cNvPr id="49184" name="Text Box 27"/>
            <p:cNvSpPr txBox="1">
              <a:spLocks noChangeArrowheads="1"/>
            </p:cNvSpPr>
            <p:nvPr/>
          </p:nvSpPr>
          <p:spPr bwMode="auto">
            <a:xfrm>
              <a:off x="4085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10</a:t>
              </a:r>
            </a:p>
          </p:txBody>
        </p:sp>
        <p:sp>
          <p:nvSpPr>
            <p:cNvPr id="49185" name="Rectangle 28"/>
            <p:cNvSpPr>
              <a:spLocks noChangeArrowheads="1"/>
            </p:cNvSpPr>
            <p:nvPr/>
          </p:nvSpPr>
          <p:spPr bwMode="auto">
            <a:xfrm>
              <a:off x="4376" y="1987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latin typeface="Courier New" pitchFamily="1" charset="0"/>
                </a:rPr>
                <a:t>d</a:t>
              </a:r>
              <a:endParaRPr lang="en-US" sz="1600" b="0"/>
            </a:p>
          </p:txBody>
        </p:sp>
        <p:sp>
          <p:nvSpPr>
            <p:cNvPr id="49186" name="Text Box 29"/>
            <p:cNvSpPr txBox="1">
              <a:spLocks noChangeArrowheads="1"/>
            </p:cNvSpPr>
            <p:nvPr/>
          </p:nvSpPr>
          <p:spPr bwMode="auto">
            <a:xfrm>
              <a:off x="4373" y="2251"/>
              <a:ext cx="28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sz="1200" b="0"/>
                <a:t>11</a:t>
              </a:r>
            </a:p>
          </p:txBody>
        </p:sp>
      </p:grpSp>
      <p:sp>
        <p:nvSpPr>
          <p:cNvPr id="823326" name="Rectangle 30"/>
          <p:cNvSpPr>
            <a:spLocks noChangeArrowheads="1"/>
          </p:cNvSpPr>
          <p:nvPr/>
        </p:nvSpPr>
        <p:spPr bwMode="auto">
          <a:xfrm>
            <a:off x="482600" y="3935340"/>
            <a:ext cx="8128000" cy="117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can obtain the number of characters by checking the </a:t>
            </a:r>
            <a:r>
              <a:rPr lang="en-US" sz="2000" dirty="0">
                <a:latin typeface="Courier New" pitchFamily="1" charset="0"/>
              </a:rPr>
              <a:t>length</a:t>
            </a:r>
            <a:r>
              <a:rPr lang="en-US" sz="2400" b="0" dirty="0">
                <a:latin typeface="Times New Roman"/>
                <a:cs typeface="Times New Roman"/>
              </a:rPr>
              <a:t> property, as in </a:t>
            </a:r>
            <a:r>
              <a:rPr lang="en-US" sz="2000" dirty="0" err="1">
                <a:latin typeface="Courier New"/>
                <a:cs typeface="Courier New"/>
              </a:rPr>
              <a:t>str.length</a:t>
            </a:r>
            <a:r>
              <a:rPr lang="en-US" sz="2400" b="0" dirty="0">
                <a:latin typeface="Times New Roman"/>
                <a:cs typeface="Times New Roman"/>
              </a:rPr>
              <a:t>.</a:t>
            </a:r>
            <a:endParaRPr lang="en-US" sz="2400" b="0" dirty="0"/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82600" y="4787900"/>
            <a:ext cx="8131175" cy="1765300"/>
            <a:chOff x="304" y="2776"/>
            <a:chExt cx="5122" cy="1112"/>
          </a:xfrm>
        </p:grpSpPr>
        <p:sp>
          <p:nvSpPr>
            <p:cNvPr id="49159" name="Rectangle 32"/>
            <p:cNvSpPr>
              <a:spLocks noChangeArrowheads="1"/>
            </p:cNvSpPr>
            <p:nvPr/>
          </p:nvSpPr>
          <p:spPr bwMode="auto">
            <a:xfrm>
              <a:off x="304" y="2776"/>
              <a:ext cx="512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20000"/>
                </a:spcAft>
                <a:buFontTx/>
                <a:buChar char="•"/>
              </a:pPr>
              <a:r>
                <a:rPr lang="en-US" sz="2400" b="0" dirty="0"/>
                <a:t>You can select an individual character by calling </a:t>
              </a:r>
              <a:r>
                <a:rPr lang="en-US" sz="2000" dirty="0" err="1">
                  <a:latin typeface="Courier New" pitchFamily="1" charset="0"/>
                </a:rPr>
                <a:t>charAt</a:t>
              </a:r>
              <a:r>
                <a:rPr lang="en-US" sz="2000" dirty="0">
                  <a:latin typeface="Courier New" pitchFamily="1" charset="0"/>
                </a:rPr>
                <a:t>(</a:t>
              </a:r>
              <a:r>
                <a:rPr lang="en-US" sz="2000" b="0" i="1" dirty="0"/>
                <a:t>k</a:t>
              </a:r>
              <a:r>
                <a:rPr lang="en-US" sz="2000" dirty="0">
                  <a:latin typeface="Courier New" pitchFamily="1" charset="0"/>
                </a:rPr>
                <a:t>)</a:t>
              </a:r>
              <a:r>
                <a:rPr lang="en-US" sz="2400" b="0" dirty="0"/>
                <a:t>, where </a:t>
              </a:r>
              <a:r>
                <a:rPr lang="en-US" sz="2400" b="0" i="1" dirty="0"/>
                <a:t>k</a:t>
              </a:r>
              <a:r>
                <a:rPr lang="en-US" sz="2400" b="0" dirty="0"/>
                <a:t> is the index of the desired character. The expression  </a:t>
              </a:r>
            </a:p>
          </p:txBody>
        </p:sp>
        <p:sp>
          <p:nvSpPr>
            <p:cNvPr id="49160" name="Rectangle 33"/>
            <p:cNvSpPr>
              <a:spLocks noChangeArrowheads="1"/>
            </p:cNvSpPr>
            <p:nvPr/>
          </p:nvSpPr>
          <p:spPr bwMode="auto">
            <a:xfrm>
              <a:off x="304" y="3552"/>
              <a:ext cx="512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90000"/>
                </a:lnSpc>
                <a:spcAft>
                  <a:spcPct val="50000"/>
                </a:spcAft>
              </a:pPr>
              <a:r>
                <a:rPr lang="en-US" sz="2400" b="0" dirty="0"/>
                <a:t>returns the one-character string </a:t>
              </a:r>
              <a:r>
                <a:rPr lang="en-US" sz="2000" dirty="0">
                  <a:latin typeface="Courier New" pitchFamily="1" charset="0"/>
                </a:rPr>
                <a:t>"w"</a:t>
              </a:r>
              <a:r>
                <a:rPr lang="en-US" sz="2400" b="0" dirty="0"/>
                <a:t> that appears at index 7.</a:t>
              </a:r>
            </a:p>
          </p:txBody>
        </p:sp>
        <p:sp>
          <p:nvSpPr>
            <p:cNvPr id="49161" name="Rectangle 34"/>
            <p:cNvSpPr>
              <a:spLocks noChangeArrowheads="1"/>
            </p:cNvSpPr>
            <p:nvPr/>
          </p:nvSpPr>
          <p:spPr bwMode="auto">
            <a:xfrm>
              <a:off x="2160" y="3285"/>
              <a:ext cx="1473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 err="1">
                  <a:latin typeface="Courier New" pitchFamily="1" charset="0"/>
                </a:rPr>
                <a:t>str.charAt</a:t>
              </a:r>
              <a:r>
                <a:rPr lang="en-US" sz="2000" dirty="0">
                  <a:latin typeface="Courier New" pitchFamily="1" charset="0"/>
                </a:rPr>
                <a:t>(7);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32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Concatenation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One of the more useful operations available for strings is </a:t>
            </a:r>
            <a:r>
              <a:rPr lang="en-US" sz="2400" i="1" dirty="0"/>
              <a:t>concatenation</a:t>
            </a:r>
            <a:r>
              <a:rPr lang="en-US" sz="2400" b="0" i="1" dirty="0"/>
              <a:t>,</a:t>
            </a:r>
            <a:r>
              <a:rPr lang="en-US" sz="2400" b="0" dirty="0"/>
              <a:t> which consists of combining two strings end to end with no intervening characters.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As you know from earlier in the quarter, concatenation is built into JavaScript in the form of the </a:t>
            </a:r>
            <a:r>
              <a:rPr lang="en-US" sz="2000" dirty="0">
                <a:latin typeface="Courier New" pitchFamily="1" charset="0"/>
              </a:rPr>
              <a:t>+</a:t>
            </a:r>
            <a:r>
              <a:rPr lang="en-US" sz="2400" b="0" dirty="0"/>
              <a:t> operator.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It is also important to recall that JavaScript interprets the </a:t>
            </a:r>
            <a:r>
              <a:rPr lang="en-US" sz="2000" dirty="0">
                <a:latin typeface="Courier New" pitchFamily="1" charset="0"/>
              </a:rPr>
              <a:t>+</a:t>
            </a:r>
            <a:r>
              <a:rPr lang="en-US" sz="2400" b="0" dirty="0"/>
              <a:t> operator as concatenation if one or both operands are strings.  If both operands are numbers, the </a:t>
            </a:r>
            <a:r>
              <a:rPr lang="en-US" sz="2000" dirty="0">
                <a:latin typeface="Courier New" pitchFamily="1" charset="0"/>
              </a:rPr>
              <a:t>+</a:t>
            </a:r>
            <a:r>
              <a:rPr lang="en-US" sz="2400" b="0" dirty="0"/>
              <a:t> operator signals standard addition.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Extracting Substrings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>
                <a:latin typeface="Courier New" pitchFamily="1" charset="0"/>
              </a:rPr>
              <a:t>substring</a:t>
            </a:r>
            <a:r>
              <a:rPr lang="en-US" sz="2400" b="0" dirty="0"/>
              <a:t> method makes it possible to extract a piece of a larger string by providing index numbers that determine the extent of the substring.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600" y="2286000"/>
            <a:ext cx="8143875" cy="2333626"/>
            <a:chOff x="304" y="1440"/>
            <a:chExt cx="5130" cy="1470"/>
          </a:xfrm>
        </p:grpSpPr>
        <p:sp>
          <p:nvSpPr>
            <p:cNvPr id="53256" name="Rectangle 5"/>
            <p:cNvSpPr>
              <a:spLocks noChangeArrowheads="1"/>
            </p:cNvSpPr>
            <p:nvPr/>
          </p:nvSpPr>
          <p:spPr bwMode="auto">
            <a:xfrm>
              <a:off x="312" y="2230"/>
              <a:ext cx="5122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90000"/>
                </a:lnSpc>
                <a:spcAft>
                  <a:spcPct val="50000"/>
                </a:spcAft>
              </a:pPr>
              <a:r>
                <a:rPr lang="en-US" sz="2400" b="0" dirty="0"/>
                <a:t>where </a:t>
              </a:r>
              <a:r>
                <a:rPr lang="en-US" sz="2000" dirty="0">
                  <a:latin typeface="Courier New" pitchFamily="1" charset="0"/>
                </a:rPr>
                <a:t>p1</a:t>
              </a:r>
              <a:r>
                <a:rPr lang="en-US" sz="2400" b="0" dirty="0"/>
                <a:t> is the first index position in the desired substring and </a:t>
              </a:r>
              <a:r>
                <a:rPr lang="en-US" sz="2000" dirty="0">
                  <a:latin typeface="Courier New" pitchFamily="1" charset="0"/>
                </a:rPr>
                <a:t>p2</a:t>
              </a:r>
              <a:r>
                <a:rPr lang="en-US" sz="2400" b="0" dirty="0"/>
                <a:t> is the index position immediately following the last position in the substring.</a:t>
              </a:r>
            </a:p>
          </p:txBody>
        </p:sp>
        <p:sp>
          <p:nvSpPr>
            <p:cNvPr id="53257" name="Rectangle 6"/>
            <p:cNvSpPr>
              <a:spLocks noChangeArrowheads="1"/>
            </p:cNvSpPr>
            <p:nvPr/>
          </p:nvSpPr>
          <p:spPr bwMode="auto">
            <a:xfrm>
              <a:off x="304" y="1440"/>
              <a:ext cx="512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general form of the </a:t>
              </a:r>
              <a:r>
                <a:rPr lang="en-US" sz="2000" dirty="0">
                  <a:latin typeface="Courier New" pitchFamily="1" charset="0"/>
                </a:rPr>
                <a:t>substring</a:t>
              </a:r>
              <a:r>
                <a:rPr lang="en-US" sz="2400" b="0" dirty="0"/>
                <a:t> call is</a:t>
              </a:r>
            </a:p>
          </p:txBody>
        </p:sp>
        <p:sp>
          <p:nvSpPr>
            <p:cNvPr id="53258" name="Rectangle 7"/>
            <p:cNvSpPr>
              <a:spLocks noChangeArrowheads="1"/>
            </p:cNvSpPr>
            <p:nvPr/>
          </p:nvSpPr>
          <p:spPr bwMode="auto">
            <a:xfrm>
              <a:off x="1776" y="1783"/>
              <a:ext cx="2304" cy="3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Courier New" pitchFamily="1" charset="0"/>
                </a:rPr>
                <a:t>str.substring(p1,</a:t>
              </a:r>
              <a:r>
                <a:rPr lang="en-US" sz="2000" b="0"/>
                <a:t> </a:t>
              </a:r>
              <a:r>
                <a:rPr lang="en-US" sz="2000">
                  <a:latin typeface="Courier New" pitchFamily="1" charset="0"/>
                </a:rPr>
                <a:t>p2);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82600" y="4646544"/>
            <a:ext cx="8131175" cy="1797052"/>
            <a:chOff x="304" y="2912"/>
            <a:chExt cx="5122" cy="1132"/>
          </a:xfrm>
        </p:grpSpPr>
        <p:sp>
          <p:nvSpPr>
            <p:cNvPr id="53254" name="Rectangle 9"/>
            <p:cNvSpPr>
              <a:spLocks noChangeArrowheads="1"/>
            </p:cNvSpPr>
            <p:nvPr/>
          </p:nvSpPr>
          <p:spPr bwMode="auto">
            <a:xfrm>
              <a:off x="304" y="2912"/>
              <a:ext cx="5122" cy="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As an example, if you wanted to select the substring </a:t>
              </a:r>
              <a:r>
                <a:rPr lang="en-US" sz="2000" dirty="0">
                  <a:latin typeface="Courier New" pitchFamily="1" charset="0"/>
                </a:rPr>
                <a:t>"ell"</a:t>
              </a:r>
              <a:r>
                <a:rPr lang="en-US" sz="2400" b="0" dirty="0"/>
                <a:t> from a string variable </a:t>
              </a:r>
              <a:r>
                <a:rPr lang="en-US" sz="2000" dirty="0" err="1">
                  <a:latin typeface="Courier New" pitchFamily="1" charset="0"/>
                </a:rPr>
                <a:t>str</a:t>
              </a:r>
              <a:r>
                <a:rPr lang="en-US" sz="2400" b="0" dirty="0"/>
                <a:t> containing </a:t>
              </a:r>
              <a:r>
                <a:rPr lang="en-US" sz="2000" dirty="0">
                  <a:latin typeface="Courier New" pitchFamily="1" charset="0"/>
                </a:rPr>
                <a:t>"hello, world"</a:t>
              </a:r>
              <a:r>
                <a:rPr lang="en-US" sz="2400" b="0" dirty="0"/>
                <a:t> you would make the following call:</a:t>
              </a:r>
            </a:p>
          </p:txBody>
        </p:sp>
        <p:sp>
          <p:nvSpPr>
            <p:cNvPr id="53255" name="Rectangle 10"/>
            <p:cNvSpPr>
              <a:spLocks noChangeArrowheads="1"/>
            </p:cNvSpPr>
            <p:nvPr/>
          </p:nvSpPr>
          <p:spPr bwMode="auto">
            <a:xfrm>
              <a:off x="1776" y="3686"/>
              <a:ext cx="2304" cy="3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Courier New" pitchFamily="1" charset="0"/>
                </a:rPr>
                <a:t>str.substring(1,</a:t>
              </a:r>
              <a:r>
                <a:rPr lang="en-US" sz="2000" b="0"/>
                <a:t> </a:t>
              </a:r>
              <a:r>
                <a:rPr lang="en-US" sz="2000">
                  <a:latin typeface="Courier New" pitchFamily="1" charset="0"/>
                </a:rPr>
                <a:t>4);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Comparing Strings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JavaScript allows you to call the standard relational operators to compare the values of two strings in a natural way.  For example, if </a:t>
            </a:r>
            <a:r>
              <a:rPr lang="en-US" sz="2000" dirty="0">
                <a:latin typeface="Courier New" pitchFamily="1" charset="0"/>
              </a:rPr>
              <a:t>s1</a:t>
            </a:r>
            <a:r>
              <a:rPr lang="en-US" sz="2400" b="0" dirty="0"/>
              <a:t> and </a:t>
            </a:r>
            <a:r>
              <a:rPr lang="en-US" sz="2000" dirty="0">
                <a:latin typeface="Courier New" pitchFamily="1" charset="0"/>
              </a:rPr>
              <a:t>s2</a:t>
            </a:r>
            <a:r>
              <a:rPr lang="en-US" sz="2400" b="0" dirty="0"/>
              <a:t> are strings, the expression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95300" y="2895600"/>
            <a:ext cx="81311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</a:pPr>
            <a:r>
              <a:rPr lang="en-US" sz="2400" b="0" dirty="0"/>
              <a:t>	is </a:t>
            </a:r>
            <a:r>
              <a:rPr lang="en-US" sz="2000" dirty="0">
                <a:latin typeface="Courier New" pitchFamily="1" charset="0"/>
              </a:rPr>
              <a:t>true</a:t>
            </a:r>
            <a:r>
              <a:rPr lang="en-US" sz="2400" b="0" dirty="0"/>
              <a:t> if the strings </a:t>
            </a:r>
            <a:r>
              <a:rPr lang="en-US" sz="2000" dirty="0">
                <a:latin typeface="Courier New" pitchFamily="1" charset="0"/>
              </a:rPr>
              <a:t>s1</a:t>
            </a:r>
            <a:r>
              <a:rPr lang="en-US" sz="2400" b="0" dirty="0"/>
              <a:t> and </a:t>
            </a:r>
            <a:r>
              <a:rPr lang="en-US" sz="2000" dirty="0">
                <a:latin typeface="Courier New" pitchFamily="1" charset="0"/>
              </a:rPr>
              <a:t>s2</a:t>
            </a:r>
            <a:r>
              <a:rPr lang="en-US" sz="2400" b="0" dirty="0"/>
              <a:t> contain the same characters.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3429000" y="2319950"/>
            <a:ext cx="2286000" cy="48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Courier New" pitchFamily="1" charset="0"/>
              </a:rPr>
              <a:t>s1 === s2</a:t>
            </a:r>
          </a:p>
        </p:txBody>
      </p:sp>
      <p:sp>
        <p:nvSpPr>
          <p:cNvPr id="57351" name="Rectangle 6"/>
          <p:cNvSpPr>
            <a:spLocks noChangeArrowheads="1"/>
          </p:cNvSpPr>
          <p:nvPr/>
        </p:nvSpPr>
        <p:spPr bwMode="auto">
          <a:xfrm>
            <a:off x="482600" y="3365500"/>
            <a:ext cx="8128000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String comparisons involving the operators </a:t>
            </a:r>
            <a:r>
              <a:rPr lang="en-US" sz="2000" dirty="0">
                <a:latin typeface="Courier New"/>
                <a:cs typeface="Courier New"/>
              </a:rPr>
              <a:t>&lt;</a:t>
            </a:r>
            <a:r>
              <a:rPr lang="en-US" sz="2400" b="0" dirty="0"/>
              <a:t>, </a:t>
            </a:r>
            <a:r>
              <a:rPr lang="en-US" sz="2000" dirty="0">
                <a:latin typeface="Courier New"/>
                <a:cs typeface="Courier New"/>
              </a:rPr>
              <a:t>&lt;=</a:t>
            </a:r>
            <a:r>
              <a:rPr lang="en-US" sz="2400" b="0" dirty="0"/>
              <a:t>, </a:t>
            </a:r>
            <a:r>
              <a:rPr lang="en-US" sz="2000" dirty="0">
                <a:latin typeface="Courier New"/>
                <a:cs typeface="Courier New"/>
              </a:rPr>
              <a:t>&gt;</a:t>
            </a:r>
            <a:r>
              <a:rPr lang="en-US" sz="2400" b="0" dirty="0"/>
              <a:t>, and </a:t>
            </a:r>
            <a:r>
              <a:rPr lang="en-US" sz="2000" dirty="0">
                <a:latin typeface="Courier New"/>
                <a:cs typeface="Courier New"/>
              </a:rPr>
              <a:t>&gt;=</a:t>
            </a:r>
            <a:r>
              <a:rPr lang="en-US" sz="2400" b="0" dirty="0"/>
              <a:t> are implemented in a fashion like traditional alphabetic ordering: if the first characters match, the comparison operator checks the second characters, and so on.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Characters are compared numerically using their Unicode values.  For example, </a:t>
            </a:r>
            <a:r>
              <a:rPr lang="en-US" sz="2000" dirty="0">
                <a:latin typeface="Courier New"/>
                <a:cs typeface="Courier New"/>
              </a:rPr>
              <a:t>"cat"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&gt;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"CAT"</a:t>
            </a:r>
            <a:r>
              <a:rPr lang="en-US" sz="2400" b="0" dirty="0">
                <a:latin typeface="Times New Roman"/>
                <a:cs typeface="Times New Roman"/>
              </a:rPr>
              <a:t> because the character code for </a:t>
            </a:r>
            <a:r>
              <a:rPr lang="en-US" sz="2000" dirty="0">
                <a:latin typeface="Courier New"/>
                <a:cs typeface="Courier New"/>
              </a:rPr>
              <a:t>"</a:t>
            </a:r>
            <a:r>
              <a:rPr lang="en-US" sz="2000" dirty="0" err="1">
                <a:latin typeface="Courier New"/>
                <a:cs typeface="Courier New"/>
              </a:rPr>
              <a:t>c</a:t>
            </a:r>
            <a:r>
              <a:rPr lang="en-US" sz="2000" dirty="0">
                <a:latin typeface="Courier New"/>
                <a:cs typeface="Courier New"/>
              </a:rPr>
              <a:t>"</a:t>
            </a:r>
            <a:r>
              <a:rPr lang="en-US" sz="2400" b="0" dirty="0">
                <a:latin typeface="Times New Roman"/>
                <a:cs typeface="Times New Roman"/>
              </a:rPr>
              <a:t> (99) is greater than the code for </a:t>
            </a:r>
            <a:r>
              <a:rPr lang="en-US" sz="2000" dirty="0">
                <a:latin typeface="Courier New"/>
                <a:cs typeface="Courier New"/>
              </a:rPr>
              <a:t>"C"</a:t>
            </a:r>
            <a:r>
              <a:rPr lang="en-US" sz="2400" b="0" dirty="0">
                <a:latin typeface="Times New Roman"/>
                <a:cs typeface="Times New Roman"/>
              </a:rPr>
              <a:t> (67).  This style of comparison is called </a:t>
            </a:r>
            <a:r>
              <a:rPr lang="en-US" sz="2400" i="1" dirty="0">
                <a:latin typeface="Times New Roman"/>
                <a:cs typeface="Times New Roman"/>
              </a:rPr>
              <a:t>lexicographic comparison</a:t>
            </a:r>
            <a:r>
              <a:rPr lang="en-US" sz="2400" b="0" i="1" dirty="0">
                <a:latin typeface="Times New Roman"/>
                <a:cs typeface="Times New Roman"/>
              </a:rPr>
              <a:t>.</a:t>
            </a:r>
            <a:r>
              <a:rPr lang="en-US" sz="2400" b="0" dirty="0">
                <a:latin typeface="Times New Roman"/>
                <a:cs typeface="Times New Roman"/>
              </a:rPr>
              <a:t>  </a:t>
            </a:r>
          </a:p>
          <a:p>
            <a:pPr marL="342900" indent="-342900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latin typeface="Times New Roman"/>
                <a:cs typeface="Times New Roman"/>
              </a:rPr>
              <a:t>We’ll revisit character encodings and Unicode next week.</a:t>
            </a:r>
            <a:endParaRPr lang="en-US" sz="2400" i="1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Searching in a String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9403" name="Rectangle 5"/>
          <p:cNvSpPr>
            <a:spLocks noChangeArrowheads="1"/>
          </p:cNvSpPr>
          <p:nvPr/>
        </p:nvSpPr>
        <p:spPr bwMode="auto">
          <a:xfrm>
            <a:off x="482600" y="1155700"/>
            <a:ext cx="8128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 err="1">
                <a:latin typeface="Courier New" pitchFamily="1" charset="0"/>
              </a:rPr>
              <a:t>indexOf</a:t>
            </a:r>
            <a:r>
              <a:rPr lang="en-US" sz="2400" b="0" dirty="0"/>
              <a:t> method takes a string and returns the index within the receiver at which the first instance of that string begins. If the string is not found, </a:t>
            </a:r>
            <a:r>
              <a:rPr lang="en-US" sz="2000" dirty="0" err="1">
                <a:latin typeface="Courier New" pitchFamily="1" charset="0"/>
              </a:rPr>
              <a:t>indexOf</a:t>
            </a:r>
            <a:r>
              <a:rPr lang="en-US" sz="2400" b="0" dirty="0"/>
              <a:t> returns </a:t>
            </a:r>
            <a:r>
              <a:rPr lang="en-US" sz="2000" b="0" dirty="0">
                <a:latin typeface="Courier New" pitchFamily="1" charset="0"/>
              </a:rPr>
              <a:t>-</a:t>
            </a:r>
            <a:r>
              <a:rPr lang="en-US" sz="2000" b="0" dirty="0"/>
              <a:t>1</a:t>
            </a:r>
            <a:r>
              <a:rPr lang="en-US" sz="2400" b="0" dirty="0"/>
              <a:t>.  For example, if </a:t>
            </a:r>
            <a:r>
              <a:rPr lang="en-US" sz="2000" dirty="0" err="1">
                <a:latin typeface="Courier New" pitchFamily="1" charset="0"/>
              </a:rPr>
              <a:t>str</a:t>
            </a:r>
            <a:r>
              <a:rPr lang="en-US" sz="2400" b="0" dirty="0"/>
              <a:t> contains the string </a:t>
            </a:r>
            <a:r>
              <a:rPr lang="en-US" sz="2000" dirty="0">
                <a:latin typeface="Courier New" pitchFamily="1" charset="0"/>
              </a:rPr>
              <a:t>"hello,</a:t>
            </a:r>
            <a:r>
              <a:rPr lang="en-US" sz="2000" b="0" dirty="0"/>
              <a:t> </a:t>
            </a:r>
            <a:r>
              <a:rPr lang="en-US" sz="2000" dirty="0">
                <a:latin typeface="Courier New" pitchFamily="1" charset="0"/>
              </a:rPr>
              <a:t>world"</a:t>
            </a:r>
            <a:r>
              <a:rPr lang="en-US" sz="2400" b="0" dirty="0"/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387600" y="2728010"/>
            <a:ext cx="4346575" cy="1386790"/>
            <a:chOff x="2387600" y="2921000"/>
            <a:chExt cx="4346575" cy="1386790"/>
          </a:xfrm>
        </p:grpSpPr>
        <p:sp>
          <p:nvSpPr>
            <p:cNvPr id="59404" name="Rectangle 6"/>
            <p:cNvSpPr>
              <a:spLocks noChangeArrowheads="1"/>
            </p:cNvSpPr>
            <p:nvPr/>
          </p:nvSpPr>
          <p:spPr bwMode="auto">
            <a:xfrm>
              <a:off x="2387600" y="2942540"/>
              <a:ext cx="4346575" cy="13652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5" name="Text Box 7"/>
            <p:cNvSpPr txBox="1">
              <a:spLocks noChangeArrowheads="1"/>
            </p:cNvSpPr>
            <p:nvPr/>
          </p:nvSpPr>
          <p:spPr bwMode="auto">
            <a:xfrm>
              <a:off x="2578100" y="2921000"/>
              <a:ext cx="2514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err="1">
                  <a:latin typeface="Courier New" pitchFamily="1" charset="0"/>
                </a:rPr>
                <a:t>str.indexOf("h</a:t>
              </a:r>
              <a:r>
                <a:rPr lang="en-US" sz="1800" dirty="0">
                  <a:latin typeface="Courier New" pitchFamily="1" charset="0"/>
                </a:rPr>
                <a:t>")</a:t>
              </a:r>
            </a:p>
          </p:txBody>
        </p:sp>
        <p:sp>
          <p:nvSpPr>
            <p:cNvPr id="59406" name="Text Box 8"/>
            <p:cNvSpPr txBox="1">
              <a:spLocks noChangeArrowheads="1"/>
            </p:cNvSpPr>
            <p:nvPr/>
          </p:nvSpPr>
          <p:spPr bwMode="auto">
            <a:xfrm>
              <a:off x="5283200" y="2921000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1"/>
                <a:t>returns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07" name="Text Box 9"/>
            <p:cNvSpPr txBox="1">
              <a:spLocks noChangeArrowheads="1"/>
            </p:cNvSpPr>
            <p:nvPr/>
          </p:nvSpPr>
          <p:spPr bwMode="auto">
            <a:xfrm>
              <a:off x="5626100" y="2921000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0"/>
                <a:t>0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08" name="Text Box 10"/>
            <p:cNvSpPr txBox="1">
              <a:spLocks noChangeArrowheads="1"/>
            </p:cNvSpPr>
            <p:nvPr/>
          </p:nvSpPr>
          <p:spPr bwMode="auto">
            <a:xfrm>
              <a:off x="2578100" y="3240088"/>
              <a:ext cx="2819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Courier New" pitchFamily="1" charset="0"/>
                </a:rPr>
                <a:t>str.indexOf("o")</a:t>
              </a:r>
            </a:p>
          </p:txBody>
        </p:sp>
        <p:sp>
          <p:nvSpPr>
            <p:cNvPr id="59409" name="Text Box 11"/>
            <p:cNvSpPr txBox="1">
              <a:spLocks noChangeArrowheads="1"/>
            </p:cNvSpPr>
            <p:nvPr/>
          </p:nvSpPr>
          <p:spPr bwMode="auto">
            <a:xfrm>
              <a:off x="5283200" y="3240088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1"/>
                <a:t>returns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10" name="Text Box 12"/>
            <p:cNvSpPr txBox="1">
              <a:spLocks noChangeArrowheads="1"/>
            </p:cNvSpPr>
            <p:nvPr/>
          </p:nvSpPr>
          <p:spPr bwMode="auto">
            <a:xfrm>
              <a:off x="5626100" y="3240088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0"/>
                <a:t>4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11" name="Text Box 13"/>
            <p:cNvSpPr txBox="1">
              <a:spLocks noChangeArrowheads="1"/>
            </p:cNvSpPr>
            <p:nvPr/>
          </p:nvSpPr>
          <p:spPr bwMode="auto">
            <a:xfrm>
              <a:off x="2578100" y="3559175"/>
              <a:ext cx="2819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Courier New" pitchFamily="1" charset="0"/>
                </a:rPr>
                <a:t>str.indexOf("ell")</a:t>
              </a:r>
            </a:p>
          </p:txBody>
        </p:sp>
        <p:sp>
          <p:nvSpPr>
            <p:cNvPr id="59412" name="Text Box 14"/>
            <p:cNvSpPr txBox="1">
              <a:spLocks noChangeArrowheads="1"/>
            </p:cNvSpPr>
            <p:nvPr/>
          </p:nvSpPr>
          <p:spPr bwMode="auto">
            <a:xfrm>
              <a:off x="5283200" y="3559175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1"/>
                <a:t>returns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13" name="Text Box 15"/>
            <p:cNvSpPr txBox="1">
              <a:spLocks noChangeArrowheads="1"/>
            </p:cNvSpPr>
            <p:nvPr/>
          </p:nvSpPr>
          <p:spPr bwMode="auto">
            <a:xfrm>
              <a:off x="5626100" y="3559175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0"/>
                <a:t>1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14" name="Text Box 16"/>
            <p:cNvSpPr txBox="1">
              <a:spLocks noChangeArrowheads="1"/>
            </p:cNvSpPr>
            <p:nvPr/>
          </p:nvSpPr>
          <p:spPr bwMode="auto">
            <a:xfrm>
              <a:off x="2578100" y="3878263"/>
              <a:ext cx="2514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err="1">
                  <a:latin typeface="Courier New" pitchFamily="1" charset="0"/>
                </a:rPr>
                <a:t>str.indexOf</a:t>
              </a:r>
              <a:r>
                <a:rPr lang="en-US" sz="1800" dirty="0">
                  <a:latin typeface="Courier New" pitchFamily="1" charset="0"/>
                </a:rPr>
                <a:t>("x")</a:t>
              </a:r>
            </a:p>
          </p:txBody>
        </p:sp>
        <p:sp>
          <p:nvSpPr>
            <p:cNvPr id="59415" name="Text Box 17"/>
            <p:cNvSpPr txBox="1">
              <a:spLocks noChangeArrowheads="1"/>
            </p:cNvSpPr>
            <p:nvPr/>
          </p:nvSpPr>
          <p:spPr bwMode="auto">
            <a:xfrm>
              <a:off x="5283200" y="3878263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1"/>
                <a:t>returns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16" name="Text Box 18"/>
            <p:cNvSpPr txBox="1">
              <a:spLocks noChangeArrowheads="1"/>
            </p:cNvSpPr>
            <p:nvPr/>
          </p:nvSpPr>
          <p:spPr bwMode="auto">
            <a:xfrm>
              <a:off x="5626100" y="3878263"/>
              <a:ext cx="914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0">
                  <a:latin typeface="Courier New" pitchFamily="1" charset="0"/>
                </a:rPr>
                <a:t>-</a:t>
              </a:r>
              <a:r>
                <a:rPr lang="en-US" sz="1800" b="0"/>
                <a:t>1</a:t>
              </a:r>
              <a:endParaRPr lang="en-US" sz="1800">
                <a:latin typeface="Courier New" pitchFamily="1" charset="0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482600" y="4267200"/>
            <a:ext cx="8128000" cy="1258887"/>
            <a:chOff x="304" y="3305"/>
            <a:chExt cx="5120" cy="793"/>
          </a:xfrm>
        </p:grpSpPr>
        <p:sp>
          <p:nvSpPr>
            <p:cNvPr id="59398" name="Rectangle 20"/>
            <p:cNvSpPr>
              <a:spLocks noChangeArrowheads="1"/>
            </p:cNvSpPr>
            <p:nvPr/>
          </p:nvSpPr>
          <p:spPr bwMode="auto">
            <a:xfrm>
              <a:off x="304" y="3305"/>
              <a:ext cx="512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The </a:t>
              </a:r>
              <a:r>
                <a:rPr lang="en-US" sz="2000" dirty="0" err="1">
                  <a:latin typeface="Courier New" pitchFamily="1" charset="0"/>
                </a:rPr>
                <a:t>indexOf</a:t>
              </a:r>
              <a:r>
                <a:rPr lang="en-US" sz="2400" b="0" dirty="0"/>
                <a:t> method takes an optional second argument that indicates the starting position for the search.  Thus:</a:t>
              </a:r>
            </a:p>
          </p:txBody>
        </p:sp>
        <p:sp>
          <p:nvSpPr>
            <p:cNvPr id="59399" name="Rectangle 21"/>
            <p:cNvSpPr>
              <a:spLocks noChangeArrowheads="1"/>
            </p:cNvSpPr>
            <p:nvPr/>
          </p:nvSpPr>
          <p:spPr bwMode="auto">
            <a:xfrm>
              <a:off x="1504" y="3848"/>
              <a:ext cx="2738" cy="2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0" name="Text Box 22"/>
            <p:cNvSpPr txBox="1">
              <a:spLocks noChangeArrowheads="1"/>
            </p:cNvSpPr>
            <p:nvPr/>
          </p:nvSpPr>
          <p:spPr bwMode="auto">
            <a:xfrm>
              <a:off x="1624" y="3857"/>
              <a:ext cx="17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Courier New" pitchFamily="1" charset="0"/>
                </a:rPr>
                <a:t>str.indexOf("o",</a:t>
              </a:r>
              <a:r>
                <a:rPr lang="en-US" sz="1800" b="0" i="1"/>
                <a:t> </a:t>
              </a:r>
              <a:r>
                <a:rPr lang="en-US" sz="1800">
                  <a:latin typeface="Courier New" pitchFamily="1" charset="0"/>
                </a:rPr>
                <a:t>5)</a:t>
              </a:r>
            </a:p>
          </p:txBody>
        </p:sp>
        <p:sp>
          <p:nvSpPr>
            <p:cNvPr id="59401" name="Text Box 23"/>
            <p:cNvSpPr txBox="1">
              <a:spLocks noChangeArrowheads="1"/>
            </p:cNvSpPr>
            <p:nvPr/>
          </p:nvSpPr>
          <p:spPr bwMode="auto">
            <a:xfrm>
              <a:off x="3328" y="3857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1"/>
                <a:t>returns</a:t>
              </a:r>
              <a:endParaRPr lang="en-US" sz="1800">
                <a:latin typeface="Courier New" pitchFamily="1" charset="0"/>
              </a:endParaRPr>
            </a:p>
          </p:txBody>
        </p:sp>
        <p:sp>
          <p:nvSpPr>
            <p:cNvPr id="59402" name="Text Box 24"/>
            <p:cNvSpPr txBox="1">
              <a:spLocks noChangeArrowheads="1"/>
            </p:cNvSpPr>
            <p:nvPr/>
          </p:nvSpPr>
          <p:spPr bwMode="auto">
            <a:xfrm>
              <a:off x="3544" y="3857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800" b="0"/>
                <a:t>8</a:t>
              </a:r>
              <a:endParaRPr lang="en-US" sz="1800">
                <a:latin typeface="Courier New" pitchFamily="1" charset="0"/>
              </a:endParaRPr>
            </a:p>
          </p:txBody>
        </p:sp>
      </p:grp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482600" y="5675313"/>
            <a:ext cx="81280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 err="1">
                <a:latin typeface="Courier New" pitchFamily="1" charset="0"/>
              </a:rPr>
              <a:t>lastIndexOf</a:t>
            </a:r>
            <a:r>
              <a:rPr lang="en-US" sz="2400" b="0" dirty="0"/>
              <a:t> method works similarly except that it searches backward from the end of the receiving string.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609600" y="1295400"/>
            <a:ext cx="7924800" cy="495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10800000" flipH="1">
            <a:off x="609600" y="3417432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10800000" flipH="1">
            <a:off x="609600" y="2002744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 flipH="1">
            <a:off x="609600" y="2710088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rot="10800000" flipH="1">
            <a:off x="609600" y="4124776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 rot="10800000" flipH="1">
            <a:off x="609600" y="483212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 rot="10800000" flipH="1">
            <a:off x="609600" y="5539464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Other Methods in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String</a:t>
            </a:r>
            <a:r>
              <a:rPr lang="en-US" sz="4000">
                <a:solidFill>
                  <a:srgbClr val="FF0000"/>
                </a:solidFill>
              </a:rPr>
              <a:t> Class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47700" y="1256470"/>
            <a:ext cx="7924800" cy="681098"/>
            <a:chOff x="647700" y="1244600"/>
            <a:chExt cx="7924800" cy="681098"/>
          </a:xfrm>
        </p:grpSpPr>
        <p:sp>
          <p:nvSpPr>
            <p:cNvPr id="61473" name="Text Box 5"/>
            <p:cNvSpPr txBox="1">
              <a:spLocks noChangeArrowheads="1"/>
            </p:cNvSpPr>
            <p:nvPr/>
          </p:nvSpPr>
          <p:spPr bwMode="auto">
            <a:xfrm>
              <a:off x="647700" y="1244600"/>
              <a:ext cx="7848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String.fromCharCode(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code</a:t>
              </a:r>
              <a:r>
                <a:rPr lang="en-US" sz="2000" dirty="0">
                  <a:latin typeface="Courier New" pitchFamily="1" charset="0"/>
                </a:rPr>
                <a:t>)</a:t>
              </a:r>
            </a:p>
          </p:txBody>
        </p:sp>
        <p:sp>
          <p:nvSpPr>
            <p:cNvPr id="61474" name="Text Box 6"/>
            <p:cNvSpPr txBox="1">
              <a:spLocks noChangeArrowheads="1"/>
            </p:cNvSpPr>
            <p:nvPr/>
          </p:nvSpPr>
          <p:spPr bwMode="auto">
            <a:xfrm>
              <a:off x="952500" y="1525588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the one-character string whose Unicode value is </a:t>
              </a:r>
              <a:r>
                <a:rPr lang="en-US" sz="2000" b="0" i="1" dirty="0"/>
                <a:t>code.</a:t>
              </a:r>
              <a:endParaRPr lang="en-US" sz="2000" b="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47700" y="1956589"/>
            <a:ext cx="7924800" cy="693798"/>
            <a:chOff x="647700" y="1892300"/>
            <a:chExt cx="7924800" cy="693798"/>
          </a:xfrm>
        </p:grpSpPr>
        <p:sp>
          <p:nvSpPr>
            <p:cNvPr id="61470" name="Text Box 9"/>
            <p:cNvSpPr txBox="1">
              <a:spLocks noChangeArrowheads="1"/>
            </p:cNvSpPr>
            <p:nvPr/>
          </p:nvSpPr>
          <p:spPr bwMode="auto">
            <a:xfrm>
              <a:off x="647700" y="1892300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charCodeAt(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index</a:t>
              </a:r>
              <a:r>
                <a:rPr lang="en-US" sz="2000" dirty="0">
                  <a:latin typeface="Courier New" pitchFamily="1" charset="0"/>
                </a:rPr>
                <a:t>)</a:t>
              </a:r>
            </a:p>
          </p:txBody>
        </p:sp>
        <p:sp>
          <p:nvSpPr>
            <p:cNvPr id="61471" name="Text Box 10"/>
            <p:cNvSpPr txBox="1">
              <a:spLocks noChangeArrowheads="1"/>
            </p:cNvSpPr>
            <p:nvPr/>
          </p:nvSpPr>
          <p:spPr bwMode="auto">
            <a:xfrm>
              <a:off x="952500" y="2185988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the Unicode value of the character at the specified index.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7700" y="4095041"/>
            <a:ext cx="7924800" cy="693798"/>
            <a:chOff x="647700" y="4559299"/>
            <a:chExt cx="7924800" cy="693798"/>
          </a:xfrm>
        </p:grpSpPr>
        <p:sp>
          <p:nvSpPr>
            <p:cNvPr id="61467" name="Text Box 13"/>
            <p:cNvSpPr txBox="1">
              <a:spLocks noChangeArrowheads="1"/>
            </p:cNvSpPr>
            <p:nvPr/>
          </p:nvSpPr>
          <p:spPr bwMode="auto">
            <a:xfrm>
              <a:off x="647700" y="4559299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startsWith(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prefix</a:t>
              </a:r>
              <a:r>
                <a:rPr lang="en-US" sz="2000" dirty="0">
                  <a:latin typeface="Courier New" pitchFamily="1" charset="0"/>
                </a:rPr>
                <a:t>)</a:t>
              </a:r>
            </a:p>
          </p:txBody>
        </p:sp>
        <p:sp>
          <p:nvSpPr>
            <p:cNvPr id="61468" name="Text Box 14"/>
            <p:cNvSpPr txBox="1">
              <a:spLocks noChangeArrowheads="1"/>
            </p:cNvSpPr>
            <p:nvPr/>
          </p:nvSpPr>
          <p:spPr bwMode="auto">
            <a:xfrm>
              <a:off x="952500" y="4852987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</a:t>
              </a:r>
              <a:r>
                <a:rPr lang="en-US" sz="1800" dirty="0">
                  <a:latin typeface="Courier New" pitchFamily="1" charset="0"/>
                </a:rPr>
                <a:t>true</a:t>
              </a:r>
              <a:r>
                <a:rPr lang="en-US" sz="2000" b="0" dirty="0"/>
                <a:t> if this string starts with </a:t>
              </a:r>
              <a:r>
                <a:rPr lang="en-US" sz="2000" b="0" i="1" dirty="0"/>
                <a:t>prefix.</a:t>
              </a:r>
              <a:endParaRPr lang="en-US" sz="2000" b="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47700" y="4807859"/>
            <a:ext cx="7924800" cy="681098"/>
            <a:chOff x="647700" y="5232399"/>
            <a:chExt cx="7924800" cy="681098"/>
          </a:xfrm>
        </p:grpSpPr>
        <p:sp>
          <p:nvSpPr>
            <p:cNvPr id="61464" name="Text Box 17"/>
            <p:cNvSpPr txBox="1">
              <a:spLocks noChangeArrowheads="1"/>
            </p:cNvSpPr>
            <p:nvPr/>
          </p:nvSpPr>
          <p:spPr bwMode="auto">
            <a:xfrm>
              <a:off x="647700" y="5232399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endsWith(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suffix</a:t>
              </a:r>
              <a:r>
                <a:rPr lang="en-US" sz="2000" dirty="0">
                  <a:latin typeface="Courier New" pitchFamily="1" charset="0"/>
                </a:rPr>
                <a:t>)</a:t>
              </a:r>
            </a:p>
          </p:txBody>
        </p:sp>
        <p:sp>
          <p:nvSpPr>
            <p:cNvPr id="61465" name="Text Box 18"/>
            <p:cNvSpPr txBox="1">
              <a:spLocks noChangeArrowheads="1"/>
            </p:cNvSpPr>
            <p:nvPr/>
          </p:nvSpPr>
          <p:spPr bwMode="auto">
            <a:xfrm>
              <a:off x="952500" y="5513387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</a:t>
              </a:r>
              <a:r>
                <a:rPr lang="en-US" sz="1800" dirty="0">
                  <a:latin typeface="Courier New" pitchFamily="1" charset="0"/>
                </a:rPr>
                <a:t>true</a:t>
              </a:r>
              <a:r>
                <a:rPr lang="en-US" sz="2000" b="0" dirty="0"/>
                <a:t> if this </a:t>
              </a:r>
              <a:r>
                <a:rPr lang="en-US" sz="2000" b="0"/>
                <a:t>string ends with </a:t>
              </a:r>
              <a:r>
                <a:rPr lang="en-US" sz="2000" b="0" i="1" dirty="0"/>
                <a:t>suffix.</a:t>
              </a:r>
              <a:endParaRPr lang="en-US" sz="2000" b="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47700" y="5507979"/>
            <a:ext cx="7924800" cy="693798"/>
            <a:chOff x="647700" y="5816599"/>
            <a:chExt cx="7924800" cy="693798"/>
          </a:xfrm>
        </p:grpSpPr>
        <p:sp>
          <p:nvSpPr>
            <p:cNvPr id="61458" name="Text Box 25"/>
            <p:cNvSpPr txBox="1">
              <a:spLocks noChangeArrowheads="1"/>
            </p:cNvSpPr>
            <p:nvPr/>
          </p:nvSpPr>
          <p:spPr bwMode="auto">
            <a:xfrm>
              <a:off x="647700" y="5816599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latin typeface="Courier New" pitchFamily="1" charset="0"/>
                </a:rPr>
                <a:t>trim()</a:t>
              </a:r>
            </a:p>
          </p:txBody>
        </p:sp>
        <p:sp>
          <p:nvSpPr>
            <p:cNvPr id="61459" name="Text Box 26"/>
            <p:cNvSpPr txBox="1">
              <a:spLocks noChangeArrowheads="1"/>
            </p:cNvSpPr>
            <p:nvPr/>
          </p:nvSpPr>
          <p:spPr bwMode="auto">
            <a:xfrm>
              <a:off x="952500" y="6110287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a copy of this string with leading and trailing spaces removed.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47700" y="2669407"/>
            <a:ext cx="7924800" cy="693797"/>
            <a:chOff x="647700" y="2946401"/>
            <a:chExt cx="7924800" cy="693797"/>
          </a:xfrm>
        </p:grpSpPr>
        <p:sp>
          <p:nvSpPr>
            <p:cNvPr id="61455" name="Text Box 29"/>
            <p:cNvSpPr txBox="1">
              <a:spLocks noChangeArrowheads="1"/>
            </p:cNvSpPr>
            <p:nvPr/>
          </p:nvSpPr>
          <p:spPr bwMode="auto">
            <a:xfrm>
              <a:off x="647700" y="2946401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toLowerCase</a:t>
              </a:r>
              <a:r>
                <a:rPr lang="en-US" sz="2000" dirty="0">
                  <a:latin typeface="Courier New" pitchFamily="1" charset="0"/>
                </a:rPr>
                <a:t>()</a:t>
              </a:r>
            </a:p>
          </p:txBody>
        </p:sp>
        <p:sp>
          <p:nvSpPr>
            <p:cNvPr id="61456" name="Text Box 30"/>
            <p:cNvSpPr txBox="1">
              <a:spLocks noChangeArrowheads="1"/>
            </p:cNvSpPr>
            <p:nvPr/>
          </p:nvSpPr>
          <p:spPr bwMode="auto">
            <a:xfrm>
              <a:off x="952500" y="3240088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a copy of this string converted to lower case.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7700" y="3382224"/>
            <a:ext cx="7924800" cy="693797"/>
            <a:chOff x="647700" y="3606801"/>
            <a:chExt cx="7924800" cy="693797"/>
          </a:xfrm>
        </p:grpSpPr>
        <p:sp>
          <p:nvSpPr>
            <p:cNvPr id="61452" name="Text Box 33"/>
            <p:cNvSpPr txBox="1">
              <a:spLocks noChangeArrowheads="1"/>
            </p:cNvSpPr>
            <p:nvPr/>
          </p:nvSpPr>
          <p:spPr bwMode="auto">
            <a:xfrm>
              <a:off x="647700" y="3606801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pitchFamily="1" charset="0"/>
                </a:rPr>
                <a:t>toUpperCase</a:t>
              </a:r>
              <a:r>
                <a:rPr lang="en-US" sz="2000" dirty="0">
                  <a:latin typeface="Courier New" pitchFamily="1" charset="0"/>
                </a:rPr>
                <a:t>()</a:t>
              </a:r>
            </a:p>
          </p:txBody>
        </p:sp>
        <p:sp>
          <p:nvSpPr>
            <p:cNvPr id="61453" name="Text Box 34"/>
            <p:cNvSpPr txBox="1">
              <a:spLocks noChangeArrowheads="1"/>
            </p:cNvSpPr>
            <p:nvPr/>
          </p:nvSpPr>
          <p:spPr bwMode="auto">
            <a:xfrm>
              <a:off x="952500" y="3900488"/>
              <a:ext cx="7620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0" dirty="0"/>
                <a:t>Returns a copy of this string converted to upper case.</a:t>
              </a:r>
            </a:p>
          </p:txBody>
        </p:sp>
      </p:grpSp>
      <p:cxnSp>
        <p:nvCxnSpPr>
          <p:cNvPr id="55" name="Straight Connector 54"/>
          <p:cNvCxnSpPr/>
          <p:nvPr/>
        </p:nvCxnSpPr>
        <p:spPr bwMode="auto">
          <a:xfrm rot="10800000" flipH="1">
            <a:off x="609600" y="6246811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 rot="10800000" flipH="1">
            <a:off x="609600" y="129540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Simple String Idioms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457200" y="1143000"/>
            <a:ext cx="8229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0" dirty="0"/>
              <a:t>When you work with strings, there are two idiomatic patterns that are particularly important: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57200" y="2057400"/>
            <a:ext cx="8229600" cy="1905000"/>
            <a:chOff x="457200" y="2057400"/>
            <a:chExt cx="8229600" cy="1905000"/>
          </a:xfrm>
        </p:grpSpPr>
        <p:sp>
          <p:nvSpPr>
            <p:cNvPr id="63491" name="Rectangle 3"/>
            <p:cNvSpPr>
              <a:spLocks noChangeArrowheads="1"/>
            </p:cNvSpPr>
            <p:nvPr/>
          </p:nvSpPr>
          <p:spPr bwMode="auto">
            <a:xfrm>
              <a:off x="1333500" y="2566988"/>
              <a:ext cx="6486525" cy="13954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000" dirty="0">
                  <a:latin typeface="Courier New" pitchFamily="1" charset="0"/>
                </a:rPr>
                <a:t>for (let </a:t>
              </a:r>
              <a:r>
                <a:rPr lang="en-US" sz="2000" dirty="0" err="1">
                  <a:latin typeface="Courier New" pitchFamily="1" charset="0"/>
                </a:rPr>
                <a:t>i</a:t>
              </a:r>
              <a:r>
                <a:rPr lang="en-US" sz="2000" dirty="0">
                  <a:latin typeface="Courier New" pitchFamily="1" charset="0"/>
                </a:rPr>
                <a:t> = 0; </a:t>
              </a:r>
              <a:r>
                <a:rPr lang="en-US" sz="2000" dirty="0" err="1">
                  <a:latin typeface="Courier New" pitchFamily="1" charset="0"/>
                </a:rPr>
                <a:t>i</a:t>
              </a:r>
              <a:r>
                <a:rPr lang="en-US" sz="2000" dirty="0">
                  <a:latin typeface="Courier New" pitchFamily="1" charset="0"/>
                </a:rPr>
                <a:t> &lt; </a:t>
              </a:r>
              <a:r>
                <a:rPr lang="en-US" sz="2000" dirty="0" err="1">
                  <a:latin typeface="Courier New" pitchFamily="1" charset="0"/>
                </a:rPr>
                <a:t>str.length</a:t>
              </a:r>
              <a:r>
                <a:rPr lang="en-US" sz="2000" dirty="0">
                  <a:latin typeface="Courier New" pitchFamily="1" charset="0"/>
                </a:rPr>
                <a:t>; </a:t>
              </a:r>
              <a:r>
                <a:rPr lang="en-US" sz="2000" dirty="0" err="1">
                  <a:latin typeface="Courier New" pitchFamily="1" charset="0"/>
                </a:rPr>
                <a:t>i</a:t>
              </a:r>
              <a:r>
                <a:rPr lang="en-US" sz="2000" dirty="0">
                  <a:latin typeface="Courier New" pitchFamily="1" charset="0"/>
                </a:rPr>
                <a:t>++)</a:t>
              </a:r>
              <a:r>
                <a:rPr lang="en-US" sz="1000" dirty="0">
                  <a:latin typeface="Courier New" pitchFamily="1" charset="0"/>
                </a:rPr>
                <a:t> </a:t>
              </a:r>
              <a:r>
                <a:rPr lang="en-US" sz="2000" dirty="0">
                  <a:latin typeface="Courier New" pitchFamily="1" charset="0"/>
                </a:rPr>
                <a:t>{</a:t>
              </a:r>
            </a:p>
            <a:p>
              <a:r>
                <a:rPr lang="en-US" sz="2000" dirty="0">
                  <a:latin typeface="Courier New" pitchFamily="1" charset="0"/>
                </a:rPr>
                <a:t>   let </a:t>
              </a:r>
              <a:r>
                <a:rPr lang="en-US" sz="2000" dirty="0" err="1">
                  <a:latin typeface="Courier New" pitchFamily="1" charset="0"/>
                </a:rPr>
                <a:t>ch</a:t>
              </a:r>
              <a:r>
                <a:rPr lang="en-US" sz="2000" dirty="0">
                  <a:latin typeface="Courier New" pitchFamily="1" charset="0"/>
                </a:rPr>
                <a:t> = </a:t>
              </a:r>
              <a:r>
                <a:rPr lang="en-US" sz="2000" dirty="0" err="1">
                  <a:latin typeface="Courier New" pitchFamily="1" charset="0"/>
                </a:rPr>
                <a:t>str.charAt</a:t>
              </a:r>
              <a:r>
                <a:rPr lang="en-US" sz="2000" dirty="0">
                  <a:latin typeface="Courier New" pitchFamily="1" charset="0"/>
                </a:rPr>
                <a:t>(</a:t>
              </a:r>
              <a:r>
                <a:rPr lang="en-US" sz="2000" dirty="0" err="1">
                  <a:latin typeface="Courier New" pitchFamily="1" charset="0"/>
                </a:rPr>
                <a:t>i</a:t>
              </a:r>
              <a:r>
                <a:rPr lang="en-US" sz="2000" dirty="0">
                  <a:latin typeface="Courier New" pitchFamily="1" charset="0"/>
                </a:rPr>
                <a:t>);</a:t>
              </a:r>
            </a:p>
            <a:p>
              <a:r>
                <a:rPr lang="en-US" sz="2000" dirty="0">
                  <a:latin typeface="Courier New" pitchFamily="1" charset="0"/>
                </a:rPr>
                <a:t>   </a:t>
              </a:r>
              <a:r>
                <a:rPr lang="en-US" sz="2000" b="0" i="1" dirty="0"/>
                <a:t>. . . code to process each character in turn . . .</a:t>
              </a:r>
            </a:p>
            <a:p>
              <a:r>
                <a:rPr lang="en-US" sz="2000" dirty="0">
                  <a:latin typeface="Courier New" pitchFamily="1" charset="0"/>
                </a:rPr>
                <a:t>}</a:t>
              </a:r>
            </a:p>
          </p:txBody>
        </p:sp>
        <p:sp>
          <p:nvSpPr>
            <p:cNvPr id="63493" name="Text Box 5"/>
            <p:cNvSpPr txBox="1">
              <a:spLocks noChangeArrowheads="1"/>
            </p:cNvSpPr>
            <p:nvPr/>
          </p:nvSpPr>
          <p:spPr bwMode="auto">
            <a:xfrm>
              <a:off x="882650" y="2057400"/>
              <a:ext cx="780415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 dirty="0"/>
                <a:t>Iterating through the characters in a string. </a:t>
              </a:r>
            </a:p>
          </p:txBody>
        </p:sp>
        <p:sp>
          <p:nvSpPr>
            <p:cNvPr id="63494" name="Text Box 6"/>
            <p:cNvSpPr txBox="1">
              <a:spLocks noChangeArrowheads="1"/>
            </p:cNvSpPr>
            <p:nvPr/>
          </p:nvSpPr>
          <p:spPr bwMode="auto">
            <a:xfrm>
              <a:off x="457200" y="2057400"/>
              <a:ext cx="6096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/>
                <a:t>1.</a:t>
              </a:r>
            </a:p>
          </p:txBody>
        </p:sp>
      </p:grp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57200" y="4191000"/>
            <a:ext cx="8229600" cy="2209800"/>
            <a:chOff x="288" y="2640"/>
            <a:chExt cx="5184" cy="1392"/>
          </a:xfrm>
        </p:grpSpPr>
        <p:sp>
          <p:nvSpPr>
            <p:cNvPr id="63496" name="Rectangle 7"/>
            <p:cNvSpPr>
              <a:spLocks noChangeArrowheads="1"/>
            </p:cNvSpPr>
            <p:nvPr/>
          </p:nvSpPr>
          <p:spPr bwMode="auto">
            <a:xfrm>
              <a:off x="840" y="2961"/>
              <a:ext cx="4086" cy="107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000" dirty="0">
                  <a:latin typeface="Courier New" pitchFamily="1" charset="0"/>
                </a:rPr>
                <a:t>let result = "";</a:t>
              </a:r>
            </a:p>
            <a:p>
              <a:r>
                <a:rPr lang="en-US" sz="2000" dirty="0">
                  <a:latin typeface="Courier New" pitchFamily="1" charset="0"/>
                </a:rPr>
                <a:t>for (</a:t>
              </a:r>
              <a:r>
                <a:rPr lang="en-US" sz="2000" b="0" i="1" dirty="0"/>
                <a:t>whatever limits are appropriate to the application</a:t>
              </a:r>
              <a:r>
                <a:rPr lang="en-US" sz="2000" dirty="0">
                  <a:latin typeface="Courier New" pitchFamily="1" charset="0"/>
                </a:rPr>
                <a:t>)</a:t>
              </a:r>
              <a:r>
                <a:rPr lang="en-US" sz="1000" dirty="0">
                  <a:latin typeface="Courier New" pitchFamily="1" charset="0"/>
                </a:rPr>
                <a:t> </a:t>
              </a:r>
              <a:r>
                <a:rPr lang="en-US" sz="2000" dirty="0">
                  <a:latin typeface="Courier New" pitchFamily="1" charset="0"/>
                </a:rPr>
                <a:t>{</a:t>
              </a:r>
              <a:r>
                <a:rPr lang="en-US" sz="2000" b="0" i="1" dirty="0"/>
                <a:t> </a:t>
              </a:r>
              <a:endParaRPr lang="en-US" sz="2000" dirty="0">
                <a:latin typeface="Courier New" pitchFamily="1" charset="0"/>
              </a:endParaRPr>
            </a:p>
            <a:p>
              <a:r>
                <a:rPr lang="en-US" sz="2000" dirty="0">
                  <a:latin typeface="Courier New" pitchFamily="1" charset="0"/>
                </a:rPr>
                <a:t>   </a:t>
              </a:r>
              <a:r>
                <a:rPr lang="en-US" sz="2000" b="0" i="1" dirty="0"/>
                <a:t>. . . code to determine the next character to be added . . .</a:t>
              </a:r>
            </a:p>
            <a:p>
              <a:r>
                <a:rPr lang="en-US" sz="2000" dirty="0">
                  <a:latin typeface="Courier New" pitchFamily="1" charset="0"/>
                </a:rPr>
                <a:t>   result += </a:t>
              </a:r>
              <a:r>
                <a:rPr lang="en-US" sz="2000" dirty="0" err="1">
                  <a:latin typeface="Courier New" pitchFamily="1" charset="0"/>
                </a:rPr>
                <a:t>ch</a:t>
              </a:r>
              <a:r>
                <a:rPr lang="en-US" sz="2000" dirty="0">
                  <a:latin typeface="Courier New" pitchFamily="1" charset="0"/>
                </a:rPr>
                <a:t>;</a:t>
              </a:r>
            </a:p>
            <a:p>
              <a:r>
                <a:rPr lang="en-US" sz="2000" dirty="0">
                  <a:latin typeface="Courier New" pitchFamily="1" charset="0"/>
                </a:rPr>
                <a:t>}</a:t>
              </a:r>
            </a:p>
          </p:txBody>
        </p:sp>
        <p:sp>
          <p:nvSpPr>
            <p:cNvPr id="63497" name="Text Box 8"/>
            <p:cNvSpPr txBox="1">
              <a:spLocks noChangeArrowheads="1"/>
            </p:cNvSpPr>
            <p:nvPr/>
          </p:nvSpPr>
          <p:spPr bwMode="auto">
            <a:xfrm>
              <a:off x="556" y="2640"/>
              <a:ext cx="491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 dirty="0"/>
                <a:t>Growing a new string character by character. </a:t>
              </a:r>
            </a:p>
          </p:txBody>
        </p:sp>
        <p:sp>
          <p:nvSpPr>
            <p:cNvPr id="63498" name="Text Box 9"/>
            <p:cNvSpPr txBox="1">
              <a:spLocks noChangeArrowheads="1"/>
            </p:cNvSpPr>
            <p:nvPr/>
          </p:nvSpPr>
          <p:spPr bwMode="auto">
            <a:xfrm>
              <a:off x="288" y="2640"/>
              <a:ext cx="384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/>
                <a:t>2.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Reversing a String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1382400" y="4761600"/>
            <a:ext cx="6400000" cy="1920000"/>
            <a:chOff x="1382400" y="4761600"/>
            <a:chExt cx="6400000" cy="1920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2400" y="4761600"/>
              <a:ext cx="6400000" cy="1920000"/>
            </a:xfrm>
            <a:prstGeom prst="rect">
              <a:avLst/>
            </a:prstGeom>
          </p:spPr>
        </p:pic>
      </p:grpSp>
      <p:sp>
        <p:nvSpPr>
          <p:cNvPr id="4" name="PPTextBox#4"/>
          <p:cNvSpPr/>
          <p:nvPr/>
        </p:nvSpPr>
        <p:spPr bwMode="auto">
          <a:xfrm>
            <a:off x="1420800" y="5030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5" name="PPTextBox#5"/>
          <p:cNvSpPr/>
          <p:nvPr/>
        </p:nvSpPr>
        <p:spPr bwMode="auto">
          <a:xfrm>
            <a:off x="1625600" y="5030400"/>
            <a:ext cx="211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reverse("stressed") </a:t>
            </a:r>
          </a:p>
        </p:txBody>
      </p:sp>
      <p:grpSp>
        <p:nvGrpSpPr>
          <p:cNvPr id="6" name="PPStackFrame#6"/>
          <p:cNvGrpSpPr/>
          <p:nvPr/>
        </p:nvGrpSpPr>
        <p:grpSpPr>
          <a:xfrm>
            <a:off x="256000" y="1088000"/>
            <a:ext cx="8524800" cy="2560000"/>
            <a:chOff x="256000" y="1088000"/>
            <a:chExt cx="8524800" cy="2560000"/>
          </a:xfrm>
        </p:grpSpPr>
        <p:sp>
          <p:nvSpPr>
            <p:cNvPr id="7" name="PPRect#7"/>
            <p:cNvSpPr/>
            <p:nvPr/>
          </p:nvSpPr>
          <p:spPr bwMode="auto">
            <a:xfrm>
              <a:off x="256000" y="1088000"/>
              <a:ext cx="8524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9" name="PPCodeImage#9" descr="image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512000" cy="2547200"/>
            </a:xfrm>
            <a:prstGeom prst="rect">
              <a:avLst/>
            </a:prstGeom>
          </p:spPr>
        </p:pic>
        <p:sp>
          <p:nvSpPr>
            <p:cNvPr id="8" name="PPRect#8"/>
            <p:cNvSpPr/>
            <p:nvPr/>
          </p:nvSpPr>
          <p:spPr bwMode="auto">
            <a:xfrm>
              <a:off x="256000" y="1088000"/>
              <a:ext cx="8524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grpSp>
        <p:nvGrpSpPr>
          <p:cNvPr id="10" name="PPStackFrame#10"/>
          <p:cNvGrpSpPr/>
          <p:nvPr/>
        </p:nvGrpSpPr>
        <p:grpSpPr>
          <a:xfrm>
            <a:off x="384000" y="1395200"/>
            <a:ext cx="8524800" cy="2764800"/>
            <a:chOff x="384000" y="1395200"/>
            <a:chExt cx="8524800" cy="27648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524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512000" cy="25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524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4710400" y="3212800"/>
              <a:ext cx="1536000" cy="665600"/>
              <a:chOff x="4710400" y="3212800"/>
              <a:chExt cx="1536000" cy="6656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4710400" y="3494400"/>
                <a:ext cx="153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4710400" y="3494400"/>
                <a:ext cx="153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4723200" y="32128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6323200" y="3212800"/>
              <a:ext cx="1536000" cy="665600"/>
              <a:chOff x="6323200" y="3212800"/>
              <a:chExt cx="1536000" cy="6656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6323200" y="3494400"/>
                <a:ext cx="153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6323200" y="3494400"/>
                <a:ext cx="153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6336000" y="32128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i"/>
            <p:cNvGrpSpPr/>
            <p:nvPr/>
          </p:nvGrpSpPr>
          <p:grpSpPr>
            <a:xfrm>
              <a:off x="7936000" y="3212800"/>
              <a:ext cx="896000" cy="665600"/>
              <a:chOff x="7936000" y="3212800"/>
              <a:chExt cx="896000" cy="6656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7936000" y="34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7936000" y="34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7948800" y="3212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26" name="PPRect#26"/>
          <p:cNvSpPr/>
          <p:nvPr/>
        </p:nvSpPr>
        <p:spPr bwMode="auto">
          <a:xfrm>
            <a:off x="47360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"stressed"</a:t>
            </a:r>
          </a:p>
        </p:txBody>
      </p:sp>
      <p:sp>
        <p:nvSpPr>
          <p:cNvPr id="27" name="PPRect#27"/>
          <p:cNvSpPr/>
          <p:nvPr/>
        </p:nvSpPr>
        <p:spPr bwMode="auto">
          <a:xfrm>
            <a:off x="870400" y="1702400"/>
            <a:ext cx="2316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" name="PPRect#28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""</a:t>
            </a:r>
          </a:p>
        </p:txBody>
      </p:sp>
      <p:sp>
        <p:nvSpPr>
          <p:cNvPr id="29" name="PPRect#29"/>
          <p:cNvSpPr/>
          <p:nvPr/>
        </p:nvSpPr>
        <p:spPr bwMode="auto">
          <a:xfrm>
            <a:off x="1574400" y="1984000"/>
            <a:ext cx="3161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" name="PPRect#30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31" name="PPRect#31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" name="PPRect#32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3" name="PPRect#33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"d"</a:t>
            </a:r>
          </a:p>
        </p:txBody>
      </p:sp>
      <p:sp>
        <p:nvSpPr>
          <p:cNvPr id="34" name="PPRect#34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" name="PPRect#35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36" name="PPRect#36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7" name="PPRect#37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"de"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41" name="PPRect#41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" name="PPRect#42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"des"</a:t>
            </a:r>
          </a:p>
        </p:txBody>
      </p:sp>
      <p:sp>
        <p:nvSpPr>
          <p:cNvPr id="44" name="PPRect#44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" name="PPRect#45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46" name="PPRect#46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" name="PPRect#48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"dess"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" name="PPRect#50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Rect#53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"desse"</a:t>
            </a:r>
          </a:p>
        </p:txBody>
      </p:sp>
      <p:sp>
        <p:nvSpPr>
          <p:cNvPr id="54" name="PPRect#54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5" name="PPRect#55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56" name="PPRect#56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7" name="PPRect#57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8" name="PPRect#58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"desser"</a:t>
            </a:r>
          </a:p>
        </p:txBody>
      </p:sp>
      <p:sp>
        <p:nvSpPr>
          <p:cNvPr id="59" name="PPRect#59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0" name="PPRect#60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61" name="PPRect#61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62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"dessert"</a:t>
            </a:r>
          </a:p>
        </p:txBody>
      </p:sp>
      <p:sp>
        <p:nvSpPr>
          <p:cNvPr id="64" name="PPRect#64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5" name="PPRect#65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66" name="PPRect#66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1292800" y="2265600"/>
            <a:ext cx="344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8" name="PPRect#68"/>
          <p:cNvSpPr/>
          <p:nvPr/>
        </p:nvSpPr>
        <p:spPr bwMode="auto">
          <a:xfrm>
            <a:off x="6348800" y="3520000"/>
            <a:ext cx="149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"desserts"</a:t>
            </a:r>
          </a:p>
        </p:txBody>
      </p:sp>
      <p:sp>
        <p:nvSpPr>
          <p:cNvPr id="69" name="PPRect#69"/>
          <p:cNvSpPr/>
          <p:nvPr/>
        </p:nvSpPr>
        <p:spPr bwMode="auto">
          <a:xfrm>
            <a:off x="6080000" y="1984000"/>
            <a:ext cx="48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0" name="PPRect#70"/>
          <p:cNvSpPr/>
          <p:nvPr/>
        </p:nvSpPr>
        <p:spPr bwMode="auto">
          <a:xfrm>
            <a:off x="7961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71" name="PPRect#71"/>
          <p:cNvSpPr/>
          <p:nvPr/>
        </p:nvSpPr>
        <p:spPr bwMode="auto">
          <a:xfrm>
            <a:off x="4953600" y="1984000"/>
            <a:ext cx="908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2" name="PPRect#72"/>
          <p:cNvSpPr/>
          <p:nvPr/>
        </p:nvSpPr>
        <p:spPr bwMode="auto">
          <a:xfrm>
            <a:off x="870400" y="2828800"/>
            <a:ext cx="2035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3" name="PPTextBox#73"/>
          <p:cNvSpPr/>
          <p:nvPr/>
        </p:nvSpPr>
        <p:spPr bwMode="auto">
          <a:xfrm>
            <a:off x="1420800" y="5248000"/>
            <a:ext cx="8576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desserts</a:t>
            </a:r>
          </a:p>
        </p:txBody>
      </p:sp>
      <p:sp>
        <p:nvSpPr>
          <p:cNvPr id="74" name="PPTextBox#74"/>
          <p:cNvSpPr/>
          <p:nvPr/>
        </p:nvSpPr>
        <p:spPr bwMode="auto">
          <a:xfrm>
            <a:off x="1420800" y="54656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154969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00"/>
                            </p:stCondLst>
                            <p:childTnLst>
                              <p:par>
                                <p:cTn id="3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0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String Calisthenics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8204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Let’s review some </a:t>
            </a:r>
            <a:r>
              <a:rPr lang="en-US" sz="2000" dirty="0">
                <a:solidFill>
                  <a:srgbClr val="000000"/>
                </a:solidFill>
                <a:latin typeface="Courier New"/>
                <a:cs typeface="Courier New"/>
              </a:rPr>
              <a:t>String</a:t>
            </a: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 methods before continuing: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AEIOUaeiou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".length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"ABCDEFG".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charAt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(6)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("a")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("a", 6)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lastIndexOf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rr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bumfuzzle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".substring(3, 7)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cabotage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".substring(1, 1)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agelast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".substring(3)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239000" y="1155700"/>
            <a:ext cx="7442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dirty="0">
              <a:solidFill>
                <a:srgbClr val="000000"/>
              </a:solidFill>
              <a:latin typeface="Times New Roman" charset="0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10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"G"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1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-1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dirty="0">
                <a:solidFill>
                  <a:srgbClr val="000000"/>
                </a:solidFill>
                <a:latin typeface="Courier New"/>
                <a:cs typeface="Courier New"/>
              </a:rPr>
              <a:t>2</a:t>
            </a: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"fuzz"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"last"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10152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Generating Acronyms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An </a:t>
            </a:r>
            <a:r>
              <a:rPr lang="en-US" sz="2400" b="0" i="1" dirty="0">
                <a:solidFill>
                  <a:srgbClr val="000000"/>
                </a:solidFill>
                <a:latin typeface="Times New Roman" charset="0"/>
              </a:rPr>
              <a:t>acronym </a:t>
            </a: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is a word formed by taking the first letter of each word in a sequence, as in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090990" y="1953380"/>
            <a:ext cx="53751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"North American Free Trade Agreement"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6522960" y="195338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"NAFTA"</a:t>
            </a: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6294360" y="213118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1090990" y="2275110"/>
            <a:ext cx="31653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"not in my back yard"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340980" y="227511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</a:t>
            </a:r>
            <a:r>
              <a:rPr lang="en-US" sz="1800" b="1" dirty="0" err="1">
                <a:solidFill>
                  <a:srgbClr val="000000"/>
                </a:solidFill>
                <a:latin typeface="Courier New" charset="0"/>
              </a:rPr>
              <a:t>nimby</a:t>
            </a: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</a:t>
            </a: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4112380" y="245291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090990" y="2596840"/>
            <a:ext cx="66705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"self-contained underwater breathing apparatus"</a:t>
            </a: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7924800" y="259684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"scuba"</a:t>
            </a:r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7696200" y="277464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482600" y="3060700"/>
            <a:ext cx="8128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The text describes and implements two versions of a function </a:t>
            </a:r>
            <a:r>
              <a:rPr lang="en-US" sz="2000" dirty="0">
                <a:solidFill>
                  <a:srgbClr val="000000"/>
                </a:solidFill>
                <a:latin typeface="Courier New"/>
                <a:cs typeface="Courier New"/>
              </a:rPr>
              <a:t>acronym(</a:t>
            </a:r>
            <a:r>
              <a:rPr lang="en-US" sz="200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00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that generates an acronym for </a:t>
            </a:r>
            <a:r>
              <a:rPr lang="en-US" sz="200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400" b="0" dirty="0">
                <a:solidFill>
                  <a:srgbClr val="000000"/>
                </a:solidFill>
                <a:latin typeface="Times New Roman" charset="0"/>
              </a:rPr>
              <a:t>: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b="0" dirty="0">
                <a:solidFill>
                  <a:srgbClr val="000000"/>
                </a:solidFill>
                <a:latin typeface="Times New Roman" charset="0"/>
              </a:rPr>
              <a:t>The first version searches for spaces in the string and includes the following character in the acronym.  This version, however, fails for acronyms like </a:t>
            </a:r>
            <a:r>
              <a:rPr lang="en-US" sz="2200" b="0" i="1" dirty="0">
                <a:solidFill>
                  <a:srgbClr val="000000"/>
                </a:solidFill>
                <a:latin typeface="Times New Roman" charset="0"/>
              </a:rPr>
              <a:t>scuba,</a:t>
            </a:r>
            <a:r>
              <a:rPr lang="en-US" sz="2200" b="0" dirty="0">
                <a:solidFill>
                  <a:srgbClr val="000000"/>
                </a:solidFill>
                <a:latin typeface="Times New Roman" charset="0"/>
              </a:rPr>
              <a:t> in which some of the words are separated by hyphens rather than spaces.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b="0" dirty="0">
                <a:solidFill>
                  <a:srgbClr val="000000"/>
                </a:solidFill>
                <a:latin typeface="Times New Roman" charset="0"/>
              </a:rPr>
              <a:t>The second version looks at every character and keeps track of whether the algorithm is scanning a word formed composed of sequential letters.  This version correctly handles </a:t>
            </a:r>
            <a:r>
              <a:rPr lang="en-US" sz="2200" b="0" i="1" dirty="0">
                <a:solidFill>
                  <a:srgbClr val="000000"/>
                </a:solidFill>
                <a:latin typeface="Times New Roman" charset="0"/>
              </a:rPr>
              <a:t>scuba</a:t>
            </a:r>
            <a:r>
              <a:rPr lang="en-US" sz="2200" b="0" dirty="0">
                <a:solidFill>
                  <a:srgbClr val="000000"/>
                </a:solidFill>
                <a:latin typeface="Times New Roman" charset="0"/>
              </a:rPr>
              <a:t> as well as strings that have leading, trailing, or multiple spaces.</a:t>
            </a:r>
          </a:p>
        </p:txBody>
      </p:sp>
    </p:spTree>
    <p:extLst>
      <p:ext uri="{BB962C8B-B14F-4D97-AF65-F5344CB8AC3E}">
        <p14:creationId xmlns:p14="http://schemas.microsoft.com/office/powerpoint/2010/main" val="4776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acronym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, Take I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022400" y="5785600"/>
            <a:ext cx="5120000" cy="832000"/>
            <a:chOff x="2022400" y="5785600"/>
            <a:chExt cx="512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2400" y="5785600"/>
              <a:ext cx="512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1280000"/>
            <a:chOff x="256000" y="1088000"/>
            <a:chExt cx="8396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06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265600" y="6054400"/>
            <a:ext cx="3366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acronym("not in my back yard")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4352000"/>
            <a:chOff x="384000" y="1395200"/>
            <a:chExt cx="8396800" cy="4352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41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3174400" y="4825600"/>
              <a:ext cx="3200000" cy="652800"/>
              <a:chOff x="3174400" y="4825600"/>
              <a:chExt cx="3200000" cy="6528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3174400" y="5094400"/>
                <a:ext cx="320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3174400" y="5094400"/>
                <a:ext cx="320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3187200" y="48256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6451200" y="4825600"/>
              <a:ext cx="1280000" cy="652800"/>
              <a:chOff x="6451200" y="4825600"/>
              <a:chExt cx="1280000" cy="6528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6451200" y="5094400"/>
                <a:ext cx="128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6451200" y="5094400"/>
                <a:ext cx="128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64640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p"/>
            <p:cNvGrpSpPr/>
            <p:nvPr/>
          </p:nvGrpSpPr>
          <p:grpSpPr>
            <a:xfrm>
              <a:off x="7808000" y="4825600"/>
              <a:ext cx="896000" cy="652800"/>
              <a:chOff x="7808000" y="4825600"/>
              <a:chExt cx="896000" cy="6528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7820800" y="4825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sp</a:t>
                </a:r>
              </a:p>
            </p:txBody>
          </p:sp>
        </p:grpSp>
      </p:grpSp>
      <p:sp>
        <p:nvSpPr>
          <p:cNvPr id="26" name="PPRect#26"/>
          <p:cNvSpPr/>
          <p:nvPr/>
        </p:nvSpPr>
        <p:spPr bwMode="auto">
          <a:xfrm>
            <a:off x="3200000" y="5120000"/>
            <a:ext cx="316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"not in my back yard"</a:t>
            </a:r>
          </a:p>
        </p:txBody>
      </p:sp>
      <p:sp>
        <p:nvSpPr>
          <p:cNvPr id="27" name="PPRect#27"/>
          <p:cNvSpPr/>
          <p:nvPr/>
        </p:nvSpPr>
        <p:spPr bwMode="auto">
          <a:xfrm>
            <a:off x="870400" y="1676800"/>
            <a:ext cx="386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" name="PPRect#2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9" name="PPRect#29"/>
          <p:cNvSpPr/>
          <p:nvPr/>
        </p:nvSpPr>
        <p:spPr bwMode="auto">
          <a:xfrm>
            <a:off x="870400" y="1932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" name="PPRect#3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31" name="PPRect#3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" name="PPRect#32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3" name="PPRect#33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"ni"</a:t>
            </a:r>
          </a:p>
        </p:txBody>
      </p:sp>
      <p:sp>
        <p:nvSpPr>
          <p:cNvPr id="34" name="PPRect#34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" name="PPRect#3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36" name="PPRect#36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7" name="PPRect#37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"nim"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41" name="PPRect#4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" name="PPRect#42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"nimb"</a:t>
            </a:r>
          </a:p>
        </p:txBody>
      </p:sp>
      <p:sp>
        <p:nvSpPr>
          <p:cNvPr id="44" name="PPRect#44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" name="PPRect#4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46" name="PPRect#46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" name="PPRect#4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"nimby"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" name="PPRect#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8704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TextBox#53"/>
          <p:cNvSpPr/>
          <p:nvPr/>
        </p:nvSpPr>
        <p:spPr bwMode="auto">
          <a:xfrm>
            <a:off x="2060800" y="6272000"/>
            <a:ext cx="55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nimby</a:t>
            </a:r>
          </a:p>
        </p:txBody>
      </p:sp>
    </p:spTree>
    <p:extLst>
      <p:ext uri="{BB962C8B-B14F-4D97-AF65-F5344CB8AC3E}">
        <p14:creationId xmlns:p14="http://schemas.microsoft.com/office/powerpoint/2010/main" val="1976432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acroynm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, Take II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1280000"/>
            <a:chOff x="256000" y="1088000"/>
            <a:chExt cx="8396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468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acronym("In My Humble Opinion")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4352000"/>
            <a:chOff x="384000" y="1395200"/>
            <a:chExt cx="8396800" cy="4352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41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1612800" y="4825600"/>
              <a:ext cx="3200000" cy="652800"/>
              <a:chOff x="1612800" y="4825600"/>
              <a:chExt cx="3200000" cy="6528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1625600" y="48256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4889600" y="4825600"/>
              <a:ext cx="896000" cy="652800"/>
              <a:chOff x="4889600" y="4825600"/>
              <a:chExt cx="896000" cy="6528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49024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i"/>
            <p:cNvGrpSpPr/>
            <p:nvPr/>
          </p:nvGrpSpPr>
          <p:grpSpPr>
            <a:xfrm>
              <a:off x="5862400" y="4825600"/>
              <a:ext cx="896000" cy="652800"/>
              <a:chOff x="5862400" y="4825600"/>
              <a:chExt cx="896000" cy="6528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5875200" y="48256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26" name="inWord"/>
            <p:cNvGrpSpPr/>
            <p:nvPr/>
          </p:nvGrpSpPr>
          <p:grpSpPr>
            <a:xfrm>
              <a:off x="6835200" y="4825600"/>
              <a:ext cx="896000" cy="652800"/>
              <a:chOff x="6835200" y="4825600"/>
              <a:chExt cx="896000" cy="6528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68480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inWord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825600"/>
              <a:ext cx="896000" cy="652800"/>
              <a:chOff x="7808000" y="4825600"/>
              <a:chExt cx="896000" cy="6528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825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1638400" y="5120000"/>
            <a:ext cx="316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"In My Humble Opinion"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870400" y="1676800"/>
            <a:ext cx="2316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870400" y="1932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870400" y="2188800"/>
            <a:ext cx="541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15744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" name="PPRect#4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46" name="PPStackFrame#46"/>
          <p:cNvGrpSpPr/>
          <p:nvPr/>
        </p:nvGrpSpPr>
        <p:grpSpPr>
          <a:xfrm>
            <a:off x="512000" y="1702400"/>
            <a:ext cx="8396800" cy="4224000"/>
            <a:chOff x="512000" y="1702400"/>
            <a:chExt cx="8396800" cy="4224000"/>
          </a:xfrm>
        </p:grpSpPr>
        <p:sp>
          <p:nvSpPr>
            <p:cNvPr id="47" name="PPRect#47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49" name="PPCodeImage#49" descr="image4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48" name="PPRect#48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50" name="ch"/>
            <p:cNvGrpSpPr/>
            <p:nvPr/>
          </p:nvGrpSpPr>
          <p:grpSpPr>
            <a:xfrm>
              <a:off x="7936000" y="5004800"/>
              <a:ext cx="896000" cy="652800"/>
              <a:chOff x="7936000" y="5004800"/>
              <a:chExt cx="896000" cy="652800"/>
            </a:xfrm>
          </p:grpSpPr>
          <p:sp>
            <p:nvSpPr>
              <p:cNvPr id="51" name="PPRect#51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52" name="PPRect#52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53" name="PPTextBox#53"/>
              <p:cNvSpPr/>
              <p:nvPr/>
            </p:nvSpPr>
            <p:spPr bwMode="auto">
              <a:xfrm>
                <a:off x="7948800" y="5004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54" name="PPRect#54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55" name="PPRect#55"/>
          <p:cNvSpPr/>
          <p:nvPr/>
        </p:nvSpPr>
        <p:spPr bwMode="auto">
          <a:xfrm>
            <a:off x="998400" y="249600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6" name="PPRect#56"/>
          <p:cNvSpPr/>
          <p:nvPr/>
        </p:nvSpPr>
        <p:spPr bwMode="auto">
          <a:xfrm>
            <a:off x="1984000" y="275200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57" name="PPValueTag#57"/>
          <p:cNvGrpSpPr/>
          <p:nvPr/>
        </p:nvGrpSpPr>
        <p:grpSpPr>
          <a:xfrm>
            <a:off x="1984000" y="2995200"/>
            <a:ext cx="4825600" cy="537600"/>
            <a:chOff x="1984000" y="2995200"/>
            <a:chExt cx="4825600" cy="537600"/>
          </a:xfrm>
        </p:grpSpPr>
        <p:sp>
          <p:nvSpPr>
            <p:cNvPr id="58" name="PPLine#58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PPOvalCallout#59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0" name="PPTextBox#60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8</a:t>
              </a:r>
            </a:p>
          </p:txBody>
        </p:sp>
      </p:grpSp>
      <p:sp>
        <p:nvSpPr>
          <p:cNvPr id="61" name="PPRect#61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62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64" name="PPRect#6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5" name="PPRect#6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66" name="PPRect#6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9" name="PPRect#6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0" name="PPRect#7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71" name="PPRect#7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2" name="PPRect#7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3" name="PPRect#7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4" name="PPRect#7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6" name="PPRect#7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77" name="PPRect#7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8" name="PPRect#78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9" name="PPRect#79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80" name="PPRect#80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81" name="PPStackFrame#81"/>
          <p:cNvGrpSpPr/>
          <p:nvPr/>
        </p:nvGrpSpPr>
        <p:grpSpPr>
          <a:xfrm>
            <a:off x="512000" y="1702400"/>
            <a:ext cx="8396800" cy="4224000"/>
            <a:chOff x="512000" y="1702400"/>
            <a:chExt cx="8396800" cy="4224000"/>
          </a:xfrm>
        </p:grpSpPr>
        <p:sp>
          <p:nvSpPr>
            <p:cNvPr id="82" name="PPRect#82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84" name="PPCodeImage#84" descr="image8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83" name="PPRect#83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85" name="ch"/>
            <p:cNvGrpSpPr/>
            <p:nvPr/>
          </p:nvGrpSpPr>
          <p:grpSpPr>
            <a:xfrm>
              <a:off x="7936000" y="5004800"/>
              <a:ext cx="896000" cy="652800"/>
              <a:chOff x="7936000" y="5004800"/>
              <a:chExt cx="896000" cy="652800"/>
            </a:xfrm>
          </p:grpSpPr>
          <p:sp>
            <p:nvSpPr>
              <p:cNvPr id="86" name="PPRect#86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7" name="PPRect#87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8" name="PPTextBox#88"/>
              <p:cNvSpPr/>
              <p:nvPr/>
            </p:nvSpPr>
            <p:spPr bwMode="auto">
              <a:xfrm>
                <a:off x="7948800" y="5004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89" name="PPRect#89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90" name="PPRect#90"/>
          <p:cNvSpPr/>
          <p:nvPr/>
        </p:nvSpPr>
        <p:spPr bwMode="auto">
          <a:xfrm>
            <a:off x="998400" y="249600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1" name="PPRect#91"/>
          <p:cNvSpPr/>
          <p:nvPr/>
        </p:nvSpPr>
        <p:spPr bwMode="auto">
          <a:xfrm>
            <a:off x="1984000" y="275200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92" name="PPValueTag#92"/>
          <p:cNvGrpSpPr/>
          <p:nvPr/>
        </p:nvGrpSpPr>
        <p:grpSpPr>
          <a:xfrm>
            <a:off x="1984000" y="2995200"/>
            <a:ext cx="4825600" cy="537600"/>
            <a:chOff x="1984000" y="2995200"/>
            <a:chExt cx="4825600" cy="537600"/>
          </a:xfrm>
        </p:grpSpPr>
        <p:sp>
          <p:nvSpPr>
            <p:cNvPr id="93" name="PPLine#93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PPOvalCallout#94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5" name="PPTextBox#95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-1</a:t>
              </a:r>
            </a:p>
          </p:txBody>
        </p:sp>
      </p:grpSp>
      <p:sp>
        <p:nvSpPr>
          <p:cNvPr id="96" name="PPRect#96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7" name="PPRect#9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98" name="PPRect#9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9" name="PPRect#9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1" name="PPRect#10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2" name="PPRect#10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"M"</a:t>
            </a:r>
          </a:p>
        </p:txBody>
      </p:sp>
      <p:sp>
        <p:nvSpPr>
          <p:cNvPr id="103" name="PPRect#10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4" name="PPRect#104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5" name="PPRect#105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6" name="PPRect#106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"IM"</a:t>
            </a:r>
          </a:p>
        </p:txBody>
      </p:sp>
      <p:sp>
        <p:nvSpPr>
          <p:cNvPr id="107" name="PPRect#107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8" name="PPRect#10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09" name="PPRect#109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0" name="PPRect#11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111" name="PPRect#111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2" name="PPRect#112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3" name="PPRect#11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"y"</a:t>
            </a:r>
          </a:p>
        </p:txBody>
      </p:sp>
      <p:sp>
        <p:nvSpPr>
          <p:cNvPr id="114" name="PPRect#114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5" name="PPRect#115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6" name="PPRect#116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7" name="PPRect#11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18" name="PPRect#11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9" name="PPRect#11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20" name="PPRect#12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1" name="PPRect#12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2" name="PPRect#12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23" name="PPRect#12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4" name="PPRect#124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5" name="PPRect#12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126" name="PPRect#12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7" name="PPRect#12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128" name="PPRect#12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9" name="PPRect#12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0" name="PPRect#13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"H"</a:t>
            </a:r>
          </a:p>
        </p:txBody>
      </p:sp>
      <p:sp>
        <p:nvSpPr>
          <p:cNvPr id="131" name="PPRect#13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2" name="PPRect#13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3" name="PPRect#133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4" name="PPRect#134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"IMH"</a:t>
            </a:r>
          </a:p>
        </p:txBody>
      </p:sp>
      <p:sp>
        <p:nvSpPr>
          <p:cNvPr id="135" name="PPRect#135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6" name="PPRect#136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37" name="PPRect#137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8" name="PPRect#138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139" name="PPRect#139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0" name="PPRect#140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1" name="PPRect#141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"u"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3" name="PPRect#143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4" name="PPRect#14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5" name="PPRect#14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46" name="PPRect#14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7" name="PPRect#14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148" name="PPRect#14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9" name="PPRect#14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0" name="PPRect#1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"m"</a:t>
            </a:r>
          </a:p>
        </p:txBody>
      </p:sp>
      <p:sp>
        <p:nvSpPr>
          <p:cNvPr id="151" name="PPRect#15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2" name="PPRect#15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3" name="PPRect#15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4" name="PPRect#15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55" name="PPRect#15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6" name="PPRect#15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8" name="PPRect#158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9" name="PPRect#159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"b"</a:t>
            </a:r>
          </a:p>
        </p:txBody>
      </p:sp>
      <p:sp>
        <p:nvSpPr>
          <p:cNvPr id="160" name="PPRect#160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1" name="PPRect#161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2" name="PPRect#162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3" name="PPRect#163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64" name="PPRect#164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5" name="PPRect#165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10</a:t>
            </a:r>
          </a:p>
        </p:txBody>
      </p:sp>
      <p:sp>
        <p:nvSpPr>
          <p:cNvPr id="166" name="PPRect#166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7" name="PPRect#167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8" name="PPRect#168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169" name="PPRect#169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0" name="PPRect#170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1" name="PPRect#171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2" name="PPRect#172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73" name="PPRect#173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4" name="PPRect#174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11</a:t>
            </a:r>
          </a:p>
        </p:txBody>
      </p:sp>
      <p:sp>
        <p:nvSpPr>
          <p:cNvPr id="175" name="PPRect#175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6" name="PPRect#176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7" name="PPRect#177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"e"</a:t>
            </a:r>
          </a:p>
        </p:txBody>
      </p:sp>
      <p:sp>
        <p:nvSpPr>
          <p:cNvPr id="178" name="PPRect#178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9" name="PPRect#179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0" name="PPRect#180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1" name="PPRect#181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82" name="PPRect#182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3" name="PPRect#183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184" name="PPRect#184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5" name="PPRect#185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6" name="PPRect#186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87" name="PPRect#187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8" name="PPRect#188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9" name="PPRect#18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190" name="PPRect#190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1" name="PPRect#19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13</a:t>
            </a:r>
          </a:p>
        </p:txBody>
      </p:sp>
      <p:sp>
        <p:nvSpPr>
          <p:cNvPr id="192" name="PPRect#19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3" name="PPRect#19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4" name="PPRect#19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"O"</a:t>
            </a:r>
          </a:p>
        </p:txBody>
      </p:sp>
      <p:sp>
        <p:nvSpPr>
          <p:cNvPr id="195" name="PPRect#19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6" name="PPRect#196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7" name="PPRect#197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8" name="PPRect#198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"IMHO"</a:t>
            </a:r>
          </a:p>
        </p:txBody>
      </p:sp>
      <p:sp>
        <p:nvSpPr>
          <p:cNvPr id="199" name="PPRect#199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0" name="PPRect#200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01" name="PPRect#201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2" name="PPRect#202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203" name="PPRect#203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4" name="PPRect#204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5" name="PPRect#20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06" name="PPRect#206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7" name="PPRect#207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8" name="PPRect#208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9" name="PPRect#20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10" name="PPRect#210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1" name="PPRect#21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15</a:t>
            </a:r>
          </a:p>
        </p:txBody>
      </p:sp>
      <p:sp>
        <p:nvSpPr>
          <p:cNvPr id="212" name="PPRect#21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3" name="PPRect#21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4" name="PPRect#21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15" name="PPRect#21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6" name="PPRect#216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7" name="PPRect#217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8" name="PPRect#21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19" name="PPRect#219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0" name="PPRect#22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16</a:t>
            </a:r>
          </a:p>
        </p:txBody>
      </p:sp>
      <p:sp>
        <p:nvSpPr>
          <p:cNvPr id="221" name="PPRect#221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2" name="PPRect#222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3" name="PPRect#22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24" name="PPRect#224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5" name="PPRect#225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Rect#226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7" name="PPRect#22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28" name="PPRect#22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Rect#22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17</a:t>
            </a:r>
          </a:p>
        </p:txBody>
      </p:sp>
      <p:sp>
        <p:nvSpPr>
          <p:cNvPr id="230" name="PPRect#23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Rect#23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Rect#23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33" name="PPRect#23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4" name="PPRect#234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Rect#235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Rect#236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37" name="PPRect#237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Rect#238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18</a:t>
            </a:r>
          </a:p>
        </p:txBody>
      </p:sp>
      <p:sp>
        <p:nvSpPr>
          <p:cNvPr id="239" name="PPRect#239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0" name="PPRect#240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1" name="PPRect#241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"o"</a:t>
            </a:r>
          </a:p>
        </p:txBody>
      </p:sp>
      <p:sp>
        <p:nvSpPr>
          <p:cNvPr id="242" name="PPRect#242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Rect#243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4" name="PPRect#24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Rect#24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46" name="PPRect#24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Rect#24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19</a:t>
            </a:r>
          </a:p>
        </p:txBody>
      </p:sp>
      <p:sp>
        <p:nvSpPr>
          <p:cNvPr id="248" name="PPRect#24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9" name="PPRect#24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0" name="PPRect#2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51" name="PPRect#25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2" name="PPRect#25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3" name="PPRect#25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4" name="PPRect#25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55" name="PPRect#25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6" name="PPRect#25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20</a:t>
            </a:r>
          </a:p>
        </p:txBody>
      </p:sp>
      <p:sp>
        <p:nvSpPr>
          <p:cNvPr id="257" name="PPRect#25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8" name="PPRect#258"/>
          <p:cNvSpPr/>
          <p:nvPr/>
        </p:nvSpPr>
        <p:spPr bwMode="auto">
          <a:xfrm>
            <a:off x="870400" y="449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9" name="PPTextBox#259"/>
          <p:cNvSpPr/>
          <p:nvPr/>
        </p:nvSpPr>
        <p:spPr bwMode="auto">
          <a:xfrm>
            <a:off x="2380800" y="6272000"/>
            <a:ext cx="448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IMHO</a:t>
            </a:r>
          </a:p>
        </p:txBody>
      </p:sp>
    </p:spTree>
    <p:extLst>
      <p:ext uri="{BB962C8B-B14F-4D97-AF65-F5344CB8AC3E}">
        <p14:creationId xmlns:p14="http://schemas.microsoft.com/office/powerpoint/2010/main" val="3792832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500"/>
                            </p:stCondLst>
                            <p:childTnLst>
                              <p:par>
                                <p:cTn id="2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500"/>
                            </p:stCondLst>
                            <p:childTnLst>
                              <p:par>
                                <p:cTn id="2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0"/>
                            </p:stCondLst>
                            <p:childTnLst>
                              <p:par>
                                <p:cTn id="5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7" fill="hold">
                      <p:stCondLst>
                        <p:cond delay="indefinite"/>
                      </p:stCondLst>
                      <p:childTnLst>
                        <p:par>
                          <p:cTn id="638" fill="hold">
                            <p:stCondLst>
                              <p:cond delay="0"/>
                            </p:stCondLst>
                            <p:childTnLst>
                              <p:par>
                                <p:cTn id="6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4" fill="hold">
                      <p:stCondLst>
                        <p:cond delay="indefinite"/>
                      </p:stCondLst>
                      <p:childTnLst>
                        <p:par>
                          <p:cTn id="645" fill="hold">
                            <p:stCondLst>
                              <p:cond delay="0"/>
                            </p:stCondLst>
                            <p:childTnLst>
                              <p:par>
                                <p:cTn id="6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5" fill="hold">
                      <p:stCondLst>
                        <p:cond delay="indefinite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4" fill="hold">
                      <p:stCondLst>
                        <p:cond delay="indefinite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0"/>
                            </p:stCondLst>
                            <p:childTnLst>
                              <p:par>
                                <p:cTn id="7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7" fill="hold">
                            <p:stCondLst>
                              <p:cond delay="0"/>
                            </p:stCondLst>
                            <p:childTnLst>
                              <p:par>
                                <p:cTn id="7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5" fill="hold">
                      <p:stCondLst>
                        <p:cond delay="indefinite"/>
                      </p:stCondLst>
                      <p:childTnLst>
                        <p:par>
                          <p:cTn id="726" fill="hold">
                            <p:stCondLst>
                              <p:cond delay="0"/>
                            </p:stCondLst>
                            <p:childTnLst>
                              <p:par>
                                <p:cTn id="7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9" fill="hold">
                            <p:stCondLst>
                              <p:cond delay="0"/>
                            </p:stCondLst>
                            <p:childTnLst>
                              <p:par>
                                <p:cTn id="7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>
                      <p:stCondLst>
                        <p:cond delay="indefinite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4" fill="hold">
                      <p:stCondLst>
                        <p:cond delay="indefinite"/>
                      </p:stCondLst>
                      <p:childTnLst>
                        <p:par>
                          <p:cTn id="745" fill="hold">
                            <p:stCondLst>
                              <p:cond delay="0"/>
                            </p:stCondLst>
                            <p:childTnLst>
                              <p:par>
                                <p:cTn id="7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8" fill="hold">
                      <p:stCondLst>
                        <p:cond delay="indefinite"/>
                      </p:stCondLst>
                      <p:childTnLst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0" fill="hold">
                      <p:stCondLst>
                        <p:cond delay="indefinite"/>
                      </p:stCondLst>
                      <p:childTnLst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2" fill="hold">
                      <p:stCondLst>
                        <p:cond delay="indefinite"/>
                      </p:stCondLst>
                      <p:childTnLst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9" fill="hold">
                      <p:stCondLst>
                        <p:cond delay="indefinite"/>
                      </p:stCondLst>
                      <p:childTnLst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3" fill="hold">
                            <p:stCondLst>
                              <p:cond delay="0"/>
                            </p:stCondLst>
                            <p:childTnLst>
                              <p:par>
                                <p:cTn id="7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8" fill="hold">
                            <p:stCondLst>
                              <p:cond delay="0"/>
                            </p:stCondLst>
                            <p:childTnLst>
                              <p:par>
                                <p:cTn id="7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0"/>
                            </p:stCondLst>
                            <p:childTnLst>
                              <p:par>
                                <p:cTn id="8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8" fill="hold">
                      <p:stCondLst>
                        <p:cond delay="indefinite"/>
                      </p:stCondLst>
                      <p:childTnLst>
                        <p:par>
                          <p:cTn id="809" fill="hold">
                            <p:stCondLst>
                              <p:cond delay="0"/>
                            </p:stCondLst>
                            <p:childTnLst>
                              <p:par>
                                <p:cTn id="8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5" fill="hold">
                      <p:stCondLst>
                        <p:cond delay="indefinite"/>
                      </p:stCondLst>
                      <p:childTnLst>
                        <p:par>
                          <p:cTn id="816" fill="hold">
                            <p:stCondLst>
                              <p:cond delay="0"/>
                            </p:stCondLst>
                            <p:childTnLst>
                              <p:par>
                                <p:cTn id="8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9" fill="hold">
                            <p:stCondLst>
                              <p:cond delay="0"/>
                            </p:stCondLst>
                            <p:childTnLst>
                              <p:par>
                                <p:cTn id="8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4" fill="hold">
                            <p:stCondLst>
                              <p:cond delay="0"/>
                            </p:stCondLst>
                            <p:childTnLst>
                              <p:par>
                                <p:cTn id="8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7" fill="hold">
                      <p:stCondLst>
                        <p:cond delay="indefinite"/>
                      </p:stCondLst>
                      <p:childTnLst>
                        <p:par>
                          <p:cTn id="828" fill="hold">
                            <p:stCondLst>
                              <p:cond delay="0"/>
                            </p:stCondLst>
                            <p:childTnLst>
                              <p:par>
                                <p:cTn id="8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1" fill="hold">
                            <p:stCondLst>
                              <p:cond delay="0"/>
                            </p:stCondLst>
                            <p:childTnLst>
                              <p:par>
                                <p:cTn id="8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3" fill="hold">
                            <p:stCondLst>
                              <p:cond delay="0"/>
                            </p:stCondLst>
                            <p:childTnLst>
                              <p:par>
                                <p:cTn id="8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6" fill="hold">
                      <p:stCondLst>
                        <p:cond delay="indefinite"/>
                      </p:stCondLst>
                      <p:childTnLst>
                        <p:par>
                          <p:cTn id="847" fill="hold">
                            <p:stCondLst>
                              <p:cond delay="0"/>
                            </p:stCondLst>
                            <p:childTnLst>
                              <p:par>
                                <p:cTn id="8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5" fill="hold">
                            <p:stCondLst>
                              <p:cond delay="0"/>
                            </p:stCondLst>
                            <p:childTnLst>
                              <p:par>
                                <p:cTn id="8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8" fill="hold">
                      <p:stCondLst>
                        <p:cond delay="indefinite"/>
                      </p:stCondLst>
                      <p:childTnLst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0"/>
                            </p:stCondLst>
                            <p:childTnLst>
                              <p:par>
                                <p:cTn id="8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9" fill="hold">
                            <p:stCondLst>
                              <p:cond delay="0"/>
                            </p:stCondLst>
                            <p:childTnLst>
                              <p:par>
                                <p:cTn id="8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7" fill="hold">
                      <p:stCondLst>
                        <p:cond delay="indefinite"/>
                      </p:stCondLst>
                      <p:childTnLst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0"/>
                            </p:stCondLst>
                            <p:childTnLst>
                              <p:par>
                                <p:cTn id="8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3" fill="hold">
                            <p:stCondLst>
                              <p:cond delay="0"/>
                            </p:stCondLst>
                            <p:childTnLst>
                              <p:par>
                                <p:cTn id="8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6" fill="hold">
                      <p:stCondLst>
                        <p:cond delay="indefinite"/>
                      </p:stCondLst>
                      <p:childTnLst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5" fill="hold">
                            <p:stCondLst>
                              <p:cond delay="0"/>
                            </p:stCondLst>
                            <p:childTnLst>
                              <p:par>
                                <p:cTn id="9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8" fill="hold">
                      <p:stCondLst>
                        <p:cond delay="indefinite"/>
                      </p:stCondLst>
                      <p:childTnLst>
                        <p:par>
                          <p:cTn id="909" fill="hold">
                            <p:stCondLst>
                              <p:cond delay="0"/>
                            </p:stCondLst>
                            <p:childTnLst>
                              <p:par>
                                <p:cTn id="9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2" fill="hold">
                            <p:stCondLst>
                              <p:cond delay="0"/>
                            </p:stCondLst>
                            <p:childTnLst>
                              <p:par>
                                <p:cTn id="9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5" fill="hold">
                      <p:stCondLst>
                        <p:cond delay="indefinite"/>
                      </p:stCondLst>
                      <p:childTnLst>
                        <p:par>
                          <p:cTn id="916" fill="hold">
                            <p:stCondLst>
                              <p:cond delay="0"/>
                            </p:stCondLst>
                            <p:childTnLst>
                              <p:par>
                                <p:cTn id="9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9" fill="hold">
                            <p:stCondLst>
                              <p:cond delay="0"/>
                            </p:stCondLst>
                            <p:childTnLst>
                              <p:par>
                                <p:cTn id="9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2" fill="hold">
                      <p:stCondLst>
                        <p:cond delay="indefinite"/>
                      </p:stCondLst>
                      <p:childTnLst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6" fill="hold">
                            <p:stCondLst>
                              <p:cond delay="0"/>
                            </p:stCondLst>
                            <p:childTnLst>
                              <p:par>
                                <p:cTn id="9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1" fill="hold">
                            <p:stCondLst>
                              <p:cond delay="0"/>
                            </p:stCondLst>
                            <p:childTnLst>
                              <p:par>
                                <p:cTn id="9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4" fill="hold">
                      <p:stCondLst>
                        <p:cond delay="indefinite"/>
                      </p:stCondLst>
                      <p:childTnLst>
                        <p:par>
                          <p:cTn id="935" fill="hold">
                            <p:stCondLst>
                              <p:cond delay="0"/>
                            </p:stCondLst>
                            <p:childTnLst>
                              <p:par>
                                <p:cTn id="9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8" fill="hold">
                            <p:stCondLst>
                              <p:cond delay="0"/>
                            </p:stCondLst>
                            <p:childTnLst>
                              <p:par>
                                <p:cTn id="9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3" fill="hold">
                            <p:stCondLst>
                              <p:cond delay="0"/>
                            </p:stCondLst>
                            <p:childTnLst>
                              <p:par>
                                <p:cTn id="9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6" fill="hold">
                      <p:stCondLst>
                        <p:cond delay="indefinite"/>
                      </p:stCondLst>
                      <p:childTnLst>
                        <p:par>
                          <p:cTn id="947" fill="hold">
                            <p:stCondLst>
                              <p:cond delay="0"/>
                            </p:stCondLst>
                            <p:childTnLst>
                              <p:par>
                                <p:cTn id="9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0" fill="hold">
                            <p:stCondLst>
                              <p:cond delay="0"/>
                            </p:stCondLst>
                            <p:childTnLst>
                              <p:par>
                                <p:cTn id="9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5" fill="hold">
                            <p:stCondLst>
                              <p:cond delay="0"/>
                            </p:stCondLst>
                            <p:childTnLst>
                              <p:par>
                                <p:cTn id="9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8" fill="hold">
                      <p:stCondLst>
                        <p:cond delay="indefinite"/>
                      </p:stCondLst>
                      <p:childTnLst>
                        <p:par>
                          <p:cTn id="959" fill="hold">
                            <p:stCondLst>
                              <p:cond delay="0"/>
                            </p:stCondLst>
                            <p:childTnLst>
                              <p:par>
                                <p:cTn id="9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2" fill="hold">
                            <p:stCondLst>
                              <p:cond delay="0"/>
                            </p:stCondLst>
                            <p:childTnLst>
                              <p:par>
                                <p:cTn id="9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5" fill="hold">
                      <p:stCondLst>
                        <p:cond delay="indefinite"/>
                      </p:stCondLst>
                      <p:childTnLst>
                        <p:par>
                          <p:cTn id="966" fill="hold">
                            <p:stCondLst>
                              <p:cond delay="0"/>
                            </p:stCondLst>
                            <p:childTnLst>
                              <p:par>
                                <p:cTn id="9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9" fill="hold">
                            <p:stCondLst>
                              <p:cond delay="0"/>
                            </p:stCondLst>
                            <p:childTnLst>
                              <p:par>
                                <p:cTn id="9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4" fill="hold">
                            <p:stCondLst>
                              <p:cond delay="0"/>
                            </p:stCondLst>
                            <p:childTnLst>
                              <p:par>
                                <p:cTn id="9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7" fill="hold">
                      <p:stCondLst>
                        <p:cond delay="indefinite"/>
                      </p:stCondLst>
                      <p:childTnLst>
                        <p:par>
                          <p:cTn id="978" fill="hold">
                            <p:stCondLst>
                              <p:cond delay="0"/>
                            </p:stCondLst>
                            <p:childTnLst>
                              <p:par>
                                <p:cTn id="9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1" fill="hold">
                            <p:stCondLst>
                              <p:cond delay="0"/>
                            </p:stCondLst>
                            <p:childTnLst>
                              <p:par>
                                <p:cTn id="9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4" fill="hold">
                      <p:stCondLst>
                        <p:cond delay="indefinite"/>
                      </p:stCondLst>
                      <p:childTnLst>
                        <p:par>
                          <p:cTn id="985" fill="hold">
                            <p:stCondLst>
                              <p:cond delay="0"/>
                            </p:stCondLst>
                            <p:childTnLst>
                              <p:par>
                                <p:cTn id="9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8" fill="hold">
                            <p:stCondLst>
                              <p:cond delay="0"/>
                            </p:stCondLst>
                            <p:childTnLst>
                              <p:par>
                                <p:cTn id="9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1" fill="hold">
                      <p:stCondLst>
                        <p:cond delay="indefinite"/>
                      </p:stCondLst>
                      <p:childTnLst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5" fill="hold">
                            <p:stCondLst>
                              <p:cond delay="0"/>
                            </p:stCondLst>
                            <p:childTnLst>
                              <p:par>
                                <p:cTn id="9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0" fill="hold">
                            <p:stCondLst>
                              <p:cond delay="0"/>
                            </p:stCondLst>
                            <p:childTnLst>
                              <p:par>
                                <p:cTn id="10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3" fill="hold">
                      <p:stCondLst>
                        <p:cond delay="indefinite"/>
                      </p:stCondLst>
                      <p:childTnLst>
                        <p:par>
                          <p:cTn id="1004" fill="hold">
                            <p:stCondLst>
                              <p:cond delay="0"/>
                            </p:stCondLst>
                            <p:childTnLst>
                              <p:par>
                                <p:cTn id="10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7" fill="hold">
                            <p:stCondLst>
                              <p:cond delay="0"/>
                            </p:stCondLst>
                            <p:childTnLst>
                              <p:par>
                                <p:cTn id="10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2" fill="hold">
                            <p:stCondLst>
                              <p:cond delay="0"/>
                            </p:stCondLst>
                            <p:childTnLst>
                              <p:par>
                                <p:cTn id="10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5" fill="hold">
                      <p:stCondLst>
                        <p:cond delay="indefinite"/>
                      </p:stCondLst>
                      <p:childTnLst>
                        <p:par>
                          <p:cTn id="1016" fill="hold">
                            <p:stCondLst>
                              <p:cond delay="0"/>
                            </p:stCondLst>
                            <p:childTnLst>
                              <p:par>
                                <p:cTn id="10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9" fill="hold">
                            <p:stCondLst>
                              <p:cond delay="0"/>
                            </p:stCondLst>
                            <p:childTnLst>
                              <p:par>
                                <p:cTn id="10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2" fill="hold">
                      <p:stCondLst>
                        <p:cond delay="indefinite"/>
                      </p:stCondLst>
                      <p:childTnLst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0"/>
                            </p:stCondLst>
                            <p:childTnLst>
                              <p:par>
                                <p:cTn id="10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1" fill="hold">
                            <p:stCondLst>
                              <p:cond delay="0"/>
                            </p:stCondLst>
                            <p:childTnLst>
                              <p:par>
                                <p:cTn id="10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4" fill="hold">
                      <p:stCondLst>
                        <p:cond delay="indefinite"/>
                      </p:stCondLst>
                      <p:childTnLst>
                        <p:par>
                          <p:cTn id="1035" fill="hold">
                            <p:stCondLst>
                              <p:cond delay="0"/>
                            </p:stCondLst>
                            <p:childTnLst>
                              <p:par>
                                <p:cTn id="10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8" fill="hold">
                            <p:stCondLst>
                              <p:cond delay="0"/>
                            </p:stCondLst>
                            <p:childTnLst>
                              <p:par>
                                <p:cTn id="10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1" fill="hold">
                      <p:stCondLst>
                        <p:cond delay="indefinite"/>
                      </p:stCondLst>
                      <p:childTnLst>
                        <p:par>
                          <p:cTn id="1042" fill="hold">
                            <p:stCondLst>
                              <p:cond delay="0"/>
                            </p:stCondLst>
                            <p:childTnLst>
                              <p:par>
                                <p:cTn id="10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5" fill="hold">
                            <p:stCondLst>
                              <p:cond delay="0"/>
                            </p:stCondLst>
                            <p:childTnLst>
                              <p:par>
                                <p:cTn id="10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8" fill="hold">
                      <p:stCondLst>
                        <p:cond delay="indefinite"/>
                      </p:stCondLst>
                      <p:childTnLst>
                        <p:par>
                          <p:cTn id="1049" fill="hold">
                            <p:stCondLst>
                              <p:cond delay="0"/>
                            </p:stCondLst>
                            <p:childTnLst>
                              <p:par>
                                <p:cTn id="10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2" fill="hold">
                            <p:stCondLst>
                              <p:cond delay="0"/>
                            </p:stCondLst>
                            <p:childTnLst>
                              <p:par>
                                <p:cTn id="10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7" fill="hold">
                            <p:stCondLst>
                              <p:cond delay="0"/>
                            </p:stCondLst>
                            <p:childTnLst>
                              <p:par>
                                <p:cTn id="10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0" fill="hold">
                      <p:stCondLst>
                        <p:cond delay="indefinite"/>
                      </p:stCondLst>
                      <p:childTnLst>
                        <p:par>
                          <p:cTn id="1061" fill="hold">
                            <p:stCondLst>
                              <p:cond delay="0"/>
                            </p:stCondLst>
                            <p:childTnLst>
                              <p:par>
                                <p:cTn id="10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4" fill="hold">
                            <p:stCondLst>
                              <p:cond delay="0"/>
                            </p:stCondLst>
                            <p:childTnLst>
                              <p:par>
                                <p:cTn id="10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9" fill="hold">
                            <p:stCondLst>
                              <p:cond delay="0"/>
                            </p:stCondLst>
                            <p:childTnLst>
                              <p:par>
                                <p:cTn id="10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2" fill="hold">
                      <p:stCondLst>
                        <p:cond delay="indefinite"/>
                      </p:stCondLst>
                      <p:childTnLst>
                        <p:par>
                          <p:cTn id="1073" fill="hold">
                            <p:stCondLst>
                              <p:cond delay="0"/>
                            </p:stCondLst>
                            <p:childTnLst>
                              <p:par>
                                <p:cTn id="10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6" fill="hold">
                            <p:stCondLst>
                              <p:cond delay="0"/>
                            </p:stCondLst>
                            <p:childTnLst>
                              <p:par>
                                <p:cTn id="10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9" fill="hold">
                      <p:stCondLst>
                        <p:cond delay="indefinite"/>
                      </p:stCondLst>
                      <p:childTnLst>
                        <p:par>
                          <p:cTn id="1080" fill="hold">
                            <p:stCondLst>
                              <p:cond delay="0"/>
                            </p:stCondLst>
                            <p:childTnLst>
                              <p:par>
                                <p:cTn id="10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3" fill="hold">
                            <p:stCondLst>
                              <p:cond delay="0"/>
                            </p:stCondLst>
                            <p:childTnLst>
                              <p:par>
                                <p:cTn id="10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8" fill="hold">
                            <p:stCondLst>
                              <p:cond delay="0"/>
                            </p:stCondLst>
                            <p:childTnLst>
                              <p:par>
                                <p:cTn id="10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1" fill="hold">
                      <p:stCondLst>
                        <p:cond delay="indefinite"/>
                      </p:stCondLst>
                      <p:childTnLst>
                        <p:par>
                          <p:cTn id="1092" fill="hold">
                            <p:stCondLst>
                              <p:cond delay="0"/>
                            </p:stCondLst>
                            <p:childTnLst>
                              <p:par>
                                <p:cTn id="10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5" fill="hold">
                            <p:stCondLst>
                              <p:cond delay="0"/>
                            </p:stCondLst>
                            <p:childTnLst>
                              <p:par>
                                <p:cTn id="10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8" fill="hold">
                      <p:stCondLst>
                        <p:cond delay="indefinite"/>
                      </p:stCondLst>
                      <p:childTnLst>
                        <p:par>
                          <p:cTn id="1099" fill="hold">
                            <p:stCondLst>
                              <p:cond delay="0"/>
                            </p:stCondLst>
                            <p:childTnLst>
                              <p:par>
                                <p:cTn id="1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5" fill="hold">
                      <p:stCondLst>
                        <p:cond delay="indefinite"/>
                      </p:stCondLst>
                      <p:childTnLst>
                        <p:par>
                          <p:cTn id="1106" fill="hold">
                            <p:stCondLst>
                              <p:cond delay="0"/>
                            </p:stCondLst>
                            <p:childTnLst>
                              <p:par>
                                <p:cTn id="1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9" fill="hold">
                            <p:stCondLst>
                              <p:cond delay="0"/>
                            </p:stCondLst>
                            <p:childTnLst>
                              <p:par>
                                <p:cTn id="1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0"/>
                            </p:stCondLst>
                            <p:childTnLst>
                              <p:par>
                                <p:cTn id="1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7" fill="hold">
                      <p:stCondLst>
                        <p:cond delay="indefinite"/>
                      </p:stCondLst>
                      <p:childTnLst>
                        <p:par>
                          <p:cTn id="1118" fill="hold">
                            <p:stCondLst>
                              <p:cond delay="0"/>
                            </p:stCondLst>
                            <p:childTnLst>
                              <p:par>
                                <p:cTn id="1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1" fill="hold">
                            <p:stCondLst>
                              <p:cond delay="0"/>
                            </p:stCondLst>
                            <p:childTnLst>
                              <p:par>
                                <p:cTn id="1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0"/>
                            </p:stCondLst>
                            <p:childTnLst>
                              <p:par>
                                <p:cTn id="1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9" fill="hold">
                      <p:stCondLst>
                        <p:cond delay="indefinite"/>
                      </p:stCondLst>
                      <p:childTnLst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3" fill="hold">
                            <p:stCondLst>
                              <p:cond delay="0"/>
                            </p:stCondLst>
                            <p:childTnLst>
                              <p:par>
                                <p:cTn id="1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6" fill="hold">
                      <p:stCondLst>
                        <p:cond delay="indefinite"/>
                      </p:stCondLst>
                      <p:childTnLst>
                        <p:par>
                          <p:cTn id="1137" fill="hold">
                            <p:stCondLst>
                              <p:cond delay="0"/>
                            </p:stCondLst>
                            <p:childTnLst>
                              <p:par>
                                <p:cTn id="11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0" fill="hold">
                            <p:stCondLst>
                              <p:cond delay="0"/>
                            </p:stCondLst>
                            <p:childTnLst>
                              <p:par>
                                <p:cTn id="1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5" fill="hold">
                            <p:stCondLst>
                              <p:cond delay="0"/>
                            </p:stCondLst>
                            <p:childTnLst>
                              <p:par>
                                <p:cTn id="11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8" fill="hold">
                      <p:stCondLst>
                        <p:cond delay="indefinite"/>
                      </p:stCondLst>
                      <p:childTnLst>
                        <p:par>
                          <p:cTn id="1149" fill="hold">
                            <p:stCondLst>
                              <p:cond delay="0"/>
                            </p:stCondLst>
                            <p:childTnLst>
                              <p:par>
                                <p:cTn id="1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2" fill="hold">
                            <p:stCondLst>
                              <p:cond delay="0"/>
                            </p:stCondLst>
                            <p:childTnLst>
                              <p:par>
                                <p:cTn id="1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5" fill="hold">
                      <p:stCondLst>
                        <p:cond delay="indefinite"/>
                      </p:stCondLst>
                      <p:childTnLst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9" fill="hold">
                            <p:stCondLst>
                              <p:cond delay="0"/>
                            </p:stCondLst>
                            <p:childTnLst>
                              <p:par>
                                <p:cTn id="1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2" fill="hold">
                      <p:stCondLst>
                        <p:cond delay="indefinite"/>
                      </p:stCondLst>
                      <p:childTnLst>
                        <p:par>
                          <p:cTn id="1163" fill="hold">
                            <p:stCondLst>
                              <p:cond delay="0"/>
                            </p:stCondLst>
                            <p:childTnLst>
                              <p:par>
                                <p:cTn id="1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6" fill="hold">
                            <p:stCondLst>
                              <p:cond delay="0"/>
                            </p:stCondLst>
                            <p:childTnLst>
                              <p:par>
                                <p:cTn id="1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1" fill="hold">
                            <p:stCondLst>
                              <p:cond delay="0"/>
                            </p:stCondLst>
                            <p:childTnLst>
                              <p:par>
                                <p:cTn id="1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4" fill="hold">
                      <p:stCondLst>
                        <p:cond delay="indefinite"/>
                      </p:stCondLst>
                      <p:childTnLst>
                        <p:par>
                          <p:cTn id="1175" fill="hold">
                            <p:stCondLst>
                              <p:cond delay="0"/>
                            </p:stCondLst>
                            <p:childTnLst>
                              <p:par>
                                <p:cTn id="11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8" fill="hold">
                            <p:stCondLst>
                              <p:cond delay="0"/>
                            </p:stCondLst>
                            <p:childTnLst>
                              <p:par>
                                <p:cTn id="1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3" fill="hold">
                            <p:stCondLst>
                              <p:cond delay="0"/>
                            </p:stCondLst>
                            <p:childTnLst>
                              <p:par>
                                <p:cTn id="1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6" fill="hold">
                      <p:stCondLst>
                        <p:cond delay="indefinite"/>
                      </p:stCondLst>
                      <p:childTnLst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0"/>
                            </p:stCondLst>
                            <p:childTnLst>
                              <p:par>
                                <p:cTn id="1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7" fill="hold">
                            <p:stCondLst>
                              <p:cond delay="0"/>
                            </p:stCondLst>
                            <p:childTnLst>
                              <p:par>
                                <p:cTn id="1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0"/>
                            </p:stCondLst>
                            <p:childTnLst>
                              <p:par>
                                <p:cTn id="1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0"/>
                            </p:stCondLst>
                            <p:childTnLst>
                              <p:par>
                                <p:cTn id="1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2" fill="hold">
                      <p:stCondLst>
                        <p:cond delay="indefinite"/>
                      </p:stCondLst>
                      <p:childTnLst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6" fill="hold">
                            <p:stCondLst>
                              <p:cond delay="0"/>
                            </p:stCondLst>
                            <p:childTnLst>
                              <p:par>
                                <p:cTn id="12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9" fill="hold">
                      <p:stCondLst>
                        <p:cond delay="indefinite"/>
                      </p:stCondLst>
                      <p:childTnLst>
                        <p:par>
                          <p:cTn id="1220" fill="hold">
                            <p:stCondLst>
                              <p:cond delay="0"/>
                            </p:stCondLst>
                            <p:childTnLst>
                              <p:par>
                                <p:cTn id="12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3" fill="hold">
                            <p:stCondLst>
                              <p:cond delay="0"/>
                            </p:stCondLst>
                            <p:childTnLst>
                              <p:par>
                                <p:cTn id="12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8" fill="hold">
                            <p:stCondLst>
                              <p:cond delay="0"/>
                            </p:stCondLst>
                            <p:childTnLst>
                              <p:par>
                                <p:cTn id="12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1" fill="hold">
                      <p:stCondLst>
                        <p:cond delay="indefinite"/>
                      </p:stCondLst>
                      <p:childTnLst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5" fill="hold">
                            <p:stCondLst>
                              <p:cond delay="0"/>
                            </p:stCondLst>
                            <p:childTnLst>
                              <p:par>
                                <p:cTn id="12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3" fill="hold">
                      <p:stCondLst>
                        <p:cond delay="indefinite"/>
                      </p:stCondLst>
                      <p:childTnLst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7" fill="hold">
                            <p:stCondLst>
                              <p:cond delay="0"/>
                            </p:stCondLst>
                            <p:childTnLst>
                              <p:par>
                                <p:cTn id="12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0" fill="hold">
                      <p:stCondLst>
                        <p:cond delay="indefinite"/>
                      </p:stCondLst>
                      <p:childTnLst>
                        <p:par>
                          <p:cTn id="1251" fill="hold">
                            <p:stCondLst>
                              <p:cond delay="0"/>
                            </p:stCondLst>
                            <p:childTnLst>
                              <p:par>
                                <p:cTn id="1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4" fill="hold">
                            <p:stCondLst>
                              <p:cond delay="0"/>
                            </p:stCondLst>
                            <p:childTnLst>
                              <p:par>
                                <p:cTn id="1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9" fill="hold">
                            <p:stCondLst>
                              <p:cond delay="0"/>
                            </p:stCondLst>
                            <p:childTnLst>
                              <p:par>
                                <p:cTn id="12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2" fill="hold">
                      <p:stCondLst>
                        <p:cond delay="indefinite"/>
                      </p:stCondLst>
                      <p:childTnLst>
                        <p:par>
                          <p:cTn id="1263" fill="hold">
                            <p:stCondLst>
                              <p:cond delay="0"/>
                            </p:stCondLst>
                            <p:childTnLst>
                              <p:par>
                                <p:cTn id="1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6" fill="hold">
                      <p:stCondLst>
                        <p:cond delay="indefinite"/>
                      </p:stCondLst>
                      <p:childTnLst>
                        <p:par>
                          <p:cTn id="1277" fill="hold">
                            <p:stCondLst>
                              <p:cond delay="0"/>
                            </p:stCondLst>
                            <p:childTnLst>
                              <p:par>
                                <p:cTn id="12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0" fill="hold">
                            <p:stCondLst>
                              <p:cond delay="0"/>
                            </p:stCondLst>
                            <p:childTnLst>
                              <p:par>
                                <p:cTn id="1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8" fill="hold">
                      <p:stCondLst>
                        <p:cond delay="indefinite"/>
                      </p:stCondLst>
                      <p:childTnLst>
                        <p:par>
                          <p:cTn id="1289" fill="hold">
                            <p:stCondLst>
                              <p:cond delay="0"/>
                            </p:stCondLst>
                            <p:childTnLst>
                              <p:par>
                                <p:cTn id="1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7" fill="hold">
                            <p:stCondLst>
                              <p:cond delay="0"/>
                            </p:stCondLst>
                            <p:childTnLst>
                              <p:par>
                                <p:cTn id="12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0" fill="hold">
                      <p:stCondLst>
                        <p:cond delay="indefinite"/>
                      </p:stCondLst>
                      <p:childTnLst>
                        <p:par>
                          <p:cTn id="1301" fill="hold">
                            <p:stCondLst>
                              <p:cond delay="0"/>
                            </p:stCondLst>
                            <p:childTnLst>
                              <p:par>
                                <p:cTn id="13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4" fill="hold">
                            <p:stCondLst>
                              <p:cond delay="0"/>
                            </p:stCondLst>
                            <p:childTnLst>
                              <p:par>
                                <p:cTn id="1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7" fill="hold">
                      <p:stCondLst>
                        <p:cond delay="indefinite"/>
                      </p:stCondLst>
                      <p:childTnLst>
                        <p:par>
                          <p:cTn id="1308" fill="hold">
                            <p:stCondLst>
                              <p:cond delay="0"/>
                            </p:stCondLst>
                            <p:childTnLst>
                              <p:par>
                                <p:cTn id="13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1" fill="hold">
                            <p:stCondLst>
                              <p:cond delay="0"/>
                            </p:stCondLst>
                            <p:childTnLst>
                              <p:par>
                                <p:cTn id="13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4" fill="hold">
                            <p:stCondLst>
                              <p:cond delay="0"/>
                            </p:stCondLst>
                            <p:childTnLst>
                              <p:par>
                                <p:cTn id="13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7" fill="hold">
                            <p:stCondLst>
                              <p:cond delay="0"/>
                            </p:stCondLst>
                            <p:childTnLst>
                              <p:par>
                                <p:cTn id="13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0" fill="hold">
                            <p:stCondLst>
                              <p:cond delay="0"/>
                            </p:stCondLst>
                            <p:childTnLst>
                              <p:par>
                                <p:cTn id="13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3" fill="hold">
                            <p:stCondLst>
                              <p:cond delay="0"/>
                            </p:stCondLst>
                            <p:childTnLst>
                              <p:par>
                                <p:cTn id="13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6" fill="hold">
                            <p:stCondLst>
                              <p:cond delay="0"/>
                            </p:stCondLst>
                            <p:childTnLst>
                              <p:par>
                                <p:cTn id="132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142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0" dirty="0">
                <a:latin typeface="Times New Roman" pitchFamily="1" charset="0"/>
              </a:rPr>
              <a:t>Section 7.4 works through the design and implementation of a program to convert a sentence from English to Pig Latin.  In this dialect, the Pig Latin version of a word is formed by applying the following rules: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82650" y="2604860"/>
            <a:ext cx="7804150" cy="101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b="0" dirty="0">
                <a:latin typeface="Times New Roman" pitchFamily="1" charset="0"/>
              </a:rPr>
              <a:t>If the word begins with a consonant, the </a:t>
            </a:r>
            <a:r>
              <a:rPr lang="en-US" sz="1800" dirty="0" err="1">
                <a:latin typeface="Courier New"/>
                <a:cs typeface="Courier New"/>
              </a:rPr>
              <a:t>wordToPigLatin</a:t>
            </a:r>
            <a:r>
              <a:rPr lang="en-US" sz="2200" b="0" dirty="0">
                <a:latin typeface="Times New Roman" pitchFamily="1" charset="0"/>
              </a:rPr>
              <a:t> function moves the initial consonant string to the end of the word and then adds the suffix </a:t>
            </a:r>
            <a:r>
              <a:rPr lang="en-US" sz="2200" b="0" i="1" dirty="0">
                <a:latin typeface="Times New Roman" pitchFamily="1" charset="0"/>
              </a:rPr>
              <a:t>ay,</a:t>
            </a:r>
            <a:r>
              <a:rPr lang="en-US" sz="2200" b="0" dirty="0">
                <a:latin typeface="Times New Roman" pitchFamily="1" charset="0"/>
              </a:rPr>
              <a:t> as follows: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2604860"/>
            <a:ext cx="609600" cy="40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>
                <a:latin typeface="Times New Roman" pitchFamily="1" charset="0"/>
              </a:rPr>
              <a:t>1.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454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scram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720"/>
            <a:chExt cx="960" cy="384"/>
          </a:xfrm>
        </p:grpSpPr>
        <p:sp>
          <p:nvSpPr>
            <p:cNvPr id="32887" name="Rectangle 8"/>
            <p:cNvSpPr>
              <a:spLocks noChangeArrowheads="1"/>
            </p:cNvSpPr>
            <p:nvPr/>
          </p:nvSpPr>
          <p:spPr bwMode="auto">
            <a:xfrm>
              <a:off x="384" y="7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8" name="Text Box 9"/>
            <p:cNvSpPr txBox="1">
              <a:spLocks noChangeArrowheads="1"/>
            </p:cNvSpPr>
            <p:nvPr/>
          </p:nvSpPr>
          <p:spPr bwMode="auto">
            <a:xfrm>
              <a:off x="432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9" name="Text Box 10"/>
            <p:cNvSpPr txBox="1">
              <a:spLocks noChangeArrowheads="1"/>
            </p:cNvSpPr>
            <p:nvPr/>
          </p:nvSpPr>
          <p:spPr bwMode="auto">
            <a:xfrm>
              <a:off x="624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056"/>
            <a:chExt cx="960" cy="384"/>
          </a:xfrm>
        </p:grpSpPr>
        <p:sp>
          <p:nvSpPr>
            <p:cNvPr id="32884" name="Rectangle 12"/>
            <p:cNvSpPr>
              <a:spLocks noChangeArrowheads="1"/>
            </p:cNvSpPr>
            <p:nvPr/>
          </p:nvSpPr>
          <p:spPr bwMode="auto">
            <a:xfrm>
              <a:off x="384" y="10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5" name="Text Box 13"/>
            <p:cNvSpPr txBox="1">
              <a:spLocks noChangeArrowheads="1"/>
            </p:cNvSpPr>
            <p:nvPr/>
          </p:nvSpPr>
          <p:spPr bwMode="auto">
            <a:xfrm>
              <a:off x="432" y="10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6" name="Text Box 14"/>
            <p:cNvSpPr txBox="1">
              <a:spLocks noChangeArrowheads="1"/>
            </p:cNvSpPr>
            <p:nvPr/>
          </p:nvSpPr>
          <p:spPr bwMode="auto">
            <a:xfrm>
              <a:off x="624" y="11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392"/>
            <a:chExt cx="960" cy="384"/>
          </a:xfrm>
        </p:grpSpPr>
        <p:sp>
          <p:nvSpPr>
            <p:cNvPr id="32881" name="Rectangle 16"/>
            <p:cNvSpPr>
              <a:spLocks noChangeArrowheads="1"/>
            </p:cNvSpPr>
            <p:nvPr/>
          </p:nvSpPr>
          <p:spPr bwMode="auto">
            <a:xfrm>
              <a:off x="384" y="139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2" name="Text Box 17"/>
            <p:cNvSpPr txBox="1">
              <a:spLocks noChangeArrowheads="1"/>
            </p:cNvSpPr>
            <p:nvPr/>
          </p:nvSpPr>
          <p:spPr bwMode="auto">
            <a:xfrm>
              <a:off x="432" y="14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3" name="Text Box 18"/>
            <p:cNvSpPr txBox="1">
              <a:spLocks noChangeArrowheads="1"/>
            </p:cNvSpPr>
            <p:nvPr/>
          </p:nvSpPr>
          <p:spPr bwMode="auto">
            <a:xfrm>
              <a:off x="624" y="144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384" y="1720"/>
            <a:chExt cx="960" cy="392"/>
          </a:xfrm>
        </p:grpSpPr>
        <p:sp>
          <p:nvSpPr>
            <p:cNvPr id="32878" name="Rectangle 20"/>
            <p:cNvSpPr>
              <a:spLocks noChangeArrowheads="1"/>
            </p:cNvSpPr>
            <p:nvPr/>
          </p:nvSpPr>
          <p:spPr bwMode="auto">
            <a:xfrm>
              <a:off x="384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9" name="Text Box 21"/>
            <p:cNvSpPr txBox="1">
              <a:spLocks noChangeArrowheads="1"/>
            </p:cNvSpPr>
            <p:nvPr/>
          </p:nvSpPr>
          <p:spPr bwMode="auto">
            <a:xfrm>
              <a:off x="432" y="1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0" name="Text Box 22"/>
            <p:cNvSpPr txBox="1">
              <a:spLocks noChangeArrowheads="1"/>
            </p:cNvSpPr>
            <p:nvPr/>
          </p:nvSpPr>
          <p:spPr bwMode="auto">
            <a:xfrm>
              <a:off x="624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4673600" y="3604985"/>
            <a:ext cx="1524000" cy="635000"/>
            <a:chOff x="384" y="2048"/>
            <a:chExt cx="960" cy="400"/>
          </a:xfrm>
        </p:grpSpPr>
        <p:sp>
          <p:nvSpPr>
            <p:cNvPr id="32875" name="Rectangle 24"/>
            <p:cNvSpPr>
              <a:spLocks noChangeArrowheads="1"/>
            </p:cNvSpPr>
            <p:nvPr/>
          </p:nvSpPr>
          <p:spPr bwMode="auto">
            <a:xfrm>
              <a:off x="384" y="206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6" name="Text Box 25"/>
            <p:cNvSpPr txBox="1">
              <a:spLocks noChangeArrowheads="1"/>
            </p:cNvSpPr>
            <p:nvPr/>
          </p:nvSpPr>
          <p:spPr bwMode="auto">
            <a:xfrm>
              <a:off x="440" y="2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7" name="Text Box 26"/>
            <p:cNvSpPr txBox="1">
              <a:spLocks noChangeArrowheads="1"/>
            </p:cNvSpPr>
            <p:nvPr/>
          </p:nvSpPr>
          <p:spPr bwMode="auto">
            <a:xfrm>
              <a:off x="624" y="211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368"/>
            <a:chExt cx="960" cy="416"/>
          </a:xfrm>
        </p:grpSpPr>
        <p:sp>
          <p:nvSpPr>
            <p:cNvPr id="32872" name="Rectangle 28"/>
            <p:cNvSpPr>
              <a:spLocks noChangeArrowheads="1"/>
            </p:cNvSpPr>
            <p:nvPr/>
          </p:nvSpPr>
          <p:spPr bwMode="auto">
            <a:xfrm>
              <a:off x="384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3" name="Text Box 29"/>
            <p:cNvSpPr txBox="1">
              <a:spLocks noChangeArrowheads="1"/>
            </p:cNvSpPr>
            <p:nvPr/>
          </p:nvSpPr>
          <p:spPr bwMode="auto">
            <a:xfrm>
              <a:off x="456" y="2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4" name="Text Box 30"/>
            <p:cNvSpPr txBox="1">
              <a:spLocks noChangeArrowheads="1"/>
            </p:cNvSpPr>
            <p:nvPr/>
          </p:nvSpPr>
          <p:spPr bwMode="auto">
            <a:xfrm>
              <a:off x="62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752"/>
            <a:chExt cx="960" cy="416"/>
          </a:xfrm>
        </p:grpSpPr>
        <p:sp>
          <p:nvSpPr>
            <p:cNvPr id="32869" name="Rectangle 32"/>
            <p:cNvSpPr>
              <a:spLocks noChangeArrowheads="1"/>
            </p:cNvSpPr>
            <p:nvPr/>
          </p:nvSpPr>
          <p:spPr bwMode="auto">
            <a:xfrm>
              <a:off x="384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0" name="Text Box 33"/>
            <p:cNvSpPr txBox="1">
              <a:spLocks noChangeArrowheads="1"/>
            </p:cNvSpPr>
            <p:nvPr/>
          </p:nvSpPr>
          <p:spPr bwMode="auto">
            <a:xfrm>
              <a:off x="456" y="27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1" name="Text Box 34"/>
            <p:cNvSpPr txBox="1">
              <a:spLocks noChangeArrowheads="1"/>
            </p:cNvSpPr>
            <p:nvPr/>
          </p:nvSpPr>
          <p:spPr bwMode="auto">
            <a:xfrm>
              <a:off x="624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120"/>
            <a:chExt cx="960" cy="432"/>
          </a:xfrm>
        </p:grpSpPr>
        <p:sp>
          <p:nvSpPr>
            <p:cNvPr id="32866" name="Rectangle 36"/>
            <p:cNvSpPr>
              <a:spLocks noChangeArrowheads="1"/>
            </p:cNvSpPr>
            <p:nvPr/>
          </p:nvSpPr>
          <p:spPr bwMode="auto">
            <a:xfrm>
              <a:off x="384" y="316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7" name="Text Box 37"/>
            <p:cNvSpPr txBox="1">
              <a:spLocks noChangeArrowheads="1"/>
            </p:cNvSpPr>
            <p:nvPr/>
          </p:nvSpPr>
          <p:spPr bwMode="auto">
            <a:xfrm>
              <a:off x="47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8" name="Text Box 38"/>
            <p:cNvSpPr txBox="1">
              <a:spLocks noChangeArrowheads="1"/>
            </p:cNvSpPr>
            <p:nvPr/>
          </p:nvSpPr>
          <p:spPr bwMode="auto">
            <a:xfrm>
              <a:off x="616" y="32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504"/>
            <a:chExt cx="960" cy="432"/>
          </a:xfrm>
        </p:grpSpPr>
        <p:sp>
          <p:nvSpPr>
            <p:cNvPr id="32863" name="Rectangle 40"/>
            <p:cNvSpPr>
              <a:spLocks noChangeArrowheads="1"/>
            </p:cNvSpPr>
            <p:nvPr/>
          </p:nvSpPr>
          <p:spPr bwMode="auto">
            <a:xfrm>
              <a:off x="384" y="35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4" name="Text Box 41"/>
            <p:cNvSpPr txBox="1">
              <a:spLocks noChangeArrowheads="1"/>
            </p:cNvSpPr>
            <p:nvPr/>
          </p:nvSpPr>
          <p:spPr bwMode="auto">
            <a:xfrm>
              <a:off x="496" y="35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5" name="Text Box 42"/>
            <p:cNvSpPr txBox="1">
              <a:spLocks noChangeArrowheads="1"/>
            </p:cNvSpPr>
            <p:nvPr/>
          </p:nvSpPr>
          <p:spPr bwMode="auto">
            <a:xfrm>
              <a:off x="608" y="36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1312" y="760"/>
            <a:chExt cx="960" cy="440"/>
          </a:xfrm>
        </p:grpSpPr>
        <p:sp>
          <p:nvSpPr>
            <p:cNvPr id="32860" name="Rectangle 44"/>
            <p:cNvSpPr>
              <a:spLocks noChangeArrowheads="1"/>
            </p:cNvSpPr>
            <p:nvPr/>
          </p:nvSpPr>
          <p:spPr bwMode="auto">
            <a:xfrm>
              <a:off x="1312" y="8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1" name="Text Box 45"/>
            <p:cNvSpPr txBox="1">
              <a:spLocks noChangeArrowheads="1"/>
            </p:cNvSpPr>
            <p:nvPr/>
          </p:nvSpPr>
          <p:spPr bwMode="auto">
            <a:xfrm>
              <a:off x="1440" y="7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2" name="Text Box 46"/>
            <p:cNvSpPr txBox="1">
              <a:spLocks noChangeArrowheads="1"/>
            </p:cNvSpPr>
            <p:nvPr/>
          </p:nvSpPr>
          <p:spPr bwMode="auto">
            <a:xfrm>
              <a:off x="1520" y="8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232"/>
            <a:chExt cx="960" cy="448"/>
          </a:xfrm>
        </p:grpSpPr>
        <p:sp>
          <p:nvSpPr>
            <p:cNvPr id="32857" name="Rectangle 48"/>
            <p:cNvSpPr>
              <a:spLocks noChangeArrowheads="1"/>
            </p:cNvSpPr>
            <p:nvPr/>
          </p:nvSpPr>
          <p:spPr bwMode="auto">
            <a:xfrm>
              <a:off x="12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8" name="Text Box 49"/>
            <p:cNvSpPr txBox="1">
              <a:spLocks noChangeArrowheads="1"/>
            </p:cNvSpPr>
            <p:nvPr/>
          </p:nvSpPr>
          <p:spPr bwMode="auto">
            <a:xfrm>
              <a:off x="1440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9" name="Text Box 50"/>
            <p:cNvSpPr txBox="1">
              <a:spLocks noChangeArrowheads="1"/>
            </p:cNvSpPr>
            <p:nvPr/>
          </p:nvSpPr>
          <p:spPr bwMode="auto">
            <a:xfrm>
              <a:off x="1488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808"/>
            <a:chExt cx="960" cy="448"/>
          </a:xfrm>
        </p:grpSpPr>
        <p:sp>
          <p:nvSpPr>
            <p:cNvPr id="32854" name="Rectangle 52"/>
            <p:cNvSpPr>
              <a:spLocks noChangeArrowheads="1"/>
            </p:cNvSpPr>
            <p:nvPr/>
          </p:nvSpPr>
          <p:spPr bwMode="auto">
            <a:xfrm>
              <a:off x="1296" y="18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5" name="Text Box 53"/>
            <p:cNvSpPr txBox="1">
              <a:spLocks noChangeArrowheads="1"/>
            </p:cNvSpPr>
            <p:nvPr/>
          </p:nvSpPr>
          <p:spPr bwMode="auto">
            <a:xfrm>
              <a:off x="1456" y="18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6" name="Text Box 54"/>
            <p:cNvSpPr txBox="1">
              <a:spLocks noChangeArrowheads="1"/>
            </p:cNvSpPr>
            <p:nvPr/>
          </p:nvSpPr>
          <p:spPr bwMode="auto">
            <a:xfrm>
              <a:off x="1472" y="19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4" name="Group 55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288"/>
            <a:chExt cx="960" cy="448"/>
          </a:xfrm>
        </p:grpSpPr>
        <p:sp>
          <p:nvSpPr>
            <p:cNvPr id="32851" name="Rectangle 56"/>
            <p:cNvSpPr>
              <a:spLocks noChangeArrowheads="1"/>
            </p:cNvSpPr>
            <p:nvPr/>
          </p:nvSpPr>
          <p:spPr bwMode="auto">
            <a:xfrm>
              <a:off x="1296" y="23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2" name="Text Box 57"/>
            <p:cNvSpPr txBox="1">
              <a:spLocks noChangeArrowheads="1"/>
            </p:cNvSpPr>
            <p:nvPr/>
          </p:nvSpPr>
          <p:spPr bwMode="auto">
            <a:xfrm>
              <a:off x="1472" y="22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3" name="Text Box 58"/>
            <p:cNvSpPr txBox="1">
              <a:spLocks noChangeArrowheads="1"/>
            </p:cNvSpPr>
            <p:nvPr/>
          </p:nvSpPr>
          <p:spPr bwMode="auto">
            <a:xfrm>
              <a:off x="1456" y="24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720"/>
            <a:chExt cx="960" cy="448"/>
          </a:xfrm>
        </p:grpSpPr>
        <p:sp>
          <p:nvSpPr>
            <p:cNvPr id="32848" name="Rectangle 60"/>
            <p:cNvSpPr>
              <a:spLocks noChangeArrowheads="1"/>
            </p:cNvSpPr>
            <p:nvPr/>
          </p:nvSpPr>
          <p:spPr bwMode="auto">
            <a:xfrm>
              <a:off x="1296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9" name="Text Box 61"/>
            <p:cNvSpPr txBox="1">
              <a:spLocks noChangeArrowheads="1"/>
            </p:cNvSpPr>
            <p:nvPr/>
          </p:nvSpPr>
          <p:spPr bwMode="auto">
            <a:xfrm>
              <a:off x="1488" y="2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0" name="Text Box 62"/>
            <p:cNvSpPr txBox="1">
              <a:spLocks noChangeArrowheads="1"/>
            </p:cNvSpPr>
            <p:nvPr/>
          </p:nvSpPr>
          <p:spPr bwMode="auto">
            <a:xfrm>
              <a:off x="1440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6" name="Group 63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3152"/>
            <a:chExt cx="960" cy="448"/>
          </a:xfrm>
        </p:grpSpPr>
        <p:sp>
          <p:nvSpPr>
            <p:cNvPr id="32845" name="Rectangle 64"/>
            <p:cNvSpPr>
              <a:spLocks noChangeArrowheads="1"/>
            </p:cNvSpPr>
            <p:nvPr/>
          </p:nvSpPr>
          <p:spPr bwMode="auto">
            <a:xfrm>
              <a:off x="1296" y="32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6" name="Text Box 65"/>
            <p:cNvSpPr txBox="1">
              <a:spLocks noChangeArrowheads="1"/>
            </p:cNvSpPr>
            <p:nvPr/>
          </p:nvSpPr>
          <p:spPr bwMode="auto">
            <a:xfrm>
              <a:off x="1504" y="31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7" name="Text Box 66"/>
            <p:cNvSpPr txBox="1">
              <a:spLocks noChangeArrowheads="1"/>
            </p:cNvSpPr>
            <p:nvPr/>
          </p:nvSpPr>
          <p:spPr bwMode="auto">
            <a:xfrm>
              <a:off x="1424" y="32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7" name="Group 6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768"/>
            <a:chExt cx="960" cy="448"/>
          </a:xfrm>
        </p:grpSpPr>
        <p:sp>
          <p:nvSpPr>
            <p:cNvPr id="32842" name="Rectangle 68"/>
            <p:cNvSpPr>
              <a:spLocks noChangeArrowheads="1"/>
            </p:cNvSpPr>
            <p:nvPr/>
          </p:nvSpPr>
          <p:spPr bwMode="auto">
            <a:xfrm>
              <a:off x="2496" y="83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3" name="Text Box 69"/>
            <p:cNvSpPr txBox="1">
              <a:spLocks noChangeArrowheads="1"/>
            </p:cNvSpPr>
            <p:nvPr/>
          </p:nvSpPr>
          <p:spPr bwMode="auto">
            <a:xfrm>
              <a:off x="2720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4" name="Text Box 70"/>
            <p:cNvSpPr txBox="1">
              <a:spLocks noChangeArrowheads="1"/>
            </p:cNvSpPr>
            <p:nvPr/>
          </p:nvSpPr>
          <p:spPr bwMode="auto">
            <a:xfrm>
              <a:off x="2608" y="88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8" name="Group 7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1232"/>
            <a:chExt cx="960" cy="448"/>
          </a:xfrm>
        </p:grpSpPr>
        <p:sp>
          <p:nvSpPr>
            <p:cNvPr id="32839" name="Rectangle 72"/>
            <p:cNvSpPr>
              <a:spLocks noChangeArrowheads="1"/>
            </p:cNvSpPr>
            <p:nvPr/>
          </p:nvSpPr>
          <p:spPr bwMode="auto">
            <a:xfrm>
              <a:off x="24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0" name="Text Box 73"/>
            <p:cNvSpPr txBox="1">
              <a:spLocks noChangeArrowheads="1"/>
            </p:cNvSpPr>
            <p:nvPr/>
          </p:nvSpPr>
          <p:spPr bwMode="auto">
            <a:xfrm>
              <a:off x="2736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1" name="Text Box 74"/>
            <p:cNvSpPr txBox="1">
              <a:spLocks noChangeArrowheads="1"/>
            </p:cNvSpPr>
            <p:nvPr/>
          </p:nvSpPr>
          <p:spPr bwMode="auto">
            <a:xfrm>
              <a:off x="2592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9" name="Group 75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1672"/>
            <a:chExt cx="960" cy="440"/>
          </a:xfrm>
        </p:grpSpPr>
        <p:sp>
          <p:nvSpPr>
            <p:cNvPr id="32836" name="Rectangle 76"/>
            <p:cNvSpPr>
              <a:spLocks noChangeArrowheads="1"/>
            </p:cNvSpPr>
            <p:nvPr/>
          </p:nvSpPr>
          <p:spPr bwMode="auto">
            <a:xfrm>
              <a:off x="2496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7" name="Text Box 77"/>
            <p:cNvSpPr txBox="1">
              <a:spLocks noChangeArrowheads="1"/>
            </p:cNvSpPr>
            <p:nvPr/>
          </p:nvSpPr>
          <p:spPr bwMode="auto">
            <a:xfrm>
              <a:off x="2744" y="167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8" name="Text Box 78"/>
            <p:cNvSpPr txBox="1">
              <a:spLocks noChangeArrowheads="1"/>
            </p:cNvSpPr>
            <p:nvPr/>
          </p:nvSpPr>
          <p:spPr bwMode="auto">
            <a:xfrm>
              <a:off x="2576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2200"/>
            <a:chExt cx="960" cy="440"/>
          </a:xfrm>
        </p:grpSpPr>
        <p:sp>
          <p:nvSpPr>
            <p:cNvPr id="32833" name="Rectangle 80"/>
            <p:cNvSpPr>
              <a:spLocks noChangeArrowheads="1"/>
            </p:cNvSpPr>
            <p:nvPr/>
          </p:nvSpPr>
          <p:spPr bwMode="auto">
            <a:xfrm>
              <a:off x="2496" y="22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4" name="Text Box 81"/>
            <p:cNvSpPr txBox="1">
              <a:spLocks noChangeArrowheads="1"/>
            </p:cNvSpPr>
            <p:nvPr/>
          </p:nvSpPr>
          <p:spPr bwMode="auto">
            <a:xfrm>
              <a:off x="2736" y="22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5" name="Text Box 82"/>
            <p:cNvSpPr txBox="1">
              <a:spLocks noChangeArrowheads="1"/>
            </p:cNvSpPr>
            <p:nvPr/>
          </p:nvSpPr>
          <p:spPr bwMode="auto">
            <a:xfrm>
              <a:off x="2568" y="23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1" name="Group 83"/>
          <p:cNvGrpSpPr>
            <a:grpSpLocks/>
          </p:cNvGrpSpPr>
          <p:nvPr/>
        </p:nvGrpSpPr>
        <p:grpSpPr bwMode="auto">
          <a:xfrm>
            <a:off x="4673600" y="3566885"/>
            <a:ext cx="1524000" cy="673100"/>
            <a:chOff x="2496" y="2616"/>
            <a:chExt cx="960" cy="424"/>
          </a:xfrm>
        </p:grpSpPr>
        <p:sp>
          <p:nvSpPr>
            <p:cNvPr id="32830" name="Rectangle 84"/>
            <p:cNvSpPr>
              <a:spLocks noChangeArrowheads="1"/>
            </p:cNvSpPr>
            <p:nvPr/>
          </p:nvSpPr>
          <p:spPr bwMode="auto">
            <a:xfrm>
              <a:off x="2496" y="26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1" name="Text Box 85"/>
            <p:cNvSpPr txBox="1">
              <a:spLocks noChangeArrowheads="1"/>
            </p:cNvSpPr>
            <p:nvPr/>
          </p:nvSpPr>
          <p:spPr bwMode="auto">
            <a:xfrm>
              <a:off x="2736" y="26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2" name="Text Box 86"/>
            <p:cNvSpPr txBox="1">
              <a:spLocks noChangeArrowheads="1"/>
            </p:cNvSpPr>
            <p:nvPr/>
          </p:nvSpPr>
          <p:spPr bwMode="auto">
            <a:xfrm>
              <a:off x="2560" y="27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2" name="Group 87"/>
          <p:cNvGrpSpPr>
            <a:grpSpLocks/>
          </p:cNvGrpSpPr>
          <p:nvPr/>
        </p:nvGrpSpPr>
        <p:grpSpPr bwMode="auto">
          <a:xfrm>
            <a:off x="4673600" y="3592285"/>
            <a:ext cx="1524000" cy="647700"/>
            <a:chOff x="2496" y="3048"/>
            <a:chExt cx="960" cy="408"/>
          </a:xfrm>
        </p:grpSpPr>
        <p:sp>
          <p:nvSpPr>
            <p:cNvPr id="32827" name="Rectangle 88"/>
            <p:cNvSpPr>
              <a:spLocks noChangeArrowheads="1"/>
            </p:cNvSpPr>
            <p:nvPr/>
          </p:nvSpPr>
          <p:spPr bwMode="auto">
            <a:xfrm>
              <a:off x="2496" y="30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8" name="Text Box 89"/>
            <p:cNvSpPr txBox="1">
              <a:spLocks noChangeArrowheads="1"/>
            </p:cNvSpPr>
            <p:nvPr/>
          </p:nvSpPr>
          <p:spPr bwMode="auto">
            <a:xfrm>
              <a:off x="2736" y="3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9" name="Text Box 90"/>
            <p:cNvSpPr txBox="1">
              <a:spLocks noChangeArrowheads="1"/>
            </p:cNvSpPr>
            <p:nvPr/>
          </p:nvSpPr>
          <p:spPr bwMode="auto">
            <a:xfrm>
              <a:off x="255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2496" y="3496"/>
            <a:chExt cx="960" cy="392"/>
          </a:xfrm>
        </p:grpSpPr>
        <p:sp>
          <p:nvSpPr>
            <p:cNvPr id="32824" name="Rectangle 92"/>
            <p:cNvSpPr>
              <a:spLocks noChangeArrowheads="1"/>
            </p:cNvSpPr>
            <p:nvPr/>
          </p:nvSpPr>
          <p:spPr bwMode="auto">
            <a:xfrm>
              <a:off x="2496" y="350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5" name="Text Box 93"/>
            <p:cNvSpPr txBox="1">
              <a:spLocks noChangeArrowheads="1"/>
            </p:cNvSpPr>
            <p:nvPr/>
          </p:nvSpPr>
          <p:spPr bwMode="auto">
            <a:xfrm>
              <a:off x="2736" y="349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6" name="Text Box 94"/>
            <p:cNvSpPr txBox="1">
              <a:spLocks noChangeArrowheads="1"/>
            </p:cNvSpPr>
            <p:nvPr/>
          </p:nvSpPr>
          <p:spPr bwMode="auto">
            <a:xfrm>
              <a:off x="2544" y="35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4" name="Group 9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776"/>
            <a:chExt cx="960" cy="384"/>
          </a:xfrm>
        </p:grpSpPr>
        <p:sp>
          <p:nvSpPr>
            <p:cNvPr id="32821" name="Rectangle 96"/>
            <p:cNvSpPr>
              <a:spLocks noChangeArrowheads="1"/>
            </p:cNvSpPr>
            <p:nvPr/>
          </p:nvSpPr>
          <p:spPr bwMode="auto">
            <a:xfrm>
              <a:off x="3696" y="77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2" name="Text Box 97"/>
            <p:cNvSpPr txBox="1">
              <a:spLocks noChangeArrowheads="1"/>
            </p:cNvSpPr>
            <p:nvPr/>
          </p:nvSpPr>
          <p:spPr bwMode="auto">
            <a:xfrm>
              <a:off x="3936" y="78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3" name="Text Box 98"/>
            <p:cNvSpPr txBox="1">
              <a:spLocks noChangeArrowheads="1"/>
            </p:cNvSpPr>
            <p:nvPr/>
          </p:nvSpPr>
          <p:spPr bwMode="auto">
            <a:xfrm>
              <a:off x="3744" y="82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5" name="Group 99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344"/>
            <a:chExt cx="960" cy="384"/>
          </a:xfrm>
        </p:grpSpPr>
        <p:sp>
          <p:nvSpPr>
            <p:cNvPr id="32818" name="Rectangle 100"/>
            <p:cNvSpPr>
              <a:spLocks noChangeArrowheads="1"/>
            </p:cNvSpPr>
            <p:nvPr/>
          </p:nvSpPr>
          <p:spPr bwMode="auto">
            <a:xfrm>
              <a:off x="3696" y="134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9" name="Text Box 101"/>
            <p:cNvSpPr txBox="1">
              <a:spLocks noChangeArrowheads="1"/>
            </p:cNvSpPr>
            <p:nvPr/>
          </p:nvSpPr>
          <p:spPr bwMode="auto">
            <a:xfrm>
              <a:off x="3936" y="1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0" name="Text Box 102"/>
            <p:cNvSpPr txBox="1">
              <a:spLocks noChangeArrowheads="1"/>
            </p:cNvSpPr>
            <p:nvPr/>
          </p:nvSpPr>
          <p:spPr bwMode="auto">
            <a:xfrm>
              <a:off x="3744" y="139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6" name="Group 103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920"/>
            <a:chExt cx="960" cy="384"/>
          </a:xfrm>
        </p:grpSpPr>
        <p:sp>
          <p:nvSpPr>
            <p:cNvPr id="32815" name="Rectangle 104"/>
            <p:cNvSpPr>
              <a:spLocks noChangeArrowheads="1"/>
            </p:cNvSpPr>
            <p:nvPr/>
          </p:nvSpPr>
          <p:spPr bwMode="auto">
            <a:xfrm>
              <a:off x="3696" y="19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6" name="Text Box 105"/>
            <p:cNvSpPr txBox="1">
              <a:spLocks noChangeArrowheads="1"/>
            </p:cNvSpPr>
            <p:nvPr/>
          </p:nvSpPr>
          <p:spPr bwMode="auto">
            <a:xfrm>
              <a:off x="3936" y="19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7" name="Text Box 106"/>
            <p:cNvSpPr txBox="1">
              <a:spLocks noChangeArrowheads="1"/>
            </p:cNvSpPr>
            <p:nvPr/>
          </p:nvSpPr>
          <p:spPr bwMode="auto">
            <a:xfrm>
              <a:off x="3744" y="19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7" name="Group 10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2400"/>
            <a:chExt cx="960" cy="384"/>
          </a:xfrm>
        </p:grpSpPr>
        <p:sp>
          <p:nvSpPr>
            <p:cNvPr id="32812" name="Rectangle 108"/>
            <p:cNvSpPr>
              <a:spLocks noChangeArrowheads="1"/>
            </p:cNvSpPr>
            <p:nvPr/>
          </p:nvSpPr>
          <p:spPr bwMode="auto">
            <a:xfrm>
              <a:off x="3696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3" name="Text Box 109"/>
            <p:cNvSpPr txBox="1">
              <a:spLocks noChangeArrowheads="1"/>
            </p:cNvSpPr>
            <p:nvPr/>
          </p:nvSpPr>
          <p:spPr bwMode="auto">
            <a:xfrm>
              <a:off x="3936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4" name="Text Box 110"/>
            <p:cNvSpPr txBox="1">
              <a:spLocks noChangeArrowheads="1"/>
            </p:cNvSpPr>
            <p:nvPr/>
          </p:nvSpPr>
          <p:spPr bwMode="auto">
            <a:xfrm>
              <a:off x="374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sp>
        <p:nvSpPr>
          <p:cNvPr id="61551" name="Line 111"/>
          <p:cNvSpPr>
            <a:spLocks noChangeShapeType="1"/>
          </p:cNvSpPr>
          <p:nvPr/>
        </p:nvSpPr>
        <p:spPr bwMode="auto">
          <a:xfrm>
            <a:off x="4292600" y="39428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2" name="Text Box 112"/>
          <p:cNvSpPr txBox="1">
            <a:spLocks noChangeArrowheads="1"/>
          </p:cNvSpPr>
          <p:nvPr/>
        </p:nvSpPr>
        <p:spPr bwMode="auto">
          <a:xfrm>
            <a:off x="5359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ay</a:t>
            </a:r>
          </a:p>
        </p:txBody>
      </p:sp>
      <p:sp>
        <p:nvSpPr>
          <p:cNvPr id="32803" name="Rectangle 113"/>
          <p:cNvSpPr>
            <a:spLocks noChangeArrowheads="1"/>
          </p:cNvSpPr>
          <p:nvPr/>
        </p:nvSpPr>
        <p:spPr bwMode="auto">
          <a:xfrm>
            <a:off x="6477000" y="36938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114"/>
          <p:cNvGrpSpPr>
            <a:grpSpLocks/>
          </p:cNvGrpSpPr>
          <p:nvPr/>
        </p:nvGrpSpPr>
        <p:grpSpPr bwMode="auto">
          <a:xfrm>
            <a:off x="457200" y="4252685"/>
            <a:ext cx="8229600" cy="1108075"/>
            <a:chOff x="288" y="2656"/>
            <a:chExt cx="5184" cy="698"/>
          </a:xfrm>
        </p:grpSpPr>
        <p:sp>
          <p:nvSpPr>
            <p:cNvPr id="32809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200" b="0" dirty="0">
                  <a:latin typeface="Times New Roman" pitchFamily="1" charset="0"/>
                </a:rPr>
                <a:t>If the word begins with a vowel, </a:t>
              </a:r>
              <a:r>
                <a:rPr lang="en-US" sz="1800" dirty="0" err="1">
                  <a:latin typeface="Courier New"/>
                  <a:cs typeface="Courier New"/>
                </a:rPr>
                <a:t>wordToPigLatin</a:t>
              </a:r>
              <a:r>
                <a:rPr lang="en-US" sz="2200" b="0" dirty="0">
                  <a:latin typeface="Times New Roman" pitchFamily="1" charset="0"/>
                </a:rPr>
                <a:t> generates the Pig Latin version simply by adding the suffix </a:t>
              </a:r>
              <a:r>
                <a:rPr lang="en-US" sz="2200" b="0" i="1" dirty="0">
                  <a:latin typeface="Times New Roman" pitchFamily="1" charset="0"/>
                </a:rPr>
                <a:t>way,</a:t>
              </a:r>
              <a:r>
                <a:rPr lang="en-US" sz="2200" b="0" dirty="0">
                  <a:latin typeface="Times New Roman" pitchFamily="1" charset="0"/>
                </a:rPr>
                <a:t> like this:</a:t>
              </a:r>
            </a:p>
          </p:txBody>
        </p:sp>
        <p:sp>
          <p:nvSpPr>
            <p:cNvPr id="32810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2.</a:t>
              </a:r>
            </a:p>
          </p:txBody>
        </p:sp>
        <p:sp>
          <p:nvSpPr>
            <p:cNvPr id="32811" name="Text Box 117"/>
            <p:cNvSpPr txBox="1">
              <a:spLocks noChangeArrowheads="1"/>
            </p:cNvSpPr>
            <p:nvPr/>
          </p:nvSpPr>
          <p:spPr bwMode="auto">
            <a:xfrm>
              <a:off x="2184" y="3104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apple</a:t>
              </a:r>
            </a:p>
          </p:txBody>
        </p:sp>
      </p:grpSp>
      <p:sp>
        <p:nvSpPr>
          <p:cNvPr id="61558" name="Line 118"/>
          <p:cNvSpPr>
            <a:spLocks noChangeShapeType="1"/>
          </p:cNvSpPr>
          <p:nvPr/>
        </p:nvSpPr>
        <p:spPr bwMode="auto">
          <a:xfrm>
            <a:off x="4305300" y="52001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9" name="Text Box 119"/>
          <p:cNvSpPr txBox="1">
            <a:spLocks noChangeArrowheads="1"/>
          </p:cNvSpPr>
          <p:nvPr/>
        </p:nvSpPr>
        <p:spPr bwMode="auto">
          <a:xfrm>
            <a:off x="47244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apple</a:t>
            </a:r>
          </a:p>
        </p:txBody>
      </p:sp>
      <p:sp>
        <p:nvSpPr>
          <p:cNvPr id="61560" name="Text Box 120"/>
          <p:cNvSpPr txBox="1">
            <a:spLocks noChangeArrowheads="1"/>
          </p:cNvSpPr>
          <p:nvPr/>
        </p:nvSpPr>
        <p:spPr bwMode="auto">
          <a:xfrm>
            <a:off x="52959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way</a:t>
            </a: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2" name="Group 114"/>
          <p:cNvGrpSpPr>
            <a:grpSpLocks/>
          </p:cNvGrpSpPr>
          <p:nvPr/>
        </p:nvGrpSpPr>
        <p:grpSpPr bwMode="auto">
          <a:xfrm>
            <a:off x="457200" y="5505606"/>
            <a:ext cx="8229600" cy="708026"/>
            <a:chOff x="288" y="2656"/>
            <a:chExt cx="5184" cy="446"/>
          </a:xfrm>
        </p:grpSpPr>
        <p:sp>
          <p:nvSpPr>
            <p:cNvPr id="123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200" b="0" dirty="0">
                  <a:latin typeface="Times New Roman" pitchFamily="1" charset="0"/>
                </a:rPr>
                <a:t>If the word contains no vowels at all, </a:t>
              </a:r>
              <a:r>
                <a:rPr lang="en-US" sz="1800" dirty="0" err="1">
                  <a:latin typeface="Courier New"/>
                  <a:cs typeface="Courier New"/>
                </a:rPr>
                <a:t>wordToPigLatin</a:t>
              </a:r>
              <a:r>
                <a:rPr lang="en-US" sz="1800" b="0" dirty="0">
                  <a:latin typeface="Times New Roman" pitchFamily="1" charset="0"/>
                </a:rPr>
                <a:t> </a:t>
              </a:r>
              <a:r>
                <a:rPr lang="en-US" sz="2200" b="0" dirty="0">
                  <a:latin typeface="Times New Roman" pitchFamily="1" charset="0"/>
                </a:rPr>
                <a:t>returns the original word unchanged.</a:t>
              </a:r>
            </a:p>
          </p:txBody>
        </p:sp>
        <p:sp>
          <p:nvSpPr>
            <p:cNvPr id="124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3.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7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1" grpId="0" animBg="1"/>
      <p:bldP spid="61552" grpId="0"/>
      <p:bldP spid="61558" grpId="0" animBg="1"/>
      <p:bldP spid="61559" grpId="0" build="p" autoUpdateAnimBg="0"/>
      <p:bldP spid="615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2"/>
          <p:cNvSpPr txBox="1">
            <a:spLocks noChangeArrowheads="1"/>
          </p:cNvSpPr>
          <p:nvPr/>
        </p:nvSpPr>
        <p:spPr bwMode="auto">
          <a:xfrm>
            <a:off x="1008888" y="1027938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9pPr>
          </a:lstStyle>
          <a:p>
            <a:pPr algn="l"/>
            <a:r>
              <a:rPr lang="en-US" sz="5000" kern="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"stout plunder lover"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3360" y="2514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762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-57912" y="3276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42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0</a:t>
            </a:r>
          </a:p>
        </p:txBody>
      </p:sp>
      <p:sp>
        <p:nvSpPr>
          <p:cNvPr id="131" name="Rounded Rectangle 130"/>
          <p:cNvSpPr/>
          <p:nvPr/>
        </p:nvSpPr>
        <p:spPr bwMode="auto">
          <a:xfrm>
            <a:off x="1542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2" name="Rounded Rectangle 131"/>
          <p:cNvSpPr/>
          <p:nvPr/>
        </p:nvSpPr>
        <p:spPr bwMode="auto">
          <a:xfrm>
            <a:off x="1542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3" name="Rounded Rectangle 132"/>
          <p:cNvSpPr/>
          <p:nvPr/>
        </p:nvSpPr>
        <p:spPr bwMode="auto">
          <a:xfrm>
            <a:off x="1161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34" name="Rounded Rectangle 133"/>
          <p:cNvSpPr/>
          <p:nvPr/>
        </p:nvSpPr>
        <p:spPr bwMode="auto">
          <a:xfrm>
            <a:off x="1161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-1</a:t>
            </a:r>
          </a:p>
        </p:txBody>
      </p:sp>
      <p:sp>
        <p:nvSpPr>
          <p:cNvPr id="135" name="Rounded Rectangle 134"/>
          <p:cNvSpPr/>
          <p:nvPr/>
        </p:nvSpPr>
        <p:spPr bwMode="auto">
          <a:xfrm>
            <a:off x="1923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6" name="Rounded Rectangle 135"/>
          <p:cNvSpPr/>
          <p:nvPr/>
        </p:nvSpPr>
        <p:spPr bwMode="auto">
          <a:xfrm>
            <a:off x="1923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7" name="Rounded Rectangle 136"/>
          <p:cNvSpPr/>
          <p:nvPr/>
        </p:nvSpPr>
        <p:spPr bwMode="auto">
          <a:xfrm>
            <a:off x="1923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8" name="Rounded Rectangle 137"/>
          <p:cNvSpPr/>
          <p:nvPr/>
        </p:nvSpPr>
        <p:spPr bwMode="auto">
          <a:xfrm>
            <a:off x="230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9" name="Rounded Rectangle 138"/>
          <p:cNvSpPr/>
          <p:nvPr/>
        </p:nvSpPr>
        <p:spPr bwMode="auto">
          <a:xfrm>
            <a:off x="230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0" name="Rounded Rectangle 139"/>
          <p:cNvSpPr/>
          <p:nvPr/>
        </p:nvSpPr>
        <p:spPr bwMode="auto">
          <a:xfrm>
            <a:off x="230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1" name="Rounded Rectangle 140"/>
          <p:cNvSpPr/>
          <p:nvPr/>
        </p:nvSpPr>
        <p:spPr bwMode="auto">
          <a:xfrm>
            <a:off x="268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2" name="Rounded Rectangle 141"/>
          <p:cNvSpPr/>
          <p:nvPr/>
        </p:nvSpPr>
        <p:spPr bwMode="auto">
          <a:xfrm>
            <a:off x="268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3" name="Rounded Rectangle 142"/>
          <p:cNvSpPr/>
          <p:nvPr/>
        </p:nvSpPr>
        <p:spPr bwMode="auto">
          <a:xfrm>
            <a:off x="2685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4" name="Rounded Rectangle 143"/>
          <p:cNvSpPr/>
          <p:nvPr/>
        </p:nvSpPr>
        <p:spPr bwMode="auto">
          <a:xfrm>
            <a:off x="306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5" name="Rounded Rectangle 144"/>
          <p:cNvSpPr/>
          <p:nvPr/>
        </p:nvSpPr>
        <p:spPr bwMode="auto">
          <a:xfrm>
            <a:off x="306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6" name="Rounded Rectangle 145"/>
          <p:cNvSpPr/>
          <p:nvPr/>
        </p:nvSpPr>
        <p:spPr bwMode="auto">
          <a:xfrm>
            <a:off x="306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7" name="Rounded Rectangle 146"/>
          <p:cNvSpPr/>
          <p:nvPr/>
        </p:nvSpPr>
        <p:spPr bwMode="auto">
          <a:xfrm>
            <a:off x="3447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5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8" name="Rounded Rectangle 147"/>
          <p:cNvSpPr/>
          <p:nvPr/>
        </p:nvSpPr>
        <p:spPr bwMode="auto">
          <a:xfrm>
            <a:off x="3447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F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9" name="Rounded Rectangle 148"/>
          <p:cNvSpPr/>
          <p:nvPr/>
        </p:nvSpPr>
        <p:spPr bwMode="auto">
          <a:xfrm>
            <a:off x="3447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0" name="Rounded Rectangle 149"/>
          <p:cNvSpPr/>
          <p:nvPr/>
        </p:nvSpPr>
        <p:spPr bwMode="auto">
          <a:xfrm>
            <a:off x="3828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1" name="Rounded Rectangle 150"/>
          <p:cNvSpPr/>
          <p:nvPr/>
        </p:nvSpPr>
        <p:spPr bwMode="auto">
          <a:xfrm>
            <a:off x="3828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52" name="Rounded Rectangle 151"/>
          <p:cNvSpPr/>
          <p:nvPr/>
        </p:nvSpPr>
        <p:spPr bwMode="auto">
          <a:xfrm>
            <a:off x="3828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8" name="Rounded Rectangle 167"/>
          <p:cNvSpPr/>
          <p:nvPr/>
        </p:nvSpPr>
        <p:spPr bwMode="auto">
          <a:xfrm>
            <a:off x="611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9" name="Rounded Rectangle 168"/>
          <p:cNvSpPr/>
          <p:nvPr/>
        </p:nvSpPr>
        <p:spPr bwMode="auto">
          <a:xfrm>
            <a:off x="611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0" name="Rounded Rectangle 169"/>
          <p:cNvSpPr/>
          <p:nvPr/>
        </p:nvSpPr>
        <p:spPr bwMode="auto">
          <a:xfrm>
            <a:off x="611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1" name="Rounded Rectangle 170"/>
          <p:cNvSpPr/>
          <p:nvPr/>
        </p:nvSpPr>
        <p:spPr bwMode="auto">
          <a:xfrm>
            <a:off x="649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2" name="Rounded Rectangle 171"/>
          <p:cNvSpPr/>
          <p:nvPr/>
        </p:nvSpPr>
        <p:spPr bwMode="auto">
          <a:xfrm>
            <a:off x="649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73" name="Rounded Rectangle 172"/>
          <p:cNvSpPr/>
          <p:nvPr/>
        </p:nvSpPr>
        <p:spPr bwMode="auto">
          <a:xfrm>
            <a:off x="6495288" y="3304032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4" name="Rounded Rectangle 173"/>
          <p:cNvSpPr/>
          <p:nvPr/>
        </p:nvSpPr>
        <p:spPr bwMode="auto">
          <a:xfrm>
            <a:off x="687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5" name="Rounded Rectangle 174"/>
          <p:cNvSpPr/>
          <p:nvPr/>
        </p:nvSpPr>
        <p:spPr bwMode="auto">
          <a:xfrm>
            <a:off x="687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6" name="Rounded Rectangle 175"/>
          <p:cNvSpPr/>
          <p:nvPr/>
        </p:nvSpPr>
        <p:spPr bwMode="auto">
          <a:xfrm>
            <a:off x="687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6" name="Rounded Rectangle 185"/>
          <p:cNvSpPr/>
          <p:nvPr/>
        </p:nvSpPr>
        <p:spPr bwMode="auto">
          <a:xfrm>
            <a:off x="8400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18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7" name="Rounded Rectangle 186"/>
          <p:cNvSpPr/>
          <p:nvPr/>
        </p:nvSpPr>
        <p:spPr bwMode="auto">
          <a:xfrm>
            <a:off x="8400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88" name="Rounded Rectangle 187"/>
          <p:cNvSpPr/>
          <p:nvPr/>
        </p:nvSpPr>
        <p:spPr bwMode="auto">
          <a:xfrm>
            <a:off x="8400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1809" y="3733800"/>
            <a:ext cx="8108791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if and only if we’re in a word, and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the index of the first character of the word we’re currently in (or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-1 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if we’re not in a word).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now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and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set equal to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0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.  We set assign the value of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at the same time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transitioning from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false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, so we can remember where the current word of interest begins.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This is an interesting transition, since the current word we’re in is just now ending. We can isolate the word by calling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, where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str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is assumed to be the entire sentence or fragment to be translated.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Right now,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produces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"stout"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And now,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 produces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"plunder"</a:t>
            </a:r>
            <a:r>
              <a:rPr lang="en-US" sz="1800" b="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sz="1800" b="0" dirty="0">
              <a:latin typeface="Courier New" charset="0"/>
              <a:ea typeface="Courier New" charset="0"/>
              <a:cs typeface="Courier New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2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86" grpId="0" animBg="1"/>
      <p:bldP spid="187" grpId="0" animBg="1"/>
      <p:bldP spid="1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itchFamily="1" charset="0"/>
              </a:rPr>
              <a:t>Pseudocode</a:t>
            </a:r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 for the Pig Latin Program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270000" y="1143000"/>
            <a:ext cx="6578600" cy="548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1" dirty="0">
              <a:latin typeface="Courier New" pitchFamily="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157425"/>
            <a:ext cx="6553200" cy="547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itchFamily="1" charset="0"/>
              </a:rPr>
              <a:t>function </a:t>
            </a:r>
            <a:r>
              <a:rPr lang="en-US" b="1" dirty="0" err="1">
                <a:latin typeface="Courier New" pitchFamily="1" charset="0"/>
              </a:rPr>
              <a:t>toPigLatin(str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b="0" i="1" dirty="0"/>
              <a:t>Initialize a variable called </a:t>
            </a:r>
            <a:r>
              <a:rPr lang="en-US" dirty="0">
                <a:latin typeface="Courier New"/>
                <a:cs typeface="Courier New"/>
              </a:rPr>
              <a:t>result</a:t>
            </a:r>
            <a:r>
              <a:rPr lang="en-US" b="0" dirty="0"/>
              <a:t> </a:t>
            </a:r>
            <a:r>
              <a:rPr lang="en-US" b="0" i="1" dirty="0"/>
              <a:t>to hold the growing string.</a:t>
            </a:r>
          </a:p>
          <a:p>
            <a:r>
              <a:rPr lang="en-US" b="1" dirty="0">
                <a:latin typeface="Courier New" pitchFamily="1" charset="0"/>
              </a:rPr>
              <a:t>   for (</a:t>
            </a:r>
            <a:r>
              <a:rPr lang="en-US" b="0" i="1" dirty="0">
                <a:latin typeface="Times New Roman"/>
                <a:cs typeface="Times New Roman"/>
              </a:rPr>
              <a:t>each character position in </a:t>
            </a:r>
            <a:r>
              <a:rPr lang="en-US" dirty="0" err="1">
                <a:latin typeface="Courier New"/>
                <a:cs typeface="Courier New"/>
              </a:rPr>
              <a:t>str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  <a:endParaRPr lang="en-US" i="1" dirty="0">
              <a:latin typeface="Times New Roman" pitchFamily="1" charset="0"/>
            </a:endParaRPr>
          </a:p>
          <a:p>
            <a:r>
              <a:rPr lang="en-US" b="1" dirty="0">
                <a:latin typeface="Courier New"/>
                <a:cs typeface="Courier New"/>
              </a:rPr>
              <a:t>      if (</a:t>
            </a:r>
            <a:r>
              <a:rPr lang="en-US" b="0" i="1" dirty="0">
                <a:latin typeface="Times New Roman" pitchFamily="1" charset="0"/>
              </a:rPr>
              <a:t>the current character is a letter</a:t>
            </a:r>
            <a:r>
              <a:rPr lang="en-US" b="1" dirty="0">
                <a:latin typeface="Courier New"/>
                <a:cs typeface="Courier New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/>
                <a:cs typeface="Courier New"/>
              </a:rPr>
              <a:t>{</a:t>
            </a:r>
            <a:endParaRPr lang="en-US" dirty="0">
              <a:latin typeface="Times New Roman" pitchFamily="1" charset="0"/>
            </a:endParaRPr>
          </a:p>
          <a:p>
            <a:r>
              <a:rPr lang="en-US" b="1" dirty="0">
                <a:latin typeface="Courier New" pitchFamily="1" charset="0"/>
              </a:rPr>
              <a:t>         if (</a:t>
            </a:r>
            <a:r>
              <a:rPr lang="en-US" b="0" i="1" dirty="0">
                <a:latin typeface="Times New Roman"/>
                <a:cs typeface="Times New Roman"/>
              </a:rPr>
              <a:t>we’re not yet 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0" i="1" dirty="0">
                <a:latin typeface="Times New Roman"/>
                <a:cs typeface="Times New Roman"/>
              </a:rPr>
              <a:t>Remember the start of this word.</a:t>
            </a:r>
          </a:p>
          <a:p>
            <a:r>
              <a:rPr lang="en-US" b="1" dirty="0">
                <a:latin typeface="Courier New"/>
                <a:cs typeface="Courier New"/>
              </a:rPr>
              <a:t>      } else {</a:t>
            </a:r>
          </a:p>
          <a:p>
            <a:r>
              <a:rPr lang="en-US" b="1" dirty="0">
                <a:latin typeface="Courier New"/>
                <a:cs typeface="Courier New"/>
              </a:rPr>
              <a:t>         if (</a:t>
            </a:r>
            <a:r>
              <a:rPr lang="en-US" b="0" i="1" dirty="0">
                <a:latin typeface="Times New Roman"/>
                <a:cs typeface="Times New Roman"/>
              </a:rPr>
              <a:t>we </a:t>
            </a:r>
            <a:r>
              <a:rPr lang="en-US" i="1" dirty="0">
                <a:solidFill>
                  <a:srgbClr val="FF3300"/>
                </a:solidFill>
                <a:latin typeface="Times New Roman"/>
                <a:cs typeface="Times New Roman"/>
              </a:rPr>
              <a:t>were</a:t>
            </a:r>
            <a:r>
              <a:rPr lang="en-US" b="0" i="1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lang="en-US" b="0" i="1" dirty="0">
                <a:latin typeface="Times New Roman"/>
                <a:cs typeface="Times New Roman"/>
              </a:rPr>
              <a:t>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0" dirty="0">
                <a:latin typeface="Courier New"/>
                <a:cs typeface="Courier New"/>
              </a:rPr>
              <a:t>            </a:t>
            </a:r>
            <a:r>
              <a:rPr lang="en-US" b="0" i="1" dirty="0">
                <a:latin typeface="Times New Roman"/>
                <a:cs typeface="Times New Roman"/>
              </a:rPr>
              <a:t>Call </a:t>
            </a:r>
            <a:r>
              <a:rPr lang="en-US" dirty="0" err="1">
                <a:latin typeface="Courier New"/>
                <a:cs typeface="Courier New"/>
              </a:rPr>
              <a:t>wordToPigLatin</a:t>
            </a:r>
            <a:r>
              <a:rPr lang="en-US" b="0" i="1" dirty="0">
                <a:latin typeface="Times New Roman"/>
                <a:cs typeface="Times New Roman"/>
              </a:rPr>
              <a:t> to translate the word.</a:t>
            </a:r>
            <a:endParaRPr lang="en-US" b="0" dirty="0">
              <a:latin typeface="Courier New"/>
              <a:cs typeface="Courier New"/>
            </a:endParaRPr>
          </a:p>
          <a:p>
            <a:r>
              <a:rPr lang="en-US" b="0" dirty="0">
                <a:latin typeface="Courier New" pitchFamily="1" charset="0"/>
              </a:rPr>
              <a:t>            </a:t>
            </a:r>
            <a:r>
              <a:rPr lang="en-US" b="0" i="1" dirty="0"/>
              <a:t>Append the translated word to the </a:t>
            </a:r>
            <a:r>
              <a:rPr lang="en-US" b="0" dirty="0">
                <a:latin typeface="Courier New"/>
                <a:cs typeface="Courier New"/>
              </a:rPr>
              <a:t>result</a:t>
            </a:r>
            <a:r>
              <a:rPr lang="en-US" b="0" i="1" dirty="0"/>
              <a:t> variable.</a:t>
            </a:r>
          </a:p>
          <a:p>
            <a:r>
              <a:rPr lang="en-US" b="1" dirty="0">
                <a:latin typeface="Courier New"/>
                <a:cs typeface="Courier New"/>
              </a:rPr>
              <a:t>         }</a:t>
            </a:r>
          </a:p>
          <a:p>
            <a:r>
              <a:rPr lang="en-US" b="1" dirty="0">
                <a:latin typeface="Courier New" pitchFamily="1" charset="0"/>
              </a:rPr>
              <a:t>         </a:t>
            </a:r>
            <a:r>
              <a:rPr lang="en-US" b="0" i="1" dirty="0"/>
              <a:t>Append the separator character to the </a:t>
            </a:r>
            <a:r>
              <a:rPr lang="en-US" dirty="0">
                <a:latin typeface="Courier New"/>
                <a:cs typeface="Courier New"/>
              </a:rPr>
              <a:t>result</a:t>
            </a:r>
            <a:r>
              <a:rPr lang="en-US" b="0" i="1" dirty="0"/>
              <a:t> variable.</a:t>
            </a:r>
          </a:p>
          <a:p>
            <a:r>
              <a:rPr lang="en-US" b="1" dirty="0">
                <a:latin typeface="Courier New"/>
                <a:cs typeface="Courier New"/>
              </a:rPr>
              <a:t>      }</a:t>
            </a:r>
          </a:p>
          <a:p>
            <a:r>
              <a:rPr lang="en-US" b="1" dirty="0">
                <a:latin typeface="Courier New" pitchFamily="1" charset="0"/>
              </a:rPr>
              <a:t>   }</a:t>
            </a:r>
            <a:endParaRPr lang="en-US" i="1" dirty="0">
              <a:latin typeface="Times New Roman" pitchFamily="1" charset="0"/>
            </a:endParaRPr>
          </a:p>
          <a:p>
            <a:r>
              <a:rPr lang="en-US" b="1" dirty="0">
                <a:latin typeface="Courier New"/>
                <a:cs typeface="Courier New"/>
              </a:rPr>
              <a:t>   if (</a:t>
            </a:r>
            <a:r>
              <a:rPr lang="en-US" b="0" i="1" dirty="0">
                <a:latin typeface="Times New Roman"/>
                <a:cs typeface="Times New Roman"/>
              </a:rPr>
              <a:t>we’re still 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/>
                <a:cs typeface="Courier New"/>
              </a:rPr>
              <a:t>      </a:t>
            </a:r>
            <a:r>
              <a:rPr lang="en-US" b="0" i="1" dirty="0">
                <a:latin typeface="Times New Roman"/>
                <a:cs typeface="Times New Roman"/>
              </a:rPr>
              <a:t>Call </a:t>
            </a:r>
            <a:r>
              <a:rPr lang="en-US" dirty="0" err="1">
                <a:latin typeface="Courier New"/>
                <a:cs typeface="Courier New"/>
              </a:rPr>
              <a:t>wordToPigLatin</a:t>
            </a:r>
            <a:r>
              <a:rPr lang="en-US" b="0" i="1" dirty="0">
                <a:latin typeface="Times New Roman"/>
                <a:cs typeface="Times New Roman"/>
              </a:rPr>
              <a:t> and append the translated word </a:t>
            </a:r>
            <a:r>
              <a:rPr lang="en-US" b="0" i="1" dirty="0"/>
              <a:t>to </a:t>
            </a:r>
            <a:r>
              <a:rPr lang="en-US" dirty="0">
                <a:latin typeface="Courier New"/>
                <a:cs typeface="Courier New"/>
              </a:rPr>
              <a:t>result</a:t>
            </a:r>
            <a:r>
              <a:rPr lang="en-US" b="0" i="1" dirty="0"/>
              <a:t>.</a:t>
            </a:r>
          </a:p>
          <a:p>
            <a:r>
              <a:rPr lang="en-US" b="1" dirty="0">
                <a:latin typeface="Courier New"/>
                <a:cs typeface="Courier New"/>
              </a:rPr>
              <a:t>   }</a:t>
            </a:r>
          </a:p>
          <a:p>
            <a:r>
              <a:rPr lang="en-US" b="1" dirty="0">
                <a:latin typeface="Courier New" pitchFamily="1" charset="0"/>
              </a:rPr>
              <a:t>}</a:t>
            </a:r>
          </a:p>
          <a:p>
            <a:endParaRPr lang="en-US" sz="1050" b="1" dirty="0">
              <a:latin typeface="Courier New" pitchFamily="1" charset="0"/>
            </a:endParaRPr>
          </a:p>
          <a:p>
            <a:r>
              <a:rPr lang="en-US" b="1" dirty="0">
                <a:latin typeface="Courier New" pitchFamily="1" charset="0"/>
              </a:rPr>
              <a:t>function </a:t>
            </a:r>
            <a:r>
              <a:rPr lang="en-US" b="1" dirty="0" err="1">
                <a:latin typeface="Courier New" pitchFamily="1" charset="0"/>
              </a:rPr>
              <a:t>wordToPigLatin(word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0" dirty="0">
                <a:latin typeface="Courier New" pitchFamily="1" charset="0"/>
              </a:rPr>
              <a:t>   </a:t>
            </a:r>
            <a:r>
              <a:rPr lang="en-US" b="0" i="1" dirty="0"/>
              <a:t>Find the first vowel in the word.</a:t>
            </a:r>
          </a:p>
          <a:p>
            <a:r>
              <a:rPr lang="en-US" b="0" dirty="0">
                <a:latin typeface="Courier New" pitchFamily="1" charset="0"/>
              </a:rPr>
              <a:t>   </a:t>
            </a:r>
            <a:r>
              <a:rPr lang="en-US" b="0" i="1" dirty="0"/>
              <a:t>If there are no vowels, return the original word unchanged.</a:t>
            </a:r>
          </a:p>
          <a:p>
            <a:r>
              <a:rPr lang="en-US" b="0" dirty="0">
                <a:latin typeface="Courier New" pitchFamily="1" charset="0"/>
              </a:rPr>
              <a:t>   </a:t>
            </a:r>
            <a:r>
              <a:rPr lang="en-US" b="0" i="1" dirty="0"/>
              <a:t>If the vowel appears in the first position, return the word concatenated with </a:t>
            </a:r>
            <a:r>
              <a:rPr lang="en-US" dirty="0">
                <a:latin typeface="Courier New"/>
                <a:cs typeface="Courier New"/>
              </a:rPr>
              <a:t>"way"</a:t>
            </a:r>
            <a:r>
              <a:rPr lang="en-US" b="0" i="1" dirty="0"/>
              <a:t>.</a:t>
            </a:r>
          </a:p>
          <a:p>
            <a:r>
              <a:rPr lang="en-US" b="0" dirty="0">
                <a:latin typeface="Courier New" pitchFamily="1" charset="0"/>
              </a:rPr>
              <a:t>   </a:t>
            </a:r>
            <a:r>
              <a:rPr lang="en-US" b="0" i="1" dirty="0"/>
              <a:t>Divide the string into two parts (head and tail) before the vowel.</a:t>
            </a:r>
          </a:p>
          <a:p>
            <a:r>
              <a:rPr lang="en-US" b="0" dirty="0">
                <a:latin typeface="Courier New" pitchFamily="1" charset="0"/>
              </a:rPr>
              <a:t>   </a:t>
            </a:r>
            <a:r>
              <a:rPr lang="en-US" b="0" i="1" dirty="0"/>
              <a:t>Return the result of concatenating the tail, the head, and the string </a:t>
            </a:r>
            <a:r>
              <a:rPr lang="en-US" dirty="0">
                <a:latin typeface="Courier New"/>
                <a:cs typeface="Courier New"/>
              </a:rPr>
              <a:t>"ay"</a:t>
            </a:r>
            <a:r>
              <a:rPr lang="en-US" b="0" i="1" dirty="0"/>
              <a:t>.</a:t>
            </a:r>
          </a:p>
          <a:p>
            <a:r>
              <a:rPr lang="en-US" b="1" dirty="0">
                <a:latin typeface="Courier New" pitchFamily="1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578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Simulating the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PigLatin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Program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140800" cy="1280000"/>
            <a:chOff x="256000" y="1088000"/>
            <a:chExt cx="8140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128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468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toPigLatin("this is pig latin")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44000"/>
            <a:ext cx="8140800" cy="4480000"/>
            <a:chOff x="384000" y="1344000"/>
            <a:chExt cx="8140800" cy="4480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44000"/>
              <a:ext cx="8128000" cy="4275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716800" y="4979200"/>
              <a:ext cx="2304000" cy="576000"/>
              <a:chOff x="716800" y="4979200"/>
              <a:chExt cx="2304000" cy="5760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729600" y="49792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3097600" y="4979200"/>
              <a:ext cx="3200000" cy="576000"/>
              <a:chOff x="3097600" y="4979200"/>
              <a:chExt cx="3200000" cy="5760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3110400" y="49792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tart"/>
            <p:cNvGrpSpPr/>
            <p:nvPr/>
          </p:nvGrpSpPr>
          <p:grpSpPr>
            <a:xfrm>
              <a:off x="6374400" y="4979200"/>
              <a:ext cx="755200" cy="576000"/>
              <a:chOff x="6374400" y="4979200"/>
              <a:chExt cx="755200" cy="5760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6387200" y="4979200"/>
                <a:ext cx="742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start</a:t>
                </a:r>
              </a:p>
            </p:txBody>
          </p:sp>
        </p:grpSp>
        <p:grpSp>
          <p:nvGrpSpPr>
            <p:cNvPr id="26" name="i"/>
            <p:cNvGrpSpPr/>
            <p:nvPr/>
          </p:nvGrpSpPr>
          <p:grpSpPr>
            <a:xfrm>
              <a:off x="7091200" y="4979200"/>
              <a:ext cx="640000" cy="576000"/>
              <a:chOff x="7091200" y="4979200"/>
              <a:chExt cx="640000" cy="5760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7104000" y="49792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979200"/>
              <a:ext cx="640000" cy="576000"/>
              <a:chOff x="7808000" y="4979200"/>
              <a:chExt cx="640000" cy="5760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979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742400" y="5273600"/>
            <a:ext cx="2265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 is pig latin"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774400" y="15744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774400" y="17792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774400" y="1984000"/>
            <a:ext cx="419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1318400" y="19840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" name="PPRect#44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" name="PPRect#46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" name="PPRect#48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" name="PPRect#5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Rect#5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"h"</a:t>
            </a:r>
          </a:p>
        </p:txBody>
      </p:sp>
      <p:sp>
        <p:nvSpPr>
          <p:cNvPr id="54" name="PPRect#5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5" name="PPRect#55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6" name="PPRect#5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7" name="PPRect#5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58" name="PPRect#5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9" name="PPRect#5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0" name="PPRect#6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61" name="PPRect#6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6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4" name="PPRect#6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65" name="PPRect#6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6" name="PPRect#66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"s"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9" name="PPRect#69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0" name="PPRect#70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1" name="PPRect#71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72" name="PPRect#72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3" name="PPRect#73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4" name="PPRect#74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6" name="PPRect#76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7" name="PPRect#77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8" name="PPRect#78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79" name="PPStackFrame#79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80" name="PPRect#8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82" name="PPCodeImage#82" descr="image8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81" name="PPRect#81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83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84" name="PPRect#8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5" name="PPRect#85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6" name="PPTextBox#86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87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88" name="PPRect#8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9" name="PPRect#89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0" name="PPTextBox#90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91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92" name="PPRect#9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3" name="PPRect#93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4" name="PPTextBox#94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95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96" name="PPRect#9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7" name="PPRect#97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8" name="PPTextBox#98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99" name="PPRect#99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"this"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01" name="PPStackFrame#101"/>
          <p:cNvGrpSpPr/>
          <p:nvPr/>
        </p:nvGrpSpPr>
        <p:grpSpPr>
          <a:xfrm>
            <a:off x="640000" y="1856000"/>
            <a:ext cx="8140800" cy="4057600"/>
            <a:chOff x="640000" y="1856000"/>
            <a:chExt cx="8140800" cy="4057600"/>
          </a:xfrm>
        </p:grpSpPr>
        <p:sp>
          <p:nvSpPr>
            <p:cNvPr id="102" name="PPRect#102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04" name="PPCodeImage#104" descr="image10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0000" y="1856000"/>
              <a:ext cx="8128000" cy="3852800"/>
            </a:xfrm>
            <a:prstGeom prst="rect">
              <a:avLst/>
            </a:prstGeom>
          </p:spPr>
        </p:pic>
        <p:sp>
          <p:nvSpPr>
            <p:cNvPr id="103" name="PPRect#103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05" name="word"/>
            <p:cNvGrpSpPr/>
            <p:nvPr/>
          </p:nvGrpSpPr>
          <p:grpSpPr>
            <a:xfrm>
              <a:off x="6323200" y="5068800"/>
              <a:ext cx="1536000" cy="576000"/>
              <a:chOff x="6323200" y="5068800"/>
              <a:chExt cx="1536000" cy="576000"/>
            </a:xfrm>
          </p:grpSpPr>
          <p:sp>
            <p:nvSpPr>
              <p:cNvPr id="106" name="PPRect#106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07" name="PPRect#107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08" name="PPTextBox#108"/>
              <p:cNvSpPr/>
              <p:nvPr/>
            </p:nvSpPr>
            <p:spPr bwMode="auto">
              <a:xfrm>
                <a:off x="6336000" y="50688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09" name="i"/>
            <p:cNvGrpSpPr/>
            <p:nvPr/>
          </p:nvGrpSpPr>
          <p:grpSpPr>
            <a:xfrm>
              <a:off x="7936000" y="5068800"/>
              <a:ext cx="768000" cy="576000"/>
              <a:chOff x="7936000" y="5068800"/>
              <a:chExt cx="768000" cy="576000"/>
            </a:xfrm>
          </p:grpSpPr>
          <p:sp>
            <p:nvSpPr>
              <p:cNvPr id="110" name="PPRect#110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11" name="PPRect#111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12" name="PPTextBox#112"/>
              <p:cNvSpPr/>
              <p:nvPr/>
            </p:nvSpPr>
            <p:spPr bwMode="auto">
              <a:xfrm>
                <a:off x="7948800" y="5068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113" name="PPRect#113"/>
          <p:cNvSpPr/>
          <p:nvPr/>
        </p:nvSpPr>
        <p:spPr bwMode="auto">
          <a:xfrm>
            <a:off x="6348800" y="53632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"this"</a:t>
            </a:r>
          </a:p>
        </p:txBody>
      </p:sp>
      <p:sp>
        <p:nvSpPr>
          <p:cNvPr id="114" name="PPRect#114"/>
          <p:cNvSpPr/>
          <p:nvPr/>
        </p:nvSpPr>
        <p:spPr bwMode="auto">
          <a:xfrm>
            <a:off x="1030400" y="2086400"/>
            <a:ext cx="430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5" name="PPRect#115"/>
          <p:cNvSpPr/>
          <p:nvPr/>
        </p:nvSpPr>
        <p:spPr bwMode="auto">
          <a:xfrm>
            <a:off x="1574400" y="20864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6" name="PPRect#116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117" name="PPRect#117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8" name="PPRect#118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9" name="PPRect#119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20" name="PPStackFrame#120"/>
          <p:cNvGrpSpPr/>
          <p:nvPr/>
        </p:nvGrpSpPr>
        <p:grpSpPr>
          <a:xfrm>
            <a:off x="768000" y="2112000"/>
            <a:ext cx="8140800" cy="3827200"/>
            <a:chOff x="768000" y="2112000"/>
            <a:chExt cx="8140800" cy="3827200"/>
          </a:xfrm>
        </p:grpSpPr>
        <p:sp>
          <p:nvSpPr>
            <p:cNvPr id="121" name="PPRect#121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23" name="PPCodeImage#123" descr="image12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000" y="2112000"/>
              <a:ext cx="8128000" cy="3622400"/>
            </a:xfrm>
            <a:prstGeom prst="rect">
              <a:avLst/>
            </a:prstGeom>
          </p:spPr>
        </p:pic>
        <p:sp>
          <p:nvSpPr>
            <p:cNvPr id="122" name="PPRect#122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24" name="ch"/>
            <p:cNvGrpSpPr/>
            <p:nvPr/>
          </p:nvGrpSpPr>
          <p:grpSpPr>
            <a:xfrm>
              <a:off x="8064000" y="5094400"/>
              <a:ext cx="768000" cy="576000"/>
              <a:chOff x="8064000" y="5094400"/>
              <a:chExt cx="768000" cy="576000"/>
            </a:xfrm>
          </p:grpSpPr>
          <p:sp>
            <p:nvSpPr>
              <p:cNvPr id="125" name="PPRect#125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6" name="PPRect#126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7" name="PPTextBox#127"/>
              <p:cNvSpPr/>
              <p:nvPr/>
            </p:nvSpPr>
            <p:spPr bwMode="auto">
              <a:xfrm>
                <a:off x="8076800" y="50944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128" name="PPRect#128"/>
          <p:cNvSpPr/>
          <p:nvPr/>
        </p:nvSpPr>
        <p:spPr bwMode="auto">
          <a:xfrm>
            <a:off x="8089600" y="5388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129" name="PPRect#129"/>
          <p:cNvSpPr/>
          <p:nvPr/>
        </p:nvSpPr>
        <p:spPr bwMode="auto">
          <a:xfrm>
            <a:off x="1158400" y="2342400"/>
            <a:ext cx="637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0" name="PPRect#130"/>
          <p:cNvSpPr/>
          <p:nvPr/>
        </p:nvSpPr>
        <p:spPr bwMode="auto">
          <a:xfrm>
            <a:off x="4620800" y="20864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1" name="PPRect#131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32" name="PPRect#132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3" name="PPRect#133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4" name="PPRect#134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5" name="PPRect#135"/>
          <p:cNvSpPr/>
          <p:nvPr/>
        </p:nvSpPr>
        <p:spPr bwMode="auto">
          <a:xfrm>
            <a:off x="4620800" y="20864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6" name="PPRect#136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37" name="PPRect#137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8" name="PPRect#138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9" name="PPRect#139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0" name="PPRect#140"/>
          <p:cNvSpPr/>
          <p:nvPr/>
        </p:nvSpPr>
        <p:spPr bwMode="auto">
          <a:xfrm>
            <a:off x="5273600" y="22912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1" name="PPRect#141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3" name="PPRect#143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4" name="PPRect#144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"th"</a:t>
            </a:r>
          </a:p>
        </p:txBody>
      </p:sp>
      <p:sp>
        <p:nvSpPr>
          <p:cNvPr id="145" name="PPRect#145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6" name="PPRect#146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"is"</a:t>
            </a:r>
          </a:p>
        </p:txBody>
      </p:sp>
      <p:sp>
        <p:nvSpPr>
          <p:cNvPr id="147" name="PPRect#147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48" name="PPValueTag#148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149" name="PPLine#149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PPOvalCallout#150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1" name="PPTextBox#151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"isthay"</a:t>
              </a:r>
            </a:p>
          </p:txBody>
        </p:sp>
      </p:grpSp>
      <p:sp>
        <p:nvSpPr>
          <p:cNvPr id="152" name="PPRect#152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"isthay"</a:t>
            </a:r>
          </a:p>
        </p:txBody>
      </p:sp>
      <p:sp>
        <p:nvSpPr>
          <p:cNvPr id="153" name="PPRect#153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4" name="PPRect#15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155" name="PPRect#155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6" name="PPRect#156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"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8" name="PPRect#158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59" name="PPRect#159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0" name="PPRect#160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1" name="PPRect#161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162" name="PPRect#162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3" name="PPRect#163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4" name="PPRect#164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5" name="PPRect#165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66" name="PPRect#16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7" name="PPRect#16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168" name="PPRect#16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9" name="PPRect#16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0" name="PPRect#17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"s"</a:t>
            </a:r>
          </a:p>
        </p:txBody>
      </p:sp>
      <p:sp>
        <p:nvSpPr>
          <p:cNvPr id="171" name="PPRect#17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2" name="PPRect#17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3" name="PPRect#17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4" name="PPRect#17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175" name="PPRect#17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6" name="PPRect#176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7" name="PPRect#177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78" name="PPRect#178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9" name="PPRect#179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0" name="PPRect#180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1" name="PPRect#181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82" name="PPStackFrame#182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183" name="PPRect#183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85" name="PPCodeImage#185" descr="image185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184" name="PPRect#184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86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187" name="PPRect#187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88" name="PPRect#188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89" name="PPTextBox#189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90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191" name="PPRect#191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2" name="PPRect#192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3" name="PPTextBox#193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194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195" name="PPRect#195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6" name="PPRect#196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7" name="PPTextBox#197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198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199" name="PPRect#199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0" name="PPRect#200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1" name="PPTextBox#201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02" name="PPRect#202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"is"</a:t>
            </a:r>
          </a:p>
        </p:txBody>
      </p:sp>
      <p:sp>
        <p:nvSpPr>
          <p:cNvPr id="203" name="PPRect#203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4" name="PPRect#204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205" name="PPRect#205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6" name="PPRect#206"/>
          <p:cNvSpPr/>
          <p:nvPr/>
        </p:nvSpPr>
        <p:spPr bwMode="auto">
          <a:xfrm>
            <a:off x="1228800" y="2649600"/>
            <a:ext cx="224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07" name="PPValueTag#207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208" name="PPLine#208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PPOvalCallout#209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10" name="PPTextBox#210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"isway"</a:t>
              </a:r>
            </a:p>
          </p:txBody>
        </p:sp>
      </p:grpSp>
      <p:sp>
        <p:nvSpPr>
          <p:cNvPr id="211" name="PPRect#21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isway"</a:t>
            </a:r>
          </a:p>
        </p:txBody>
      </p:sp>
      <p:sp>
        <p:nvSpPr>
          <p:cNvPr id="212" name="PPRect#212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3" name="PPRect#213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214" name="PPRect#214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5" name="PPRect#215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"</a:t>
            </a:r>
          </a:p>
        </p:txBody>
      </p:sp>
      <p:sp>
        <p:nvSpPr>
          <p:cNvPr id="216" name="PPRect#21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7" name="PPRect#21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218" name="PPRect#21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9" name="PPRect#21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0" name="PPRect#22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21" name="PPRect#22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2" name="PPRect#22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3" name="PPRect#223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4" name="PPRect#22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225" name="PPRect#225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Rect#226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227" name="PPRect#227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8" name="PPRect#228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Rect#229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30" name="PPRect#230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Rect#231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Rect#232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3" name="PPRect#233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10</a:t>
            </a:r>
          </a:p>
        </p:txBody>
      </p:sp>
      <p:sp>
        <p:nvSpPr>
          <p:cNvPr id="234" name="PPRect#234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Rect#235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Rect#236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"g"</a:t>
            </a:r>
          </a:p>
        </p:txBody>
      </p:sp>
      <p:sp>
        <p:nvSpPr>
          <p:cNvPr id="237" name="PPRect#237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Rect#238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9" name="PPRect#23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0" name="PPRect#24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11</a:t>
            </a:r>
          </a:p>
        </p:txBody>
      </p:sp>
      <p:sp>
        <p:nvSpPr>
          <p:cNvPr id="241" name="PPRect#24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2" name="PPRect#24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Rect#24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244" name="PPRect#24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Rect#245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6" name="PPRect#246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Rect#247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48" name="PPStackFrame#248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249" name="PPRect#24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251" name="PPCodeImage#251" descr="image25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250" name="PPRect#25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252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253" name="PPRect#25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4" name="PPRect#25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5" name="PPTextBox#255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256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257" name="PPRect#25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8" name="PPRect#25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9" name="PPTextBox#259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260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261" name="PPRect#26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2" name="PPRect#26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3" name="PPTextBox#263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264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265" name="PPRect#26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6" name="PPRect#26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7" name="PPTextBox#267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68" name="PPRect#268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"pig"</a:t>
            </a:r>
          </a:p>
        </p:txBody>
      </p:sp>
      <p:sp>
        <p:nvSpPr>
          <p:cNvPr id="269" name="PPRect#269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0" name="PPRect#270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271" name="PPRect#271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2" name="PPRect#272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3" name="PPRect#273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74" name="PPRect#274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5" name="PPRect#275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"ig"</a:t>
            </a:r>
          </a:p>
        </p:txBody>
      </p:sp>
      <p:sp>
        <p:nvSpPr>
          <p:cNvPr id="276" name="PPRect#276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77" name="PPValueTag#277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278" name="PPLine#278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PPOvalCallout#279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80" name="PPTextBox#280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"igpay"</a:t>
              </a:r>
            </a:p>
          </p:txBody>
        </p:sp>
      </p:grpSp>
      <p:sp>
        <p:nvSpPr>
          <p:cNvPr id="281" name="PPRect#28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igpay"</a:t>
            </a:r>
          </a:p>
        </p:txBody>
      </p:sp>
      <p:sp>
        <p:nvSpPr>
          <p:cNvPr id="282" name="PPRect#282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3" name="PPRect#283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284" name="PPRect#284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5" name="PPRect#285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 "</a:t>
            </a:r>
          </a:p>
        </p:txBody>
      </p:sp>
      <p:sp>
        <p:nvSpPr>
          <p:cNvPr id="286" name="PPRect#28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7" name="PPRect#28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288" name="PPRect#28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9" name="PPRect#28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0" name="PPRect#29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291" name="PPRect#29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2" name="PPRect#29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3" name="PPRect#293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4" name="PPRect#29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295" name="PPRect#295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6" name="PPRect#296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13</a:t>
            </a:r>
          </a:p>
        </p:txBody>
      </p:sp>
      <p:sp>
        <p:nvSpPr>
          <p:cNvPr id="297" name="PPRect#297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8" name="PPRect#298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9" name="PPRect#299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"a"</a:t>
            </a:r>
          </a:p>
        </p:txBody>
      </p:sp>
      <p:sp>
        <p:nvSpPr>
          <p:cNvPr id="300" name="PPRect#300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1" name="PPRect#301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2" name="PPRect#302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3" name="PPRect#303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304" name="PPRect#304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5" name="PPRect#305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6" name="PPRect#306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307" name="PPRect#307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8" name="PPRect#308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9" name="PPRect#30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0" name="PPRect#31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15</a:t>
            </a:r>
          </a:p>
        </p:txBody>
      </p:sp>
      <p:sp>
        <p:nvSpPr>
          <p:cNvPr id="311" name="PPRect#31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2" name="PPRect#31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3" name="PPRect#31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314" name="PPRect#31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5" name="PPRect#315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6" name="PPRect#31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7" name="PPRect#31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16</a:t>
            </a:r>
          </a:p>
        </p:txBody>
      </p:sp>
      <p:sp>
        <p:nvSpPr>
          <p:cNvPr id="318" name="PPRect#31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9" name="PPRect#31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0" name="PPRect#32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321" name="PPRect#32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2" name="PPRect#32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3" name="PPRect#32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4" name="PPRect#32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17</a:t>
            </a:r>
          </a:p>
        </p:txBody>
      </p:sp>
      <p:sp>
        <p:nvSpPr>
          <p:cNvPr id="325" name="PPRect#32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6" name="PPRect#326"/>
          <p:cNvSpPr/>
          <p:nvPr/>
        </p:nvSpPr>
        <p:spPr bwMode="auto">
          <a:xfrm>
            <a:off x="774400" y="4441600"/>
            <a:ext cx="691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7" name="PPRect#327"/>
          <p:cNvSpPr/>
          <p:nvPr/>
        </p:nvSpPr>
        <p:spPr bwMode="auto">
          <a:xfrm>
            <a:off x="2515200" y="4441600"/>
            <a:ext cx="5177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328" name="PPStackFrame#328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329" name="PPRect#32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331" name="PPCodeImage#331" descr="image33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330" name="PPRect#33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332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333" name="PPRect#33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4" name="PPRect#33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5" name="PPTextBox#335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336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337" name="PPRect#33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8" name="PPRect#33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9" name="PPTextBox#339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340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341" name="PPRect#34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2" name="PPRect#34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3" name="PPTextBox#343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344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345" name="PPRect#34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6" name="PPRect#34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7" name="PPTextBox#347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348" name="PPRect#348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"latin"</a:t>
            </a:r>
          </a:p>
        </p:txBody>
      </p:sp>
      <p:sp>
        <p:nvSpPr>
          <p:cNvPr id="349" name="PPRect#349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0" name="PPRect#350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351" name="PPRect#351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2" name="PPRect#352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3" name="PPRect#353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354" name="PPRect#354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5" name="PPRect#355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"atin"</a:t>
            </a:r>
          </a:p>
        </p:txBody>
      </p:sp>
      <p:sp>
        <p:nvSpPr>
          <p:cNvPr id="356" name="PPRect#356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357" name="PPValueTag#357"/>
          <p:cNvGrpSpPr/>
          <p:nvPr/>
        </p:nvGrpSpPr>
        <p:grpSpPr>
          <a:xfrm>
            <a:off x="3603200" y="4633600"/>
            <a:ext cx="3846400" cy="537600"/>
            <a:chOff x="3603200" y="4633600"/>
            <a:chExt cx="3846400" cy="537600"/>
          </a:xfrm>
        </p:grpSpPr>
        <p:sp>
          <p:nvSpPr>
            <p:cNvPr id="358" name="PPLine#358"/>
            <p:cNvSpPr>
              <a:spLocks noChangeShapeType="1"/>
            </p:cNvSpPr>
            <p:nvPr/>
          </p:nvSpPr>
          <p:spPr bwMode="auto">
            <a:xfrm flipV="1">
              <a:off x="3603200" y="4633600"/>
              <a:ext cx="3846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PPOvalCallout#359"/>
            <p:cNvSpPr/>
            <p:nvPr/>
          </p:nvSpPr>
          <p:spPr bwMode="auto">
            <a:xfrm>
              <a:off x="4758400" y="47872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60" name="PPTextBox#360"/>
            <p:cNvSpPr/>
            <p:nvPr/>
          </p:nvSpPr>
          <p:spPr bwMode="auto">
            <a:xfrm>
              <a:off x="4758400" y="47872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"atinlay"</a:t>
              </a:r>
            </a:p>
          </p:txBody>
        </p:sp>
      </p:grpSp>
      <p:sp>
        <p:nvSpPr>
          <p:cNvPr id="361" name="PPRect#36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 atinlay"</a:t>
            </a:r>
          </a:p>
        </p:txBody>
      </p:sp>
      <p:sp>
        <p:nvSpPr>
          <p:cNvPr id="362" name="PPRect#362"/>
          <p:cNvSpPr/>
          <p:nvPr/>
        </p:nvSpPr>
        <p:spPr bwMode="auto">
          <a:xfrm>
            <a:off x="774400" y="46464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3" name="PPTextBox#363"/>
          <p:cNvSpPr/>
          <p:nvPr/>
        </p:nvSpPr>
        <p:spPr bwMode="auto">
          <a:xfrm>
            <a:off x="2380800" y="6272000"/>
            <a:ext cx="2944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isthay isway igpay atinlay  </a:t>
            </a:r>
          </a:p>
        </p:txBody>
      </p:sp>
    </p:spTree>
    <p:extLst>
      <p:ext uri="{BB962C8B-B14F-4D97-AF65-F5344CB8AC3E}">
        <p14:creationId xmlns:p14="http://schemas.microsoft.com/office/powerpoint/2010/main" val="3728200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0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0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500"/>
                            </p:stCondLst>
                            <p:childTnLst>
                              <p:par>
                                <p:cTn id="3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500"/>
                            </p:stCondLst>
                            <p:childTnLst>
                              <p:par>
                                <p:cTn id="3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500"/>
                            </p:stCondLst>
                            <p:childTnLst>
                              <p:par>
                                <p:cTn id="3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500"/>
                            </p:stCondLst>
                            <p:childTnLst>
                              <p:par>
                                <p:cTn id="4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500"/>
                            </p:stCondLst>
                            <p:childTnLst>
                              <p:par>
                                <p:cTn id="4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6" fill="hold">
                      <p:stCondLst>
                        <p:cond delay="indefinite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500"/>
                            </p:stCondLst>
                            <p:childTnLst>
                              <p:par>
                                <p:cTn id="5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3" fill="hold">
                            <p:stCondLst>
                              <p:cond delay="0"/>
                            </p:stCondLst>
                            <p:childTnLst>
                              <p:par>
                                <p:cTn id="5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6" fill="hold">
                      <p:stCondLst>
                        <p:cond delay="indefinite"/>
                      </p:stCondLst>
                      <p:childTnLst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2" fill="hold">
                      <p:stCondLst>
                        <p:cond delay="indefinite"/>
                      </p:stCondLst>
                      <p:childTnLst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2" fill="hold">
                      <p:stCondLst>
                        <p:cond delay="indefinite"/>
                      </p:stCondLst>
                      <p:childTnLst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9" fill="hold">
                      <p:stCondLst>
                        <p:cond delay="indefinite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0"/>
                            </p:stCondLst>
                            <p:childTnLst>
                              <p:par>
                                <p:cTn id="6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0"/>
                            </p:stCondLst>
                            <p:childTnLst>
                              <p:par>
                                <p:cTn id="6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0" fill="hold">
                      <p:stCondLst>
                        <p:cond delay="indefinite"/>
                      </p:stCondLst>
                      <p:childTnLst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1" fill="hold">
                            <p:stCondLst>
                              <p:cond delay="0"/>
                            </p:stCondLst>
                            <p:childTnLst>
                              <p:par>
                                <p:cTn id="7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4" fill="hold">
                      <p:stCondLst>
                        <p:cond delay="indefinite"/>
                      </p:stCondLst>
                      <p:childTnLst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0" fill="hold">
                            <p:stCondLst>
                              <p:cond delay="500"/>
                            </p:stCondLst>
                            <p:childTnLst>
                              <p:par>
                                <p:cTn id="7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3" fill="hold">
                            <p:stCondLst>
                              <p:cond delay="500"/>
                            </p:stCondLst>
                            <p:childTnLst>
                              <p:par>
                                <p:cTn id="7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6" fill="hold">
                      <p:stCondLst>
                        <p:cond delay="indefinite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9" fill="hold">
                            <p:stCondLst>
                              <p:cond delay="500"/>
                            </p:stCondLst>
                            <p:childTnLst>
                              <p:par>
                                <p:cTn id="7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2" fill="hold">
                      <p:stCondLst>
                        <p:cond delay="indefinite"/>
                      </p:stCondLst>
                      <p:childTnLst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4" fill="hold">
                      <p:stCondLst>
                        <p:cond delay="indefinite"/>
                      </p:stCondLst>
                      <p:childTnLst>
                        <p:par>
                          <p:cTn id="775" fill="hold">
                            <p:stCondLst>
                              <p:cond delay="0"/>
                            </p:stCondLst>
                            <p:childTnLst>
                              <p:par>
                                <p:cTn id="7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6" fill="hold">
                      <p:stCondLst>
                        <p:cond delay="indefinite"/>
                      </p:stCondLst>
                      <p:childTnLst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5" fill="hold">
                            <p:stCondLst>
                              <p:cond delay="0"/>
                            </p:stCondLst>
                            <p:childTnLst>
                              <p:par>
                                <p:cTn id="7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8" fill="hold">
                      <p:stCondLst>
                        <p:cond delay="indefinite"/>
                      </p:stCondLst>
                      <p:childTnLst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7" fill="hold">
                            <p:stCondLst>
                              <p:cond delay="0"/>
                            </p:stCondLst>
                            <p:childTnLst>
                              <p:par>
                                <p:cTn id="8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0" fill="hold">
                      <p:stCondLst>
                        <p:cond delay="indefinite"/>
                      </p:stCondLst>
                      <p:childTnLst>
                        <p:par>
                          <p:cTn id="811" fill="hold">
                            <p:stCondLst>
                              <p:cond delay="0"/>
                            </p:stCondLst>
                            <p:childTnLst>
                              <p:par>
                                <p:cTn id="8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0"/>
                            </p:stCondLst>
                            <p:childTnLst>
                              <p:par>
                                <p:cTn id="8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1" fill="hold">
                            <p:stCondLst>
                              <p:cond delay="0"/>
                            </p:stCondLst>
                            <p:childTnLst>
                              <p:par>
                                <p:cTn id="8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9" fill="hold">
                      <p:stCondLst>
                        <p:cond delay="indefinite"/>
                      </p:stCondLst>
                      <p:childTnLst>
                        <p:par>
                          <p:cTn id="830" fill="hold">
                            <p:stCondLst>
                              <p:cond delay="0"/>
                            </p:stCondLst>
                            <p:childTnLst>
                              <p:par>
                                <p:cTn id="8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3" fill="hold">
                            <p:stCondLst>
                              <p:cond delay="0"/>
                            </p:stCondLst>
                            <p:childTnLst>
                              <p:par>
                                <p:cTn id="8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6" fill="hold">
                      <p:stCondLst>
                        <p:cond delay="indefinite"/>
                      </p:stCondLst>
                      <p:childTnLst>
                        <p:par>
                          <p:cTn id="837" fill="hold">
                            <p:stCondLst>
                              <p:cond delay="0"/>
                            </p:stCondLst>
                            <p:childTnLst>
                              <p:par>
                                <p:cTn id="8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7" fill="hold">
                            <p:stCondLst>
                              <p:cond delay="0"/>
                            </p:stCondLst>
                            <p:childTnLst>
                              <p:par>
                                <p:cTn id="8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2" fill="hold">
                            <p:stCondLst>
                              <p:cond delay="0"/>
                            </p:stCondLst>
                            <p:childTnLst>
                              <p:par>
                                <p:cTn id="8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5" fill="hold">
                      <p:stCondLst>
                        <p:cond delay="indefinite"/>
                      </p:stCondLst>
                      <p:childTnLst>
                        <p:par>
                          <p:cTn id="856" fill="hold">
                            <p:stCondLst>
                              <p:cond delay="0"/>
                            </p:stCondLst>
                            <p:childTnLst>
                              <p:par>
                                <p:cTn id="8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4" fill="hold">
                            <p:stCondLst>
                              <p:cond delay="0"/>
                            </p:stCondLst>
                            <p:childTnLst>
                              <p:par>
                                <p:cTn id="8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7" fill="hold">
                      <p:stCondLst>
                        <p:cond delay="indefinite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1" fill="hold">
                            <p:stCondLst>
                              <p:cond delay="0"/>
                            </p:stCondLst>
                            <p:childTnLst>
                              <p:par>
                                <p:cTn id="8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4" fill="hold">
                      <p:stCondLst>
                        <p:cond delay="indefinite"/>
                      </p:stCondLst>
                      <p:childTnLst>
                        <p:par>
                          <p:cTn id="875" fill="hold">
                            <p:stCondLst>
                              <p:cond delay="0"/>
                            </p:stCondLst>
                            <p:childTnLst>
                              <p:par>
                                <p:cTn id="8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3" fill="hold">
                            <p:stCondLst>
                              <p:cond delay="0"/>
                            </p:stCondLst>
                            <p:childTnLst>
                              <p:par>
                                <p:cTn id="8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6" fill="hold">
                      <p:stCondLst>
                        <p:cond delay="indefinite"/>
                      </p:stCondLst>
                      <p:childTnLst>
                        <p:par>
                          <p:cTn id="887" fill="hold">
                            <p:stCondLst>
                              <p:cond delay="0"/>
                            </p:stCondLst>
                            <p:childTnLst>
                              <p:par>
                                <p:cTn id="8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3" fill="hold">
                      <p:stCondLst>
                        <p:cond delay="indefinite"/>
                      </p:stCondLst>
                      <p:childTnLst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0" fill="hold">
                      <p:stCondLst>
                        <p:cond delay="indefinite"/>
                      </p:stCondLst>
                      <p:childTnLst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9" fill="hold">
                            <p:stCondLst>
                              <p:cond delay="0"/>
                            </p:stCondLst>
                            <p:childTnLst>
                              <p:par>
                                <p:cTn id="9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2" fill="hold">
                      <p:stCondLst>
                        <p:cond delay="indefinite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6" fill="hold">
                            <p:stCondLst>
                              <p:cond delay="0"/>
                            </p:stCondLst>
                            <p:childTnLst>
                              <p:par>
                                <p:cTn id="9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9" fill="hold">
                      <p:stCondLst>
                        <p:cond delay="indefinite"/>
                      </p:stCondLst>
                      <p:childTnLst>
                        <p:par>
                          <p:cTn id="920" fill="hold">
                            <p:stCondLst>
                              <p:cond delay="0"/>
                            </p:stCondLst>
                            <p:childTnLst>
                              <p:par>
                                <p:cTn id="9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8" fill="hold">
                            <p:stCondLst>
                              <p:cond delay="0"/>
                            </p:stCondLst>
                            <p:childTnLst>
                              <p:par>
                                <p:cTn id="9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1" fill="hold">
                      <p:stCondLst>
                        <p:cond delay="indefinite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5" fill="hold">
                            <p:stCondLst>
                              <p:cond delay="0"/>
                            </p:stCondLst>
                            <p:childTnLst>
                              <p:par>
                                <p:cTn id="9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8" fill="hold">
                      <p:stCondLst>
                        <p:cond delay="indefinite"/>
                      </p:stCondLst>
                      <p:childTnLst>
                        <p:par>
                          <p:cTn id="939" fill="hold">
                            <p:stCondLst>
                              <p:cond delay="0"/>
                            </p:stCondLst>
                            <p:childTnLst>
                              <p:par>
                                <p:cTn id="9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2" fill="hold">
                            <p:stCondLst>
                              <p:cond delay="0"/>
                            </p:stCondLst>
                            <p:childTnLst>
                              <p:par>
                                <p:cTn id="9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5" fill="hold">
                      <p:stCondLst>
                        <p:cond delay="indefinite"/>
                      </p:stCondLst>
                      <p:childTnLst>
                        <p:par>
                          <p:cTn id="946" fill="hold">
                            <p:stCondLst>
                              <p:cond delay="0"/>
                            </p:stCondLst>
                            <p:childTnLst>
                              <p:par>
                                <p:cTn id="9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9" fill="hold">
                            <p:stCondLst>
                              <p:cond delay="0"/>
                            </p:stCondLst>
                            <p:childTnLst>
                              <p:par>
                                <p:cTn id="9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0"/>
                            </p:stCondLst>
                            <p:childTnLst>
                              <p:par>
                                <p:cTn id="9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7" fill="hold">
                      <p:stCondLst>
                        <p:cond delay="indefinite"/>
                      </p:stCondLst>
                      <p:childTnLst>
                        <p:par>
                          <p:cTn id="958" fill="hold">
                            <p:stCondLst>
                              <p:cond delay="0"/>
                            </p:stCondLst>
                            <p:childTnLst>
                              <p:par>
                                <p:cTn id="9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1" fill="hold">
                            <p:stCondLst>
                              <p:cond delay="0"/>
                            </p:stCondLst>
                            <p:childTnLst>
                              <p:par>
                                <p:cTn id="9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4" fill="hold">
                      <p:stCondLst>
                        <p:cond delay="indefinite"/>
                      </p:stCondLst>
                      <p:childTnLst>
                        <p:par>
                          <p:cTn id="965" fill="hold">
                            <p:stCondLst>
                              <p:cond delay="0"/>
                            </p:stCondLst>
                            <p:childTnLst>
                              <p:par>
                                <p:cTn id="9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8" fill="hold">
                            <p:stCondLst>
                              <p:cond delay="0"/>
                            </p:stCondLst>
                            <p:childTnLst>
                              <p:par>
                                <p:cTn id="9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3" fill="hold">
                            <p:stCondLst>
                              <p:cond delay="0"/>
                            </p:stCondLst>
                            <p:childTnLst>
                              <p:par>
                                <p:cTn id="9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6" fill="hold">
                      <p:stCondLst>
                        <p:cond delay="indefinite"/>
                      </p:stCondLst>
                      <p:childTnLst>
                        <p:par>
                          <p:cTn id="977" fill="hold">
                            <p:stCondLst>
                              <p:cond delay="0"/>
                            </p:stCondLst>
                            <p:childTnLst>
                              <p:par>
                                <p:cTn id="9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0" fill="hold">
                            <p:stCondLst>
                              <p:cond delay="0"/>
                            </p:stCondLst>
                            <p:childTnLst>
                              <p:par>
                                <p:cTn id="9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3" fill="hold">
                      <p:stCondLst>
                        <p:cond delay="indefinite"/>
                      </p:stCondLst>
                      <p:childTnLst>
                        <p:par>
                          <p:cTn id="984" fill="hold">
                            <p:stCondLst>
                              <p:cond delay="0"/>
                            </p:stCondLst>
                            <p:childTnLst>
                              <p:par>
                                <p:cTn id="9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7" fill="hold">
                            <p:stCondLst>
                              <p:cond delay="0"/>
                            </p:stCondLst>
                            <p:childTnLst>
                              <p:par>
                                <p:cTn id="9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0" fill="hold">
                      <p:stCondLst>
                        <p:cond delay="indefinite"/>
                      </p:stCondLst>
                      <p:childTnLst>
                        <p:par>
                          <p:cTn id="991" fill="hold">
                            <p:stCondLst>
                              <p:cond delay="0"/>
                            </p:stCondLst>
                            <p:childTnLst>
                              <p:par>
                                <p:cTn id="9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4" fill="hold">
                            <p:stCondLst>
                              <p:cond delay="0"/>
                            </p:stCondLst>
                            <p:childTnLst>
                              <p:par>
                                <p:cTn id="9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7" fill="hold">
                      <p:stCondLst>
                        <p:cond delay="indefinite"/>
                      </p:stCondLst>
                      <p:childTnLst>
                        <p:par>
                          <p:cTn id="998" fill="hold">
                            <p:stCondLst>
                              <p:cond delay="0"/>
                            </p:stCondLst>
                            <p:childTnLst>
                              <p:par>
                                <p:cTn id="9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1" fill="hold">
                            <p:stCondLst>
                              <p:cond delay="0"/>
                            </p:stCondLst>
                            <p:childTnLst>
                              <p:par>
                                <p:cTn id="100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9" fill="hold">
                            <p:stCondLst>
                              <p:cond delay="500"/>
                            </p:stCondLst>
                            <p:childTnLst>
                              <p:par>
                                <p:cTn id="10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2" fill="hold">
                      <p:stCondLst>
                        <p:cond delay="indefinite"/>
                      </p:stCondLst>
                      <p:childTnLst>
                        <p:par>
                          <p:cTn id="1013" fill="hold">
                            <p:stCondLst>
                              <p:cond delay="0"/>
                            </p:stCondLst>
                            <p:childTnLst>
                              <p:par>
                                <p:cTn id="10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6" fill="hold">
                            <p:stCondLst>
                              <p:cond delay="0"/>
                            </p:stCondLst>
                            <p:childTnLst>
                              <p:par>
                                <p:cTn id="10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9" fill="hold">
                            <p:stCondLst>
                              <p:cond delay="0"/>
                            </p:stCondLst>
                            <p:childTnLst>
                              <p:par>
                                <p:cTn id="10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2" fill="hold">
                      <p:stCondLst>
                        <p:cond delay="indefinite"/>
                      </p:stCondLst>
                      <p:childTnLst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0"/>
                            </p:stCondLst>
                            <p:childTnLst>
                              <p:par>
                                <p:cTn id="10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9" fill="hold">
                      <p:stCondLst>
                        <p:cond delay="indefinite"/>
                      </p:stCondLst>
                      <p:childTnLst>
                        <p:par>
                          <p:cTn id="1030" fill="hold">
                            <p:stCondLst>
                              <p:cond delay="0"/>
                            </p:stCondLst>
                            <p:childTnLst>
                              <p:par>
                                <p:cTn id="10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3" fill="hold">
                            <p:stCondLst>
                              <p:cond delay="0"/>
                            </p:stCondLst>
                            <p:childTnLst>
                              <p:par>
                                <p:cTn id="10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6" fill="hold">
                            <p:stCondLst>
                              <p:cond delay="0"/>
                            </p:stCondLst>
                            <p:childTnLst>
                              <p:par>
                                <p:cTn id="10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9" fill="hold">
                      <p:stCondLst>
                        <p:cond delay="indefinite"/>
                      </p:stCondLst>
                      <p:childTnLst>
                        <p:par>
                          <p:cTn id="1040" fill="hold">
                            <p:stCondLst>
                              <p:cond delay="0"/>
                            </p:stCondLst>
                            <p:childTnLst>
                              <p:par>
                                <p:cTn id="10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3" fill="hold">
                            <p:stCondLst>
                              <p:cond delay="0"/>
                            </p:stCondLst>
                            <p:childTnLst>
                              <p:par>
                                <p:cTn id="10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6" fill="hold">
                            <p:stCondLst>
                              <p:cond delay="0"/>
                            </p:stCondLst>
                            <p:childTnLst>
                              <p:par>
                                <p:cTn id="10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9" fill="hold">
                      <p:stCondLst>
                        <p:cond delay="indefinite"/>
                      </p:stCondLst>
                      <p:childTnLst>
                        <p:par>
                          <p:cTn id="1050" fill="hold">
                            <p:stCondLst>
                              <p:cond delay="0"/>
                            </p:stCondLst>
                            <p:childTnLst>
                              <p:par>
                                <p:cTn id="10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3" fill="hold">
                            <p:stCondLst>
                              <p:cond delay="0"/>
                            </p:stCondLst>
                            <p:childTnLst>
                              <p:par>
                                <p:cTn id="10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6" fill="hold">
                            <p:stCondLst>
                              <p:cond delay="0"/>
                            </p:stCondLst>
                            <p:childTnLst>
                              <p:par>
                                <p:cTn id="10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9" fill="hold">
                            <p:stCondLst>
                              <p:cond delay="0"/>
                            </p:stCondLst>
                            <p:childTnLst>
                              <p:par>
                                <p:cTn id="10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2" fill="hold">
                            <p:stCondLst>
                              <p:cond delay="0"/>
                            </p:stCondLst>
                            <p:childTnLst>
                              <p:par>
                                <p:cTn id="10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5" fill="hold">
                            <p:stCondLst>
                              <p:cond delay="0"/>
                            </p:stCondLst>
                            <p:childTnLst>
                              <p:par>
                                <p:cTn id="106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1" fill="hold">
                            <p:stCondLst>
                              <p:cond delay="500"/>
                            </p:stCondLst>
                            <p:childTnLst>
                              <p:par>
                                <p:cTn id="10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4" fill="hold">
                      <p:stCondLst>
                        <p:cond delay="indefinite"/>
                      </p:stCondLst>
                      <p:childTnLst>
                        <p:par>
                          <p:cTn id="1075" fill="hold">
                            <p:stCondLst>
                              <p:cond delay="0"/>
                            </p:stCondLst>
                            <p:childTnLst>
                              <p:par>
                                <p:cTn id="10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8" fill="hold">
                            <p:stCondLst>
                              <p:cond delay="0"/>
                            </p:stCondLst>
                            <p:childTnLst>
                              <p:par>
                                <p:cTn id="10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3" fill="hold">
                            <p:stCondLst>
                              <p:cond delay="0"/>
                            </p:stCondLst>
                            <p:childTnLst>
                              <p:par>
                                <p:cTn id="10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6" fill="hold">
                      <p:stCondLst>
                        <p:cond delay="indefinite"/>
                      </p:stCondLst>
                      <p:childTnLst>
                        <p:par>
                          <p:cTn id="1087" fill="hold">
                            <p:stCondLst>
                              <p:cond delay="0"/>
                            </p:stCondLst>
                            <p:childTnLst>
                              <p:par>
                                <p:cTn id="10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0" fill="hold">
                            <p:stCondLst>
                              <p:cond delay="0"/>
                            </p:stCondLst>
                            <p:childTnLst>
                              <p:par>
                                <p:cTn id="10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5" fill="hold">
                            <p:stCondLst>
                              <p:cond delay="0"/>
                            </p:stCondLst>
                            <p:childTnLst>
                              <p:par>
                                <p:cTn id="10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8" fill="hold">
                      <p:stCondLst>
                        <p:cond delay="indefinite"/>
                      </p:stCondLst>
                      <p:childTnLst>
                        <p:par>
                          <p:cTn id="1099" fill="hold">
                            <p:stCondLst>
                              <p:cond delay="0"/>
                            </p:stCondLst>
                            <p:childTnLst>
                              <p:par>
                                <p:cTn id="1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7" fill="hold">
                            <p:stCondLst>
                              <p:cond delay="0"/>
                            </p:stCondLst>
                            <p:childTnLst>
                              <p:par>
                                <p:cTn id="1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0" fill="hold">
                      <p:stCondLst>
                        <p:cond delay="indefinite"/>
                      </p:stCondLst>
                      <p:childTnLst>
                        <p:par>
                          <p:cTn id="1111" fill="hold">
                            <p:stCondLst>
                              <p:cond delay="0"/>
                            </p:stCondLst>
                            <p:childTnLst>
                              <p:par>
                                <p:cTn id="1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0"/>
                            </p:stCondLst>
                            <p:childTnLst>
                              <p:par>
                                <p:cTn id="1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9" fill="hold">
                            <p:stCondLst>
                              <p:cond delay="0"/>
                            </p:stCondLst>
                            <p:childTnLst>
                              <p:par>
                                <p:cTn id="1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2" fill="hold">
                      <p:stCondLst>
                        <p:cond delay="indefinite"/>
                      </p:stCondLst>
                      <p:childTnLst>
                        <p:par>
                          <p:cTn id="1123" fill="hold">
                            <p:stCondLst>
                              <p:cond delay="0"/>
                            </p:stCondLst>
                            <p:childTnLst>
                              <p:par>
                                <p:cTn id="1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0"/>
                            </p:stCondLst>
                            <p:childTnLst>
                              <p:par>
                                <p:cTn id="1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9" fill="hold">
                      <p:stCondLst>
                        <p:cond delay="indefinite"/>
                      </p:stCondLst>
                      <p:childTnLst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3" fill="hold">
                            <p:stCondLst>
                              <p:cond delay="0"/>
                            </p:stCondLst>
                            <p:childTnLst>
                              <p:par>
                                <p:cTn id="1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0"/>
                            </p:stCondLst>
                            <p:childTnLst>
                              <p:par>
                                <p:cTn id="1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5" fill="hold">
                            <p:stCondLst>
                              <p:cond delay="0"/>
                            </p:stCondLst>
                            <p:childTnLst>
                              <p:par>
                                <p:cTn id="11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8" fill="hold">
                      <p:stCondLst>
                        <p:cond delay="indefinite"/>
                      </p:stCondLst>
                      <p:childTnLst>
                        <p:par>
                          <p:cTn id="1149" fill="hold">
                            <p:stCondLst>
                              <p:cond delay="0"/>
                            </p:stCondLst>
                            <p:childTnLst>
                              <p:par>
                                <p:cTn id="1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2" fill="hold">
                            <p:stCondLst>
                              <p:cond delay="0"/>
                            </p:stCondLst>
                            <p:childTnLst>
                              <p:par>
                                <p:cTn id="1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5" fill="hold">
                      <p:stCondLst>
                        <p:cond delay="indefinite"/>
                      </p:stCondLst>
                      <p:childTnLst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9" fill="hold">
                            <p:stCondLst>
                              <p:cond delay="0"/>
                            </p:stCondLst>
                            <p:childTnLst>
                              <p:par>
                                <p:cTn id="1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4" fill="hold">
                            <p:stCondLst>
                              <p:cond delay="0"/>
                            </p:stCondLst>
                            <p:childTnLst>
                              <p:par>
                                <p:cTn id="1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7" fill="hold">
                      <p:stCondLst>
                        <p:cond delay="indefinite"/>
                      </p:stCondLst>
                      <p:childTnLst>
                        <p:par>
                          <p:cTn id="1168" fill="hold">
                            <p:stCondLst>
                              <p:cond delay="0"/>
                            </p:stCondLst>
                            <p:childTnLst>
                              <p:par>
                                <p:cTn id="11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1" fill="hold">
                            <p:stCondLst>
                              <p:cond delay="0"/>
                            </p:stCondLst>
                            <p:childTnLst>
                              <p:par>
                                <p:cTn id="1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6" fill="hold">
                            <p:stCondLst>
                              <p:cond delay="0"/>
                            </p:stCondLst>
                            <p:childTnLst>
                              <p:par>
                                <p:cTn id="11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9" fill="hold">
                      <p:stCondLst>
                        <p:cond delay="indefinite"/>
                      </p:stCondLst>
                      <p:childTnLst>
                        <p:par>
                          <p:cTn id="1180" fill="hold">
                            <p:stCondLst>
                              <p:cond delay="0"/>
                            </p:stCondLst>
                            <p:childTnLst>
                              <p:par>
                                <p:cTn id="11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3" fill="hold">
                            <p:stCondLst>
                              <p:cond delay="0"/>
                            </p:stCondLst>
                            <p:childTnLst>
                              <p:par>
                                <p:cTn id="1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6" fill="hold">
                      <p:stCondLst>
                        <p:cond delay="indefinite"/>
                      </p:stCondLst>
                      <p:childTnLst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0"/>
                            </p:stCondLst>
                            <p:childTnLst>
                              <p:par>
                                <p:cTn id="1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5" fill="hold">
                            <p:stCondLst>
                              <p:cond delay="0"/>
                            </p:stCondLst>
                            <p:childTnLst>
                              <p:par>
                                <p:cTn id="11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8" fill="hold">
                      <p:stCondLst>
                        <p:cond delay="indefinite"/>
                      </p:stCondLst>
                      <p:childTnLst>
                        <p:par>
                          <p:cTn id="1199" fill="hold">
                            <p:stCondLst>
                              <p:cond delay="0"/>
                            </p:stCondLst>
                            <p:childTnLst>
                              <p:par>
                                <p:cTn id="12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0"/>
                            </p:stCondLst>
                            <p:childTnLst>
                              <p:par>
                                <p:cTn id="1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0"/>
                            </p:stCondLst>
                            <p:childTnLst>
                              <p:par>
                                <p:cTn id="1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2" fill="hold">
                      <p:stCondLst>
                        <p:cond delay="indefinite"/>
                      </p:stCondLst>
                      <p:childTnLst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6" fill="hold">
                            <p:stCondLst>
                              <p:cond delay="0"/>
                            </p:stCondLst>
                            <p:childTnLst>
                              <p:par>
                                <p:cTn id="12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1" fill="hold">
                            <p:stCondLst>
                              <p:cond delay="0"/>
                            </p:stCondLst>
                            <p:childTnLst>
                              <p:par>
                                <p:cTn id="12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4" fill="hold">
                      <p:stCondLst>
                        <p:cond delay="indefinite"/>
                      </p:stCondLst>
                      <p:childTnLst>
                        <p:par>
                          <p:cTn id="1225" fill="hold">
                            <p:stCondLst>
                              <p:cond delay="0"/>
                            </p:stCondLst>
                            <p:childTnLst>
                              <p:par>
                                <p:cTn id="12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8" fill="hold">
                            <p:stCondLst>
                              <p:cond delay="0"/>
                            </p:stCondLst>
                            <p:childTnLst>
                              <p:par>
                                <p:cTn id="12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1" fill="hold">
                      <p:stCondLst>
                        <p:cond delay="indefinite"/>
                      </p:stCondLst>
                      <p:childTnLst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5" fill="hold">
                            <p:stCondLst>
                              <p:cond delay="0"/>
                            </p:stCondLst>
                            <p:childTnLst>
                              <p:par>
                                <p:cTn id="12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3" fill="hold">
                      <p:stCondLst>
                        <p:cond delay="indefinite"/>
                      </p:stCondLst>
                      <p:childTnLst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7" fill="hold">
                            <p:stCondLst>
                              <p:cond delay="0"/>
                            </p:stCondLst>
                            <p:childTnLst>
                              <p:par>
                                <p:cTn id="12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0" fill="hold">
                      <p:stCondLst>
                        <p:cond delay="indefinite"/>
                      </p:stCondLst>
                      <p:childTnLst>
                        <p:par>
                          <p:cTn id="1251" fill="hold">
                            <p:stCondLst>
                              <p:cond delay="0"/>
                            </p:stCondLst>
                            <p:childTnLst>
                              <p:par>
                                <p:cTn id="1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4" fill="hold">
                            <p:stCondLst>
                              <p:cond delay="0"/>
                            </p:stCondLst>
                            <p:childTnLst>
                              <p:par>
                                <p:cTn id="1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7" fill="hold">
                      <p:stCondLst>
                        <p:cond delay="indefinite"/>
                      </p:stCondLst>
                      <p:childTnLst>
                        <p:par>
                          <p:cTn id="1258" fill="hold">
                            <p:stCondLst>
                              <p:cond delay="0"/>
                            </p:stCondLst>
                            <p:childTnLst>
                              <p:par>
                                <p:cTn id="12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1" fill="hold">
                            <p:stCondLst>
                              <p:cond delay="0"/>
                            </p:stCondLst>
                            <p:childTnLst>
                              <p:par>
                                <p:cTn id="12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6" fill="hold">
                      <p:stCondLst>
                        <p:cond delay="indefinite"/>
                      </p:stCondLst>
                      <p:childTnLst>
                        <p:par>
                          <p:cTn id="1277" fill="hold">
                            <p:stCondLst>
                              <p:cond delay="0"/>
                            </p:stCondLst>
                            <p:childTnLst>
                              <p:par>
                                <p:cTn id="12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0" fill="hold">
                            <p:stCondLst>
                              <p:cond delay="0"/>
                            </p:stCondLst>
                            <p:childTnLst>
                              <p:par>
                                <p:cTn id="1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8" fill="hold">
                      <p:stCondLst>
                        <p:cond delay="indefinite"/>
                      </p:stCondLst>
                      <p:childTnLst>
                        <p:par>
                          <p:cTn id="1289" fill="hold">
                            <p:stCondLst>
                              <p:cond delay="0"/>
                            </p:stCondLst>
                            <p:childTnLst>
                              <p:par>
                                <p:cTn id="1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5" fill="hold">
                      <p:stCondLst>
                        <p:cond delay="indefinite"/>
                      </p:stCondLst>
                      <p:childTnLst>
                        <p:par>
                          <p:cTn id="1296" fill="hold">
                            <p:stCondLst>
                              <p:cond delay="0"/>
                            </p:stCondLst>
                            <p:childTnLst>
                              <p:par>
                                <p:cTn id="12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9" fill="hold">
                            <p:stCondLst>
                              <p:cond delay="0"/>
                            </p:stCondLst>
                            <p:childTnLst>
                              <p:par>
                                <p:cTn id="13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2" fill="hold">
                      <p:stCondLst>
                        <p:cond delay="indefinite"/>
                      </p:stCondLst>
                      <p:childTnLst>
                        <p:par>
                          <p:cTn id="1303" fill="hold">
                            <p:stCondLst>
                              <p:cond delay="0"/>
                            </p:stCondLst>
                            <p:childTnLst>
                              <p:par>
                                <p:cTn id="13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6" fill="hold">
                            <p:stCondLst>
                              <p:cond delay="0"/>
                            </p:stCondLst>
                            <p:childTnLst>
                              <p:par>
                                <p:cTn id="13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1" fill="hold">
                            <p:stCondLst>
                              <p:cond delay="0"/>
                            </p:stCondLst>
                            <p:childTnLst>
                              <p:par>
                                <p:cTn id="13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4" fill="hold">
                      <p:stCondLst>
                        <p:cond delay="indefinite"/>
                      </p:stCondLst>
                      <p:childTnLst>
                        <p:par>
                          <p:cTn id="1315" fill="hold">
                            <p:stCondLst>
                              <p:cond delay="0"/>
                            </p:stCondLst>
                            <p:childTnLst>
                              <p:par>
                                <p:cTn id="13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8" fill="hold">
                            <p:stCondLst>
                              <p:cond delay="0"/>
                            </p:stCondLst>
                            <p:childTnLst>
                              <p:par>
                                <p:cTn id="13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1" fill="hold">
                      <p:stCondLst>
                        <p:cond delay="indefinite"/>
                      </p:stCondLst>
                      <p:childTnLst>
                        <p:par>
                          <p:cTn id="1322" fill="hold">
                            <p:stCondLst>
                              <p:cond delay="0"/>
                            </p:stCondLst>
                            <p:childTnLst>
                              <p:par>
                                <p:cTn id="13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5" fill="hold">
                            <p:stCondLst>
                              <p:cond delay="0"/>
                            </p:stCondLst>
                            <p:childTnLst>
                              <p:par>
                                <p:cTn id="13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0" fill="hold">
                            <p:stCondLst>
                              <p:cond delay="0"/>
                            </p:stCondLst>
                            <p:childTnLst>
                              <p:par>
                                <p:cTn id="1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3" fill="hold">
                      <p:stCondLst>
                        <p:cond delay="indefinite"/>
                      </p:stCondLst>
                      <p:childTnLst>
                        <p:par>
                          <p:cTn id="1334" fill="hold">
                            <p:stCondLst>
                              <p:cond delay="0"/>
                            </p:stCondLst>
                            <p:childTnLst>
                              <p:par>
                                <p:cTn id="13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7" fill="hold">
                            <p:stCondLst>
                              <p:cond delay="0"/>
                            </p:stCondLst>
                            <p:childTnLst>
                              <p:par>
                                <p:cTn id="13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0" fill="hold">
                      <p:stCondLst>
                        <p:cond delay="indefinite"/>
                      </p:stCondLst>
                      <p:childTnLst>
                        <p:par>
                          <p:cTn id="1341" fill="hold">
                            <p:stCondLst>
                              <p:cond delay="0"/>
                            </p:stCondLst>
                            <p:childTnLst>
                              <p:par>
                                <p:cTn id="13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4" fill="hold">
                            <p:stCondLst>
                              <p:cond delay="0"/>
                            </p:stCondLst>
                            <p:childTnLst>
                              <p:par>
                                <p:cTn id="13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7" fill="hold">
                      <p:stCondLst>
                        <p:cond delay="indefinite"/>
                      </p:stCondLst>
                      <p:childTnLst>
                        <p:par>
                          <p:cTn id="1348" fill="hold">
                            <p:stCondLst>
                              <p:cond delay="0"/>
                            </p:stCondLst>
                            <p:childTnLst>
                              <p:par>
                                <p:cTn id="13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1" fill="hold">
                            <p:stCondLst>
                              <p:cond delay="0"/>
                            </p:stCondLst>
                            <p:childTnLst>
                              <p:par>
                                <p:cTn id="13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6" fill="hold">
                            <p:stCondLst>
                              <p:cond delay="0"/>
                            </p:stCondLst>
                            <p:childTnLst>
                              <p:par>
                                <p:cTn id="13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9" fill="hold">
                      <p:stCondLst>
                        <p:cond delay="indefinite"/>
                      </p:stCondLst>
                      <p:childTnLst>
                        <p:par>
                          <p:cTn id="1360" fill="hold">
                            <p:stCondLst>
                              <p:cond delay="0"/>
                            </p:stCondLst>
                            <p:childTnLst>
                              <p:par>
                                <p:cTn id="13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3" fill="hold">
                            <p:stCondLst>
                              <p:cond delay="0"/>
                            </p:stCondLst>
                            <p:childTnLst>
                              <p:par>
                                <p:cTn id="13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6" fill="hold">
                      <p:stCondLst>
                        <p:cond delay="indefinite"/>
                      </p:stCondLst>
                      <p:childTnLst>
                        <p:par>
                          <p:cTn id="1367" fill="hold">
                            <p:stCondLst>
                              <p:cond delay="0"/>
                            </p:stCondLst>
                            <p:childTnLst>
                              <p:par>
                                <p:cTn id="13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0" fill="hold">
                            <p:stCondLst>
                              <p:cond delay="0"/>
                            </p:stCondLst>
                            <p:childTnLst>
                              <p:par>
                                <p:cTn id="13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3" fill="hold">
                      <p:stCondLst>
                        <p:cond delay="indefinite"/>
                      </p:stCondLst>
                      <p:childTnLst>
                        <p:par>
                          <p:cTn id="1374" fill="hold">
                            <p:stCondLst>
                              <p:cond delay="0"/>
                            </p:stCondLst>
                            <p:childTnLst>
                              <p:par>
                                <p:cTn id="13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7" fill="hold">
                            <p:stCondLst>
                              <p:cond delay="0"/>
                            </p:stCondLst>
                            <p:childTnLst>
                              <p:par>
                                <p:cTn id="137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0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1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2" fill="hold">
                            <p:stCondLst>
                              <p:cond delay="500"/>
                            </p:stCondLst>
                            <p:childTnLst>
                              <p:par>
                                <p:cTn id="1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5" fill="hold">
                            <p:stCondLst>
                              <p:cond delay="500"/>
                            </p:stCondLst>
                            <p:childTnLst>
                              <p:par>
                                <p:cTn id="13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8" fill="hold">
                      <p:stCondLst>
                        <p:cond delay="indefinite"/>
                      </p:stCondLst>
                      <p:childTnLst>
                        <p:par>
                          <p:cTn id="1389" fill="hold">
                            <p:stCondLst>
                              <p:cond delay="0"/>
                            </p:stCondLst>
                            <p:childTnLst>
                              <p:par>
                                <p:cTn id="13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2" fill="hold">
                            <p:stCondLst>
                              <p:cond delay="0"/>
                            </p:stCondLst>
                            <p:childTnLst>
                              <p:par>
                                <p:cTn id="13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5" fill="hold">
                            <p:stCondLst>
                              <p:cond delay="0"/>
                            </p:stCondLst>
                            <p:childTnLst>
                              <p:par>
                                <p:cTn id="13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8" fill="hold">
                      <p:stCondLst>
                        <p:cond delay="indefinite"/>
                      </p:stCondLst>
                      <p:childTnLst>
                        <p:par>
                          <p:cTn id="1399" fill="hold">
                            <p:stCondLst>
                              <p:cond delay="0"/>
                            </p:stCondLst>
                            <p:childTnLst>
                              <p:par>
                                <p:cTn id="14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2" fill="hold">
                            <p:stCondLst>
                              <p:cond delay="0"/>
                            </p:stCondLst>
                            <p:childTnLst>
                              <p:par>
                                <p:cTn id="14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5" fill="hold">
                      <p:stCondLst>
                        <p:cond delay="indefinite"/>
                      </p:stCondLst>
                      <p:childTnLst>
                        <p:par>
                          <p:cTn id="1406" fill="hold">
                            <p:stCondLst>
                              <p:cond delay="0"/>
                            </p:stCondLst>
                            <p:childTnLst>
                              <p:par>
                                <p:cTn id="14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9" fill="hold">
                            <p:stCondLst>
                              <p:cond delay="0"/>
                            </p:stCondLst>
                            <p:childTnLst>
                              <p:par>
                                <p:cTn id="14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2" fill="hold">
                            <p:stCondLst>
                              <p:cond delay="0"/>
                            </p:stCondLst>
                            <p:childTnLst>
                              <p:par>
                                <p:cTn id="14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5" fill="hold">
                      <p:stCondLst>
                        <p:cond delay="indefinite"/>
                      </p:stCondLst>
                      <p:childTnLst>
                        <p:par>
                          <p:cTn id="1416" fill="hold">
                            <p:stCondLst>
                              <p:cond delay="0"/>
                            </p:stCondLst>
                            <p:childTnLst>
                              <p:par>
                                <p:cTn id="14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9" fill="hold">
                            <p:stCondLst>
                              <p:cond delay="0"/>
                            </p:stCondLst>
                            <p:childTnLst>
                              <p:par>
                                <p:cTn id="14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2" fill="hold">
                            <p:stCondLst>
                              <p:cond delay="0"/>
                            </p:stCondLst>
                            <p:childTnLst>
                              <p:par>
                                <p:cTn id="14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5" fill="hold">
                      <p:stCondLst>
                        <p:cond delay="indefinite"/>
                      </p:stCondLst>
                      <p:childTnLst>
                        <p:par>
                          <p:cTn id="1426" fill="hold">
                            <p:stCondLst>
                              <p:cond delay="0"/>
                            </p:stCondLst>
                            <p:childTnLst>
                              <p:par>
                                <p:cTn id="14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9" fill="hold">
                            <p:stCondLst>
                              <p:cond delay="0"/>
                            </p:stCondLst>
                            <p:childTnLst>
                              <p:par>
                                <p:cTn id="14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2" fill="hold">
                            <p:stCondLst>
                              <p:cond delay="0"/>
                            </p:stCondLst>
                            <p:childTnLst>
                              <p:par>
                                <p:cTn id="14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5" fill="hold">
                            <p:stCondLst>
                              <p:cond delay="0"/>
                            </p:stCondLst>
                            <p:childTnLst>
                              <p:par>
                                <p:cTn id="14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8" fill="hold">
                            <p:stCondLst>
                              <p:cond delay="0"/>
                            </p:stCondLst>
                            <p:childTnLst>
                              <p:par>
                                <p:cTn id="14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1" fill="hold">
                            <p:stCondLst>
                              <p:cond delay="0"/>
                            </p:stCondLst>
                            <p:childTnLst>
                              <p:par>
                                <p:cTn id="144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0" fill="hold">
                            <p:stCondLst>
                              <p:cond delay="500"/>
                            </p:stCondLst>
                            <p:childTnLst>
                              <p:par>
                                <p:cTn id="14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5" fill="hold">
                      <p:stCondLst>
                        <p:cond delay="indefinite"/>
                      </p:stCondLst>
                      <p:childTnLst>
                        <p:par>
                          <p:cTn id="1456" fill="hold">
                            <p:stCondLst>
                              <p:cond delay="0"/>
                            </p:stCondLst>
                            <p:childTnLst>
                              <p:par>
                                <p:cTn id="14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9" fill="hold">
                            <p:stCondLst>
                              <p:cond delay="0"/>
                            </p:stCondLst>
                            <p:childTnLst>
                              <p:par>
                                <p:cTn id="14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2" fill="hold">
                      <p:stCondLst>
                        <p:cond delay="indefinite"/>
                      </p:stCondLst>
                      <p:childTnLst>
                        <p:par>
                          <p:cTn id="1463" fill="hold">
                            <p:stCondLst>
                              <p:cond delay="0"/>
                            </p:stCondLst>
                            <p:childTnLst>
                              <p:par>
                                <p:cTn id="14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6" fill="hold">
                            <p:stCondLst>
                              <p:cond delay="0"/>
                            </p:stCondLst>
                            <p:childTnLst>
                              <p:par>
                                <p:cTn id="14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9" fill="hold">
                            <p:stCondLst>
                              <p:cond delay="0"/>
                            </p:stCondLst>
                            <p:childTnLst>
                              <p:par>
                                <p:cTn id="14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2" fill="hold">
                            <p:stCondLst>
                              <p:cond delay="0"/>
                            </p:stCondLst>
                            <p:childTnLst>
                              <p:par>
                                <p:cTn id="14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5" fill="hold">
                            <p:stCondLst>
                              <p:cond delay="0"/>
                            </p:stCondLst>
                            <p:childTnLst>
                              <p:par>
                                <p:cTn id="14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8" fill="hold">
                            <p:stCondLst>
                              <p:cond delay="0"/>
                            </p:stCondLst>
                            <p:childTnLst>
                              <p:par>
                                <p:cTn id="14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1" fill="hold">
                            <p:stCondLst>
                              <p:cond delay="0"/>
                            </p:stCondLst>
                            <p:childTnLst>
                              <p:par>
                                <p:cTn id="148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61" grpId="0" animBg="1"/>
      <p:bldP spid="361" grpId="1" animBg="1"/>
      <p:bldP spid="362" grpId="0" animBg="1"/>
      <p:bldP spid="362" grpId="1" animBg="1"/>
      <p:bldP spid="3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3600" b="1" dirty="0" err="1">
                <a:solidFill>
                  <a:srgbClr val="FF0000"/>
                </a:solidFill>
                <a:latin typeface="Courier New" pitchFamily="1" charset="0"/>
              </a:rPr>
              <a:t>GLabel</a:t>
            </a:r>
            <a:r>
              <a:rPr lang="en-US" sz="4000" dirty="0">
                <a:solidFill>
                  <a:srgbClr val="FF0000"/>
                </a:solidFill>
              </a:rPr>
              <a:t> Class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109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sz="2400" b="0" dirty="0"/>
              <a:t>You can display a string in the graphics window using the </a:t>
            </a:r>
            <a:r>
              <a:rPr lang="en-US" sz="2000" dirty="0" err="1">
                <a:latin typeface="Courier New"/>
                <a:cs typeface="Courier New"/>
              </a:rPr>
              <a:t>GLabel</a:t>
            </a:r>
            <a:r>
              <a:rPr lang="en-US" sz="2400" b="0" dirty="0">
                <a:latin typeface="Times New Roman"/>
                <a:cs typeface="Times New Roman"/>
              </a:rPr>
              <a:t> class, as illustrated by the following function that displays the string </a:t>
            </a:r>
            <a:r>
              <a:rPr lang="en-US" sz="2000" dirty="0">
                <a:latin typeface="Courier New"/>
                <a:cs typeface="Courier New"/>
              </a:rPr>
              <a:t>"hello,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world"</a:t>
            </a:r>
            <a:r>
              <a:rPr lang="en-US" sz="2400" b="0" dirty="0">
                <a:latin typeface="Times New Roman"/>
                <a:cs typeface="Times New Roman"/>
              </a:rPr>
              <a:t> on the graphics window:</a:t>
            </a:r>
            <a:endParaRPr lang="en-US" sz="2400" dirty="0">
              <a:latin typeface="Courier New"/>
              <a:cs typeface="Courier New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311400" y="4997450"/>
            <a:ext cx="4521200" cy="1606550"/>
            <a:chOff x="1424" y="3072"/>
            <a:chExt cx="2848" cy="1012"/>
          </a:xfrm>
        </p:grpSpPr>
        <p:pic>
          <p:nvPicPr>
            <p:cNvPr id="43016" name="Picture 5" descr="ShortGraphicsWindow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24" y="3084"/>
              <a:ext cx="2845" cy="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7" name="Text Box 6"/>
            <p:cNvSpPr txBox="1">
              <a:spLocks noChangeArrowheads="1"/>
            </p:cNvSpPr>
            <p:nvPr/>
          </p:nvSpPr>
          <p:spPr bwMode="auto">
            <a:xfrm>
              <a:off x="1471" y="3072"/>
              <a:ext cx="280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err="1">
                  <a:solidFill>
                    <a:srgbClr val="333333"/>
                  </a:solidFill>
                  <a:latin typeface="Helvetica" pitchFamily="1" charset="0"/>
                </a:rPr>
                <a:t>HelloWorld</a:t>
              </a:r>
              <a:endParaRPr lang="en-US" sz="1000" dirty="0">
                <a:solidFill>
                  <a:srgbClr val="333333"/>
                </a:solidFill>
                <a:latin typeface="Helvetica" pitchFamily="1" charset="0"/>
              </a:endParaRPr>
            </a:p>
          </p:txBody>
        </p:sp>
      </p:grp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2971800" y="53848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b="0" dirty="0">
                <a:solidFill>
                  <a:srgbClr val="FF0000"/>
                </a:solidFill>
                <a:latin typeface="Helvetica" pitchFamily="1" charset="0"/>
              </a:rPr>
              <a:t>hello, world</a:t>
            </a:r>
            <a:endParaRPr lang="en-US" sz="3200" b="0" dirty="0">
              <a:solidFill>
                <a:srgbClr val="FF0000"/>
              </a:solidFill>
              <a:latin typeface="Charcoal CY" pitchFamily="1" charset="-52"/>
            </a:endParaRPr>
          </a:p>
        </p:txBody>
      </p:sp>
      <p:sp>
        <p:nvSpPr>
          <p:cNvPr id="43014" name="Rectangle 8"/>
          <p:cNvSpPr>
            <a:spLocks noChangeArrowheads="1"/>
          </p:cNvSpPr>
          <p:nvPr/>
        </p:nvSpPr>
        <p:spPr bwMode="auto">
          <a:xfrm>
            <a:off x="457200" y="2373313"/>
            <a:ext cx="8229600" cy="21884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521070" y="2398342"/>
            <a:ext cx="8077200" cy="2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dirty="0">
                <a:latin typeface="Courier New" pitchFamily="1" charset="0"/>
              </a:rPr>
              <a:t>function </a:t>
            </a:r>
            <a:r>
              <a:rPr lang="en-US" sz="1800" dirty="0" err="1">
                <a:latin typeface="Courier New" pitchFamily="1" charset="0"/>
              </a:rPr>
              <a:t>HelloWorld</a:t>
            </a:r>
            <a:r>
              <a:rPr lang="en-US" sz="1800" dirty="0">
                <a:latin typeface="Courier New" pitchFamily="1" charset="0"/>
              </a:rPr>
              <a:t>() {</a:t>
            </a:r>
          </a:p>
          <a:p>
            <a:r>
              <a:rPr lang="en-US" sz="1800" dirty="0">
                <a:latin typeface="Courier New" pitchFamily="1" charset="0"/>
              </a:rPr>
              <a:t>   let </a:t>
            </a:r>
            <a:r>
              <a:rPr lang="en-US" sz="1800" dirty="0" err="1">
                <a:latin typeface="Courier New" pitchFamily="1" charset="0"/>
              </a:rPr>
              <a:t>gw</a:t>
            </a:r>
            <a:r>
              <a:rPr lang="en-US" sz="1800" dirty="0">
                <a:latin typeface="Courier New" pitchFamily="1" charset="0"/>
              </a:rPr>
              <a:t> = </a:t>
            </a:r>
            <a:r>
              <a:rPr lang="en-US" sz="1800" dirty="0" err="1">
                <a:latin typeface="Courier New" pitchFamily="1" charset="0"/>
              </a:rPr>
              <a:t>GWindow</a:t>
            </a:r>
            <a:r>
              <a:rPr lang="en-US" sz="1800" dirty="0">
                <a:latin typeface="Courier New" pitchFamily="1" charset="0"/>
              </a:rPr>
              <a:t>(GWINDOW_WIDTH, GWINDOW_HEIGHT);</a:t>
            </a:r>
          </a:p>
          <a:p>
            <a:r>
              <a:rPr lang="en-US" sz="1800" dirty="0">
                <a:latin typeface="Courier New" pitchFamily="1" charset="0"/>
              </a:rPr>
              <a:t>   let label = </a:t>
            </a:r>
            <a:r>
              <a:rPr lang="en-US" sz="1800" dirty="0" err="1">
                <a:latin typeface="Courier New" pitchFamily="1" charset="0"/>
              </a:rPr>
              <a:t>GLabel</a:t>
            </a:r>
            <a:r>
              <a:rPr lang="en-US" sz="1800" dirty="0">
                <a:latin typeface="Courier New" pitchFamily="1" charset="0"/>
              </a:rPr>
              <a:t>("hello,</a:t>
            </a:r>
            <a:r>
              <a:rPr lang="en-US" dirty="0">
                <a:latin typeface="Courier New" pitchFamily="1" charset="0"/>
              </a:rPr>
              <a:t> </a:t>
            </a:r>
            <a:r>
              <a:rPr lang="en-US" sz="1800" dirty="0">
                <a:latin typeface="Courier New" pitchFamily="1" charset="0"/>
              </a:rPr>
              <a:t>world", 100, 75);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dirty="0" err="1">
                <a:latin typeface="Courier New" pitchFamily="1" charset="0"/>
              </a:rPr>
              <a:t>label.setFont</a:t>
            </a:r>
            <a:r>
              <a:rPr lang="en-US" sz="1800" dirty="0">
                <a:latin typeface="Courier New" pitchFamily="1" charset="0"/>
              </a:rPr>
              <a:t>("36px Helvetica");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dirty="0" err="1">
                <a:latin typeface="Courier New" pitchFamily="1" charset="0"/>
              </a:rPr>
              <a:t>label.setColor("Red</a:t>
            </a:r>
            <a:r>
              <a:rPr lang="en-US" sz="1800" dirty="0">
                <a:latin typeface="Courier New" pitchFamily="1" charset="0"/>
              </a:rPr>
              <a:t>");</a:t>
            </a:r>
          </a:p>
          <a:p>
            <a:r>
              <a:rPr lang="en-US" sz="1800" dirty="0">
                <a:latin typeface="Courier New" pitchFamily="1" charset="0"/>
              </a:rPr>
              <a:t>   </a:t>
            </a:r>
            <a:r>
              <a:rPr lang="en-US" sz="1800" dirty="0" err="1">
                <a:latin typeface="Courier New" pitchFamily="1" charset="0"/>
              </a:rPr>
              <a:t>gw.add(label</a:t>
            </a:r>
            <a:r>
              <a:rPr lang="en-US" sz="1800" dirty="0">
                <a:latin typeface="Courier New" pitchFamily="1" charset="0"/>
              </a:rPr>
              <a:t>);</a:t>
            </a:r>
          </a:p>
          <a:p>
            <a:r>
              <a:rPr lang="en-US" sz="1800" dirty="0">
                <a:latin typeface="Courier New" pitchFamily="1" charset="0"/>
              </a:rPr>
              <a:t>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Operations on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GLabel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400" b="0" dirty="0">
                <a:solidFill>
                  <a:srgbClr val="000000"/>
                </a:solidFill>
              </a:rPr>
              <a:t>Function to create a </a:t>
            </a:r>
            <a:r>
              <a:rPr lang="en-US" sz="2000" dirty="0" err="1">
                <a:solidFill>
                  <a:srgbClr val="000000"/>
                </a:solidFill>
                <a:latin typeface="Courier New"/>
                <a:cs typeface="Courier New"/>
              </a:rPr>
              <a:t>GLabel</a:t>
            </a:r>
            <a:endParaRPr lang="en-US" sz="240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1511300"/>
            <a:ext cx="8153400" cy="674688"/>
            <a:chOff x="288" y="1511"/>
            <a:chExt cx="5136" cy="425"/>
          </a:xfrm>
        </p:grpSpPr>
        <p:sp>
          <p:nvSpPr>
            <p:cNvPr id="26640" name="Rectangle 5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26641" name="Text Box 6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Courier New" pitchFamily="1" charset="0"/>
                </a:rPr>
                <a:t>GLabel(</a:t>
              </a:r>
              <a:r>
                <a:rPr lang="en-US" sz="2000" b="0" i="1" dirty="0" err="1">
                  <a:solidFill>
                    <a:srgbClr val="000000"/>
                  </a:solidFill>
                </a:rPr>
                <a:t>text</a:t>
              </a:r>
              <a:r>
                <a:rPr lang="en-US" sz="2000" dirty="0">
                  <a:solidFill>
                    <a:srgbClr val="000000"/>
                  </a:solidFill>
                  <a:latin typeface="Courier New" pitchFamily="1" charset="0"/>
                </a:rPr>
                <a:t>,</a:t>
              </a:r>
              <a:r>
                <a:rPr lang="en-US" sz="2000" dirty="0">
                  <a:solidFill>
                    <a:srgbClr val="000000"/>
                  </a:solidFill>
                </a:rPr>
                <a:t> </a:t>
              </a:r>
              <a:r>
                <a:rPr lang="en-US" sz="2000" b="0" i="1" dirty="0" err="1">
                  <a:solidFill>
                    <a:srgbClr val="000000"/>
                  </a:solidFill>
                </a:rPr>
                <a:t>x</a:t>
              </a:r>
              <a:r>
                <a:rPr lang="en-US" sz="2000" dirty="0">
                  <a:solidFill>
                    <a:srgbClr val="000000"/>
                  </a:solidFill>
                  <a:latin typeface="Courier New" pitchFamily="1" charset="0"/>
                </a:rPr>
                <a:t>,</a:t>
              </a:r>
              <a:r>
                <a:rPr lang="en-US" sz="2000" dirty="0">
                  <a:solidFill>
                    <a:srgbClr val="000000"/>
                  </a:solidFill>
                </a:rPr>
                <a:t> </a:t>
              </a:r>
              <a:r>
                <a:rPr lang="en-US" sz="2000" b="0" i="1" dirty="0" err="1">
                  <a:solidFill>
                    <a:srgbClr val="000000"/>
                  </a:solidFill>
                </a:rPr>
                <a:t>y</a:t>
              </a:r>
              <a:r>
                <a:rPr lang="en-US" sz="2000" dirty="0">
                  <a:solidFill>
                    <a:srgbClr val="000000"/>
                  </a:solidFill>
                  <a:latin typeface="Courier New" pitchFamily="1" charset="0"/>
                </a:rPr>
                <a:t>)</a:t>
              </a:r>
            </a:p>
          </p:txBody>
        </p:sp>
        <p:sp>
          <p:nvSpPr>
            <p:cNvPr id="26642" name="Text Box 7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>
                  <a:solidFill>
                    <a:srgbClr val="000000"/>
                  </a:solidFill>
                </a:rPr>
                <a:t>Creates a label containing the specified text that begins at the point (</a:t>
              </a:r>
              <a:r>
                <a:rPr lang="en-US" sz="1800" b="0" i="1">
                  <a:solidFill>
                    <a:srgbClr val="000000"/>
                  </a:solidFill>
                </a:rPr>
                <a:t>x</a:t>
              </a:r>
              <a:r>
                <a:rPr lang="en-US" sz="1800" b="0">
                  <a:solidFill>
                    <a:srgbClr val="000000"/>
                  </a:solidFill>
                </a:rPr>
                <a:t>, </a:t>
              </a:r>
              <a:r>
                <a:rPr lang="en-US" sz="1800" b="0" i="1">
                  <a:solidFill>
                    <a:srgbClr val="000000"/>
                  </a:solidFill>
                </a:rPr>
                <a:t>y</a:t>
              </a:r>
              <a:r>
                <a:rPr lang="en-US" sz="1800" b="0">
                  <a:solidFill>
                    <a:srgbClr val="000000"/>
                  </a:solidFill>
                </a:rPr>
                <a:t>). 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57200" y="2386013"/>
            <a:ext cx="8229600" cy="1042987"/>
            <a:chOff x="288" y="1503"/>
            <a:chExt cx="5184" cy="657"/>
          </a:xfrm>
        </p:grpSpPr>
        <p:sp>
          <p:nvSpPr>
            <p:cNvPr id="26635" name="Text Box 9"/>
            <p:cNvSpPr txBox="1">
              <a:spLocks noChangeArrowheads="1"/>
            </p:cNvSpPr>
            <p:nvPr/>
          </p:nvSpPr>
          <p:spPr bwMode="auto">
            <a:xfrm>
              <a:off x="288" y="150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 dirty="0">
                  <a:solidFill>
                    <a:srgbClr val="000000"/>
                  </a:solidFill>
                </a:rPr>
                <a:t>Methods specific to the </a:t>
              </a:r>
              <a:r>
                <a:rPr lang="en-US" sz="2000" dirty="0" err="1">
                  <a:solidFill>
                    <a:srgbClr val="000000"/>
                  </a:solidFill>
                  <a:latin typeface="Courier New" pitchFamily="1" charset="0"/>
                </a:rPr>
                <a:t>GLabel</a:t>
              </a:r>
              <a:r>
                <a:rPr lang="en-US" sz="2400" b="0" dirty="0">
                  <a:solidFill>
                    <a:srgbClr val="000000"/>
                  </a:solidFill>
                </a:rPr>
                <a:t> class  </a:t>
              </a: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288" y="1735"/>
              <a:ext cx="5136" cy="425"/>
              <a:chOff x="288" y="1511"/>
              <a:chExt cx="5136" cy="425"/>
            </a:xfrm>
          </p:grpSpPr>
          <p:sp>
            <p:nvSpPr>
              <p:cNvPr id="26637" name="Rectangle 11"/>
              <p:cNvSpPr>
                <a:spLocks noChangeArrowheads="1"/>
              </p:cNvSpPr>
              <p:nvPr/>
            </p:nvSpPr>
            <p:spPr bwMode="auto">
              <a:xfrm>
                <a:off x="288" y="1519"/>
                <a:ext cx="5136" cy="41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600">
                  <a:solidFill>
                    <a:srgbClr val="000000"/>
                  </a:solidFill>
                  <a:latin typeface="Courier New" pitchFamily="1" charset="0"/>
                </a:endParaRPr>
              </a:p>
            </p:txBody>
          </p:sp>
          <p:sp>
            <p:nvSpPr>
              <p:cNvPr id="26638" name="Text Box 12"/>
              <p:cNvSpPr txBox="1">
                <a:spLocks noChangeArrowheads="1"/>
              </p:cNvSpPr>
              <p:nvPr/>
            </p:nvSpPr>
            <p:spPr bwMode="auto">
              <a:xfrm>
                <a:off x="384" y="1511"/>
                <a:ext cx="494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0" i="1">
                    <a:solidFill>
                      <a:srgbClr val="000000"/>
                    </a:solidFill>
                  </a:rPr>
                  <a:t>label</a:t>
                </a:r>
                <a:r>
                  <a:rPr lang="en-US" sz="2000">
                    <a:solidFill>
                      <a:srgbClr val="000000"/>
                    </a:solidFill>
                    <a:latin typeface="Courier New" pitchFamily="1" charset="0"/>
                  </a:rPr>
                  <a:t>.setFont(</a:t>
                </a:r>
                <a:r>
                  <a:rPr lang="en-US" sz="400">
                    <a:solidFill>
                      <a:srgbClr val="000000"/>
                    </a:solidFill>
                    <a:latin typeface="Courier New" pitchFamily="1" charset="0"/>
                  </a:rPr>
                  <a:t> </a:t>
                </a:r>
                <a:r>
                  <a:rPr lang="en-US" sz="2000" b="0" i="1">
                    <a:solidFill>
                      <a:srgbClr val="000000"/>
                    </a:solidFill>
                  </a:rPr>
                  <a:t>font</a:t>
                </a:r>
                <a:r>
                  <a:rPr lang="en-US" sz="2000">
                    <a:solidFill>
                      <a:srgbClr val="000000"/>
                    </a:solidFill>
                    <a:latin typeface="Courier New" pitchFamily="1" charset="0"/>
                  </a:rPr>
                  <a:t>)</a:t>
                </a:r>
              </a:p>
            </p:txBody>
          </p:sp>
          <p:sp>
            <p:nvSpPr>
              <p:cNvPr id="26639" name="Text Box 13"/>
              <p:cNvSpPr txBox="1">
                <a:spLocks noChangeArrowheads="1"/>
              </p:cNvSpPr>
              <p:nvPr/>
            </p:nvSpPr>
            <p:spPr bwMode="auto">
              <a:xfrm>
                <a:off x="576" y="1696"/>
                <a:ext cx="48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0">
                    <a:solidFill>
                      <a:srgbClr val="000000"/>
                    </a:solidFill>
                  </a:rPr>
                  <a:t>Sets the font used to display the label as specified by the font string.</a:t>
                </a:r>
              </a:p>
            </p:txBody>
          </p:sp>
        </p:grp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7200" y="3581402"/>
            <a:ext cx="8229600" cy="2449514"/>
            <a:chOff x="288" y="2256"/>
            <a:chExt cx="5184" cy="1543"/>
          </a:xfrm>
        </p:grpSpPr>
        <p:sp>
          <p:nvSpPr>
            <p:cNvPr id="26631" name="Text Box 15"/>
            <p:cNvSpPr txBox="1">
              <a:spLocks noChangeArrowheads="1"/>
            </p:cNvSpPr>
            <p:nvPr/>
          </p:nvSpPr>
          <p:spPr bwMode="auto">
            <a:xfrm>
              <a:off x="288" y="2256"/>
              <a:ext cx="5184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0" dirty="0">
                  <a:solidFill>
                    <a:srgbClr val="000000"/>
                  </a:solidFill>
                </a:rPr>
                <a:t>The font is specified as a CSS fragment, the details of which are described in the JavaScript textbook, pp. 129-131.</a:t>
              </a:r>
            </a:p>
          </p:txBody>
        </p:sp>
        <p:sp>
          <p:nvSpPr>
            <p:cNvPr id="26634" name="Text Box 18"/>
            <p:cNvSpPr txBox="1">
              <a:spLocks noChangeArrowheads="1"/>
            </p:cNvSpPr>
            <p:nvPr/>
          </p:nvSpPr>
          <p:spPr bwMode="auto">
            <a:xfrm>
              <a:off x="288" y="2829"/>
              <a:ext cx="5184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400" b="0" dirty="0">
                  <a:solidFill>
                    <a:srgbClr val="000000"/>
                  </a:solidFill>
                </a:rPr>
                <a:t>Examples of legal font strings:</a:t>
              </a:r>
            </a:p>
            <a:p>
              <a:pPr marL="800100" lvl="1" indent="-342900" algn="just">
                <a:lnSpc>
                  <a:spcPct val="90000"/>
                </a:lnSpc>
                <a:buFont typeface="Arial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"italic 36px Helvetica"</a:t>
              </a:r>
            </a:p>
            <a:p>
              <a:pPr marL="800100" lvl="1" indent="-342900" algn="just">
                <a:lnSpc>
                  <a:spcPct val="90000"/>
                </a:lnSpc>
                <a:buFont typeface="Arial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"24px 'Times New Roman'"</a:t>
              </a:r>
            </a:p>
            <a:p>
              <a:pPr marL="800100" lvl="1" indent="-342900" algn="just">
                <a:lnSpc>
                  <a:spcPct val="90000"/>
                </a:lnSpc>
                <a:buFont typeface="Arial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"bold 14px </a:t>
              </a:r>
              <a:r>
                <a:rPr lang="en-US" sz="20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Courier,'Courier</a:t>
              </a: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New',Monaco</a:t>
              </a: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</a:t>
              </a:r>
            </a:p>
            <a:p>
              <a:pPr marL="800100" lvl="1" indent="-342900" algn="just">
                <a:lnSpc>
                  <a:spcPct val="90000"/>
                </a:lnSpc>
                <a:buFont typeface="Arial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"oblique bold 44px 'Lucida </a:t>
              </a:r>
              <a:r>
                <a:rPr lang="en-US" sz="20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Blackletter',serif</a:t>
              </a:r>
              <a:r>
                <a:rPr lang="en-US" sz="20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Geometry of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GLabel</a:t>
            </a:r>
            <a:r>
              <a:rPr lang="en-US" sz="4000">
                <a:solidFill>
                  <a:srgbClr val="FF0000"/>
                </a:solidFill>
              </a:rPr>
              <a:t> Class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75161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</a:t>
            </a:r>
            <a:r>
              <a:rPr lang="en-US" sz="2000" dirty="0" err="1">
                <a:latin typeface="Courier New" pitchFamily="1" charset="0"/>
              </a:rPr>
              <a:t>GLabel</a:t>
            </a:r>
            <a:r>
              <a:rPr lang="en-US" sz="2400" b="0" dirty="0"/>
              <a:t> class relies on a set of geometrical concepts that are derived from classical typesetting: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000" i="1" dirty="0">
                <a:ea typeface="ＭＳ Ｐゴシック" pitchFamily="1" charset="-128"/>
                <a:cs typeface="ＭＳ Ｐゴシック" pitchFamily="1" charset="-128"/>
              </a:rPr>
              <a:t>baseline</a:t>
            </a: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 is the imaginary line on which the characters rest.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000" i="1" dirty="0">
                <a:ea typeface="ＭＳ Ｐゴシック" pitchFamily="1" charset="-128"/>
                <a:cs typeface="ＭＳ Ｐゴシック" pitchFamily="1" charset="-128"/>
              </a:rPr>
              <a:t>origin</a:t>
            </a: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 is the point on the baseline at which the label begins.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000" i="1" dirty="0">
                <a:ea typeface="ＭＳ Ｐゴシック" pitchFamily="1" charset="-128"/>
                <a:cs typeface="ＭＳ Ｐゴシック" pitchFamily="1" charset="-128"/>
              </a:rPr>
              <a:t>height</a:t>
            </a: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 of the font is the distance between successive baselines.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000" i="1" dirty="0">
                <a:ea typeface="ＭＳ Ｐゴシック" pitchFamily="1" charset="-128"/>
                <a:cs typeface="ＭＳ Ｐゴシック" pitchFamily="1" charset="-128"/>
              </a:rPr>
              <a:t>ascent</a:t>
            </a: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 is the distance characters rise above the baseline.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000" i="1" dirty="0">
                <a:ea typeface="ＭＳ Ｐゴシック" pitchFamily="1" charset="-128"/>
                <a:cs typeface="ＭＳ Ｐゴシック" pitchFamily="1" charset="-128"/>
              </a:rPr>
              <a:t>descent</a:t>
            </a:r>
            <a:r>
              <a:rPr lang="en-US" sz="2000" b="0" dirty="0">
                <a:ea typeface="ＭＳ Ｐゴシック" pitchFamily="1" charset="-128"/>
                <a:cs typeface="ＭＳ Ｐゴシック" pitchFamily="1" charset="-128"/>
              </a:rPr>
              <a:t> is the distance characters drop below the baseline.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/>
          </a:p>
        </p:txBody>
      </p:sp>
      <p:sp>
        <p:nvSpPr>
          <p:cNvPr id="751620" name="Rectangle 4"/>
          <p:cNvSpPr>
            <a:spLocks noChangeArrowheads="1"/>
          </p:cNvSpPr>
          <p:nvPr/>
        </p:nvSpPr>
        <p:spPr bwMode="auto">
          <a:xfrm>
            <a:off x="482600" y="3568700"/>
            <a:ext cx="81280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You can use the </a:t>
            </a:r>
            <a:r>
              <a:rPr lang="en-US" sz="2000" dirty="0" err="1">
                <a:latin typeface="Courier New" pitchFamily="1" charset="0"/>
              </a:rPr>
              <a:t>getHeight</a:t>
            </a:r>
            <a:r>
              <a:rPr lang="en-US" sz="2400" b="0" dirty="0"/>
              <a:t>, </a:t>
            </a:r>
            <a:r>
              <a:rPr lang="en-US" sz="2000" dirty="0" err="1">
                <a:latin typeface="Courier New" pitchFamily="1" charset="0"/>
              </a:rPr>
              <a:t>getAscent</a:t>
            </a:r>
            <a:r>
              <a:rPr lang="en-US" sz="2400" b="0" dirty="0"/>
              <a:t>, and </a:t>
            </a:r>
            <a:r>
              <a:rPr lang="en-US" sz="2000" dirty="0" err="1">
                <a:latin typeface="Courier New" pitchFamily="1" charset="0"/>
              </a:rPr>
              <a:t>getDescent</a:t>
            </a:r>
            <a:r>
              <a:rPr lang="en-US" sz="2400" b="0" dirty="0"/>
              <a:t> methods to determine the corresponding property of the font.  You can use the </a:t>
            </a:r>
            <a:r>
              <a:rPr lang="en-US" sz="2000" dirty="0" err="1">
                <a:latin typeface="Courier New" pitchFamily="1" charset="0"/>
              </a:rPr>
              <a:t>getWidth</a:t>
            </a:r>
            <a:r>
              <a:rPr lang="en-US" sz="2400" b="0" dirty="0"/>
              <a:t> method to determine the width of the entire label, which depends on both the font and the text.</a:t>
            </a:r>
          </a:p>
        </p:txBody>
      </p:sp>
      <p:pic>
        <p:nvPicPr>
          <p:cNvPr id="45061" name="Picture 5" descr="Graphics (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1000" y="5003800"/>
            <a:ext cx="5840413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676400" y="4978400"/>
            <a:ext cx="5792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solidFill>
                  <a:srgbClr val="333333"/>
                </a:solidFill>
                <a:latin typeface="Helvetica" pitchFamily="1" charset="0"/>
              </a:rPr>
              <a:t>QuickBrownFox</a:t>
            </a: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 flipH="1" flipV="1">
            <a:off x="7289800" y="5781675"/>
            <a:ext cx="40640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1828800" y="5778500"/>
            <a:ext cx="54864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1752600" y="5334000"/>
            <a:ext cx="5638800" cy="114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0" dirty="0">
                <a:solidFill>
                  <a:srgbClr val="FF0000"/>
                </a:solidFill>
                <a:latin typeface="Helvetica" pitchFamily="1" charset="0"/>
              </a:rPr>
              <a:t>The quick brown fox jumps</a:t>
            </a:r>
          </a:p>
          <a:p>
            <a:r>
              <a:rPr lang="en-US" sz="3600" b="0" dirty="0">
                <a:solidFill>
                  <a:srgbClr val="FF0000"/>
                </a:solidFill>
                <a:latin typeface="Helvetica" pitchFamily="1" charset="0"/>
              </a:rPr>
              <a:t>over the lazy dog.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7632700" y="5861050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i="1"/>
              <a:t>baseline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42900" y="5257800"/>
            <a:ext cx="1582738" cy="566738"/>
            <a:chOff x="216" y="3312"/>
            <a:chExt cx="997" cy="357"/>
          </a:xfrm>
        </p:grpSpPr>
        <p:sp>
          <p:nvSpPr>
            <p:cNvPr id="45080" name="Oval 12"/>
            <p:cNvSpPr>
              <a:spLocks noChangeArrowheads="1"/>
            </p:cNvSpPr>
            <p:nvPr/>
          </p:nvSpPr>
          <p:spPr bwMode="auto">
            <a:xfrm>
              <a:off x="1160" y="3616"/>
              <a:ext cx="53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Text Box 13"/>
            <p:cNvSpPr txBox="1">
              <a:spLocks noChangeArrowheads="1"/>
            </p:cNvSpPr>
            <p:nvPr/>
          </p:nvSpPr>
          <p:spPr bwMode="auto">
            <a:xfrm>
              <a:off x="216" y="3312"/>
              <a:ext cx="6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 i="1"/>
                <a:t>origin</a:t>
              </a:r>
            </a:p>
          </p:txBody>
        </p:sp>
        <p:sp>
          <p:nvSpPr>
            <p:cNvPr id="45082" name="Line 14"/>
            <p:cNvSpPr>
              <a:spLocks noChangeShapeType="1"/>
            </p:cNvSpPr>
            <p:nvPr/>
          </p:nvSpPr>
          <p:spPr bwMode="auto">
            <a:xfrm>
              <a:off x="800" y="3460"/>
              <a:ext cx="357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20700" y="5791200"/>
            <a:ext cx="6794500" cy="547687"/>
            <a:chOff x="328" y="3639"/>
            <a:chExt cx="4280" cy="345"/>
          </a:xfrm>
        </p:grpSpPr>
        <p:sp>
          <p:nvSpPr>
            <p:cNvPr id="45077" name="Line 16"/>
            <p:cNvSpPr>
              <a:spLocks noChangeShapeType="1"/>
            </p:cNvSpPr>
            <p:nvPr/>
          </p:nvSpPr>
          <p:spPr bwMode="auto">
            <a:xfrm>
              <a:off x="1152" y="3984"/>
              <a:ext cx="3456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AutoShape 17"/>
            <p:cNvSpPr>
              <a:spLocks/>
            </p:cNvSpPr>
            <p:nvPr/>
          </p:nvSpPr>
          <p:spPr bwMode="auto">
            <a:xfrm>
              <a:off x="934" y="3639"/>
              <a:ext cx="103" cy="338"/>
            </a:xfrm>
            <a:prstGeom prst="leftBrace">
              <a:avLst>
                <a:gd name="adj1" fmla="val 2734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18"/>
            <p:cNvSpPr txBox="1">
              <a:spLocks noChangeArrowheads="1"/>
            </p:cNvSpPr>
            <p:nvPr/>
          </p:nvSpPr>
          <p:spPr bwMode="auto">
            <a:xfrm>
              <a:off x="328" y="3704"/>
              <a:ext cx="6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0" i="1"/>
                <a:t>height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828800" y="5386388"/>
            <a:ext cx="6794500" cy="404812"/>
            <a:chOff x="1152" y="3393"/>
            <a:chExt cx="4280" cy="255"/>
          </a:xfrm>
        </p:grpSpPr>
        <p:sp>
          <p:nvSpPr>
            <p:cNvPr id="45074" name="Line 20"/>
            <p:cNvSpPr>
              <a:spLocks noChangeShapeType="1"/>
            </p:cNvSpPr>
            <p:nvPr/>
          </p:nvSpPr>
          <p:spPr bwMode="auto">
            <a:xfrm>
              <a:off x="1152" y="3416"/>
              <a:ext cx="3456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AutoShape 21"/>
            <p:cNvSpPr>
              <a:spLocks/>
            </p:cNvSpPr>
            <p:nvPr/>
          </p:nvSpPr>
          <p:spPr bwMode="auto">
            <a:xfrm flipH="1">
              <a:off x="4728" y="3393"/>
              <a:ext cx="96" cy="255"/>
            </a:xfrm>
            <a:prstGeom prst="leftBrace">
              <a:avLst>
                <a:gd name="adj1" fmla="val 2213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2"/>
            <p:cNvSpPr txBox="1">
              <a:spLocks noChangeArrowheads="1"/>
            </p:cNvSpPr>
            <p:nvPr/>
          </p:nvSpPr>
          <p:spPr bwMode="auto">
            <a:xfrm>
              <a:off x="4808" y="3400"/>
              <a:ext cx="6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 i="1"/>
                <a:t>ascent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828800" y="6210300"/>
            <a:ext cx="6794500" cy="336550"/>
            <a:chOff x="1152" y="3912"/>
            <a:chExt cx="4280" cy="212"/>
          </a:xfrm>
        </p:grpSpPr>
        <p:sp>
          <p:nvSpPr>
            <p:cNvPr id="45071" name="Line 24"/>
            <p:cNvSpPr>
              <a:spLocks noChangeShapeType="1"/>
            </p:cNvSpPr>
            <p:nvPr/>
          </p:nvSpPr>
          <p:spPr bwMode="auto">
            <a:xfrm>
              <a:off x="1152" y="4048"/>
              <a:ext cx="3456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AutoShape 25"/>
            <p:cNvSpPr>
              <a:spLocks/>
            </p:cNvSpPr>
            <p:nvPr/>
          </p:nvSpPr>
          <p:spPr bwMode="auto">
            <a:xfrm flipH="1">
              <a:off x="4736" y="3985"/>
              <a:ext cx="47" cy="84"/>
            </a:xfrm>
            <a:prstGeom prst="leftBrace">
              <a:avLst>
                <a:gd name="adj1" fmla="val 1489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3" name="Text Box 26"/>
            <p:cNvSpPr txBox="1">
              <a:spLocks noChangeArrowheads="1"/>
            </p:cNvSpPr>
            <p:nvPr/>
          </p:nvSpPr>
          <p:spPr bwMode="auto">
            <a:xfrm>
              <a:off x="4808" y="3912"/>
              <a:ext cx="6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0" i="1"/>
                <a:t>descent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19" grpId="0" build="p" bldLvl="2"/>
      <p:bldP spid="75162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16636</TotalTime>
  <Words>2676</Words>
  <Application>Microsoft Macintosh PowerPoint</Application>
  <PresentationFormat>On-screen Show (4:3)</PresentationFormat>
  <Paragraphs>566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ＭＳ Ｐゴシック</vt:lpstr>
      <vt:lpstr>Arial</vt:lpstr>
      <vt:lpstr>Charcoal CY</vt:lpstr>
      <vt:lpstr>Courier New</vt:lpstr>
      <vt:lpstr>Helvetica</vt:lpstr>
      <vt:lpstr>Lucida Grande</vt:lpstr>
      <vt:lpstr>Times New Roman</vt:lpstr>
      <vt:lpstr>Wingdings</vt:lpstr>
      <vt:lpstr>Blank Presentation</vt:lpstr>
      <vt:lpstr>1_Blank Presentation</vt:lpstr>
      <vt:lpstr>Strings in JavaScript</vt:lpstr>
      <vt:lpstr>Strings in JavaScript</vt:lpstr>
      <vt:lpstr>Using Methods in the String Class</vt:lpstr>
      <vt:lpstr>Selecting Characters from a String</vt:lpstr>
      <vt:lpstr>Concatenation</vt:lpstr>
      <vt:lpstr>Extracting Substrings</vt:lpstr>
      <vt:lpstr>Comparing Strings</vt:lpstr>
      <vt:lpstr>Searching in a String</vt:lpstr>
      <vt:lpstr>Other Methods in the String Class</vt:lpstr>
      <vt:lpstr>Simple String Idioms</vt:lpstr>
      <vt:lpstr>Reversing a String</vt:lpstr>
      <vt:lpstr>String Calisthenics</vt:lpstr>
      <vt:lpstr>Generating Acronyms</vt:lpstr>
      <vt:lpstr>acronym , Take I</vt:lpstr>
      <vt:lpstr>acroynm, Take II</vt:lpstr>
      <vt:lpstr>Translating Pig Latin to English</vt:lpstr>
      <vt:lpstr>Translating Pig Latin to English</vt:lpstr>
      <vt:lpstr>Pseudocode for the Pig Latin Program</vt:lpstr>
      <vt:lpstr>Simulating the PigLatin Program</vt:lpstr>
      <vt:lpstr>The GLabel Class</vt:lpstr>
      <vt:lpstr>Operations on the GLabel Class</vt:lpstr>
      <vt:lpstr>The Geometry of the GLabel Class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136</cp:revision>
  <cp:lastPrinted>2025-10-05T00:35:32Z</cp:lastPrinted>
  <dcterms:created xsi:type="dcterms:W3CDTF">2017-04-30T04:31:39Z</dcterms:created>
  <dcterms:modified xsi:type="dcterms:W3CDTF">2025-10-05T00:35:37Z</dcterms:modified>
</cp:coreProperties>
</file>