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490" r:id="rId3"/>
    <p:sldId id="496" r:id="rId4"/>
    <p:sldId id="499" r:id="rId5"/>
    <p:sldId id="500" r:id="rId6"/>
    <p:sldId id="501" r:id="rId7"/>
    <p:sldId id="502" r:id="rId8"/>
    <p:sldId id="503" r:id="rId9"/>
    <p:sldId id="369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Helvetica Neue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9999"/>
    <a:srgbClr val="0066CC"/>
    <a:srgbClr val="FF3300"/>
    <a:srgbClr val="999933"/>
    <a:srgbClr val="33FFFF"/>
    <a:srgbClr val="CCFFFF"/>
    <a:srgbClr val="FFFFFF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6046" autoAdjust="0"/>
  </p:normalViewPr>
  <p:slideViewPr>
    <p:cSldViewPr showGuides="1">
      <p:cViewPr varScale="1">
        <p:scale>
          <a:sx n="147" d="100"/>
          <a:sy n="147" d="100"/>
        </p:scale>
        <p:origin x="30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F274DD-9716-E247-9F84-1293767302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C32BE-7717-3E4C-9134-4EC20D6AB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93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BEBD7-029D-354D-B49F-C0B6BC4D241D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188E6-0E20-6246-8C03-4B2B3D9926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FE6C8-CC4E-F84E-A349-21E87619FA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010" y="8684685"/>
            <a:ext cx="2971800" cy="459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4C8DF-0461-394D-B81E-D918CD4C3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66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5FB5C58-483E-1248-B2AD-8DC46CEC5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BA4251B-CE54-9A4D-B743-08140D584380}" type="slidenum">
              <a:rPr lang="en-US" sz="1200">
                <a:solidFill>
                  <a:prstClr val="black"/>
                </a:solidFill>
                <a:latin typeface="Times" pitchFamily="1" charset="0"/>
              </a:rPr>
              <a:pPr algn="r"/>
              <a:t>2</a:t>
            </a:fld>
            <a:endParaRPr lang="en-US" sz="1200">
              <a:solidFill>
                <a:prstClr val="black"/>
              </a:solidFill>
              <a:latin typeface="Times" pitchFamily="1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Times" pitchFamily="1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52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3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78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94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8713" y="711200"/>
            <a:ext cx="4603750" cy="3454400"/>
          </a:xfrm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55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60A1D8-DEE2-714B-87E2-6DE872B62D02}" type="slidenum">
              <a:rPr lang="en-US">
                <a:latin typeface="Times New Roman" pitchFamily="1" charset="0"/>
              </a:rPr>
              <a:pPr/>
              <a:t>8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8CFE-CE86-4149-8EF2-2BDB16C52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2532E-296B-4E44-98E2-D67198BC8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DD79-D203-3D43-A3ED-D2735C538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4AD5D-214C-8443-A365-6A93C8BF2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DE4A0-EF3A-734B-A688-6E4B9F4FB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56F9-DDA2-1940-96BC-B942F13D0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2C049-8692-BB4A-A364-5CB3EC682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0E37-D4AB-AA4E-B30B-4E55CC974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F4D8C-2A84-BE48-B750-314CE78AD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8829F-9499-184D-AC42-83952E6CE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54032-414B-4B43-AD50-CCF655A6E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D4944-011C-724F-AC19-F6852DF032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07B39-9253-AF4A-8FDF-53E41C42FF5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charset="0"/>
              </a:defRPr>
            </a:lvl1pPr>
          </a:lstStyle>
          <a:p>
            <a:pPr>
              <a:defRPr/>
            </a:pPr>
            <a:fld id="{A41E7EC3-FF2A-4A48-8617-25366E1C8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charset="0"/>
              </a:defRPr>
            </a:lvl1pPr>
          </a:lstStyle>
          <a:p>
            <a:pPr>
              <a:defRPr/>
            </a:pPr>
            <a:fld id="{CE1429B1-964C-1642-ABA9-6ED80BBE6F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charset="0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file://localhost/Users/eroberts/Courses/2016-17/CS106J-Spring/Solutions/05-Enigma/Assignment5/EnigmaTopView.png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file://localhost/Users/eroberts/Courses/2016-17/CS106J-Spring/Solutions/05-Enigma/pictures/Enigma/EnigmaQPathFigure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file://localhost/Users/eroberts/Courses/2016-17/CS106J-Spring/Solutions/05-Enigma/Assignment5/EnigmaTopView.png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file://localhost/Users/eroberts/Courses/2016-17/CS106J-Spring/Solutions/05-Enigma/pictures/Enigma/RotorMappingForQShifted.png" TargetMode="External"/><Relationship Id="rId5" Type="http://schemas.openxmlformats.org/officeDocument/2006/relationships/image" Target="../media/image8.png"/><Relationship Id="rId4" Type="http://schemas.openxmlformats.org/officeDocument/2006/relationships/image" Target="file://localhost/Users/eroberts/Courses/2016-17/CS106J-Spring/Solutions/05-Enigma/pictures/Enigma/RotorMappingForQ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file://localhost/Users/eroberts/Courses/2016-17/CS106J-Spring/Solutions/05-Enigma/pictures/Enigma/EnigmaFigure2.png" TargetMode="External"/><Relationship Id="rId5" Type="http://schemas.openxmlformats.org/officeDocument/2006/relationships/image" Target="../media/image10.png"/><Relationship Id="rId4" Type="http://schemas.openxmlformats.org/officeDocument/2006/relationships/image" Target="file://localhost/Users/eroberts/Courses/2016-17/CS106J-Spring/Solutions/05-Enigma/pictures/Enigma/EnigmaFigure1.pn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Times New Roman" pitchFamily="1" charset="0"/>
              </a:rPr>
              <a:t>The Enigma Machine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0" y="4114800"/>
            <a:ext cx="9144000" cy="158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dirty="0">
                <a:latin typeface="Times New Roman" pitchFamily="1" charset="0"/>
              </a:rPr>
              <a:t>CS 106AX</a:t>
            </a:r>
          </a:p>
          <a:p>
            <a:pPr algn="ctr">
              <a:lnSpc>
                <a:spcPct val="85000"/>
              </a:lnSpc>
            </a:pPr>
            <a:r>
              <a:rPr lang="en-US" sz="3200">
                <a:latin typeface="Times New Roman" pitchFamily="1" charset="0"/>
              </a:rPr>
              <a:t>October 17, 2025</a:t>
            </a:r>
            <a:endParaRPr lang="en-US" sz="3200" dirty="0">
              <a:latin typeface="Times New Roman" pitchFamily="1" charset="0"/>
            </a:endParaRPr>
          </a:p>
          <a:p>
            <a:pPr algn="ctr">
              <a:lnSpc>
                <a:spcPct val="85000"/>
              </a:lnSpc>
            </a:pPr>
            <a:r>
              <a:rPr lang="en-US" sz="1800" i="1" dirty="0">
                <a:latin typeface="Times New Roman" pitchFamily="1" charset="0"/>
              </a:rPr>
              <a:t>slides constructed from images created by Eric Roberts for his Enigma Machine assignment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The Enigma Machine</a:t>
            </a:r>
            <a:endParaRPr lang="en-US" dirty="0">
              <a:solidFill>
                <a:srgbClr val="FF0000"/>
              </a:solidFill>
              <a:latin typeface="Times New Roman" pitchFamily="1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1311125"/>
            <a:ext cx="3363668" cy="4677975"/>
          </a:xfrm>
          <a:prstGeom prst="rect">
            <a:avLst/>
          </a:prstGeom>
        </p:spPr>
      </p:pic>
      <p:pic>
        <p:nvPicPr>
          <p:cNvPr id="6" name="Picture 5" descr="EnigmaSchematic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1229798"/>
            <a:ext cx="4952935" cy="47233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Enigma Machine in CS106AX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Assignment 4 has you simulate the Enigma machine used by the German military during much of World War II.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Your simulation implements an aerial view of an Enigma machine like that presented below and to the right.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rotors along the top dictate how several letter-substitution ciphers are chained together to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encrypt a single key press.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physical keys occupy the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lower third of the machine.  Each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key press triggers an electrical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impulse through the rotors and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back to illuminate one of 26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lamps, which occupy the middle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portion of the machine.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6B46D2-A010-7A47-BC33-FC3F90E1E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693" y="3429000"/>
            <a:ext cx="3778508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0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Enigma Machine Rotors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E5B686-64B5-FA4D-942B-1F5D939E8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505200"/>
            <a:ext cx="4873752" cy="3130970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C40BA9D5-BD97-AF4D-B11C-B4BCB5068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EnigmaTopView.png">
            <a:extLst>
              <a:ext uri="{FF2B5EF4-FFF2-40B4-BE49-F238E27FC236}">
                <a16:creationId xmlns:a16="http://schemas.microsoft.com/office/drawing/2014/main" id="{C57795C9-AE0F-B344-AC98-A52522FA22B5}"/>
              </a:ext>
            </a:extLst>
          </p:cNvPr>
          <p:cNvPicPr/>
          <p:nvPr/>
        </p:nvPicPr>
        <p:blipFill>
          <a:blip r:embed="rId4" r:link="rId5"/>
          <a:srcRect l="22928" r="40498" b="74036"/>
          <a:stretch>
            <a:fillRect/>
          </a:stretch>
        </p:blipFill>
        <p:spPr>
          <a:xfrm>
            <a:off x="5708650" y="2070735"/>
            <a:ext cx="2006600" cy="1210310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DD4B9AAC-BA72-EC4D-9481-680BC5958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three rotors collectively operate as a base-26 odometer.  Each rotor allows current to pass from each of 26 connections on the one side to of 26 connections 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on the other.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In the AAA configuration, the Q on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fast rotor’s right is wired to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I on the fast rotor’s left.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Similarly, the A on the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right maps to the B on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left, B maps D, C 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maps to F, and so forth.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2823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Enigma Machine Rotors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E5B686-64B5-FA4D-942B-1F5D939E8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505200"/>
            <a:ext cx="4787900" cy="3075818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C40BA9D5-BD97-AF4D-B11C-B4BCB5068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EnigmaTopView.png">
            <a:extLst>
              <a:ext uri="{FF2B5EF4-FFF2-40B4-BE49-F238E27FC236}">
                <a16:creationId xmlns:a16="http://schemas.microsoft.com/office/drawing/2014/main" id="{C57795C9-AE0F-B344-AC98-A52522FA22B5}"/>
              </a:ext>
            </a:extLst>
          </p:cNvPr>
          <p:cNvPicPr/>
          <p:nvPr/>
        </p:nvPicPr>
        <p:blipFill>
          <a:blip r:embed="rId4" r:link="rId5"/>
          <a:srcRect l="22928" r="40498" b="74036"/>
          <a:stretch>
            <a:fillRect/>
          </a:stretch>
        </p:blipFill>
        <p:spPr>
          <a:xfrm>
            <a:off x="5708650" y="2070735"/>
            <a:ext cx="2006600" cy="1210310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DD4B9AAC-BA72-EC4D-9481-680BC5958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As electrical current passes from right to left, the output of the fast rotor lines up with some input on the medium rotor, which provides its own letter-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substitution cipher.  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In the AAA configuration, the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medium rotor maps the I 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position to the A position,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and the slow rotor maps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X on its right to the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R own its left.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leftmost component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is the reflector, which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connect input pairs so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current reverses direction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and passes back through 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three rotors to a lamp.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11" name="EnigmaQPathFigure.png">
            <a:extLst>
              <a:ext uri="{FF2B5EF4-FFF2-40B4-BE49-F238E27FC236}">
                <a16:creationId xmlns:a16="http://schemas.microsoft.com/office/drawing/2014/main" id="{C983A5BE-C41E-384F-AFBD-864D412A0E0A}"/>
              </a:ext>
            </a:extLst>
          </p:cNvPr>
          <p:cNvPicPr/>
          <p:nvPr/>
        </p:nvPicPr>
        <p:blipFill>
          <a:blip r:embed="rId6" r:link="rId7"/>
          <a:stretch>
            <a:fillRect/>
          </a:stretch>
        </p:blipFill>
        <p:spPr>
          <a:xfrm>
            <a:off x="4038600" y="3505200"/>
            <a:ext cx="4876800" cy="30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39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Enigma Machine Rotors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40BA9D5-BD97-AF4D-B11C-B4BCB5068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E94D7A7-266F-B54A-B280-4D0483A12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When discussing how a rotor encodes a particular input, one can articulate the encoding in two different ways: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physical key for the letter Q is wired to an input on the right that represents the letter I on the left, or</a:t>
            </a:r>
          </a:p>
          <a:p>
            <a:pPr marL="800100" lvl="1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physical key for the letter Q is wired to an input on the right that encrypts the Q by </a:t>
            </a:r>
            <a:r>
              <a:rPr lang="en-US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rewinding it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 eight positions in the alphabet.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The second articulation is more useful than the first, because the rewind (and advance) rhetoric generalizes more easily as the rotor itself advances. 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If the fast rotor advances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one notch, the wire that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previous advanced R five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positions now advances Q 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five positions.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14" name="RotorMappingForQ.png">
            <a:extLst>
              <a:ext uri="{FF2B5EF4-FFF2-40B4-BE49-F238E27FC236}">
                <a16:creationId xmlns:a16="http://schemas.microsoft.com/office/drawing/2014/main" id="{8BCC55AD-D2B1-2148-963B-60F9CDB7970F}"/>
              </a:ext>
            </a:extLst>
          </p:cNvPr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4432300" y="4769209"/>
            <a:ext cx="4330700" cy="850265"/>
          </a:xfrm>
          <a:prstGeom prst="rect">
            <a:avLst/>
          </a:prstGeom>
        </p:spPr>
      </p:pic>
      <p:pic>
        <p:nvPicPr>
          <p:cNvPr id="15" name="RotorMappingForQShifted.png">
            <a:extLst>
              <a:ext uri="{FF2B5EF4-FFF2-40B4-BE49-F238E27FC236}">
                <a16:creationId xmlns:a16="http://schemas.microsoft.com/office/drawing/2014/main" id="{7A724565-0A21-CF48-9BC0-46B816C000EF}"/>
              </a:ext>
            </a:extLst>
          </p:cNvPr>
          <p:cNvPicPr/>
          <p:nvPr/>
        </p:nvPicPr>
        <p:blipFill>
          <a:blip r:embed="rId5" r:link="rId6"/>
          <a:stretch>
            <a:fillRect/>
          </a:stretch>
        </p:blipFill>
        <p:spPr>
          <a:xfrm>
            <a:off x="4428987" y="5779135"/>
            <a:ext cx="4330700" cy="85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07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Enigma Machine Rotors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2600" y="1231900"/>
            <a:ext cx="81280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EnigmaFigure1.png">
            <a:extLst>
              <a:ext uri="{FF2B5EF4-FFF2-40B4-BE49-F238E27FC236}">
                <a16:creationId xmlns:a16="http://schemas.microsoft.com/office/drawing/2014/main" id="{38636D67-3AAC-694C-A40C-29F862B8E76D}"/>
              </a:ext>
            </a:extLst>
          </p:cNvPr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309262" y="4058675"/>
            <a:ext cx="4130246" cy="265772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1" name="EnigmaFigure2.png">
            <a:extLst>
              <a:ext uri="{FF2B5EF4-FFF2-40B4-BE49-F238E27FC236}">
                <a16:creationId xmlns:a16="http://schemas.microsoft.com/office/drawing/2014/main" id="{07C4627B-4628-1C4C-A67E-03EEF0D9377F}"/>
              </a:ext>
            </a:extLst>
          </p:cNvPr>
          <p:cNvPicPr/>
          <p:nvPr/>
        </p:nvPicPr>
        <p:blipFill>
          <a:blip r:embed="rId5" r:link="rId6"/>
          <a:stretch>
            <a:fillRect/>
          </a:stretch>
        </p:blipFill>
        <p:spPr>
          <a:xfrm>
            <a:off x="4800600" y="4055076"/>
            <a:ext cx="4130246" cy="266492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BDC98FFF-EFB8-314F-B733-2582AFC2F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84" charset="0"/>
              </a:defRPr>
            </a:lvl9pPr>
          </a:lstStyle>
          <a:p>
            <a:r>
              <a:rPr lang="en-US" sz="4000" kern="0">
                <a:solidFill>
                  <a:srgbClr val="FF0000"/>
                </a:solidFill>
              </a:rPr>
              <a:t>Enigma Machine Rotors</a:t>
            </a:r>
            <a:endParaRPr lang="en-US" sz="4000" kern="0" dirty="0">
              <a:solidFill>
                <a:srgbClr val="FF0000"/>
              </a:solidFill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81C7DF8-3D2E-D645-887C-37D1544AF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231900"/>
            <a:ext cx="81280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To understand how the encryption evolves, look at the encryption in the below left figure, noting that A becomes P becomes P becomes T becomes L (via reflection) becomes I becomes C becomes B.</a:t>
            </a:r>
          </a:p>
          <a:p>
            <a:pPr marL="342900" indent="-342900">
              <a:lnSpc>
                <a:spcPct val="90000"/>
              </a:lnSpc>
              <a:spcAft>
                <a:spcPts val="50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Also notice that B on the fast rotor’s right maps to C on that rotor’s left.  On the next key press, that connection will rotate so the connection that once led B to C now connects A to B, as it does in the lower right figure.</a:t>
            </a:r>
            <a:b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3776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  <a:latin typeface="Times New Roman" pitchFamily="1" charset="0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16660</TotalTime>
  <Words>569</Words>
  <Application>Microsoft Macintosh PowerPoint</Application>
  <PresentationFormat>On-screen Show (4:3)</PresentationFormat>
  <Paragraphs>32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Helvetica Neue</vt:lpstr>
      <vt:lpstr>Times</vt:lpstr>
      <vt:lpstr>Times New Roman</vt:lpstr>
      <vt:lpstr>Blank Presentation</vt:lpstr>
      <vt:lpstr>1_Blank Presentation</vt:lpstr>
      <vt:lpstr>The Enigma Machine</vt:lpstr>
      <vt:lpstr>The Enigma Machine</vt:lpstr>
      <vt:lpstr>Enigma Machine in CS106AX</vt:lpstr>
      <vt:lpstr>Enigma Machine Rotors</vt:lpstr>
      <vt:lpstr>Enigma Machine Rotors</vt:lpstr>
      <vt:lpstr>Enigma Machine Rotors</vt:lpstr>
      <vt:lpstr>Enigma Machine Rotors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156</cp:revision>
  <cp:lastPrinted>2019-10-18T15:52:50Z</cp:lastPrinted>
  <dcterms:created xsi:type="dcterms:W3CDTF">2017-05-03T15:46:55Z</dcterms:created>
  <dcterms:modified xsi:type="dcterms:W3CDTF">2025-10-16T18:36:27Z</dcterms:modified>
</cp:coreProperties>
</file>