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3" r:id="rId3"/>
    <p:sldMasterId id="2147483667" r:id="rId4"/>
  </p:sldMasterIdLst>
  <p:notesMasterIdLst>
    <p:notesMasterId r:id="rId33"/>
  </p:notesMasterIdLst>
  <p:sldIdLst>
    <p:sldId id="370" r:id="rId5"/>
    <p:sldId id="423" r:id="rId6"/>
    <p:sldId id="406" r:id="rId7"/>
    <p:sldId id="400" r:id="rId8"/>
    <p:sldId id="407" r:id="rId9"/>
    <p:sldId id="395" r:id="rId10"/>
    <p:sldId id="414" r:id="rId11"/>
    <p:sldId id="432" r:id="rId12"/>
    <p:sldId id="408" r:id="rId13"/>
    <p:sldId id="410" r:id="rId14"/>
    <p:sldId id="426" r:id="rId15"/>
    <p:sldId id="428" r:id="rId16"/>
    <p:sldId id="427" r:id="rId17"/>
    <p:sldId id="409" r:id="rId18"/>
    <p:sldId id="418" r:id="rId19"/>
    <p:sldId id="429" r:id="rId20"/>
    <p:sldId id="430" r:id="rId21"/>
    <p:sldId id="431" r:id="rId22"/>
    <p:sldId id="401" r:id="rId23"/>
    <p:sldId id="404" r:id="rId24"/>
    <p:sldId id="411" r:id="rId25"/>
    <p:sldId id="405" r:id="rId26"/>
    <p:sldId id="424" r:id="rId27"/>
    <p:sldId id="425" r:id="rId28"/>
    <p:sldId id="433" r:id="rId29"/>
    <p:sldId id="434" r:id="rId30"/>
    <p:sldId id="436" r:id="rId31"/>
    <p:sldId id="369" r:id="rId32"/>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99"/>
    <a:srgbClr val="006600"/>
    <a:srgbClr val="CC6600"/>
    <a:srgbClr val="009999"/>
    <a:srgbClr val="660000"/>
    <a:srgbClr val="333333"/>
    <a:srgbClr val="000000"/>
    <a:srgbClr val="F3F3F3"/>
    <a:srgbClr val="CECECE"/>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6" d="100"/>
          <a:sy n="126" d="100"/>
        </p:scale>
        <p:origin x="377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A78C7440-C8E9-124B-A6F8-674642373CD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FA9C5D-5DA4-3744-85D0-422608BEBDF7}" type="slidenum">
              <a:rPr lang="en-US"/>
              <a:pPr/>
              <a:t>1</a:t>
            </a:fld>
            <a:endParaRPr lang="en-US"/>
          </a:p>
        </p:txBody>
      </p:sp>
      <p:sp>
        <p:nvSpPr>
          <p:cNvPr id="4843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2</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95DE99D-492F-9545-9054-5D72F5152811}" type="slidenum">
              <a:rPr lang="en-US">
                <a:solidFill>
                  <a:prstClr val="black"/>
                </a:solidFill>
              </a:rPr>
              <a:pPr/>
              <a:t>3</a:t>
            </a:fld>
            <a:endParaRPr lang="en-US">
              <a:solidFill>
                <a:prstClr val="black"/>
              </a:solidFill>
            </a:endParaRPr>
          </a:p>
        </p:txBody>
      </p:sp>
      <p:sp>
        <p:nvSpPr>
          <p:cNvPr id="25603" name="Rectangle 2"/>
          <p:cNvSpPr>
            <a:spLocks noGrp="1" noRot="1" noChangeAspect="1" noChangeArrowheads="1"/>
          </p:cNvSpPr>
          <p:nvPr>
            <p:ph type="sldImg"/>
          </p:nvPr>
        </p:nvSpPr>
        <p:spPr>
          <a:xfrm>
            <a:off x="1128713" y="711200"/>
            <a:ext cx="4603750" cy="34544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solidFill>
                  <a:prstClr val="black"/>
                </a:solidFill>
              </a:rPr>
              <a:pPr/>
              <a:t>4</a:t>
            </a:fld>
            <a:endParaRPr lang="en-US">
              <a:solidFill>
                <a:prstClr val="black"/>
              </a:solidFill>
            </a:endParaRPr>
          </a:p>
        </p:txBody>
      </p:sp>
      <p:sp>
        <p:nvSpPr>
          <p:cNvPr id="41987" name="Rectangle 2"/>
          <p:cNvSpPr>
            <a:spLocks noGrp="1" noRot="1" noChangeAspect="1" noChangeArrowheads="1"/>
          </p:cNvSpPr>
          <p:nvPr>
            <p:ph type="sldImg"/>
          </p:nvPr>
        </p:nvSpPr>
        <p:spPr>
          <a:xfrm>
            <a:off x="1128713" y="711200"/>
            <a:ext cx="4603750" cy="34544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solidFill>
                  <a:prstClr val="black"/>
                </a:solidFill>
              </a:rPr>
              <a:pPr/>
              <a:t>5</a:t>
            </a:fld>
            <a:endParaRPr lang="en-US">
              <a:solidFill>
                <a:prstClr val="black"/>
              </a:solidFill>
            </a:endParaRPr>
          </a:p>
        </p:txBody>
      </p:sp>
      <p:sp>
        <p:nvSpPr>
          <p:cNvPr id="41987" name="Rectangle 2"/>
          <p:cNvSpPr>
            <a:spLocks noGrp="1" noRot="1" noChangeAspect="1" noChangeArrowheads="1"/>
          </p:cNvSpPr>
          <p:nvPr>
            <p:ph type="sldImg"/>
          </p:nvPr>
        </p:nvSpPr>
        <p:spPr>
          <a:xfrm>
            <a:off x="1128713" y="711200"/>
            <a:ext cx="4603750" cy="34544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6</a:t>
            </a:fld>
            <a:endParaRPr lang="en-US">
              <a:solidFill>
                <a:prstClr val="black"/>
              </a:solidFill>
            </a:endParaRPr>
          </a:p>
        </p:txBody>
      </p:sp>
      <p:sp>
        <p:nvSpPr>
          <p:cNvPr id="31747" name="Rectangle 2"/>
          <p:cNvSpPr>
            <a:spLocks noGrp="1" noRot="1" noChangeAspect="1" noChangeArrowheads="1"/>
          </p:cNvSpPr>
          <p:nvPr>
            <p:ph type="sldImg"/>
          </p:nvPr>
        </p:nvSpPr>
        <p:spPr>
          <a:xfrm>
            <a:off x="1128713" y="711200"/>
            <a:ext cx="4603750" cy="34544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7</a:t>
            </a:fld>
            <a:endParaRPr lang="en-US">
              <a:solidFill>
                <a:prstClr val="black"/>
              </a:solidFill>
            </a:endParaRPr>
          </a:p>
        </p:txBody>
      </p:sp>
      <p:sp>
        <p:nvSpPr>
          <p:cNvPr id="31747" name="Rectangle 2"/>
          <p:cNvSpPr>
            <a:spLocks noGrp="1" noRot="1" noChangeAspect="1" noChangeArrowheads="1"/>
          </p:cNvSpPr>
          <p:nvPr>
            <p:ph type="sldImg"/>
          </p:nvPr>
        </p:nvSpPr>
        <p:spPr>
          <a:xfrm>
            <a:off x="1128713" y="711200"/>
            <a:ext cx="4603750" cy="34544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F31C417-5AB5-A543-A634-9D7800EC6AE2}" type="slidenum">
              <a:rPr lang="en-US">
                <a:solidFill>
                  <a:prstClr val="black"/>
                </a:solidFill>
              </a:rPr>
              <a:pPr/>
              <a:t>8</a:t>
            </a:fld>
            <a:endParaRPr lang="en-US">
              <a:solidFill>
                <a:prstClr val="black"/>
              </a:solidFill>
            </a:endParaRPr>
          </a:p>
        </p:txBody>
      </p:sp>
      <p:sp>
        <p:nvSpPr>
          <p:cNvPr id="50179" name="Rectangle 2"/>
          <p:cNvSpPr>
            <a:spLocks noGrp="1" noRot="1" noChangeAspect="1" noChangeArrowheads="1"/>
          </p:cNvSpPr>
          <p:nvPr>
            <p:ph type="sldImg"/>
          </p:nvPr>
        </p:nvSpPr>
        <p:spPr>
          <a:xfrm>
            <a:off x="1128713" y="711200"/>
            <a:ext cx="4603750" cy="3454400"/>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9</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10</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11</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12</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B3E75-644B-C743-9D74-530677B13038}" type="slidenum">
              <a:rPr lang="en-US">
                <a:solidFill>
                  <a:prstClr val="black"/>
                </a:solidFill>
              </a:rPr>
              <a:pPr/>
              <a:t>13</a:t>
            </a:fld>
            <a:endParaRPr lang="en-US">
              <a:solidFill>
                <a:prstClr val="black"/>
              </a:solidFill>
            </a:endParaRPr>
          </a:p>
        </p:txBody>
      </p:sp>
      <p:sp>
        <p:nvSpPr>
          <p:cNvPr id="58265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265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14</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15</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16</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17</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18</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38DE8BED-9BD4-4E41-B8DE-FD888BDCC192}" type="slidenum">
              <a:rPr lang="en-US">
                <a:solidFill>
                  <a:prstClr val="black"/>
                </a:solidFill>
              </a:rPr>
              <a:pPr/>
              <a:t>19</a:t>
            </a:fld>
            <a:endParaRPr lang="en-US">
              <a:solidFill>
                <a:prstClr val="black"/>
              </a:solidFill>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60322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F673D01-D89F-DE41-872E-233A8019C9DA}" type="slidenum">
              <a:rPr lang="en-US">
                <a:latin typeface="Times New Roman" pitchFamily="1" charset="0"/>
              </a:rPr>
              <a:pPr/>
              <a:t>20</a:t>
            </a:fld>
            <a:endParaRPr lang="en-US">
              <a:latin typeface="Times New Roman"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347453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69822-2D54-BC41-A6D3-EABCF74829C4}" type="slidenum">
              <a:rPr lang="en-US"/>
              <a:pPr/>
              <a:t>21</a:t>
            </a:fld>
            <a:endParaRPr lang="en-US"/>
          </a:p>
        </p:txBody>
      </p:sp>
      <p:sp>
        <p:nvSpPr>
          <p:cNvPr id="5908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837805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4C5513-A426-374E-9E78-FD9BC9777443}" type="slidenum">
              <a:rPr lang="en-US">
                <a:latin typeface="Times New Roman" pitchFamily="1" charset="0"/>
              </a:rPr>
              <a:pPr/>
              <a:t>22</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74334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23</a:t>
            </a:fld>
            <a:endParaRPr lang="en-US"/>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782435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4C5513-A426-374E-9E78-FD9BC9777443}" type="slidenum">
              <a:rPr lang="en-US">
                <a:latin typeface="Times New Roman" pitchFamily="1" charset="0"/>
              </a:rPr>
              <a:pPr/>
              <a:t>24</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02358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extLst>
      <p:ext uri="{BB962C8B-B14F-4D97-AF65-F5344CB8AC3E}">
        <p14:creationId xmlns:p14="http://schemas.microsoft.com/office/powerpoint/2010/main" val="4178409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554FA-DF98-C64B-BC97-10CAD09598CD}" type="slidenum">
              <a:rPr lang="en-US"/>
              <a:pPr/>
              <a:t>26</a:t>
            </a:fld>
            <a:endParaRPr lang="en-US"/>
          </a:p>
        </p:txBody>
      </p:sp>
      <p:sp>
        <p:nvSpPr>
          <p:cNvPr id="59289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289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771833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4C5513-A426-374E-9E78-FD9BC9777443}" type="slidenum">
              <a:rPr lang="en-US">
                <a:latin typeface="Times New Roman" pitchFamily="1" charset="0"/>
              </a:rPr>
              <a:pPr/>
              <a:t>27</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936774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704B1-8BD4-3347-AE22-EDE060B5FD2F}" type="slidenum">
              <a:rPr lang="en-US"/>
              <a:pPr/>
              <a:t>28</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2754BAC-EDD3-D346-B784-5110CBB94FE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BD75CB3-000D-9248-86D7-BDB7F819433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0B4A208-4019-0143-B48C-563EC9E0394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8A8DFD54-1551-F249-A0E5-778A91C0CB7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5D6CEF7F-6652-8B41-BB5B-FB582C180BF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BBBEA6C0-8F76-CD43-8BD1-434D0544B41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60E547-3241-074F-83F3-BB01FDBD72A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01725970-6E77-BB48-85EC-C4301A3FB1E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EE648B3-B6DE-F547-8AE0-796FF6AE89F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F743D01-6469-7C40-A619-422F6A828F5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eb.stanford.edu/class/cs106ax/pycharm.html"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www.geeksforgeeks.org/why-are-there-no-and-operators-in-python/"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Simple Python</a:t>
            </a:r>
          </a:p>
        </p:txBody>
      </p:sp>
      <p:sp>
        <p:nvSpPr>
          <p:cNvPr id="483331" name="Text Box 3"/>
          <p:cNvSpPr txBox="1">
            <a:spLocks noChangeArrowheads="1"/>
          </p:cNvSpPr>
          <p:nvPr/>
        </p:nvSpPr>
        <p:spPr bwMode="auto">
          <a:xfrm>
            <a:off x="0" y="4114800"/>
            <a:ext cx="9144000" cy="158351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CS106AX</a:t>
            </a:r>
          </a:p>
          <a:p>
            <a:pPr algn="ctr">
              <a:lnSpc>
                <a:spcPct val="85000"/>
              </a:lnSpc>
            </a:pPr>
            <a:r>
              <a:rPr lang="en-US" sz="3200" b="0" dirty="0"/>
              <a:t>October 20, 2025</a:t>
            </a:r>
          </a:p>
          <a:p>
            <a:pPr algn="ctr">
              <a:lnSpc>
                <a:spcPct val="85000"/>
              </a:lnSpc>
            </a:pPr>
            <a:r>
              <a:rPr lang="en-US" sz="1800" b="0" i="1" dirty="0"/>
              <a:t>slides leveraged from those constructed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Python Data Types</a:t>
            </a:r>
            <a:endParaRPr lang="en-US" dirty="0">
              <a:solidFill>
                <a:schemeClr val="tx1"/>
              </a:solidFill>
            </a:endParaRPr>
          </a:p>
        </p:txBody>
      </p:sp>
      <p:sp>
        <p:nvSpPr>
          <p:cNvPr id="24579" name="Rectangle 3"/>
          <p:cNvSpPr>
            <a:spLocks noChangeArrowheads="1"/>
          </p:cNvSpPr>
          <p:nvPr/>
        </p:nvSpPr>
        <p:spPr bwMode="auto">
          <a:xfrm>
            <a:off x="482600" y="1155700"/>
            <a:ext cx="8128000" cy="532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Python includes three data types for numbers: the data type </a:t>
            </a:r>
            <a:r>
              <a:rPr lang="en-US" sz="2000" dirty="0">
                <a:solidFill>
                  <a:srgbClr val="000000"/>
                </a:solidFill>
                <a:latin typeface="Courier New"/>
                <a:cs typeface="Courier New"/>
              </a:rPr>
              <a:t>int</a:t>
            </a:r>
            <a:r>
              <a:rPr lang="en-US" sz="2400" b="0" dirty="0">
                <a:solidFill>
                  <a:srgbClr val="000000"/>
                </a:solidFill>
              </a:rPr>
              <a:t> for </a:t>
            </a:r>
            <a:r>
              <a:rPr lang="en-US" sz="2400" i="1" dirty="0">
                <a:solidFill>
                  <a:srgbClr val="000000"/>
                </a:solidFill>
              </a:rPr>
              <a:t>integers</a:t>
            </a:r>
            <a:r>
              <a:rPr lang="en-US" sz="2400" b="0" dirty="0">
                <a:solidFill>
                  <a:srgbClr val="000000"/>
                </a:solidFill>
              </a:rPr>
              <a:t> or whole numbers, the data type </a:t>
            </a:r>
            <a:r>
              <a:rPr lang="en-US" sz="2000" dirty="0">
                <a:solidFill>
                  <a:srgbClr val="000000"/>
                </a:solidFill>
                <a:latin typeface="Courier New"/>
                <a:cs typeface="Courier New"/>
              </a:rPr>
              <a:t>float</a:t>
            </a:r>
            <a:r>
              <a:rPr lang="en-US" sz="2400" b="0" dirty="0">
                <a:solidFill>
                  <a:srgbClr val="000000"/>
                </a:solidFill>
              </a:rPr>
              <a:t> for </a:t>
            </a:r>
            <a:r>
              <a:rPr lang="en-US" sz="2400" i="1" dirty="0">
                <a:solidFill>
                  <a:srgbClr val="000000"/>
                </a:solidFill>
              </a:rPr>
              <a:t>floating-point numbers</a:t>
            </a:r>
            <a:r>
              <a:rPr lang="en-US" sz="2400" b="0" dirty="0">
                <a:solidFill>
                  <a:srgbClr val="000000"/>
                </a:solidFill>
              </a:rPr>
              <a:t> containing a decimal point, and the data type </a:t>
            </a:r>
            <a:r>
              <a:rPr lang="en-US" sz="2000" dirty="0">
                <a:solidFill>
                  <a:srgbClr val="000000"/>
                </a:solidFill>
                <a:latin typeface="Courier New"/>
                <a:cs typeface="Courier New"/>
              </a:rPr>
              <a:t>complex</a:t>
            </a:r>
            <a:r>
              <a:rPr lang="en-US" sz="2400" b="0" dirty="0">
                <a:solidFill>
                  <a:srgbClr val="000000"/>
                </a:solidFill>
              </a:rPr>
              <a:t> for </a:t>
            </a:r>
            <a:r>
              <a:rPr lang="en-US" sz="2400" i="1" dirty="0">
                <a:solidFill>
                  <a:srgbClr val="000000"/>
                </a:solidFill>
              </a:rPr>
              <a:t>complex numbers,</a:t>
            </a:r>
            <a:r>
              <a:rPr lang="en-US" sz="2400" b="0" dirty="0">
                <a:solidFill>
                  <a:srgbClr val="000000"/>
                </a:solidFill>
              </a:rPr>
              <a:t> which are beyond the scope of this course.  Much of what you know from JavaScript about integers and floating-point numbers applies to Python as well.</a:t>
            </a:r>
          </a:p>
          <a:p>
            <a:pPr marL="342900" indent="-342900">
              <a:lnSpc>
                <a:spcPct val="90000"/>
              </a:lnSpc>
              <a:spcAft>
                <a:spcPct val="50000"/>
              </a:spcAft>
              <a:buFontTx/>
              <a:buChar char="•"/>
            </a:pPr>
            <a:r>
              <a:rPr lang="en-US" sz="2400" b="0" dirty="0">
                <a:solidFill>
                  <a:srgbClr val="000000"/>
                </a:solidFill>
              </a:rPr>
              <a:t>Python also provides string support in much the same way that JavaScript does. Strings are immutable objects in both JavaScript and Python, and Python includes many of the same string methods you've seen with JavaScript strings.</a:t>
            </a:r>
          </a:p>
          <a:p>
            <a:pPr marL="800100" lvl="1" indent="-342900">
              <a:lnSpc>
                <a:spcPct val="90000"/>
              </a:lnSpc>
              <a:spcAft>
                <a:spcPct val="50000"/>
              </a:spcAft>
              <a:buFontTx/>
              <a:buChar char="•"/>
            </a:pPr>
            <a:r>
              <a:rPr lang="en-US" sz="2000" b="0" dirty="0">
                <a:solidFill>
                  <a:srgbClr val="000000"/>
                </a:solidFill>
              </a:rPr>
              <a:t>The biggest differences between JavaScript and Python strings are notational, particularly with substrings. The differences are so pronounced that we’ll spend all of Wednesday addressing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Arithmetic Expressions</a:t>
            </a:r>
            <a:endParaRPr lang="en-US" dirty="0">
              <a:solidFill>
                <a:schemeClr val="tx1"/>
              </a:solidFill>
            </a:endParaRPr>
          </a:p>
        </p:txBody>
      </p:sp>
      <p:sp>
        <p:nvSpPr>
          <p:cNvPr id="24579" name="Rectangle 3"/>
          <p:cNvSpPr>
            <a:spLocks noChangeArrowheads="1"/>
          </p:cNvSpPr>
          <p:nvPr/>
        </p:nvSpPr>
        <p:spPr bwMode="auto">
          <a:xfrm>
            <a:off x="482600" y="1155700"/>
            <a:ext cx="8128000" cy="5702300"/>
          </a:xfrm>
          <a:prstGeom prst="rect">
            <a:avLst/>
          </a:prstGeom>
          <a:noFill/>
          <a:ln w="9525">
            <a:noFill/>
            <a:miter lim="800000"/>
            <a:headEnd/>
            <a:tailEnd/>
          </a:ln>
        </p:spPr>
        <p:txBody>
          <a:bodyPr>
            <a:prstTxWarp prst="textNoShape">
              <a:avLst/>
            </a:prstTxWarp>
          </a:bodyPr>
          <a:lstStyle/>
          <a:p>
            <a:pPr marL="342900" indent="-342900">
              <a:lnSpc>
                <a:spcPct val="90000"/>
              </a:lnSpc>
              <a:spcAft>
                <a:spcPts val="1200"/>
              </a:spcAft>
              <a:buFontTx/>
              <a:buChar char="•"/>
            </a:pPr>
            <a:r>
              <a:rPr lang="en-US" sz="2400" b="0" dirty="0">
                <a:solidFill>
                  <a:srgbClr val="000000"/>
                </a:solidFill>
              </a:rPr>
              <a:t>Like most languages, Python specifies computation in the form of an </a:t>
            </a:r>
            <a:r>
              <a:rPr lang="en-US" sz="2400" i="1" dirty="0">
                <a:solidFill>
                  <a:srgbClr val="000000"/>
                </a:solidFill>
              </a:rPr>
              <a:t>arithmetic expression</a:t>
            </a:r>
            <a:r>
              <a:rPr lang="en-US" sz="2400" b="0" i="1" dirty="0">
                <a:solidFill>
                  <a:srgbClr val="000000"/>
                </a:solidFill>
              </a:rPr>
              <a:t>,</a:t>
            </a:r>
            <a:r>
              <a:rPr lang="en-US" sz="2400" b="0" dirty="0">
                <a:solidFill>
                  <a:srgbClr val="000000"/>
                </a:solidFill>
              </a:rPr>
              <a:t> which consists of </a:t>
            </a:r>
            <a:r>
              <a:rPr lang="en-US" sz="2400" i="1" dirty="0">
                <a:solidFill>
                  <a:srgbClr val="000000"/>
                </a:solidFill>
              </a:rPr>
              <a:t>terms</a:t>
            </a:r>
            <a:r>
              <a:rPr lang="en-US" sz="2400" b="0" dirty="0">
                <a:solidFill>
                  <a:srgbClr val="000000"/>
                </a:solidFill>
              </a:rPr>
              <a:t> joined together by </a:t>
            </a:r>
            <a:r>
              <a:rPr lang="en-US" sz="2400" i="1" dirty="0">
                <a:solidFill>
                  <a:srgbClr val="000000"/>
                </a:solidFill>
              </a:rPr>
              <a:t>operators</a:t>
            </a:r>
            <a:r>
              <a:rPr lang="en-US" sz="2400" b="0" i="1" dirty="0">
                <a:solidFill>
                  <a:srgbClr val="000000"/>
                </a:solidFill>
              </a:rPr>
              <a:t>.</a:t>
            </a:r>
          </a:p>
          <a:p>
            <a:pPr marL="342900" indent="-342900" algn="just">
              <a:lnSpc>
                <a:spcPct val="90000"/>
              </a:lnSpc>
              <a:spcAft>
                <a:spcPts val="300"/>
              </a:spcAft>
              <a:buFontTx/>
              <a:buChar char="•"/>
            </a:pPr>
            <a:r>
              <a:rPr lang="en-US" sz="2400" b="0" dirty="0">
                <a:solidFill>
                  <a:srgbClr val="000000"/>
                </a:solidFill>
              </a:rPr>
              <a:t>Each term in an arithmetic expression is one of the following:</a:t>
            </a:r>
          </a:p>
          <a:p>
            <a:pPr marL="742950" lvl="1" indent="-285750" algn="just">
              <a:lnSpc>
                <a:spcPct val="90000"/>
              </a:lnSpc>
              <a:spcAft>
                <a:spcPts val="300"/>
              </a:spcAft>
              <a:buFontTx/>
              <a:buChar char="–"/>
            </a:pPr>
            <a:r>
              <a:rPr lang="en-US" sz="2200" b="0" dirty="0">
                <a:solidFill>
                  <a:srgbClr val="000000"/>
                </a:solidFill>
                <a:ea typeface="ＭＳ Ｐゴシック" pitchFamily="1" charset="-128"/>
                <a:cs typeface="ＭＳ Ｐゴシック" pitchFamily="1" charset="-128"/>
              </a:rPr>
              <a:t>An explicit numeric value, such as 2 or </a:t>
            </a:r>
            <a:r>
              <a:rPr lang="en-US" sz="2200" b="0" dirty="0">
                <a:solidFill>
                  <a:srgbClr val="000000"/>
                </a:solidFill>
                <a:latin typeface="Times New Roman"/>
                <a:ea typeface="ＭＳ Ｐゴシック" pitchFamily="1" charset="-128"/>
                <a:cs typeface="Times New Roman"/>
              </a:rPr>
              <a:t>3.14159265</a:t>
            </a:r>
            <a:endParaRPr lang="en-US" sz="2200" b="0" dirty="0">
              <a:solidFill>
                <a:srgbClr val="000000"/>
              </a:solidFill>
              <a:ea typeface="ＭＳ Ｐゴシック" pitchFamily="1" charset="-128"/>
              <a:cs typeface="ＭＳ Ｐゴシック" pitchFamily="1" charset="-128"/>
            </a:endParaRPr>
          </a:p>
          <a:p>
            <a:pPr marL="742950" lvl="1" indent="-285750" algn="just">
              <a:lnSpc>
                <a:spcPct val="90000"/>
              </a:lnSpc>
              <a:spcAft>
                <a:spcPts val="300"/>
              </a:spcAft>
              <a:buFontTx/>
              <a:buChar char="–"/>
            </a:pPr>
            <a:r>
              <a:rPr lang="en-US" sz="2200" b="0" dirty="0">
                <a:solidFill>
                  <a:srgbClr val="000000"/>
                </a:solidFill>
                <a:ea typeface="ＭＳ Ｐゴシック" pitchFamily="1" charset="-128"/>
                <a:cs typeface="ＭＳ Ｐゴシック" pitchFamily="1" charset="-128"/>
              </a:rPr>
              <a:t>A variable name that serves as a placeholder for a value</a:t>
            </a:r>
          </a:p>
          <a:p>
            <a:pPr marL="742950" lvl="1" indent="-285750" algn="just">
              <a:lnSpc>
                <a:spcPct val="90000"/>
              </a:lnSpc>
              <a:spcAft>
                <a:spcPts val="300"/>
              </a:spcAft>
              <a:buFontTx/>
              <a:buChar char="–"/>
            </a:pPr>
            <a:r>
              <a:rPr lang="en-US" sz="2200" b="0" dirty="0">
                <a:solidFill>
                  <a:srgbClr val="000000"/>
                </a:solidFill>
                <a:ea typeface="ＭＳ Ｐゴシック" pitchFamily="1" charset="-128"/>
                <a:cs typeface="ＭＳ Ｐゴシック" pitchFamily="1" charset="-128"/>
              </a:rPr>
              <a:t>A function call that computes a value</a:t>
            </a:r>
          </a:p>
          <a:p>
            <a:pPr marL="742950" lvl="1" indent="-285750" algn="just">
              <a:lnSpc>
                <a:spcPct val="90000"/>
              </a:lnSpc>
              <a:spcAft>
                <a:spcPts val="1200"/>
              </a:spcAft>
              <a:buFontTx/>
              <a:buChar char="–"/>
            </a:pPr>
            <a:r>
              <a:rPr lang="en-US" sz="2200" b="0" dirty="0">
                <a:solidFill>
                  <a:srgbClr val="000000"/>
                </a:solidFill>
                <a:ea typeface="ＭＳ Ｐゴシック" pitchFamily="1" charset="-128"/>
                <a:cs typeface="ＭＳ Ｐゴシック" pitchFamily="1" charset="-128"/>
              </a:rPr>
              <a:t>An expression enclosed in parentheses</a:t>
            </a:r>
          </a:p>
          <a:p>
            <a:pPr marL="285750" indent="-285750">
              <a:lnSpc>
                <a:spcPct val="90000"/>
              </a:lnSpc>
              <a:spcAft>
                <a:spcPts val="1200"/>
              </a:spcAft>
              <a:buFont typeface="Arial"/>
              <a:buChar char="•"/>
            </a:pPr>
            <a:r>
              <a:rPr lang="en-US" sz="2400" b="0" dirty="0">
                <a:solidFill>
                  <a:srgbClr val="000000"/>
                </a:solidFill>
                <a:ea typeface="ＭＳ Ｐゴシック" pitchFamily="1" charset="-128"/>
                <a:cs typeface="ＭＳ Ｐゴシック" pitchFamily="1" charset="-128"/>
              </a:rPr>
              <a:t>The operators include the conventional ones from arithmetic, along with a few that are somewhat less familiar: </a:t>
            </a:r>
          </a:p>
          <a:p>
            <a:pPr marL="342900" indent="-342900" algn="just">
              <a:lnSpc>
                <a:spcPct val="90000"/>
              </a:lnSpc>
              <a:spcAft>
                <a:spcPct val="50000"/>
              </a:spcAft>
              <a:buFontTx/>
              <a:buChar char="•"/>
            </a:pPr>
            <a:endParaRPr lang="en-US" sz="2400" b="0" dirty="0">
              <a:solidFill>
                <a:srgbClr val="000000"/>
              </a:solidFill>
            </a:endParaRPr>
          </a:p>
        </p:txBody>
      </p:sp>
      <p:grpSp>
        <p:nvGrpSpPr>
          <p:cNvPr id="2" name="Group 23"/>
          <p:cNvGrpSpPr/>
          <p:nvPr/>
        </p:nvGrpSpPr>
        <p:grpSpPr>
          <a:xfrm>
            <a:off x="1295400" y="4953000"/>
            <a:ext cx="2819400" cy="1547515"/>
            <a:chOff x="3276600" y="4572000"/>
            <a:chExt cx="2819400" cy="1547515"/>
          </a:xfrm>
        </p:grpSpPr>
        <p:grpSp>
          <p:nvGrpSpPr>
            <p:cNvPr id="3" name="Group 18"/>
            <p:cNvGrpSpPr/>
            <p:nvPr/>
          </p:nvGrpSpPr>
          <p:grpSpPr>
            <a:xfrm>
              <a:off x="3276600" y="4572000"/>
              <a:ext cx="2171700" cy="461665"/>
              <a:chOff x="1714500" y="5224462"/>
              <a:chExt cx="2171700" cy="461665"/>
            </a:xfrm>
          </p:grpSpPr>
          <p:sp>
            <p:nvSpPr>
              <p:cNvPr id="9" name="Rectangle 6"/>
              <p:cNvSpPr>
                <a:spLocks noChangeArrowheads="1"/>
              </p:cNvSpPr>
              <p:nvPr/>
            </p:nvSpPr>
            <p:spPr bwMode="auto">
              <a:xfrm>
                <a:off x="1714500" y="52546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0" name="Text Box 7"/>
              <p:cNvSpPr txBox="1">
                <a:spLocks noChangeArrowheads="1"/>
              </p:cNvSpPr>
              <p:nvPr/>
            </p:nvSpPr>
            <p:spPr bwMode="auto">
              <a:xfrm>
                <a:off x="2286000" y="52244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Addition</a:t>
                </a:r>
              </a:p>
            </p:txBody>
          </p:sp>
        </p:grpSp>
        <p:grpSp>
          <p:nvGrpSpPr>
            <p:cNvPr id="4" name="Group 19"/>
            <p:cNvGrpSpPr/>
            <p:nvPr/>
          </p:nvGrpSpPr>
          <p:grpSpPr>
            <a:xfrm>
              <a:off x="3276600" y="4933950"/>
              <a:ext cx="2171700" cy="461665"/>
              <a:chOff x="1714500" y="5618162"/>
              <a:chExt cx="2171700" cy="461665"/>
            </a:xfrm>
          </p:grpSpPr>
          <p:sp>
            <p:nvSpPr>
              <p:cNvPr id="11" name="Rectangle 8"/>
              <p:cNvSpPr>
                <a:spLocks noChangeArrowheads="1"/>
              </p:cNvSpPr>
              <p:nvPr/>
            </p:nvSpPr>
            <p:spPr bwMode="auto">
              <a:xfrm>
                <a:off x="1714500" y="56483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2" name="Text Box 9"/>
              <p:cNvSpPr txBox="1">
                <a:spLocks noChangeArrowheads="1"/>
              </p:cNvSpPr>
              <p:nvPr/>
            </p:nvSpPr>
            <p:spPr bwMode="auto">
              <a:xfrm>
                <a:off x="2286000" y="56181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Subtraction</a:t>
                </a:r>
              </a:p>
            </p:txBody>
          </p:sp>
        </p:grpSp>
        <p:grpSp>
          <p:nvGrpSpPr>
            <p:cNvPr id="5" name="Group 20"/>
            <p:cNvGrpSpPr/>
            <p:nvPr/>
          </p:nvGrpSpPr>
          <p:grpSpPr>
            <a:xfrm>
              <a:off x="3276600" y="5295900"/>
              <a:ext cx="2628900" cy="461665"/>
              <a:chOff x="4762500" y="5224462"/>
              <a:chExt cx="2628900" cy="461665"/>
            </a:xfrm>
          </p:grpSpPr>
          <p:sp>
            <p:nvSpPr>
              <p:cNvPr id="13" name="Rectangle 10"/>
              <p:cNvSpPr>
                <a:spLocks noChangeArrowheads="1"/>
              </p:cNvSpPr>
              <p:nvPr/>
            </p:nvSpPr>
            <p:spPr bwMode="auto">
              <a:xfrm>
                <a:off x="4762500" y="52546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4" name="Text Box 11"/>
              <p:cNvSpPr txBox="1">
                <a:spLocks noChangeArrowheads="1"/>
              </p:cNvSpPr>
              <p:nvPr/>
            </p:nvSpPr>
            <p:spPr bwMode="auto">
              <a:xfrm>
                <a:off x="5334000" y="5224462"/>
                <a:ext cx="20574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Multiplication</a:t>
                </a:r>
              </a:p>
            </p:txBody>
          </p:sp>
        </p:grpSp>
        <p:grpSp>
          <p:nvGrpSpPr>
            <p:cNvPr id="6" name="Group 21"/>
            <p:cNvGrpSpPr/>
            <p:nvPr/>
          </p:nvGrpSpPr>
          <p:grpSpPr>
            <a:xfrm>
              <a:off x="3276600" y="5657850"/>
              <a:ext cx="2819400" cy="461665"/>
              <a:chOff x="4762500" y="5618162"/>
              <a:chExt cx="2819400" cy="461665"/>
            </a:xfrm>
          </p:grpSpPr>
          <p:sp>
            <p:nvSpPr>
              <p:cNvPr id="15" name="Rectangle 12"/>
              <p:cNvSpPr>
                <a:spLocks noChangeArrowheads="1"/>
              </p:cNvSpPr>
              <p:nvPr/>
            </p:nvSpPr>
            <p:spPr bwMode="auto">
              <a:xfrm>
                <a:off x="4762500" y="56483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6" name="Text Box 13"/>
              <p:cNvSpPr txBox="1">
                <a:spLocks noChangeArrowheads="1"/>
              </p:cNvSpPr>
              <p:nvPr/>
            </p:nvSpPr>
            <p:spPr bwMode="auto">
              <a:xfrm>
                <a:off x="5334000" y="5618162"/>
                <a:ext cx="2247900" cy="46166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400" b="0" dirty="0">
                    <a:solidFill>
                      <a:srgbClr val="000000"/>
                    </a:solidFill>
                  </a:rPr>
                  <a:t>Division (exact)</a:t>
                </a:r>
              </a:p>
            </p:txBody>
          </p:sp>
        </p:grpSp>
      </p:grpSp>
      <p:grpSp>
        <p:nvGrpSpPr>
          <p:cNvPr id="20" name="Group 23"/>
          <p:cNvGrpSpPr/>
          <p:nvPr/>
        </p:nvGrpSpPr>
        <p:grpSpPr>
          <a:xfrm>
            <a:off x="4648200" y="4953000"/>
            <a:ext cx="3810000" cy="1185565"/>
            <a:chOff x="3352800" y="4572000"/>
            <a:chExt cx="3810000" cy="1185565"/>
          </a:xfrm>
        </p:grpSpPr>
        <p:grpSp>
          <p:nvGrpSpPr>
            <p:cNvPr id="21" name="Group 18"/>
            <p:cNvGrpSpPr/>
            <p:nvPr/>
          </p:nvGrpSpPr>
          <p:grpSpPr>
            <a:xfrm>
              <a:off x="3352800" y="4572000"/>
              <a:ext cx="3810000" cy="461665"/>
              <a:chOff x="1790700" y="5224462"/>
              <a:chExt cx="3810000" cy="461665"/>
            </a:xfrm>
          </p:grpSpPr>
          <p:sp>
            <p:nvSpPr>
              <p:cNvPr id="34" name="Rectangle 6"/>
              <p:cNvSpPr>
                <a:spLocks noChangeArrowheads="1"/>
              </p:cNvSpPr>
              <p:nvPr/>
            </p:nvSpPr>
            <p:spPr bwMode="auto">
              <a:xfrm>
                <a:off x="1790700" y="5254625"/>
                <a:ext cx="609600" cy="400110"/>
              </a:xfrm>
              <a:prstGeom prst="rect">
                <a:avLst/>
              </a:prstGeom>
              <a:noFill/>
              <a:ln w="9525">
                <a:noFill/>
                <a:miter lim="800000"/>
                <a:headEnd/>
                <a:tailEnd/>
              </a:ln>
            </p:spPr>
            <p:txBody>
              <a:bodyPr>
                <a:prstTxWarp prst="textNoShape">
                  <a:avLst/>
                </a:prstTxWarp>
                <a:spAutoFit/>
              </a:bodyPr>
              <a:lstStyle/>
              <a:p>
                <a:r>
                  <a:rPr lang="en-US" sz="2000" dirty="0">
                    <a:solidFill>
                      <a:srgbClr val="000000"/>
                    </a:solidFill>
                    <a:latin typeface="Courier New" pitchFamily="1" charset="0"/>
                  </a:rPr>
                  <a:t>//</a:t>
                </a:r>
                <a:endParaRPr lang="en-US" sz="2400" dirty="0">
                  <a:solidFill>
                    <a:srgbClr val="000000"/>
                  </a:solidFill>
                  <a:latin typeface="Courier New" pitchFamily="1" charset="0"/>
                </a:endParaRPr>
              </a:p>
            </p:txBody>
          </p:sp>
          <p:sp>
            <p:nvSpPr>
              <p:cNvPr id="35" name="Text Box 7"/>
              <p:cNvSpPr txBox="1">
                <a:spLocks noChangeArrowheads="1"/>
              </p:cNvSpPr>
              <p:nvPr/>
            </p:nvSpPr>
            <p:spPr bwMode="auto">
              <a:xfrm>
                <a:off x="2286000" y="5224462"/>
                <a:ext cx="3314700" cy="46166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400" b="0" dirty="0">
                    <a:solidFill>
                      <a:srgbClr val="000000"/>
                    </a:solidFill>
                  </a:rPr>
                  <a:t>Quotient (floor division)</a:t>
                </a:r>
              </a:p>
            </p:txBody>
          </p:sp>
        </p:grpSp>
        <p:grpSp>
          <p:nvGrpSpPr>
            <p:cNvPr id="22" name="Group 19"/>
            <p:cNvGrpSpPr/>
            <p:nvPr/>
          </p:nvGrpSpPr>
          <p:grpSpPr>
            <a:xfrm>
              <a:off x="3352800" y="4933950"/>
              <a:ext cx="2095500" cy="461665"/>
              <a:chOff x="1790700" y="5618162"/>
              <a:chExt cx="2095500" cy="461665"/>
            </a:xfrm>
          </p:grpSpPr>
          <p:sp>
            <p:nvSpPr>
              <p:cNvPr id="32" name="Rectangle 8"/>
              <p:cNvSpPr>
                <a:spLocks noChangeArrowheads="1"/>
              </p:cNvSpPr>
              <p:nvPr/>
            </p:nvSpPr>
            <p:spPr bwMode="auto">
              <a:xfrm>
                <a:off x="1790700" y="5648325"/>
                <a:ext cx="533400" cy="400110"/>
              </a:xfrm>
              <a:prstGeom prst="rect">
                <a:avLst/>
              </a:prstGeom>
              <a:noFill/>
              <a:ln w="9525">
                <a:noFill/>
                <a:miter lim="800000"/>
                <a:headEnd/>
                <a:tailEnd/>
              </a:ln>
            </p:spPr>
            <p:txBody>
              <a:bodyPr wrap="square">
                <a:prstTxWarp prst="textNoShape">
                  <a:avLst/>
                </a:prstTxWarp>
                <a:spAutoFit/>
              </a:bodyPr>
              <a:lstStyle/>
              <a:p>
                <a:r>
                  <a:rPr lang="en-US" sz="2000" dirty="0">
                    <a:solidFill>
                      <a:srgbClr val="000000"/>
                    </a:solidFill>
                    <a:latin typeface="Courier New" pitchFamily="1" charset="0"/>
                  </a:rPr>
                  <a:t>%</a:t>
                </a:r>
                <a:endParaRPr lang="en-US" sz="2400" dirty="0">
                  <a:solidFill>
                    <a:srgbClr val="000000"/>
                  </a:solidFill>
                  <a:latin typeface="Courier New" pitchFamily="1" charset="0"/>
                </a:endParaRPr>
              </a:p>
            </p:txBody>
          </p:sp>
          <p:sp>
            <p:nvSpPr>
              <p:cNvPr id="33" name="Text Box 9"/>
              <p:cNvSpPr txBox="1">
                <a:spLocks noChangeArrowheads="1"/>
              </p:cNvSpPr>
              <p:nvPr/>
            </p:nvSpPr>
            <p:spPr bwMode="auto">
              <a:xfrm>
                <a:off x="2286000" y="56181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Remainder</a:t>
                </a:r>
              </a:p>
            </p:txBody>
          </p:sp>
        </p:grpSp>
        <p:grpSp>
          <p:nvGrpSpPr>
            <p:cNvPr id="23" name="Group 20"/>
            <p:cNvGrpSpPr/>
            <p:nvPr/>
          </p:nvGrpSpPr>
          <p:grpSpPr>
            <a:xfrm>
              <a:off x="3352800" y="5295900"/>
              <a:ext cx="2552700" cy="461665"/>
              <a:chOff x="4838700" y="5224462"/>
              <a:chExt cx="2552700" cy="461665"/>
            </a:xfrm>
          </p:grpSpPr>
          <p:sp>
            <p:nvSpPr>
              <p:cNvPr id="30" name="Rectangle 10"/>
              <p:cNvSpPr>
                <a:spLocks noChangeArrowheads="1"/>
              </p:cNvSpPr>
              <p:nvPr/>
            </p:nvSpPr>
            <p:spPr bwMode="auto">
              <a:xfrm>
                <a:off x="4838700" y="5254625"/>
                <a:ext cx="533400" cy="400110"/>
              </a:xfrm>
              <a:prstGeom prst="rect">
                <a:avLst/>
              </a:prstGeom>
              <a:noFill/>
              <a:ln w="9525">
                <a:noFill/>
                <a:miter lim="800000"/>
                <a:headEnd/>
                <a:tailEnd/>
              </a:ln>
            </p:spPr>
            <p:txBody>
              <a:bodyPr wrap="square">
                <a:prstTxWarp prst="textNoShape">
                  <a:avLst/>
                </a:prstTxWarp>
                <a:spAutoFit/>
              </a:bodyPr>
              <a:lstStyle/>
              <a:p>
                <a:r>
                  <a:rPr lang="en-US" sz="2000" dirty="0">
                    <a:solidFill>
                      <a:srgbClr val="000000"/>
                    </a:solidFill>
                    <a:latin typeface="Courier New" pitchFamily="1" charset="0"/>
                  </a:rPr>
                  <a:t>**</a:t>
                </a:r>
                <a:endParaRPr lang="en-US" sz="2400" dirty="0">
                  <a:solidFill>
                    <a:srgbClr val="000000"/>
                  </a:solidFill>
                  <a:latin typeface="Courier New" pitchFamily="1" charset="0"/>
                </a:endParaRPr>
              </a:p>
            </p:txBody>
          </p:sp>
          <p:sp>
            <p:nvSpPr>
              <p:cNvPr id="31" name="Text Box 11"/>
              <p:cNvSpPr txBox="1">
                <a:spLocks noChangeArrowheads="1"/>
              </p:cNvSpPr>
              <p:nvPr/>
            </p:nvSpPr>
            <p:spPr bwMode="auto">
              <a:xfrm>
                <a:off x="5334000" y="5224462"/>
                <a:ext cx="20574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Exponentiation</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4579">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Python Division and Exponentiation</a:t>
            </a:r>
            <a:endParaRPr lang="en-US" dirty="0">
              <a:solidFill>
                <a:schemeClr val="tx1"/>
              </a:solidFill>
            </a:endParaRPr>
          </a:p>
        </p:txBody>
      </p:sp>
      <p:sp>
        <p:nvSpPr>
          <p:cNvPr id="509955" name="Rectangle 3"/>
          <p:cNvSpPr>
            <a:spLocks noChangeArrowheads="1"/>
          </p:cNvSpPr>
          <p:nvPr/>
        </p:nvSpPr>
        <p:spPr bwMode="auto">
          <a:xfrm>
            <a:off x="492125" y="1155700"/>
            <a:ext cx="8128000" cy="5245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ts val="800"/>
              </a:spcAft>
              <a:buFontTx/>
              <a:buChar char="•"/>
            </a:pPr>
            <a:r>
              <a:rPr lang="en-US" sz="2400" b="0" dirty="0">
                <a:solidFill>
                  <a:srgbClr val="000000"/>
                </a:solidFill>
              </a:rPr>
              <a:t>Python has three operators that involve division:</a:t>
            </a:r>
          </a:p>
          <a:p>
            <a:pPr marL="800100" lvl="1" indent="-342900">
              <a:lnSpc>
                <a:spcPct val="90000"/>
              </a:lnSpc>
              <a:spcAft>
                <a:spcPts val="800"/>
              </a:spcAft>
              <a:buFont typeface="Lucida Grande"/>
              <a:buChar char="–"/>
            </a:pPr>
            <a:r>
              <a:rPr lang="en-US" sz="2200" b="0" dirty="0">
                <a:solidFill>
                  <a:srgbClr val="000000"/>
                </a:solidFill>
              </a:rPr>
              <a:t>The </a:t>
            </a:r>
            <a:r>
              <a:rPr lang="en-US" sz="2000" dirty="0">
                <a:solidFill>
                  <a:srgbClr val="000000"/>
                </a:solidFill>
                <a:latin typeface="Courier New"/>
                <a:cs typeface="Courier New"/>
              </a:rPr>
              <a:t>/</a:t>
            </a:r>
            <a:r>
              <a:rPr lang="en-US" sz="2200" b="0" dirty="0">
                <a:solidFill>
                  <a:srgbClr val="000000"/>
                </a:solidFill>
              </a:rPr>
              <a:t> operator computes the exact result of division, so that the expression </a:t>
            </a:r>
            <a:r>
              <a:rPr lang="en-US" sz="2000" dirty="0">
                <a:solidFill>
                  <a:srgbClr val="000000"/>
                </a:solidFill>
                <a:latin typeface="Courier New"/>
                <a:cs typeface="Courier New"/>
              </a:rPr>
              <a:t>6</a:t>
            </a:r>
            <a:r>
              <a:rPr lang="en-US" sz="2200" b="0" dirty="0">
                <a:solidFill>
                  <a:srgbClr val="000000"/>
                </a:solidFill>
              </a:rPr>
              <a:t> </a:t>
            </a:r>
            <a:r>
              <a:rPr lang="en-US" sz="2000" dirty="0">
                <a:solidFill>
                  <a:srgbClr val="000000"/>
                </a:solidFill>
                <a:latin typeface="Courier New"/>
                <a:cs typeface="Courier New"/>
              </a:rPr>
              <a:t>/</a:t>
            </a:r>
            <a:r>
              <a:rPr lang="en-US" sz="2200" b="0" dirty="0">
                <a:solidFill>
                  <a:srgbClr val="000000"/>
                </a:solidFill>
              </a:rPr>
              <a:t> </a:t>
            </a:r>
            <a:r>
              <a:rPr lang="en-US" sz="2000" dirty="0">
                <a:solidFill>
                  <a:srgbClr val="000000"/>
                </a:solidFill>
                <a:latin typeface="Courier New"/>
                <a:cs typeface="Courier New"/>
              </a:rPr>
              <a:t>4</a:t>
            </a:r>
            <a:r>
              <a:rPr lang="en-US" sz="2200" b="0" dirty="0">
                <a:solidFill>
                  <a:srgbClr val="000000"/>
                </a:solidFill>
              </a:rPr>
              <a:t> has the value 1.5.  Applying the </a:t>
            </a:r>
            <a:r>
              <a:rPr lang="en-US" sz="2000" dirty="0">
                <a:solidFill>
                  <a:srgbClr val="000000"/>
                </a:solidFill>
                <a:latin typeface="Courier New"/>
                <a:cs typeface="Courier New"/>
              </a:rPr>
              <a:t>/</a:t>
            </a:r>
            <a:r>
              <a:rPr lang="en-US" sz="2200" b="0" dirty="0">
                <a:solidFill>
                  <a:srgbClr val="000000"/>
                </a:solidFill>
              </a:rPr>
              <a:t> operator always produces a floating-point value.</a:t>
            </a:r>
          </a:p>
          <a:p>
            <a:pPr marL="800100" lvl="1" indent="-342900">
              <a:lnSpc>
                <a:spcPct val="90000"/>
              </a:lnSpc>
              <a:spcAft>
                <a:spcPts val="800"/>
              </a:spcAft>
              <a:buFont typeface="Lucida Grande"/>
              <a:buChar char="–"/>
            </a:pPr>
            <a:r>
              <a:rPr lang="en-US" sz="2200" b="0" dirty="0">
                <a:solidFill>
                  <a:srgbClr val="000000"/>
                </a:solidFill>
              </a:rPr>
              <a:t>The </a:t>
            </a:r>
            <a:r>
              <a:rPr lang="en-US" sz="2000" dirty="0">
                <a:solidFill>
                  <a:srgbClr val="000000"/>
                </a:solidFill>
                <a:latin typeface="Courier New"/>
                <a:cs typeface="Courier New"/>
              </a:rPr>
              <a:t>//</a:t>
            </a:r>
            <a:r>
              <a:rPr lang="en-US" sz="2200" b="0" dirty="0">
                <a:solidFill>
                  <a:srgbClr val="000000"/>
                </a:solidFill>
              </a:rPr>
              <a:t> operator implements </a:t>
            </a:r>
            <a:r>
              <a:rPr lang="en-US" sz="2200" i="1" dirty="0">
                <a:solidFill>
                  <a:srgbClr val="000000"/>
                </a:solidFill>
              </a:rPr>
              <a:t>floor division,</a:t>
            </a:r>
            <a:r>
              <a:rPr lang="en-US" sz="2200" b="0" dirty="0">
                <a:solidFill>
                  <a:srgbClr val="000000"/>
                </a:solidFill>
              </a:rPr>
              <a:t> which is the result of exact division rounded down to the next smaller integer.  The expression </a:t>
            </a:r>
            <a:r>
              <a:rPr lang="en-US" sz="2000" dirty="0">
                <a:solidFill>
                  <a:srgbClr val="000000"/>
                </a:solidFill>
                <a:latin typeface="Courier New"/>
                <a:cs typeface="Courier New"/>
              </a:rPr>
              <a:t>6</a:t>
            </a:r>
            <a:r>
              <a:rPr lang="en-US" sz="2200" b="0" dirty="0">
                <a:solidFill>
                  <a:srgbClr val="000000"/>
                </a:solidFill>
              </a:rPr>
              <a:t> </a:t>
            </a:r>
            <a:r>
              <a:rPr lang="en-US" sz="2000" dirty="0">
                <a:solidFill>
                  <a:srgbClr val="000000"/>
                </a:solidFill>
                <a:latin typeface="Courier New"/>
                <a:cs typeface="Courier New"/>
              </a:rPr>
              <a:t>//</a:t>
            </a:r>
            <a:r>
              <a:rPr lang="en-US" sz="2200" b="0" dirty="0">
                <a:solidFill>
                  <a:srgbClr val="000000"/>
                </a:solidFill>
              </a:rPr>
              <a:t> </a:t>
            </a:r>
            <a:r>
              <a:rPr lang="en-US" sz="2000" dirty="0">
                <a:solidFill>
                  <a:srgbClr val="000000"/>
                </a:solidFill>
                <a:latin typeface="Courier New"/>
                <a:cs typeface="Courier New"/>
              </a:rPr>
              <a:t>4</a:t>
            </a:r>
            <a:r>
              <a:rPr lang="en-US" sz="2200" b="0" dirty="0">
                <a:solidFill>
                  <a:srgbClr val="000000"/>
                </a:solidFill>
              </a:rPr>
              <a:t> produces the value 1, and </a:t>
            </a:r>
            <a:r>
              <a:rPr lang="en-US" sz="2000" dirty="0">
                <a:solidFill>
                  <a:srgbClr val="000000"/>
                </a:solidFill>
                <a:latin typeface="Courier New"/>
                <a:cs typeface="Courier New"/>
              </a:rPr>
              <a:t>-6</a:t>
            </a:r>
            <a:r>
              <a:rPr lang="en-US" sz="2200" b="0" dirty="0">
                <a:solidFill>
                  <a:srgbClr val="000000"/>
                </a:solidFill>
              </a:rPr>
              <a:t> </a:t>
            </a:r>
            <a:r>
              <a:rPr lang="en-US" sz="2000" dirty="0">
                <a:solidFill>
                  <a:srgbClr val="000000"/>
                </a:solidFill>
                <a:latin typeface="Courier New"/>
                <a:cs typeface="Courier New"/>
              </a:rPr>
              <a:t>//</a:t>
            </a:r>
            <a:r>
              <a:rPr lang="en-US" sz="2200" b="0" dirty="0">
                <a:solidFill>
                  <a:srgbClr val="000000"/>
                </a:solidFill>
              </a:rPr>
              <a:t> </a:t>
            </a:r>
            <a:r>
              <a:rPr lang="en-US" sz="2000" dirty="0">
                <a:solidFill>
                  <a:srgbClr val="000000"/>
                </a:solidFill>
                <a:latin typeface="Courier New"/>
                <a:cs typeface="Courier New"/>
              </a:rPr>
              <a:t>4</a:t>
            </a:r>
            <a:r>
              <a:rPr lang="en-US" sz="2200" b="0" dirty="0">
                <a:solidFill>
                  <a:srgbClr val="000000"/>
                </a:solidFill>
              </a:rPr>
              <a:t> produces the value –2.</a:t>
            </a:r>
          </a:p>
          <a:p>
            <a:pPr marL="800100" lvl="1" indent="-342900">
              <a:lnSpc>
                <a:spcPct val="90000"/>
              </a:lnSpc>
              <a:spcAft>
                <a:spcPts val="800"/>
              </a:spcAft>
              <a:buFont typeface="Lucida Grande"/>
              <a:buChar char="–"/>
            </a:pPr>
            <a:r>
              <a:rPr lang="en-US" sz="2200" b="0" dirty="0">
                <a:solidFill>
                  <a:srgbClr val="000000"/>
                </a:solidFill>
              </a:rPr>
              <a:t>The </a:t>
            </a:r>
            <a:r>
              <a:rPr lang="en-US" sz="2000" dirty="0">
                <a:solidFill>
                  <a:srgbClr val="000000"/>
                </a:solidFill>
                <a:latin typeface="Courier New"/>
                <a:cs typeface="Courier New"/>
              </a:rPr>
              <a:t>%</a:t>
            </a:r>
            <a:r>
              <a:rPr lang="en-US" sz="2200" b="0" dirty="0">
                <a:solidFill>
                  <a:srgbClr val="000000"/>
                </a:solidFill>
              </a:rPr>
              <a:t> operator behaves the same in Python and JavaScript. As before, we assume the first operand is nonnegative and the second operand is positive, so that </a:t>
            </a:r>
            <a:r>
              <a:rPr lang="en-US" sz="2000" dirty="0">
                <a:solidFill>
                  <a:srgbClr val="000000"/>
                </a:solidFill>
                <a:latin typeface="Courier New"/>
                <a:cs typeface="Courier New"/>
              </a:rPr>
              <a:t>6 % 4</a:t>
            </a:r>
            <a:r>
              <a:rPr lang="en-US" sz="2200" b="0" dirty="0">
                <a:solidFill>
                  <a:srgbClr val="000000"/>
                </a:solidFill>
              </a:rPr>
              <a:t> is 2 and </a:t>
            </a:r>
            <a:r>
              <a:rPr lang="en-US" sz="2000" dirty="0">
                <a:solidFill>
                  <a:srgbClr val="000000"/>
                </a:solidFill>
                <a:latin typeface="Courier New"/>
                <a:cs typeface="Courier New"/>
              </a:rPr>
              <a:t>0 % 11</a:t>
            </a:r>
            <a:r>
              <a:rPr lang="en-US" sz="2200" b="0" dirty="0">
                <a:solidFill>
                  <a:srgbClr val="000000"/>
                </a:solidFill>
              </a:rPr>
              <a:t> is 0.</a:t>
            </a:r>
          </a:p>
          <a:p>
            <a:pPr marL="342900" indent="-342900">
              <a:lnSpc>
                <a:spcPct val="90000"/>
              </a:lnSpc>
              <a:spcAft>
                <a:spcPts val="1400"/>
              </a:spcAft>
              <a:buFont typeface="Arial" panose="020B0604020202020204" pitchFamily="34" charset="0"/>
              <a:buChar char="•"/>
            </a:pPr>
            <a:r>
              <a:rPr lang="en-US" sz="2200" b="0" dirty="0">
                <a:solidFill>
                  <a:srgbClr val="000000"/>
                </a:solidFill>
              </a:rPr>
              <a:t>The </a:t>
            </a:r>
            <a:r>
              <a:rPr lang="en-US" sz="2000" dirty="0">
                <a:solidFill>
                  <a:srgbClr val="000000"/>
                </a:solidFill>
                <a:latin typeface="Courier New"/>
                <a:cs typeface="Courier New"/>
              </a:rPr>
              <a:t>**</a:t>
            </a:r>
            <a:r>
              <a:rPr lang="en-US" sz="2200" b="0" dirty="0">
                <a:solidFill>
                  <a:srgbClr val="000000"/>
                </a:solidFill>
              </a:rPr>
              <a:t> operator doesn’t appear in JavaScript, but it does in Python.  It implements exponentiation, so that </a:t>
            </a:r>
            <a:r>
              <a:rPr lang="en-US" sz="2000" dirty="0">
                <a:solidFill>
                  <a:srgbClr val="000000"/>
                </a:solidFill>
                <a:latin typeface="Courier New"/>
                <a:cs typeface="Courier New"/>
              </a:rPr>
              <a:t>3 ** 4</a:t>
            </a:r>
            <a:r>
              <a:rPr lang="en-US" sz="2200" b="0" dirty="0">
                <a:solidFill>
                  <a:srgbClr val="000000"/>
                </a:solidFill>
              </a:rPr>
              <a:t> evaluates to 81.</a:t>
            </a:r>
          </a:p>
          <a:p>
            <a:pPr marL="342900" indent="-342900">
              <a:lnSpc>
                <a:spcPct val="90000"/>
              </a:lnSpc>
              <a:spcAft>
                <a:spcPts val="1400"/>
              </a:spcAft>
              <a:buFont typeface="Arial" panose="020B0604020202020204" pitchFamily="34" charset="0"/>
              <a:buChar char="•"/>
            </a:pPr>
            <a:r>
              <a:rPr lang="en-US" sz="2200" b="0" dirty="0">
                <a:solidFill>
                  <a:srgbClr val="000000"/>
                </a:solidFill>
              </a:rPr>
              <a:t>The other operators all behave as you’d expect.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995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995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995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099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uiExpand="1"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Using the PyCharm Interpreter</a:t>
            </a:r>
            <a:endParaRPr lang="en-US" dirty="0">
              <a:solidFill>
                <a:schemeClr val="tx1"/>
              </a:solidFill>
            </a:endParaRPr>
          </a:p>
        </p:txBody>
      </p:sp>
      <p:sp>
        <p:nvSpPr>
          <p:cNvPr id="40965" name="Rectangle 5"/>
          <p:cNvSpPr>
            <a:spLocks noChangeArrowheads="1"/>
          </p:cNvSpPr>
          <p:nvPr/>
        </p:nvSpPr>
        <p:spPr bwMode="auto">
          <a:xfrm>
            <a:off x="482600" y="1155700"/>
            <a:ext cx="8128000" cy="1206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easiest way to get a sense of how arithmetic expressions work in Python is to enter them into the </a:t>
            </a:r>
            <a:r>
              <a:rPr lang="en-US" sz="2400" b="0" dirty="0">
                <a:solidFill>
                  <a:schemeClr val="accent2"/>
                </a:solidFill>
                <a:hlinkClick r:id="rId3">
                  <a:extLst>
                    <a:ext uri="{A12FA001-AC4F-418D-AE19-62706E023703}">
                      <ahyp:hlinkClr xmlns:ahyp="http://schemas.microsoft.com/office/drawing/2018/hyperlinkcolor" val="tx"/>
                    </a:ext>
                  </a:extLst>
                </a:hlinkClick>
              </a:rPr>
              <a:t>PyCharm interpreter</a:t>
            </a:r>
            <a:r>
              <a:rPr lang="en-US" sz="2400" b="0" dirty="0">
                <a:solidFill>
                  <a:srgbClr val="000000"/>
                </a:solidFill>
              </a:rPr>
              <a:t>, which you’ll be using for the Python segment of the course.</a:t>
            </a:r>
          </a:p>
        </p:txBody>
      </p:sp>
      <p:grpSp>
        <p:nvGrpSpPr>
          <p:cNvPr id="33" name="Group 32"/>
          <p:cNvGrpSpPr/>
          <p:nvPr/>
        </p:nvGrpSpPr>
        <p:grpSpPr>
          <a:xfrm>
            <a:off x="1295400" y="2590800"/>
            <a:ext cx="6858000" cy="3969631"/>
            <a:chOff x="1295400" y="2190918"/>
            <a:chExt cx="6858000" cy="3969631"/>
          </a:xfrm>
        </p:grpSpPr>
        <p:sp>
          <p:nvSpPr>
            <p:cNvPr id="31" name="Rectangle 30"/>
            <p:cNvSpPr/>
            <p:nvPr/>
          </p:nvSpPr>
          <p:spPr bwMode="auto">
            <a:xfrm>
              <a:off x="1295400" y="2579149"/>
              <a:ext cx="6858000" cy="35814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0" name="Round Same Side Corner Rectangle 29"/>
            <p:cNvSpPr/>
            <p:nvPr/>
          </p:nvSpPr>
          <p:spPr bwMode="auto">
            <a:xfrm>
              <a:off x="1295400" y="2209800"/>
              <a:ext cx="6858000" cy="381000"/>
            </a:xfrm>
            <a:prstGeom prst="round2SameRect">
              <a:avLst>
                <a:gd name="adj1" fmla="val 20560"/>
                <a:gd name="adj2" fmla="val 0"/>
              </a:avLst>
            </a:prstGeom>
            <a:gradFill flip="none" rotWithShape="1">
              <a:gsLst>
                <a:gs pos="0">
                  <a:srgbClr val="CECECE"/>
                </a:gs>
                <a:gs pos="100000">
                  <a:srgbClr val="F3F3F3"/>
                </a:gs>
              </a:gsLst>
              <a:lin ang="162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2" name="TextBox 31"/>
            <p:cNvSpPr txBox="1"/>
            <p:nvPr/>
          </p:nvSpPr>
          <p:spPr>
            <a:xfrm>
              <a:off x="1295400" y="2190918"/>
              <a:ext cx="6858000" cy="369332"/>
            </a:xfrm>
            <a:prstGeom prst="rect">
              <a:avLst/>
            </a:prstGeom>
            <a:noFill/>
          </p:spPr>
          <p:txBody>
            <a:bodyPr wrap="square" rtlCol="0">
              <a:spAutoFit/>
            </a:bodyPr>
            <a:lstStyle/>
            <a:p>
              <a:pPr algn="ctr"/>
              <a:r>
                <a:rPr lang="en-US" sz="1800" b="0" dirty="0">
                  <a:solidFill>
                    <a:srgbClr val="333333"/>
                  </a:solidFill>
                  <a:latin typeface="Lucida Grande"/>
                  <a:cs typeface="Lucida Grande"/>
                </a:rPr>
                <a:t>PyCharm</a:t>
              </a:r>
            </a:p>
          </p:txBody>
        </p:sp>
      </p:grpSp>
      <p:sp>
        <p:nvSpPr>
          <p:cNvPr id="34" name="TextBox 33"/>
          <p:cNvSpPr txBox="1"/>
          <p:nvPr/>
        </p:nvSpPr>
        <p:spPr>
          <a:xfrm>
            <a:off x="1290035" y="3042692"/>
            <a:ext cx="843565" cy="461665"/>
          </a:xfrm>
          <a:prstGeom prst="rect">
            <a:avLst/>
          </a:prstGeom>
          <a:noFill/>
        </p:spPr>
        <p:txBody>
          <a:bodyPr wrap="square" rtlCol="0">
            <a:spAutoFit/>
          </a:bodyPr>
          <a:lstStyle/>
          <a:p>
            <a:r>
              <a:rPr lang="en-US" sz="2400" dirty="0">
                <a:solidFill>
                  <a:srgbClr val="660000"/>
                </a:solidFill>
                <a:latin typeface="Courier New"/>
                <a:cs typeface="Courier New"/>
              </a:rPr>
              <a:t>&gt;&gt;&gt; </a:t>
            </a:r>
          </a:p>
        </p:txBody>
      </p:sp>
      <p:sp>
        <p:nvSpPr>
          <p:cNvPr id="35" name="TextBox 34"/>
          <p:cNvSpPr txBox="1"/>
          <p:nvPr/>
        </p:nvSpPr>
        <p:spPr>
          <a:xfrm>
            <a:off x="2052034" y="3042692"/>
            <a:ext cx="6101365" cy="461665"/>
          </a:xfrm>
          <a:prstGeom prst="rect">
            <a:avLst/>
          </a:prstGeom>
          <a:noFill/>
        </p:spPr>
        <p:txBody>
          <a:bodyPr wrap="square" rtlCol="0">
            <a:spAutoFit/>
          </a:bodyPr>
          <a:lstStyle/>
          <a:p>
            <a:r>
              <a:rPr lang="en-US" sz="2400" dirty="0">
                <a:solidFill>
                  <a:srgbClr val="000000"/>
                </a:solidFill>
                <a:latin typeface="Courier New"/>
                <a:cs typeface="Courier New"/>
              </a:rPr>
              <a:t>2 + 2</a:t>
            </a:r>
          </a:p>
        </p:txBody>
      </p:sp>
      <p:sp>
        <p:nvSpPr>
          <p:cNvPr id="10" name="TextBox 9"/>
          <p:cNvSpPr txBox="1"/>
          <p:nvPr/>
        </p:nvSpPr>
        <p:spPr>
          <a:xfrm>
            <a:off x="1290035" y="3397339"/>
            <a:ext cx="6858000" cy="461665"/>
          </a:xfrm>
          <a:prstGeom prst="rect">
            <a:avLst/>
          </a:prstGeom>
          <a:noFill/>
        </p:spPr>
        <p:txBody>
          <a:bodyPr wrap="square" rtlCol="0">
            <a:spAutoFit/>
          </a:bodyPr>
          <a:lstStyle/>
          <a:p>
            <a:r>
              <a:rPr lang="en-US" sz="2400" dirty="0">
                <a:solidFill>
                  <a:srgbClr val="0000FF"/>
                </a:solidFill>
                <a:latin typeface="Courier New"/>
                <a:cs typeface="Courier New"/>
              </a:rPr>
              <a:t>4</a:t>
            </a:r>
          </a:p>
        </p:txBody>
      </p:sp>
      <p:sp>
        <p:nvSpPr>
          <p:cNvPr id="11" name="TextBox 10"/>
          <p:cNvSpPr txBox="1"/>
          <p:nvPr/>
        </p:nvSpPr>
        <p:spPr>
          <a:xfrm>
            <a:off x="1290035" y="3751986"/>
            <a:ext cx="843565" cy="461665"/>
          </a:xfrm>
          <a:prstGeom prst="rect">
            <a:avLst/>
          </a:prstGeom>
          <a:noFill/>
        </p:spPr>
        <p:txBody>
          <a:bodyPr wrap="square" rtlCol="0">
            <a:spAutoFit/>
          </a:bodyPr>
          <a:lstStyle/>
          <a:p>
            <a:r>
              <a:rPr lang="en-US" sz="2400" dirty="0">
                <a:solidFill>
                  <a:srgbClr val="660000"/>
                </a:solidFill>
                <a:latin typeface="Courier New"/>
                <a:cs typeface="Courier New"/>
              </a:rPr>
              <a:t>&gt;&gt;&gt; </a:t>
            </a:r>
          </a:p>
        </p:txBody>
      </p:sp>
      <p:sp>
        <p:nvSpPr>
          <p:cNvPr id="12" name="TextBox 11"/>
          <p:cNvSpPr txBox="1"/>
          <p:nvPr/>
        </p:nvSpPr>
        <p:spPr>
          <a:xfrm>
            <a:off x="2057399" y="3751986"/>
            <a:ext cx="6101365" cy="461665"/>
          </a:xfrm>
          <a:prstGeom prst="rect">
            <a:avLst/>
          </a:prstGeom>
          <a:noFill/>
        </p:spPr>
        <p:txBody>
          <a:bodyPr wrap="square" rtlCol="0">
            <a:spAutoFit/>
          </a:bodyPr>
          <a:lstStyle/>
          <a:p>
            <a:r>
              <a:rPr lang="en-US" sz="2400" dirty="0">
                <a:solidFill>
                  <a:srgbClr val="000000"/>
                </a:solidFill>
                <a:latin typeface="Courier New"/>
                <a:cs typeface="Courier New"/>
              </a:rPr>
              <a:t>342 - 173</a:t>
            </a:r>
          </a:p>
        </p:txBody>
      </p:sp>
      <p:sp>
        <p:nvSpPr>
          <p:cNvPr id="13" name="TextBox 12"/>
          <p:cNvSpPr txBox="1"/>
          <p:nvPr/>
        </p:nvSpPr>
        <p:spPr>
          <a:xfrm>
            <a:off x="1290035" y="4106633"/>
            <a:ext cx="6858000" cy="461665"/>
          </a:xfrm>
          <a:prstGeom prst="rect">
            <a:avLst/>
          </a:prstGeom>
          <a:noFill/>
        </p:spPr>
        <p:txBody>
          <a:bodyPr wrap="square" rtlCol="0">
            <a:spAutoFit/>
          </a:bodyPr>
          <a:lstStyle/>
          <a:p>
            <a:r>
              <a:rPr lang="en-US" sz="2400" dirty="0">
                <a:solidFill>
                  <a:srgbClr val="0000FF"/>
                </a:solidFill>
                <a:latin typeface="Courier New"/>
                <a:cs typeface="Courier New"/>
              </a:rPr>
              <a:t>169</a:t>
            </a:r>
          </a:p>
        </p:txBody>
      </p:sp>
      <p:sp>
        <p:nvSpPr>
          <p:cNvPr id="14" name="TextBox 13"/>
          <p:cNvSpPr txBox="1"/>
          <p:nvPr/>
        </p:nvSpPr>
        <p:spPr>
          <a:xfrm>
            <a:off x="1290035" y="4461280"/>
            <a:ext cx="843565" cy="461665"/>
          </a:xfrm>
          <a:prstGeom prst="rect">
            <a:avLst/>
          </a:prstGeom>
          <a:noFill/>
        </p:spPr>
        <p:txBody>
          <a:bodyPr wrap="square" rtlCol="0">
            <a:spAutoFit/>
          </a:bodyPr>
          <a:lstStyle/>
          <a:p>
            <a:r>
              <a:rPr lang="en-US" sz="2400" dirty="0">
                <a:solidFill>
                  <a:srgbClr val="660000"/>
                </a:solidFill>
                <a:latin typeface="Courier New"/>
                <a:cs typeface="Courier New"/>
              </a:rPr>
              <a:t>&gt;&gt;&gt; </a:t>
            </a:r>
          </a:p>
        </p:txBody>
      </p:sp>
      <p:sp>
        <p:nvSpPr>
          <p:cNvPr id="15" name="TextBox 14"/>
          <p:cNvSpPr txBox="1"/>
          <p:nvPr/>
        </p:nvSpPr>
        <p:spPr>
          <a:xfrm>
            <a:off x="2057399" y="4461280"/>
            <a:ext cx="6101365" cy="461665"/>
          </a:xfrm>
          <a:prstGeom prst="rect">
            <a:avLst/>
          </a:prstGeom>
          <a:noFill/>
        </p:spPr>
        <p:txBody>
          <a:bodyPr wrap="square" rtlCol="0">
            <a:spAutoFit/>
          </a:bodyPr>
          <a:lstStyle/>
          <a:p>
            <a:r>
              <a:rPr lang="en-US" sz="2400" dirty="0">
                <a:solidFill>
                  <a:srgbClr val="000000"/>
                </a:solidFill>
                <a:latin typeface="Courier New"/>
                <a:cs typeface="Courier New"/>
              </a:rPr>
              <a:t>12345679 * 63</a:t>
            </a:r>
          </a:p>
        </p:txBody>
      </p:sp>
      <p:sp>
        <p:nvSpPr>
          <p:cNvPr id="16" name="TextBox 15"/>
          <p:cNvSpPr txBox="1"/>
          <p:nvPr/>
        </p:nvSpPr>
        <p:spPr>
          <a:xfrm>
            <a:off x="1290035" y="4815927"/>
            <a:ext cx="6858000" cy="461665"/>
          </a:xfrm>
          <a:prstGeom prst="rect">
            <a:avLst/>
          </a:prstGeom>
          <a:noFill/>
        </p:spPr>
        <p:txBody>
          <a:bodyPr wrap="square" rtlCol="0">
            <a:spAutoFit/>
          </a:bodyPr>
          <a:lstStyle/>
          <a:p>
            <a:r>
              <a:rPr lang="en-US" sz="2400" dirty="0">
                <a:solidFill>
                  <a:srgbClr val="0000FF"/>
                </a:solidFill>
                <a:latin typeface="Courier New"/>
                <a:cs typeface="Courier New"/>
              </a:rPr>
              <a:t>777777777</a:t>
            </a:r>
          </a:p>
        </p:txBody>
      </p:sp>
      <p:sp>
        <p:nvSpPr>
          <p:cNvPr id="17" name="TextBox 16"/>
          <p:cNvSpPr txBox="1"/>
          <p:nvPr/>
        </p:nvSpPr>
        <p:spPr>
          <a:xfrm>
            <a:off x="1290035" y="5170574"/>
            <a:ext cx="843565" cy="461665"/>
          </a:xfrm>
          <a:prstGeom prst="rect">
            <a:avLst/>
          </a:prstGeom>
          <a:noFill/>
        </p:spPr>
        <p:txBody>
          <a:bodyPr wrap="square" rtlCol="0">
            <a:spAutoFit/>
          </a:bodyPr>
          <a:lstStyle/>
          <a:p>
            <a:r>
              <a:rPr lang="en-US" sz="2400" dirty="0">
                <a:solidFill>
                  <a:srgbClr val="660000"/>
                </a:solidFill>
                <a:latin typeface="Courier New"/>
                <a:cs typeface="Courier New"/>
              </a:rPr>
              <a:t>&gt;&gt;&gt; </a:t>
            </a:r>
          </a:p>
        </p:txBody>
      </p:sp>
      <p:sp>
        <p:nvSpPr>
          <p:cNvPr id="18" name="TextBox 17"/>
          <p:cNvSpPr txBox="1"/>
          <p:nvPr/>
        </p:nvSpPr>
        <p:spPr>
          <a:xfrm>
            <a:off x="2057399" y="5170574"/>
            <a:ext cx="6101365" cy="461665"/>
          </a:xfrm>
          <a:prstGeom prst="rect">
            <a:avLst/>
          </a:prstGeom>
          <a:noFill/>
        </p:spPr>
        <p:txBody>
          <a:bodyPr wrap="square" rtlCol="0">
            <a:spAutoFit/>
          </a:bodyPr>
          <a:lstStyle/>
          <a:p>
            <a:r>
              <a:rPr lang="en-US" sz="2400" dirty="0">
                <a:solidFill>
                  <a:srgbClr val="000000"/>
                </a:solidFill>
                <a:latin typeface="Courier New"/>
                <a:cs typeface="Courier New"/>
              </a:rPr>
              <a:t>9 </a:t>
            </a:r>
            <a:r>
              <a:rPr lang="en-US" sz="2400">
                <a:solidFill>
                  <a:srgbClr val="000000"/>
                </a:solidFill>
                <a:latin typeface="Courier New"/>
                <a:cs typeface="Courier New"/>
              </a:rPr>
              <a:t>* 9 * 9 </a:t>
            </a:r>
            <a:r>
              <a:rPr lang="en-US" sz="2400" dirty="0">
                <a:solidFill>
                  <a:srgbClr val="000000"/>
                </a:solidFill>
                <a:latin typeface="Courier New"/>
                <a:cs typeface="Courier New"/>
              </a:rPr>
              <a:t>+ 10 </a:t>
            </a:r>
            <a:r>
              <a:rPr lang="en-US" sz="2400">
                <a:solidFill>
                  <a:srgbClr val="000000"/>
                </a:solidFill>
                <a:latin typeface="Courier New"/>
                <a:cs typeface="Courier New"/>
              </a:rPr>
              <a:t>* 10 * 10 </a:t>
            </a:r>
            <a:endParaRPr lang="en-US" sz="2400" dirty="0">
              <a:solidFill>
                <a:srgbClr val="000000"/>
              </a:solidFill>
              <a:latin typeface="Courier New"/>
              <a:cs typeface="Courier New"/>
            </a:endParaRPr>
          </a:p>
        </p:txBody>
      </p:sp>
      <p:sp>
        <p:nvSpPr>
          <p:cNvPr id="19" name="TextBox 18"/>
          <p:cNvSpPr txBox="1"/>
          <p:nvPr/>
        </p:nvSpPr>
        <p:spPr>
          <a:xfrm>
            <a:off x="1290035" y="5525221"/>
            <a:ext cx="6858000" cy="461665"/>
          </a:xfrm>
          <a:prstGeom prst="rect">
            <a:avLst/>
          </a:prstGeom>
          <a:noFill/>
        </p:spPr>
        <p:txBody>
          <a:bodyPr wrap="square" rtlCol="0">
            <a:spAutoFit/>
          </a:bodyPr>
          <a:lstStyle/>
          <a:p>
            <a:r>
              <a:rPr lang="en-US" sz="2400" dirty="0">
                <a:solidFill>
                  <a:srgbClr val="0000FF"/>
                </a:solidFill>
                <a:latin typeface="Courier New"/>
                <a:cs typeface="Courier New"/>
              </a:rPr>
              <a:t>1729</a:t>
            </a:r>
          </a:p>
        </p:txBody>
      </p:sp>
      <p:sp>
        <p:nvSpPr>
          <p:cNvPr id="20" name="TextBox 19"/>
          <p:cNvSpPr txBox="1"/>
          <p:nvPr/>
        </p:nvSpPr>
        <p:spPr>
          <a:xfrm>
            <a:off x="1290035" y="5879865"/>
            <a:ext cx="843565" cy="461665"/>
          </a:xfrm>
          <a:prstGeom prst="rect">
            <a:avLst/>
          </a:prstGeom>
          <a:noFill/>
        </p:spPr>
        <p:txBody>
          <a:bodyPr wrap="square" rtlCol="0">
            <a:spAutoFit/>
          </a:bodyPr>
          <a:lstStyle/>
          <a:p>
            <a:r>
              <a:rPr lang="en-US" sz="2400" dirty="0">
                <a:solidFill>
                  <a:srgbClr val="660000"/>
                </a:solidFill>
                <a:latin typeface="Courier New"/>
                <a:cs typeface="Courier New"/>
              </a:rPr>
              <a:t>&gt;&gt;&gt;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0" grpId="0"/>
      <p:bldP spid="11" grpId="0"/>
      <p:bldP spid="12" grpId="0"/>
      <p:bldP spid="13" grpId="0"/>
      <p:bldP spid="14" grpId="0"/>
      <p:bldP spid="15" grpId="0"/>
      <p:bldP spid="16"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Python Variables and Assignment</a:t>
            </a:r>
            <a:endParaRPr lang="en-US" dirty="0">
              <a:solidFill>
                <a:schemeClr val="tx1"/>
              </a:solidFill>
            </a:endParaRPr>
          </a:p>
        </p:txBody>
      </p:sp>
      <p:sp>
        <p:nvSpPr>
          <p:cNvPr id="10" name="Rectangle 3"/>
          <p:cNvSpPr>
            <a:spLocks noChangeArrowheads="1"/>
          </p:cNvSpPr>
          <p:nvPr/>
        </p:nvSpPr>
        <p:spPr bwMode="auto">
          <a:xfrm>
            <a:off x="1422400" y="2133600"/>
            <a:ext cx="6553200" cy="762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11" name="Text Box 4"/>
          <p:cNvSpPr txBox="1">
            <a:spLocks noChangeArrowheads="1"/>
          </p:cNvSpPr>
          <p:nvPr/>
        </p:nvSpPr>
        <p:spPr bwMode="auto">
          <a:xfrm>
            <a:off x="1600200" y="2286000"/>
            <a:ext cx="6248400" cy="427038"/>
          </a:xfrm>
          <a:prstGeom prst="rect">
            <a:avLst/>
          </a:prstGeom>
          <a:noFill/>
          <a:ln w="9525">
            <a:noFill/>
            <a:miter lim="800000"/>
            <a:headEnd/>
            <a:tailEnd/>
          </a:ln>
        </p:spPr>
        <p:txBody>
          <a:bodyPr>
            <a:prstTxWarp prst="textNoShape">
              <a:avLst/>
            </a:prstTxWarp>
            <a:spAutoFit/>
          </a:bodyPr>
          <a:lstStyle/>
          <a:p>
            <a:pPr>
              <a:spcBef>
                <a:spcPct val="50000"/>
              </a:spcBef>
            </a:pPr>
            <a:r>
              <a:rPr lang="en-US" sz="2200" b="0" i="1" dirty="0">
                <a:solidFill>
                  <a:srgbClr val="000000"/>
                </a:solidFill>
              </a:rPr>
              <a:t>variable</a:t>
            </a:r>
            <a:r>
              <a:rPr lang="en-US" sz="2200" dirty="0">
                <a:solidFill>
                  <a:srgbClr val="000000"/>
                </a:solidFill>
                <a:latin typeface="Courier New" pitchFamily="1" charset="0"/>
              </a:rPr>
              <a:t> = </a:t>
            </a:r>
            <a:r>
              <a:rPr lang="en-US" sz="2200" b="0" i="1" dirty="0">
                <a:solidFill>
                  <a:srgbClr val="000000"/>
                </a:solidFill>
              </a:rPr>
              <a:t>expression</a:t>
            </a:r>
            <a:endParaRPr lang="en-US" sz="2200" dirty="0">
              <a:solidFill>
                <a:srgbClr val="000000"/>
              </a:solidFill>
              <a:latin typeface="Courier New" pitchFamily="1" charset="0"/>
            </a:endParaRPr>
          </a:p>
        </p:txBody>
      </p:sp>
      <p:sp>
        <p:nvSpPr>
          <p:cNvPr id="12" name="Rectangle 5"/>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In Python, you create a variable simply by assigning it a value in an </a:t>
            </a:r>
            <a:r>
              <a:rPr lang="en-US" sz="2400" i="1" dirty="0">
                <a:solidFill>
                  <a:srgbClr val="000000"/>
                </a:solidFill>
              </a:rPr>
              <a:t>assignment statement</a:t>
            </a:r>
            <a:r>
              <a:rPr lang="en-US" sz="2400" b="0" i="1" dirty="0">
                <a:solidFill>
                  <a:srgbClr val="000000"/>
                </a:solidFill>
              </a:rPr>
              <a:t>,</a:t>
            </a:r>
            <a:r>
              <a:rPr lang="en-US" sz="2400" b="0" dirty="0">
                <a:solidFill>
                  <a:srgbClr val="000000"/>
                </a:solidFill>
              </a:rPr>
              <a:t> which has the general form:</a:t>
            </a:r>
          </a:p>
        </p:txBody>
      </p:sp>
      <p:grpSp>
        <p:nvGrpSpPr>
          <p:cNvPr id="13" name="Group 6"/>
          <p:cNvGrpSpPr>
            <a:grpSpLocks/>
          </p:cNvGrpSpPr>
          <p:nvPr/>
        </p:nvGrpSpPr>
        <p:grpSpPr bwMode="auto">
          <a:xfrm>
            <a:off x="482600" y="3035300"/>
            <a:ext cx="8128000" cy="1825625"/>
            <a:chOff x="304" y="1912"/>
            <a:chExt cx="5120" cy="1150"/>
          </a:xfrm>
        </p:grpSpPr>
        <p:sp>
          <p:nvSpPr>
            <p:cNvPr id="14" name="Rectangle 7"/>
            <p:cNvSpPr>
              <a:spLocks noChangeArrowheads="1"/>
            </p:cNvSpPr>
            <p:nvPr/>
          </p:nvSpPr>
          <p:spPr bwMode="auto">
            <a:xfrm>
              <a:off x="304" y="1912"/>
              <a:ext cx="5120" cy="92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As in most languages, including JavaScript, the effect of an assignment statement is to compute the value of the expression on the right side of the equal sign and assign that value to the variable that appears on the left, as with:</a:t>
              </a:r>
            </a:p>
          </p:txBody>
        </p:sp>
        <p:sp>
          <p:nvSpPr>
            <p:cNvPr id="15" name="Text Box 8"/>
            <p:cNvSpPr txBox="1">
              <a:spLocks noChangeArrowheads="1"/>
            </p:cNvSpPr>
            <p:nvPr/>
          </p:nvSpPr>
          <p:spPr bwMode="auto">
            <a:xfrm>
              <a:off x="912" y="2826"/>
              <a:ext cx="4512" cy="23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a:solidFill>
                    <a:srgbClr val="000000"/>
                  </a:solidFill>
                  <a:latin typeface="Courier New" pitchFamily="1" charset="0"/>
                </a:rPr>
                <a:t>total = total + value</a:t>
              </a:r>
            </a:p>
          </p:txBody>
        </p:sp>
      </p:grpSp>
      <p:sp>
        <p:nvSpPr>
          <p:cNvPr id="17" name="Rectangle 10"/>
          <p:cNvSpPr>
            <a:spLocks noChangeArrowheads="1"/>
          </p:cNvSpPr>
          <p:nvPr/>
        </p:nvSpPr>
        <p:spPr bwMode="auto">
          <a:xfrm>
            <a:off x="495300" y="4893366"/>
            <a:ext cx="8420100" cy="876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Note you need </a:t>
            </a:r>
            <a:r>
              <a:rPr lang="en-US" sz="2400" dirty="0">
                <a:solidFill>
                  <a:srgbClr val="000000"/>
                </a:solidFill>
              </a:rPr>
              <a:t>not</a:t>
            </a:r>
            <a:r>
              <a:rPr lang="en-US" sz="2400" b="0" dirty="0">
                <a:solidFill>
                  <a:srgbClr val="000000"/>
                </a:solidFill>
              </a:rPr>
              <a:t> precede the variable name with the </a:t>
            </a:r>
            <a:r>
              <a:rPr lang="en-US" sz="2400" dirty="0">
                <a:solidFill>
                  <a:srgbClr val="000000"/>
                </a:solidFill>
                <a:latin typeface="Courier" pitchFamily="2" charset="0"/>
              </a:rPr>
              <a:t>let</a:t>
            </a:r>
            <a:r>
              <a:rPr lang="en-US" sz="2400" b="0" dirty="0">
                <a:solidFill>
                  <a:srgbClr val="000000"/>
                </a:solidFill>
              </a:rPr>
              <a:t> keyword.  If the Python interpreter encounters an identifier it’s not seen prior, it assumes a new variable is coming into scope.</a:t>
            </a:r>
          </a:p>
          <a:p>
            <a:pPr marL="342900" indent="-342900">
              <a:lnSpc>
                <a:spcPct val="90000"/>
              </a:lnSpc>
              <a:spcAft>
                <a:spcPct val="50000"/>
              </a:spcAft>
              <a:buFontTx/>
              <a:buChar char="•"/>
            </a:pPr>
            <a:r>
              <a:rPr lang="en-US" sz="2400" b="0" dirty="0">
                <a:solidFill>
                  <a:srgbClr val="000000"/>
                </a:solidFill>
              </a:rPr>
              <a:t>Python includes shorthand notation like </a:t>
            </a:r>
            <a:r>
              <a:rPr lang="en-US" sz="2400" dirty="0">
                <a:solidFill>
                  <a:srgbClr val="000000"/>
                </a:solidFill>
                <a:latin typeface="Courier" pitchFamily="2" charset="0"/>
              </a:rPr>
              <a:t>+=</a:t>
            </a:r>
            <a:r>
              <a:rPr lang="en-US" sz="2400" b="0" dirty="0">
                <a:solidFill>
                  <a:srgbClr val="000000"/>
                </a:solidFill>
              </a:rPr>
              <a:t>, but </a:t>
            </a:r>
            <a:r>
              <a:rPr lang="en-US" sz="2400" b="0" dirty="0">
                <a:solidFill>
                  <a:schemeClr val="accent2"/>
                </a:solidFill>
                <a:hlinkClick r:id="rId3">
                  <a:extLst>
                    <a:ext uri="{A12FA001-AC4F-418D-AE19-62706E023703}">
                      <ahyp:hlinkClr xmlns:ahyp="http://schemas.microsoft.com/office/drawing/2018/hyperlinkcolor" val="tx"/>
                    </a:ext>
                  </a:extLst>
                </a:hlinkClick>
              </a:rPr>
              <a:t>not </a:t>
            </a:r>
            <a:r>
              <a:rPr lang="en-US" sz="2400" dirty="0">
                <a:solidFill>
                  <a:schemeClr val="accent2"/>
                </a:solidFill>
                <a:latin typeface="Courier" pitchFamily="2" charset="0"/>
                <a:hlinkClick r:id="rId3">
                  <a:extLst>
                    <a:ext uri="{A12FA001-AC4F-418D-AE19-62706E023703}">
                      <ahyp:hlinkClr xmlns:ahyp="http://schemas.microsoft.com/office/drawing/2018/hyperlinkcolor" val="tx"/>
                    </a:ext>
                  </a:extLst>
                </a:hlinkClick>
              </a:rPr>
              <a:t>++</a:t>
            </a:r>
            <a:r>
              <a:rPr lang="en-US" sz="2400" b="0" dirty="0">
                <a:solidFill>
                  <a:schemeClr val="accent2"/>
                </a:solidFill>
                <a:hlinkClick r:id="rId3">
                  <a:extLst>
                    <a:ext uri="{A12FA001-AC4F-418D-AE19-62706E023703}">
                      <ahyp:hlinkClr xmlns:ahyp="http://schemas.microsoft.com/office/drawing/2018/hyperlinkcolor" val="tx"/>
                    </a:ext>
                  </a:extLst>
                </a:hlinkClick>
              </a:rPr>
              <a:t> or </a:t>
            </a:r>
            <a:r>
              <a:rPr lang="en-US" sz="2400" dirty="0">
                <a:solidFill>
                  <a:schemeClr val="accent2"/>
                </a:solidFill>
                <a:latin typeface="Courier" pitchFamily="2" charset="0"/>
                <a:hlinkClick r:id="rId3">
                  <a:extLst>
                    <a:ext uri="{A12FA001-AC4F-418D-AE19-62706E023703}">
                      <ahyp:hlinkClr xmlns:ahyp="http://schemas.microsoft.com/office/drawing/2018/hyperlinkcolor" val="tx"/>
                    </a:ext>
                  </a:extLst>
                </a:hlinkClick>
              </a:rPr>
              <a:t>--</a:t>
            </a:r>
            <a:r>
              <a:rPr lang="en-US" sz="2400" b="0" dirty="0">
                <a:solidFill>
                  <a:srgbClr val="000000"/>
                </a:solidFill>
              </a:rPr>
              <a:t> !</a:t>
            </a:r>
            <a:endParaRPr lang="en-US" sz="2400" b="0"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Naming Conventions</a:t>
            </a:r>
            <a:endParaRPr lang="en-US" dirty="0">
              <a:solidFill>
                <a:schemeClr val="tx1"/>
              </a:solidFill>
            </a:endParaRPr>
          </a:p>
        </p:txBody>
      </p:sp>
      <p:sp>
        <p:nvSpPr>
          <p:cNvPr id="30723"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rPr>
              <a:t>In Python, names uses for variables, functions, and classes are called </a:t>
            </a:r>
            <a:r>
              <a:rPr lang="en-US" sz="2400" i="1" dirty="0">
                <a:solidFill>
                  <a:srgbClr val="000000"/>
                </a:solidFill>
              </a:rPr>
              <a:t>identifiers</a:t>
            </a:r>
            <a:r>
              <a:rPr lang="en-US" sz="2400" b="0" i="1" dirty="0">
                <a:solidFill>
                  <a:srgbClr val="000000"/>
                </a:solidFill>
              </a:rPr>
              <a:t>.</a:t>
            </a:r>
            <a:r>
              <a:rPr lang="en-US" sz="2400" b="0" dirty="0">
                <a:solidFill>
                  <a:srgbClr val="000000"/>
                </a:solidFill>
              </a:rPr>
              <a:t> Identifier names are composed of letters, digits, and underscores and cannot begin with a digit.</a:t>
            </a:r>
          </a:p>
          <a:p>
            <a:pPr marL="342900" indent="-342900">
              <a:lnSpc>
                <a:spcPct val="90000"/>
              </a:lnSpc>
              <a:spcAft>
                <a:spcPts val="700"/>
              </a:spcAft>
              <a:buFontTx/>
              <a:buChar char="•"/>
            </a:pPr>
            <a:r>
              <a:rPr lang="en-US" sz="2400" b="0" dirty="0">
                <a:solidFill>
                  <a:srgbClr val="000000"/>
                </a:solidFill>
              </a:rPr>
              <a:t>Programmers use a variety of different conventions to mark word boundaries within a complex identifier name:</a:t>
            </a:r>
          </a:p>
          <a:p>
            <a:pPr marL="800100" lvl="1" indent="-342900" algn="just">
              <a:lnSpc>
                <a:spcPct val="90000"/>
              </a:lnSpc>
              <a:spcAft>
                <a:spcPts val="700"/>
              </a:spcAft>
              <a:buFont typeface="Lucida Grande"/>
              <a:buChar char="–"/>
            </a:pPr>
            <a:r>
              <a:rPr lang="en-US" sz="2200" i="1" dirty="0">
                <a:solidFill>
                  <a:srgbClr val="000000"/>
                </a:solidFill>
              </a:rPr>
              <a:t>Snake case</a:t>
            </a:r>
            <a:r>
              <a:rPr lang="en-US" sz="2200" b="0" dirty="0">
                <a:solidFill>
                  <a:srgbClr val="000000"/>
                </a:solidFill>
              </a:rPr>
              <a:t> uses underscores, as in </a:t>
            </a:r>
            <a:r>
              <a:rPr lang="en-US" sz="2000" dirty="0" err="1">
                <a:solidFill>
                  <a:srgbClr val="000000"/>
                </a:solidFill>
                <a:latin typeface="Courier New"/>
                <a:cs typeface="Courier New"/>
              </a:rPr>
              <a:t>number</a:t>
            </a:r>
            <a:r>
              <a:rPr lang="en-US" sz="2000" dirty="0" err="1">
                <a:solidFill>
                  <a:srgbClr val="000000"/>
                </a:solidFill>
                <a:latin typeface="Monaco"/>
                <a:cs typeface="Monaco"/>
              </a:rPr>
              <a:t>_</a:t>
            </a:r>
            <a:r>
              <a:rPr lang="en-US" sz="2000" dirty="0" err="1">
                <a:solidFill>
                  <a:srgbClr val="000000"/>
                </a:solidFill>
                <a:latin typeface="Courier New"/>
                <a:cs typeface="Courier New"/>
              </a:rPr>
              <a:t>of</a:t>
            </a:r>
            <a:r>
              <a:rPr lang="en-US" sz="2000" dirty="0" err="1">
                <a:solidFill>
                  <a:srgbClr val="000000"/>
                </a:solidFill>
                <a:latin typeface="Monaco"/>
                <a:cs typeface="Monaco"/>
              </a:rPr>
              <a:t>_</a:t>
            </a:r>
            <a:r>
              <a:rPr lang="en-US" sz="2000" dirty="0" err="1">
                <a:solidFill>
                  <a:srgbClr val="000000"/>
                </a:solidFill>
                <a:latin typeface="Courier New"/>
                <a:cs typeface="Courier New"/>
              </a:rPr>
              <a:t>students</a:t>
            </a:r>
            <a:r>
              <a:rPr lang="en-US" sz="2200" b="0" dirty="0">
                <a:solidFill>
                  <a:srgbClr val="000000"/>
                </a:solidFill>
              </a:rPr>
              <a:t>.</a:t>
            </a:r>
          </a:p>
          <a:p>
            <a:pPr marL="800100" lvl="1" indent="-342900" algn="just">
              <a:lnSpc>
                <a:spcPct val="90000"/>
              </a:lnSpc>
              <a:spcAft>
                <a:spcPts val="1600"/>
              </a:spcAft>
              <a:buFont typeface="Lucida Grande"/>
              <a:buChar char="–"/>
            </a:pPr>
            <a:r>
              <a:rPr lang="en-US" sz="2200" i="1" dirty="0">
                <a:solidFill>
                  <a:srgbClr val="000000"/>
                </a:solidFill>
                <a:latin typeface="Times New Roman"/>
                <a:cs typeface="Times New Roman"/>
              </a:rPr>
              <a:t>Camel case</a:t>
            </a:r>
            <a:r>
              <a:rPr lang="en-US" sz="2200" b="0" dirty="0">
                <a:solidFill>
                  <a:srgbClr val="000000"/>
                </a:solidFill>
                <a:latin typeface="Times New Roman"/>
                <a:cs typeface="Times New Roman"/>
              </a:rPr>
              <a:t> embeds uppercase, as in </a:t>
            </a:r>
            <a:r>
              <a:rPr lang="en-US" sz="2000" dirty="0" err="1">
                <a:solidFill>
                  <a:srgbClr val="000000"/>
                </a:solidFill>
                <a:latin typeface="Courier New"/>
                <a:cs typeface="Courier New"/>
              </a:rPr>
              <a:t>numberOfStudents</a:t>
            </a:r>
            <a:r>
              <a:rPr lang="en-US" sz="2200" b="0" dirty="0">
                <a:solidFill>
                  <a:srgbClr val="000000"/>
                </a:solidFill>
                <a:latin typeface="Times New Roman"/>
                <a:cs typeface="Times New Roman"/>
              </a:rPr>
              <a:t>.</a:t>
            </a:r>
            <a:endParaRPr lang="en-US" sz="2200" b="0" dirty="0">
              <a:solidFill>
                <a:srgbClr val="000000"/>
              </a:solidFill>
            </a:endParaRPr>
          </a:p>
          <a:p>
            <a:pPr marL="342900" indent="-342900">
              <a:lnSpc>
                <a:spcPct val="90000"/>
              </a:lnSpc>
              <a:spcAft>
                <a:spcPts val="700"/>
              </a:spcAft>
              <a:buFontTx/>
              <a:buChar char="•"/>
            </a:pPr>
            <a:r>
              <a:rPr lang="en-US" sz="2400" b="0" dirty="0">
                <a:solidFill>
                  <a:srgbClr val="000000"/>
                </a:solidFill>
              </a:rPr>
              <a:t>CS 106AX and the Python reader use these conventions:</a:t>
            </a:r>
          </a:p>
          <a:p>
            <a:pPr marL="800100" lvl="1" indent="-342900">
              <a:lnSpc>
                <a:spcPct val="90000"/>
              </a:lnSpc>
              <a:spcAft>
                <a:spcPts val="700"/>
              </a:spcAft>
              <a:buFont typeface="Lucida Grande"/>
              <a:buChar char="–"/>
            </a:pPr>
            <a:r>
              <a:rPr lang="en-US" sz="2200" b="0" dirty="0">
                <a:solidFill>
                  <a:srgbClr val="000000"/>
                </a:solidFill>
              </a:rPr>
              <a:t>Variable and function names use camel case and begin with a lowercase letter.</a:t>
            </a:r>
          </a:p>
          <a:p>
            <a:pPr marL="800100" lvl="1" indent="-342900">
              <a:lnSpc>
                <a:spcPct val="90000"/>
              </a:lnSpc>
              <a:spcAft>
                <a:spcPts val="700"/>
              </a:spcAft>
              <a:buFont typeface="Lucida Grande"/>
              <a:buChar char="–"/>
            </a:pPr>
            <a:r>
              <a:rPr lang="en-US" sz="2200" b="0" dirty="0">
                <a:solidFill>
                  <a:srgbClr val="000000"/>
                </a:solidFill>
                <a:latin typeface="Times New Roman"/>
                <a:cs typeface="Times New Roman"/>
              </a:rPr>
              <a:t>Constant names are written entirely in uppercase and use the underscore character, as in </a:t>
            </a:r>
            <a:r>
              <a:rPr lang="en-US" sz="2000" dirty="0">
                <a:solidFill>
                  <a:srgbClr val="000000"/>
                </a:solidFill>
                <a:latin typeface="Courier New"/>
                <a:cs typeface="Courier New"/>
              </a:rPr>
              <a:t>MAX</a:t>
            </a:r>
            <a:r>
              <a:rPr lang="en-US" sz="2000" dirty="0">
                <a:solidFill>
                  <a:srgbClr val="000000"/>
                </a:solidFill>
                <a:latin typeface="Monaco"/>
                <a:cs typeface="Monaco"/>
              </a:rPr>
              <a:t>_</a:t>
            </a:r>
            <a:r>
              <a:rPr lang="en-US" sz="2000" dirty="0">
                <a:solidFill>
                  <a:srgbClr val="000000"/>
                </a:solidFill>
                <a:latin typeface="Courier New"/>
                <a:cs typeface="Courier New"/>
              </a:rPr>
              <a:t>HEADROOM</a:t>
            </a:r>
            <a:r>
              <a:rPr lang="en-US" sz="2200" b="0" dirty="0">
                <a:solidFill>
                  <a:srgbClr val="000000"/>
                </a:solidFill>
              </a:rPr>
              <a:t>.</a:t>
            </a:r>
          </a:p>
          <a:p>
            <a:pPr marL="800100" lvl="1" indent="-342900">
              <a:lnSpc>
                <a:spcPct val="90000"/>
              </a:lnSpc>
              <a:spcAft>
                <a:spcPts val="1400"/>
              </a:spcAft>
              <a:buFont typeface="Lucida Grande"/>
              <a:buChar char="–"/>
            </a:pPr>
            <a:r>
              <a:rPr lang="en-US" sz="2200" b="0" dirty="0">
                <a:solidFill>
                  <a:srgbClr val="000000"/>
                </a:solidFill>
                <a:latin typeface="Times New Roman"/>
                <a:cs typeface="Times New Roman"/>
              </a:rPr>
              <a:t>Class names and function names designed to be run as programs use camel case and begin with an uppercase letter.</a:t>
            </a:r>
          </a:p>
          <a:p>
            <a:pPr marL="800100" lvl="1" indent="-342900" algn="just">
              <a:lnSpc>
                <a:spcPct val="90000"/>
              </a:lnSpc>
              <a:spcAft>
                <a:spcPts val="1400"/>
              </a:spcAft>
            </a:pPr>
            <a:endParaRPr lang="en-US" sz="2200" b="0" dirty="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072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0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0"/>
            <a:ext cx="9144000" cy="1143000"/>
          </a:xfrm>
          <a:noFill/>
        </p:spPr>
        <p:txBody>
          <a:bodyPr/>
          <a:lstStyle/>
          <a:p>
            <a:r>
              <a:rPr lang="en-US" sz="4000" dirty="0">
                <a:solidFill>
                  <a:srgbClr val="FF0000"/>
                </a:solidFill>
              </a:rPr>
              <a:t>Multiple Assignment</a:t>
            </a:r>
            <a:endParaRPr lang="en-US" dirty="0">
              <a:solidFill>
                <a:schemeClr val="tx1"/>
              </a:solidFill>
            </a:endParaRPr>
          </a:p>
        </p:txBody>
      </p:sp>
      <p:sp>
        <p:nvSpPr>
          <p:cNvPr id="49155" name="Rectangle 3"/>
          <p:cNvSpPr>
            <a:spLocks noChangeArrowheads="1"/>
          </p:cNvSpPr>
          <p:nvPr/>
        </p:nvSpPr>
        <p:spPr bwMode="auto">
          <a:xfrm>
            <a:off x="482600" y="1219200"/>
            <a:ext cx="8356600" cy="1143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Python, unlike JavaScript, supports </a:t>
            </a:r>
            <a:r>
              <a:rPr lang="en-US" sz="2400" i="1" dirty="0">
                <a:solidFill>
                  <a:srgbClr val="000000"/>
                </a:solidFill>
              </a:rPr>
              <a:t>multiple assignment</a:t>
            </a:r>
            <a:r>
              <a:rPr lang="en-US" sz="2400" b="0" i="1" dirty="0">
                <a:solidFill>
                  <a:srgbClr val="000000"/>
                </a:solidFill>
              </a:rPr>
              <a:t>, </a:t>
            </a:r>
            <a:r>
              <a:rPr lang="en-US" sz="2400" b="0" dirty="0">
                <a:solidFill>
                  <a:srgbClr val="000000"/>
                </a:solidFill>
              </a:rPr>
              <a:t>where the left side of an assignment consists of a list of variables and the right side consists of a list of expressions, as with:</a:t>
            </a:r>
          </a:p>
        </p:txBody>
      </p:sp>
      <p:sp>
        <p:nvSpPr>
          <p:cNvPr id="49156" name="Text Box 4"/>
          <p:cNvSpPr txBox="1">
            <a:spLocks noChangeArrowheads="1"/>
          </p:cNvSpPr>
          <p:nvPr/>
        </p:nvSpPr>
        <p:spPr bwMode="auto">
          <a:xfrm>
            <a:off x="1752600" y="2368739"/>
            <a:ext cx="6858000" cy="374461"/>
          </a:xfrm>
          <a:prstGeom prst="rect">
            <a:avLst/>
          </a:prstGeom>
          <a:noFill/>
          <a:ln w="9525">
            <a:noFill/>
            <a:miter lim="800000"/>
            <a:headEnd/>
            <a:tailEnd/>
          </a:ln>
        </p:spPr>
        <p:txBody>
          <a:bodyPr wrap="square">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 </a:t>
            </a:r>
            <a:r>
              <a:rPr lang="en-US" sz="2000" dirty="0" err="1">
                <a:solidFill>
                  <a:srgbClr val="000000"/>
                </a:solidFill>
                <a:latin typeface="Courier New" pitchFamily="1" charset="0"/>
              </a:rPr>
              <a:t>y</a:t>
            </a:r>
            <a:r>
              <a:rPr lang="en-US" sz="2000" dirty="0">
                <a:solidFill>
                  <a:srgbClr val="000000"/>
                </a:solidFill>
                <a:latin typeface="Courier New" pitchFamily="1" charset="0"/>
              </a:rPr>
              <a:t>, </a:t>
            </a:r>
            <a:r>
              <a:rPr lang="en-US" sz="2000" dirty="0" err="1">
                <a:solidFill>
                  <a:srgbClr val="000000"/>
                </a:solidFill>
                <a:latin typeface="Courier New" pitchFamily="1" charset="0"/>
              </a:rPr>
              <a:t>z</a:t>
            </a:r>
            <a:r>
              <a:rPr lang="en-US" sz="2000" dirty="0">
                <a:solidFill>
                  <a:srgbClr val="000000"/>
                </a:solidFill>
                <a:latin typeface="Courier New" pitchFamily="1" charset="0"/>
              </a:rPr>
              <a:t> = 5, 12, 13</a:t>
            </a:r>
          </a:p>
        </p:txBody>
      </p:sp>
      <p:grpSp>
        <p:nvGrpSpPr>
          <p:cNvPr id="2" name="Group 7"/>
          <p:cNvGrpSpPr>
            <a:grpSpLocks/>
          </p:cNvGrpSpPr>
          <p:nvPr/>
        </p:nvGrpSpPr>
        <p:grpSpPr bwMode="auto">
          <a:xfrm>
            <a:off x="482600" y="3352801"/>
            <a:ext cx="8128000" cy="1806576"/>
            <a:chOff x="304" y="1960"/>
            <a:chExt cx="5120" cy="1138"/>
          </a:xfrm>
        </p:grpSpPr>
        <p:sp>
          <p:nvSpPr>
            <p:cNvPr id="49162" name="Rectangle 10"/>
            <p:cNvSpPr>
              <a:spLocks noChangeArrowheads="1"/>
            </p:cNvSpPr>
            <p:nvPr/>
          </p:nvSpPr>
          <p:spPr bwMode="auto">
            <a:xfrm>
              <a:off x="304" y="1960"/>
              <a:ext cx="5120" cy="92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All the values on the right side are computed before any assignments are performed.  For example, the statement </a:t>
              </a:r>
            </a:p>
          </p:txBody>
        </p:sp>
        <p:sp>
          <p:nvSpPr>
            <p:cNvPr id="49163" name="Rectangle 11"/>
            <p:cNvSpPr>
              <a:spLocks noChangeArrowheads="1"/>
            </p:cNvSpPr>
            <p:nvPr/>
          </p:nvSpPr>
          <p:spPr bwMode="auto">
            <a:xfrm>
              <a:off x="304" y="2750"/>
              <a:ext cx="5120" cy="348"/>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solidFill>
                    <a:srgbClr val="000000"/>
                  </a:solidFill>
                </a:rPr>
                <a:t>exchanges the values of the variables </a:t>
              </a:r>
              <a:r>
                <a:rPr lang="en-US" sz="2000" dirty="0">
                  <a:solidFill>
                    <a:srgbClr val="000000"/>
                  </a:solidFill>
                  <a:latin typeface="Courier New"/>
                  <a:cs typeface="Courier New"/>
                </a:rPr>
                <a:t>a</a:t>
              </a:r>
              <a:r>
                <a:rPr lang="en-US" sz="2400" b="0" dirty="0">
                  <a:solidFill>
                    <a:srgbClr val="000000"/>
                  </a:solidFill>
                </a:rPr>
                <a:t> and </a:t>
              </a:r>
              <a:r>
                <a:rPr lang="en-US" sz="2000" dirty="0">
                  <a:solidFill>
                    <a:srgbClr val="000000"/>
                  </a:solidFill>
                  <a:latin typeface="Courier New"/>
                  <a:cs typeface="Courier New"/>
                </a:rPr>
                <a:t>b</a:t>
              </a:r>
              <a:r>
                <a:rPr lang="en-US" sz="2400" b="0" dirty="0">
                  <a:solidFill>
                    <a:srgbClr val="000000"/>
                  </a:solidFill>
                </a:rPr>
                <a:t>. JavaScript doesn’t allow this.</a:t>
              </a:r>
            </a:p>
          </p:txBody>
        </p:sp>
        <p:sp>
          <p:nvSpPr>
            <p:cNvPr id="49164" name="Text Box 12"/>
            <p:cNvSpPr txBox="1">
              <a:spLocks noChangeArrowheads="1"/>
            </p:cNvSpPr>
            <p:nvPr/>
          </p:nvSpPr>
          <p:spPr bwMode="auto">
            <a:xfrm>
              <a:off x="1104" y="2488"/>
              <a:ext cx="4320" cy="236"/>
            </a:xfrm>
            <a:prstGeom prst="rect">
              <a:avLst/>
            </a:prstGeom>
            <a:noFill/>
            <a:ln w="9525">
              <a:noFill/>
              <a:miter lim="800000"/>
              <a:headEnd/>
              <a:tailEnd/>
            </a:ln>
          </p:spPr>
          <p:txBody>
            <a:bodyPr wrap="square">
              <a:prstTxWarp prst="textNoShape">
                <a:avLst/>
              </a:prstTxWarp>
              <a:spAutoFit/>
            </a:bodyPr>
            <a:lstStyle/>
            <a:p>
              <a:pPr algn="just">
                <a:lnSpc>
                  <a:spcPct val="90000"/>
                </a:lnSpc>
              </a:pPr>
              <a:r>
                <a:rPr lang="en-US" sz="2000" dirty="0">
                  <a:solidFill>
                    <a:srgbClr val="000000"/>
                  </a:solidFill>
                  <a:latin typeface="Courier New" pitchFamily="1" charset="0"/>
                </a:rPr>
                <a:t>a, </a:t>
              </a:r>
              <a:r>
                <a:rPr lang="en-US" sz="2000" dirty="0" err="1">
                  <a:solidFill>
                    <a:srgbClr val="000000"/>
                  </a:solidFill>
                  <a:latin typeface="Courier New" pitchFamily="1" charset="0"/>
                </a:rPr>
                <a:t>b</a:t>
              </a:r>
              <a:r>
                <a:rPr lang="en-US" sz="2000" dirty="0">
                  <a:solidFill>
                    <a:srgbClr val="000000"/>
                  </a:solidFill>
                  <a:latin typeface="Courier New" pitchFamily="1" charset="0"/>
                </a:rPr>
                <a:t> = </a:t>
              </a:r>
              <a:r>
                <a:rPr lang="en-US" sz="2000" dirty="0" err="1">
                  <a:solidFill>
                    <a:srgbClr val="000000"/>
                  </a:solidFill>
                  <a:latin typeface="Courier New" pitchFamily="1" charset="0"/>
                </a:rPr>
                <a:t>b</a:t>
              </a:r>
              <a:r>
                <a:rPr lang="en-US" sz="2000" dirty="0">
                  <a:solidFill>
                    <a:srgbClr val="000000"/>
                  </a:solidFill>
                  <a:latin typeface="Courier New" pitchFamily="1" charset="0"/>
                </a:rPr>
                <a:t>, a</a:t>
              </a:r>
            </a:p>
          </p:txBody>
        </p:sp>
      </p:grpSp>
      <p:sp>
        <p:nvSpPr>
          <p:cNvPr id="13" name="Rectangle 3"/>
          <p:cNvSpPr>
            <a:spLocks noChangeArrowheads="1"/>
          </p:cNvSpPr>
          <p:nvPr/>
        </p:nvSpPr>
        <p:spPr bwMode="auto">
          <a:xfrm>
            <a:off x="482600" y="2819400"/>
            <a:ext cx="8128000" cy="609600"/>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a:solidFill>
                  <a:srgbClr val="000000"/>
                </a:solidFill>
              </a:rPr>
              <a:t>which sets </a:t>
            </a:r>
            <a:r>
              <a:rPr lang="en-US" sz="2000" dirty="0" err="1">
                <a:solidFill>
                  <a:srgbClr val="000000"/>
                </a:solidFill>
                <a:latin typeface="Courier New"/>
                <a:cs typeface="Courier New"/>
              </a:rPr>
              <a:t>x</a:t>
            </a:r>
            <a:r>
              <a:rPr lang="en-US" sz="2400" b="0" dirty="0">
                <a:solidFill>
                  <a:srgbClr val="000000"/>
                </a:solidFill>
              </a:rPr>
              <a:t> to 5, </a:t>
            </a:r>
            <a:r>
              <a:rPr lang="en-US" sz="2000" dirty="0" err="1">
                <a:solidFill>
                  <a:srgbClr val="000000"/>
                </a:solidFill>
                <a:latin typeface="Courier New"/>
                <a:cs typeface="Courier New"/>
              </a:rPr>
              <a:t>y</a:t>
            </a:r>
            <a:r>
              <a:rPr lang="en-US" sz="2400" b="0" dirty="0">
                <a:solidFill>
                  <a:srgbClr val="000000"/>
                </a:solidFill>
              </a:rPr>
              <a:t> to 12, and </a:t>
            </a:r>
            <a:r>
              <a:rPr lang="en-US" sz="2000" dirty="0" err="1">
                <a:solidFill>
                  <a:srgbClr val="000000"/>
                </a:solidFill>
                <a:latin typeface="Courier New"/>
                <a:cs typeface="Courier New"/>
              </a:rPr>
              <a:t>z</a:t>
            </a:r>
            <a:r>
              <a:rPr lang="en-US" sz="2400" b="0" dirty="0">
                <a:solidFill>
                  <a:srgbClr val="000000"/>
                </a:solidFill>
              </a:rPr>
              <a:t> to 13.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Functions</a:t>
            </a:r>
            <a:endParaRPr lang="en-US" dirty="0">
              <a:solidFill>
                <a:schemeClr val="tx1"/>
              </a:solidFill>
            </a:endParaRPr>
          </a:p>
        </p:txBody>
      </p:sp>
      <p:sp>
        <p:nvSpPr>
          <p:cNvPr id="585731" name="Rectangle 3"/>
          <p:cNvSpPr>
            <a:spLocks noChangeArrowheads="1"/>
          </p:cNvSpPr>
          <p:nvPr/>
        </p:nvSpPr>
        <p:spPr bwMode="auto">
          <a:xfrm>
            <a:off x="482600" y="1155700"/>
            <a:ext cx="8128000" cy="5245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 </a:t>
            </a:r>
            <a:r>
              <a:rPr lang="en-US" sz="2400" i="1" dirty="0"/>
              <a:t>function </a:t>
            </a:r>
            <a:r>
              <a:rPr lang="en-US" sz="2400" b="0" dirty="0"/>
              <a:t>is </a:t>
            </a:r>
            <a:r>
              <a:rPr lang="en-US" sz="2400" b="0" dirty="0">
                <a:solidFill>
                  <a:srgbClr val="000000"/>
                </a:solidFill>
              </a:rPr>
              <a:t>a sequence of statements that has been bundled together and given a name</a:t>
            </a:r>
            <a:r>
              <a:rPr lang="en-US" sz="2400" b="0" dirty="0"/>
              <a:t>, which makes it possible to invoke the complete set of statements simply by supplying that name.</a:t>
            </a:r>
          </a:p>
          <a:p>
            <a:pPr marL="342900" indent="-342900">
              <a:lnSpc>
                <a:spcPct val="90000"/>
              </a:lnSpc>
              <a:spcAft>
                <a:spcPct val="50000"/>
              </a:spcAft>
              <a:buFontTx/>
              <a:buChar char="•"/>
            </a:pPr>
            <a:r>
              <a:rPr lang="en-US" sz="2400" b="0" dirty="0"/>
              <a:t>A function typically takes information from its caller in the form of arguments, performs some computation involving the values of the arguments, and then returns a result to the caller, which continues from the point of the call.</a:t>
            </a:r>
          </a:p>
          <a:p>
            <a:pPr marL="342900" indent="-342900">
              <a:lnSpc>
                <a:spcPct val="90000"/>
              </a:lnSpc>
              <a:spcAft>
                <a:spcPct val="50000"/>
              </a:spcAft>
              <a:buFontTx/>
              <a:buChar char="•"/>
            </a:pPr>
            <a:r>
              <a:rPr lang="en-US" sz="2400" b="0" dirty="0"/>
              <a:t>This notion that functions exist to manipulate information and return results makes functions in programming like functions in mathematics, which is the historical reason for the name.</a:t>
            </a:r>
          </a:p>
          <a:p>
            <a:pPr marL="342900" indent="-342900">
              <a:lnSpc>
                <a:spcPct val="90000"/>
              </a:lnSpc>
              <a:spcAft>
                <a:spcPct val="50000"/>
              </a:spcAft>
              <a:buFontTx/>
              <a:buChar char="•"/>
            </a:pPr>
            <a:r>
              <a:rPr lang="en-US" sz="2400" b="0" dirty="0"/>
              <a:t>All of this is a repeat of how functions generally operate in JavaScript (and virtually all other languages).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Functions in Mathematics</a:t>
            </a:r>
            <a:endParaRPr lang="en-US" dirty="0">
              <a:solidFill>
                <a:schemeClr val="tx1"/>
              </a:solidFill>
            </a:endParaRPr>
          </a:p>
        </p:txBody>
      </p:sp>
      <p:grpSp>
        <p:nvGrpSpPr>
          <p:cNvPr id="6" name="Group 5"/>
          <p:cNvGrpSpPr>
            <a:grpSpLocks noChangeAspect="1"/>
          </p:cNvGrpSpPr>
          <p:nvPr/>
        </p:nvGrpSpPr>
        <p:grpSpPr>
          <a:xfrm>
            <a:off x="6172199" y="1307496"/>
            <a:ext cx="2710545" cy="4268410"/>
            <a:chOff x="6248400" y="1143001"/>
            <a:chExt cx="3048000" cy="4799815"/>
          </a:xfrm>
        </p:grpSpPr>
        <p:sp>
          <p:nvSpPr>
            <p:cNvPr id="5" name="Rectangle 4"/>
            <p:cNvSpPr/>
            <p:nvPr/>
          </p:nvSpPr>
          <p:spPr bwMode="auto">
            <a:xfrm>
              <a:off x="6248400" y="1143001"/>
              <a:ext cx="3048000" cy="479981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4" name="Picture 3" descr="XSquaredMinusFive-plot.png"/>
            <p:cNvPicPr>
              <a:picLocks noChangeAspect="1"/>
            </p:cNvPicPr>
            <p:nvPr/>
          </p:nvPicPr>
          <p:blipFill>
            <a:blip r:embed="rId3"/>
            <a:srcRect b="7273"/>
            <a:stretch>
              <a:fillRect/>
            </a:stretch>
          </p:blipFill>
          <p:spPr>
            <a:xfrm>
              <a:off x="6400800" y="1308099"/>
              <a:ext cx="2743201" cy="4471503"/>
            </a:xfrm>
            <a:prstGeom prst="rect">
              <a:avLst/>
            </a:prstGeom>
          </p:spPr>
        </p:pic>
      </p:grpSp>
      <p:sp>
        <p:nvSpPr>
          <p:cNvPr id="7" name="Rectangle 3"/>
          <p:cNvSpPr>
            <a:spLocks noChangeArrowheads="1"/>
          </p:cNvSpPr>
          <p:nvPr/>
        </p:nvSpPr>
        <p:spPr bwMode="auto">
          <a:xfrm>
            <a:off x="482600" y="2514600"/>
            <a:ext cx="5384800" cy="914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Plugging in a value for </a:t>
            </a:r>
            <a:r>
              <a:rPr lang="en-US" sz="2400" b="0" i="1" dirty="0" err="1"/>
              <a:t>x</a:t>
            </a:r>
            <a:r>
              <a:rPr lang="en-US" sz="2400" b="0" dirty="0"/>
              <a:t> allows you to compute the value of </a:t>
            </a:r>
            <a:r>
              <a:rPr lang="en-US" sz="2400" b="0" i="1" dirty="0" err="1"/>
              <a:t>f</a:t>
            </a:r>
            <a:r>
              <a:rPr lang="en-US" b="0" i="1" dirty="0"/>
              <a:t> </a:t>
            </a:r>
            <a:r>
              <a:rPr lang="en-US" sz="2400" b="0" dirty="0"/>
              <a:t>(</a:t>
            </a:r>
            <a:r>
              <a:rPr lang="en-US" sz="2400" b="0" i="1" dirty="0" err="1"/>
              <a:t>x</a:t>
            </a:r>
            <a:r>
              <a:rPr lang="en-US" sz="2400" b="0" dirty="0"/>
              <a:t>), as follows:</a:t>
            </a:r>
          </a:p>
        </p:txBody>
      </p:sp>
      <p:grpSp>
        <p:nvGrpSpPr>
          <p:cNvPr id="13" name="Group 12"/>
          <p:cNvGrpSpPr/>
          <p:nvPr/>
        </p:nvGrpSpPr>
        <p:grpSpPr>
          <a:xfrm>
            <a:off x="482600" y="1155700"/>
            <a:ext cx="5384800" cy="1511300"/>
            <a:chOff x="482600" y="1155700"/>
            <a:chExt cx="5384800" cy="1511300"/>
          </a:xfrm>
        </p:grpSpPr>
        <p:sp>
          <p:nvSpPr>
            <p:cNvPr id="585731" name="Rectangle 3"/>
            <p:cNvSpPr>
              <a:spLocks noChangeArrowheads="1"/>
            </p:cNvSpPr>
            <p:nvPr/>
          </p:nvSpPr>
          <p:spPr bwMode="auto">
            <a:xfrm>
              <a:off x="482600" y="1155700"/>
              <a:ext cx="5384800" cy="151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graph at the right shows the values of the function</a:t>
              </a:r>
            </a:p>
          </p:txBody>
        </p:sp>
        <p:sp>
          <p:nvSpPr>
            <p:cNvPr id="8" name="TextBox 7"/>
            <p:cNvSpPr txBox="1"/>
            <p:nvPr/>
          </p:nvSpPr>
          <p:spPr>
            <a:xfrm>
              <a:off x="1752600" y="1905000"/>
              <a:ext cx="2286000" cy="461665"/>
            </a:xfrm>
            <a:prstGeom prst="rect">
              <a:avLst/>
            </a:prstGeom>
            <a:noFill/>
          </p:spPr>
          <p:txBody>
            <a:bodyPr wrap="square" rtlCol="0">
              <a:spAutoFit/>
            </a:bodyPr>
            <a:lstStyle/>
            <a:p>
              <a:r>
                <a:rPr lang="en-US" sz="2400" b="0" i="1" dirty="0" err="1"/>
                <a:t>f</a:t>
              </a:r>
              <a:r>
                <a:rPr lang="en-US" b="0" i="1" dirty="0"/>
                <a:t> </a:t>
              </a:r>
              <a:r>
                <a:rPr lang="en-US" sz="2400" b="0" dirty="0"/>
                <a:t>(</a:t>
              </a:r>
              <a:r>
                <a:rPr lang="en-US" sz="2400" b="0" i="1" dirty="0" err="1"/>
                <a:t>x</a:t>
              </a:r>
              <a:r>
                <a:rPr lang="en-US" sz="2400" b="0" dirty="0"/>
                <a:t>)  =  </a:t>
              </a:r>
              <a:r>
                <a:rPr lang="en-US" sz="2400" b="0" i="1" dirty="0" err="1"/>
                <a:t>x</a:t>
              </a:r>
              <a:r>
                <a:rPr lang="en-US" sz="800" b="0" i="1" dirty="0"/>
                <a:t> </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a:t>
              </a:r>
            </a:p>
          </p:txBody>
        </p:sp>
      </p:grpSp>
      <p:sp>
        <p:nvSpPr>
          <p:cNvPr id="9" name="TextBox 8"/>
          <p:cNvSpPr txBox="1"/>
          <p:nvPr/>
        </p:nvSpPr>
        <p:spPr>
          <a:xfrm>
            <a:off x="1752600" y="3264949"/>
            <a:ext cx="2819400" cy="461665"/>
          </a:xfrm>
          <a:prstGeom prst="rect">
            <a:avLst/>
          </a:prstGeom>
          <a:noFill/>
        </p:spPr>
        <p:txBody>
          <a:bodyPr wrap="square" rtlCol="0">
            <a:spAutoFit/>
          </a:bodyPr>
          <a:lstStyle/>
          <a:p>
            <a:r>
              <a:rPr lang="en-US" sz="2400" b="0" i="1" dirty="0" err="1"/>
              <a:t>f</a:t>
            </a:r>
            <a:r>
              <a:rPr lang="en-US" b="0" i="1" dirty="0"/>
              <a:t> </a:t>
            </a:r>
            <a:r>
              <a:rPr lang="en-US" sz="2400" b="0" dirty="0"/>
              <a:t>(0)  =  0</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a:t>
            </a:r>
            <a:r>
              <a:rPr lang="en-US" sz="2000" b="0" dirty="0">
                <a:latin typeface="Symbol" charset="2"/>
                <a:cs typeface="Symbol" charset="2"/>
                <a:sym typeface="Symbol"/>
              </a:rPr>
              <a:t></a:t>
            </a:r>
            <a:r>
              <a:rPr lang="en-US" sz="2400" b="0" dirty="0">
                <a:sym typeface="Symbol"/>
              </a:rPr>
              <a:t>5</a:t>
            </a:r>
            <a:endParaRPr lang="en-US" sz="2400" b="0" dirty="0"/>
          </a:p>
        </p:txBody>
      </p:sp>
      <p:sp>
        <p:nvSpPr>
          <p:cNvPr id="10" name="TextBox 9"/>
          <p:cNvSpPr txBox="1"/>
          <p:nvPr/>
        </p:nvSpPr>
        <p:spPr>
          <a:xfrm>
            <a:off x="1752600" y="3627932"/>
            <a:ext cx="2819400" cy="461665"/>
          </a:xfrm>
          <a:prstGeom prst="rect">
            <a:avLst/>
          </a:prstGeom>
          <a:noFill/>
        </p:spPr>
        <p:txBody>
          <a:bodyPr wrap="square" rtlCol="0">
            <a:spAutoFit/>
          </a:bodyPr>
          <a:lstStyle/>
          <a:p>
            <a:r>
              <a:rPr lang="en-US" sz="2400" b="0" i="1" dirty="0" err="1"/>
              <a:t>f</a:t>
            </a:r>
            <a:r>
              <a:rPr lang="en-US" b="0" i="1" dirty="0"/>
              <a:t> </a:t>
            </a:r>
            <a:r>
              <a:rPr lang="en-US" sz="2400" b="0" dirty="0"/>
              <a:t>(1)  =  1</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a:t>
            </a:r>
            <a:r>
              <a:rPr lang="en-US" sz="2000" b="0" dirty="0">
                <a:latin typeface="Symbol" charset="2"/>
                <a:cs typeface="Symbol" charset="2"/>
                <a:sym typeface="Symbol"/>
              </a:rPr>
              <a:t></a:t>
            </a:r>
            <a:r>
              <a:rPr lang="en-US" sz="2400" b="0" dirty="0">
                <a:sym typeface="Symbol"/>
              </a:rPr>
              <a:t>4</a:t>
            </a:r>
            <a:endParaRPr lang="en-US" sz="2400" b="0" dirty="0"/>
          </a:p>
        </p:txBody>
      </p:sp>
      <p:sp>
        <p:nvSpPr>
          <p:cNvPr id="11" name="TextBox 10"/>
          <p:cNvSpPr txBox="1"/>
          <p:nvPr/>
        </p:nvSpPr>
        <p:spPr>
          <a:xfrm>
            <a:off x="1752600" y="3990915"/>
            <a:ext cx="2819400" cy="461665"/>
          </a:xfrm>
          <a:prstGeom prst="rect">
            <a:avLst/>
          </a:prstGeom>
          <a:noFill/>
        </p:spPr>
        <p:txBody>
          <a:bodyPr wrap="square" rtlCol="0">
            <a:spAutoFit/>
          </a:bodyPr>
          <a:lstStyle/>
          <a:p>
            <a:r>
              <a:rPr lang="en-US" sz="2400" b="0" i="1" dirty="0" err="1"/>
              <a:t>f</a:t>
            </a:r>
            <a:r>
              <a:rPr lang="en-US" b="0" i="1" dirty="0"/>
              <a:t> </a:t>
            </a:r>
            <a:r>
              <a:rPr lang="en-US" sz="2400" b="0" dirty="0"/>
              <a:t>(2)  =  2</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a:t>
            </a:r>
            <a:r>
              <a:rPr lang="en-US" sz="2000" b="0" dirty="0">
                <a:latin typeface="Symbol" charset="2"/>
                <a:cs typeface="Symbol" charset="2"/>
                <a:sym typeface="Symbol"/>
              </a:rPr>
              <a:t></a:t>
            </a:r>
            <a:r>
              <a:rPr lang="en-US" sz="2400" b="0" dirty="0">
                <a:sym typeface="Symbol"/>
              </a:rPr>
              <a:t>1</a:t>
            </a:r>
            <a:endParaRPr lang="en-US" sz="2400" b="0" dirty="0"/>
          </a:p>
        </p:txBody>
      </p:sp>
      <p:sp>
        <p:nvSpPr>
          <p:cNvPr id="12" name="TextBox 11"/>
          <p:cNvSpPr txBox="1"/>
          <p:nvPr/>
        </p:nvSpPr>
        <p:spPr>
          <a:xfrm>
            <a:off x="1752600" y="4353899"/>
            <a:ext cx="2819400" cy="461665"/>
          </a:xfrm>
          <a:prstGeom prst="rect">
            <a:avLst/>
          </a:prstGeom>
          <a:noFill/>
        </p:spPr>
        <p:txBody>
          <a:bodyPr wrap="square" rtlCol="0">
            <a:spAutoFit/>
          </a:bodyPr>
          <a:lstStyle/>
          <a:p>
            <a:r>
              <a:rPr lang="en-US" sz="2400" b="0" i="1" dirty="0" err="1"/>
              <a:t>f</a:t>
            </a:r>
            <a:r>
              <a:rPr lang="en-US" b="0" i="1" dirty="0"/>
              <a:t> </a:t>
            </a:r>
            <a:r>
              <a:rPr lang="en-US" sz="2400" b="0" dirty="0"/>
              <a:t>(3)  =  3</a:t>
            </a:r>
            <a:r>
              <a:rPr lang="en-US" sz="2400" b="0" baseline="30000" dirty="0"/>
              <a:t>2</a:t>
            </a:r>
            <a:r>
              <a:rPr lang="en-US" sz="2400" b="0" dirty="0"/>
              <a:t> </a:t>
            </a:r>
            <a:r>
              <a:rPr lang="en-US" sz="2000" b="0" dirty="0" err="1">
                <a:latin typeface="Symbol" charset="2"/>
                <a:cs typeface="Symbol" charset="2"/>
                <a:sym typeface="Symbol"/>
              </a:rPr>
              <a:t></a:t>
            </a:r>
            <a:r>
              <a:rPr lang="en-US" sz="2400" dirty="0"/>
              <a:t> </a:t>
            </a:r>
            <a:r>
              <a:rPr lang="en-US" sz="2400" b="0" dirty="0"/>
              <a:t>5  =   4</a:t>
            </a:r>
          </a:p>
        </p:txBody>
      </p:sp>
      <p:grpSp>
        <p:nvGrpSpPr>
          <p:cNvPr id="22" name="Group 21"/>
          <p:cNvGrpSpPr/>
          <p:nvPr/>
        </p:nvGrpSpPr>
        <p:grpSpPr>
          <a:xfrm>
            <a:off x="558800" y="4871443"/>
            <a:ext cx="5384800" cy="1373429"/>
            <a:chOff x="558800" y="4871443"/>
            <a:chExt cx="5384800" cy="1373429"/>
          </a:xfrm>
        </p:grpSpPr>
        <p:sp>
          <p:nvSpPr>
            <p:cNvPr id="14" name="Rectangle 3"/>
            <p:cNvSpPr>
              <a:spLocks noChangeArrowheads="1"/>
            </p:cNvSpPr>
            <p:nvPr/>
          </p:nvSpPr>
          <p:spPr bwMode="auto">
            <a:xfrm>
              <a:off x="558800" y="4871443"/>
              <a:ext cx="5384800" cy="457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Python version of </a:t>
              </a:r>
              <a:r>
                <a:rPr lang="en-US" sz="2400" b="0" i="1" dirty="0" err="1"/>
                <a:t>f</a:t>
              </a:r>
              <a:r>
                <a:rPr lang="en-US" b="0" i="1" dirty="0"/>
                <a:t> </a:t>
              </a:r>
              <a:r>
                <a:rPr lang="en-US" sz="2400" b="0" dirty="0"/>
                <a:t>(</a:t>
              </a:r>
              <a:r>
                <a:rPr lang="en-US" sz="2400" b="0" i="1" dirty="0" err="1"/>
                <a:t>x</a:t>
              </a:r>
              <a:r>
                <a:rPr lang="en-US" sz="2400" b="0" dirty="0"/>
                <a:t>) is</a:t>
              </a:r>
            </a:p>
          </p:txBody>
        </p:sp>
        <p:sp>
          <p:nvSpPr>
            <p:cNvPr id="20" name="Rectangle 19"/>
            <p:cNvSpPr/>
            <p:nvPr/>
          </p:nvSpPr>
          <p:spPr bwMode="auto">
            <a:xfrm>
              <a:off x="1582260" y="5394358"/>
              <a:ext cx="3451455" cy="8505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5" name="TextBox 14"/>
            <p:cNvSpPr txBox="1"/>
            <p:nvPr/>
          </p:nvSpPr>
          <p:spPr>
            <a:xfrm>
              <a:off x="1651248" y="5410200"/>
              <a:ext cx="3429000" cy="707886"/>
            </a:xfrm>
            <a:prstGeom prst="rect">
              <a:avLst/>
            </a:prstGeom>
            <a:noFill/>
          </p:spPr>
          <p:txBody>
            <a:bodyPr wrap="square" rtlCol="0">
              <a:spAutoFit/>
            </a:bodyPr>
            <a:lstStyle/>
            <a:p>
              <a:r>
                <a:rPr lang="en-US" sz="2000" dirty="0">
                  <a:solidFill>
                    <a:srgbClr val="CC6600"/>
                  </a:solidFill>
                  <a:latin typeface="Courier New"/>
                  <a:cs typeface="Courier New"/>
                </a:rPr>
                <a:t>def</a:t>
              </a:r>
              <a:r>
                <a:rPr lang="en-US" sz="2000" dirty="0">
                  <a:latin typeface="Courier New"/>
                  <a:cs typeface="Courier New"/>
                </a:rPr>
                <a:t> </a:t>
              </a:r>
              <a:r>
                <a:rPr lang="en-US" sz="2000" dirty="0" err="1">
                  <a:latin typeface="Courier New"/>
                  <a:cs typeface="Courier New"/>
                </a:rPr>
                <a:t>f(x</a:t>
              </a:r>
              <a:r>
                <a:rPr lang="en-US" sz="2000" dirty="0">
                  <a:latin typeface="Courier New"/>
                  <a:cs typeface="Courier New"/>
                </a:rPr>
                <a:t>):</a:t>
              </a:r>
            </a:p>
            <a:p>
              <a:r>
                <a:rPr lang="en-US" sz="2000" dirty="0">
                  <a:latin typeface="Courier New"/>
                  <a:cs typeface="Courier New"/>
                </a:rPr>
                <a:t>   </a:t>
              </a:r>
              <a:r>
                <a:rPr lang="en-US" sz="2000" dirty="0">
                  <a:solidFill>
                    <a:srgbClr val="CC6600"/>
                  </a:solidFill>
                  <a:latin typeface="Courier New"/>
                  <a:cs typeface="Courier New"/>
                </a:rPr>
                <a:t>return</a:t>
              </a:r>
              <a:r>
                <a:rPr lang="en-US" sz="2000" dirty="0">
                  <a:latin typeface="Courier New"/>
                  <a:cs typeface="Courier New"/>
                </a:rPr>
                <a:t> x ** 2 – 5</a:t>
              </a:r>
            </a:p>
          </p:txBody>
        </p:sp>
      </p:grpSp>
      <p:sp>
        <p:nvSpPr>
          <p:cNvPr id="16" name="Oval 15"/>
          <p:cNvSpPr/>
          <p:nvPr/>
        </p:nvSpPr>
        <p:spPr bwMode="auto">
          <a:xfrm>
            <a:off x="7490904" y="5303467"/>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7" name="Oval 16"/>
          <p:cNvSpPr/>
          <p:nvPr/>
        </p:nvSpPr>
        <p:spPr bwMode="auto">
          <a:xfrm>
            <a:off x="7876344" y="4923404"/>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8" name="Oval 17"/>
          <p:cNvSpPr/>
          <p:nvPr/>
        </p:nvSpPr>
        <p:spPr bwMode="auto">
          <a:xfrm>
            <a:off x="8261784" y="3786698"/>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9" name="Oval 18"/>
          <p:cNvSpPr/>
          <p:nvPr/>
        </p:nvSpPr>
        <p:spPr bwMode="auto">
          <a:xfrm>
            <a:off x="8639268" y="1863753"/>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17"/>
                                        </p:tgtEl>
                                        <p:attrNameLst>
                                          <p:attrName>style.visibility</p:attrName>
                                        </p:attrNameLst>
                                      </p:cBhvr>
                                      <p:to>
                                        <p:strVal val="hidden"/>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8"/>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childTnLst>
                          </p:cTn>
                        </p:par>
                        <p:par>
                          <p:cTn id="44" fill="hold">
                            <p:stCondLst>
                              <p:cond delay="0"/>
                            </p:stCondLst>
                            <p:childTnLst>
                              <p:par>
                                <p:cTn id="45" presetID="1" presetClass="exit" presetSubtype="0" fill="hold" grpId="1" nodeType="afterEffect">
                                  <p:stCondLst>
                                    <p:cond delay="0"/>
                                  </p:stCondLst>
                                  <p:childTnLst>
                                    <p:set>
                                      <p:cBhvr>
                                        <p:cTn id="46"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6" grpId="0" animBg="1"/>
      <p:bldP spid="16" grpId="1" animBg="1"/>
      <p:bldP spid="17" grpId="0" animBg="1"/>
      <p:bldP spid="17" grpId="1" animBg="1"/>
      <p:bldP spid="18" grpId="0" animBg="1"/>
      <p:bldP spid="18" grpId="1" animBg="1"/>
      <p:bldP spid="19" grpId="0" animBg="1"/>
      <p:bldP spid="1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Built-In Functions</a:t>
            </a:r>
            <a:endParaRPr lang="en-US" dirty="0">
              <a:solidFill>
                <a:schemeClr val="tx1"/>
              </a:solidFill>
            </a:endParaRPr>
          </a:p>
        </p:txBody>
      </p:sp>
      <p:sp>
        <p:nvSpPr>
          <p:cNvPr id="585731"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To make programming easier, all modern languages (including Python, of course) include collections of predefined functions.  The built-in functions that operate on numeric data appear in the following table:</a:t>
            </a:r>
          </a:p>
          <a:p>
            <a:pPr marL="342900" indent="-342900" algn="just">
              <a:lnSpc>
                <a:spcPct val="90000"/>
              </a:lnSpc>
              <a:spcAft>
                <a:spcPct val="50000"/>
              </a:spcAft>
            </a:pPr>
            <a:endParaRPr lang="en-US" sz="2400" b="0" dirty="0"/>
          </a:p>
        </p:txBody>
      </p:sp>
      <p:sp>
        <p:nvSpPr>
          <p:cNvPr id="4" name="Rectangle 3"/>
          <p:cNvSpPr/>
          <p:nvPr/>
        </p:nvSpPr>
        <p:spPr bwMode="auto">
          <a:xfrm>
            <a:off x="997139" y="2724426"/>
            <a:ext cx="7454965" cy="229662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a:ln>
                  <a:noFill/>
                </a:ln>
                <a:solidFill>
                  <a:schemeClr val="tx1"/>
                </a:solidFill>
                <a:effectLst/>
                <a:latin typeface="Times New Roman" pitchFamily="1" charset="0"/>
              </a:rPr>
              <a:t> </a:t>
            </a:r>
          </a:p>
        </p:txBody>
      </p:sp>
      <p:sp>
        <p:nvSpPr>
          <p:cNvPr id="5" name="Rectangle 4"/>
          <p:cNvSpPr/>
          <p:nvPr/>
        </p:nvSpPr>
        <p:spPr>
          <a:xfrm>
            <a:off x="1026732" y="3054590"/>
            <a:ext cx="2126792"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max(</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 name="Rectangle 5"/>
          <p:cNvSpPr/>
          <p:nvPr/>
        </p:nvSpPr>
        <p:spPr>
          <a:xfrm>
            <a:off x="1026732" y="3434251"/>
            <a:ext cx="2126792"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min(</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7" name="Rectangle 6"/>
          <p:cNvSpPr/>
          <p:nvPr/>
        </p:nvSpPr>
        <p:spPr>
          <a:xfrm>
            <a:off x="1026732" y="4586246"/>
            <a:ext cx="149502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float(</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11" name="Rectangle 10"/>
          <p:cNvSpPr/>
          <p:nvPr/>
        </p:nvSpPr>
        <p:spPr>
          <a:xfrm>
            <a:off x="1026732" y="3816853"/>
            <a:ext cx="149502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round(</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12" name="Rectangle 11"/>
          <p:cNvSpPr/>
          <p:nvPr/>
        </p:nvSpPr>
        <p:spPr>
          <a:xfrm>
            <a:off x="1026732" y="2681112"/>
            <a:ext cx="1200494"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abs(</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13" name="Rectangle 12"/>
          <p:cNvSpPr/>
          <p:nvPr/>
        </p:nvSpPr>
        <p:spPr>
          <a:xfrm>
            <a:off x="1026732" y="4197853"/>
            <a:ext cx="1200494"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int(</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15" name="Straight Connector 14"/>
          <p:cNvCxnSpPr/>
          <p:nvPr/>
        </p:nvCxnSpPr>
        <p:spPr bwMode="auto">
          <a:xfrm rot="10800000" flipH="1">
            <a:off x="990600" y="3102273"/>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0800000" flipH="1">
            <a:off x="990600" y="3484730"/>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0800000" flipH="1">
            <a:off x="990600" y="3867187"/>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990600" y="4249644"/>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rot="10800000" flipH="1">
            <a:off x="990600" y="4632101"/>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6200000" flipH="1">
            <a:off x="2032942" y="3872195"/>
            <a:ext cx="2304288" cy="87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 name="TextBox 27"/>
          <p:cNvSpPr txBox="1"/>
          <p:nvPr/>
        </p:nvSpPr>
        <p:spPr>
          <a:xfrm>
            <a:off x="3169057" y="2667000"/>
            <a:ext cx="5284419" cy="430887"/>
          </a:xfrm>
          <a:prstGeom prst="rect">
            <a:avLst/>
          </a:prstGeom>
          <a:noFill/>
        </p:spPr>
        <p:txBody>
          <a:bodyPr wrap="square" rtlCol="0">
            <a:spAutoFit/>
          </a:bodyPr>
          <a:lstStyle/>
          <a:p>
            <a:r>
              <a:rPr lang="en-US" sz="2200" b="0" dirty="0"/>
              <a:t>The absolute value of </a:t>
            </a:r>
            <a:r>
              <a:rPr lang="en-US" sz="2200" b="0" i="1" dirty="0" err="1"/>
              <a:t>x</a:t>
            </a:r>
            <a:r>
              <a:rPr lang="en-US" sz="2200" b="0" dirty="0"/>
              <a:t> </a:t>
            </a:r>
          </a:p>
        </p:txBody>
      </p:sp>
      <p:sp>
        <p:nvSpPr>
          <p:cNvPr id="30" name="TextBox 29"/>
          <p:cNvSpPr txBox="1"/>
          <p:nvPr/>
        </p:nvSpPr>
        <p:spPr>
          <a:xfrm>
            <a:off x="3169057" y="3047963"/>
            <a:ext cx="5285232" cy="430887"/>
          </a:xfrm>
          <a:prstGeom prst="rect">
            <a:avLst/>
          </a:prstGeom>
          <a:noFill/>
        </p:spPr>
        <p:txBody>
          <a:bodyPr wrap="square" rtlCol="0">
            <a:spAutoFit/>
          </a:bodyPr>
          <a:lstStyle/>
          <a:p>
            <a:r>
              <a:rPr lang="en-US" sz="2200" b="0" dirty="0"/>
              <a:t>The largest of the arguments</a:t>
            </a:r>
          </a:p>
        </p:txBody>
      </p:sp>
      <p:sp>
        <p:nvSpPr>
          <p:cNvPr id="31" name="TextBox 30"/>
          <p:cNvSpPr txBox="1"/>
          <p:nvPr/>
        </p:nvSpPr>
        <p:spPr>
          <a:xfrm>
            <a:off x="3169057" y="3430119"/>
            <a:ext cx="5285232" cy="430887"/>
          </a:xfrm>
          <a:prstGeom prst="rect">
            <a:avLst/>
          </a:prstGeom>
          <a:noFill/>
        </p:spPr>
        <p:txBody>
          <a:bodyPr wrap="square" rtlCol="0">
            <a:spAutoFit/>
          </a:bodyPr>
          <a:lstStyle/>
          <a:p>
            <a:r>
              <a:rPr lang="en-US" sz="2200" b="0" dirty="0"/>
              <a:t>The smallest of the arguments</a:t>
            </a:r>
          </a:p>
        </p:txBody>
      </p:sp>
      <p:sp>
        <p:nvSpPr>
          <p:cNvPr id="32" name="TextBox 31"/>
          <p:cNvSpPr txBox="1"/>
          <p:nvPr/>
        </p:nvSpPr>
        <p:spPr>
          <a:xfrm>
            <a:off x="3169057" y="4577744"/>
            <a:ext cx="5285232" cy="430887"/>
          </a:xfrm>
          <a:prstGeom prst="rect">
            <a:avLst/>
          </a:prstGeom>
          <a:noFill/>
        </p:spPr>
        <p:txBody>
          <a:bodyPr wrap="square" rtlCol="0">
            <a:spAutoFit/>
          </a:bodyPr>
          <a:lstStyle/>
          <a:p>
            <a:r>
              <a:rPr lang="en-US" sz="2200" b="0" dirty="0"/>
              <a:t>The value of </a:t>
            </a:r>
            <a:r>
              <a:rPr lang="en-US" sz="2200" b="0" i="1" dirty="0" err="1"/>
              <a:t>x</a:t>
            </a:r>
            <a:r>
              <a:rPr lang="en-US" sz="2200" b="0" dirty="0"/>
              <a:t> converted to floating-point</a:t>
            </a:r>
          </a:p>
        </p:txBody>
      </p:sp>
      <p:sp>
        <p:nvSpPr>
          <p:cNvPr id="37" name="TextBox 36"/>
          <p:cNvSpPr txBox="1"/>
          <p:nvPr/>
        </p:nvSpPr>
        <p:spPr>
          <a:xfrm>
            <a:off x="3169057" y="3821028"/>
            <a:ext cx="5285232" cy="430887"/>
          </a:xfrm>
          <a:prstGeom prst="rect">
            <a:avLst/>
          </a:prstGeom>
          <a:noFill/>
        </p:spPr>
        <p:txBody>
          <a:bodyPr wrap="square" rtlCol="0">
            <a:spAutoFit/>
          </a:bodyPr>
          <a:lstStyle/>
          <a:p>
            <a:r>
              <a:rPr lang="en-US" sz="2200" b="0" dirty="0"/>
              <a:t>The value of </a:t>
            </a:r>
            <a:r>
              <a:rPr lang="en-US" sz="2200" b="0" i="1" dirty="0" err="1"/>
              <a:t>x</a:t>
            </a:r>
            <a:r>
              <a:rPr lang="en-US" sz="2200" b="0" dirty="0"/>
              <a:t> rounded to the nearest integer</a:t>
            </a:r>
            <a:endParaRPr lang="en-US" sz="2200" b="0" i="1" dirty="0"/>
          </a:p>
        </p:txBody>
      </p:sp>
      <p:sp>
        <p:nvSpPr>
          <p:cNvPr id="47" name="TextBox 46"/>
          <p:cNvSpPr txBox="1"/>
          <p:nvPr/>
        </p:nvSpPr>
        <p:spPr>
          <a:xfrm>
            <a:off x="3169057" y="4209723"/>
            <a:ext cx="5285232" cy="430887"/>
          </a:xfrm>
          <a:prstGeom prst="rect">
            <a:avLst/>
          </a:prstGeom>
          <a:noFill/>
        </p:spPr>
        <p:txBody>
          <a:bodyPr wrap="square" rtlCol="0">
            <a:spAutoFit/>
          </a:bodyPr>
          <a:lstStyle/>
          <a:p>
            <a:r>
              <a:rPr lang="en-US" sz="2200" b="0" dirty="0"/>
              <a:t>The value of </a:t>
            </a:r>
            <a:r>
              <a:rPr lang="en-US" sz="2200" b="0" i="1" dirty="0" err="1"/>
              <a:t>x</a:t>
            </a:r>
            <a:r>
              <a:rPr lang="en-US" sz="2200" b="0" dirty="0"/>
              <a:t> truncated to an integer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Importing Library Functions</a:t>
            </a:r>
            <a:endParaRPr lang="en-US" dirty="0">
              <a:solidFill>
                <a:schemeClr val="tx1"/>
              </a:solidFill>
            </a:endParaRPr>
          </a:p>
        </p:txBody>
      </p:sp>
      <p:sp>
        <p:nvSpPr>
          <p:cNvPr id="585731" name="Rectangle 3"/>
          <p:cNvSpPr>
            <a:spLocks noChangeArrowheads="1"/>
          </p:cNvSpPr>
          <p:nvPr/>
        </p:nvSpPr>
        <p:spPr bwMode="auto">
          <a:xfrm>
            <a:off x="482600" y="1155700"/>
            <a:ext cx="8128000" cy="2730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In addition to the built-in functions, Python offers a larger set of resources, which are organized into collections called </a:t>
            </a:r>
            <a:r>
              <a:rPr lang="en-US" sz="2400" i="1" dirty="0"/>
              <a:t>libraries</a:t>
            </a:r>
            <a:r>
              <a:rPr lang="en-US" sz="2400" b="0" dirty="0"/>
              <a:t>, or </a:t>
            </a:r>
            <a:r>
              <a:rPr lang="en-US" sz="2400" i="1" dirty="0"/>
              <a:t>modules</a:t>
            </a:r>
            <a:r>
              <a:rPr lang="en-US" sz="2400" b="0" dirty="0"/>
              <a:t>. Before you can use a library function, you must </a:t>
            </a:r>
            <a:r>
              <a:rPr lang="en-US" sz="2400" i="1" dirty="0"/>
              <a:t>import</a:t>
            </a:r>
            <a:r>
              <a:rPr lang="en-US" sz="2400" b="0" dirty="0"/>
              <a:t> that library in one of two ways.</a:t>
            </a:r>
          </a:p>
          <a:p>
            <a:pPr marL="342900" indent="-342900">
              <a:lnSpc>
                <a:spcPct val="90000"/>
              </a:lnSpc>
              <a:spcAft>
                <a:spcPct val="50000"/>
              </a:spcAft>
              <a:buFontTx/>
              <a:buChar char="•"/>
            </a:pPr>
            <a:r>
              <a:rPr lang="en-US" sz="2400" b="0" dirty="0"/>
              <a:t>The most common strategy is to use an </a:t>
            </a:r>
            <a:r>
              <a:rPr lang="en-US" sz="2000" dirty="0">
                <a:latin typeface="Courier New"/>
                <a:cs typeface="Courier New"/>
              </a:rPr>
              <a:t>import</a:t>
            </a:r>
            <a:r>
              <a:rPr lang="en-US" sz="2400" b="0" dirty="0"/>
              <a:t> statement to acquire access to that library’s facilities without naming any specific functions.  For example, the statement</a:t>
            </a:r>
            <a:endParaRPr lang="en-US" sz="2400" dirty="0"/>
          </a:p>
          <a:p>
            <a:pPr marL="342900" indent="-342900" algn="just">
              <a:lnSpc>
                <a:spcPct val="90000"/>
              </a:lnSpc>
              <a:spcAft>
                <a:spcPct val="50000"/>
              </a:spcAft>
            </a:pPr>
            <a:endParaRPr lang="en-US" sz="2400" b="0" dirty="0"/>
          </a:p>
        </p:txBody>
      </p:sp>
      <p:sp>
        <p:nvSpPr>
          <p:cNvPr id="48" name="Rectangle 3"/>
          <p:cNvSpPr>
            <a:spLocks noChangeArrowheads="1"/>
          </p:cNvSpPr>
          <p:nvPr/>
        </p:nvSpPr>
        <p:spPr bwMode="auto">
          <a:xfrm>
            <a:off x="485920" y="4813300"/>
            <a:ext cx="8128000" cy="1358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pPr>
            <a:endParaRPr lang="en-US" sz="2400" b="0" dirty="0"/>
          </a:p>
        </p:txBody>
      </p:sp>
      <p:sp>
        <p:nvSpPr>
          <p:cNvPr id="24" name="Text Box 4"/>
          <p:cNvSpPr txBox="1">
            <a:spLocks noChangeArrowheads="1"/>
          </p:cNvSpPr>
          <p:nvPr/>
        </p:nvSpPr>
        <p:spPr bwMode="auto">
          <a:xfrm>
            <a:off x="1447800" y="3816539"/>
            <a:ext cx="7162800" cy="37446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a:solidFill>
                  <a:srgbClr val="CC6600"/>
                </a:solidFill>
                <a:latin typeface="Courier New" pitchFamily="1" charset="0"/>
              </a:rPr>
              <a:t>import</a:t>
            </a:r>
            <a:r>
              <a:rPr lang="en-US" sz="2000" dirty="0">
                <a:solidFill>
                  <a:srgbClr val="000000"/>
                </a:solidFill>
                <a:latin typeface="Courier New" pitchFamily="1" charset="0"/>
              </a:rPr>
              <a:t> math</a:t>
            </a:r>
          </a:p>
        </p:txBody>
      </p:sp>
      <p:sp>
        <p:nvSpPr>
          <p:cNvPr id="25" name="Rectangle 3"/>
          <p:cNvSpPr>
            <a:spLocks noChangeArrowheads="1"/>
          </p:cNvSpPr>
          <p:nvPr/>
        </p:nvSpPr>
        <p:spPr bwMode="auto">
          <a:xfrm>
            <a:off x="482600" y="4279900"/>
            <a:ext cx="8128000" cy="24257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b="0" dirty="0"/>
              <a:t>indicates that your program will use resources from the </a:t>
            </a:r>
            <a:r>
              <a:rPr lang="en-US" sz="2000" dirty="0">
                <a:latin typeface="Courier New"/>
                <a:cs typeface="Courier New"/>
              </a:rPr>
              <a:t>math</a:t>
            </a:r>
            <a:r>
              <a:rPr lang="en-US" sz="2400" b="0" dirty="0"/>
              <a:t> library. When you do, you must use the </a:t>
            </a:r>
            <a:r>
              <a:rPr lang="en-US" sz="2400" i="1" dirty="0"/>
              <a:t>fully qualified name</a:t>
            </a:r>
            <a:r>
              <a:rPr lang="en-US" sz="2400" b="0" i="1" dirty="0"/>
              <a:t>,</a:t>
            </a:r>
            <a:r>
              <a:rPr lang="en-US" sz="2400" b="0" dirty="0"/>
              <a:t> which includes the library name, as in </a:t>
            </a:r>
            <a:r>
              <a:rPr lang="en-US" sz="2000" dirty="0" err="1">
                <a:latin typeface="Courier New"/>
                <a:cs typeface="Courier New"/>
              </a:rPr>
              <a:t>math.sqrt</a:t>
            </a:r>
            <a:r>
              <a:rPr lang="en-US" sz="2400" b="0" dirty="0"/>
              <a:t>.</a:t>
            </a:r>
          </a:p>
          <a:p>
            <a:pPr marL="342900" indent="-342900">
              <a:lnSpc>
                <a:spcPct val="90000"/>
              </a:lnSpc>
              <a:spcAft>
                <a:spcPct val="50000"/>
              </a:spcAft>
              <a:buFontTx/>
              <a:buChar char="•"/>
            </a:pPr>
            <a:r>
              <a:rPr lang="en-US" sz="2400" b="0" dirty="0"/>
              <a:t>You can also use the </a:t>
            </a:r>
            <a:r>
              <a:rPr lang="en-US" sz="2000" dirty="0">
                <a:latin typeface="Courier New"/>
                <a:cs typeface="Courier New"/>
              </a:rPr>
              <a:t>from</a:t>
            </a:r>
            <a:r>
              <a:rPr lang="en-US" sz="2400" b="0" dirty="0">
                <a:latin typeface="Times New Roman"/>
                <a:cs typeface="Times New Roman"/>
              </a:rPr>
              <a:t>-</a:t>
            </a:r>
            <a:r>
              <a:rPr lang="en-US" sz="2000" dirty="0">
                <a:latin typeface="Courier New"/>
                <a:cs typeface="Courier New"/>
              </a:rPr>
              <a:t>import</a:t>
            </a:r>
            <a:r>
              <a:rPr lang="en-US" sz="2400" b="0" dirty="0"/>
              <a:t> statement to gain access to specific functions without having to include the library name</a:t>
            </a:r>
          </a:p>
          <a:p>
            <a:pPr>
              <a:lnSpc>
                <a:spcPct val="90000"/>
              </a:lnSpc>
              <a:spcAft>
                <a:spcPct val="50000"/>
              </a:spcAft>
            </a:pPr>
            <a:r>
              <a:rPr lang="en-US" sz="2400" b="0" dirty="0">
                <a:solidFill>
                  <a:srgbClr val="CC6600"/>
                </a:solidFill>
                <a:latin typeface="Courier New" pitchFamily="1" charset="0"/>
              </a:rPr>
              <a:t>	</a:t>
            </a:r>
            <a:r>
              <a:rPr lang="en-US" sz="2000" dirty="0">
                <a:solidFill>
                  <a:srgbClr val="CC6600"/>
                </a:solidFill>
                <a:latin typeface="Courier New" pitchFamily="1" charset="0"/>
              </a:rPr>
              <a:t>from</a:t>
            </a:r>
            <a:r>
              <a:rPr lang="en-US" sz="2000" dirty="0">
                <a:solidFill>
                  <a:srgbClr val="000000"/>
                </a:solidFill>
                <a:latin typeface="Courier New" pitchFamily="1" charset="0"/>
              </a:rPr>
              <a:t> math </a:t>
            </a:r>
            <a:r>
              <a:rPr lang="en-US" sz="2000" dirty="0">
                <a:solidFill>
                  <a:srgbClr val="CC6600"/>
                </a:solidFill>
                <a:latin typeface="Courier New" pitchFamily="1" charset="0"/>
              </a:rPr>
              <a:t>import</a:t>
            </a:r>
            <a:r>
              <a:rPr lang="en-US" sz="2000" dirty="0">
                <a:solidFill>
                  <a:srgbClr val="000000"/>
                </a:solidFill>
                <a:latin typeface="Courier New" pitchFamily="1" charset="0"/>
              </a:rPr>
              <a:t> sqrt, max, sin, cos</a:t>
            </a:r>
            <a:endParaRPr lang="en-US" sz="2000" dirty="0"/>
          </a:p>
          <a:p>
            <a:pPr marL="342900" indent="-342900" algn="just">
              <a:lnSpc>
                <a:spcPct val="90000"/>
              </a:lnSpc>
              <a:spcAft>
                <a:spcPct val="50000"/>
              </a:spcAft>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uiExpand="1" build="p"/>
      <p:bldP spid="24" grpId="0"/>
      <p:bldP spid="2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Useful Entries in Python’s </a:t>
            </a:r>
            <a:r>
              <a:rPr lang="en-US" sz="3600" b="1" dirty="0">
                <a:solidFill>
                  <a:srgbClr val="FF0000"/>
                </a:solidFill>
                <a:latin typeface="Courier New" pitchFamily="1" charset="0"/>
              </a:rPr>
              <a:t>math</a:t>
            </a:r>
            <a:r>
              <a:rPr lang="en-US" sz="4000" dirty="0">
                <a:solidFill>
                  <a:srgbClr val="FF0000"/>
                </a:solidFill>
              </a:rPr>
              <a:t> Library</a:t>
            </a:r>
            <a:endParaRPr lang="en-US" dirty="0">
              <a:solidFill>
                <a:srgbClr val="FF0000"/>
              </a:solidFill>
            </a:endParaRPr>
          </a:p>
        </p:txBody>
      </p:sp>
      <p:sp>
        <p:nvSpPr>
          <p:cNvPr id="48" name="Rectangle 47"/>
          <p:cNvSpPr/>
          <p:nvPr/>
        </p:nvSpPr>
        <p:spPr bwMode="auto">
          <a:xfrm>
            <a:off x="887951" y="1165086"/>
            <a:ext cx="7454965" cy="534775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37" name="Rectangle 36"/>
          <p:cNvSpPr/>
          <p:nvPr/>
        </p:nvSpPr>
        <p:spPr>
          <a:xfrm>
            <a:off x="917544" y="2252598"/>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math.floor(</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8" name="Rectangle 37"/>
          <p:cNvSpPr/>
          <p:nvPr/>
        </p:nvSpPr>
        <p:spPr>
          <a:xfrm>
            <a:off x="917544" y="3005091"/>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math.log(</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0" name="Rectangle 39"/>
          <p:cNvSpPr/>
          <p:nvPr/>
        </p:nvSpPr>
        <p:spPr>
          <a:xfrm>
            <a:off x="917544" y="4165710"/>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math.sin(</a:t>
            </a:r>
            <a:r>
              <a:rPr lang="en-US" sz="1800" b="0" i="1" dirty="0" err="1">
                <a:sym typeface="Symbol"/>
              </a:rPr>
              <a:t></a:t>
            </a:r>
            <a:r>
              <a:rPr lang="en-US" sz="1100" i="1" dirty="0">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1" name="Rectangle 40"/>
          <p:cNvSpPr/>
          <p:nvPr/>
        </p:nvSpPr>
        <p:spPr>
          <a:xfrm>
            <a:off x="917544" y="4545371"/>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math.cos(</a:t>
            </a:r>
            <a:r>
              <a:rPr lang="en-US" sz="1800" b="0" i="1" dirty="0" err="1">
                <a:sym typeface="Symbol"/>
              </a:rPr>
              <a:t></a:t>
            </a:r>
            <a:r>
              <a:rPr lang="en-US" sz="1100" i="1" dirty="0">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2" name="Rectangle 41"/>
          <p:cNvSpPr/>
          <p:nvPr/>
        </p:nvSpPr>
        <p:spPr>
          <a:xfrm>
            <a:off x="917544" y="1869390"/>
            <a:ext cx="218506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math.sqrt(</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5" name="Rectangle 44"/>
          <p:cNvSpPr/>
          <p:nvPr/>
        </p:nvSpPr>
        <p:spPr>
          <a:xfrm>
            <a:off x="917544" y="1121772"/>
            <a:ext cx="138262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math.pi</a:t>
            </a:r>
            <a:endParaRPr lang="en-US" sz="2200" b="0" dirty="0">
              <a:solidFill>
                <a:srgbClr val="000000"/>
              </a:solidFill>
              <a:latin typeface="Courier New"/>
              <a:cs typeface="Courier New"/>
            </a:endParaRPr>
          </a:p>
        </p:txBody>
      </p:sp>
      <p:sp>
        <p:nvSpPr>
          <p:cNvPr id="46" name="Rectangle 45"/>
          <p:cNvSpPr/>
          <p:nvPr/>
        </p:nvSpPr>
        <p:spPr>
          <a:xfrm>
            <a:off x="917544" y="1501433"/>
            <a:ext cx="12133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a:t>
            </a:r>
            <a:endParaRPr lang="en-US" sz="2200" b="0" dirty="0">
              <a:solidFill>
                <a:srgbClr val="000000"/>
              </a:solidFill>
              <a:latin typeface="Courier New"/>
              <a:cs typeface="Courier New"/>
            </a:endParaRPr>
          </a:p>
        </p:txBody>
      </p:sp>
      <p:sp>
        <p:nvSpPr>
          <p:cNvPr id="47" name="Rectangle 46"/>
          <p:cNvSpPr/>
          <p:nvPr/>
        </p:nvSpPr>
        <p:spPr>
          <a:xfrm>
            <a:off x="917544" y="3779220"/>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math.exp(</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51" name="Straight Connector 50"/>
          <p:cNvCxnSpPr/>
          <p:nvPr/>
        </p:nvCxnSpPr>
        <p:spPr bwMode="auto">
          <a:xfrm rot="10800000" flipH="1">
            <a:off x="881412" y="1542933"/>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881412" y="1925390"/>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rot="10800000" flipH="1">
            <a:off x="881412" y="2307847"/>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rot="10800000" flipH="1">
            <a:off x="881412" y="2690304"/>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rot="10800000" flipH="1">
            <a:off x="881412" y="3072761"/>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881412" y="3455218"/>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0800000" flipH="1">
            <a:off x="881412" y="3837675"/>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0800000" flipH="1">
            <a:off x="881412" y="4220132"/>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0800000" flipH="1">
            <a:off x="881412" y="4602589"/>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10800000" flipH="1">
            <a:off x="881412" y="4985046"/>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p:nvPr/>
        </p:nvCxnSpPr>
        <p:spPr bwMode="auto">
          <a:xfrm rot="10800000" flipH="1">
            <a:off x="881412" y="5367503"/>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rot="10800000" flipH="1">
            <a:off x="881412" y="5749960"/>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rot="16200000" flipH="1">
            <a:off x="1020333" y="3834987"/>
            <a:ext cx="5346962" cy="87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6" name="TextBox 65"/>
          <p:cNvSpPr txBox="1"/>
          <p:nvPr/>
        </p:nvSpPr>
        <p:spPr>
          <a:xfrm>
            <a:off x="3733800" y="1107660"/>
            <a:ext cx="4343400" cy="430887"/>
          </a:xfrm>
          <a:prstGeom prst="rect">
            <a:avLst/>
          </a:prstGeom>
          <a:noFill/>
        </p:spPr>
        <p:txBody>
          <a:bodyPr wrap="square" rtlCol="0">
            <a:spAutoFit/>
          </a:bodyPr>
          <a:lstStyle/>
          <a:p>
            <a:r>
              <a:rPr lang="en-US" sz="2200" b="0" dirty="0"/>
              <a:t>The mathematical constant </a:t>
            </a:r>
            <a:r>
              <a:rPr lang="en-US" sz="2200" b="0" dirty="0" err="1"/>
              <a:t>π</a:t>
            </a:r>
            <a:endParaRPr lang="en-US" sz="2200" b="0" dirty="0"/>
          </a:p>
        </p:txBody>
      </p:sp>
      <p:sp>
        <p:nvSpPr>
          <p:cNvPr id="67" name="TextBox 66"/>
          <p:cNvSpPr txBox="1"/>
          <p:nvPr/>
        </p:nvSpPr>
        <p:spPr>
          <a:xfrm>
            <a:off x="3733800" y="1489816"/>
            <a:ext cx="4343400" cy="430887"/>
          </a:xfrm>
          <a:prstGeom prst="rect">
            <a:avLst/>
          </a:prstGeom>
          <a:noFill/>
        </p:spPr>
        <p:txBody>
          <a:bodyPr wrap="square" rtlCol="0">
            <a:spAutoFit/>
          </a:bodyPr>
          <a:lstStyle/>
          <a:p>
            <a:r>
              <a:rPr lang="en-US" sz="2200" b="0" dirty="0"/>
              <a:t>The mathematical constant </a:t>
            </a:r>
            <a:r>
              <a:rPr lang="en-US" sz="2200" b="0" i="1" dirty="0" err="1"/>
              <a:t>e</a:t>
            </a:r>
            <a:endParaRPr lang="en-US" sz="2200" b="0" dirty="0"/>
          </a:p>
        </p:txBody>
      </p:sp>
      <p:sp>
        <p:nvSpPr>
          <p:cNvPr id="72" name="TextBox 71"/>
          <p:cNvSpPr txBox="1"/>
          <p:nvPr/>
        </p:nvSpPr>
        <p:spPr>
          <a:xfrm>
            <a:off x="3733800" y="2255966"/>
            <a:ext cx="4495800" cy="430887"/>
          </a:xfrm>
          <a:prstGeom prst="rect">
            <a:avLst/>
          </a:prstGeom>
          <a:noFill/>
        </p:spPr>
        <p:txBody>
          <a:bodyPr wrap="square" rtlCol="0">
            <a:spAutoFit/>
          </a:bodyPr>
          <a:lstStyle/>
          <a:p>
            <a:r>
              <a:rPr lang="en-US" sz="2200" b="0" dirty="0"/>
              <a:t>Rounds </a:t>
            </a:r>
            <a:r>
              <a:rPr lang="en-US" sz="2200" b="0" i="1" dirty="0" err="1"/>
              <a:t>x</a:t>
            </a:r>
            <a:r>
              <a:rPr lang="en-US" sz="2200" b="0" dirty="0"/>
              <a:t> down to the nearest integer</a:t>
            </a:r>
          </a:p>
        </p:txBody>
      </p:sp>
      <p:sp>
        <p:nvSpPr>
          <p:cNvPr id="73" name="TextBox 72"/>
          <p:cNvSpPr txBox="1"/>
          <p:nvPr/>
        </p:nvSpPr>
        <p:spPr>
          <a:xfrm>
            <a:off x="3733800" y="3020314"/>
            <a:ext cx="4343400" cy="430887"/>
          </a:xfrm>
          <a:prstGeom prst="rect">
            <a:avLst/>
          </a:prstGeom>
          <a:noFill/>
        </p:spPr>
        <p:txBody>
          <a:bodyPr wrap="square" rtlCol="0">
            <a:spAutoFit/>
          </a:bodyPr>
          <a:lstStyle/>
          <a:p>
            <a:r>
              <a:rPr lang="en-US" sz="2200" b="0" dirty="0"/>
              <a:t>The natural logarithm of </a:t>
            </a:r>
            <a:r>
              <a:rPr lang="en-US" sz="2200" b="0" i="1" dirty="0" err="1"/>
              <a:t>x</a:t>
            </a:r>
            <a:endParaRPr lang="en-US" sz="2200" b="0" dirty="0"/>
          </a:p>
        </p:txBody>
      </p:sp>
      <p:sp>
        <p:nvSpPr>
          <p:cNvPr id="74" name="TextBox 73"/>
          <p:cNvSpPr txBox="1"/>
          <p:nvPr/>
        </p:nvSpPr>
        <p:spPr>
          <a:xfrm>
            <a:off x="3733800" y="3796938"/>
            <a:ext cx="4343400" cy="430887"/>
          </a:xfrm>
          <a:prstGeom prst="rect">
            <a:avLst/>
          </a:prstGeom>
          <a:noFill/>
        </p:spPr>
        <p:txBody>
          <a:bodyPr wrap="square" rtlCol="0">
            <a:spAutoFit/>
          </a:bodyPr>
          <a:lstStyle/>
          <a:p>
            <a:r>
              <a:rPr lang="en-US" sz="2200" b="0" dirty="0"/>
              <a:t>The inverse logarithm (</a:t>
            </a:r>
            <a:r>
              <a:rPr lang="en-US" sz="2200" b="0" i="1" dirty="0" err="1"/>
              <a:t>e</a:t>
            </a:r>
            <a:r>
              <a:rPr lang="en-US" b="0" i="1" dirty="0"/>
              <a:t> </a:t>
            </a:r>
            <a:r>
              <a:rPr lang="en-US" sz="2200" b="0" i="1" baseline="30000" dirty="0" err="1"/>
              <a:t>x</a:t>
            </a:r>
            <a:r>
              <a:rPr lang="en-US" sz="2200" b="0" dirty="0"/>
              <a:t>)</a:t>
            </a:r>
          </a:p>
        </p:txBody>
      </p:sp>
      <p:sp>
        <p:nvSpPr>
          <p:cNvPr id="76" name="TextBox 75"/>
          <p:cNvSpPr txBox="1"/>
          <p:nvPr/>
        </p:nvSpPr>
        <p:spPr>
          <a:xfrm>
            <a:off x="3733800" y="4176548"/>
            <a:ext cx="4419600" cy="430887"/>
          </a:xfrm>
          <a:prstGeom prst="rect">
            <a:avLst/>
          </a:prstGeom>
          <a:noFill/>
        </p:spPr>
        <p:txBody>
          <a:bodyPr wrap="square" rtlCol="0">
            <a:spAutoFit/>
          </a:bodyPr>
          <a:lstStyle/>
          <a:p>
            <a:r>
              <a:rPr lang="en-US" sz="2200" b="0" dirty="0"/>
              <a:t>The sine of </a:t>
            </a:r>
            <a:r>
              <a:rPr lang="en-US" sz="2000" b="0" i="1" dirty="0" err="1">
                <a:sym typeface="Symbol"/>
              </a:rPr>
              <a:t></a:t>
            </a:r>
            <a:r>
              <a:rPr lang="en-US" sz="2200" b="0" dirty="0">
                <a:sym typeface="Symbol"/>
              </a:rPr>
              <a:t>, measured in </a:t>
            </a:r>
            <a:r>
              <a:rPr lang="en-US" sz="2200" b="0" dirty="0"/>
              <a:t>radians</a:t>
            </a:r>
          </a:p>
        </p:txBody>
      </p:sp>
      <p:sp>
        <p:nvSpPr>
          <p:cNvPr id="77" name="TextBox 76"/>
          <p:cNvSpPr txBox="1"/>
          <p:nvPr/>
        </p:nvSpPr>
        <p:spPr>
          <a:xfrm>
            <a:off x="3733800" y="4558704"/>
            <a:ext cx="4343400" cy="430887"/>
          </a:xfrm>
          <a:prstGeom prst="rect">
            <a:avLst/>
          </a:prstGeom>
          <a:noFill/>
        </p:spPr>
        <p:txBody>
          <a:bodyPr wrap="square" rtlCol="0">
            <a:spAutoFit/>
          </a:bodyPr>
          <a:lstStyle/>
          <a:p>
            <a:r>
              <a:rPr lang="en-US" sz="2200" b="0" dirty="0"/>
              <a:t>The cosine of </a:t>
            </a:r>
            <a:r>
              <a:rPr lang="en-US" sz="2000" b="0" i="1" dirty="0" err="1">
                <a:sym typeface="Symbol"/>
              </a:rPr>
              <a:t></a:t>
            </a:r>
            <a:r>
              <a:rPr lang="en-US" sz="2200" b="0" dirty="0">
                <a:sym typeface="Symbol"/>
              </a:rPr>
              <a:t>, measured in </a:t>
            </a:r>
            <a:r>
              <a:rPr lang="en-US" sz="2200" b="0" dirty="0"/>
              <a:t>radians</a:t>
            </a:r>
          </a:p>
        </p:txBody>
      </p:sp>
      <p:sp>
        <p:nvSpPr>
          <p:cNvPr id="78" name="TextBox 77"/>
          <p:cNvSpPr txBox="1"/>
          <p:nvPr/>
        </p:nvSpPr>
        <p:spPr>
          <a:xfrm>
            <a:off x="3733800" y="1873565"/>
            <a:ext cx="4343400" cy="430887"/>
          </a:xfrm>
          <a:prstGeom prst="rect">
            <a:avLst/>
          </a:prstGeom>
          <a:noFill/>
        </p:spPr>
        <p:txBody>
          <a:bodyPr wrap="square" rtlCol="0">
            <a:spAutoFit/>
          </a:bodyPr>
          <a:lstStyle/>
          <a:p>
            <a:r>
              <a:rPr lang="en-US" sz="2200" b="0" dirty="0"/>
              <a:t>The square root of </a:t>
            </a:r>
            <a:r>
              <a:rPr lang="en-US" sz="2200" b="0" i="1" dirty="0" err="1"/>
              <a:t>x</a:t>
            </a:r>
            <a:endParaRPr lang="en-US" sz="2200" b="0" i="1" dirty="0"/>
          </a:p>
        </p:txBody>
      </p:sp>
      <p:cxnSp>
        <p:nvCxnSpPr>
          <p:cNvPr id="44" name="Straight Connector 43"/>
          <p:cNvCxnSpPr/>
          <p:nvPr/>
        </p:nvCxnSpPr>
        <p:spPr bwMode="auto">
          <a:xfrm rot="10800000" flipH="1">
            <a:off x="881412" y="6132417"/>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9" name="Rectangle 48"/>
          <p:cNvSpPr/>
          <p:nvPr/>
        </p:nvSpPr>
        <p:spPr>
          <a:xfrm>
            <a:off x="920688" y="2615598"/>
            <a:ext cx="218506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math.ceil(</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92" name="TextBox 91"/>
          <p:cNvSpPr txBox="1"/>
          <p:nvPr/>
        </p:nvSpPr>
        <p:spPr>
          <a:xfrm>
            <a:off x="3733800" y="2634401"/>
            <a:ext cx="4495800" cy="430887"/>
          </a:xfrm>
          <a:prstGeom prst="rect">
            <a:avLst/>
          </a:prstGeom>
          <a:noFill/>
        </p:spPr>
        <p:txBody>
          <a:bodyPr wrap="square" rtlCol="0">
            <a:spAutoFit/>
          </a:bodyPr>
          <a:lstStyle/>
          <a:p>
            <a:r>
              <a:rPr lang="en-US" sz="2200" b="0" dirty="0"/>
              <a:t>Rounds </a:t>
            </a:r>
            <a:r>
              <a:rPr lang="en-US" sz="2200" b="0" i="1" dirty="0" err="1"/>
              <a:t>x</a:t>
            </a:r>
            <a:r>
              <a:rPr lang="en-US" sz="2200" b="0" dirty="0"/>
              <a:t> up to the nearest integer</a:t>
            </a:r>
          </a:p>
        </p:txBody>
      </p:sp>
      <p:sp>
        <p:nvSpPr>
          <p:cNvPr id="93" name="Rectangle 92"/>
          <p:cNvSpPr/>
          <p:nvPr/>
        </p:nvSpPr>
        <p:spPr>
          <a:xfrm>
            <a:off x="920688" y="5317603"/>
            <a:ext cx="2706603" cy="430887"/>
          </a:xfrm>
          <a:prstGeom prst="rect">
            <a:avLst/>
          </a:prstGeom>
        </p:spPr>
        <p:txBody>
          <a:bodyPr wrap="none">
            <a:spAutoFit/>
          </a:bodyPr>
          <a:lstStyle/>
          <a:p>
            <a:pPr>
              <a:spcBef>
                <a:spcPct val="50000"/>
              </a:spcBef>
            </a:pPr>
            <a:r>
              <a:rPr lang="en-US" sz="2200" dirty="0">
                <a:solidFill>
                  <a:srgbClr val="000000"/>
                </a:solidFill>
                <a:latin typeface="Courier New"/>
                <a:cs typeface="Courier New"/>
              </a:rPr>
              <a:t>math.atan2(</a:t>
            </a:r>
            <a:r>
              <a:rPr lang="en-US" sz="2200" b="0" i="1" dirty="0">
                <a:solidFill>
                  <a:srgbClr val="000000"/>
                </a:solidFill>
                <a:latin typeface="Times New Roman"/>
                <a:cs typeface="Times New Roman"/>
              </a:rPr>
              <a:t>y</a:t>
            </a:r>
            <a:r>
              <a:rPr lang="en-US" sz="2200" dirty="0">
                <a:solidFill>
                  <a:srgbClr val="000000"/>
                </a:solidFill>
                <a:latin typeface="Courier New"/>
                <a:cs typeface="Courier New"/>
              </a:rPr>
              <a:t>,</a:t>
            </a:r>
            <a:r>
              <a:rPr lang="en-US" sz="1800" b="0" i="1" dirty="0">
                <a:solidFill>
                  <a:srgbClr val="000000"/>
                </a:solidFill>
                <a:latin typeface="Times New Roman"/>
                <a:cs typeface="Times New Roman"/>
              </a:rPr>
              <a:t> </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94" name="TextBox 93"/>
          <p:cNvSpPr txBox="1"/>
          <p:nvPr/>
        </p:nvSpPr>
        <p:spPr>
          <a:xfrm>
            <a:off x="3733800" y="5319066"/>
            <a:ext cx="4343400" cy="430887"/>
          </a:xfrm>
          <a:prstGeom prst="rect">
            <a:avLst/>
          </a:prstGeom>
          <a:noFill/>
        </p:spPr>
        <p:txBody>
          <a:bodyPr wrap="square" rtlCol="0">
            <a:spAutoFit/>
          </a:bodyPr>
          <a:lstStyle/>
          <a:p>
            <a:r>
              <a:rPr lang="en-US" sz="2200" b="0" dirty="0"/>
              <a:t>The arctangent of </a:t>
            </a:r>
            <a:r>
              <a:rPr lang="en-US" sz="2200" b="0" i="1" dirty="0" err="1"/>
              <a:t>y</a:t>
            </a:r>
            <a:r>
              <a:rPr lang="en-US" sz="2200" b="0" dirty="0"/>
              <a:t> / </a:t>
            </a:r>
            <a:r>
              <a:rPr lang="en-US" sz="2200" b="0" i="1" dirty="0" err="1"/>
              <a:t>x</a:t>
            </a:r>
            <a:endParaRPr lang="en-US" sz="2200" b="0" dirty="0"/>
          </a:p>
        </p:txBody>
      </p:sp>
      <p:sp>
        <p:nvSpPr>
          <p:cNvPr id="95" name="Rectangle 94"/>
          <p:cNvSpPr/>
          <p:nvPr/>
        </p:nvSpPr>
        <p:spPr>
          <a:xfrm>
            <a:off x="920688" y="5688072"/>
            <a:ext cx="2732902"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math.degrees(</a:t>
            </a:r>
            <a:r>
              <a:rPr lang="en-US" sz="1800" b="0" i="1" dirty="0" err="1">
                <a:sym typeface="Symbol"/>
              </a:rPr>
              <a:t></a:t>
            </a:r>
            <a:r>
              <a:rPr lang="en-US" sz="1100" i="1" dirty="0">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96" name="Rectangle 95"/>
          <p:cNvSpPr/>
          <p:nvPr/>
        </p:nvSpPr>
        <p:spPr>
          <a:xfrm>
            <a:off x="920688" y="6067733"/>
            <a:ext cx="2732902"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math.radians(</a:t>
            </a:r>
            <a:r>
              <a:rPr lang="en-US" sz="1800" b="0" i="1" dirty="0" err="1">
                <a:sym typeface="Symbol"/>
              </a:rPr>
              <a:t></a:t>
            </a:r>
            <a:r>
              <a:rPr lang="en-US" sz="1800" i="1" dirty="0">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97" name="TextBox 96"/>
          <p:cNvSpPr txBox="1"/>
          <p:nvPr/>
        </p:nvSpPr>
        <p:spPr>
          <a:xfrm>
            <a:off x="3733800" y="5698910"/>
            <a:ext cx="4419600" cy="430887"/>
          </a:xfrm>
          <a:prstGeom prst="rect">
            <a:avLst/>
          </a:prstGeom>
          <a:noFill/>
        </p:spPr>
        <p:txBody>
          <a:bodyPr wrap="square" rtlCol="0">
            <a:spAutoFit/>
          </a:bodyPr>
          <a:lstStyle/>
          <a:p>
            <a:r>
              <a:rPr lang="en-US" sz="2200" b="0" dirty="0"/>
              <a:t>Converts from radians to degrees</a:t>
            </a:r>
          </a:p>
        </p:txBody>
      </p:sp>
      <p:sp>
        <p:nvSpPr>
          <p:cNvPr id="98" name="TextBox 97"/>
          <p:cNvSpPr txBox="1"/>
          <p:nvPr/>
        </p:nvSpPr>
        <p:spPr>
          <a:xfrm>
            <a:off x="3733800" y="6081066"/>
            <a:ext cx="4343400" cy="430887"/>
          </a:xfrm>
          <a:prstGeom prst="rect">
            <a:avLst/>
          </a:prstGeom>
          <a:noFill/>
        </p:spPr>
        <p:txBody>
          <a:bodyPr wrap="square" rtlCol="0">
            <a:spAutoFit/>
          </a:bodyPr>
          <a:lstStyle/>
          <a:p>
            <a:r>
              <a:rPr lang="en-US" sz="2200" b="0" dirty="0"/>
              <a:t>Converts from degrees to radians</a:t>
            </a:r>
          </a:p>
        </p:txBody>
      </p:sp>
      <p:sp>
        <p:nvSpPr>
          <p:cNvPr id="50" name="Rectangle 49"/>
          <p:cNvSpPr/>
          <p:nvPr/>
        </p:nvSpPr>
        <p:spPr>
          <a:xfrm>
            <a:off x="915634" y="3411370"/>
            <a:ext cx="2354368" cy="430887"/>
          </a:xfrm>
          <a:prstGeom prst="rect">
            <a:avLst/>
          </a:prstGeom>
        </p:spPr>
        <p:txBody>
          <a:bodyPr wrap="none">
            <a:spAutoFit/>
          </a:bodyPr>
          <a:lstStyle/>
          <a:p>
            <a:pPr>
              <a:spcBef>
                <a:spcPct val="50000"/>
              </a:spcBef>
            </a:pPr>
            <a:r>
              <a:rPr lang="en-US" sz="2200" dirty="0">
                <a:solidFill>
                  <a:srgbClr val="000000"/>
                </a:solidFill>
                <a:latin typeface="Courier New"/>
                <a:cs typeface="Courier New"/>
              </a:rPr>
              <a:t>math.log10(</a:t>
            </a:r>
            <a:r>
              <a:rPr lang="en-US" sz="2200" b="0" i="1" dirty="0">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3" name="TextBox 62"/>
          <p:cNvSpPr txBox="1"/>
          <p:nvPr/>
        </p:nvSpPr>
        <p:spPr>
          <a:xfrm>
            <a:off x="3733800" y="3414723"/>
            <a:ext cx="4565402" cy="430887"/>
          </a:xfrm>
          <a:prstGeom prst="rect">
            <a:avLst/>
          </a:prstGeom>
          <a:noFill/>
        </p:spPr>
        <p:txBody>
          <a:bodyPr wrap="square" rtlCol="0">
            <a:spAutoFit/>
          </a:bodyPr>
          <a:lstStyle/>
          <a:p>
            <a:r>
              <a:rPr lang="en-US" sz="2200" b="0" dirty="0"/>
              <a:t>The common (base 10) logarithm of </a:t>
            </a:r>
            <a:r>
              <a:rPr lang="en-US" sz="2200" b="0" i="1" dirty="0" err="1"/>
              <a:t>x</a:t>
            </a:r>
            <a:endParaRPr lang="en-US" sz="2200" b="0" dirty="0"/>
          </a:p>
        </p:txBody>
      </p:sp>
      <p:sp>
        <p:nvSpPr>
          <p:cNvPr id="64" name="Rectangle 63"/>
          <p:cNvSpPr/>
          <p:nvPr/>
        </p:nvSpPr>
        <p:spPr>
          <a:xfrm>
            <a:off x="930648" y="4929260"/>
            <a:ext cx="218506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math.atan(</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8" name="TextBox 67"/>
          <p:cNvSpPr txBox="1"/>
          <p:nvPr/>
        </p:nvSpPr>
        <p:spPr>
          <a:xfrm>
            <a:off x="3733800" y="4942593"/>
            <a:ext cx="4343400" cy="430887"/>
          </a:xfrm>
          <a:prstGeom prst="rect">
            <a:avLst/>
          </a:prstGeom>
          <a:noFill/>
        </p:spPr>
        <p:txBody>
          <a:bodyPr wrap="square" rtlCol="0">
            <a:spAutoFit/>
          </a:bodyPr>
          <a:lstStyle/>
          <a:p>
            <a:r>
              <a:rPr lang="en-US" sz="2200" b="0" dirty="0"/>
              <a:t>The principal arctangent of </a:t>
            </a:r>
            <a:r>
              <a:rPr lang="en-US" sz="2200" b="0" i="1" dirty="0" err="1"/>
              <a:t>x</a:t>
            </a:r>
            <a:endParaRPr lang="en-US" sz="2200" b="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Writing Your Own Functions</a:t>
            </a:r>
            <a:endParaRPr lang="en-US" dirty="0">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general form of a Python function definition is</a:t>
            </a:r>
          </a:p>
        </p:txBody>
      </p:sp>
      <p:sp>
        <p:nvSpPr>
          <p:cNvPr id="585732" name="Rectangle 4"/>
          <p:cNvSpPr>
            <a:spLocks noChangeArrowheads="1"/>
          </p:cNvSpPr>
          <p:nvPr/>
        </p:nvSpPr>
        <p:spPr bwMode="auto">
          <a:xfrm>
            <a:off x="1422400" y="1790095"/>
            <a:ext cx="6553200" cy="101776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600200" y="1874760"/>
            <a:ext cx="6248400" cy="769441"/>
          </a:xfrm>
          <a:prstGeom prst="rect">
            <a:avLst/>
          </a:prstGeom>
          <a:noFill/>
          <a:ln w="9525">
            <a:noFill/>
            <a:miter lim="800000"/>
            <a:headEnd/>
            <a:tailEnd/>
          </a:ln>
          <a:effectLst/>
        </p:spPr>
        <p:txBody>
          <a:bodyPr>
            <a:prstTxWarp prst="textNoShape">
              <a:avLst/>
            </a:prstTxWarp>
            <a:spAutoFit/>
          </a:bodyPr>
          <a:lstStyle/>
          <a:p>
            <a:r>
              <a:rPr lang="en-US" sz="2200" dirty="0">
                <a:solidFill>
                  <a:srgbClr val="CC6600"/>
                </a:solidFill>
                <a:latin typeface="Courier New"/>
                <a:cs typeface="Courier New"/>
              </a:rPr>
              <a:t>def</a:t>
            </a:r>
            <a:r>
              <a:rPr lang="en-US" sz="2200" dirty="0">
                <a:latin typeface="Courier New"/>
                <a:cs typeface="Courier New"/>
              </a:rPr>
              <a:t> </a:t>
            </a:r>
            <a:r>
              <a:rPr lang="en-US" sz="2200" b="0" i="1" dirty="0" err="1"/>
              <a:t>name</a:t>
            </a:r>
            <a:r>
              <a:rPr lang="en-US" sz="2200" dirty="0" err="1">
                <a:latin typeface="Courier New" pitchFamily="1" charset="0"/>
              </a:rPr>
              <a:t>(</a:t>
            </a:r>
            <a:r>
              <a:rPr lang="en-US" sz="2200" b="0" i="1" dirty="0" err="1"/>
              <a:t>parameter</a:t>
            </a:r>
            <a:r>
              <a:rPr lang="en-US" sz="2200" b="0" i="1" dirty="0"/>
              <a:t> list</a:t>
            </a:r>
            <a:r>
              <a:rPr lang="en-US" sz="2200" dirty="0">
                <a:latin typeface="Courier New" pitchFamily="1" charset="0"/>
              </a:rPr>
              <a:t>):</a:t>
            </a:r>
          </a:p>
          <a:p>
            <a:r>
              <a:rPr lang="en-US" sz="2200" dirty="0">
                <a:latin typeface="Courier New" pitchFamily="1" charset="0"/>
              </a:rPr>
              <a:t>   </a:t>
            </a:r>
            <a:r>
              <a:rPr lang="en-US" sz="2200" b="0" i="1" dirty="0"/>
              <a:t>statements in the function body</a:t>
            </a:r>
            <a:endParaRPr lang="en-US" sz="2200" dirty="0">
              <a:latin typeface="Courier New" pitchFamily="1" charset="0"/>
            </a:endParaRPr>
          </a:p>
        </p:txBody>
      </p:sp>
      <p:sp>
        <p:nvSpPr>
          <p:cNvPr id="585734" name="Rectangle 6"/>
          <p:cNvSpPr>
            <a:spLocks noChangeArrowheads="1"/>
          </p:cNvSpPr>
          <p:nvPr/>
        </p:nvSpPr>
        <p:spPr bwMode="auto">
          <a:xfrm>
            <a:off x="482600" y="2971800"/>
            <a:ext cx="8128000" cy="698500"/>
          </a:xfrm>
          <a:prstGeom prst="rect">
            <a:avLst/>
          </a:prstGeom>
          <a:noFill/>
          <a:ln w="9525">
            <a:noFill/>
            <a:miter lim="800000"/>
            <a:headEnd/>
            <a:tailEnd/>
          </a:ln>
          <a:effectLst/>
        </p:spPr>
        <p:txBody>
          <a:bodyPr>
            <a:prstTxWarp prst="textNoShape">
              <a:avLst/>
            </a:prstTxWarp>
          </a:bodyPr>
          <a:lstStyle/>
          <a:p>
            <a:pPr marL="342900">
              <a:lnSpc>
                <a:spcPct val="90000"/>
              </a:lnSpc>
              <a:spcAft>
                <a:spcPct val="20000"/>
              </a:spcAft>
            </a:pPr>
            <a:r>
              <a:rPr lang="en-US" sz="2400" b="0" dirty="0"/>
              <a:t>where </a:t>
            </a:r>
            <a:r>
              <a:rPr lang="en-US" sz="2400" b="0" i="1" dirty="0"/>
              <a:t>name</a:t>
            </a:r>
            <a:r>
              <a:rPr lang="en-US" sz="2400" b="0" dirty="0"/>
              <a:t> is the name of the function, and </a:t>
            </a:r>
            <a:r>
              <a:rPr lang="en-US" sz="2400" b="0" i="1" dirty="0"/>
              <a:t>parameter list</a:t>
            </a:r>
            <a:r>
              <a:rPr lang="en-US" sz="2400" b="0" dirty="0"/>
              <a:t> is a list of variables used to hold the values of each argument.</a:t>
            </a:r>
          </a:p>
        </p:txBody>
      </p:sp>
      <p:grpSp>
        <p:nvGrpSpPr>
          <p:cNvPr id="2" name="Group 12"/>
          <p:cNvGrpSpPr/>
          <p:nvPr/>
        </p:nvGrpSpPr>
        <p:grpSpPr>
          <a:xfrm>
            <a:off x="482600" y="3784600"/>
            <a:ext cx="8128000" cy="2480130"/>
            <a:chOff x="482600" y="4076700"/>
            <a:chExt cx="8128000" cy="2480130"/>
          </a:xfrm>
        </p:grpSpPr>
        <p:sp>
          <p:nvSpPr>
            <p:cNvPr id="8" name="Rectangle 3"/>
            <p:cNvSpPr>
              <a:spLocks noChangeArrowheads="1"/>
            </p:cNvSpPr>
            <p:nvPr/>
          </p:nvSpPr>
          <p:spPr bwMode="auto">
            <a:xfrm>
              <a:off x="482600" y="4076700"/>
              <a:ext cx="8128000" cy="596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You can return a value from a function by including a </a:t>
              </a:r>
              <a:r>
                <a:rPr lang="en-US" sz="2000" dirty="0">
                  <a:latin typeface="Courier New" pitchFamily="1" charset="0"/>
                </a:rPr>
                <a:t>return</a:t>
              </a:r>
              <a:r>
                <a:rPr lang="en-US" sz="2400" b="0" dirty="0"/>
                <a:t> statement, which is usually written as</a:t>
              </a:r>
            </a:p>
          </p:txBody>
        </p:sp>
        <p:grpSp>
          <p:nvGrpSpPr>
            <p:cNvPr id="3" name="Group 14"/>
            <p:cNvGrpSpPr>
              <a:grpSpLocks/>
            </p:cNvGrpSpPr>
            <p:nvPr/>
          </p:nvGrpSpPr>
          <p:grpSpPr bwMode="auto">
            <a:xfrm>
              <a:off x="1422400" y="4983165"/>
              <a:ext cx="6553200" cy="604838"/>
              <a:chOff x="896" y="1299"/>
              <a:chExt cx="4128" cy="381"/>
            </a:xfrm>
          </p:grpSpPr>
          <p:sp>
            <p:nvSpPr>
              <p:cNvPr id="10" name="Rectangle 5"/>
              <p:cNvSpPr>
                <a:spLocks noChangeArrowheads="1"/>
              </p:cNvSpPr>
              <p:nvPr/>
            </p:nvSpPr>
            <p:spPr bwMode="auto">
              <a:xfrm>
                <a:off x="896" y="1299"/>
                <a:ext cx="4128" cy="38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6"/>
              <p:cNvSpPr txBox="1">
                <a:spLocks noChangeArrowheads="1"/>
              </p:cNvSpPr>
              <p:nvPr/>
            </p:nvSpPr>
            <p:spPr bwMode="auto">
              <a:xfrm>
                <a:off x="1008" y="1352"/>
                <a:ext cx="2160" cy="271"/>
              </a:xfrm>
              <a:prstGeom prst="rect">
                <a:avLst/>
              </a:prstGeom>
              <a:solidFill>
                <a:schemeClr val="bg1"/>
              </a:solidFill>
              <a:ln w="9525">
                <a:noFill/>
                <a:miter lim="800000"/>
                <a:headEnd/>
                <a:tailEnd/>
              </a:ln>
              <a:effectLst/>
            </p:spPr>
            <p:txBody>
              <a:bodyPr>
                <a:prstTxWarp prst="textNoShape">
                  <a:avLst/>
                </a:prstTxWarp>
                <a:spAutoFit/>
              </a:bodyPr>
              <a:lstStyle/>
              <a:p>
                <a:r>
                  <a:rPr lang="en-US" sz="2200" dirty="0">
                    <a:solidFill>
                      <a:srgbClr val="CC6600"/>
                    </a:solidFill>
                    <a:latin typeface="Courier New" pitchFamily="1" charset="0"/>
                  </a:rPr>
                  <a:t>return</a:t>
                </a:r>
                <a:r>
                  <a:rPr lang="en-US" sz="2200" dirty="0">
                    <a:latin typeface="Courier New" pitchFamily="1" charset="0"/>
                  </a:rPr>
                  <a:t> </a:t>
                </a:r>
                <a:r>
                  <a:rPr lang="en-US" sz="2200" b="0" i="1" dirty="0"/>
                  <a:t>expression</a:t>
                </a:r>
                <a:endParaRPr lang="en-US" sz="2200" dirty="0">
                  <a:latin typeface="Courier New" pitchFamily="1" charset="0"/>
                </a:endParaRPr>
              </a:p>
            </p:txBody>
          </p:sp>
        </p:grpSp>
        <p:sp>
          <p:nvSpPr>
            <p:cNvPr id="12" name="Rectangle 7"/>
            <p:cNvSpPr>
              <a:spLocks noChangeArrowheads="1"/>
            </p:cNvSpPr>
            <p:nvPr/>
          </p:nvSpPr>
          <p:spPr bwMode="auto">
            <a:xfrm>
              <a:off x="482600" y="5718630"/>
              <a:ext cx="8128000" cy="838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pPr>
              <a:r>
                <a:rPr lang="en-US" sz="2400" b="0" dirty="0"/>
                <a:t>	Note the lack of curly braces and semicolons. Python instead relies on strict indentation to specify block structure.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Examples of Simple Functions</a:t>
            </a:r>
            <a:endParaRPr lang="en-US" dirty="0">
              <a:solidFill>
                <a:schemeClr val="tx1"/>
              </a:solidFill>
            </a:endParaRPr>
          </a:p>
        </p:txBody>
      </p:sp>
      <p:sp>
        <p:nvSpPr>
          <p:cNvPr id="585731"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converts Fahrenheit temperatures to their Celsius equivalent:</a:t>
            </a:r>
          </a:p>
          <a:p>
            <a:pPr marL="342900" indent="-342900" algn="just">
              <a:lnSpc>
                <a:spcPct val="90000"/>
              </a:lnSpc>
              <a:spcAft>
                <a:spcPct val="50000"/>
              </a:spcAft>
            </a:pPr>
            <a:endParaRPr lang="en-US" sz="2400" b="0" dirty="0"/>
          </a:p>
        </p:txBody>
      </p:sp>
      <p:sp>
        <p:nvSpPr>
          <p:cNvPr id="585732" name="Rectangle 4"/>
          <p:cNvSpPr>
            <a:spLocks noChangeArrowheads="1"/>
          </p:cNvSpPr>
          <p:nvPr/>
        </p:nvSpPr>
        <p:spPr bwMode="auto">
          <a:xfrm>
            <a:off x="1422400" y="2138438"/>
            <a:ext cx="6553200" cy="106555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447800" y="2223103"/>
            <a:ext cx="6477000" cy="769441"/>
          </a:xfrm>
          <a:prstGeom prst="rect">
            <a:avLst/>
          </a:prstGeom>
          <a:noFill/>
          <a:ln w="9525">
            <a:noFill/>
            <a:miter lim="800000"/>
            <a:headEnd/>
            <a:tailEnd/>
          </a:ln>
          <a:effectLst/>
        </p:spPr>
        <p:txBody>
          <a:bodyPr wrap="square">
            <a:prstTxWarp prst="textNoShape">
              <a:avLst/>
            </a:prstTxWarp>
            <a:spAutoFit/>
          </a:bodyPr>
          <a:lstStyle/>
          <a:p>
            <a:r>
              <a:rPr lang="en-US" sz="2200" dirty="0">
                <a:solidFill>
                  <a:srgbClr val="CC6600"/>
                </a:solidFill>
                <a:latin typeface="Courier New"/>
                <a:cs typeface="Courier New"/>
              </a:rPr>
              <a:t>def</a:t>
            </a:r>
            <a:r>
              <a:rPr lang="en-US" sz="2200" dirty="0">
                <a:latin typeface="Courier New"/>
                <a:cs typeface="Courier New"/>
              </a:rPr>
              <a:t> </a:t>
            </a:r>
            <a:r>
              <a:rPr lang="en-US" sz="2200" dirty="0" err="1">
                <a:latin typeface="Courier New"/>
                <a:cs typeface="Courier New"/>
              </a:rPr>
              <a:t>ftoc(f</a:t>
            </a:r>
            <a:r>
              <a:rPr lang="en-US" sz="2200" dirty="0">
                <a:latin typeface="Courier New"/>
                <a:cs typeface="Courier New"/>
              </a:rPr>
              <a:t>):</a:t>
            </a:r>
          </a:p>
          <a:p>
            <a:r>
              <a:rPr lang="en-US" sz="2200" dirty="0">
                <a:latin typeface="Courier New"/>
                <a:cs typeface="Courier New"/>
              </a:rPr>
              <a:t>   </a:t>
            </a:r>
            <a:r>
              <a:rPr lang="en-US" sz="2200" dirty="0">
                <a:solidFill>
                  <a:srgbClr val="CC6600"/>
                </a:solidFill>
                <a:latin typeface="Courier New"/>
                <a:cs typeface="Courier New"/>
              </a:rPr>
              <a:t>return</a:t>
            </a:r>
            <a:r>
              <a:rPr lang="en-US" sz="2200" dirty="0">
                <a:latin typeface="Courier New"/>
                <a:cs typeface="Courier New"/>
              </a:rPr>
              <a:t> 5 / 9 * (</a:t>
            </a:r>
            <a:r>
              <a:rPr lang="en-US" sz="2200" dirty="0" err="1">
                <a:latin typeface="Courier New"/>
                <a:cs typeface="Courier New"/>
              </a:rPr>
              <a:t>f</a:t>
            </a:r>
            <a:r>
              <a:rPr lang="en-US" sz="2200" dirty="0">
                <a:latin typeface="Courier New"/>
                <a:cs typeface="Courier New"/>
              </a:rPr>
              <a:t> – 32)</a:t>
            </a:r>
          </a:p>
        </p:txBody>
      </p:sp>
      <p:grpSp>
        <p:nvGrpSpPr>
          <p:cNvPr id="16" name="Group 15"/>
          <p:cNvGrpSpPr/>
          <p:nvPr/>
        </p:nvGrpSpPr>
        <p:grpSpPr>
          <a:xfrm>
            <a:off x="457200" y="3505200"/>
            <a:ext cx="8128000" cy="2044700"/>
            <a:chOff x="457200" y="3746500"/>
            <a:chExt cx="8128000" cy="2044700"/>
          </a:xfrm>
        </p:grpSpPr>
        <p:sp>
          <p:nvSpPr>
            <p:cNvPr id="13" name="Rectangle 3"/>
            <p:cNvSpPr>
              <a:spLocks noChangeArrowheads="1"/>
            </p:cNvSpPr>
            <p:nvPr/>
          </p:nvSpPr>
          <p:spPr bwMode="auto">
            <a:xfrm>
              <a:off x="457200" y="37465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computes the volume of a cylinder of radius </a:t>
              </a:r>
              <a:r>
                <a:rPr lang="en-US" sz="2000" dirty="0" err="1">
                  <a:latin typeface="Courier New"/>
                  <a:cs typeface="Courier New"/>
                </a:rPr>
                <a:t>r</a:t>
              </a:r>
              <a:r>
                <a:rPr lang="en-US" sz="2400" b="0" dirty="0"/>
                <a:t> and height </a:t>
              </a:r>
              <a:r>
                <a:rPr lang="en-US" sz="2000" dirty="0" err="1">
                  <a:latin typeface="Courier New"/>
                  <a:cs typeface="Courier New"/>
                </a:rPr>
                <a:t>h</a:t>
              </a:r>
              <a:r>
                <a:rPr lang="en-US" sz="2400" b="0" dirty="0"/>
                <a:t>.</a:t>
              </a:r>
            </a:p>
            <a:p>
              <a:pPr marL="342900" indent="-342900" algn="just">
                <a:lnSpc>
                  <a:spcPct val="90000"/>
                </a:lnSpc>
                <a:spcAft>
                  <a:spcPct val="50000"/>
                </a:spcAft>
              </a:pPr>
              <a:endParaRPr lang="en-US" sz="2400" b="0" dirty="0"/>
            </a:p>
          </p:txBody>
        </p:sp>
        <p:sp>
          <p:nvSpPr>
            <p:cNvPr id="14" name="Rectangle 4"/>
            <p:cNvSpPr>
              <a:spLocks noChangeArrowheads="1"/>
            </p:cNvSpPr>
            <p:nvPr/>
          </p:nvSpPr>
          <p:spPr bwMode="auto">
            <a:xfrm>
              <a:off x="1397000" y="4729238"/>
              <a:ext cx="6553200" cy="10619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5" name="Text Box 5"/>
            <p:cNvSpPr txBox="1">
              <a:spLocks noChangeArrowheads="1"/>
            </p:cNvSpPr>
            <p:nvPr/>
          </p:nvSpPr>
          <p:spPr bwMode="auto">
            <a:xfrm>
              <a:off x="1447800" y="4813903"/>
              <a:ext cx="6477000" cy="769441"/>
            </a:xfrm>
            <a:prstGeom prst="rect">
              <a:avLst/>
            </a:prstGeom>
            <a:noFill/>
            <a:ln w="9525">
              <a:noFill/>
              <a:miter lim="800000"/>
              <a:headEnd/>
              <a:tailEnd/>
            </a:ln>
            <a:effectLst/>
          </p:spPr>
          <p:txBody>
            <a:bodyPr wrap="square">
              <a:prstTxWarp prst="textNoShape">
                <a:avLst/>
              </a:prstTxWarp>
              <a:spAutoFit/>
            </a:bodyPr>
            <a:lstStyle/>
            <a:p>
              <a:r>
                <a:rPr lang="en-US" sz="2200" dirty="0">
                  <a:solidFill>
                    <a:srgbClr val="CC6600"/>
                  </a:solidFill>
                  <a:latin typeface="Courier New"/>
                  <a:cs typeface="Courier New"/>
                </a:rPr>
                <a:t>def</a:t>
              </a:r>
              <a:r>
                <a:rPr lang="en-US" sz="2200" dirty="0">
                  <a:latin typeface="Courier New"/>
                  <a:cs typeface="Courier New"/>
                </a:rPr>
                <a:t> </a:t>
              </a:r>
              <a:r>
                <a:rPr lang="en-US" sz="2200" dirty="0" err="1">
                  <a:latin typeface="Courier New"/>
                  <a:cs typeface="Courier New"/>
                </a:rPr>
                <a:t>cylinderVolume(r</a:t>
              </a:r>
              <a:r>
                <a:rPr lang="en-US" sz="2200" dirty="0">
                  <a:latin typeface="Courier New"/>
                  <a:cs typeface="Courier New"/>
                </a:rPr>
                <a:t>, </a:t>
              </a:r>
              <a:r>
                <a:rPr lang="en-US" sz="2200" dirty="0" err="1">
                  <a:latin typeface="Courier New"/>
                  <a:cs typeface="Courier New"/>
                </a:rPr>
                <a:t>h</a:t>
              </a:r>
              <a:r>
                <a:rPr lang="en-US" sz="2200" dirty="0">
                  <a:latin typeface="Courier New"/>
                  <a:cs typeface="Courier New"/>
                </a:rPr>
                <a:t>):</a:t>
              </a:r>
            </a:p>
            <a:p>
              <a:r>
                <a:rPr lang="en-US" sz="2200" dirty="0">
                  <a:latin typeface="Courier New"/>
                  <a:cs typeface="Courier New"/>
                </a:rPr>
                <a:t>   </a:t>
              </a:r>
              <a:r>
                <a:rPr lang="en-US" sz="2200" dirty="0">
                  <a:solidFill>
                    <a:srgbClr val="CC6600"/>
                  </a:solidFill>
                  <a:latin typeface="Courier New"/>
                  <a:cs typeface="Courier New"/>
                </a:rPr>
                <a:t>return</a:t>
              </a:r>
              <a:r>
                <a:rPr lang="en-US" sz="2200" dirty="0">
                  <a:latin typeface="Courier New"/>
                  <a:cs typeface="Courier New"/>
                </a:rPr>
                <a:t> </a:t>
              </a:r>
              <a:r>
                <a:rPr lang="en-US" sz="2200" dirty="0" err="1">
                  <a:latin typeface="Courier New"/>
                  <a:cs typeface="Courier New"/>
                </a:rPr>
                <a:t>math.pi</a:t>
              </a:r>
              <a:r>
                <a:rPr lang="en-US" sz="2200" dirty="0">
                  <a:latin typeface="Courier New"/>
                  <a:cs typeface="Courier New"/>
                </a:rPr>
                <a:t> * r ** 2 * h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Built-In Functions for Strings</a:t>
            </a:r>
            <a:endParaRPr lang="en-US" dirty="0">
              <a:solidFill>
                <a:schemeClr val="tx1"/>
              </a:solidFill>
            </a:endParaRPr>
          </a:p>
        </p:txBody>
      </p:sp>
      <p:sp>
        <p:nvSpPr>
          <p:cNvPr id="585731"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Python includes the following built-in functions to operate on string values:</a:t>
            </a:r>
            <a:br>
              <a:rPr lang="en-US" sz="2400" b="0" dirty="0"/>
            </a:br>
            <a:br>
              <a:rPr lang="en-US" sz="2400" b="0" dirty="0"/>
            </a:br>
            <a:br>
              <a:rPr lang="en-US" sz="2400" b="0" dirty="0"/>
            </a:br>
            <a:br>
              <a:rPr lang="en-US" sz="2400" b="0" dirty="0"/>
            </a:br>
            <a:br>
              <a:rPr lang="en-US" sz="2400" b="0" dirty="0"/>
            </a:br>
            <a:br>
              <a:rPr lang="en-US" sz="2400" b="0" dirty="0"/>
            </a:br>
            <a:br>
              <a:rPr lang="en-US" sz="2400" b="0" dirty="0"/>
            </a:br>
            <a:br>
              <a:rPr lang="en-US" sz="2400" b="0" dirty="0"/>
            </a:br>
            <a:endParaRPr lang="en-US" sz="2400" b="0" dirty="0"/>
          </a:p>
          <a:p>
            <a:pPr marL="342900" indent="-342900">
              <a:lnSpc>
                <a:spcPct val="90000"/>
              </a:lnSpc>
              <a:spcAft>
                <a:spcPct val="50000"/>
              </a:spcAft>
              <a:buFontTx/>
              <a:buChar char="•"/>
            </a:pPr>
            <a:r>
              <a:rPr lang="en-US" sz="2400" b="0" dirty="0"/>
              <a:t>Python programs often require that user type in free form text in response to </a:t>
            </a:r>
            <a:r>
              <a:rPr lang="en-US" sz="2000" dirty="0">
                <a:latin typeface="Courier New" panose="02070309020205020404" pitchFamily="49" charset="0"/>
                <a:cs typeface="Courier New" panose="02070309020205020404" pitchFamily="49" charset="0"/>
              </a:rPr>
              <a:t>input</a:t>
            </a:r>
            <a:r>
              <a:rPr lang="en-US" sz="2400" b="0" dirty="0"/>
              <a:t> calls. This underscores a key difference between JavaScript programs, which are almost always event-driven, and Python programs, which are often </a:t>
            </a:r>
            <a:r>
              <a:rPr lang="en-US" sz="2400" i="1" dirty="0"/>
              <a:t>scripts</a:t>
            </a:r>
            <a:r>
              <a:rPr lang="en-US" sz="2400" b="0" dirty="0"/>
              <a:t> that run uninterrupted, save for occasional calls to </a:t>
            </a:r>
            <a:r>
              <a:rPr lang="en-US" sz="2000" dirty="0">
                <a:latin typeface="Courier New" panose="02070309020205020404" pitchFamily="49" charset="0"/>
                <a:cs typeface="Courier New" panose="02070309020205020404" pitchFamily="49" charset="0"/>
              </a:rPr>
              <a:t>input</a:t>
            </a:r>
            <a:r>
              <a:rPr lang="en-US" sz="2400" b="0" dirty="0"/>
              <a:t>.</a:t>
            </a:r>
          </a:p>
        </p:txBody>
      </p:sp>
      <p:sp>
        <p:nvSpPr>
          <p:cNvPr id="4" name="Rectangle 3"/>
          <p:cNvSpPr/>
          <p:nvPr/>
        </p:nvSpPr>
        <p:spPr bwMode="auto">
          <a:xfrm>
            <a:off x="997139" y="2114826"/>
            <a:ext cx="7454965" cy="229662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a:ln>
                  <a:noFill/>
                </a:ln>
                <a:solidFill>
                  <a:schemeClr val="tx1"/>
                </a:solidFill>
                <a:effectLst/>
                <a:latin typeface="Times New Roman" pitchFamily="1" charset="0"/>
              </a:rPr>
              <a:t> </a:t>
            </a:r>
          </a:p>
        </p:txBody>
      </p:sp>
      <p:sp>
        <p:nvSpPr>
          <p:cNvPr id="5" name="Rectangle 4"/>
          <p:cNvSpPr/>
          <p:nvPr/>
        </p:nvSpPr>
        <p:spPr>
          <a:xfrm>
            <a:off x="1026732" y="2444990"/>
            <a:ext cx="115641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str(</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 name="Rectangle 5"/>
          <p:cNvSpPr/>
          <p:nvPr/>
        </p:nvSpPr>
        <p:spPr>
          <a:xfrm>
            <a:off x="1026732" y="2824651"/>
            <a:ext cx="1140982"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int(</a:t>
            </a:r>
            <a:r>
              <a:rPr lang="en-US" sz="2200" b="0" i="1" dirty="0" err="1">
                <a:solidFill>
                  <a:srgbClr val="000000"/>
                </a:solidFill>
                <a:latin typeface="Times New Roman"/>
                <a:cs typeface="Times New Roman"/>
              </a:rPr>
              <a:t>s</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7" name="Rectangle 6"/>
          <p:cNvSpPr/>
          <p:nvPr/>
        </p:nvSpPr>
        <p:spPr>
          <a:xfrm>
            <a:off x="1026732" y="3976646"/>
            <a:ext cx="217444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input(</a:t>
            </a:r>
            <a:r>
              <a:rPr lang="en-US" sz="2200" b="0" i="1" dirty="0" err="1">
                <a:solidFill>
                  <a:srgbClr val="000000"/>
                </a:solidFill>
                <a:latin typeface="Times New Roman"/>
                <a:cs typeface="Times New Roman"/>
              </a:rPr>
              <a:t>prompt</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11" name="Rectangle 10"/>
          <p:cNvSpPr/>
          <p:nvPr/>
        </p:nvSpPr>
        <p:spPr>
          <a:xfrm>
            <a:off x="1026732" y="3207253"/>
            <a:ext cx="149502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float(</a:t>
            </a:r>
            <a:r>
              <a:rPr lang="en-US" sz="2200" b="0" i="1" dirty="0" err="1">
                <a:solidFill>
                  <a:srgbClr val="000000"/>
                </a:solidFill>
                <a:latin typeface="Times New Roman"/>
                <a:cs typeface="Times New Roman"/>
              </a:rPr>
              <a:t>s</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12" name="Rectangle 11"/>
          <p:cNvSpPr/>
          <p:nvPr/>
        </p:nvSpPr>
        <p:spPr>
          <a:xfrm>
            <a:off x="1026732" y="2071512"/>
            <a:ext cx="115641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len(</a:t>
            </a:r>
            <a:r>
              <a:rPr lang="en-US" sz="2200" b="0" i="1" dirty="0" err="1">
                <a:solidFill>
                  <a:srgbClr val="000000"/>
                </a:solidFill>
                <a:latin typeface="Times New Roman"/>
                <a:cs typeface="Times New Roman"/>
              </a:rPr>
              <a:t>s</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13" name="Rectangle 12"/>
          <p:cNvSpPr/>
          <p:nvPr/>
        </p:nvSpPr>
        <p:spPr>
          <a:xfrm>
            <a:off x="1026732" y="3588253"/>
            <a:ext cx="1722459" cy="430887"/>
          </a:xfrm>
          <a:prstGeom prst="rect">
            <a:avLst/>
          </a:prstGeom>
        </p:spPr>
        <p:txBody>
          <a:bodyPr wrap="none">
            <a:spAutoFit/>
          </a:bodyPr>
          <a:lstStyle/>
          <a:p>
            <a:pPr>
              <a:spcBef>
                <a:spcPct val="50000"/>
              </a:spcBef>
            </a:pPr>
            <a:r>
              <a:rPr lang="en-US" sz="2200" dirty="0">
                <a:solidFill>
                  <a:srgbClr val="000000"/>
                </a:solidFill>
                <a:latin typeface="Courier New"/>
                <a:cs typeface="Courier New"/>
              </a:rPr>
              <a:t>print(</a:t>
            </a:r>
            <a:r>
              <a:rPr lang="en-US" sz="2200" b="0" i="1" dirty="0">
                <a:solidFill>
                  <a:srgbClr val="000000"/>
                </a:solidFill>
                <a:latin typeface="Times New Roman"/>
                <a:cs typeface="Times New Roman"/>
              </a:rPr>
              <a:t>.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15" name="Straight Connector 14"/>
          <p:cNvCxnSpPr/>
          <p:nvPr/>
        </p:nvCxnSpPr>
        <p:spPr bwMode="auto">
          <a:xfrm rot="10800000" flipH="1">
            <a:off x="990600" y="2492673"/>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0800000" flipH="1">
            <a:off x="990600" y="2875130"/>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0800000" flipH="1">
            <a:off x="990600" y="3257587"/>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990600" y="3640044"/>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rot="10800000" flipH="1">
            <a:off x="990600" y="4022501"/>
            <a:ext cx="746150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6200000" flipH="1">
            <a:off x="2084333" y="3262595"/>
            <a:ext cx="2304288" cy="87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 name="TextBox 27"/>
          <p:cNvSpPr txBox="1"/>
          <p:nvPr/>
        </p:nvSpPr>
        <p:spPr>
          <a:xfrm>
            <a:off x="3220448" y="2057400"/>
            <a:ext cx="5236946" cy="430887"/>
          </a:xfrm>
          <a:prstGeom prst="rect">
            <a:avLst/>
          </a:prstGeom>
          <a:noFill/>
        </p:spPr>
        <p:txBody>
          <a:bodyPr wrap="square" rtlCol="0">
            <a:spAutoFit/>
          </a:bodyPr>
          <a:lstStyle/>
          <a:p>
            <a:r>
              <a:rPr lang="en-US" sz="2200" b="0" dirty="0"/>
              <a:t>The number of characters in </a:t>
            </a:r>
            <a:r>
              <a:rPr lang="en-US" sz="2200" b="0" i="1" dirty="0" err="1"/>
              <a:t>s</a:t>
            </a:r>
            <a:r>
              <a:rPr lang="en-US" sz="2200" b="0" dirty="0"/>
              <a:t> </a:t>
            </a:r>
          </a:p>
        </p:txBody>
      </p:sp>
      <p:sp>
        <p:nvSpPr>
          <p:cNvPr id="30" name="TextBox 29"/>
          <p:cNvSpPr txBox="1"/>
          <p:nvPr/>
        </p:nvSpPr>
        <p:spPr>
          <a:xfrm>
            <a:off x="3220448" y="2438363"/>
            <a:ext cx="5237752" cy="430887"/>
          </a:xfrm>
          <a:prstGeom prst="rect">
            <a:avLst/>
          </a:prstGeom>
          <a:noFill/>
        </p:spPr>
        <p:txBody>
          <a:bodyPr wrap="square" rtlCol="0">
            <a:spAutoFit/>
          </a:bodyPr>
          <a:lstStyle/>
          <a:p>
            <a:r>
              <a:rPr lang="en-US" sz="2200" b="0" dirty="0"/>
              <a:t>The value of </a:t>
            </a:r>
            <a:r>
              <a:rPr lang="en-US" sz="2200" b="0" i="1" dirty="0" err="1"/>
              <a:t>x</a:t>
            </a:r>
            <a:r>
              <a:rPr lang="en-US" sz="2200" b="0" dirty="0"/>
              <a:t> converted to a string</a:t>
            </a:r>
          </a:p>
        </p:txBody>
      </p:sp>
      <p:sp>
        <p:nvSpPr>
          <p:cNvPr id="31" name="TextBox 30"/>
          <p:cNvSpPr txBox="1"/>
          <p:nvPr/>
        </p:nvSpPr>
        <p:spPr>
          <a:xfrm>
            <a:off x="3220448" y="2820519"/>
            <a:ext cx="5237752" cy="430887"/>
          </a:xfrm>
          <a:prstGeom prst="rect">
            <a:avLst/>
          </a:prstGeom>
          <a:noFill/>
        </p:spPr>
        <p:txBody>
          <a:bodyPr wrap="square" rtlCol="0">
            <a:spAutoFit/>
          </a:bodyPr>
          <a:lstStyle/>
          <a:p>
            <a:r>
              <a:rPr lang="en-US" sz="2200" b="0" dirty="0"/>
              <a:t>The string </a:t>
            </a:r>
            <a:r>
              <a:rPr lang="en-US" sz="2200" b="0" i="1" dirty="0" err="1"/>
              <a:t>s</a:t>
            </a:r>
            <a:r>
              <a:rPr lang="en-US" sz="2200" b="0" dirty="0"/>
              <a:t> interpreted as an integer</a:t>
            </a:r>
          </a:p>
        </p:txBody>
      </p:sp>
      <p:sp>
        <p:nvSpPr>
          <p:cNvPr id="32" name="TextBox 31"/>
          <p:cNvSpPr txBox="1"/>
          <p:nvPr/>
        </p:nvSpPr>
        <p:spPr>
          <a:xfrm>
            <a:off x="3220448" y="3968144"/>
            <a:ext cx="5237752" cy="430887"/>
          </a:xfrm>
          <a:prstGeom prst="rect">
            <a:avLst/>
          </a:prstGeom>
          <a:noFill/>
        </p:spPr>
        <p:txBody>
          <a:bodyPr wrap="square" rtlCol="0">
            <a:spAutoFit/>
          </a:bodyPr>
          <a:lstStyle/>
          <a:p>
            <a:r>
              <a:rPr lang="en-US" sz="2200" b="0" dirty="0"/>
              <a:t>Reads a string from the user</a:t>
            </a:r>
          </a:p>
        </p:txBody>
      </p:sp>
      <p:sp>
        <p:nvSpPr>
          <p:cNvPr id="37" name="TextBox 36"/>
          <p:cNvSpPr txBox="1"/>
          <p:nvPr/>
        </p:nvSpPr>
        <p:spPr>
          <a:xfrm>
            <a:off x="3220448" y="3211428"/>
            <a:ext cx="5237752" cy="430887"/>
          </a:xfrm>
          <a:prstGeom prst="rect">
            <a:avLst/>
          </a:prstGeom>
          <a:noFill/>
        </p:spPr>
        <p:txBody>
          <a:bodyPr wrap="square" rtlCol="0">
            <a:spAutoFit/>
          </a:bodyPr>
          <a:lstStyle/>
          <a:p>
            <a:r>
              <a:rPr lang="en-US" sz="2200" b="0" dirty="0"/>
              <a:t>The string </a:t>
            </a:r>
            <a:r>
              <a:rPr lang="en-US" sz="2200" b="0" i="1" dirty="0" err="1"/>
              <a:t>s</a:t>
            </a:r>
            <a:r>
              <a:rPr lang="en-US" sz="2200" b="0" dirty="0"/>
              <a:t> interpreted as floating-point</a:t>
            </a:r>
          </a:p>
        </p:txBody>
      </p:sp>
      <p:sp>
        <p:nvSpPr>
          <p:cNvPr id="47" name="TextBox 46"/>
          <p:cNvSpPr txBox="1"/>
          <p:nvPr/>
        </p:nvSpPr>
        <p:spPr>
          <a:xfrm>
            <a:off x="3220448" y="3600123"/>
            <a:ext cx="5237752" cy="430887"/>
          </a:xfrm>
          <a:prstGeom prst="rect">
            <a:avLst/>
          </a:prstGeom>
          <a:noFill/>
        </p:spPr>
        <p:txBody>
          <a:bodyPr wrap="square" rtlCol="0">
            <a:spAutoFit/>
          </a:bodyPr>
          <a:lstStyle/>
          <a:p>
            <a:r>
              <a:rPr lang="en-US" sz="2200" b="0" dirty="0"/>
              <a:t>Prints the arguments separated by spaces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Running Command-Line Programs</a:t>
            </a:r>
            <a:endParaRPr lang="en-US" dirty="0">
              <a:solidFill>
                <a:schemeClr val="tx1"/>
              </a:solidFill>
            </a:endParaRPr>
          </a:p>
        </p:txBody>
      </p:sp>
      <p:sp>
        <p:nvSpPr>
          <p:cNvPr id="585731" name="Rectangle 3"/>
          <p:cNvSpPr>
            <a:spLocks noChangeArrowheads="1"/>
          </p:cNvSpPr>
          <p:nvPr/>
        </p:nvSpPr>
        <p:spPr bwMode="auto">
          <a:xfrm>
            <a:off x="482600" y="1155700"/>
            <a:ext cx="8128000" cy="242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Although it is possible to import programs into PyCharm and run them there, most Python programs are created as text files and then invoked from a command line.</a:t>
            </a:r>
          </a:p>
          <a:p>
            <a:pPr marL="342900" indent="-342900">
              <a:lnSpc>
                <a:spcPct val="90000"/>
              </a:lnSpc>
              <a:spcAft>
                <a:spcPct val="50000"/>
              </a:spcAft>
              <a:buFontTx/>
              <a:buChar char="•"/>
            </a:pPr>
            <a:r>
              <a:rPr lang="en-US" sz="2400" b="0" dirty="0"/>
              <a:t>Python programs specify what happens when the program is run from the command line using the following lines at the end of the program file: </a:t>
            </a:r>
          </a:p>
        </p:txBody>
      </p:sp>
      <p:sp>
        <p:nvSpPr>
          <p:cNvPr id="23" name="Rectangle 4"/>
          <p:cNvSpPr>
            <a:spLocks noChangeArrowheads="1"/>
          </p:cNvSpPr>
          <p:nvPr/>
        </p:nvSpPr>
        <p:spPr bwMode="auto">
          <a:xfrm>
            <a:off x="1422400" y="3582646"/>
            <a:ext cx="6553200" cy="106555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24" name="Text Box 5"/>
          <p:cNvSpPr txBox="1">
            <a:spLocks noChangeArrowheads="1"/>
          </p:cNvSpPr>
          <p:nvPr/>
        </p:nvSpPr>
        <p:spPr bwMode="auto">
          <a:xfrm>
            <a:off x="1447800" y="3667311"/>
            <a:ext cx="6477000" cy="800219"/>
          </a:xfrm>
          <a:prstGeom prst="rect">
            <a:avLst/>
          </a:prstGeom>
          <a:noFill/>
          <a:ln w="9525">
            <a:noFill/>
            <a:miter lim="800000"/>
            <a:headEnd/>
            <a:tailEnd/>
          </a:ln>
          <a:effectLst/>
        </p:spPr>
        <p:txBody>
          <a:bodyPr wrap="square">
            <a:prstTxWarp prst="textNoShape">
              <a:avLst/>
            </a:prstTxWarp>
            <a:spAutoFit/>
          </a:bodyPr>
          <a:lstStyle/>
          <a:p>
            <a:r>
              <a:rPr lang="en-US" sz="2200" dirty="0">
                <a:solidFill>
                  <a:srgbClr val="CC6600"/>
                </a:solidFill>
                <a:latin typeface="Courier New"/>
                <a:cs typeface="Courier New"/>
              </a:rPr>
              <a:t>if</a:t>
            </a:r>
            <a:r>
              <a:rPr lang="en-US" sz="2200" dirty="0">
                <a:latin typeface="Courier New"/>
                <a:cs typeface="Courier New"/>
              </a:rPr>
              <a:t> </a:t>
            </a:r>
            <a:r>
              <a:rPr lang="en-US" sz="2000" spc="100" dirty="0">
                <a:latin typeface="Monaco"/>
                <a:cs typeface="Monaco"/>
              </a:rPr>
              <a:t>__</a:t>
            </a:r>
            <a:r>
              <a:rPr lang="en-US" sz="2200" dirty="0">
                <a:latin typeface="Courier New"/>
                <a:cs typeface="Courier New"/>
              </a:rPr>
              <a:t>name</a:t>
            </a:r>
            <a:r>
              <a:rPr lang="en-US" sz="2400" spc="100" dirty="0">
                <a:latin typeface="Monaco"/>
                <a:cs typeface="Monaco"/>
              </a:rPr>
              <a:t>__</a:t>
            </a:r>
            <a:r>
              <a:rPr lang="en-US" sz="2200" dirty="0">
                <a:latin typeface="Courier New"/>
                <a:cs typeface="Courier New"/>
              </a:rPr>
              <a:t> == </a:t>
            </a:r>
            <a:r>
              <a:rPr lang="en-US" sz="2200" dirty="0">
                <a:solidFill>
                  <a:srgbClr val="006600"/>
                </a:solidFill>
                <a:latin typeface="Courier New"/>
                <a:cs typeface="Courier New"/>
              </a:rPr>
              <a:t>"</a:t>
            </a:r>
            <a:r>
              <a:rPr lang="en-US" sz="2400" spc="100" dirty="0">
                <a:solidFill>
                  <a:srgbClr val="006600"/>
                </a:solidFill>
                <a:latin typeface="Monaco"/>
                <a:cs typeface="Monaco"/>
              </a:rPr>
              <a:t>__</a:t>
            </a:r>
            <a:r>
              <a:rPr lang="en-US" sz="2200" dirty="0">
                <a:solidFill>
                  <a:srgbClr val="006600"/>
                </a:solidFill>
                <a:latin typeface="Courier New"/>
                <a:cs typeface="Courier New"/>
              </a:rPr>
              <a:t>main</a:t>
            </a:r>
            <a:r>
              <a:rPr lang="en-US" sz="2400" spc="100" dirty="0">
                <a:solidFill>
                  <a:srgbClr val="006600"/>
                </a:solidFill>
                <a:latin typeface="Monaco"/>
                <a:cs typeface="Monaco"/>
              </a:rPr>
              <a:t>__</a:t>
            </a:r>
            <a:r>
              <a:rPr lang="en-US" sz="2200" dirty="0">
                <a:solidFill>
                  <a:srgbClr val="006600"/>
                </a:solidFill>
                <a:latin typeface="Courier New"/>
                <a:cs typeface="Courier New"/>
              </a:rPr>
              <a:t>"</a:t>
            </a:r>
            <a:r>
              <a:rPr lang="en-US" sz="2200" dirty="0">
                <a:latin typeface="Courier New"/>
                <a:cs typeface="Courier New"/>
              </a:rPr>
              <a:t>:</a:t>
            </a:r>
          </a:p>
          <a:p>
            <a:r>
              <a:rPr lang="en-US" sz="2200" dirty="0">
                <a:latin typeface="Courier New"/>
                <a:cs typeface="Courier New"/>
              </a:rPr>
              <a:t>   </a:t>
            </a:r>
            <a:r>
              <a:rPr lang="en-US" sz="2200" b="0" i="1" dirty="0">
                <a:latin typeface="Times New Roman"/>
                <a:cs typeface="Times New Roman"/>
              </a:rPr>
              <a:t>function</a:t>
            </a:r>
            <a:r>
              <a:rPr lang="en-US" sz="2200" dirty="0">
                <a:latin typeface="Courier New"/>
                <a:cs typeface="Courier New"/>
              </a:rPr>
              <a:t>()</a:t>
            </a:r>
          </a:p>
        </p:txBody>
      </p:sp>
      <p:sp>
        <p:nvSpPr>
          <p:cNvPr id="25" name="Rectangle 3"/>
          <p:cNvSpPr>
            <a:spLocks noChangeArrowheads="1"/>
          </p:cNvSpPr>
          <p:nvPr/>
        </p:nvSpPr>
        <p:spPr bwMode="auto">
          <a:xfrm>
            <a:off x="635000" y="4737100"/>
            <a:ext cx="8204200" cy="19685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b="0" dirty="0"/>
              <a:t>where </a:t>
            </a:r>
            <a:r>
              <a:rPr lang="en-US" sz="2400" b="0" i="1" dirty="0"/>
              <a:t>function</a:t>
            </a:r>
            <a:r>
              <a:rPr lang="en-US" sz="2400" b="0" dirty="0"/>
              <a:t> is the name of the function that serves as an entry point into the entire program.</a:t>
            </a:r>
          </a:p>
          <a:p>
            <a:pPr marL="342900" indent="-342900">
              <a:lnSpc>
                <a:spcPct val="90000"/>
              </a:lnSpc>
              <a:spcAft>
                <a:spcPct val="50000"/>
              </a:spcAft>
              <a:buFontTx/>
              <a:buChar char="•"/>
            </a:pPr>
            <a:r>
              <a:rPr lang="en-US" sz="2400" b="0" dirty="0"/>
              <a:t>Lines of this sort are often called </a:t>
            </a:r>
            <a:r>
              <a:rPr lang="en-US" sz="2400" i="1" dirty="0"/>
              <a:t>boilerplate</a:t>
            </a:r>
            <a:r>
              <a:rPr lang="en-US" sz="2400" b="0" i="1" dirty="0"/>
              <a:t>.</a:t>
            </a:r>
            <a:r>
              <a:rPr lang="en-US" sz="2400" b="0" dirty="0"/>
              <a:t> It’s sometimes better to just memorize the boilerplate than to understand it, and this is one of those times.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a:t>
            </a:r>
            <a:r>
              <a:rPr lang="en-US" sz="3600" b="1" dirty="0" err="1">
                <a:solidFill>
                  <a:srgbClr val="FF0000"/>
                </a:solidFill>
                <a:latin typeface="Courier New"/>
                <a:cs typeface="Courier New"/>
              </a:rPr>
              <a:t>AddTwoIntegers</a:t>
            </a:r>
            <a:r>
              <a:rPr lang="en-US" sz="4000" dirty="0">
                <a:solidFill>
                  <a:srgbClr val="FF0000"/>
                </a:solidFill>
              </a:rPr>
              <a:t> Program</a:t>
            </a:r>
            <a:endParaRPr lang="en-US" dirty="0">
              <a:solidFill>
                <a:schemeClr val="tx1"/>
              </a:solidFill>
            </a:endParaRPr>
          </a:p>
        </p:txBody>
      </p:sp>
      <p:sp>
        <p:nvSpPr>
          <p:cNvPr id="7" name="Rectangle 4"/>
          <p:cNvSpPr>
            <a:spLocks noChangeArrowheads="1"/>
          </p:cNvSpPr>
          <p:nvPr/>
        </p:nvSpPr>
        <p:spPr bwMode="auto">
          <a:xfrm>
            <a:off x="762000" y="1143000"/>
            <a:ext cx="7620000" cy="44196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 name="Text Box 5"/>
          <p:cNvSpPr txBox="1">
            <a:spLocks noChangeArrowheads="1"/>
          </p:cNvSpPr>
          <p:nvPr/>
        </p:nvSpPr>
        <p:spPr bwMode="auto">
          <a:xfrm>
            <a:off x="826330" y="1219200"/>
            <a:ext cx="7467600" cy="4247317"/>
          </a:xfrm>
          <a:prstGeom prst="rect">
            <a:avLst/>
          </a:prstGeom>
          <a:noFill/>
          <a:ln w="9525">
            <a:noFill/>
            <a:miter lim="800000"/>
            <a:headEnd/>
            <a:tailEnd/>
          </a:ln>
          <a:effectLst/>
        </p:spPr>
        <p:txBody>
          <a:bodyPr wrap="square">
            <a:prstTxWarp prst="textNoShape">
              <a:avLst/>
            </a:prstTxWarp>
            <a:spAutoFit/>
          </a:bodyPr>
          <a:lstStyle/>
          <a:p>
            <a:r>
              <a:rPr lang="en-US" sz="1800" dirty="0">
                <a:solidFill>
                  <a:srgbClr val="009999"/>
                </a:solidFill>
                <a:latin typeface="Courier New"/>
                <a:cs typeface="Courier New"/>
              </a:rPr>
              <a:t># File: </a:t>
            </a:r>
            <a:r>
              <a:rPr lang="en-US" sz="1800" dirty="0" err="1">
                <a:solidFill>
                  <a:srgbClr val="009999"/>
                </a:solidFill>
                <a:latin typeface="Courier New"/>
                <a:cs typeface="Courier New"/>
              </a:rPr>
              <a:t>AddTwoIntegers.py</a:t>
            </a:r>
            <a:endParaRPr lang="en-US" sz="1800" dirty="0">
              <a:solidFill>
                <a:srgbClr val="009999"/>
              </a:solidFill>
              <a:latin typeface="Courier New"/>
              <a:cs typeface="Courier New"/>
            </a:endParaRPr>
          </a:p>
          <a:p>
            <a:endParaRPr lang="en-US" sz="1800" dirty="0">
              <a:latin typeface="Courier New"/>
              <a:cs typeface="Courier New"/>
            </a:endParaRPr>
          </a:p>
          <a:p>
            <a:r>
              <a:rPr lang="en-US" sz="1800" dirty="0">
                <a:solidFill>
                  <a:srgbClr val="006600"/>
                </a:solidFill>
                <a:latin typeface="Courier New"/>
                <a:cs typeface="Courier New"/>
              </a:rPr>
              <a:t>"""</a:t>
            </a:r>
          </a:p>
          <a:p>
            <a:r>
              <a:rPr lang="en-US" sz="1800" dirty="0">
                <a:solidFill>
                  <a:srgbClr val="006600"/>
                </a:solidFill>
                <a:latin typeface="Courier New"/>
                <a:cs typeface="Courier New"/>
              </a:rPr>
              <a:t>This program adds two integers entered by the user.</a:t>
            </a:r>
          </a:p>
          <a:p>
            <a:r>
              <a:rPr lang="en-US" sz="1800" dirty="0">
                <a:solidFill>
                  <a:srgbClr val="006600"/>
                </a:solidFill>
                <a:latin typeface="Courier New"/>
                <a:cs typeface="Courier New"/>
              </a:rPr>
              <a:t>"""</a:t>
            </a:r>
            <a:endParaRPr lang="en-US" sz="1800" dirty="0">
              <a:latin typeface="Courier New"/>
              <a:cs typeface="Courier New"/>
            </a:endParaRPr>
          </a:p>
          <a:p>
            <a:r>
              <a:rPr lang="en-US" sz="1800" dirty="0">
                <a:solidFill>
                  <a:srgbClr val="CC6600"/>
                </a:solidFill>
                <a:latin typeface="Courier New"/>
                <a:cs typeface="Courier New"/>
              </a:rPr>
              <a:t>def</a:t>
            </a:r>
            <a:r>
              <a:rPr lang="en-US" sz="1800" dirty="0">
                <a:latin typeface="Courier New"/>
                <a:cs typeface="Courier New"/>
              </a:rPr>
              <a:t> </a:t>
            </a:r>
            <a:r>
              <a:rPr lang="en-US" sz="1800" dirty="0" err="1">
                <a:latin typeface="Courier New"/>
                <a:cs typeface="Courier New"/>
              </a:rPr>
              <a:t>AddTwoIntegers</a:t>
            </a:r>
            <a:r>
              <a:rPr lang="en-US" sz="1800" dirty="0">
                <a:latin typeface="Courier New"/>
                <a:cs typeface="Courier New"/>
              </a:rPr>
              <a:t>():</a:t>
            </a:r>
          </a:p>
          <a:p>
            <a:r>
              <a:rPr lang="en-US" sz="1800" dirty="0">
                <a:latin typeface="Courier New"/>
                <a:cs typeface="Courier New"/>
              </a:rPr>
              <a:t>    </a:t>
            </a:r>
            <a:r>
              <a:rPr lang="en-US" sz="1800" dirty="0" err="1">
                <a:solidFill>
                  <a:srgbClr val="993399"/>
                </a:solidFill>
                <a:latin typeface="Courier New"/>
                <a:cs typeface="Courier New"/>
              </a:rPr>
              <a:t>print</a:t>
            </a:r>
            <a:r>
              <a:rPr lang="en-US" sz="1800" dirty="0" err="1">
                <a:latin typeface="Courier New"/>
                <a:cs typeface="Courier New"/>
              </a:rPr>
              <a:t>(</a:t>
            </a:r>
            <a:r>
              <a:rPr lang="en-US" sz="1800" dirty="0" err="1">
                <a:solidFill>
                  <a:srgbClr val="006600"/>
                </a:solidFill>
                <a:latin typeface="Courier New"/>
                <a:cs typeface="Courier New"/>
              </a:rPr>
              <a:t>"This</a:t>
            </a:r>
            <a:r>
              <a:rPr lang="en-US" sz="1800" dirty="0">
                <a:solidFill>
                  <a:srgbClr val="006600"/>
                </a:solidFill>
                <a:latin typeface="Courier New"/>
                <a:cs typeface="Courier New"/>
              </a:rPr>
              <a:t> program adds two integers."</a:t>
            </a:r>
            <a:r>
              <a:rPr lang="en-US" sz="1800" dirty="0">
                <a:latin typeface="Courier New"/>
                <a:cs typeface="Courier New"/>
              </a:rPr>
              <a:t>)</a:t>
            </a:r>
          </a:p>
          <a:p>
            <a:r>
              <a:rPr lang="en-US" sz="1800" dirty="0">
                <a:latin typeface="Courier New"/>
                <a:cs typeface="Courier New"/>
              </a:rPr>
              <a:t>    n1 = </a:t>
            </a:r>
            <a:r>
              <a:rPr lang="en-US" sz="1800" dirty="0" err="1">
                <a:solidFill>
                  <a:srgbClr val="993399"/>
                </a:solidFill>
                <a:latin typeface="Courier New"/>
                <a:cs typeface="Courier New"/>
              </a:rPr>
              <a:t>int</a:t>
            </a:r>
            <a:r>
              <a:rPr lang="en-US" sz="1800" dirty="0" err="1">
                <a:latin typeface="Courier New"/>
                <a:cs typeface="Courier New"/>
              </a:rPr>
              <a:t>(</a:t>
            </a:r>
            <a:r>
              <a:rPr lang="en-US" sz="1800" dirty="0" err="1">
                <a:solidFill>
                  <a:srgbClr val="993399"/>
                </a:solidFill>
                <a:latin typeface="Courier New"/>
                <a:cs typeface="Courier New"/>
              </a:rPr>
              <a:t>input</a:t>
            </a:r>
            <a:r>
              <a:rPr lang="en-US" sz="1800" dirty="0" err="1">
                <a:latin typeface="Courier New"/>
                <a:cs typeface="Courier New"/>
              </a:rPr>
              <a:t>(</a:t>
            </a:r>
            <a:r>
              <a:rPr lang="en-US" sz="1800" dirty="0" err="1">
                <a:solidFill>
                  <a:srgbClr val="006600"/>
                </a:solidFill>
                <a:latin typeface="Courier New"/>
                <a:cs typeface="Courier New"/>
              </a:rPr>
              <a:t>"Enter</a:t>
            </a:r>
            <a:r>
              <a:rPr lang="en-US" sz="1800" dirty="0">
                <a:solidFill>
                  <a:srgbClr val="006600"/>
                </a:solidFill>
                <a:latin typeface="Courier New"/>
                <a:cs typeface="Courier New"/>
              </a:rPr>
              <a:t> n1? "</a:t>
            </a:r>
            <a:r>
              <a:rPr lang="en-US" sz="1800" dirty="0">
                <a:latin typeface="Courier New"/>
                <a:cs typeface="Courier New"/>
              </a:rPr>
              <a:t>))</a:t>
            </a:r>
          </a:p>
          <a:p>
            <a:r>
              <a:rPr lang="en-US" sz="1800" dirty="0">
                <a:latin typeface="Courier New"/>
                <a:cs typeface="Courier New"/>
              </a:rPr>
              <a:t>    n2 = </a:t>
            </a:r>
            <a:r>
              <a:rPr lang="en-US" sz="1800" dirty="0" err="1">
                <a:solidFill>
                  <a:srgbClr val="993399"/>
                </a:solidFill>
                <a:latin typeface="Courier New"/>
                <a:cs typeface="Courier New"/>
              </a:rPr>
              <a:t>int</a:t>
            </a:r>
            <a:r>
              <a:rPr lang="en-US" sz="1800" dirty="0" err="1">
                <a:latin typeface="Courier New"/>
                <a:cs typeface="Courier New"/>
              </a:rPr>
              <a:t>(</a:t>
            </a:r>
            <a:r>
              <a:rPr lang="en-US" sz="1800" dirty="0" err="1">
                <a:solidFill>
                  <a:srgbClr val="993399"/>
                </a:solidFill>
                <a:latin typeface="Courier New"/>
                <a:cs typeface="Courier New"/>
              </a:rPr>
              <a:t>input</a:t>
            </a:r>
            <a:r>
              <a:rPr lang="en-US" sz="1800" dirty="0" err="1">
                <a:latin typeface="Courier New"/>
                <a:cs typeface="Courier New"/>
              </a:rPr>
              <a:t>(</a:t>
            </a:r>
            <a:r>
              <a:rPr lang="en-US" sz="1800" dirty="0" err="1">
                <a:solidFill>
                  <a:srgbClr val="006600"/>
                </a:solidFill>
                <a:latin typeface="Courier New"/>
                <a:cs typeface="Courier New"/>
              </a:rPr>
              <a:t>"Enter</a:t>
            </a:r>
            <a:r>
              <a:rPr lang="en-US" sz="1800" dirty="0">
                <a:solidFill>
                  <a:srgbClr val="006600"/>
                </a:solidFill>
                <a:latin typeface="Courier New"/>
                <a:cs typeface="Courier New"/>
              </a:rPr>
              <a:t> n2? "</a:t>
            </a:r>
            <a:r>
              <a:rPr lang="en-US" sz="1800" dirty="0">
                <a:latin typeface="Courier New"/>
                <a:cs typeface="Courier New"/>
              </a:rPr>
              <a:t>))</a:t>
            </a:r>
          </a:p>
          <a:p>
            <a:r>
              <a:rPr lang="en-US" sz="1800" dirty="0">
                <a:latin typeface="Courier New"/>
                <a:cs typeface="Courier New"/>
              </a:rPr>
              <a:t>    sum = n1 + n2</a:t>
            </a:r>
          </a:p>
          <a:p>
            <a:r>
              <a:rPr lang="en-US" sz="1800" dirty="0">
                <a:latin typeface="Courier New"/>
                <a:cs typeface="Courier New"/>
              </a:rPr>
              <a:t>    </a:t>
            </a:r>
            <a:r>
              <a:rPr lang="en-US" sz="1800" dirty="0" err="1">
                <a:solidFill>
                  <a:srgbClr val="993399"/>
                </a:solidFill>
                <a:latin typeface="Courier New"/>
                <a:cs typeface="Courier New"/>
              </a:rPr>
              <a:t>print</a:t>
            </a:r>
            <a:r>
              <a:rPr lang="en-US" sz="1800" dirty="0" err="1">
                <a:latin typeface="Courier New"/>
                <a:cs typeface="Courier New"/>
              </a:rPr>
              <a:t>(</a:t>
            </a:r>
            <a:r>
              <a:rPr lang="en-US" sz="1800" dirty="0" err="1">
                <a:solidFill>
                  <a:srgbClr val="006600"/>
                </a:solidFill>
                <a:latin typeface="Courier New"/>
                <a:cs typeface="Courier New"/>
              </a:rPr>
              <a:t>"The</a:t>
            </a:r>
            <a:r>
              <a:rPr lang="en-US" sz="1800" dirty="0">
                <a:solidFill>
                  <a:srgbClr val="006600"/>
                </a:solidFill>
                <a:latin typeface="Courier New"/>
                <a:cs typeface="Courier New"/>
              </a:rPr>
              <a:t> sum is"</a:t>
            </a:r>
            <a:r>
              <a:rPr lang="en-US" sz="1800" dirty="0">
                <a:latin typeface="Courier New"/>
                <a:cs typeface="Courier New"/>
              </a:rPr>
              <a:t>, sum)</a:t>
            </a:r>
          </a:p>
          <a:p>
            <a:endParaRPr lang="en-US" sz="1800" dirty="0">
              <a:latin typeface="Courier New"/>
              <a:cs typeface="Courier New"/>
            </a:endParaRPr>
          </a:p>
          <a:p>
            <a:r>
              <a:rPr lang="en-US" sz="1800" dirty="0">
                <a:solidFill>
                  <a:srgbClr val="009999"/>
                </a:solidFill>
                <a:latin typeface="Courier New"/>
                <a:cs typeface="Courier New"/>
              </a:rPr>
              <a:t># Startup code</a:t>
            </a:r>
            <a:endParaRPr lang="en-US" sz="1800" dirty="0">
              <a:latin typeface="Courier New"/>
              <a:cs typeface="Courier New"/>
            </a:endParaRPr>
          </a:p>
          <a:p>
            <a:r>
              <a:rPr lang="en-US" sz="1800" dirty="0">
                <a:solidFill>
                  <a:srgbClr val="CC6600"/>
                </a:solidFill>
                <a:latin typeface="Courier New"/>
                <a:cs typeface="Courier New"/>
              </a:rPr>
              <a:t>if</a:t>
            </a:r>
            <a:r>
              <a:rPr lang="en-US" sz="1800" dirty="0">
                <a:latin typeface="Courier New"/>
                <a:cs typeface="Courier New"/>
              </a:rPr>
              <a:t> </a:t>
            </a:r>
            <a:r>
              <a:rPr lang="en-US" sz="1800" dirty="0">
                <a:latin typeface="Monaco"/>
                <a:cs typeface="Monaco"/>
              </a:rPr>
              <a:t>__</a:t>
            </a:r>
            <a:r>
              <a:rPr lang="en-US" sz="1800" dirty="0">
                <a:latin typeface="Courier New"/>
                <a:cs typeface="Courier New"/>
              </a:rPr>
              <a:t>name</a:t>
            </a:r>
            <a:r>
              <a:rPr lang="en-US" sz="1800" dirty="0">
                <a:latin typeface="Monaco"/>
                <a:cs typeface="Monaco"/>
              </a:rPr>
              <a:t>__</a:t>
            </a:r>
            <a:r>
              <a:rPr lang="en-US" sz="1800" dirty="0">
                <a:latin typeface="Courier New"/>
                <a:cs typeface="Courier New"/>
              </a:rPr>
              <a:t> == </a:t>
            </a:r>
            <a:r>
              <a:rPr lang="en-US" sz="1800" dirty="0">
                <a:solidFill>
                  <a:srgbClr val="006600"/>
                </a:solidFill>
                <a:latin typeface="Courier New"/>
                <a:cs typeface="Courier New"/>
              </a:rPr>
              <a:t>"</a:t>
            </a:r>
            <a:r>
              <a:rPr lang="en-US" sz="1800" dirty="0">
                <a:solidFill>
                  <a:srgbClr val="006600"/>
                </a:solidFill>
                <a:latin typeface="Monaco"/>
                <a:cs typeface="Monaco"/>
              </a:rPr>
              <a:t>__</a:t>
            </a:r>
            <a:r>
              <a:rPr lang="en-US" sz="1800" dirty="0">
                <a:solidFill>
                  <a:srgbClr val="006600"/>
                </a:solidFill>
                <a:latin typeface="Courier New"/>
                <a:cs typeface="Courier New"/>
              </a:rPr>
              <a:t>main</a:t>
            </a:r>
            <a:r>
              <a:rPr lang="en-US" sz="1800" dirty="0">
                <a:solidFill>
                  <a:srgbClr val="006600"/>
                </a:solidFill>
                <a:latin typeface="Monaco"/>
                <a:cs typeface="Monaco"/>
              </a:rPr>
              <a:t>__</a:t>
            </a:r>
            <a:r>
              <a:rPr lang="en-US" sz="1800" dirty="0">
                <a:solidFill>
                  <a:srgbClr val="006600"/>
                </a:solidFill>
                <a:latin typeface="Courier New"/>
                <a:cs typeface="Courier New"/>
              </a:rPr>
              <a:t>"</a:t>
            </a:r>
            <a:r>
              <a:rPr lang="en-US" sz="1800" dirty="0">
                <a:latin typeface="Courier New"/>
                <a:cs typeface="Courier New"/>
              </a:rPr>
              <a:t>:</a:t>
            </a:r>
          </a:p>
          <a:p>
            <a:r>
              <a:rPr lang="en-US" sz="1800" dirty="0">
                <a:latin typeface="Courier New"/>
                <a:cs typeface="Courier New"/>
              </a:rPr>
              <a:t>    </a:t>
            </a:r>
            <a:r>
              <a:rPr lang="en-US" sz="1800" dirty="0" err="1">
                <a:latin typeface="Courier New"/>
                <a:cs typeface="Courier New"/>
              </a:rPr>
              <a:t>AddTwoIntegers</a:t>
            </a:r>
            <a:r>
              <a:rPr lang="en-US" sz="1800" dirty="0">
                <a:latin typeface="Courier New"/>
                <a:cs typeface="Courier New"/>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0"/>
            <a:ext cx="9144000" cy="1143000"/>
          </a:xfrm>
          <a:noFill/>
        </p:spPr>
        <p:txBody>
          <a:bodyPr/>
          <a:lstStyle/>
          <a:p>
            <a:r>
              <a:rPr lang="en-US" sz="4000" dirty="0">
                <a:solidFill>
                  <a:srgbClr val="FF0000"/>
                </a:solidFill>
                <a:ea typeface="ＭＳ Ｐゴシック" pitchFamily="1" charset="-128"/>
                <a:cs typeface="ＭＳ Ｐゴシック" pitchFamily="1" charset="-128"/>
              </a:rPr>
              <a:t>Boolean Expressions in Python</a:t>
            </a:r>
            <a:endParaRPr lang="en-US" dirty="0">
              <a:solidFill>
                <a:schemeClr val="tx1"/>
              </a:solidFill>
              <a:ea typeface="ＭＳ Ｐゴシック" pitchFamily="1" charset="-128"/>
              <a:cs typeface="ＭＳ Ｐゴシック" pitchFamily="1" charset="-128"/>
            </a:endParaRPr>
          </a:p>
        </p:txBody>
      </p:sp>
      <p:sp>
        <p:nvSpPr>
          <p:cNvPr id="34819" name="Rectangle 3"/>
          <p:cNvSpPr>
            <a:spLocks noChangeArrowheads="1"/>
          </p:cNvSpPr>
          <p:nvPr/>
        </p:nvSpPr>
        <p:spPr bwMode="auto">
          <a:xfrm>
            <a:off x="482600" y="1069397"/>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Unsurprisingly, Python defines operators that work with Boolean data: </a:t>
            </a:r>
            <a:r>
              <a:rPr lang="en-US" sz="2400" i="1" dirty="0">
                <a:solidFill>
                  <a:srgbClr val="000000"/>
                </a:solidFill>
              </a:rPr>
              <a:t>relational operators</a:t>
            </a:r>
            <a:r>
              <a:rPr lang="en-US" sz="2400" b="0" dirty="0">
                <a:solidFill>
                  <a:srgbClr val="000000"/>
                </a:solidFill>
              </a:rPr>
              <a:t> and </a:t>
            </a:r>
            <a:r>
              <a:rPr lang="en-US" sz="2400" i="1" dirty="0">
                <a:solidFill>
                  <a:srgbClr val="000000"/>
                </a:solidFill>
              </a:rPr>
              <a:t>logical operators</a:t>
            </a:r>
            <a:r>
              <a:rPr lang="en-US" sz="2400" b="0" i="1" dirty="0">
                <a:solidFill>
                  <a:srgbClr val="000000"/>
                </a:solidFill>
              </a:rPr>
              <a:t>.</a:t>
            </a:r>
            <a:endParaRPr lang="en-US" sz="2400" b="0" dirty="0">
              <a:solidFill>
                <a:srgbClr val="000000"/>
              </a:solidFill>
            </a:endParaRPr>
          </a:p>
        </p:txBody>
      </p:sp>
      <p:grpSp>
        <p:nvGrpSpPr>
          <p:cNvPr id="2" name="Group 4"/>
          <p:cNvGrpSpPr>
            <a:grpSpLocks/>
          </p:cNvGrpSpPr>
          <p:nvPr/>
        </p:nvGrpSpPr>
        <p:grpSpPr bwMode="auto">
          <a:xfrm>
            <a:off x="482600" y="1880961"/>
            <a:ext cx="8137525" cy="2892426"/>
            <a:chOff x="304" y="1162"/>
            <a:chExt cx="5126" cy="1822"/>
          </a:xfrm>
        </p:grpSpPr>
        <p:sp>
          <p:nvSpPr>
            <p:cNvPr id="34833" name="Rectangle 5"/>
            <p:cNvSpPr>
              <a:spLocks noChangeArrowheads="1"/>
            </p:cNvSpPr>
            <p:nvPr/>
          </p:nvSpPr>
          <p:spPr bwMode="auto">
            <a:xfrm>
              <a:off x="816" y="1704"/>
              <a:ext cx="4272" cy="74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4834" name="Rectangle 6"/>
            <p:cNvSpPr>
              <a:spLocks noChangeArrowheads="1"/>
            </p:cNvSpPr>
            <p:nvPr/>
          </p:nvSpPr>
          <p:spPr bwMode="auto">
            <a:xfrm>
              <a:off x="310" y="1162"/>
              <a:ext cx="5120" cy="488"/>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5000"/>
                </a:spcAft>
                <a:buFontTx/>
                <a:buChar char="•"/>
              </a:pPr>
              <a:r>
                <a:rPr lang="en-US" sz="2400" b="0" dirty="0">
                  <a:solidFill>
                    <a:srgbClr val="000000"/>
                  </a:solidFill>
                </a:rPr>
                <a:t>There are six relational operators that compare values of other types and produce a </a:t>
              </a:r>
              <a:r>
                <a:rPr lang="en-US" sz="2000" dirty="0">
                  <a:solidFill>
                    <a:srgbClr val="000000"/>
                  </a:solidFill>
                  <a:latin typeface="Courier New" pitchFamily="1" charset="0"/>
                </a:rPr>
                <a:t>True</a:t>
              </a:r>
              <a:r>
                <a:rPr lang="en-US" sz="2400" dirty="0">
                  <a:solidFill>
                    <a:srgbClr val="000000"/>
                  </a:solidFill>
                  <a:latin typeface="Times New Roman"/>
                  <a:cs typeface="Times New Roman"/>
                </a:rPr>
                <a:t>/</a:t>
              </a:r>
              <a:r>
                <a:rPr lang="en-US" sz="2000" dirty="0">
                  <a:solidFill>
                    <a:srgbClr val="000000"/>
                  </a:solidFill>
                  <a:latin typeface="Courier New" pitchFamily="1" charset="0"/>
                </a:rPr>
                <a:t>False</a:t>
              </a:r>
              <a:r>
                <a:rPr lang="en-US" sz="2400" b="0" dirty="0">
                  <a:solidFill>
                    <a:srgbClr val="000000"/>
                  </a:solidFill>
                  <a:latin typeface="Times New Roman"/>
                  <a:cs typeface="Times New Roman"/>
                </a:rPr>
                <a:t> </a:t>
              </a:r>
              <a:r>
                <a:rPr lang="en-US" sz="2400" b="0" dirty="0">
                  <a:solidFill>
                    <a:srgbClr val="000000"/>
                  </a:solidFill>
                </a:rPr>
                <a:t>result (note </a:t>
              </a:r>
              <a:r>
                <a:rPr lang="en-US" sz="2000" dirty="0">
                  <a:solidFill>
                    <a:srgbClr val="000000"/>
                  </a:solidFill>
                  <a:latin typeface="Courier New" panose="02070309020205020404" pitchFamily="49" charset="0"/>
                  <a:cs typeface="Courier New" panose="02070309020205020404" pitchFamily="49" charset="0"/>
                </a:rPr>
                <a:t>==</a:t>
              </a:r>
              <a:r>
                <a:rPr lang="en-US" sz="2400" b="0" dirty="0">
                  <a:solidFill>
                    <a:srgbClr val="000000"/>
                  </a:solidFill>
                </a:rPr>
                <a:t> versus </a:t>
              </a:r>
              <a:r>
                <a:rPr lang="en-US" sz="2000" dirty="0">
                  <a:solidFill>
                    <a:srgbClr val="000000"/>
                  </a:solidFill>
                  <a:latin typeface="Courier New" panose="02070309020205020404" pitchFamily="49" charset="0"/>
                  <a:cs typeface="Courier New" panose="02070309020205020404" pitchFamily="49" charset="0"/>
                </a:rPr>
                <a:t>===</a:t>
              </a:r>
              <a:r>
                <a:rPr lang="en-US" sz="2400" b="0" dirty="0">
                  <a:solidFill>
                    <a:srgbClr val="000000"/>
                  </a:solidFill>
                </a:rPr>
                <a:t>):</a:t>
              </a:r>
            </a:p>
          </p:txBody>
        </p:sp>
        <p:sp>
          <p:nvSpPr>
            <p:cNvPr id="34835" name="Rectangle 7"/>
            <p:cNvSpPr>
              <a:spLocks noChangeArrowheads="1"/>
            </p:cNvSpPr>
            <p:nvPr/>
          </p:nvSpPr>
          <p:spPr bwMode="auto">
            <a:xfrm>
              <a:off x="841" y="1683"/>
              <a:ext cx="432"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a:t>
              </a:r>
              <a:r>
                <a:rPr lang="en-US" sz="400" dirty="0">
                  <a:solidFill>
                    <a:srgbClr val="000000"/>
                  </a:solidFill>
                  <a:latin typeface="Courier New" pitchFamily="1" charset="0"/>
                </a:rPr>
                <a:t> </a:t>
              </a:r>
              <a:r>
                <a:rPr lang="en-US" sz="2000" dirty="0">
                  <a:solidFill>
                    <a:srgbClr val="000000"/>
                  </a:solidFill>
                  <a:latin typeface="Courier New" pitchFamily="1" charset="0"/>
                </a:rPr>
                <a:t>=</a:t>
              </a:r>
            </a:p>
          </p:txBody>
        </p:sp>
        <p:sp>
          <p:nvSpPr>
            <p:cNvPr id="34836" name="Text Box 8"/>
            <p:cNvSpPr txBox="1">
              <a:spLocks noChangeArrowheads="1"/>
            </p:cNvSpPr>
            <p:nvPr/>
          </p:nvSpPr>
          <p:spPr bwMode="auto">
            <a:xfrm>
              <a:off x="1277" y="1672"/>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Equals</a:t>
              </a:r>
              <a:endParaRPr lang="en-US" sz="2400" b="0" dirty="0">
                <a:solidFill>
                  <a:srgbClr val="000000"/>
                </a:solidFill>
              </a:endParaRPr>
            </a:p>
          </p:txBody>
        </p:sp>
        <p:sp>
          <p:nvSpPr>
            <p:cNvPr id="34837" name="Rectangle 9"/>
            <p:cNvSpPr>
              <a:spLocks noChangeArrowheads="1"/>
            </p:cNvSpPr>
            <p:nvPr/>
          </p:nvSpPr>
          <p:spPr bwMode="auto">
            <a:xfrm>
              <a:off x="864" y="1916"/>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&lt;</a:t>
              </a:r>
              <a:endParaRPr lang="en-US" sz="2200">
                <a:solidFill>
                  <a:srgbClr val="000000"/>
                </a:solidFill>
                <a:latin typeface="Courier New" pitchFamily="1" charset="0"/>
              </a:endParaRPr>
            </a:p>
          </p:txBody>
        </p:sp>
        <p:sp>
          <p:nvSpPr>
            <p:cNvPr id="34838" name="Text Box 10"/>
            <p:cNvSpPr txBox="1">
              <a:spLocks noChangeArrowheads="1"/>
            </p:cNvSpPr>
            <p:nvPr/>
          </p:nvSpPr>
          <p:spPr bwMode="auto">
            <a:xfrm>
              <a:off x="1277" y="1905"/>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Less than</a:t>
              </a:r>
            </a:p>
          </p:txBody>
        </p:sp>
        <p:sp>
          <p:nvSpPr>
            <p:cNvPr id="34839" name="Rectangle 11"/>
            <p:cNvSpPr>
              <a:spLocks noChangeArrowheads="1"/>
            </p:cNvSpPr>
            <p:nvPr/>
          </p:nvSpPr>
          <p:spPr bwMode="auto">
            <a:xfrm>
              <a:off x="2711" y="1683"/>
              <a:ext cx="480"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4840" name="Text Box 12"/>
            <p:cNvSpPr txBox="1">
              <a:spLocks noChangeArrowheads="1"/>
            </p:cNvSpPr>
            <p:nvPr/>
          </p:nvSpPr>
          <p:spPr bwMode="auto">
            <a:xfrm>
              <a:off x="3174" y="1672"/>
              <a:ext cx="129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Not equals</a:t>
              </a:r>
              <a:endParaRPr lang="en-US" sz="2400" b="0" dirty="0">
                <a:solidFill>
                  <a:srgbClr val="000000"/>
                </a:solidFill>
              </a:endParaRPr>
            </a:p>
          </p:txBody>
        </p:sp>
        <p:sp>
          <p:nvSpPr>
            <p:cNvPr id="34841" name="Rectangle 13"/>
            <p:cNvSpPr>
              <a:spLocks noChangeArrowheads="1"/>
            </p:cNvSpPr>
            <p:nvPr/>
          </p:nvSpPr>
          <p:spPr bwMode="auto">
            <a:xfrm>
              <a:off x="2784" y="1916"/>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&lt;=</a:t>
              </a:r>
            </a:p>
          </p:txBody>
        </p:sp>
        <p:sp>
          <p:nvSpPr>
            <p:cNvPr id="34842" name="Text Box 14"/>
            <p:cNvSpPr txBox="1">
              <a:spLocks noChangeArrowheads="1"/>
            </p:cNvSpPr>
            <p:nvPr/>
          </p:nvSpPr>
          <p:spPr bwMode="auto">
            <a:xfrm>
              <a:off x="3174" y="1905"/>
              <a:ext cx="196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Less than or equal to</a:t>
              </a:r>
            </a:p>
          </p:txBody>
        </p:sp>
        <p:sp>
          <p:nvSpPr>
            <p:cNvPr id="34843" name="Rectangle 15"/>
            <p:cNvSpPr>
              <a:spLocks noChangeArrowheads="1"/>
            </p:cNvSpPr>
            <p:nvPr/>
          </p:nvSpPr>
          <p:spPr bwMode="auto">
            <a:xfrm>
              <a:off x="2784" y="2154"/>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&gt;=</a:t>
              </a:r>
              <a:endParaRPr lang="en-US" sz="2200">
                <a:solidFill>
                  <a:srgbClr val="000000"/>
                </a:solidFill>
                <a:latin typeface="Courier New" pitchFamily="1" charset="0"/>
              </a:endParaRPr>
            </a:p>
          </p:txBody>
        </p:sp>
        <p:sp>
          <p:nvSpPr>
            <p:cNvPr id="34844" name="Text Box 16"/>
            <p:cNvSpPr txBox="1">
              <a:spLocks noChangeArrowheads="1"/>
            </p:cNvSpPr>
            <p:nvPr/>
          </p:nvSpPr>
          <p:spPr bwMode="auto">
            <a:xfrm>
              <a:off x="3174" y="2143"/>
              <a:ext cx="201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Greater than or equal to</a:t>
              </a:r>
            </a:p>
          </p:txBody>
        </p:sp>
        <p:sp>
          <p:nvSpPr>
            <p:cNvPr id="34845" name="Rectangle 17"/>
            <p:cNvSpPr>
              <a:spLocks noChangeArrowheads="1"/>
            </p:cNvSpPr>
            <p:nvPr/>
          </p:nvSpPr>
          <p:spPr bwMode="auto">
            <a:xfrm>
              <a:off x="864" y="2157"/>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&gt;</a:t>
              </a:r>
              <a:endParaRPr lang="en-US" sz="2200" dirty="0">
                <a:solidFill>
                  <a:srgbClr val="000000"/>
                </a:solidFill>
                <a:latin typeface="Courier New" pitchFamily="1" charset="0"/>
              </a:endParaRPr>
            </a:p>
          </p:txBody>
        </p:sp>
        <p:sp>
          <p:nvSpPr>
            <p:cNvPr id="34846" name="Text Box 18"/>
            <p:cNvSpPr txBox="1">
              <a:spLocks noChangeArrowheads="1"/>
            </p:cNvSpPr>
            <p:nvPr/>
          </p:nvSpPr>
          <p:spPr bwMode="auto">
            <a:xfrm>
              <a:off x="1277" y="2146"/>
              <a:ext cx="110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Greater than</a:t>
              </a:r>
              <a:endParaRPr lang="en-US" sz="2400" b="0">
                <a:solidFill>
                  <a:srgbClr val="000000"/>
                </a:solidFill>
              </a:endParaRPr>
            </a:p>
          </p:txBody>
        </p:sp>
        <p:sp>
          <p:nvSpPr>
            <p:cNvPr id="34847" name="Rectangle 19"/>
            <p:cNvSpPr>
              <a:spLocks noChangeArrowheads="1"/>
            </p:cNvSpPr>
            <p:nvPr/>
          </p:nvSpPr>
          <p:spPr bwMode="auto">
            <a:xfrm>
              <a:off x="304" y="2496"/>
              <a:ext cx="5120" cy="4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solidFill>
                    <a:srgbClr val="000000"/>
                  </a:solidFill>
                </a:rPr>
                <a:t>	Of course, the expression </a:t>
              </a:r>
              <a:r>
                <a:rPr lang="en-US" sz="2000" dirty="0">
                  <a:solidFill>
                    <a:srgbClr val="000000"/>
                  </a:solidFill>
                  <a:latin typeface="Courier New" pitchFamily="1" charset="0"/>
                </a:rPr>
                <a:t>n</a:t>
              </a:r>
              <a:r>
                <a:rPr lang="en-US" sz="1000" dirty="0">
                  <a:solidFill>
                    <a:srgbClr val="000000"/>
                  </a:solidFill>
                  <a:latin typeface="Courier New" pitchFamily="1" charset="0"/>
                </a:rPr>
                <a:t> </a:t>
              </a:r>
              <a:r>
                <a:rPr lang="en-US" sz="2000" dirty="0">
                  <a:solidFill>
                    <a:srgbClr val="000000"/>
                  </a:solidFill>
                  <a:latin typeface="Courier New" pitchFamily="1" charset="0"/>
                </a:rPr>
                <a:t>&lt;=</a:t>
              </a:r>
              <a:r>
                <a:rPr lang="en-US" sz="1000" dirty="0">
                  <a:solidFill>
                    <a:srgbClr val="000000"/>
                  </a:solidFill>
                  <a:latin typeface="Courier New" pitchFamily="1" charset="0"/>
                </a:rPr>
                <a:t> </a:t>
              </a:r>
              <a:r>
                <a:rPr lang="en-US" sz="2000" dirty="0">
                  <a:solidFill>
                    <a:srgbClr val="000000"/>
                  </a:solidFill>
                  <a:latin typeface="Courier New" pitchFamily="1" charset="0"/>
                </a:rPr>
                <a:t>10</a:t>
              </a:r>
              <a:r>
                <a:rPr lang="en-US" sz="2400" b="0" dirty="0">
                  <a:solidFill>
                    <a:srgbClr val="000000"/>
                  </a:solidFill>
                </a:rPr>
                <a:t> evaluates to </a:t>
              </a:r>
              <a:r>
                <a:rPr lang="en-US" sz="2000" dirty="0">
                  <a:solidFill>
                    <a:srgbClr val="000000"/>
                  </a:solidFill>
                  <a:latin typeface="Courier New" pitchFamily="1" charset="0"/>
                </a:rPr>
                <a:t>True</a:t>
              </a:r>
              <a:r>
                <a:rPr lang="en-US" sz="2400" b="0" dirty="0">
                  <a:solidFill>
                    <a:srgbClr val="000000"/>
                  </a:solidFill>
                </a:rPr>
                <a:t> if </a:t>
              </a:r>
              <a:r>
                <a:rPr lang="en-US" sz="2000" dirty="0">
                  <a:solidFill>
                    <a:srgbClr val="000000"/>
                  </a:solidFill>
                  <a:latin typeface="Courier New" pitchFamily="1" charset="0"/>
                </a:rPr>
                <a:t>n</a:t>
              </a:r>
              <a:r>
                <a:rPr lang="en-US" sz="2400" b="0" dirty="0">
                  <a:solidFill>
                    <a:srgbClr val="000000"/>
                  </a:solidFill>
                </a:rPr>
                <a:t> is less than or equal to 10 and evaluates to </a:t>
              </a:r>
              <a:r>
                <a:rPr lang="en-US" sz="2000" dirty="0">
                  <a:solidFill>
                    <a:srgbClr val="000000"/>
                  </a:solidFill>
                  <a:latin typeface="Courier New" pitchFamily="1" charset="0"/>
                </a:rPr>
                <a:t>False</a:t>
              </a:r>
              <a:r>
                <a:rPr lang="en-US" sz="2400" b="0" dirty="0">
                  <a:solidFill>
                    <a:srgbClr val="000000"/>
                  </a:solidFill>
                </a:rPr>
                <a:t> otherwise.</a:t>
              </a:r>
            </a:p>
          </p:txBody>
        </p:sp>
      </p:grpSp>
      <p:grpSp>
        <p:nvGrpSpPr>
          <p:cNvPr id="3" name="Group 20"/>
          <p:cNvGrpSpPr>
            <a:grpSpLocks/>
          </p:cNvGrpSpPr>
          <p:nvPr/>
        </p:nvGrpSpPr>
        <p:grpSpPr bwMode="auto">
          <a:xfrm>
            <a:off x="482600" y="4798180"/>
            <a:ext cx="8128000" cy="1752600"/>
            <a:chOff x="304" y="2992"/>
            <a:chExt cx="5120" cy="1104"/>
          </a:xfrm>
        </p:grpSpPr>
        <p:sp>
          <p:nvSpPr>
            <p:cNvPr id="34822" name="Rectangle 21"/>
            <p:cNvSpPr>
              <a:spLocks noChangeArrowheads="1"/>
            </p:cNvSpPr>
            <p:nvPr/>
          </p:nvSpPr>
          <p:spPr bwMode="auto">
            <a:xfrm>
              <a:off x="816" y="3307"/>
              <a:ext cx="4272" cy="7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4823" name="Text Box 22"/>
            <p:cNvSpPr txBox="1">
              <a:spLocks noChangeArrowheads="1"/>
            </p:cNvSpPr>
            <p:nvPr/>
          </p:nvSpPr>
          <p:spPr bwMode="auto">
            <a:xfrm>
              <a:off x="2512" y="3552"/>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dirty="0" err="1">
                  <a:solidFill>
                    <a:srgbClr val="000000"/>
                  </a:solidFill>
                  <a:latin typeface="Times New Roman"/>
                  <a:cs typeface="Times New Roman"/>
                </a:rPr>
                <a:t>p</a:t>
              </a:r>
              <a:r>
                <a:rPr lang="en-US" sz="1000" dirty="0">
                  <a:solidFill>
                    <a:srgbClr val="000000"/>
                  </a:solidFill>
                  <a:latin typeface="Courier New" pitchFamily="1" charset="0"/>
                </a:rPr>
                <a:t> </a:t>
              </a:r>
              <a:r>
                <a:rPr lang="en-US" sz="2000" dirty="0">
                  <a:solidFill>
                    <a:srgbClr val="000000"/>
                  </a:solidFill>
                  <a:latin typeface="Courier New" pitchFamily="1" charset="0"/>
                </a:rPr>
                <a:t>or</a:t>
              </a:r>
              <a:r>
                <a:rPr lang="en-US" sz="1000" dirty="0">
                  <a:solidFill>
                    <a:srgbClr val="000000"/>
                  </a:solidFill>
                  <a:latin typeface="Courier New" pitchFamily="1" charset="0"/>
                </a:rPr>
                <a:t> </a:t>
              </a:r>
              <a:r>
                <a:rPr lang="en-US" sz="2000" b="0" i="1" dirty="0" err="1">
                  <a:solidFill>
                    <a:srgbClr val="000000"/>
                  </a:solidFill>
                  <a:latin typeface="Times New Roman"/>
                  <a:cs typeface="Times New Roman"/>
                </a:rPr>
                <a:t>q</a:t>
              </a:r>
              <a:r>
                <a:rPr lang="en-US" sz="2000" b="0" dirty="0">
                  <a:solidFill>
                    <a:srgbClr val="000000"/>
                  </a:solidFill>
                </a:rPr>
                <a:t> means either </a:t>
              </a:r>
              <a:r>
                <a:rPr lang="en-US" sz="2000" b="0" i="1" dirty="0" err="1">
                  <a:solidFill>
                    <a:srgbClr val="000000"/>
                  </a:solidFill>
                  <a:latin typeface="Times New Roman"/>
                  <a:cs typeface="Times New Roman"/>
                </a:rPr>
                <a:t>p</a:t>
              </a:r>
              <a:r>
                <a:rPr lang="en-US" sz="1000" dirty="0">
                  <a:solidFill>
                    <a:srgbClr val="000000"/>
                  </a:solidFill>
                  <a:latin typeface="Courier New" pitchFamily="1" charset="0"/>
                </a:rPr>
                <a:t> </a:t>
              </a:r>
              <a:r>
                <a:rPr lang="en-US" sz="2000" b="0" dirty="0">
                  <a:solidFill>
                    <a:srgbClr val="000000"/>
                  </a:solidFill>
                </a:rPr>
                <a:t>or</a:t>
              </a:r>
              <a:r>
                <a:rPr lang="en-US" sz="1000" dirty="0">
                  <a:solidFill>
                    <a:srgbClr val="000000"/>
                  </a:solidFill>
                  <a:latin typeface="Courier New" pitchFamily="1" charset="0"/>
                </a:rPr>
                <a:t> </a:t>
              </a:r>
              <a:r>
                <a:rPr lang="en-US" sz="2000" b="0" i="1" dirty="0" err="1">
                  <a:solidFill>
                    <a:srgbClr val="000000"/>
                  </a:solidFill>
                  <a:latin typeface="Times New Roman"/>
                  <a:cs typeface="Times New Roman"/>
                </a:rPr>
                <a:t>q</a:t>
              </a:r>
              <a:r>
                <a:rPr lang="en-US" sz="1000" dirty="0">
                  <a:solidFill>
                    <a:srgbClr val="000000"/>
                  </a:solidFill>
                  <a:latin typeface="Courier New" pitchFamily="1" charset="0"/>
                </a:rPr>
                <a:t> </a:t>
              </a:r>
              <a:r>
                <a:rPr lang="en-US" sz="2000" b="0" dirty="0">
                  <a:solidFill>
                    <a:srgbClr val="000000"/>
                  </a:solidFill>
                </a:rPr>
                <a:t>(or both)</a:t>
              </a:r>
            </a:p>
          </p:txBody>
        </p:sp>
        <p:sp>
          <p:nvSpPr>
            <p:cNvPr id="34824" name="Rectangle 23"/>
            <p:cNvSpPr>
              <a:spLocks noChangeArrowheads="1"/>
            </p:cNvSpPr>
            <p:nvPr/>
          </p:nvSpPr>
          <p:spPr bwMode="auto">
            <a:xfrm>
              <a:off x="304" y="2992"/>
              <a:ext cx="5120" cy="41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5000"/>
                </a:spcAft>
                <a:buFontTx/>
                <a:buChar char="•"/>
              </a:pPr>
              <a:r>
                <a:rPr lang="en-US" sz="2400" b="0" dirty="0">
                  <a:solidFill>
                    <a:srgbClr val="000000"/>
                  </a:solidFill>
                </a:rPr>
                <a:t>Whereas JavaScript has </a:t>
              </a:r>
              <a:r>
                <a:rPr lang="en-US" sz="2000" dirty="0">
                  <a:solidFill>
                    <a:srgbClr val="000000"/>
                  </a:solidFill>
                  <a:latin typeface="Courier New" panose="02070309020205020404" pitchFamily="49" charset="0"/>
                  <a:cs typeface="Courier New" panose="02070309020205020404" pitchFamily="49" charset="0"/>
                </a:rPr>
                <a:t>&amp;&amp;</a:t>
              </a:r>
              <a:r>
                <a:rPr lang="en-US" sz="2400" b="0" dirty="0">
                  <a:solidFill>
                    <a:srgbClr val="000000"/>
                  </a:solidFill>
                </a:rPr>
                <a:t>, </a:t>
              </a:r>
              <a:r>
                <a:rPr lang="en-US" sz="2000" dirty="0">
                  <a:solidFill>
                    <a:srgbClr val="000000"/>
                  </a:solidFill>
                  <a:latin typeface="Courier New" panose="02070309020205020404" pitchFamily="49" charset="0"/>
                  <a:cs typeface="Courier New" panose="02070309020205020404" pitchFamily="49" charset="0"/>
                </a:rPr>
                <a:t>||</a:t>
              </a:r>
              <a:r>
                <a:rPr lang="en-US" sz="2400" b="0" dirty="0">
                  <a:solidFill>
                    <a:srgbClr val="000000"/>
                  </a:solidFill>
                </a:rPr>
                <a:t>, and !, Python has these:</a:t>
              </a:r>
            </a:p>
          </p:txBody>
        </p:sp>
        <p:sp>
          <p:nvSpPr>
            <p:cNvPr id="34825" name="Rectangle 24"/>
            <p:cNvSpPr>
              <a:spLocks noChangeArrowheads="1"/>
            </p:cNvSpPr>
            <p:nvPr/>
          </p:nvSpPr>
          <p:spPr bwMode="auto">
            <a:xfrm>
              <a:off x="832" y="3305"/>
              <a:ext cx="464" cy="271"/>
            </a:xfrm>
            <a:prstGeom prst="rect">
              <a:avLst/>
            </a:prstGeom>
            <a:noFill/>
            <a:ln w="9525">
              <a:noFill/>
              <a:miter lim="800000"/>
              <a:headEnd/>
              <a:tailEnd/>
            </a:ln>
          </p:spPr>
          <p:txBody>
            <a:bodyPr wrap="square">
              <a:prstTxWarp prst="textNoShape">
                <a:avLst/>
              </a:prstTxWarp>
              <a:spAutoFit/>
            </a:bodyPr>
            <a:lstStyle/>
            <a:p>
              <a:pPr algn="ctr"/>
              <a:r>
                <a:rPr lang="en-US" sz="2200" dirty="0">
                  <a:solidFill>
                    <a:srgbClr val="000000"/>
                  </a:solidFill>
                  <a:latin typeface="Courier New" pitchFamily="1" charset="0"/>
                </a:rPr>
                <a:t>and</a:t>
              </a:r>
            </a:p>
          </p:txBody>
        </p:sp>
        <p:sp>
          <p:nvSpPr>
            <p:cNvPr id="34826" name="Text Box 25"/>
            <p:cNvSpPr txBox="1">
              <a:spLocks noChangeArrowheads="1"/>
            </p:cNvSpPr>
            <p:nvPr/>
          </p:nvSpPr>
          <p:spPr bwMode="auto">
            <a:xfrm>
              <a:off x="1336" y="3311"/>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Logical </a:t>
              </a:r>
              <a:r>
                <a:rPr lang="en-US" sz="1600" b="0" dirty="0">
                  <a:solidFill>
                    <a:srgbClr val="000000"/>
                  </a:solidFill>
                </a:rPr>
                <a:t>AND</a:t>
              </a:r>
              <a:endParaRPr lang="en-US" sz="2400" b="0" dirty="0">
                <a:solidFill>
                  <a:srgbClr val="000000"/>
                </a:solidFill>
              </a:endParaRPr>
            </a:p>
          </p:txBody>
        </p:sp>
        <p:sp>
          <p:nvSpPr>
            <p:cNvPr id="34827" name="Rectangle 26"/>
            <p:cNvSpPr>
              <a:spLocks noChangeArrowheads="1"/>
            </p:cNvSpPr>
            <p:nvPr/>
          </p:nvSpPr>
          <p:spPr bwMode="auto">
            <a:xfrm>
              <a:off x="832" y="3555"/>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or</a:t>
              </a:r>
              <a:endParaRPr lang="en-US" sz="2200" dirty="0">
                <a:solidFill>
                  <a:srgbClr val="000000"/>
                </a:solidFill>
                <a:latin typeface="Courier New" pitchFamily="1" charset="0"/>
              </a:endParaRPr>
            </a:p>
          </p:txBody>
        </p:sp>
        <p:sp>
          <p:nvSpPr>
            <p:cNvPr id="34828" name="Text Box 27"/>
            <p:cNvSpPr txBox="1">
              <a:spLocks noChangeArrowheads="1"/>
            </p:cNvSpPr>
            <p:nvPr/>
          </p:nvSpPr>
          <p:spPr bwMode="auto">
            <a:xfrm>
              <a:off x="1336" y="3552"/>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OR</a:t>
              </a:r>
              <a:endParaRPr lang="en-US" sz="2400" b="0">
                <a:solidFill>
                  <a:srgbClr val="000000"/>
                </a:solidFill>
              </a:endParaRPr>
            </a:p>
          </p:txBody>
        </p:sp>
        <p:sp>
          <p:nvSpPr>
            <p:cNvPr id="34829" name="Rectangle 28"/>
            <p:cNvSpPr>
              <a:spLocks noChangeArrowheads="1"/>
            </p:cNvSpPr>
            <p:nvPr/>
          </p:nvSpPr>
          <p:spPr bwMode="auto">
            <a:xfrm>
              <a:off x="832" y="3820"/>
              <a:ext cx="512"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not</a:t>
              </a:r>
              <a:endParaRPr lang="en-US" sz="2200" dirty="0">
                <a:solidFill>
                  <a:srgbClr val="000000"/>
                </a:solidFill>
                <a:latin typeface="Courier New" pitchFamily="1" charset="0"/>
              </a:endParaRPr>
            </a:p>
          </p:txBody>
        </p:sp>
        <p:sp>
          <p:nvSpPr>
            <p:cNvPr id="34830" name="Text Box 29"/>
            <p:cNvSpPr txBox="1">
              <a:spLocks noChangeArrowheads="1"/>
            </p:cNvSpPr>
            <p:nvPr/>
          </p:nvSpPr>
          <p:spPr bwMode="auto">
            <a:xfrm>
              <a:off x="1336" y="3809"/>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NOT</a:t>
              </a:r>
              <a:r>
                <a:rPr lang="en-US" sz="1200">
                  <a:solidFill>
                    <a:srgbClr val="000000"/>
                  </a:solidFill>
                  <a:latin typeface="Courier New" pitchFamily="1" charset="0"/>
                </a:rPr>
                <a:t> </a:t>
              </a:r>
            </a:p>
          </p:txBody>
        </p:sp>
        <p:sp>
          <p:nvSpPr>
            <p:cNvPr id="34831" name="Text Box 30"/>
            <p:cNvSpPr txBox="1">
              <a:spLocks noChangeArrowheads="1"/>
            </p:cNvSpPr>
            <p:nvPr/>
          </p:nvSpPr>
          <p:spPr bwMode="auto">
            <a:xfrm>
              <a:off x="2512" y="3311"/>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dirty="0" err="1">
                  <a:solidFill>
                    <a:srgbClr val="000000"/>
                  </a:solidFill>
                  <a:latin typeface="Times New Roman"/>
                  <a:cs typeface="Times New Roman"/>
                </a:rPr>
                <a:t>p</a:t>
              </a:r>
              <a:r>
                <a:rPr lang="en-US" sz="1000" dirty="0">
                  <a:solidFill>
                    <a:srgbClr val="000000"/>
                  </a:solidFill>
                  <a:latin typeface="Courier New" pitchFamily="1" charset="0"/>
                </a:rPr>
                <a:t> </a:t>
              </a:r>
              <a:r>
                <a:rPr lang="en-US" sz="2000" dirty="0">
                  <a:solidFill>
                    <a:srgbClr val="000000"/>
                  </a:solidFill>
                  <a:latin typeface="Courier New" pitchFamily="1" charset="0"/>
                </a:rPr>
                <a:t>and</a:t>
              </a:r>
              <a:r>
                <a:rPr lang="en-US" sz="1000" dirty="0">
                  <a:solidFill>
                    <a:srgbClr val="000000"/>
                  </a:solidFill>
                  <a:latin typeface="Courier New" pitchFamily="1" charset="0"/>
                </a:rPr>
                <a:t> </a:t>
              </a:r>
              <a:r>
                <a:rPr lang="en-US" sz="2000" b="0" i="1" dirty="0" err="1">
                  <a:solidFill>
                    <a:srgbClr val="000000"/>
                  </a:solidFill>
                  <a:latin typeface="Times New Roman"/>
                  <a:cs typeface="Times New Roman"/>
                </a:rPr>
                <a:t>q</a:t>
              </a:r>
              <a:r>
                <a:rPr lang="en-US" sz="2000" b="0" dirty="0">
                  <a:solidFill>
                    <a:srgbClr val="000000"/>
                  </a:solidFill>
                </a:rPr>
                <a:t> means both </a:t>
              </a:r>
              <a:r>
                <a:rPr lang="en-US" sz="2000" b="0" i="1" dirty="0" err="1">
                  <a:solidFill>
                    <a:srgbClr val="000000"/>
                  </a:solidFill>
                  <a:latin typeface="Times New Roman"/>
                  <a:cs typeface="Times New Roman"/>
                </a:rPr>
                <a:t>p</a:t>
              </a:r>
              <a:r>
                <a:rPr lang="en-US" sz="1000" dirty="0">
                  <a:solidFill>
                    <a:srgbClr val="000000"/>
                  </a:solidFill>
                  <a:latin typeface="Courier New" pitchFamily="1" charset="0"/>
                </a:rPr>
                <a:t> </a:t>
              </a:r>
              <a:r>
                <a:rPr lang="en-US" sz="2000" b="0" dirty="0">
                  <a:solidFill>
                    <a:srgbClr val="000000"/>
                  </a:solidFill>
                </a:rPr>
                <a:t>and</a:t>
              </a:r>
              <a:r>
                <a:rPr lang="en-US" sz="1000" dirty="0">
                  <a:solidFill>
                    <a:srgbClr val="000000"/>
                  </a:solidFill>
                  <a:latin typeface="Courier New" pitchFamily="1" charset="0"/>
                </a:rPr>
                <a:t> </a:t>
              </a:r>
              <a:r>
                <a:rPr lang="en-US" sz="2000" b="0" i="1" dirty="0" err="1">
                  <a:solidFill>
                    <a:srgbClr val="000000"/>
                  </a:solidFill>
                  <a:latin typeface="Times New Roman"/>
                  <a:cs typeface="Times New Roman"/>
                </a:rPr>
                <a:t>q</a:t>
              </a:r>
              <a:endParaRPr lang="en-US" sz="2000" b="0" i="1" dirty="0">
                <a:solidFill>
                  <a:srgbClr val="000000"/>
                </a:solidFill>
                <a:latin typeface="Times New Roman"/>
                <a:cs typeface="Times New Roman"/>
              </a:endParaRPr>
            </a:p>
          </p:txBody>
        </p:sp>
        <p:sp>
          <p:nvSpPr>
            <p:cNvPr id="34832" name="Text Box 31"/>
            <p:cNvSpPr txBox="1">
              <a:spLocks noChangeArrowheads="1"/>
            </p:cNvSpPr>
            <p:nvPr/>
          </p:nvSpPr>
          <p:spPr bwMode="auto">
            <a:xfrm>
              <a:off x="2496" y="3801"/>
              <a:ext cx="259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Courier New" pitchFamily="1" charset="0"/>
                </a:rPr>
                <a:t>not</a:t>
              </a:r>
              <a:r>
                <a:rPr lang="en-US" sz="2000" dirty="0">
                  <a:solidFill>
                    <a:srgbClr val="000000"/>
                  </a:solidFill>
                  <a:latin typeface="Times New Roman"/>
                  <a:cs typeface="Times New Roman"/>
                </a:rPr>
                <a:t> </a:t>
              </a:r>
              <a:r>
                <a:rPr lang="en-US" sz="2000" b="0" i="1" dirty="0" err="1">
                  <a:solidFill>
                    <a:srgbClr val="000000"/>
                  </a:solidFill>
                  <a:latin typeface="Times New Roman"/>
                  <a:cs typeface="Times New Roman"/>
                </a:rPr>
                <a:t>p</a:t>
              </a:r>
              <a:r>
                <a:rPr lang="en-US" sz="2000" b="0" dirty="0">
                  <a:solidFill>
                    <a:srgbClr val="000000"/>
                  </a:solidFill>
                </a:rPr>
                <a:t> means the opposite of </a:t>
              </a:r>
              <a:r>
                <a:rPr lang="en-US" sz="2000" b="0" i="1" dirty="0" err="1">
                  <a:solidFill>
                    <a:srgbClr val="000000"/>
                  </a:solidFill>
                  <a:latin typeface="Times New Roman"/>
                  <a:cs typeface="Times New Roman"/>
                </a:rPr>
                <a:t>p</a:t>
              </a:r>
              <a:r>
                <a:rPr lang="en-US" sz="2000" b="0" dirty="0">
                  <a:solidFill>
                    <a:srgbClr val="000000"/>
                  </a:solidFill>
                </a:rPr>
                <a:t> </a:t>
              </a:r>
            </a:p>
          </p:txBody>
        </p:sp>
      </p:grpSp>
    </p:spTree>
    <p:extLst>
      <p:ext uri="{BB962C8B-B14F-4D97-AF65-F5344CB8AC3E}">
        <p14:creationId xmlns:p14="http://schemas.microsoft.com/office/powerpoint/2010/main" val="40135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0"/>
            <a:ext cx="9144000" cy="1143000"/>
          </a:xfrm>
          <a:noFill/>
        </p:spPr>
        <p:txBody>
          <a:bodyPr/>
          <a:lstStyle/>
          <a:p>
            <a:r>
              <a:rPr lang="en-US"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if</a:t>
            </a:r>
            <a:r>
              <a:rPr lang="en-US" dirty="0">
                <a:solidFill>
                  <a:srgbClr val="FF0000"/>
                </a:solidFill>
                <a:ea typeface="ＭＳ Ｐゴシック" pitchFamily="1" charset="-128"/>
                <a:cs typeface="ＭＳ Ｐゴシック" pitchFamily="1" charset="-128"/>
              </a:rPr>
              <a:t> </a:t>
            </a:r>
            <a:r>
              <a:rPr lang="en-US" sz="4000" dirty="0">
                <a:solidFill>
                  <a:srgbClr val="FF0000"/>
                </a:solidFill>
                <a:ea typeface="ＭＳ Ｐゴシック" pitchFamily="1" charset="-128"/>
                <a:cs typeface="ＭＳ Ｐゴシック" pitchFamily="1" charset="-128"/>
              </a:rPr>
              <a:t>Statement</a:t>
            </a:r>
            <a:endParaRPr lang="en-US" i="1" dirty="0">
              <a:solidFill>
                <a:srgbClr val="FF0000"/>
              </a:solidFill>
              <a:ea typeface="ＭＳ Ｐゴシック" pitchFamily="1" charset="-128"/>
              <a:cs typeface="ＭＳ Ｐゴシック" pitchFamily="1" charset="-128"/>
            </a:endParaRPr>
          </a:p>
        </p:txBody>
      </p:sp>
      <p:sp>
        <p:nvSpPr>
          <p:cNvPr id="40964" name="Rectangle 4"/>
          <p:cNvSpPr>
            <a:spLocks noChangeArrowheads="1"/>
          </p:cNvSpPr>
          <p:nvPr/>
        </p:nvSpPr>
        <p:spPr bwMode="auto">
          <a:xfrm>
            <a:off x="1676400" y="2400301"/>
            <a:ext cx="5791200" cy="8763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5" name="Text Box 5"/>
          <p:cNvSpPr txBox="1">
            <a:spLocks noChangeArrowheads="1"/>
          </p:cNvSpPr>
          <p:nvPr/>
        </p:nvSpPr>
        <p:spPr bwMode="auto">
          <a:xfrm>
            <a:off x="1778000" y="2454275"/>
            <a:ext cx="5638800" cy="646331"/>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if </a:t>
            </a:r>
            <a:r>
              <a:rPr lang="en-US" sz="1800" b="0" i="1" dirty="0"/>
              <a:t>condition</a:t>
            </a:r>
            <a:r>
              <a:rPr lang="en-US" sz="1800" dirty="0">
                <a:latin typeface="Courier New" pitchFamily="1" charset="0"/>
              </a:rPr>
              <a:t>:</a:t>
            </a:r>
          </a:p>
          <a:p>
            <a:r>
              <a:rPr lang="en-US" sz="1800" dirty="0">
                <a:latin typeface="Courier New" pitchFamily="1" charset="0"/>
              </a:rPr>
              <a:t>    </a:t>
            </a:r>
            <a:r>
              <a:rPr lang="en-US" sz="1800" b="0" i="1" dirty="0"/>
              <a:t>statements to be executed if the condition is true</a:t>
            </a:r>
            <a:endParaRPr lang="en-US" sz="1800" dirty="0">
              <a:latin typeface="Courier New" pitchFamily="1" charset="0"/>
            </a:endParaRPr>
          </a:p>
        </p:txBody>
      </p:sp>
      <p:sp>
        <p:nvSpPr>
          <p:cNvPr id="10" name="Rectangle 3"/>
          <p:cNvSpPr>
            <a:spLocks noChangeArrowheads="1"/>
          </p:cNvSpPr>
          <p:nvPr/>
        </p:nvSpPr>
        <p:spPr bwMode="auto">
          <a:xfrm>
            <a:off x="5080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simplest of the control statements is the </a:t>
            </a:r>
            <a:r>
              <a:rPr lang="en-US" sz="2000" dirty="0">
                <a:latin typeface="Courier New" pitchFamily="1" charset="0"/>
              </a:rPr>
              <a:t>if</a:t>
            </a:r>
            <a:r>
              <a:rPr lang="en-US" sz="2400" b="0" dirty="0"/>
              <a:t> statement, which occurs in two forms.  You use the first when you need to perform an operation only if a particular condition is true:</a:t>
            </a:r>
          </a:p>
        </p:txBody>
      </p:sp>
      <p:grpSp>
        <p:nvGrpSpPr>
          <p:cNvPr id="14" name="Group 13"/>
          <p:cNvGrpSpPr/>
          <p:nvPr/>
        </p:nvGrpSpPr>
        <p:grpSpPr>
          <a:xfrm>
            <a:off x="508000" y="3610950"/>
            <a:ext cx="8128000" cy="2637450"/>
            <a:chOff x="508000" y="3610950"/>
            <a:chExt cx="8128000" cy="2637450"/>
          </a:xfrm>
        </p:grpSpPr>
        <p:sp>
          <p:nvSpPr>
            <p:cNvPr id="40968" name="Rectangle 8"/>
            <p:cNvSpPr>
              <a:spLocks noChangeArrowheads="1"/>
            </p:cNvSpPr>
            <p:nvPr/>
          </p:nvSpPr>
          <p:spPr bwMode="auto">
            <a:xfrm>
              <a:off x="1676400" y="4876801"/>
              <a:ext cx="5791200" cy="137159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9" name="Text Box 9"/>
            <p:cNvSpPr txBox="1">
              <a:spLocks noChangeArrowheads="1"/>
            </p:cNvSpPr>
            <p:nvPr/>
          </p:nvSpPr>
          <p:spPr bwMode="auto">
            <a:xfrm>
              <a:off x="1778000" y="4919664"/>
              <a:ext cx="5638800" cy="1200329"/>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if </a:t>
              </a:r>
              <a:r>
                <a:rPr lang="en-US" sz="1800" b="0" i="1" dirty="0"/>
                <a:t>condition</a:t>
              </a:r>
              <a:r>
                <a:rPr lang="en-US" sz="1800" dirty="0">
                  <a:latin typeface="Courier New" pitchFamily="1" charset="0"/>
                </a:rPr>
                <a:t>:</a:t>
              </a:r>
            </a:p>
            <a:p>
              <a:r>
                <a:rPr lang="en-US" sz="1800" dirty="0">
                  <a:latin typeface="Courier New" pitchFamily="1" charset="0"/>
                </a:rPr>
                <a:t>    </a:t>
              </a:r>
              <a:r>
                <a:rPr lang="en-US" sz="1800" b="0" i="1" dirty="0"/>
                <a:t>statements to be executed if the condition is true</a:t>
              </a:r>
              <a:endParaRPr lang="en-US" sz="1800" dirty="0">
                <a:latin typeface="Courier New" pitchFamily="1" charset="0"/>
              </a:endParaRPr>
            </a:p>
            <a:p>
              <a:r>
                <a:rPr lang="en-US" sz="1800" dirty="0">
                  <a:latin typeface="Courier New" pitchFamily="1" charset="0"/>
                </a:rPr>
                <a:t>else:</a:t>
              </a:r>
            </a:p>
            <a:p>
              <a:r>
                <a:rPr lang="en-US" sz="1800" dirty="0">
                  <a:latin typeface="Courier New" pitchFamily="1" charset="0"/>
                </a:rPr>
                <a:t>    </a:t>
              </a:r>
              <a:r>
                <a:rPr lang="en-US" sz="1800" b="0" i="1" dirty="0"/>
                <a:t>statements to be executed if the condition is false</a:t>
              </a:r>
              <a:endParaRPr lang="en-US" sz="1800" dirty="0">
                <a:latin typeface="Courier New" pitchFamily="1" charset="0"/>
              </a:endParaRPr>
            </a:p>
          </p:txBody>
        </p:sp>
        <p:sp>
          <p:nvSpPr>
            <p:cNvPr id="12" name="Rectangle 3"/>
            <p:cNvSpPr>
              <a:spLocks noChangeArrowheads="1"/>
            </p:cNvSpPr>
            <p:nvPr/>
          </p:nvSpPr>
          <p:spPr bwMode="auto">
            <a:xfrm>
              <a:off x="508000" y="361095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You use the second form whenever you need to choose between two alternative paths, depending on whether the condition is true or false:</a:t>
              </a:r>
            </a:p>
          </p:txBody>
        </p:sp>
      </p:grpSp>
    </p:spTree>
    <p:extLst>
      <p:ext uri="{BB962C8B-B14F-4D97-AF65-F5344CB8AC3E}">
        <p14:creationId xmlns:p14="http://schemas.microsoft.com/office/powerpoint/2010/main" val="281136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0"/>
            <a:ext cx="9144000" cy="1143000"/>
          </a:xfrm>
          <a:noFill/>
          <a:ln/>
        </p:spPr>
        <p:txBody>
          <a:bodyPr/>
          <a:lstStyle/>
          <a:p>
            <a:r>
              <a:rPr lang="en-US" sz="3800" dirty="0">
                <a:solidFill>
                  <a:srgbClr val="FF0000"/>
                </a:solidFill>
              </a:rPr>
              <a:t>Functions Involving Control Statements</a:t>
            </a:r>
            <a:endParaRPr lang="en-US" sz="4200" dirty="0">
              <a:solidFill>
                <a:schemeClr val="tx1"/>
              </a:solidFill>
            </a:endParaRPr>
          </a:p>
        </p:txBody>
      </p:sp>
      <p:sp>
        <p:nvSpPr>
          <p:cNvPr id="589827"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body of a function can contain statements of any type, including control statements.  As an example, the following function uses an </a:t>
            </a:r>
            <a:r>
              <a:rPr lang="en-US" sz="2000" dirty="0">
                <a:latin typeface="Courier New" pitchFamily="1" charset="0"/>
              </a:rPr>
              <a:t>if</a:t>
            </a:r>
            <a:r>
              <a:rPr lang="en-US" sz="2400" b="0" dirty="0"/>
              <a:t> statement to find the larger of two values: </a:t>
            </a:r>
          </a:p>
        </p:txBody>
      </p:sp>
      <p:sp>
        <p:nvSpPr>
          <p:cNvPr id="589828" name="Rectangle 4"/>
          <p:cNvSpPr>
            <a:spLocks noChangeArrowheads="1"/>
          </p:cNvSpPr>
          <p:nvPr/>
        </p:nvSpPr>
        <p:spPr bwMode="auto">
          <a:xfrm>
            <a:off x="1714500" y="2372410"/>
            <a:ext cx="5715000" cy="174239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9829" name="Rectangle 5"/>
          <p:cNvSpPr>
            <a:spLocks noChangeArrowheads="1"/>
          </p:cNvSpPr>
          <p:nvPr/>
        </p:nvSpPr>
        <p:spPr bwMode="auto">
          <a:xfrm>
            <a:off x="1754188" y="2454960"/>
            <a:ext cx="2401018" cy="1477328"/>
          </a:xfrm>
          <a:prstGeom prst="rect">
            <a:avLst/>
          </a:prstGeom>
          <a:noFill/>
          <a:ln w="9525">
            <a:noFill/>
            <a:miter lim="800000"/>
            <a:headEnd/>
            <a:tailEnd/>
          </a:ln>
          <a:effectLst/>
        </p:spPr>
        <p:txBody>
          <a:bodyPr wrap="none">
            <a:prstTxWarp prst="textNoShape">
              <a:avLst/>
            </a:prstTxWarp>
            <a:spAutoFit/>
          </a:bodyPr>
          <a:lstStyle/>
          <a:p>
            <a:r>
              <a:rPr lang="en-US" sz="1800" dirty="0">
                <a:latin typeface="Courier New" pitchFamily="1" charset="0"/>
              </a:rPr>
              <a:t>def </a:t>
            </a:r>
            <a:r>
              <a:rPr lang="en-US" sz="1800" dirty="0" err="1">
                <a:latin typeface="Courier New" pitchFamily="1" charset="0"/>
              </a:rPr>
              <a:t>max(x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&gt; </a:t>
            </a:r>
            <a:r>
              <a:rPr lang="en-US" sz="1800" dirty="0" err="1">
                <a:latin typeface="Courier New" pitchFamily="1" charset="0"/>
              </a:rPr>
              <a:t>y</a:t>
            </a:r>
            <a:r>
              <a:rPr lang="en-US" sz="1800" dirty="0">
                <a:latin typeface="Courier New" pitchFamily="1" charset="0"/>
              </a:rPr>
              <a:t>:</a:t>
            </a:r>
          </a:p>
          <a:p>
            <a:r>
              <a:rPr lang="en-US" sz="1800" dirty="0">
                <a:latin typeface="Courier New" pitchFamily="1" charset="0"/>
              </a:rPr>
              <a:t>        return </a:t>
            </a:r>
            <a:r>
              <a:rPr lang="en-US" sz="1800" dirty="0" err="1">
                <a:latin typeface="Courier New" pitchFamily="1" charset="0"/>
              </a:rPr>
              <a:t>x</a:t>
            </a:r>
            <a:endParaRPr lang="en-US" sz="1800" dirty="0">
              <a:latin typeface="Courier New" pitchFamily="1" charset="0"/>
            </a:endParaRPr>
          </a:p>
          <a:p>
            <a:r>
              <a:rPr lang="en-US" sz="1800" dirty="0">
                <a:latin typeface="Courier New" pitchFamily="1" charset="0"/>
              </a:rPr>
              <a:t>    else:</a:t>
            </a:r>
          </a:p>
          <a:p>
            <a:r>
              <a:rPr lang="en-US" sz="1800" dirty="0">
                <a:latin typeface="Courier New" pitchFamily="1" charset="0"/>
              </a:rPr>
              <a:t>        return </a:t>
            </a:r>
            <a:r>
              <a:rPr lang="en-US" sz="1800" dirty="0" err="1">
                <a:latin typeface="Courier New" pitchFamily="1" charset="0"/>
              </a:rPr>
              <a:t>y</a:t>
            </a:r>
            <a:endParaRPr lang="en-US" sz="1800" dirty="0">
              <a:latin typeface="Courier New" pitchFamily="1" charset="0"/>
            </a:endParaRPr>
          </a:p>
        </p:txBody>
      </p:sp>
      <p:sp>
        <p:nvSpPr>
          <p:cNvPr id="589830" name="Rectangle 6"/>
          <p:cNvSpPr>
            <a:spLocks noChangeArrowheads="1"/>
          </p:cNvSpPr>
          <p:nvPr/>
        </p:nvSpPr>
        <p:spPr bwMode="auto">
          <a:xfrm>
            <a:off x="482600" y="4279900"/>
            <a:ext cx="82804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Notice the reliance on the </a:t>
            </a:r>
            <a:r>
              <a:rPr lang="en-US" sz="2000" dirty="0">
                <a:latin typeface="Courier New" panose="02070309020205020404" pitchFamily="49" charset="0"/>
                <a:cs typeface="Courier New" panose="02070309020205020404" pitchFamily="49" charset="0"/>
              </a:rPr>
              <a:t>:</a:t>
            </a:r>
            <a:r>
              <a:rPr lang="en-US" sz="2400" b="0" dirty="0"/>
              <a:t> and regimented indentation to specify block structure. It’s very easy to identify Python code because of this.</a:t>
            </a:r>
          </a:p>
          <a:p>
            <a:pPr marL="342900" indent="-342900">
              <a:lnSpc>
                <a:spcPct val="90000"/>
              </a:lnSpc>
              <a:spcAft>
                <a:spcPct val="50000"/>
              </a:spcAft>
              <a:buFontTx/>
              <a:buChar char="•"/>
            </a:pPr>
            <a:r>
              <a:rPr lang="en-US" sz="2400" b="0" dirty="0"/>
              <a:t>Python doesn’t require semicolons to terminate expressions as our JavaScript programs do.</a:t>
            </a:r>
          </a:p>
        </p:txBody>
      </p:sp>
    </p:spTree>
    <p:extLst>
      <p:ext uri="{BB962C8B-B14F-4D97-AF65-F5344CB8AC3E}">
        <p14:creationId xmlns:p14="http://schemas.microsoft.com/office/powerpoint/2010/main" val="308637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98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98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30"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while</a:t>
            </a:r>
            <a:r>
              <a:rPr lang="en-US" sz="4000" dirty="0">
                <a:solidFill>
                  <a:srgbClr val="FF0000"/>
                </a:solidFill>
                <a:ea typeface="ＭＳ Ｐゴシック" pitchFamily="1" charset="-128"/>
                <a:cs typeface="ＭＳ Ｐゴシック" pitchFamily="1" charset="-128"/>
              </a:rPr>
              <a:t> Statement</a:t>
            </a:r>
            <a:endParaRPr lang="en-US" i="1" dirty="0">
              <a:solidFill>
                <a:srgbClr val="FF0000"/>
              </a:solidFill>
              <a:ea typeface="ＭＳ Ｐゴシック" pitchFamily="1" charset="-128"/>
              <a:cs typeface="ＭＳ Ｐゴシック" pitchFamily="1" charset="-128"/>
            </a:endParaRPr>
          </a:p>
        </p:txBody>
      </p:sp>
      <p:grpSp>
        <p:nvGrpSpPr>
          <p:cNvPr id="3" name="Group 12"/>
          <p:cNvGrpSpPr>
            <a:grpSpLocks/>
          </p:cNvGrpSpPr>
          <p:nvPr/>
        </p:nvGrpSpPr>
        <p:grpSpPr bwMode="auto">
          <a:xfrm>
            <a:off x="1676400" y="2094894"/>
            <a:ext cx="5791200" cy="889000"/>
            <a:chOff x="1056" y="1312"/>
            <a:chExt cx="3648" cy="560"/>
          </a:xfrm>
        </p:grpSpPr>
        <p:sp>
          <p:nvSpPr>
            <p:cNvPr id="51211" name="Rectangle 13"/>
            <p:cNvSpPr>
              <a:spLocks noChangeArrowheads="1"/>
            </p:cNvSpPr>
            <p:nvPr/>
          </p:nvSpPr>
          <p:spPr bwMode="auto">
            <a:xfrm>
              <a:off x="1056" y="1312"/>
              <a:ext cx="3648" cy="5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2" name="Text Box 14"/>
            <p:cNvSpPr txBox="1">
              <a:spLocks noChangeArrowheads="1"/>
            </p:cNvSpPr>
            <p:nvPr/>
          </p:nvSpPr>
          <p:spPr bwMode="auto">
            <a:xfrm>
              <a:off x="1120" y="1354"/>
              <a:ext cx="3552" cy="425"/>
            </a:xfrm>
            <a:prstGeom prst="rect">
              <a:avLst/>
            </a:prstGeom>
            <a:noFill/>
            <a:ln w="9525">
              <a:noFill/>
              <a:miter lim="800000"/>
              <a:headEnd/>
              <a:tailEnd/>
            </a:ln>
          </p:spPr>
          <p:txBody>
            <a:bodyPr>
              <a:prstTxWarp prst="textNoShape">
                <a:avLst/>
              </a:prstTxWarp>
              <a:spAutoFit/>
            </a:bodyPr>
            <a:lstStyle/>
            <a:p>
              <a:pPr>
                <a:lnSpc>
                  <a:spcPct val="110000"/>
                </a:lnSpc>
              </a:pPr>
              <a:r>
                <a:rPr lang="en-US" sz="1800" dirty="0">
                  <a:latin typeface="Courier New" pitchFamily="1" charset="0"/>
                </a:rPr>
                <a:t>while </a:t>
              </a:r>
              <a:r>
                <a:rPr lang="en-US" sz="1800" b="0" i="1" dirty="0"/>
                <a:t>condition</a:t>
              </a:r>
              <a:r>
                <a:rPr lang="en-US" sz="1800" dirty="0">
                  <a:latin typeface="Courier New" pitchFamily="1" charset="0"/>
                </a:rPr>
                <a:t>:</a:t>
              </a:r>
            </a:p>
            <a:p>
              <a:r>
                <a:rPr lang="en-US" sz="1800" dirty="0">
                  <a:latin typeface="Courier New" pitchFamily="1" charset="0"/>
                </a:rPr>
                <a:t>    </a:t>
              </a:r>
              <a:r>
                <a:rPr lang="en-US" sz="1800" b="0" i="1" dirty="0"/>
                <a:t>statements to be repeated</a:t>
              </a:r>
              <a:endParaRPr lang="en-US" sz="1800" dirty="0">
                <a:latin typeface="Courier New" pitchFamily="1" charset="0"/>
              </a:endParaRPr>
            </a:p>
          </p:txBody>
        </p:sp>
      </p:grpSp>
      <p:sp>
        <p:nvSpPr>
          <p:cNvPr id="16" name="Rectangle 3"/>
          <p:cNvSpPr>
            <a:spLocks noChangeArrowheads="1"/>
          </p:cNvSpPr>
          <p:nvPr/>
        </p:nvSpPr>
        <p:spPr bwMode="auto">
          <a:xfrm>
            <a:off x="482600" y="115985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while</a:t>
            </a:r>
            <a:r>
              <a:rPr lang="en-US" sz="2400" b="0" dirty="0"/>
              <a:t> statement is the simplest of Python’s iterative control statements and has the following form: </a:t>
            </a:r>
          </a:p>
        </p:txBody>
      </p:sp>
      <p:sp>
        <p:nvSpPr>
          <p:cNvPr id="17" name="Rectangle 3"/>
          <p:cNvSpPr>
            <a:spLocks noChangeArrowheads="1"/>
          </p:cNvSpPr>
          <p:nvPr/>
        </p:nvSpPr>
        <p:spPr bwMode="auto">
          <a:xfrm>
            <a:off x="482600" y="3200400"/>
            <a:ext cx="8128000" cy="3187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endParaRPr lang="en-US" sz="2400" b="0" dirty="0"/>
          </a:p>
        </p:txBody>
      </p:sp>
      <p:sp>
        <p:nvSpPr>
          <p:cNvPr id="520199" name="Rectangle 7"/>
          <p:cNvSpPr>
            <a:spLocks noChangeArrowheads="1"/>
          </p:cNvSpPr>
          <p:nvPr/>
        </p:nvSpPr>
        <p:spPr bwMode="auto">
          <a:xfrm>
            <a:off x="2630716" y="2270269"/>
            <a:ext cx="969263" cy="2587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0200" name="Rectangle 8"/>
          <p:cNvSpPr>
            <a:spLocks noChangeArrowheads="1"/>
          </p:cNvSpPr>
          <p:nvPr/>
        </p:nvSpPr>
        <p:spPr bwMode="auto">
          <a:xfrm>
            <a:off x="2349500" y="2535986"/>
            <a:ext cx="2474913"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13" name="Group 12"/>
          <p:cNvGrpSpPr>
            <a:grpSpLocks/>
          </p:cNvGrpSpPr>
          <p:nvPr/>
        </p:nvGrpSpPr>
        <p:grpSpPr bwMode="auto">
          <a:xfrm>
            <a:off x="1676400" y="2094894"/>
            <a:ext cx="5791200" cy="889000"/>
            <a:chOff x="1056" y="1312"/>
            <a:chExt cx="3648" cy="560"/>
          </a:xfrm>
        </p:grpSpPr>
        <p:sp>
          <p:nvSpPr>
            <p:cNvPr id="14" name="Rectangle 13"/>
            <p:cNvSpPr>
              <a:spLocks noChangeArrowheads="1"/>
            </p:cNvSpPr>
            <p:nvPr/>
          </p:nvSpPr>
          <p:spPr bwMode="auto">
            <a:xfrm>
              <a:off x="1056" y="1312"/>
              <a:ext cx="3648" cy="5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5" name="Text Box 14"/>
            <p:cNvSpPr txBox="1">
              <a:spLocks noChangeArrowheads="1"/>
            </p:cNvSpPr>
            <p:nvPr/>
          </p:nvSpPr>
          <p:spPr bwMode="auto">
            <a:xfrm>
              <a:off x="1120" y="1354"/>
              <a:ext cx="3552" cy="425"/>
            </a:xfrm>
            <a:prstGeom prst="rect">
              <a:avLst/>
            </a:prstGeom>
            <a:noFill/>
            <a:ln w="9525">
              <a:noFill/>
              <a:miter lim="800000"/>
              <a:headEnd/>
              <a:tailEnd/>
            </a:ln>
          </p:spPr>
          <p:txBody>
            <a:bodyPr>
              <a:prstTxWarp prst="textNoShape">
                <a:avLst/>
              </a:prstTxWarp>
              <a:spAutoFit/>
            </a:bodyPr>
            <a:lstStyle/>
            <a:p>
              <a:pPr>
                <a:lnSpc>
                  <a:spcPct val="110000"/>
                </a:lnSpc>
              </a:pPr>
              <a:r>
                <a:rPr lang="en-US" sz="1800" dirty="0">
                  <a:latin typeface="Courier New" pitchFamily="1" charset="0"/>
                </a:rPr>
                <a:t>while </a:t>
              </a:r>
              <a:r>
                <a:rPr lang="en-US" sz="1800" b="0" i="1" dirty="0"/>
                <a:t>condition</a:t>
              </a:r>
              <a:r>
                <a:rPr lang="en-US" sz="1800" dirty="0">
                  <a:latin typeface="Courier New" pitchFamily="1" charset="0"/>
                </a:rPr>
                <a:t>:</a:t>
              </a:r>
            </a:p>
            <a:p>
              <a:r>
                <a:rPr lang="en-US" sz="1800" dirty="0">
                  <a:latin typeface="Courier New" pitchFamily="1" charset="0"/>
                </a:rPr>
                <a:t>    </a:t>
              </a:r>
              <a:r>
                <a:rPr lang="en-US" sz="1800" b="0" i="1" dirty="0"/>
                <a:t>statements to be repeated</a:t>
              </a:r>
              <a:endParaRPr lang="en-US" sz="1800" dirty="0">
                <a:latin typeface="Courier New" pitchFamily="1" charset="0"/>
              </a:endParaRPr>
            </a:p>
          </p:txBody>
        </p:sp>
      </p:grpSp>
      <p:sp>
        <p:nvSpPr>
          <p:cNvPr id="18" name="Rectangle 4">
            <a:extLst>
              <a:ext uri="{FF2B5EF4-FFF2-40B4-BE49-F238E27FC236}">
                <a16:creationId xmlns:a16="http://schemas.microsoft.com/office/drawing/2014/main" id="{981CDBE7-0442-2443-8298-F9F87CF7191B}"/>
              </a:ext>
            </a:extLst>
          </p:cNvPr>
          <p:cNvSpPr>
            <a:spLocks noChangeArrowheads="1"/>
          </p:cNvSpPr>
          <p:nvPr/>
        </p:nvSpPr>
        <p:spPr bwMode="auto">
          <a:xfrm>
            <a:off x="1676400" y="3962400"/>
            <a:ext cx="5791200" cy="1752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19" name="Text Box 5">
            <a:extLst>
              <a:ext uri="{FF2B5EF4-FFF2-40B4-BE49-F238E27FC236}">
                <a16:creationId xmlns:a16="http://schemas.microsoft.com/office/drawing/2014/main" id="{3D23231D-07B7-6D4A-855A-D97B37B21146}"/>
              </a:ext>
            </a:extLst>
          </p:cNvPr>
          <p:cNvSpPr txBox="1">
            <a:spLocks noChangeArrowheads="1"/>
          </p:cNvSpPr>
          <p:nvPr/>
        </p:nvSpPr>
        <p:spPr bwMode="auto">
          <a:xfrm>
            <a:off x="1778000" y="4054325"/>
            <a:ext cx="5638800" cy="1441420"/>
          </a:xfrm>
          <a:prstGeom prst="rect">
            <a:avLst/>
          </a:prstGeom>
          <a:noFill/>
          <a:ln w="9525">
            <a:noFill/>
            <a:miter lim="800000"/>
            <a:headEnd/>
            <a:tailEnd/>
          </a:ln>
        </p:spPr>
        <p:txBody>
          <a:bodyPr>
            <a:prstTxWarp prst="textNoShape">
              <a:avLst/>
            </a:prstTxWarp>
            <a:spAutoFit/>
          </a:bodyPr>
          <a:lstStyle/>
          <a:p>
            <a:pPr>
              <a:lnSpc>
                <a:spcPct val="110000"/>
              </a:lnSpc>
            </a:pPr>
            <a:r>
              <a:rPr lang="en-US" sz="2000" dirty="0">
                <a:solidFill>
                  <a:srgbClr val="CC6600"/>
                </a:solidFill>
                <a:latin typeface="Courier New" pitchFamily="1" charset="0"/>
              </a:rPr>
              <a:t>while</a:t>
            </a:r>
            <a:r>
              <a:rPr lang="en-US" sz="2000" dirty="0">
                <a:solidFill>
                  <a:srgbClr val="000000"/>
                </a:solidFill>
                <a:latin typeface="Courier New" pitchFamily="1" charset="0"/>
              </a:rPr>
              <a:t> True:</a:t>
            </a:r>
          </a:p>
          <a:p>
            <a:pPr>
              <a:lnSpc>
                <a:spcPct val="110000"/>
              </a:lnSpc>
            </a:pPr>
            <a:r>
              <a:rPr lang="en-US" sz="2000" dirty="0">
                <a:solidFill>
                  <a:srgbClr val="000000"/>
                </a:solidFill>
                <a:latin typeface="Courier New" pitchFamily="1" charset="0"/>
              </a:rPr>
              <a:t>    line = input(</a:t>
            </a:r>
            <a:r>
              <a:rPr lang="en-US" sz="2000" b="0" i="1" dirty="0">
                <a:solidFill>
                  <a:srgbClr val="000000"/>
                </a:solidFill>
              </a:rPr>
              <a:t>prompt</a:t>
            </a:r>
            <a:r>
              <a:rPr lang="en-US" sz="2000" dirty="0">
                <a:solidFill>
                  <a:srgbClr val="000000"/>
                </a:solidFill>
                <a:latin typeface="Courier New"/>
                <a:cs typeface="Courier New"/>
              </a:rPr>
              <a:t>)</a:t>
            </a:r>
          </a:p>
          <a:p>
            <a:pPr>
              <a:lnSpc>
                <a:spcPct val="110000"/>
              </a:lnSpc>
            </a:pPr>
            <a:r>
              <a:rPr lang="en-US" sz="2000" dirty="0">
                <a:solidFill>
                  <a:srgbClr val="000000"/>
                </a:solidFill>
                <a:latin typeface="Courier New" pitchFamily="1" charset="0"/>
              </a:rPr>
              <a:t>    </a:t>
            </a:r>
            <a:r>
              <a:rPr lang="en-US" sz="2000" dirty="0">
                <a:solidFill>
                  <a:srgbClr val="CC6600"/>
                </a:solidFill>
                <a:latin typeface="Courier New" pitchFamily="1" charset="0"/>
              </a:rPr>
              <a:t>if </a:t>
            </a:r>
            <a:r>
              <a:rPr lang="en-US" sz="2000" dirty="0">
                <a:solidFill>
                  <a:srgbClr val="000000"/>
                </a:solidFill>
                <a:latin typeface="Courier New" pitchFamily="1" charset="0"/>
              </a:rPr>
              <a:t>line == "": </a:t>
            </a:r>
            <a:r>
              <a:rPr lang="en-US" sz="2000" dirty="0">
                <a:solidFill>
                  <a:srgbClr val="CC6600"/>
                </a:solidFill>
                <a:latin typeface="Courier New" pitchFamily="1" charset="0"/>
              </a:rPr>
              <a:t>break</a:t>
            </a:r>
          </a:p>
          <a:p>
            <a:pPr>
              <a:lnSpc>
                <a:spcPct val="110000"/>
              </a:lnSpc>
            </a:pPr>
            <a:r>
              <a:rPr lang="en-US" sz="2000" dirty="0">
                <a:solidFill>
                  <a:srgbClr val="000000"/>
                </a:solidFill>
                <a:latin typeface="Courier New" pitchFamily="1" charset="0"/>
              </a:rPr>
              <a:t>    </a:t>
            </a:r>
            <a:r>
              <a:rPr lang="en-US" sz="2000" b="0" i="1" dirty="0">
                <a:solidFill>
                  <a:srgbClr val="000000"/>
                </a:solidFill>
              </a:rPr>
              <a:t>rest of loop body</a:t>
            </a:r>
            <a:endParaRPr lang="en-US" sz="2000" dirty="0">
              <a:solidFill>
                <a:srgbClr val="000000"/>
              </a:solidFill>
              <a:latin typeface="Courier New" pitchFamily="1" charset="0"/>
            </a:endParaRPr>
          </a:p>
        </p:txBody>
      </p:sp>
      <p:sp>
        <p:nvSpPr>
          <p:cNvPr id="20" name="Rectangle 3">
            <a:extLst>
              <a:ext uri="{FF2B5EF4-FFF2-40B4-BE49-F238E27FC236}">
                <a16:creationId xmlns:a16="http://schemas.microsoft.com/office/drawing/2014/main" id="{0E7BC947-33A1-8A47-9F9C-C920DC9D47CE}"/>
              </a:ext>
            </a:extLst>
          </p:cNvPr>
          <p:cNvSpPr>
            <a:spLocks noChangeArrowheads="1"/>
          </p:cNvSpPr>
          <p:nvPr/>
        </p:nvSpPr>
        <p:spPr bwMode="auto">
          <a:xfrm>
            <a:off x="482600" y="3102950"/>
            <a:ext cx="8128000" cy="18881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 particularly useful </a:t>
            </a:r>
            <a:r>
              <a:rPr lang="en-US" sz="2000" dirty="0">
                <a:latin typeface="Courier New" pitchFamily="1" charset="0"/>
              </a:rPr>
              <a:t>while</a:t>
            </a:r>
            <a:r>
              <a:rPr lang="en-US" sz="2400" b="0" dirty="0">
                <a:solidFill>
                  <a:srgbClr val="000000"/>
                </a:solidFill>
              </a:rPr>
              <a:t> loop pattern we never needed in JavaScript looks like this:</a:t>
            </a:r>
          </a:p>
        </p:txBody>
      </p:sp>
      <p:sp>
        <p:nvSpPr>
          <p:cNvPr id="21" name="Rectangle 3">
            <a:extLst>
              <a:ext uri="{FF2B5EF4-FFF2-40B4-BE49-F238E27FC236}">
                <a16:creationId xmlns:a16="http://schemas.microsoft.com/office/drawing/2014/main" id="{FDEB0E47-FC8B-3546-80E7-F6BAD898626D}"/>
              </a:ext>
            </a:extLst>
          </p:cNvPr>
          <p:cNvSpPr>
            <a:spLocks noChangeArrowheads="1"/>
          </p:cNvSpPr>
          <p:nvPr/>
        </p:nvSpPr>
        <p:spPr bwMode="auto">
          <a:xfrm>
            <a:off x="549965" y="5780575"/>
            <a:ext cx="8128000" cy="18881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while</a:t>
            </a:r>
            <a:r>
              <a:rPr lang="en-US" sz="2400" b="0" dirty="0">
                <a:solidFill>
                  <a:srgbClr val="000000"/>
                </a:solidFill>
              </a:rPr>
              <a:t> </a:t>
            </a:r>
            <a:r>
              <a:rPr lang="en-US" sz="2000" dirty="0">
                <a:solidFill>
                  <a:srgbClr val="000000"/>
                </a:solidFill>
                <a:latin typeface="Courier New"/>
                <a:cs typeface="Courier New"/>
              </a:rPr>
              <a:t>True</a:t>
            </a:r>
            <a:r>
              <a:rPr lang="en-US" sz="2400" b="0" dirty="0">
                <a:solidFill>
                  <a:srgbClr val="000000"/>
                </a:solidFill>
              </a:rPr>
              <a:t> control line loops forever. The loop exits when the </a:t>
            </a:r>
            <a:r>
              <a:rPr lang="en-US" sz="2000" dirty="0">
                <a:solidFill>
                  <a:srgbClr val="000000"/>
                </a:solidFill>
                <a:latin typeface="Courier New"/>
                <a:cs typeface="Courier New"/>
              </a:rPr>
              <a:t>break</a:t>
            </a:r>
            <a:r>
              <a:rPr lang="en-US" sz="2400" b="0" dirty="0">
                <a:solidFill>
                  <a:srgbClr val="000000"/>
                </a:solidFill>
              </a:rPr>
              <a:t> statement is executed at the end of the input.</a:t>
            </a:r>
          </a:p>
        </p:txBody>
      </p:sp>
    </p:spTree>
    <p:extLst>
      <p:ext uri="{BB962C8B-B14F-4D97-AF65-F5344CB8AC3E}">
        <p14:creationId xmlns:p14="http://schemas.microsoft.com/office/powerpoint/2010/main" val="421405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1">
                                            <p:txEl>
                                              <p:pRg st="0" end="0"/>
                                            </p:txEl>
                                          </p:spTgt>
                                        </p:tgtEl>
                                        <p:attrNameLst>
                                          <p:attrName>style.visibility</p:attrName>
                                        </p:attrNameLst>
                                      </p:cBhvr>
                                      <p:to>
                                        <p:strVal val="visible"/>
                                      </p:to>
                                    </p:set>
                                    <p:animEffect transition="in" filter="dissolve">
                                      <p:cBhvr>
                                        <p:cTn id="18"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a:t>
            </a:r>
            <a:r>
              <a:rPr lang="en-US" sz="3600" b="1" dirty="0" err="1">
                <a:solidFill>
                  <a:srgbClr val="FF0000"/>
                </a:solidFill>
                <a:latin typeface="Courier New"/>
                <a:cs typeface="Courier New"/>
              </a:rPr>
              <a:t>AddList</a:t>
            </a:r>
            <a:r>
              <a:rPr lang="en-US" sz="4000" dirty="0">
                <a:solidFill>
                  <a:srgbClr val="FF0000"/>
                </a:solidFill>
              </a:rPr>
              <a:t> Program</a:t>
            </a:r>
            <a:endParaRPr lang="en-US" dirty="0">
              <a:solidFill>
                <a:schemeClr val="tx1"/>
              </a:solidFill>
            </a:endParaRPr>
          </a:p>
        </p:txBody>
      </p:sp>
      <p:sp>
        <p:nvSpPr>
          <p:cNvPr id="7" name="Rectangle 4"/>
          <p:cNvSpPr>
            <a:spLocks noChangeArrowheads="1"/>
          </p:cNvSpPr>
          <p:nvPr/>
        </p:nvSpPr>
        <p:spPr bwMode="auto">
          <a:xfrm>
            <a:off x="762000" y="1143000"/>
            <a:ext cx="7620000" cy="5105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8" name="Text Box 5"/>
          <p:cNvSpPr txBox="1">
            <a:spLocks noChangeArrowheads="1"/>
          </p:cNvSpPr>
          <p:nvPr/>
        </p:nvSpPr>
        <p:spPr bwMode="auto">
          <a:xfrm>
            <a:off x="826330" y="1219200"/>
            <a:ext cx="7467600" cy="4247317"/>
          </a:xfrm>
          <a:prstGeom prst="rect">
            <a:avLst/>
          </a:prstGeom>
          <a:noFill/>
          <a:ln w="9525">
            <a:noFill/>
            <a:miter lim="800000"/>
            <a:headEnd/>
            <a:tailEnd/>
          </a:ln>
          <a:effectLst/>
        </p:spPr>
        <p:txBody>
          <a:bodyPr wrap="square">
            <a:prstTxWarp prst="textNoShape">
              <a:avLst/>
            </a:prstTxWarp>
            <a:spAutoFit/>
          </a:bodyPr>
          <a:lstStyle/>
          <a:p>
            <a:r>
              <a:rPr lang="en-US" sz="1800" dirty="0">
                <a:solidFill>
                  <a:srgbClr val="009999"/>
                </a:solidFill>
                <a:latin typeface="Courier New"/>
                <a:cs typeface="Courier New"/>
              </a:rPr>
              <a:t># File: </a:t>
            </a:r>
            <a:r>
              <a:rPr lang="en-US" sz="1800" dirty="0" err="1">
                <a:solidFill>
                  <a:srgbClr val="009999"/>
                </a:solidFill>
                <a:latin typeface="Courier New"/>
                <a:cs typeface="Courier New"/>
              </a:rPr>
              <a:t>AddList.py</a:t>
            </a:r>
            <a:endParaRPr lang="en-US" sz="1800" dirty="0">
              <a:solidFill>
                <a:srgbClr val="009999"/>
              </a:solidFill>
              <a:latin typeface="Courier New"/>
              <a:cs typeface="Courier New"/>
            </a:endParaRPr>
          </a:p>
          <a:p>
            <a:endParaRPr lang="en-US" sz="1800" dirty="0">
              <a:latin typeface="Courier New"/>
              <a:cs typeface="Courier New"/>
            </a:endParaRPr>
          </a:p>
          <a:p>
            <a:r>
              <a:rPr lang="en-US" sz="1800" dirty="0">
                <a:solidFill>
                  <a:srgbClr val="CC6600"/>
                </a:solidFill>
                <a:latin typeface="Courier New"/>
                <a:cs typeface="Courier New"/>
              </a:rPr>
              <a:t>def</a:t>
            </a:r>
            <a:r>
              <a:rPr lang="en-US" sz="1800" dirty="0">
                <a:latin typeface="Courier New"/>
                <a:cs typeface="Courier New"/>
              </a:rPr>
              <a:t> </a:t>
            </a:r>
            <a:r>
              <a:rPr lang="en-US" sz="1800" dirty="0" err="1">
                <a:latin typeface="Courier New"/>
                <a:cs typeface="Courier New"/>
              </a:rPr>
              <a:t>AddList</a:t>
            </a:r>
            <a:r>
              <a:rPr lang="en-US" sz="1800" dirty="0">
                <a:latin typeface="Courier New"/>
                <a:cs typeface="Courier New"/>
              </a:rPr>
              <a:t>():</a:t>
            </a:r>
          </a:p>
          <a:p>
            <a:r>
              <a:rPr lang="en-US" sz="1800" dirty="0">
                <a:latin typeface="Courier New"/>
                <a:cs typeface="Courier New"/>
              </a:rPr>
              <a:t>    </a:t>
            </a:r>
            <a:r>
              <a:rPr lang="en-US" sz="1800" dirty="0" err="1">
                <a:solidFill>
                  <a:srgbClr val="993399"/>
                </a:solidFill>
                <a:latin typeface="Courier New"/>
                <a:cs typeface="Courier New"/>
              </a:rPr>
              <a:t>print</a:t>
            </a:r>
            <a:r>
              <a:rPr lang="en-US" sz="1800" dirty="0" err="1">
                <a:latin typeface="Courier New"/>
                <a:cs typeface="Courier New"/>
              </a:rPr>
              <a:t>(</a:t>
            </a:r>
            <a:r>
              <a:rPr lang="en-US" sz="1800" dirty="0" err="1">
                <a:solidFill>
                  <a:srgbClr val="006600"/>
                </a:solidFill>
                <a:latin typeface="Courier New"/>
                <a:cs typeface="Courier New"/>
              </a:rPr>
              <a:t>"This</a:t>
            </a:r>
            <a:r>
              <a:rPr lang="en-US" sz="1800" dirty="0">
                <a:solidFill>
                  <a:srgbClr val="006600"/>
                </a:solidFill>
                <a:latin typeface="Courier New"/>
                <a:cs typeface="Courier New"/>
              </a:rPr>
              <a:t> program adds a list of integers."</a:t>
            </a:r>
            <a:r>
              <a:rPr lang="en-US" sz="1800" dirty="0">
                <a:latin typeface="Courier New"/>
                <a:cs typeface="Courier New"/>
              </a:rPr>
              <a:t>)</a:t>
            </a:r>
          </a:p>
          <a:p>
            <a:r>
              <a:rPr lang="en-US" sz="1800" dirty="0">
                <a:latin typeface="Courier New"/>
                <a:cs typeface="Courier New"/>
              </a:rPr>
              <a:t>    </a:t>
            </a:r>
            <a:r>
              <a:rPr lang="en-US" sz="1800" dirty="0" err="1">
                <a:solidFill>
                  <a:srgbClr val="993399"/>
                </a:solidFill>
                <a:latin typeface="Courier New"/>
                <a:cs typeface="Courier New"/>
              </a:rPr>
              <a:t>print</a:t>
            </a:r>
            <a:r>
              <a:rPr lang="en-US" sz="1800" dirty="0" err="1">
                <a:latin typeface="Courier New"/>
                <a:cs typeface="Courier New"/>
              </a:rPr>
              <a:t>(</a:t>
            </a:r>
            <a:r>
              <a:rPr lang="en-US" sz="1800" dirty="0" err="1">
                <a:solidFill>
                  <a:srgbClr val="006600"/>
                </a:solidFill>
                <a:latin typeface="Courier New"/>
                <a:cs typeface="Courier New"/>
              </a:rPr>
              <a:t>"Enter</a:t>
            </a:r>
            <a:r>
              <a:rPr lang="en-US" sz="1800" dirty="0">
                <a:solidFill>
                  <a:srgbClr val="006600"/>
                </a:solidFill>
                <a:latin typeface="Courier New"/>
                <a:cs typeface="Courier New"/>
              </a:rPr>
              <a:t> a blank line to stop."</a:t>
            </a:r>
            <a:r>
              <a:rPr lang="en-US" sz="1800" dirty="0">
                <a:latin typeface="Courier New"/>
                <a:cs typeface="Courier New"/>
              </a:rPr>
              <a:t>)</a:t>
            </a:r>
          </a:p>
          <a:p>
            <a:r>
              <a:rPr lang="en-US" sz="1800" dirty="0">
                <a:latin typeface="Courier New"/>
                <a:cs typeface="Courier New"/>
              </a:rPr>
              <a:t>    sum = 0</a:t>
            </a:r>
          </a:p>
          <a:p>
            <a:r>
              <a:rPr lang="en-US" sz="1800" dirty="0">
                <a:latin typeface="Courier New"/>
                <a:cs typeface="Courier New"/>
              </a:rPr>
              <a:t>    </a:t>
            </a:r>
            <a:r>
              <a:rPr lang="en-US" sz="1800" dirty="0">
                <a:solidFill>
                  <a:srgbClr val="CC6600"/>
                </a:solidFill>
                <a:latin typeface="Courier New"/>
                <a:cs typeface="Courier New"/>
              </a:rPr>
              <a:t>while True</a:t>
            </a:r>
            <a:r>
              <a:rPr lang="en-US" sz="1800" dirty="0">
                <a:latin typeface="Courier New"/>
                <a:cs typeface="Courier New"/>
              </a:rPr>
              <a:t>:</a:t>
            </a:r>
          </a:p>
          <a:p>
            <a:r>
              <a:rPr lang="en-US" sz="1800" dirty="0">
                <a:latin typeface="Courier New"/>
                <a:cs typeface="Courier New"/>
              </a:rPr>
              <a:t>        line = </a:t>
            </a:r>
            <a:r>
              <a:rPr lang="en-US" sz="1800" dirty="0">
                <a:solidFill>
                  <a:srgbClr val="993399"/>
                </a:solidFill>
                <a:latin typeface="Courier New"/>
                <a:cs typeface="Courier New"/>
              </a:rPr>
              <a:t>input</a:t>
            </a:r>
            <a:r>
              <a:rPr lang="en-US" sz="1800" dirty="0">
                <a:latin typeface="Courier New"/>
                <a:cs typeface="Courier New"/>
              </a:rPr>
              <a:t>(</a:t>
            </a:r>
            <a:r>
              <a:rPr lang="en-US" sz="1800" dirty="0">
                <a:solidFill>
                  <a:srgbClr val="006600"/>
                </a:solidFill>
                <a:latin typeface="Courier New"/>
                <a:cs typeface="Courier New"/>
              </a:rPr>
              <a:t>" ? "</a:t>
            </a:r>
            <a:r>
              <a:rPr lang="en-US" sz="1800" dirty="0">
                <a:latin typeface="Courier New"/>
                <a:cs typeface="Courier New"/>
              </a:rPr>
              <a:t>)</a:t>
            </a:r>
          </a:p>
          <a:p>
            <a:r>
              <a:rPr lang="en-US" sz="1800" dirty="0">
                <a:latin typeface="Courier New"/>
                <a:cs typeface="Courier New"/>
              </a:rPr>
              <a:t>        </a:t>
            </a:r>
            <a:r>
              <a:rPr lang="en-US" sz="1800" dirty="0">
                <a:solidFill>
                  <a:srgbClr val="CC6600"/>
                </a:solidFill>
                <a:latin typeface="Courier New"/>
                <a:cs typeface="Courier New"/>
              </a:rPr>
              <a:t>if </a:t>
            </a:r>
            <a:r>
              <a:rPr lang="en-US" sz="1800" dirty="0">
                <a:latin typeface="Courier New"/>
                <a:cs typeface="Courier New"/>
              </a:rPr>
              <a:t>line == </a:t>
            </a:r>
            <a:r>
              <a:rPr lang="en-US" sz="1800" dirty="0">
                <a:solidFill>
                  <a:srgbClr val="006600"/>
                </a:solidFill>
                <a:latin typeface="Courier New"/>
                <a:cs typeface="Courier New"/>
              </a:rPr>
              <a:t>""</a:t>
            </a:r>
            <a:r>
              <a:rPr lang="en-US" sz="1800" dirty="0">
                <a:latin typeface="Courier New"/>
                <a:cs typeface="Courier New"/>
              </a:rPr>
              <a:t>: </a:t>
            </a:r>
            <a:r>
              <a:rPr lang="en-US" sz="1800" dirty="0">
                <a:solidFill>
                  <a:srgbClr val="CC6600"/>
                </a:solidFill>
                <a:latin typeface="Courier New"/>
                <a:cs typeface="Courier New"/>
              </a:rPr>
              <a:t>break</a:t>
            </a:r>
          </a:p>
          <a:p>
            <a:r>
              <a:rPr lang="en-US" sz="1800" dirty="0">
                <a:latin typeface="Courier New"/>
                <a:cs typeface="Courier New"/>
              </a:rPr>
              <a:t>        sum += </a:t>
            </a:r>
            <a:r>
              <a:rPr lang="en-US" sz="1800" dirty="0">
                <a:solidFill>
                  <a:srgbClr val="993399"/>
                </a:solidFill>
                <a:latin typeface="Courier New"/>
                <a:cs typeface="Courier New"/>
              </a:rPr>
              <a:t>int</a:t>
            </a:r>
            <a:r>
              <a:rPr lang="en-US" sz="1800" dirty="0">
                <a:latin typeface="Courier New"/>
                <a:cs typeface="Courier New"/>
              </a:rPr>
              <a:t>(line)</a:t>
            </a:r>
          </a:p>
          <a:p>
            <a:r>
              <a:rPr lang="en-US" sz="1800" dirty="0">
                <a:latin typeface="Courier New"/>
                <a:cs typeface="Courier New"/>
              </a:rPr>
              <a:t>    </a:t>
            </a:r>
            <a:r>
              <a:rPr lang="en-US" sz="1800" dirty="0" err="1">
                <a:solidFill>
                  <a:srgbClr val="993399"/>
                </a:solidFill>
                <a:latin typeface="Courier New"/>
                <a:cs typeface="Courier New"/>
              </a:rPr>
              <a:t>print</a:t>
            </a:r>
            <a:r>
              <a:rPr lang="en-US" sz="1800" dirty="0" err="1">
                <a:latin typeface="Courier New"/>
                <a:cs typeface="Courier New"/>
              </a:rPr>
              <a:t>(</a:t>
            </a:r>
            <a:r>
              <a:rPr lang="en-US" sz="1800" dirty="0" err="1">
                <a:solidFill>
                  <a:srgbClr val="006600"/>
                </a:solidFill>
                <a:latin typeface="Courier New"/>
                <a:cs typeface="Courier New"/>
              </a:rPr>
              <a:t>"The</a:t>
            </a:r>
            <a:r>
              <a:rPr lang="en-US" sz="1800" dirty="0">
                <a:solidFill>
                  <a:srgbClr val="006600"/>
                </a:solidFill>
                <a:latin typeface="Courier New"/>
                <a:cs typeface="Courier New"/>
              </a:rPr>
              <a:t> sum is"</a:t>
            </a:r>
            <a:r>
              <a:rPr lang="en-US" sz="1800" dirty="0">
                <a:latin typeface="Courier New"/>
                <a:cs typeface="Courier New"/>
              </a:rPr>
              <a:t>, sum)</a:t>
            </a:r>
          </a:p>
          <a:p>
            <a:endParaRPr lang="en-US" sz="1800" dirty="0">
              <a:solidFill>
                <a:srgbClr val="009999"/>
              </a:solidFill>
              <a:latin typeface="Courier New"/>
              <a:cs typeface="Courier New"/>
            </a:endParaRPr>
          </a:p>
          <a:p>
            <a:r>
              <a:rPr lang="en-US" sz="1800" dirty="0">
                <a:solidFill>
                  <a:srgbClr val="009999"/>
                </a:solidFill>
                <a:latin typeface="Courier New"/>
                <a:cs typeface="Courier New"/>
              </a:rPr>
              <a:t># Startup code</a:t>
            </a:r>
            <a:endParaRPr lang="en-US" sz="1800" dirty="0">
              <a:latin typeface="Courier New"/>
              <a:cs typeface="Courier New"/>
            </a:endParaRPr>
          </a:p>
          <a:p>
            <a:r>
              <a:rPr lang="en-US" sz="1800" dirty="0">
                <a:solidFill>
                  <a:srgbClr val="CC6600"/>
                </a:solidFill>
                <a:latin typeface="Courier New"/>
                <a:cs typeface="Courier New"/>
              </a:rPr>
              <a:t>if</a:t>
            </a:r>
            <a:r>
              <a:rPr lang="en-US" sz="1800" dirty="0">
                <a:latin typeface="Courier New"/>
                <a:cs typeface="Courier New"/>
              </a:rPr>
              <a:t> </a:t>
            </a:r>
            <a:r>
              <a:rPr lang="en-US" sz="1800" dirty="0">
                <a:latin typeface="Monaco"/>
                <a:cs typeface="Monaco"/>
              </a:rPr>
              <a:t>__</a:t>
            </a:r>
            <a:r>
              <a:rPr lang="en-US" sz="1800" dirty="0">
                <a:latin typeface="Courier New"/>
                <a:cs typeface="Courier New"/>
              </a:rPr>
              <a:t>name</a:t>
            </a:r>
            <a:r>
              <a:rPr lang="en-US" sz="1800" dirty="0">
                <a:latin typeface="Monaco"/>
                <a:cs typeface="Monaco"/>
              </a:rPr>
              <a:t>__</a:t>
            </a:r>
            <a:r>
              <a:rPr lang="en-US" sz="1800" dirty="0">
                <a:latin typeface="Courier New"/>
                <a:cs typeface="Courier New"/>
              </a:rPr>
              <a:t> == </a:t>
            </a:r>
            <a:r>
              <a:rPr lang="en-US" sz="1800" dirty="0">
                <a:solidFill>
                  <a:srgbClr val="006600"/>
                </a:solidFill>
                <a:latin typeface="Courier New"/>
                <a:cs typeface="Courier New"/>
              </a:rPr>
              <a:t>"</a:t>
            </a:r>
            <a:r>
              <a:rPr lang="en-US" sz="1800" dirty="0">
                <a:solidFill>
                  <a:srgbClr val="006600"/>
                </a:solidFill>
                <a:latin typeface="Monaco"/>
                <a:cs typeface="Monaco"/>
              </a:rPr>
              <a:t>__</a:t>
            </a:r>
            <a:r>
              <a:rPr lang="en-US" sz="1800" dirty="0">
                <a:solidFill>
                  <a:srgbClr val="006600"/>
                </a:solidFill>
                <a:latin typeface="Courier New"/>
                <a:cs typeface="Courier New"/>
              </a:rPr>
              <a:t>main</a:t>
            </a:r>
            <a:r>
              <a:rPr lang="en-US" sz="1800" dirty="0">
                <a:solidFill>
                  <a:srgbClr val="006600"/>
                </a:solidFill>
                <a:latin typeface="Monaco"/>
                <a:cs typeface="Monaco"/>
              </a:rPr>
              <a:t>__</a:t>
            </a:r>
            <a:r>
              <a:rPr lang="en-US" sz="1800" dirty="0">
                <a:solidFill>
                  <a:srgbClr val="006600"/>
                </a:solidFill>
                <a:latin typeface="Courier New"/>
                <a:cs typeface="Courier New"/>
              </a:rPr>
              <a:t>"</a:t>
            </a:r>
            <a:r>
              <a:rPr lang="en-US" sz="1800" dirty="0">
                <a:latin typeface="Courier New"/>
                <a:cs typeface="Courier New"/>
              </a:rPr>
              <a:t>:</a:t>
            </a:r>
          </a:p>
          <a:p>
            <a:r>
              <a:rPr lang="en-US" sz="1800" dirty="0">
                <a:latin typeface="Courier New"/>
                <a:cs typeface="Courier New"/>
              </a:rPr>
              <a:t>    </a:t>
            </a:r>
            <a:r>
              <a:rPr lang="en-US" sz="1800" dirty="0" err="1">
                <a:latin typeface="Courier New"/>
                <a:cs typeface="Courier New"/>
              </a:rPr>
              <a:t>AddList</a:t>
            </a:r>
            <a:r>
              <a:rPr lang="en-US" sz="1800" dirty="0">
                <a:latin typeface="Courier New"/>
                <a:cs typeface="Courier New"/>
              </a:rPr>
              <a:t>()</a:t>
            </a:r>
          </a:p>
        </p:txBody>
      </p:sp>
    </p:spTree>
    <p:extLst>
      <p:ext uri="{BB962C8B-B14F-4D97-AF65-F5344CB8AC3E}">
        <p14:creationId xmlns:p14="http://schemas.microsoft.com/office/powerpoint/2010/main" val="1012311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for</a:t>
            </a:r>
            <a:r>
              <a:rPr lang="en-US" sz="4000" dirty="0">
                <a:solidFill>
                  <a:srgbClr val="FF0000"/>
                </a:solidFill>
              </a:rPr>
              <a:t> S</a:t>
            </a:r>
            <a:r>
              <a:rPr lang="en-US" sz="4000" dirty="0">
                <a:solidFill>
                  <a:srgbClr val="FF0000"/>
                </a:solidFill>
                <a:ea typeface="ＭＳ Ｐゴシック" pitchFamily="1" charset="-128"/>
                <a:cs typeface="ＭＳ Ｐゴシック" pitchFamily="1" charset="-128"/>
              </a:rPr>
              <a:t>tatement</a:t>
            </a:r>
            <a:endParaRPr lang="en-US" i="1" dirty="0">
              <a:solidFill>
                <a:srgbClr val="FF0000"/>
              </a:solidFill>
              <a:ea typeface="ＭＳ Ｐゴシック" pitchFamily="1" charset="-128"/>
              <a:cs typeface="ＭＳ Ｐゴシック" pitchFamily="1" charset="-128"/>
            </a:endParaRPr>
          </a:p>
        </p:txBody>
      </p:sp>
      <p:sp>
        <p:nvSpPr>
          <p:cNvPr id="16" name="Rectangle 3"/>
          <p:cNvSpPr>
            <a:spLocks noChangeArrowheads="1"/>
          </p:cNvSpPr>
          <p:nvPr/>
        </p:nvSpPr>
        <p:spPr bwMode="auto">
          <a:xfrm>
            <a:off x="482600" y="115985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for</a:t>
            </a:r>
            <a:r>
              <a:rPr lang="en-US" sz="2400" b="0" dirty="0"/>
              <a:t> statement is Python’s most powerful mechanism for specifying iteration and has the following general form: </a:t>
            </a:r>
          </a:p>
        </p:txBody>
      </p:sp>
      <p:sp>
        <p:nvSpPr>
          <p:cNvPr id="17" name="Rectangle 3"/>
          <p:cNvSpPr>
            <a:spLocks noChangeArrowheads="1"/>
          </p:cNvSpPr>
          <p:nvPr/>
        </p:nvSpPr>
        <p:spPr bwMode="auto">
          <a:xfrm>
            <a:off x="482600" y="3124200"/>
            <a:ext cx="8128000" cy="2720768"/>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In this pattern, </a:t>
            </a:r>
            <a:r>
              <a:rPr lang="en-US" sz="2400" b="0" i="1" dirty="0"/>
              <a:t>var</a:t>
            </a:r>
            <a:r>
              <a:rPr lang="en-US" sz="2400" b="0" dirty="0"/>
              <a:t> is a variable name and </a:t>
            </a:r>
            <a:r>
              <a:rPr lang="en-US" sz="2400" b="0" i="1" dirty="0"/>
              <a:t>iterable</a:t>
            </a:r>
            <a:r>
              <a:rPr lang="en-US" sz="2400" b="0" dirty="0"/>
              <a:t> is any expression that produces a value that supports iteration.</a:t>
            </a:r>
          </a:p>
          <a:p>
            <a:pPr marL="342900" indent="-342900">
              <a:lnSpc>
                <a:spcPct val="90000"/>
              </a:lnSpc>
              <a:spcAft>
                <a:spcPct val="50000"/>
              </a:spcAft>
              <a:buFontTx/>
              <a:buChar char="•"/>
            </a:pPr>
            <a:r>
              <a:rPr lang="en-US" sz="2400" b="0" dirty="0"/>
              <a:t>The effect of the </a:t>
            </a:r>
            <a:r>
              <a:rPr lang="en-US" sz="2000" dirty="0">
                <a:latin typeface="Courier New"/>
                <a:cs typeface="Courier New"/>
              </a:rPr>
              <a:t>for</a:t>
            </a:r>
            <a:r>
              <a:rPr lang="en-US" sz="2400" b="0" dirty="0"/>
              <a:t> statement is to iterate over each value produced by the iterable object and assign it to </a:t>
            </a:r>
            <a:r>
              <a:rPr lang="en-US" sz="2400" b="0" i="1" dirty="0"/>
              <a:t>var.</a:t>
            </a:r>
            <a:r>
              <a:rPr lang="en-US" sz="2400" b="0" dirty="0"/>
              <a:t>  The </a:t>
            </a:r>
            <a:r>
              <a:rPr lang="en-US" sz="2000" dirty="0">
                <a:latin typeface="Courier New"/>
                <a:cs typeface="Courier New"/>
              </a:rPr>
              <a:t>for</a:t>
            </a:r>
            <a:r>
              <a:rPr lang="en-US" sz="2400" b="0" dirty="0"/>
              <a:t> loop continues as long as there are more values in the iterable.</a:t>
            </a:r>
          </a:p>
        </p:txBody>
      </p:sp>
      <p:grpSp>
        <p:nvGrpSpPr>
          <p:cNvPr id="3" name="Group 12"/>
          <p:cNvGrpSpPr>
            <a:grpSpLocks/>
          </p:cNvGrpSpPr>
          <p:nvPr/>
        </p:nvGrpSpPr>
        <p:grpSpPr bwMode="auto">
          <a:xfrm>
            <a:off x="1676400" y="2079832"/>
            <a:ext cx="5791200" cy="889000"/>
            <a:chOff x="1056" y="1312"/>
            <a:chExt cx="3648" cy="560"/>
          </a:xfrm>
        </p:grpSpPr>
        <p:sp>
          <p:nvSpPr>
            <p:cNvPr id="14" name="Rectangle 13"/>
            <p:cNvSpPr>
              <a:spLocks noChangeArrowheads="1"/>
            </p:cNvSpPr>
            <p:nvPr/>
          </p:nvSpPr>
          <p:spPr bwMode="auto">
            <a:xfrm>
              <a:off x="1056" y="1312"/>
              <a:ext cx="3648" cy="5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5" name="Text Box 14"/>
            <p:cNvSpPr txBox="1">
              <a:spLocks noChangeArrowheads="1"/>
            </p:cNvSpPr>
            <p:nvPr/>
          </p:nvSpPr>
          <p:spPr bwMode="auto">
            <a:xfrm>
              <a:off x="1120" y="1354"/>
              <a:ext cx="3552" cy="425"/>
            </a:xfrm>
            <a:prstGeom prst="rect">
              <a:avLst/>
            </a:prstGeom>
            <a:noFill/>
            <a:ln w="9525">
              <a:noFill/>
              <a:miter lim="800000"/>
              <a:headEnd/>
              <a:tailEnd/>
            </a:ln>
          </p:spPr>
          <p:txBody>
            <a:bodyPr>
              <a:prstTxWarp prst="textNoShape">
                <a:avLst/>
              </a:prstTxWarp>
              <a:spAutoFit/>
            </a:bodyPr>
            <a:lstStyle/>
            <a:p>
              <a:pPr>
                <a:lnSpc>
                  <a:spcPct val="110000"/>
                </a:lnSpc>
              </a:pPr>
              <a:r>
                <a:rPr lang="en-US" sz="1800" dirty="0">
                  <a:solidFill>
                    <a:srgbClr val="CC6600"/>
                  </a:solidFill>
                  <a:latin typeface="Courier New" pitchFamily="1" charset="0"/>
                </a:rPr>
                <a:t>for</a:t>
              </a:r>
              <a:r>
                <a:rPr lang="en-US" sz="1800" dirty="0">
                  <a:latin typeface="Courier New" pitchFamily="1" charset="0"/>
                </a:rPr>
                <a:t> </a:t>
              </a:r>
              <a:r>
                <a:rPr lang="en-US" sz="1800" b="0" i="1" dirty="0"/>
                <a:t>var</a:t>
              </a:r>
              <a:r>
                <a:rPr lang="en-US" sz="1800" dirty="0">
                  <a:latin typeface="Courier New" pitchFamily="1" charset="0"/>
                </a:rPr>
                <a:t> </a:t>
              </a:r>
              <a:r>
                <a:rPr lang="en-US" sz="1800" dirty="0">
                  <a:solidFill>
                    <a:srgbClr val="CC6600"/>
                  </a:solidFill>
                  <a:latin typeface="Courier New" pitchFamily="1" charset="0"/>
                </a:rPr>
                <a:t>in</a:t>
              </a:r>
              <a:r>
                <a:rPr lang="en-US" sz="1800" dirty="0">
                  <a:latin typeface="Courier New" pitchFamily="1" charset="0"/>
                </a:rPr>
                <a:t> </a:t>
              </a:r>
              <a:r>
                <a:rPr lang="en-US" sz="1800" b="0" i="1" dirty="0">
                  <a:latin typeface="Times New Roman"/>
                  <a:cs typeface="Times New Roman"/>
                </a:rPr>
                <a:t>iterable</a:t>
              </a:r>
              <a:r>
                <a:rPr lang="en-US" sz="1800" dirty="0">
                  <a:latin typeface="Courier New" pitchFamily="1" charset="0"/>
                </a:rPr>
                <a:t>:</a:t>
              </a:r>
            </a:p>
            <a:p>
              <a:r>
                <a:rPr lang="en-US" sz="1800" dirty="0">
                  <a:latin typeface="Courier New" pitchFamily="1" charset="0"/>
                </a:rPr>
                <a:t>    </a:t>
              </a:r>
              <a:r>
                <a:rPr lang="en-US" sz="1800" b="0" i="1" dirty="0"/>
                <a:t>statements to be repeated</a:t>
              </a:r>
              <a:endParaRPr lang="en-US" sz="1800" dirty="0">
                <a:latin typeface="Courier New" pitchFamily="1" charset="0"/>
              </a:endParaRPr>
            </a:p>
          </p:txBody>
        </p:sp>
      </p:grpSp>
    </p:spTree>
    <p:extLst>
      <p:ext uri="{BB962C8B-B14F-4D97-AF65-F5344CB8AC3E}">
        <p14:creationId xmlns:p14="http://schemas.microsoft.com/office/powerpoint/2010/main" val="37146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latin typeface="Times New Roman" pitchFamily="1" charset="0"/>
              </a:rPr>
              <a:t>The </a:t>
            </a:r>
            <a:r>
              <a:rPr lang="en-US" sz="3600" b="1" dirty="0">
                <a:solidFill>
                  <a:srgbClr val="FF0000"/>
                </a:solidFill>
                <a:latin typeface="Courier New"/>
                <a:cs typeface="Courier New"/>
              </a:rPr>
              <a:t>range</a:t>
            </a:r>
            <a:r>
              <a:rPr lang="en-US" sz="4000" dirty="0">
                <a:solidFill>
                  <a:srgbClr val="FF0000"/>
                </a:solidFill>
                <a:latin typeface="Times New Roman" pitchFamily="1" charset="0"/>
              </a:rPr>
              <a:t> Function</a:t>
            </a:r>
            <a:endParaRPr lang="en-US" dirty="0">
              <a:solidFill>
                <a:schemeClr val="tx1"/>
              </a:solidFill>
            </a:endParaRPr>
          </a:p>
        </p:txBody>
      </p:sp>
      <p:sp>
        <p:nvSpPr>
          <p:cNvPr id="71683"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rPr>
              <a:t>The most common </a:t>
            </a:r>
            <a:r>
              <a:rPr lang="en-US" sz="2000" dirty="0">
                <a:solidFill>
                  <a:srgbClr val="000000"/>
                </a:solidFill>
                <a:latin typeface="Courier New"/>
                <a:cs typeface="Courier New"/>
              </a:rPr>
              <a:t>for</a:t>
            </a:r>
            <a:r>
              <a:rPr lang="en-US" sz="2400" b="0" dirty="0">
                <a:solidFill>
                  <a:srgbClr val="000000"/>
                </a:solidFill>
              </a:rPr>
              <a:t> loop pattern uses the built-in </a:t>
            </a:r>
            <a:r>
              <a:rPr lang="en-US" sz="2000" dirty="0">
                <a:solidFill>
                  <a:srgbClr val="000000"/>
                </a:solidFill>
                <a:latin typeface="Courier New"/>
                <a:cs typeface="Courier New"/>
              </a:rPr>
              <a:t>range</a:t>
            </a:r>
            <a:r>
              <a:rPr lang="en-US" sz="2400" b="0" dirty="0">
                <a:solidFill>
                  <a:srgbClr val="000000"/>
                </a:solidFill>
              </a:rPr>
              <a:t> function to produce the iterable object.</a:t>
            </a:r>
          </a:p>
          <a:p>
            <a:pPr marL="342900" indent="-342900" algn="just">
              <a:lnSpc>
                <a:spcPct val="90000"/>
              </a:lnSpc>
              <a:spcAft>
                <a:spcPts val="1400"/>
              </a:spcAft>
            </a:pPr>
            <a:endParaRPr lang="en-US" sz="2400" b="0" dirty="0">
              <a:solidFill>
                <a:srgbClr val="000000"/>
              </a:solidFill>
            </a:endParaRPr>
          </a:p>
          <a:p>
            <a:pPr marL="342900" indent="-342900" algn="just">
              <a:lnSpc>
                <a:spcPct val="90000"/>
              </a:lnSpc>
              <a:spcAft>
                <a:spcPts val="1400"/>
              </a:spcAft>
              <a:buFontTx/>
              <a:buChar char="•"/>
            </a:pPr>
            <a:endParaRPr lang="en-US" sz="2400" b="0" dirty="0">
              <a:solidFill>
                <a:srgbClr val="000000"/>
              </a:solidFill>
            </a:endParaRPr>
          </a:p>
        </p:txBody>
      </p:sp>
      <p:sp>
        <p:nvSpPr>
          <p:cNvPr id="71686" name="Rectangle 6"/>
          <p:cNvSpPr>
            <a:spLocks noChangeArrowheads="1"/>
          </p:cNvSpPr>
          <p:nvPr/>
        </p:nvSpPr>
        <p:spPr bwMode="auto">
          <a:xfrm>
            <a:off x="482600" y="1981200"/>
            <a:ext cx="8128000" cy="698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range</a:t>
            </a:r>
            <a:r>
              <a:rPr lang="en-US" sz="2000" dirty="0">
                <a:solidFill>
                  <a:srgbClr val="000000"/>
                </a:solidFill>
                <a:latin typeface="Times New Roman"/>
                <a:cs typeface="Times New Roman"/>
              </a:rPr>
              <a:t> </a:t>
            </a:r>
            <a:r>
              <a:rPr lang="en-US" sz="2400" b="0" dirty="0">
                <a:solidFill>
                  <a:srgbClr val="000000"/>
                </a:solidFill>
              </a:rPr>
              <a:t>function can take one, two, or three arguments, as follows: </a:t>
            </a:r>
          </a:p>
        </p:txBody>
      </p:sp>
      <p:sp>
        <p:nvSpPr>
          <p:cNvPr id="16" name="Rectangle 3"/>
          <p:cNvSpPr>
            <a:spLocks noChangeArrowheads="1"/>
          </p:cNvSpPr>
          <p:nvPr/>
        </p:nvSpPr>
        <p:spPr bwMode="auto">
          <a:xfrm>
            <a:off x="1354500" y="2778810"/>
            <a:ext cx="7169440" cy="5207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000" dirty="0" err="1">
                <a:solidFill>
                  <a:srgbClr val="000000"/>
                </a:solidFill>
                <a:latin typeface="Courier New"/>
                <a:cs typeface="Courier New"/>
              </a:rPr>
              <a:t>range(</a:t>
            </a:r>
            <a:r>
              <a:rPr lang="en-US" sz="2200" b="0" i="1" dirty="0" err="1">
                <a:solidFill>
                  <a:srgbClr val="000000"/>
                </a:solidFill>
              </a:rPr>
              <a:t>limit</a:t>
            </a:r>
            <a:r>
              <a:rPr lang="en-US" sz="2400" b="0" dirty="0">
                <a:solidFill>
                  <a:srgbClr val="000000"/>
                </a:solidFill>
              </a:rPr>
              <a:t>) counts from 0 up to </a:t>
            </a:r>
            <a:r>
              <a:rPr lang="en-US" sz="2200" b="0" i="1" dirty="0">
                <a:solidFill>
                  <a:srgbClr val="000000"/>
                </a:solidFill>
              </a:rPr>
              <a:t>limit</a:t>
            </a:r>
            <a:r>
              <a:rPr lang="en-US" sz="1000" b="0" i="1" dirty="0">
                <a:solidFill>
                  <a:srgbClr val="000000"/>
                </a:solidFill>
              </a:rPr>
              <a:t> </a:t>
            </a:r>
            <a:r>
              <a:rPr lang="en-US" sz="2400" b="0" dirty="0">
                <a:solidFill>
                  <a:srgbClr val="000000"/>
                </a:solidFill>
              </a:rPr>
              <a:t>–</a:t>
            </a:r>
            <a:r>
              <a:rPr lang="en-US" sz="1000" b="0" dirty="0">
                <a:solidFill>
                  <a:srgbClr val="000000"/>
                </a:solidFill>
              </a:rPr>
              <a:t> </a:t>
            </a:r>
            <a:r>
              <a:rPr lang="en-US" sz="2400" b="0" dirty="0">
                <a:solidFill>
                  <a:srgbClr val="000000"/>
                </a:solidFill>
              </a:rPr>
              <a:t>1</a:t>
            </a:r>
          </a:p>
          <a:p>
            <a:pPr>
              <a:lnSpc>
                <a:spcPct val="90000"/>
              </a:lnSpc>
              <a:spcAft>
                <a:spcPts val="1400"/>
              </a:spcAft>
            </a:pPr>
            <a:endParaRPr lang="en-US" sz="2400" b="0" dirty="0">
              <a:solidFill>
                <a:srgbClr val="000000"/>
              </a:solidFill>
            </a:endParaRPr>
          </a:p>
          <a:p>
            <a:pPr>
              <a:lnSpc>
                <a:spcPct val="90000"/>
              </a:lnSpc>
              <a:spcAft>
                <a:spcPts val="1400"/>
              </a:spcAft>
            </a:pPr>
            <a:endParaRPr lang="en-US" sz="2400" b="0" dirty="0">
              <a:solidFill>
                <a:srgbClr val="000000"/>
              </a:solidFill>
            </a:endParaRPr>
          </a:p>
        </p:txBody>
      </p:sp>
      <p:sp>
        <p:nvSpPr>
          <p:cNvPr id="17" name="Rectangle 3"/>
          <p:cNvSpPr>
            <a:spLocks noChangeArrowheads="1"/>
          </p:cNvSpPr>
          <p:nvPr/>
        </p:nvSpPr>
        <p:spPr bwMode="auto">
          <a:xfrm>
            <a:off x="1359730" y="3160640"/>
            <a:ext cx="7169440" cy="5207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000" dirty="0" err="1">
                <a:solidFill>
                  <a:srgbClr val="000000"/>
                </a:solidFill>
                <a:latin typeface="Courier New"/>
                <a:cs typeface="Courier New"/>
              </a:rPr>
              <a:t>range(</a:t>
            </a:r>
            <a:r>
              <a:rPr lang="en-US" sz="2200" b="0" i="1" dirty="0" err="1">
                <a:solidFill>
                  <a:srgbClr val="000000"/>
                </a:solidFill>
              </a:rPr>
              <a:t>start</a:t>
            </a:r>
            <a:r>
              <a:rPr lang="en-US" sz="2200" dirty="0">
                <a:solidFill>
                  <a:srgbClr val="000000"/>
                </a:solidFill>
                <a:latin typeface="Courier New"/>
                <a:cs typeface="Courier New"/>
              </a:rPr>
              <a:t>,</a:t>
            </a:r>
            <a:r>
              <a:rPr lang="en-US" sz="2200" b="0" i="1" dirty="0">
                <a:solidFill>
                  <a:srgbClr val="000000"/>
                </a:solidFill>
              </a:rPr>
              <a:t> limit</a:t>
            </a:r>
            <a:r>
              <a:rPr lang="en-US" sz="2400" b="0" dirty="0">
                <a:solidFill>
                  <a:srgbClr val="000000"/>
                </a:solidFill>
              </a:rPr>
              <a:t>) counts from </a:t>
            </a:r>
            <a:r>
              <a:rPr lang="en-US" sz="2200" b="0" i="1" dirty="0">
                <a:solidFill>
                  <a:srgbClr val="000000"/>
                </a:solidFill>
              </a:rPr>
              <a:t>start</a:t>
            </a:r>
            <a:r>
              <a:rPr lang="en-US" sz="2400" b="0" dirty="0">
                <a:solidFill>
                  <a:srgbClr val="000000"/>
                </a:solidFill>
              </a:rPr>
              <a:t> up to </a:t>
            </a:r>
            <a:r>
              <a:rPr lang="en-US" sz="2200" b="0" i="1" dirty="0">
                <a:solidFill>
                  <a:srgbClr val="000000"/>
                </a:solidFill>
              </a:rPr>
              <a:t>limit</a:t>
            </a:r>
            <a:r>
              <a:rPr lang="en-US" sz="1000" b="0" i="1" dirty="0">
                <a:solidFill>
                  <a:srgbClr val="000000"/>
                </a:solidFill>
              </a:rPr>
              <a:t> </a:t>
            </a:r>
            <a:r>
              <a:rPr lang="en-US" sz="2400" b="0" dirty="0">
                <a:solidFill>
                  <a:srgbClr val="000000"/>
                </a:solidFill>
              </a:rPr>
              <a:t>–</a:t>
            </a:r>
            <a:r>
              <a:rPr lang="en-US" sz="1000" b="0" dirty="0">
                <a:solidFill>
                  <a:srgbClr val="000000"/>
                </a:solidFill>
              </a:rPr>
              <a:t> </a:t>
            </a:r>
            <a:r>
              <a:rPr lang="en-US" sz="2400" b="0" dirty="0">
                <a:solidFill>
                  <a:srgbClr val="000000"/>
                </a:solidFill>
              </a:rPr>
              <a:t>1</a:t>
            </a:r>
          </a:p>
          <a:p>
            <a:pPr>
              <a:lnSpc>
                <a:spcPct val="90000"/>
              </a:lnSpc>
              <a:spcAft>
                <a:spcPts val="1400"/>
              </a:spcAft>
            </a:pPr>
            <a:endParaRPr lang="en-US" sz="2400" b="0" dirty="0">
              <a:solidFill>
                <a:srgbClr val="000000"/>
              </a:solidFill>
            </a:endParaRPr>
          </a:p>
          <a:p>
            <a:pPr>
              <a:lnSpc>
                <a:spcPct val="90000"/>
              </a:lnSpc>
              <a:spcAft>
                <a:spcPts val="1400"/>
              </a:spcAft>
            </a:pPr>
            <a:endParaRPr lang="en-US" sz="2400" b="0" dirty="0">
              <a:solidFill>
                <a:srgbClr val="000000"/>
              </a:solidFill>
            </a:endParaRPr>
          </a:p>
        </p:txBody>
      </p:sp>
      <p:sp>
        <p:nvSpPr>
          <p:cNvPr id="18" name="Rectangle 3"/>
          <p:cNvSpPr>
            <a:spLocks noChangeArrowheads="1"/>
          </p:cNvSpPr>
          <p:nvPr/>
        </p:nvSpPr>
        <p:spPr bwMode="auto">
          <a:xfrm>
            <a:off x="1364960" y="3542470"/>
            <a:ext cx="7169440" cy="5207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000" dirty="0" err="1">
                <a:solidFill>
                  <a:srgbClr val="000000"/>
                </a:solidFill>
                <a:latin typeface="Courier New"/>
                <a:cs typeface="Courier New"/>
              </a:rPr>
              <a:t>range(</a:t>
            </a:r>
            <a:r>
              <a:rPr lang="en-US" sz="2200" b="0" i="1" dirty="0" err="1">
                <a:solidFill>
                  <a:srgbClr val="000000"/>
                </a:solidFill>
              </a:rPr>
              <a:t>start</a:t>
            </a:r>
            <a:r>
              <a:rPr lang="en-US" sz="2200" dirty="0">
                <a:solidFill>
                  <a:srgbClr val="000000"/>
                </a:solidFill>
                <a:latin typeface="Courier New"/>
                <a:cs typeface="Courier New"/>
              </a:rPr>
              <a:t>,</a:t>
            </a:r>
            <a:r>
              <a:rPr lang="en-US" sz="2200" b="0" i="1" dirty="0">
                <a:solidFill>
                  <a:srgbClr val="000000"/>
                </a:solidFill>
              </a:rPr>
              <a:t> limit</a:t>
            </a:r>
            <a:r>
              <a:rPr lang="en-US" sz="2000" dirty="0">
                <a:solidFill>
                  <a:srgbClr val="000000"/>
                </a:solidFill>
                <a:latin typeface="Courier New"/>
                <a:cs typeface="Courier New"/>
              </a:rPr>
              <a:t>,</a:t>
            </a:r>
            <a:r>
              <a:rPr lang="en-US" sz="2000" b="0" i="1" dirty="0">
                <a:solidFill>
                  <a:srgbClr val="000000"/>
                </a:solidFill>
              </a:rPr>
              <a:t> </a:t>
            </a:r>
            <a:r>
              <a:rPr lang="en-US" sz="2200" b="0" i="1" dirty="0">
                <a:solidFill>
                  <a:srgbClr val="000000"/>
                </a:solidFill>
              </a:rPr>
              <a:t>step</a:t>
            </a:r>
            <a:r>
              <a:rPr lang="en-US" sz="2400" b="0" dirty="0">
                <a:solidFill>
                  <a:srgbClr val="000000"/>
                </a:solidFill>
              </a:rPr>
              <a:t>) counts by </a:t>
            </a:r>
            <a:r>
              <a:rPr lang="en-US" sz="2200" b="0" i="1" dirty="0">
                <a:solidFill>
                  <a:srgbClr val="000000"/>
                </a:solidFill>
              </a:rPr>
              <a:t>step</a:t>
            </a:r>
            <a:endParaRPr lang="en-US" sz="2400" b="0" dirty="0">
              <a:solidFill>
                <a:srgbClr val="000000"/>
              </a:solidFill>
            </a:endParaRPr>
          </a:p>
          <a:p>
            <a:pPr>
              <a:lnSpc>
                <a:spcPct val="90000"/>
              </a:lnSpc>
              <a:spcAft>
                <a:spcPts val="1400"/>
              </a:spcAft>
            </a:pPr>
            <a:endParaRPr lang="en-US" sz="2400" b="0" dirty="0">
              <a:solidFill>
                <a:srgbClr val="000000"/>
              </a:solidFill>
            </a:endParaRPr>
          </a:p>
          <a:p>
            <a:pPr>
              <a:lnSpc>
                <a:spcPct val="90000"/>
              </a:lnSpc>
              <a:spcAft>
                <a:spcPts val="1400"/>
              </a:spcAft>
            </a:pPr>
            <a:endParaRPr lang="en-US" sz="2400" b="0" dirty="0">
              <a:solidFill>
                <a:srgbClr val="000000"/>
              </a:solidFill>
            </a:endParaRPr>
          </a:p>
        </p:txBody>
      </p:sp>
      <p:sp>
        <p:nvSpPr>
          <p:cNvPr id="14" name="Rectangle 6"/>
          <p:cNvSpPr>
            <a:spLocks noChangeArrowheads="1"/>
          </p:cNvSpPr>
          <p:nvPr/>
        </p:nvSpPr>
        <p:spPr bwMode="auto">
          <a:xfrm>
            <a:off x="482600" y="4102100"/>
            <a:ext cx="8128000" cy="1308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Note that the </a:t>
            </a:r>
            <a:r>
              <a:rPr lang="en-US" sz="2000" dirty="0">
                <a:solidFill>
                  <a:srgbClr val="000000"/>
                </a:solidFill>
                <a:latin typeface="Courier New"/>
                <a:cs typeface="Courier New"/>
              </a:rPr>
              <a:t>range</a:t>
            </a:r>
            <a:r>
              <a:rPr lang="en-US" sz="2400" b="0" dirty="0">
                <a:solidFill>
                  <a:srgbClr val="000000"/>
                </a:solidFill>
              </a:rPr>
              <a:t> function always stops one step before the </a:t>
            </a:r>
            <a:r>
              <a:rPr lang="en-US" sz="2400" b="0" i="1" dirty="0">
                <a:solidFill>
                  <a:srgbClr val="000000"/>
                </a:solidFill>
              </a:rPr>
              <a:t>limit</a:t>
            </a:r>
            <a:r>
              <a:rPr lang="en-US" sz="2400" b="0" dirty="0">
                <a:solidFill>
                  <a:srgbClr val="000000"/>
                </a:solidFill>
              </a:rPr>
              <a:t> value is reached.</a:t>
            </a:r>
          </a:p>
          <a:p>
            <a:pPr marL="342900" indent="-342900">
              <a:lnSpc>
                <a:spcPct val="90000"/>
              </a:lnSpc>
              <a:spcAft>
                <a:spcPct val="50000"/>
              </a:spcAft>
              <a:buFontTx/>
              <a:buChar char="•"/>
            </a:pPr>
            <a:r>
              <a:rPr lang="en-US" sz="2400" b="0" dirty="0">
                <a:solidFill>
                  <a:srgbClr val="000000"/>
                </a:solidFill>
              </a:rPr>
              <a:t>The first of the three range structures above is the most common.</a:t>
            </a:r>
          </a:p>
        </p:txBody>
      </p:sp>
    </p:spTree>
    <p:extLst>
      <p:ext uri="{BB962C8B-B14F-4D97-AF65-F5344CB8AC3E}">
        <p14:creationId xmlns:p14="http://schemas.microsoft.com/office/powerpoint/2010/main" val="82624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6"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a:t>
            </a:r>
            <a:r>
              <a:rPr lang="en-US" sz="3600" b="1" dirty="0">
                <a:solidFill>
                  <a:srgbClr val="FF0000"/>
                </a:solidFill>
                <a:latin typeface="Courier New" pitchFamily="1" charset="0"/>
              </a:rPr>
              <a:t>fact</a:t>
            </a:r>
            <a:r>
              <a:rPr lang="en-US" sz="4000" dirty="0">
                <a:solidFill>
                  <a:srgbClr val="FF0000"/>
                </a:solidFill>
              </a:rPr>
              <a:t> Function</a:t>
            </a:r>
            <a:endParaRPr lang="en-US" dirty="0">
              <a:solidFill>
                <a:schemeClr val="tx1"/>
              </a:solidFill>
            </a:endParaRPr>
          </a:p>
        </p:txBody>
      </p:sp>
      <p:sp>
        <p:nvSpPr>
          <p:cNvPr id="591875"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400" i="1" dirty="0"/>
              <a:t>factorial</a:t>
            </a:r>
            <a:r>
              <a:rPr lang="en-US" sz="2400" b="0" dirty="0"/>
              <a:t> of a number </a:t>
            </a:r>
            <a:r>
              <a:rPr lang="en-US" sz="2400" b="0" i="1" dirty="0" err="1"/>
              <a:t>n</a:t>
            </a:r>
            <a:r>
              <a:rPr lang="en-US" sz="2400" b="0" dirty="0"/>
              <a:t> (which is usually written as </a:t>
            </a:r>
            <a:r>
              <a:rPr lang="en-US" sz="2400" b="0" i="1" dirty="0" err="1"/>
              <a:t>n</a:t>
            </a:r>
            <a:r>
              <a:rPr lang="en-US" sz="2400" b="0" dirty="0"/>
              <a:t>! in mathematics) is defined to be the product of the integers from 1 up to </a:t>
            </a:r>
            <a:r>
              <a:rPr lang="en-US" sz="2400" b="0" i="1" dirty="0" err="1"/>
              <a:t>n</a:t>
            </a:r>
            <a:r>
              <a:rPr lang="en-US" sz="2400" b="0" dirty="0"/>
              <a:t>.  Thus, 5! is equal to 120, which is 1</a:t>
            </a:r>
            <a:r>
              <a:rPr lang="en-US" sz="1200" b="0" dirty="0"/>
              <a:t> </a:t>
            </a:r>
            <a:r>
              <a:rPr lang="en-US" sz="2200" b="0" baseline="15000" dirty="0" err="1">
                <a:latin typeface="Helvetica Neue" pitchFamily="1" charset="0"/>
              </a:rPr>
              <a:t>x</a:t>
            </a:r>
            <a:r>
              <a:rPr lang="en-US" sz="1200" b="0" dirty="0"/>
              <a:t> </a:t>
            </a:r>
            <a:r>
              <a:rPr lang="en-US" sz="2400" b="0" dirty="0"/>
              <a:t>2</a:t>
            </a:r>
            <a:r>
              <a:rPr lang="en-US" sz="1200" b="0" dirty="0"/>
              <a:t> </a:t>
            </a:r>
            <a:r>
              <a:rPr lang="en-US" sz="2200" b="0" baseline="15000" dirty="0" err="1">
                <a:latin typeface="Helvetica Neue" pitchFamily="1" charset="0"/>
              </a:rPr>
              <a:t>x</a:t>
            </a:r>
            <a:r>
              <a:rPr lang="en-US" sz="1200" b="0" dirty="0"/>
              <a:t> </a:t>
            </a:r>
            <a:r>
              <a:rPr lang="en-US" sz="2400" b="0" dirty="0"/>
              <a:t>3</a:t>
            </a:r>
            <a:r>
              <a:rPr lang="en-US" sz="1200" b="0" dirty="0"/>
              <a:t> </a:t>
            </a:r>
            <a:r>
              <a:rPr lang="en-US" sz="2200" b="0" baseline="15000" dirty="0" err="1">
                <a:latin typeface="Helvetica Neue" pitchFamily="1" charset="0"/>
              </a:rPr>
              <a:t>x</a:t>
            </a:r>
            <a:r>
              <a:rPr lang="en-US" sz="1200" b="0" dirty="0"/>
              <a:t> </a:t>
            </a:r>
            <a:r>
              <a:rPr lang="en-US" sz="2400" b="0" dirty="0"/>
              <a:t>4</a:t>
            </a:r>
            <a:r>
              <a:rPr lang="en-US" sz="1200" b="0" dirty="0"/>
              <a:t> </a:t>
            </a:r>
            <a:r>
              <a:rPr lang="en-US" sz="2200" b="0" baseline="15000" dirty="0" err="1">
                <a:latin typeface="Helvetica Neue" pitchFamily="1" charset="0"/>
              </a:rPr>
              <a:t>x</a:t>
            </a:r>
            <a:r>
              <a:rPr lang="en-US" sz="1200" b="0" dirty="0"/>
              <a:t> </a:t>
            </a:r>
            <a:r>
              <a:rPr lang="en-US" sz="2400" b="0" dirty="0"/>
              <a:t>5.</a:t>
            </a:r>
          </a:p>
        </p:txBody>
      </p:sp>
      <p:grpSp>
        <p:nvGrpSpPr>
          <p:cNvPr id="2" name="Group 4"/>
          <p:cNvGrpSpPr>
            <a:grpSpLocks/>
          </p:cNvGrpSpPr>
          <p:nvPr/>
        </p:nvGrpSpPr>
        <p:grpSpPr bwMode="auto">
          <a:xfrm>
            <a:off x="482600" y="2284340"/>
            <a:ext cx="8128000" cy="2668588"/>
            <a:chOff x="304" y="1424"/>
            <a:chExt cx="5120" cy="1681"/>
          </a:xfrm>
        </p:grpSpPr>
        <p:grpSp>
          <p:nvGrpSpPr>
            <p:cNvPr id="3" name="Group 5"/>
            <p:cNvGrpSpPr>
              <a:grpSpLocks/>
            </p:cNvGrpSpPr>
            <p:nvPr/>
          </p:nvGrpSpPr>
          <p:grpSpPr bwMode="auto">
            <a:xfrm>
              <a:off x="864" y="2038"/>
              <a:ext cx="4241" cy="1067"/>
              <a:chOff x="864" y="2038"/>
              <a:chExt cx="4241" cy="1067"/>
            </a:xfrm>
          </p:grpSpPr>
          <p:sp>
            <p:nvSpPr>
              <p:cNvPr id="591878" name="Rectangle 6"/>
              <p:cNvSpPr>
                <a:spLocks noChangeArrowheads="1"/>
              </p:cNvSpPr>
              <p:nvPr/>
            </p:nvSpPr>
            <p:spPr bwMode="auto">
              <a:xfrm>
                <a:off x="864" y="2038"/>
                <a:ext cx="4241" cy="106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1879" name="Rectangle 7"/>
              <p:cNvSpPr>
                <a:spLocks noChangeArrowheads="1"/>
              </p:cNvSpPr>
              <p:nvPr/>
            </p:nvSpPr>
            <p:spPr bwMode="auto">
              <a:xfrm>
                <a:off x="889" y="2062"/>
                <a:ext cx="4151" cy="931"/>
              </a:xfrm>
              <a:prstGeom prst="rect">
                <a:avLst/>
              </a:prstGeom>
              <a:noFill/>
              <a:ln w="9525">
                <a:noFill/>
                <a:miter lim="800000"/>
                <a:headEnd/>
                <a:tailEnd/>
              </a:ln>
              <a:effectLst/>
            </p:spPr>
            <p:txBody>
              <a:bodyPr>
                <a:prstTxWarp prst="textNoShape">
                  <a:avLst/>
                </a:prstTxWarp>
                <a:spAutoFit/>
              </a:bodyPr>
              <a:lstStyle/>
              <a:p>
                <a:r>
                  <a:rPr lang="en-US" sz="1800" dirty="0">
                    <a:solidFill>
                      <a:srgbClr val="CC6600"/>
                    </a:solidFill>
                    <a:latin typeface="Courier New" pitchFamily="1" charset="0"/>
                  </a:rPr>
                  <a:t>def</a:t>
                </a:r>
                <a:r>
                  <a:rPr lang="en-US" sz="1800" dirty="0">
                    <a:latin typeface="Courier New" pitchFamily="1" charset="0"/>
                  </a:rPr>
                  <a:t> </a:t>
                </a:r>
                <a:r>
                  <a:rPr lang="en-US" sz="1800" dirty="0" err="1">
                    <a:latin typeface="Courier New" pitchFamily="1" charset="0"/>
                  </a:rPr>
                  <a:t>fact(n</a:t>
                </a:r>
                <a:r>
                  <a:rPr lang="en-US" sz="1800" dirty="0">
                    <a:latin typeface="Courier New" pitchFamily="1" charset="0"/>
                  </a:rPr>
                  <a:t>):</a:t>
                </a:r>
              </a:p>
              <a:p>
                <a:r>
                  <a:rPr lang="en-US" sz="1800" dirty="0">
                    <a:latin typeface="Courier New" pitchFamily="1" charset="0"/>
                  </a:rPr>
                  <a:t>    result = 1</a:t>
                </a:r>
              </a:p>
              <a:p>
                <a:r>
                  <a:rPr lang="en-US" sz="1800" dirty="0">
                    <a:latin typeface="Courier New" pitchFamily="1" charset="0"/>
                  </a:rPr>
                  <a:t>    </a:t>
                </a:r>
                <a:r>
                  <a:rPr lang="en-US" sz="1800" dirty="0">
                    <a:solidFill>
                      <a:srgbClr val="CC6600"/>
                    </a:solidFill>
                    <a:latin typeface="Courier New" pitchFamily="1" charset="0"/>
                  </a:rPr>
                  <a:t>for</a:t>
                </a:r>
                <a:r>
                  <a:rPr lang="en-US" sz="1800" dirty="0">
                    <a:latin typeface="Courier New" pitchFamily="1" charset="0"/>
                  </a:rPr>
                  <a:t> k </a:t>
                </a:r>
                <a:r>
                  <a:rPr lang="en-US" sz="1800" dirty="0">
                    <a:solidFill>
                      <a:srgbClr val="CC6600"/>
                    </a:solidFill>
                    <a:latin typeface="Courier New" pitchFamily="1" charset="0"/>
                  </a:rPr>
                  <a:t>in</a:t>
                </a:r>
                <a:r>
                  <a:rPr lang="en-US" sz="1800" dirty="0">
                    <a:latin typeface="Courier New" pitchFamily="1" charset="0"/>
                  </a:rPr>
                  <a:t> </a:t>
                </a:r>
                <a:r>
                  <a:rPr lang="en-US" sz="1800" dirty="0">
                    <a:solidFill>
                      <a:srgbClr val="993399"/>
                    </a:solidFill>
                    <a:latin typeface="Courier New" pitchFamily="1" charset="0"/>
                  </a:rPr>
                  <a:t>range</a:t>
                </a:r>
                <a:r>
                  <a:rPr lang="en-US" sz="1800" dirty="0">
                    <a:latin typeface="Courier New" pitchFamily="1" charset="0"/>
                  </a:rPr>
                  <a:t>(1, n + 1):</a:t>
                </a:r>
              </a:p>
              <a:p>
                <a:r>
                  <a:rPr lang="en-US" sz="1800" dirty="0">
                    <a:latin typeface="Courier New" pitchFamily="1" charset="0"/>
                  </a:rPr>
                  <a:t>        result *= k</a:t>
                </a:r>
              </a:p>
              <a:p>
                <a:r>
                  <a:rPr lang="en-US" sz="1800" dirty="0">
                    <a:latin typeface="Courier New" pitchFamily="1" charset="0"/>
                  </a:rPr>
                  <a:t>    </a:t>
                </a:r>
                <a:r>
                  <a:rPr lang="en-US" sz="1800" dirty="0">
                    <a:solidFill>
                      <a:srgbClr val="CC6600"/>
                    </a:solidFill>
                    <a:latin typeface="Courier New" pitchFamily="1" charset="0"/>
                  </a:rPr>
                  <a:t>return</a:t>
                </a:r>
                <a:r>
                  <a:rPr lang="en-US" sz="1800" dirty="0">
                    <a:latin typeface="Courier New" pitchFamily="1" charset="0"/>
                  </a:rPr>
                  <a:t> result</a:t>
                </a:r>
              </a:p>
            </p:txBody>
          </p:sp>
        </p:grpSp>
        <p:sp>
          <p:nvSpPr>
            <p:cNvPr id="591880" name="Rectangle 8"/>
            <p:cNvSpPr>
              <a:spLocks noChangeArrowheads="1"/>
            </p:cNvSpPr>
            <p:nvPr/>
          </p:nvSpPr>
          <p:spPr bwMode="auto">
            <a:xfrm>
              <a:off x="304" y="1424"/>
              <a:ext cx="5120" cy="59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definition uses a </a:t>
              </a:r>
              <a:r>
                <a:rPr lang="en-US" sz="2000" dirty="0">
                  <a:latin typeface="Courier New" pitchFamily="1" charset="0"/>
                </a:rPr>
                <a:t>for</a:t>
              </a:r>
              <a:r>
                <a:rPr lang="en-US" sz="2400" b="0" dirty="0"/>
                <a:t> loop to compute the factorial function:</a:t>
              </a:r>
              <a:endParaRPr lang="en-US" sz="1200" b="0" dirty="0"/>
            </a:p>
          </p:txBody>
        </p:sp>
      </p:grpSp>
    </p:spTree>
    <p:extLst>
      <p:ext uri="{BB962C8B-B14F-4D97-AF65-F5344CB8AC3E}">
        <p14:creationId xmlns:p14="http://schemas.microsoft.com/office/powerpoint/2010/main" val="158401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1143000"/>
          </a:xfrm>
          <a:noFill/>
        </p:spPr>
        <p:txBody>
          <a:bodyPr/>
          <a:lstStyle/>
          <a:p>
            <a:r>
              <a:rPr lang="en-US" sz="4000" dirty="0">
                <a:solidFill>
                  <a:srgbClr val="FF0000"/>
                </a:solidFill>
                <a:ea typeface="ＭＳ Ｐゴシック" pitchFamily="1" charset="-128"/>
                <a:cs typeface="ＭＳ Ｐゴシック" pitchFamily="1" charset="-128"/>
              </a:rPr>
              <a:t>Iterating over Sequences</a:t>
            </a:r>
            <a:endParaRPr lang="en-US" dirty="0">
              <a:solidFill>
                <a:srgbClr val="FF0000"/>
              </a:solidFill>
              <a:ea typeface="ＭＳ Ｐゴシック" pitchFamily="1" charset="-128"/>
              <a:cs typeface="ＭＳ Ｐゴシック" pitchFamily="1" charset="-128"/>
            </a:endParaRPr>
          </a:p>
        </p:txBody>
      </p:sp>
      <p:sp>
        <p:nvSpPr>
          <p:cNvPr id="16" name="Rectangle 3"/>
          <p:cNvSpPr>
            <a:spLocks noChangeArrowheads="1"/>
          </p:cNvSpPr>
          <p:nvPr/>
        </p:nvSpPr>
        <p:spPr bwMode="auto">
          <a:xfrm>
            <a:off x="482600" y="1159850"/>
            <a:ext cx="8128000" cy="32597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t>The </a:t>
            </a:r>
            <a:r>
              <a:rPr lang="en-US" sz="2000" dirty="0">
                <a:latin typeface="Courier New" pitchFamily="1" charset="0"/>
              </a:rPr>
              <a:t>for</a:t>
            </a:r>
            <a:r>
              <a:rPr lang="en-US" sz="2400" b="0" dirty="0"/>
              <a:t> statement is also used to iterate over the elements of a sequence of values.</a:t>
            </a:r>
          </a:p>
          <a:p>
            <a:pPr marL="342900" indent="-342900">
              <a:lnSpc>
                <a:spcPct val="90000"/>
              </a:lnSpc>
              <a:spcAft>
                <a:spcPts val="1400"/>
              </a:spcAft>
              <a:buFontTx/>
              <a:buChar char="•"/>
            </a:pPr>
            <a:r>
              <a:rPr lang="en-US" sz="2400" b="0" dirty="0"/>
              <a:t>Python supports many different kinds of sequences that you will learn over the course of the next three weeks. The only sequence type you’ve seen so far is the string, which represents a sequence of characters.</a:t>
            </a:r>
          </a:p>
          <a:p>
            <a:pPr marL="342900" indent="-342900">
              <a:lnSpc>
                <a:spcPct val="90000"/>
              </a:lnSpc>
              <a:spcAft>
                <a:spcPts val="1400"/>
              </a:spcAft>
              <a:buFontTx/>
              <a:buChar char="•"/>
            </a:pPr>
            <a:r>
              <a:rPr lang="en-US" sz="2400" b="0" dirty="0"/>
              <a:t>The following function returns the number of times the character </a:t>
            </a:r>
            <a:r>
              <a:rPr lang="en-US" sz="2000" dirty="0" err="1">
                <a:latin typeface="Courier New"/>
                <a:cs typeface="Courier New"/>
              </a:rPr>
              <a:t>c</a:t>
            </a:r>
            <a:r>
              <a:rPr lang="en-US" sz="2400" b="0" dirty="0"/>
              <a:t> appears in the string </a:t>
            </a:r>
            <a:r>
              <a:rPr lang="en-US" sz="2000" dirty="0" err="1">
                <a:latin typeface="Courier New"/>
                <a:cs typeface="Courier New"/>
              </a:rPr>
              <a:t>s</a:t>
            </a:r>
            <a:r>
              <a:rPr lang="en-US" sz="2400" b="0" dirty="0"/>
              <a:t>:</a:t>
            </a:r>
          </a:p>
          <a:p>
            <a:pPr marL="342900" indent="-342900" algn="just">
              <a:lnSpc>
                <a:spcPct val="90000"/>
              </a:lnSpc>
              <a:spcAft>
                <a:spcPct val="50000"/>
              </a:spcAft>
              <a:buFontTx/>
              <a:buChar char="•"/>
            </a:pPr>
            <a:endParaRPr lang="en-US" sz="2400" b="0" dirty="0"/>
          </a:p>
        </p:txBody>
      </p:sp>
      <p:grpSp>
        <p:nvGrpSpPr>
          <p:cNvPr id="10" name="Group 9"/>
          <p:cNvGrpSpPr/>
          <p:nvPr/>
        </p:nvGrpSpPr>
        <p:grpSpPr>
          <a:xfrm>
            <a:off x="1600200" y="4395410"/>
            <a:ext cx="6172200" cy="2057400"/>
            <a:chOff x="1447800" y="4419600"/>
            <a:chExt cx="6172200" cy="2057400"/>
          </a:xfrm>
        </p:grpSpPr>
        <p:sp>
          <p:nvSpPr>
            <p:cNvPr id="9" name="Rectangle 8"/>
            <p:cNvSpPr/>
            <p:nvPr/>
          </p:nvSpPr>
          <p:spPr bwMode="auto">
            <a:xfrm>
              <a:off x="1447800" y="4419600"/>
              <a:ext cx="6172200" cy="2057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8" name="TextBox 7"/>
            <p:cNvSpPr txBox="1"/>
            <p:nvPr/>
          </p:nvSpPr>
          <p:spPr>
            <a:xfrm>
              <a:off x="1447800" y="4419600"/>
              <a:ext cx="6172200" cy="1938992"/>
            </a:xfrm>
            <a:prstGeom prst="rect">
              <a:avLst/>
            </a:prstGeom>
            <a:noFill/>
          </p:spPr>
          <p:txBody>
            <a:bodyPr wrap="square" rtlCol="0">
              <a:spAutoFit/>
            </a:bodyPr>
            <a:lstStyle/>
            <a:p>
              <a:r>
                <a:rPr lang="en-US" sz="2000" dirty="0">
                  <a:solidFill>
                    <a:srgbClr val="CC6600"/>
                  </a:solidFill>
                  <a:latin typeface="Courier New"/>
                  <a:cs typeface="Courier New"/>
                </a:rPr>
                <a:t>def</a:t>
              </a:r>
              <a:r>
                <a:rPr lang="en-US" sz="2000" dirty="0">
                  <a:latin typeface="Courier New"/>
                  <a:cs typeface="Courier New"/>
                </a:rPr>
                <a:t> </a:t>
              </a:r>
              <a:r>
                <a:rPr lang="en-US" sz="2000" dirty="0" err="1">
                  <a:latin typeface="Courier New"/>
                  <a:cs typeface="Courier New"/>
                </a:rPr>
                <a:t>countOccurrences</a:t>
              </a:r>
              <a:r>
                <a:rPr lang="en-US" sz="2000" dirty="0">
                  <a:latin typeface="Courier New"/>
                  <a:cs typeface="Courier New"/>
                </a:rPr>
                <a:t>(str, </a:t>
              </a:r>
              <a:r>
                <a:rPr lang="en-US" sz="2000" dirty="0" err="1">
                  <a:latin typeface="Courier New"/>
                  <a:cs typeface="Courier New"/>
                </a:rPr>
                <a:t>ch</a:t>
              </a:r>
              <a:r>
                <a:rPr lang="en-US" sz="2000" dirty="0">
                  <a:latin typeface="Courier New"/>
                  <a:cs typeface="Courier New"/>
                </a:rPr>
                <a:t>):</a:t>
              </a:r>
            </a:p>
            <a:p>
              <a:r>
                <a:rPr lang="en-US" sz="2000" dirty="0">
                  <a:latin typeface="Courier New"/>
                  <a:cs typeface="Courier New"/>
                </a:rPr>
                <a:t>    count = 0</a:t>
              </a:r>
            </a:p>
            <a:p>
              <a:r>
                <a:rPr lang="en-US" sz="2000" dirty="0">
                  <a:latin typeface="Courier New"/>
                  <a:cs typeface="Courier New"/>
                </a:rPr>
                <a:t>    </a:t>
              </a:r>
              <a:r>
                <a:rPr lang="en-US" sz="2000" dirty="0">
                  <a:solidFill>
                    <a:srgbClr val="CC6600"/>
                  </a:solidFill>
                  <a:latin typeface="Courier New"/>
                  <a:cs typeface="Courier New"/>
                </a:rPr>
                <a:t>for</a:t>
              </a:r>
              <a:r>
                <a:rPr lang="en-US" sz="2000" dirty="0">
                  <a:latin typeface="Courier New"/>
                  <a:cs typeface="Courier New"/>
                </a:rPr>
                <a:t> c </a:t>
              </a:r>
              <a:r>
                <a:rPr lang="en-US" sz="2000" dirty="0">
                  <a:solidFill>
                    <a:srgbClr val="CC6600"/>
                  </a:solidFill>
                  <a:latin typeface="Courier New"/>
                  <a:cs typeface="Courier New"/>
                </a:rPr>
                <a:t>in</a:t>
              </a:r>
              <a:r>
                <a:rPr lang="en-US" sz="2000" dirty="0">
                  <a:latin typeface="Courier New"/>
                  <a:cs typeface="Courier New"/>
                </a:rPr>
                <a:t> str:</a:t>
              </a:r>
            </a:p>
            <a:p>
              <a:r>
                <a:rPr lang="en-US" sz="2000" dirty="0">
                  <a:latin typeface="Courier New"/>
                  <a:cs typeface="Courier New"/>
                </a:rPr>
                <a:t>        </a:t>
              </a:r>
              <a:r>
                <a:rPr lang="en-US" sz="2000" dirty="0">
                  <a:solidFill>
                    <a:srgbClr val="CC6600"/>
                  </a:solidFill>
                  <a:latin typeface="Courier New"/>
                  <a:cs typeface="Courier New"/>
                </a:rPr>
                <a:t>if</a:t>
              </a:r>
              <a:r>
                <a:rPr lang="en-US" sz="2000" dirty="0">
                  <a:latin typeface="Courier New"/>
                  <a:cs typeface="Courier New"/>
                </a:rPr>
                <a:t> </a:t>
              </a:r>
              <a:r>
                <a:rPr lang="en-US" sz="2000" dirty="0" err="1">
                  <a:latin typeface="Courier New"/>
                  <a:cs typeface="Courier New"/>
                </a:rPr>
                <a:t>c</a:t>
              </a:r>
              <a:r>
                <a:rPr lang="en-US" sz="2000" dirty="0">
                  <a:latin typeface="Courier New"/>
                  <a:cs typeface="Courier New"/>
                </a:rPr>
                <a:t> == </a:t>
              </a:r>
              <a:r>
                <a:rPr lang="en-US" sz="2000" dirty="0" err="1">
                  <a:latin typeface="Courier New"/>
                  <a:cs typeface="Courier New"/>
                </a:rPr>
                <a:t>ch</a:t>
              </a:r>
              <a:r>
                <a:rPr lang="en-US" sz="2000" dirty="0">
                  <a:latin typeface="Courier New"/>
                  <a:cs typeface="Courier New"/>
                </a:rPr>
                <a:t>:</a:t>
              </a:r>
            </a:p>
            <a:p>
              <a:r>
                <a:rPr lang="en-US" sz="2000" dirty="0">
                  <a:latin typeface="Courier New"/>
                  <a:cs typeface="Courier New"/>
                </a:rPr>
                <a:t>            count += 1 # no ++ operator</a:t>
              </a:r>
            </a:p>
            <a:p>
              <a:r>
                <a:rPr lang="en-US" sz="2000" dirty="0">
                  <a:latin typeface="Courier New"/>
                  <a:cs typeface="Courier New"/>
                </a:rPr>
                <a:t>    </a:t>
              </a:r>
              <a:r>
                <a:rPr lang="en-US" sz="2000" dirty="0">
                  <a:solidFill>
                    <a:srgbClr val="CC6600"/>
                  </a:solidFill>
                  <a:latin typeface="Courier New"/>
                  <a:cs typeface="Courier New"/>
                </a:rPr>
                <a:t>return</a:t>
              </a:r>
              <a:r>
                <a:rPr lang="en-US" sz="2000" dirty="0">
                  <a:latin typeface="Courier New"/>
                  <a:cs typeface="Courier New"/>
                </a:rPr>
                <a:t> count</a:t>
              </a:r>
            </a:p>
          </p:txBody>
        </p:sp>
      </p:grpSp>
    </p:spTree>
    <p:extLst>
      <p:ext uri="{BB962C8B-B14F-4D97-AF65-F5344CB8AC3E}">
        <p14:creationId xmlns:p14="http://schemas.microsoft.com/office/powerpoint/2010/main" val="108780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19441</TotalTime>
  <Words>2986</Words>
  <Application>Microsoft Macintosh PowerPoint</Application>
  <PresentationFormat>On-screen Show (4:3)</PresentationFormat>
  <Paragraphs>330</Paragraphs>
  <Slides>28</Slides>
  <Notes>28</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28</vt:i4>
      </vt:variant>
    </vt:vector>
  </HeadingPairs>
  <TitlesOfParts>
    <vt:vector size="42" baseType="lpstr">
      <vt:lpstr>ＭＳ Ｐゴシック</vt:lpstr>
      <vt:lpstr>Arial</vt:lpstr>
      <vt:lpstr>Courier</vt:lpstr>
      <vt:lpstr>Courier New</vt:lpstr>
      <vt:lpstr>Helvetica Neue</vt:lpstr>
      <vt:lpstr>Lucida Grande</vt:lpstr>
      <vt:lpstr>Monaco</vt:lpstr>
      <vt:lpstr>Symbol</vt:lpstr>
      <vt:lpstr>Times</vt:lpstr>
      <vt:lpstr>Times New Roman</vt:lpstr>
      <vt:lpstr>Blank Presentation</vt:lpstr>
      <vt:lpstr>1_Blank Presentation</vt:lpstr>
      <vt:lpstr>2_Blank Presentation</vt:lpstr>
      <vt:lpstr>4_Blank Presentation</vt:lpstr>
      <vt:lpstr>Simple Python</vt:lpstr>
      <vt:lpstr>Python Data Types</vt:lpstr>
      <vt:lpstr>Arithmetic Expressions</vt:lpstr>
      <vt:lpstr>Python Division and Exponentiation</vt:lpstr>
      <vt:lpstr>Using the PyCharm Interpreter</vt:lpstr>
      <vt:lpstr>Python Variables and Assignment</vt:lpstr>
      <vt:lpstr>Naming Conventions</vt:lpstr>
      <vt:lpstr>Multiple Assignment</vt:lpstr>
      <vt:lpstr>Functions</vt:lpstr>
      <vt:lpstr>Functions in Mathematics</vt:lpstr>
      <vt:lpstr>Built-In Functions</vt:lpstr>
      <vt:lpstr>Importing Library Functions</vt:lpstr>
      <vt:lpstr>Useful Entries in Python’s math Library</vt:lpstr>
      <vt:lpstr>Writing Your Own Functions</vt:lpstr>
      <vt:lpstr>Examples of Simple Functions</vt:lpstr>
      <vt:lpstr>Built-In Functions for Strings</vt:lpstr>
      <vt:lpstr>Running Command-Line Programs</vt:lpstr>
      <vt:lpstr>The AddTwoIntegers Program</vt:lpstr>
      <vt:lpstr>Boolean Expressions in Python</vt:lpstr>
      <vt:lpstr>The if Statement</vt:lpstr>
      <vt:lpstr>Functions Involving Control Statements</vt:lpstr>
      <vt:lpstr>The while Statement</vt:lpstr>
      <vt:lpstr>The AddList Program</vt:lpstr>
      <vt:lpstr>The for Statement</vt:lpstr>
      <vt:lpstr>The range Function</vt:lpstr>
      <vt:lpstr>The fact Function</vt:lpstr>
      <vt:lpstr>Iterating over Sequences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148</cp:revision>
  <cp:lastPrinted>2025-10-20T01:42:23Z</cp:lastPrinted>
  <dcterms:created xsi:type="dcterms:W3CDTF">2019-01-29T17:48:57Z</dcterms:created>
  <dcterms:modified xsi:type="dcterms:W3CDTF">2025-10-20T01:42:29Z</dcterms:modified>
</cp:coreProperties>
</file>