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96" r:id="rId2"/>
    <p:sldMasterId id="2147483698" r:id="rId3"/>
  </p:sldMasterIdLst>
  <p:notesMasterIdLst>
    <p:notesMasterId r:id="rId15"/>
  </p:notesMasterIdLst>
  <p:sldIdLst>
    <p:sldId id="441" r:id="rId4"/>
    <p:sldId id="550" r:id="rId5"/>
    <p:sldId id="552" r:id="rId6"/>
    <p:sldId id="553" r:id="rId7"/>
    <p:sldId id="554" r:id="rId8"/>
    <p:sldId id="555" r:id="rId9"/>
    <p:sldId id="556" r:id="rId10"/>
    <p:sldId id="557" r:id="rId11"/>
    <p:sldId id="558" r:id="rId12"/>
    <p:sldId id="559" r:id="rId13"/>
    <p:sldId id="369"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000000"/>
    <a:srgbClr val="999999"/>
    <a:srgbClr val="0066CC"/>
    <a:srgbClr val="FF3300"/>
    <a:srgbClr val="999933"/>
    <a:srgbClr val="33FFFF"/>
    <a:srgbClr val="CCFFFF"/>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2" d="100"/>
          <a:sy n="122" d="100"/>
        </p:scale>
        <p:origin x="2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752B8929-F5BA-6A42-AE8D-11B33D75B6A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76C2B28A-38EF-A84D-8CBB-6515C3C776FD}"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AC057D-E11E-BB42-860D-6CA0ADB84AB0}" type="slidenum">
              <a:rPr lang="en-US">
                <a:solidFill>
                  <a:prstClr val="black"/>
                </a:solidFill>
              </a:rPr>
              <a:pPr/>
              <a:t>2</a:t>
            </a:fld>
            <a:endParaRPr lang="en-US">
              <a:solidFill>
                <a:prstClr val="black"/>
              </a:solidFill>
            </a:endParaRPr>
          </a:p>
        </p:txBody>
      </p:sp>
      <p:sp>
        <p:nvSpPr>
          <p:cNvPr id="6277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277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3</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4</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7</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9</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3EB26E-5176-2C4B-9B04-B99F7A2E25D3}" type="slidenum">
              <a:rPr lang="en-US">
                <a:solidFill>
                  <a:prstClr val="black"/>
                </a:solidFill>
              </a:rPr>
              <a:pPr/>
              <a:t>10</a:t>
            </a:fld>
            <a:endParaRPr lang="en-US">
              <a:solidFill>
                <a:prstClr val="black"/>
              </a:solidFill>
            </a:endParaRPr>
          </a:p>
        </p:txBody>
      </p:sp>
      <p:sp>
        <p:nvSpPr>
          <p:cNvPr id="6256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256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E3DA7550-41C5-1649-8F1D-DAFF40C4F66E}" type="slidenum">
              <a:rPr lang="en-US"/>
              <a:pPr/>
              <a:t>11</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6887C0F-0A9A-2D41-AFC4-5BCEF5FB14E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FE51672-3129-B04A-AAD8-AE33C45203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0571493-AB2E-624A-B87C-BDAD8FB0A32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8B68B96-157B-0646-AC7C-821D08C6B0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09F012B-A357-B94D-BC79-FEDE91B9EDD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2E882ED-234A-494A-ADEA-D40E97ED568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587B777-6966-E249-B1C3-5344FF59A9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DA77092-F735-914B-BC9C-20FD9ACF3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FE2BDE4-6AF5-694C-969B-E6276B288BF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385DC38-1929-A048-9234-003D1A6E27B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79F52E-EEBE-0C4B-9D9E-7E43962FBB4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3624F0BD-624A-8B4F-8AD3-86AC7CB4E56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58276C2E-7C49-F644-9525-29C4312CAF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0788654A-F1DE-3C42-B055-3BD571764DBA}" type="slidenum">
              <a:rPr lang="en-US" sz="1400">
                <a:solidFill>
                  <a:srgbClr val="000000"/>
                </a:solidFill>
                <a:latin typeface="Times New Roman" charset="0"/>
              </a:rPr>
              <a:pPr/>
              <a:t>‹#›</a:t>
            </a:fld>
            <a:endParaRPr lang="en-US" sz="1400">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sz="1400">
                <a:solidFill>
                  <a:srgbClr val="000000"/>
                </a:solidFill>
              </a: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99"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Dictionaries in Python</a:t>
            </a:r>
          </a:p>
        </p:txBody>
      </p:sp>
      <p:sp>
        <p:nvSpPr>
          <p:cNvPr id="2051" name="Text Box 40"/>
          <p:cNvSpPr txBox="1">
            <a:spLocks noChangeArrowheads="1"/>
          </p:cNvSpPr>
          <p:nvPr/>
        </p:nvSpPr>
        <p:spPr bwMode="auto">
          <a:xfrm>
            <a:off x="0" y="4114800"/>
            <a:ext cx="9144000" cy="1671227"/>
          </a:xfrm>
          <a:prstGeom prst="rect">
            <a:avLst/>
          </a:prstGeom>
          <a:noFill/>
          <a:ln w="9525">
            <a:noFill/>
            <a:miter lim="800000"/>
            <a:headEnd/>
            <a:tailEnd/>
          </a:ln>
        </p:spPr>
        <p:txBody>
          <a:bodyPr>
            <a:prstTxWarp prst="textNoShape">
              <a:avLst/>
            </a:prstTxWarp>
            <a:spAutoFit/>
          </a:bodyPr>
          <a:lstStyle/>
          <a:p>
            <a:pPr algn="ctr">
              <a:lnSpc>
                <a:spcPct val="90000"/>
              </a:lnSpc>
            </a:pPr>
            <a:r>
              <a:rPr lang="en-US" sz="3200" dirty="0">
                <a:latin typeface="Times New Roman" charset="0"/>
              </a:rPr>
              <a:t>Jerry Cain</a:t>
            </a:r>
          </a:p>
          <a:p>
            <a:pPr algn="ctr">
              <a:lnSpc>
                <a:spcPct val="90000"/>
              </a:lnSpc>
            </a:pPr>
            <a:r>
              <a:rPr lang="en-US" sz="3200" dirty="0">
                <a:latin typeface="Times New Roman" charset="0"/>
              </a:rPr>
              <a:t>CS 106AX</a:t>
            </a:r>
          </a:p>
          <a:p>
            <a:pPr algn="ctr">
              <a:lnSpc>
                <a:spcPct val="90000"/>
              </a:lnSpc>
            </a:pPr>
            <a:r>
              <a:rPr lang="en-US" sz="3200" dirty="0">
                <a:latin typeface="Times New Roman" charset="0"/>
              </a:rPr>
              <a:t>October 27, 2025</a:t>
            </a:r>
          </a:p>
          <a:p>
            <a:pPr algn="ctr">
              <a:lnSpc>
                <a:spcPct val="90000"/>
              </a:lnSpc>
            </a:pPr>
            <a:r>
              <a:rPr lang="en-US" i="1" dirty="0">
                <a:latin typeface="Times New Roman" charset="0"/>
              </a:rPr>
              <a:t>slides leveraged from those constructed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0" y="0"/>
            <a:ext cx="9144000" cy="1143000"/>
          </a:xfrm>
          <a:ln/>
        </p:spPr>
        <p:txBody>
          <a:bodyPr/>
          <a:lstStyle/>
          <a:p>
            <a:r>
              <a:rPr lang="en-US" sz="4000" dirty="0">
                <a:solidFill>
                  <a:srgbClr val="FF0000"/>
                </a:solidFill>
              </a:rPr>
              <a:t>Dictionaries in Python</a:t>
            </a:r>
            <a:endParaRPr lang="en-US" sz="4200" dirty="0">
              <a:solidFill>
                <a:srgbClr val="FF0000"/>
              </a:solidFill>
            </a:endParaRPr>
          </a:p>
        </p:txBody>
      </p:sp>
      <p:sp>
        <p:nvSpPr>
          <p:cNvPr id="24" name="Rectangle 7"/>
          <p:cNvSpPr>
            <a:spLocks noChangeArrowheads="1"/>
          </p:cNvSpPr>
          <p:nvPr/>
        </p:nvSpPr>
        <p:spPr bwMode="auto">
          <a:xfrm>
            <a:off x="482600" y="1155700"/>
            <a:ext cx="82042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Like most modern programming languages, Python provides a data structure allowing us to associate pairs of data values.  Although the more common term in computer science is </a:t>
            </a:r>
            <a:r>
              <a:rPr lang="en-US" sz="2400" b="1" i="1" dirty="0">
                <a:solidFill>
                  <a:srgbClr val="000000"/>
                </a:solidFill>
                <a:latin typeface="Times New Roman" charset="0"/>
              </a:rPr>
              <a:t>map</a:t>
            </a:r>
            <a:r>
              <a:rPr lang="en-US" sz="2400" dirty="0">
                <a:solidFill>
                  <a:srgbClr val="000000"/>
                </a:solidFill>
                <a:latin typeface="Times New Roman" charset="0"/>
              </a:rPr>
              <a:t>, Python calls this structure a </a:t>
            </a:r>
            <a:r>
              <a:rPr lang="en-US" sz="2400" b="1" i="1" dirty="0">
                <a:solidFill>
                  <a:srgbClr val="000000"/>
                </a:solidFill>
                <a:latin typeface="Times New Roman" charset="0"/>
              </a:rPr>
              <a:t>dictionary</a:t>
            </a:r>
            <a:r>
              <a:rPr lang="en-US" sz="2400" i="1" dirty="0">
                <a:solidFill>
                  <a:srgbClr val="000000"/>
                </a:solidFill>
                <a:latin typeface="Times New Roman" charset="0"/>
              </a:rPr>
              <a:t>.</a:t>
            </a:r>
            <a:endParaRPr lang="en-US" sz="2400" dirty="0">
              <a:solidFill>
                <a:srgbClr val="000000"/>
              </a:solidFill>
              <a:latin typeface="Times New Roman" charset="0"/>
            </a:endParaRPr>
          </a:p>
          <a:p>
            <a:pPr marL="342900" indent="-342900">
              <a:lnSpc>
                <a:spcPct val="90000"/>
              </a:lnSpc>
              <a:spcAft>
                <a:spcPct val="50000"/>
              </a:spcAft>
              <a:buFontTx/>
              <a:buChar char="•"/>
            </a:pPr>
            <a:r>
              <a:rPr lang="en-US" sz="2400" dirty="0">
                <a:solidFill>
                  <a:srgbClr val="000000"/>
                </a:solidFill>
                <a:latin typeface="Times New Roman" charset="0"/>
              </a:rPr>
              <a:t>A dictionary associates a simple data value called a </a:t>
            </a:r>
            <a:r>
              <a:rPr lang="en-US" sz="2400" b="1" i="1" dirty="0">
                <a:solidFill>
                  <a:srgbClr val="000000"/>
                </a:solidFill>
                <a:latin typeface="Times New Roman" charset="0"/>
              </a:rPr>
              <a:t>key</a:t>
            </a:r>
            <a:r>
              <a:rPr lang="en-US" sz="2400" dirty="0">
                <a:solidFill>
                  <a:srgbClr val="000000"/>
                </a:solidFill>
                <a:latin typeface="Times New Roman" charset="0"/>
              </a:rPr>
              <a:t> (most often a string)</a:t>
            </a:r>
            <a:r>
              <a:rPr lang="en-US" sz="2000" dirty="0">
                <a:solidFill>
                  <a:srgbClr val="000000"/>
                </a:solidFill>
                <a:latin typeface="Times New Roman" charset="0"/>
              </a:rPr>
              <a:t> </a:t>
            </a:r>
            <a:r>
              <a:rPr lang="en-US" sz="2400" dirty="0">
                <a:solidFill>
                  <a:srgbClr val="000000"/>
                </a:solidFill>
                <a:latin typeface="Times New Roman" charset="0"/>
              </a:rPr>
              <a:t>with</a:t>
            </a:r>
            <a:r>
              <a:rPr lang="en-US" sz="2000" dirty="0">
                <a:solidFill>
                  <a:srgbClr val="000000"/>
                </a:solidFill>
                <a:latin typeface="Times New Roman" charset="0"/>
              </a:rPr>
              <a:t> </a:t>
            </a:r>
            <a:r>
              <a:rPr lang="en-US" sz="2400" dirty="0">
                <a:solidFill>
                  <a:srgbClr val="000000"/>
                </a:solidFill>
                <a:latin typeface="Times New Roman" charset="0"/>
              </a:rPr>
              <a:t>a</a:t>
            </a:r>
            <a:r>
              <a:rPr lang="en-US" sz="2000" dirty="0">
                <a:solidFill>
                  <a:srgbClr val="000000"/>
                </a:solidFill>
                <a:latin typeface="Times New Roman" charset="0"/>
              </a:rPr>
              <a:t> </a:t>
            </a:r>
            <a:r>
              <a:rPr lang="en-US" sz="2400" b="1" i="1" dirty="0">
                <a:solidFill>
                  <a:srgbClr val="000000"/>
                </a:solidFill>
                <a:latin typeface="Times New Roman" charset="0"/>
              </a:rPr>
              <a:t>value</a:t>
            </a:r>
            <a:r>
              <a:rPr lang="en-US" sz="2400" i="1" dirty="0">
                <a:solidFill>
                  <a:srgbClr val="000000"/>
                </a:solidFill>
                <a:latin typeface="Times New Roman" charset="0"/>
              </a:rPr>
              <a:t>,</a:t>
            </a:r>
            <a:r>
              <a:rPr lang="en-US" sz="2000" dirty="0">
                <a:solidFill>
                  <a:srgbClr val="000000"/>
                </a:solidFill>
                <a:latin typeface="Times New Roman" charset="0"/>
              </a:rPr>
              <a:t> </a:t>
            </a:r>
            <a:r>
              <a:rPr lang="en-US" sz="2400" dirty="0">
                <a:solidFill>
                  <a:srgbClr val="000000"/>
                </a:solidFill>
                <a:latin typeface="Times New Roman" charset="0"/>
              </a:rPr>
              <a:t>which</a:t>
            </a:r>
            <a:r>
              <a:rPr lang="en-US" sz="2000" dirty="0">
                <a:solidFill>
                  <a:srgbClr val="000000"/>
                </a:solidFill>
                <a:latin typeface="Times New Roman" charset="0"/>
              </a:rPr>
              <a:t> </a:t>
            </a:r>
            <a:r>
              <a:rPr lang="en-US" sz="2400" dirty="0">
                <a:solidFill>
                  <a:srgbClr val="000000"/>
                </a:solidFill>
                <a:latin typeface="Times New Roman" charset="0"/>
              </a:rPr>
              <a:t>is</a:t>
            </a:r>
            <a:r>
              <a:rPr lang="en-US" sz="2000" dirty="0">
                <a:solidFill>
                  <a:srgbClr val="000000"/>
                </a:solidFill>
                <a:latin typeface="Times New Roman" charset="0"/>
              </a:rPr>
              <a:t> </a:t>
            </a:r>
            <a:r>
              <a:rPr lang="en-US" sz="2400" dirty="0">
                <a:solidFill>
                  <a:srgbClr val="000000"/>
                </a:solidFill>
                <a:latin typeface="Times New Roman" charset="0"/>
              </a:rPr>
              <a:t>often larger</a:t>
            </a:r>
            <a:r>
              <a:rPr lang="en-US" sz="2000" dirty="0">
                <a:solidFill>
                  <a:srgbClr val="000000"/>
                </a:solidFill>
                <a:latin typeface="Times New Roman" charset="0"/>
              </a:rPr>
              <a:t> </a:t>
            </a:r>
            <a:r>
              <a:rPr lang="en-US" sz="2400" dirty="0">
                <a:solidFill>
                  <a:srgbClr val="000000"/>
                </a:solidFill>
                <a:latin typeface="Times New Roman" charset="0"/>
              </a:rPr>
              <a:t>and</a:t>
            </a:r>
            <a:r>
              <a:rPr lang="en-US" sz="2000" dirty="0">
                <a:solidFill>
                  <a:srgbClr val="000000"/>
                </a:solidFill>
                <a:latin typeface="Times New Roman" charset="0"/>
              </a:rPr>
              <a:t> </a:t>
            </a:r>
            <a:r>
              <a:rPr lang="en-US" sz="2400" dirty="0">
                <a:solidFill>
                  <a:srgbClr val="000000"/>
                </a:solidFill>
                <a:latin typeface="Times New Roman" charset="0"/>
              </a:rPr>
              <a:t>more</a:t>
            </a:r>
            <a:r>
              <a:rPr lang="en-US" sz="2000" dirty="0">
                <a:solidFill>
                  <a:srgbClr val="000000"/>
                </a:solidFill>
                <a:latin typeface="Times New Roman" charset="0"/>
              </a:rPr>
              <a:t> </a:t>
            </a:r>
            <a:r>
              <a:rPr lang="en-US" sz="2400" dirty="0">
                <a:solidFill>
                  <a:srgbClr val="000000"/>
                </a:solidFill>
                <a:latin typeface="Times New Roman" charset="0"/>
              </a:rPr>
              <a:t>complex.</a:t>
            </a:r>
          </a:p>
          <a:p>
            <a:pPr marL="342900" indent="-342900">
              <a:lnSpc>
                <a:spcPct val="90000"/>
              </a:lnSpc>
              <a:spcAft>
                <a:spcPct val="50000"/>
              </a:spcAft>
              <a:buFontTx/>
              <a:buChar char="•"/>
            </a:pPr>
            <a:r>
              <a:rPr lang="en-US" sz="2400" dirty="0">
                <a:solidFill>
                  <a:srgbClr val="000000"/>
                </a:solidFill>
                <a:latin typeface="Times New Roman" charset="0"/>
              </a:rPr>
              <a:t>Applications of the map idea exist everywhere in the real world. A classic example—which is where Python gets the name—is a dictionary. The keys are the words, and the values are the corresponding definitions.</a:t>
            </a:r>
          </a:p>
          <a:p>
            <a:pPr marL="342900" indent="-342900">
              <a:lnSpc>
                <a:spcPct val="90000"/>
              </a:lnSpc>
              <a:spcAft>
                <a:spcPct val="50000"/>
              </a:spcAft>
              <a:buFontTx/>
              <a:buChar char="•"/>
            </a:pPr>
            <a:r>
              <a:rPr lang="en-US" sz="2400" dirty="0">
                <a:solidFill>
                  <a:srgbClr val="000000"/>
                </a:solidFill>
                <a:latin typeface="Times New Roman" charset="0"/>
              </a:rPr>
              <a:t>You’ll be relying on strings, lists, and dictionaries for Assignment 5, which goes out on Wednesday.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Dictionaries in Python</a:t>
            </a:r>
            <a:endParaRPr lang="en-US" sz="4000" dirty="0">
              <a:solidFill>
                <a:schemeClr val="tx1"/>
              </a:solidFill>
            </a:endParaRPr>
          </a:p>
        </p:txBody>
      </p:sp>
      <p:sp>
        <p:nvSpPr>
          <p:cNvPr id="630791" name="Rectangle 7"/>
          <p:cNvSpPr>
            <a:spLocks noChangeArrowheads="1"/>
          </p:cNvSpPr>
          <p:nvPr/>
        </p:nvSpPr>
        <p:spPr bwMode="auto">
          <a:xfrm>
            <a:off x="482600" y="1155700"/>
            <a:ext cx="8128000" cy="151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Dictionaries in Python are similar in syntax to lists. In both data models, the fundamental operation is selection, which is indicated using square brackets. The difference is that index values for a dictionary need not be integers.</a:t>
            </a:r>
          </a:p>
        </p:txBody>
      </p:sp>
      <p:grpSp>
        <p:nvGrpSpPr>
          <p:cNvPr id="2" name="Group 14"/>
          <p:cNvGrpSpPr/>
          <p:nvPr/>
        </p:nvGrpSpPr>
        <p:grpSpPr>
          <a:xfrm>
            <a:off x="482600" y="2655130"/>
            <a:ext cx="8128000" cy="2602670"/>
            <a:chOff x="482600" y="2655130"/>
            <a:chExt cx="8128000" cy="2602670"/>
          </a:xfrm>
        </p:grpSpPr>
        <p:sp>
          <p:nvSpPr>
            <p:cNvPr id="12" name="Text Box 45"/>
            <p:cNvSpPr txBox="1">
              <a:spLocks noChangeArrowheads="1"/>
            </p:cNvSpPr>
            <p:nvPr/>
          </p:nvSpPr>
          <p:spPr bwMode="auto">
            <a:xfrm>
              <a:off x="1600200" y="348932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a:solidFill>
                    <a:srgbClr val="000000"/>
                  </a:solidFill>
                  <a:latin typeface="Courier New" charset="0"/>
                </a:rPr>
                <a:t>map[key</a:t>
              </a:r>
              <a:r>
                <a:rPr lang="en-US" sz="2000" b="1" dirty="0">
                  <a:solidFill>
                    <a:srgbClr val="000000"/>
                  </a:solidFill>
                  <a:latin typeface="Courier New" charset="0"/>
                </a:rPr>
                <a:t>]</a:t>
              </a:r>
            </a:p>
          </p:txBody>
        </p:sp>
        <p:sp>
          <p:nvSpPr>
            <p:cNvPr id="13" name="Rectangle 7"/>
            <p:cNvSpPr>
              <a:spLocks noChangeArrowheads="1"/>
            </p:cNvSpPr>
            <p:nvPr/>
          </p:nvSpPr>
          <p:spPr bwMode="auto">
            <a:xfrm>
              <a:off x="482600" y="3975100"/>
              <a:ext cx="8128000" cy="12827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dirty="0">
                  <a:solidFill>
                    <a:srgbClr val="000000"/>
                  </a:solidFill>
                  <a:latin typeface="Times New Roman" charset="0"/>
                </a:rPr>
                <a:t>If the key is defined in the dictionary, this selection returns the value. If no definition has been supplied, Python raises a </a:t>
              </a:r>
              <a:r>
                <a:rPr lang="en-US" sz="2000" b="1" dirty="0" err="1">
                  <a:solidFill>
                    <a:srgbClr val="000000"/>
                  </a:solidFill>
                  <a:latin typeface="Courier New"/>
                  <a:cs typeface="Courier New"/>
                </a:rPr>
                <a:t>KeyError</a:t>
              </a:r>
              <a:r>
                <a:rPr lang="en-US" sz="2400" dirty="0">
                  <a:solidFill>
                    <a:srgbClr val="000000"/>
                  </a:solidFill>
                  <a:latin typeface="Times New Roman" charset="0"/>
                </a:rPr>
                <a:t> exception.</a:t>
              </a:r>
            </a:p>
          </p:txBody>
        </p:sp>
        <p:sp>
          <p:nvSpPr>
            <p:cNvPr id="14" name="Rectangle 7"/>
            <p:cNvSpPr>
              <a:spLocks noChangeArrowheads="1"/>
            </p:cNvSpPr>
            <p:nvPr/>
          </p:nvSpPr>
          <p:spPr bwMode="auto">
            <a:xfrm>
              <a:off x="482600" y="265513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When you look up a value in a dictionary, you supply the key as a string expression using the square-bracket notation, as in</a:t>
              </a:r>
            </a:p>
          </p:txBody>
        </p:sp>
      </p:grpSp>
      <p:grpSp>
        <p:nvGrpSpPr>
          <p:cNvPr id="3" name="Group 15"/>
          <p:cNvGrpSpPr/>
          <p:nvPr/>
        </p:nvGrpSpPr>
        <p:grpSpPr>
          <a:xfrm>
            <a:off x="482600" y="5129140"/>
            <a:ext cx="8128000" cy="1231070"/>
            <a:chOff x="482600" y="2655130"/>
            <a:chExt cx="8128000" cy="1231070"/>
          </a:xfrm>
        </p:grpSpPr>
        <p:sp>
          <p:nvSpPr>
            <p:cNvPr id="17" name="Text Box 45"/>
            <p:cNvSpPr txBox="1">
              <a:spLocks noChangeArrowheads="1"/>
            </p:cNvSpPr>
            <p:nvPr/>
          </p:nvSpPr>
          <p:spPr bwMode="auto">
            <a:xfrm>
              <a:off x="1600200" y="348932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a:solidFill>
                    <a:srgbClr val="000000"/>
                  </a:solidFill>
                  <a:latin typeface="Courier New" charset="0"/>
                </a:rPr>
                <a:t>map[key</a:t>
              </a:r>
              <a:r>
                <a:rPr lang="en-US" sz="2000" b="1" dirty="0">
                  <a:solidFill>
                    <a:srgbClr val="000000"/>
                  </a:solidFill>
                  <a:latin typeface="Courier New" charset="0"/>
                </a:rPr>
                <a:t>] = value</a:t>
              </a:r>
            </a:p>
          </p:txBody>
        </p:sp>
        <p:sp>
          <p:nvSpPr>
            <p:cNvPr id="19" name="Rectangle 7"/>
            <p:cNvSpPr>
              <a:spLocks noChangeArrowheads="1"/>
            </p:cNvSpPr>
            <p:nvPr/>
          </p:nvSpPr>
          <p:spPr bwMode="auto">
            <a:xfrm>
              <a:off x="482600" y="265513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Dictionary selections are assignable. You can set the value associated with a key by executing an assignment statement: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Using Dictionaries in an Application</a:t>
            </a:r>
            <a:endParaRPr lang="en-US" sz="4000" dirty="0">
              <a:solidFill>
                <a:schemeClr val="tx1"/>
              </a:solidFill>
            </a:endParaRPr>
          </a:p>
        </p:txBody>
      </p:sp>
      <p:sp>
        <p:nvSpPr>
          <p:cNvPr id="630791" name="Rectangle 7"/>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Before going on to look at other applications, it seems worth going through the example from the text, which uses a dictionary to map three-letter airport codes to their locations. </a:t>
            </a:r>
          </a:p>
        </p:txBody>
      </p:sp>
      <p:grpSp>
        <p:nvGrpSpPr>
          <p:cNvPr id="2" name="Group 10"/>
          <p:cNvGrpSpPr/>
          <p:nvPr/>
        </p:nvGrpSpPr>
        <p:grpSpPr>
          <a:xfrm>
            <a:off x="482600" y="2273300"/>
            <a:ext cx="8128000" cy="3136900"/>
            <a:chOff x="482600" y="2273300"/>
            <a:chExt cx="8128000" cy="3136900"/>
          </a:xfrm>
        </p:grpSpPr>
        <p:sp>
          <p:nvSpPr>
            <p:cNvPr id="630792" name="Rectangle 8"/>
            <p:cNvSpPr>
              <a:spLocks noChangeArrowheads="1"/>
            </p:cNvSpPr>
            <p:nvPr/>
          </p:nvSpPr>
          <p:spPr bwMode="auto">
            <a:xfrm>
              <a:off x="482600" y="2273300"/>
              <a:ext cx="8128000" cy="546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charset="0"/>
                </a:rPr>
                <a:t>The association list is stored in a text file that looks like this:</a:t>
              </a:r>
            </a:p>
          </p:txBody>
        </p:sp>
        <p:sp>
          <p:nvSpPr>
            <p:cNvPr id="630793" name="Rectangle 9"/>
            <p:cNvSpPr>
              <a:spLocks noChangeArrowheads="1"/>
            </p:cNvSpPr>
            <p:nvPr/>
          </p:nvSpPr>
          <p:spPr bwMode="auto">
            <a:xfrm>
              <a:off x="1143000" y="2895600"/>
              <a:ext cx="7010400" cy="25146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630794" name="Text Box 10"/>
            <p:cNvSpPr txBox="1">
              <a:spLocks noChangeArrowheads="1"/>
            </p:cNvSpPr>
            <p:nvPr/>
          </p:nvSpPr>
          <p:spPr bwMode="auto">
            <a:xfrm>
              <a:off x="1155700" y="2895600"/>
              <a:ext cx="6629400" cy="2289175"/>
            </a:xfrm>
            <a:prstGeom prst="rect">
              <a:avLst/>
            </a:prstGeom>
            <a:noFill/>
            <a:ln w="9525">
              <a:noFill/>
              <a:miter lim="800000"/>
              <a:headEnd/>
              <a:tailEnd/>
            </a:ln>
            <a:effectLst/>
          </p:spPr>
          <p:txBody>
            <a:bodyPr>
              <a:prstTxWarp prst="textNoShape">
                <a:avLst/>
              </a:prstTxWarp>
              <a:spAutoFit/>
            </a:bodyPr>
            <a:lstStyle/>
            <a:p>
              <a:pPr algn="just"/>
              <a:r>
                <a:rPr lang="en-US" b="1" dirty="0">
                  <a:solidFill>
                    <a:srgbClr val="000000"/>
                  </a:solidFill>
                  <a:latin typeface="Courier New" charset="0"/>
                </a:rPr>
                <a:t>ATL: Atlanta, GA, USA</a:t>
              </a:r>
            </a:p>
            <a:p>
              <a:pPr algn="just"/>
              <a:r>
                <a:rPr lang="en-US" b="1" dirty="0">
                  <a:solidFill>
                    <a:srgbClr val="000000"/>
                  </a:solidFill>
                  <a:latin typeface="Courier New" charset="0"/>
                </a:rPr>
                <a:t>PEK: Beijing, China</a:t>
              </a:r>
            </a:p>
            <a:p>
              <a:pPr algn="just"/>
              <a:r>
                <a:rPr lang="en-US" b="1" dirty="0">
                  <a:solidFill>
                    <a:srgbClr val="000000"/>
                  </a:solidFill>
                  <a:latin typeface="Courier New" charset="0"/>
                </a:rPr>
                <a:t>DXB: Dubai, United Arab Emirates</a:t>
              </a:r>
            </a:p>
            <a:p>
              <a:pPr algn="just"/>
              <a:r>
                <a:rPr lang="en-US" b="1" dirty="0">
                  <a:solidFill>
                    <a:srgbClr val="000000"/>
                  </a:solidFill>
                  <a:latin typeface="Courier New" charset="0"/>
                </a:rPr>
                <a:t>LAX: Los Angeles, CA, USA</a:t>
              </a:r>
            </a:p>
            <a:p>
              <a:pPr algn="just"/>
              <a:r>
                <a:rPr lang="en-US" b="1" dirty="0">
                  <a:solidFill>
                    <a:srgbClr val="000000"/>
                  </a:solidFill>
                  <a:latin typeface="Courier New" charset="0"/>
                </a:rPr>
                <a:t>HND: Tokyo, Japan</a:t>
              </a:r>
            </a:p>
            <a:p>
              <a:pPr algn="just"/>
              <a:r>
                <a:rPr lang="en-US" b="1" dirty="0">
                  <a:solidFill>
                    <a:srgbClr val="000000"/>
                  </a:solidFill>
                  <a:latin typeface="Courier New" charset="0"/>
                </a:rPr>
                <a:t>ORD: Chicago, IL, USA</a:t>
              </a:r>
            </a:p>
            <a:p>
              <a:pPr algn="just"/>
              <a:r>
                <a:rPr lang="en-US" b="1" dirty="0">
                  <a:solidFill>
                    <a:srgbClr val="000000"/>
                  </a:solidFill>
                  <a:latin typeface="Courier New" charset="0"/>
                </a:rPr>
                <a:t>LHR: London, England, United Kingdom</a:t>
              </a:r>
            </a:p>
            <a:p>
              <a:pPr algn="just"/>
              <a:r>
                <a:rPr lang="en-US" b="1" dirty="0">
                  <a:solidFill>
                    <a:srgbClr val="000000"/>
                  </a:solidFill>
                  <a:latin typeface="Courier New" charset="0"/>
                </a:rPr>
                <a:t>HKG: Hong Kong, Hong Kong</a:t>
              </a:r>
            </a:p>
          </p:txBody>
        </p:sp>
        <p:sp>
          <p:nvSpPr>
            <p:cNvPr id="630795" name="Text Box 11"/>
            <p:cNvSpPr txBox="1">
              <a:spLocks noChangeArrowheads="1"/>
            </p:cNvSpPr>
            <p:nvPr/>
          </p:nvSpPr>
          <p:spPr bwMode="auto">
            <a:xfrm>
              <a:off x="2286000" y="4992688"/>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grpSp>
      <p:sp>
        <p:nvSpPr>
          <p:cNvPr id="630798" name="Rectangle 14"/>
          <p:cNvSpPr>
            <a:spLocks noChangeArrowheads="1"/>
          </p:cNvSpPr>
          <p:nvPr/>
        </p:nvSpPr>
        <p:spPr bwMode="auto">
          <a:xfrm>
            <a:off x="482600" y="5562600"/>
            <a:ext cx="8128000" cy="762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The </a:t>
            </a:r>
            <a:r>
              <a:rPr lang="en-US" sz="2000" b="1" dirty="0" err="1">
                <a:solidFill>
                  <a:srgbClr val="000000"/>
                </a:solidFill>
                <a:latin typeface="Courier New" charset="0"/>
              </a:rPr>
              <a:t>dictfile.py</a:t>
            </a:r>
            <a:r>
              <a:rPr lang="en-US" sz="2400" dirty="0">
                <a:solidFill>
                  <a:srgbClr val="000000"/>
                </a:solidFill>
                <a:latin typeface="Times New Roman" charset="0"/>
              </a:rPr>
              <a:t> module shows how to read this type of data file into a Python object.</a:t>
            </a:r>
          </a:p>
        </p:txBody>
      </p:sp>
      <p:sp>
        <p:nvSpPr>
          <p:cNvPr id="3" name="Text Box 11">
            <a:extLst>
              <a:ext uri="{FF2B5EF4-FFF2-40B4-BE49-F238E27FC236}">
                <a16:creationId xmlns:a16="http://schemas.microsoft.com/office/drawing/2014/main" id="{FC281B1C-9CC5-935A-0EFB-F806D029FC6F}"/>
              </a:ext>
            </a:extLst>
          </p:cNvPr>
          <p:cNvSpPr txBox="1">
            <a:spLocks noChangeArrowheads="1"/>
          </p:cNvSpPr>
          <p:nvPr/>
        </p:nvSpPr>
        <p:spPr bwMode="auto">
          <a:xfrm>
            <a:off x="2286000" y="51054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0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9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dictfile.py</a:t>
            </a:r>
            <a:r>
              <a:rPr lang="en-US" sz="4000" dirty="0">
                <a:solidFill>
                  <a:srgbClr val="FF0000"/>
                </a:solidFill>
                <a:latin typeface="Times New Roman"/>
                <a:cs typeface="Times New Roman"/>
              </a:rPr>
              <a:t> Module</a:t>
            </a:r>
          </a:p>
        </p:txBody>
      </p:sp>
      <p:sp>
        <p:nvSpPr>
          <p:cNvPr id="5"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6"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Finding an Airport from its Code</a:t>
            </a:r>
          </a:p>
        </p:txBody>
      </p:sp>
      <p:sp>
        <p:nvSpPr>
          <p:cNvPr id="5"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6"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Iterating Through Keys in an Object</a:t>
            </a:r>
            <a:endParaRPr lang="en-US" sz="4000" dirty="0">
              <a:solidFill>
                <a:schemeClr val="tx1"/>
              </a:solidFill>
            </a:endParaRPr>
          </a:p>
        </p:txBody>
      </p:sp>
      <p:sp>
        <p:nvSpPr>
          <p:cNvPr id="636931"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One of the common operations that clients need to perform when using a dictionary is to iterate through the keys.</a:t>
            </a:r>
          </a:p>
          <a:p>
            <a:pPr marL="342900" indent="-342900">
              <a:lnSpc>
                <a:spcPct val="90000"/>
              </a:lnSpc>
              <a:spcAft>
                <a:spcPts val="1400"/>
              </a:spcAft>
              <a:buFontTx/>
              <a:buChar char="•"/>
            </a:pPr>
            <a:r>
              <a:rPr lang="en-US" sz="2400" dirty="0">
                <a:solidFill>
                  <a:srgbClr val="000000"/>
                </a:solidFill>
                <a:latin typeface="Times New Roman" charset="0"/>
              </a:rPr>
              <a:t>Python supports this operation using the </a:t>
            </a:r>
            <a:r>
              <a:rPr lang="en-US" sz="2000" b="1" dirty="0">
                <a:solidFill>
                  <a:srgbClr val="000000"/>
                </a:solidFill>
                <a:latin typeface="Courier New"/>
                <a:cs typeface="Courier New"/>
              </a:rPr>
              <a:t>for</a:t>
            </a:r>
            <a:r>
              <a:rPr lang="en-US" sz="2400" dirty="0">
                <a:solidFill>
                  <a:srgbClr val="000000"/>
                </a:solidFill>
                <a:latin typeface="Times New Roman" charset="0"/>
              </a:rPr>
              <a:t> statement, which has the following form:</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grpSp>
        <p:nvGrpSpPr>
          <p:cNvPr id="2" name="Group 9"/>
          <p:cNvGrpSpPr/>
          <p:nvPr/>
        </p:nvGrpSpPr>
        <p:grpSpPr>
          <a:xfrm>
            <a:off x="1524000" y="2865360"/>
            <a:ext cx="6400800" cy="1099281"/>
            <a:chOff x="1524000" y="5343675"/>
            <a:chExt cx="6400800" cy="1099281"/>
          </a:xfrm>
        </p:grpSpPr>
        <p:sp>
          <p:nvSpPr>
            <p:cNvPr id="636942" name="Rectangle 14"/>
            <p:cNvSpPr>
              <a:spLocks noChangeArrowheads="1"/>
            </p:cNvSpPr>
            <p:nvPr/>
          </p:nvSpPr>
          <p:spPr bwMode="auto">
            <a:xfrm>
              <a:off x="1524000" y="5343675"/>
              <a:ext cx="6400800" cy="1099281"/>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636943" name="Text Box 15"/>
            <p:cNvSpPr txBox="1">
              <a:spLocks noChangeArrowheads="1"/>
            </p:cNvSpPr>
            <p:nvPr/>
          </p:nvSpPr>
          <p:spPr bwMode="auto">
            <a:xfrm>
              <a:off x="1600200" y="5345195"/>
              <a:ext cx="6248400" cy="923330"/>
            </a:xfrm>
            <a:prstGeom prst="rect">
              <a:avLst/>
            </a:prstGeom>
            <a:noFill/>
            <a:ln w="9525">
              <a:noFill/>
              <a:miter lim="800000"/>
              <a:headEnd/>
              <a:tailEnd/>
            </a:ln>
            <a:effectLst/>
          </p:spPr>
          <p:txBody>
            <a:bodyPr>
              <a:prstTxWarp prst="textNoShape">
                <a:avLst/>
              </a:prstTxWarp>
              <a:spAutoFit/>
            </a:bodyPr>
            <a:lstStyle/>
            <a:p>
              <a:r>
                <a:rPr lang="en-US" b="1" dirty="0">
                  <a:solidFill>
                    <a:srgbClr val="CC6600"/>
                  </a:solidFill>
                  <a:latin typeface="Courier New" charset="0"/>
                </a:rPr>
                <a:t>for</a:t>
              </a:r>
              <a:r>
                <a:rPr lang="en-US" b="1" dirty="0">
                  <a:solidFill>
                    <a:srgbClr val="000000"/>
                  </a:solidFill>
                  <a:latin typeface="Courier New" charset="0"/>
                </a:rPr>
                <a:t> key </a:t>
              </a:r>
              <a:r>
                <a:rPr lang="en-US" b="1" dirty="0">
                  <a:solidFill>
                    <a:srgbClr val="CC6600"/>
                  </a:solidFill>
                  <a:latin typeface="Courier New" charset="0"/>
                </a:rPr>
                <a:t>in</a:t>
              </a:r>
              <a:r>
                <a:rPr lang="en-US" b="1" dirty="0">
                  <a:solidFill>
                    <a:srgbClr val="000000"/>
                  </a:solidFill>
                  <a:latin typeface="Courier New" charset="0"/>
                </a:rPr>
                <a:t> </a:t>
              </a:r>
              <a:r>
                <a:rPr lang="en-US" b="1" dirty="0" err="1">
                  <a:solidFill>
                    <a:srgbClr val="000000"/>
                  </a:solidFill>
                  <a:latin typeface="Courier New" charset="0"/>
                </a:rPr>
                <a:t>dict</a:t>
              </a:r>
              <a:r>
                <a:rPr lang="en-US" b="1" dirty="0">
                  <a:solidFill>
                    <a:srgbClr val="000000"/>
                  </a:solidFill>
                  <a:latin typeface="Courier New" charset="0"/>
                </a:rPr>
                <a:t>:</a:t>
              </a:r>
            </a:p>
            <a:p>
              <a:r>
                <a:rPr lang="en-US" b="1" dirty="0">
                  <a:solidFill>
                    <a:srgbClr val="000000"/>
                  </a:solidFill>
                  <a:latin typeface="Courier New" charset="0"/>
                </a:rPr>
                <a:t>    value = </a:t>
              </a:r>
              <a:r>
                <a:rPr lang="en-US" b="1" dirty="0" err="1">
                  <a:solidFill>
                    <a:srgbClr val="000000"/>
                  </a:solidFill>
                  <a:latin typeface="Courier New" charset="0"/>
                </a:rPr>
                <a:t>dict[key</a:t>
              </a:r>
              <a:r>
                <a:rPr lang="en-US" b="1" dirty="0">
                  <a:solidFill>
                    <a:srgbClr val="000000"/>
                  </a:solidFill>
                  <a:latin typeface="Courier New" charset="0"/>
                </a:rPr>
                <a:t>]</a:t>
              </a:r>
            </a:p>
            <a:p>
              <a:r>
                <a:rPr lang="en-US" b="1" dirty="0">
                  <a:solidFill>
                    <a:srgbClr val="000000"/>
                  </a:solidFill>
                  <a:latin typeface="Courier New" charset="0"/>
                </a:rPr>
                <a:t>    </a:t>
              </a:r>
              <a:r>
                <a:rPr lang="en-US" dirty="0">
                  <a:solidFill>
                    <a:srgbClr val="000000"/>
                  </a:solidFill>
                  <a:latin typeface="Times New Roman" charset="0"/>
                </a:rPr>
                <a:t>. . . </a:t>
              </a:r>
              <a:r>
                <a:rPr lang="en-US" i="1" dirty="0">
                  <a:solidFill>
                    <a:srgbClr val="000000"/>
                  </a:solidFill>
                  <a:latin typeface="Times New Roman" charset="0"/>
                </a:rPr>
                <a:t>code to work with the individual key and value . . .</a:t>
              </a:r>
              <a:endParaRPr lang="en-US" b="1" dirty="0">
                <a:solidFill>
                  <a:srgbClr val="000000"/>
                </a:solidFill>
                <a:latin typeface="Courier New" charset="0"/>
              </a:endParaRPr>
            </a:p>
          </p:txBody>
        </p:sp>
      </p:grpSp>
      <p:sp>
        <p:nvSpPr>
          <p:cNvPr id="8" name="Rectangle 3"/>
          <p:cNvSpPr>
            <a:spLocks noChangeArrowheads="1"/>
          </p:cNvSpPr>
          <p:nvPr/>
        </p:nvSpPr>
        <p:spPr bwMode="auto">
          <a:xfrm>
            <a:off x="482600" y="417307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You can also use the items method to iterate through the keys and values together:</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grpSp>
        <p:nvGrpSpPr>
          <p:cNvPr id="3" name="Group 9"/>
          <p:cNvGrpSpPr/>
          <p:nvPr/>
        </p:nvGrpSpPr>
        <p:grpSpPr>
          <a:xfrm>
            <a:off x="1524000" y="5071009"/>
            <a:ext cx="6400800" cy="841961"/>
            <a:chOff x="1524000" y="5343675"/>
            <a:chExt cx="6400800" cy="841961"/>
          </a:xfrm>
        </p:grpSpPr>
        <p:sp>
          <p:nvSpPr>
            <p:cNvPr id="10" name="Rectangle 14"/>
            <p:cNvSpPr>
              <a:spLocks noChangeArrowheads="1"/>
            </p:cNvSpPr>
            <p:nvPr/>
          </p:nvSpPr>
          <p:spPr bwMode="auto">
            <a:xfrm>
              <a:off x="1524000" y="5343675"/>
              <a:ext cx="6400800" cy="841961"/>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11" name="Text Box 15"/>
            <p:cNvSpPr txBox="1">
              <a:spLocks noChangeArrowheads="1"/>
            </p:cNvSpPr>
            <p:nvPr/>
          </p:nvSpPr>
          <p:spPr bwMode="auto">
            <a:xfrm>
              <a:off x="1600200" y="5345195"/>
              <a:ext cx="6248400" cy="646331"/>
            </a:xfrm>
            <a:prstGeom prst="rect">
              <a:avLst/>
            </a:prstGeom>
            <a:noFill/>
            <a:ln w="9525">
              <a:noFill/>
              <a:miter lim="800000"/>
              <a:headEnd/>
              <a:tailEnd/>
            </a:ln>
            <a:effectLst/>
          </p:spPr>
          <p:txBody>
            <a:bodyPr>
              <a:prstTxWarp prst="textNoShape">
                <a:avLst/>
              </a:prstTxWarp>
              <a:spAutoFit/>
            </a:bodyPr>
            <a:lstStyle/>
            <a:p>
              <a:r>
                <a:rPr lang="en-US" b="1" dirty="0">
                  <a:solidFill>
                    <a:srgbClr val="CC6600"/>
                  </a:solidFill>
                  <a:latin typeface="Courier New" charset="0"/>
                </a:rPr>
                <a:t>for</a:t>
              </a:r>
              <a:r>
                <a:rPr lang="en-US" b="1" dirty="0">
                  <a:solidFill>
                    <a:srgbClr val="000000"/>
                  </a:solidFill>
                  <a:latin typeface="Courier New" charset="0"/>
                </a:rPr>
                <a:t> key, value </a:t>
              </a:r>
              <a:r>
                <a:rPr lang="en-US" b="1" dirty="0">
                  <a:solidFill>
                    <a:srgbClr val="CC6600"/>
                  </a:solidFill>
                  <a:latin typeface="Courier New" charset="0"/>
                </a:rPr>
                <a:t>in</a:t>
              </a:r>
              <a:r>
                <a:rPr lang="en-US" b="1" dirty="0">
                  <a:solidFill>
                    <a:srgbClr val="000000"/>
                  </a:solidFill>
                  <a:latin typeface="Courier New" charset="0"/>
                </a:rPr>
                <a:t> </a:t>
              </a:r>
              <a:r>
                <a:rPr lang="en-US" b="1" dirty="0" err="1">
                  <a:solidFill>
                    <a:srgbClr val="000000"/>
                  </a:solidFill>
                  <a:latin typeface="Courier New" charset="0"/>
                </a:rPr>
                <a:t>dict.items</a:t>
              </a:r>
              <a:r>
                <a:rPr lang="en-US" b="1" dirty="0">
                  <a:solidFill>
                    <a:srgbClr val="000000"/>
                  </a:solidFill>
                  <a:latin typeface="Courier New" charset="0"/>
                </a:rPr>
                <a:t>():</a:t>
              </a:r>
            </a:p>
            <a:p>
              <a:r>
                <a:rPr lang="en-US" b="1" dirty="0">
                  <a:solidFill>
                    <a:srgbClr val="000000"/>
                  </a:solidFill>
                  <a:latin typeface="Courier New" charset="0"/>
                </a:rPr>
                <a:t>    </a:t>
              </a:r>
              <a:r>
                <a:rPr lang="en-US" dirty="0">
                  <a:solidFill>
                    <a:srgbClr val="000000"/>
                  </a:solidFill>
                  <a:latin typeface="Times New Roman" charset="0"/>
                </a:rPr>
                <a:t>. . . </a:t>
              </a:r>
              <a:r>
                <a:rPr lang="en-US" i="1" dirty="0">
                  <a:solidFill>
                    <a:srgbClr val="000000"/>
                  </a:solidFill>
                  <a:latin typeface="Times New Roman" charset="0"/>
                </a:rPr>
                <a:t>code to work with the individual key and value . . .</a:t>
              </a:r>
              <a:endParaRPr lang="en-US" b="1" dirty="0">
                <a:solidFill>
                  <a:srgbClr val="000000"/>
                </a:solidFill>
                <a:latin typeface="Courier New"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69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Finding Airports by Location</a:t>
            </a:r>
          </a:p>
        </p:txBody>
      </p:sp>
      <p:sp>
        <p:nvSpPr>
          <p:cNvPr id="5"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6"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Symbol Tables</a:t>
            </a:r>
            <a:endParaRPr lang="en-US" sz="4000" dirty="0">
              <a:solidFill>
                <a:schemeClr val="tx1"/>
              </a:solidFill>
            </a:endParaRPr>
          </a:p>
        </p:txBody>
      </p:sp>
      <p:sp>
        <p:nvSpPr>
          <p:cNvPr id="630791" name="Rectangle 7"/>
          <p:cNvSpPr>
            <a:spLocks noChangeArrowheads="1"/>
          </p:cNvSpPr>
          <p:nvPr/>
        </p:nvSpPr>
        <p:spPr bwMode="auto">
          <a:xfrm>
            <a:off x="482600" y="1155700"/>
            <a:ext cx="8128000" cy="5702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Programming languages make use of dictionaries in several contexts, of which one of the easiest to recognize is a </a:t>
            </a:r>
            <a:r>
              <a:rPr lang="en-US" sz="2400" b="1" i="1" dirty="0">
                <a:solidFill>
                  <a:srgbClr val="000000"/>
                </a:solidFill>
                <a:latin typeface="Times New Roman" charset="0"/>
              </a:rPr>
              <a:t>symbol table</a:t>
            </a:r>
            <a:r>
              <a:rPr lang="en-US" sz="2400" i="1" dirty="0">
                <a:solidFill>
                  <a:srgbClr val="000000"/>
                </a:solidFill>
                <a:latin typeface="Times New Roman" charset="0"/>
              </a:rPr>
              <a:t>,</a:t>
            </a:r>
            <a:r>
              <a:rPr lang="en-US" sz="2400" dirty="0">
                <a:solidFill>
                  <a:srgbClr val="000000"/>
                </a:solidFill>
                <a:latin typeface="Times New Roman" charset="0"/>
              </a:rPr>
              <a:t> which keeps track of the correspondence between variable names and their values.</a:t>
            </a:r>
          </a:p>
          <a:p>
            <a:pPr marL="342900" indent="-342900">
              <a:lnSpc>
                <a:spcPct val="90000"/>
              </a:lnSpc>
              <a:spcAft>
                <a:spcPts val="700"/>
              </a:spcAft>
              <a:buFontTx/>
              <a:buChar char="•"/>
            </a:pPr>
            <a:r>
              <a:rPr lang="en-US" sz="2400" dirty="0">
                <a:solidFill>
                  <a:srgbClr val="000000"/>
                </a:solidFill>
                <a:latin typeface="Times New Roman" charset="0"/>
              </a:rPr>
              <a:t>The </a:t>
            </a:r>
            <a:r>
              <a:rPr lang="en-US" sz="2000" b="1" dirty="0" err="1">
                <a:solidFill>
                  <a:srgbClr val="000000"/>
                </a:solidFill>
                <a:latin typeface="Courier New"/>
                <a:cs typeface="Courier New"/>
              </a:rPr>
              <a:t>SymbolTable.py</a:t>
            </a:r>
            <a:r>
              <a:rPr lang="en-US" sz="2400" dirty="0">
                <a:solidFill>
                  <a:srgbClr val="000000"/>
                </a:solidFill>
                <a:latin typeface="Times New Roman" charset="0"/>
              </a:rPr>
              <a:t> application in the text implements a simple test of a symbol table that reads lines from the console, each of which is one of the following commands:</a:t>
            </a:r>
          </a:p>
          <a:p>
            <a:pPr marL="800100" lvl="1" indent="-342900">
              <a:lnSpc>
                <a:spcPct val="90000"/>
              </a:lnSpc>
              <a:spcAft>
                <a:spcPts val="700"/>
              </a:spcAft>
              <a:buFont typeface="Lucida Grande"/>
              <a:buChar char="–"/>
            </a:pPr>
            <a:r>
              <a:rPr lang="en-US" sz="2200" dirty="0">
                <a:solidFill>
                  <a:srgbClr val="000000"/>
                </a:solidFill>
                <a:latin typeface="Times New Roman" charset="0"/>
              </a:rPr>
              <a:t>A simple assignment statement of the form </a:t>
            </a:r>
            <a:r>
              <a:rPr lang="en-US" sz="2200" i="1" dirty="0" err="1">
                <a:solidFill>
                  <a:srgbClr val="000000"/>
                </a:solidFill>
                <a:latin typeface="Times New Roman" charset="0"/>
              </a:rPr>
              <a:t>var</a:t>
            </a:r>
            <a:r>
              <a:rPr lang="en-US" sz="2200" b="1" dirty="0">
                <a:solidFill>
                  <a:srgbClr val="000000"/>
                </a:solidFill>
                <a:latin typeface="Courier New" charset="0"/>
              </a:rPr>
              <a:t> = </a:t>
            </a:r>
            <a:r>
              <a:rPr lang="en-US" sz="2200" i="1" dirty="0">
                <a:solidFill>
                  <a:srgbClr val="000000"/>
                </a:solidFill>
                <a:latin typeface="Times New Roman" charset="0"/>
              </a:rPr>
              <a:t>number</a:t>
            </a:r>
            <a:r>
              <a:rPr lang="en-US" sz="2200" dirty="0">
                <a:solidFill>
                  <a:srgbClr val="000000"/>
                </a:solidFill>
                <a:latin typeface="Times New Roman" charset="0"/>
              </a:rPr>
              <a:t>.</a:t>
            </a:r>
          </a:p>
          <a:p>
            <a:pPr marL="800100" lvl="1" indent="-342900">
              <a:lnSpc>
                <a:spcPct val="90000"/>
              </a:lnSpc>
              <a:spcAft>
                <a:spcPts val="1600"/>
              </a:spcAft>
              <a:buFont typeface="Lucida Grande"/>
              <a:buChar char="–"/>
            </a:pPr>
            <a:r>
              <a:rPr lang="en-US" sz="2200" dirty="0">
                <a:solidFill>
                  <a:srgbClr val="000000"/>
                </a:solidFill>
                <a:latin typeface="Times New Roman" charset="0"/>
              </a:rPr>
              <a:t>A variable alone on a line, which displays the variable’s value.</a:t>
            </a:r>
          </a:p>
          <a:p>
            <a:pPr marL="342900" indent="-342900">
              <a:lnSpc>
                <a:spcPct val="90000"/>
              </a:lnSpc>
              <a:spcAft>
                <a:spcPts val="700"/>
              </a:spcAft>
              <a:buFont typeface="Arial"/>
              <a:buChar char="•"/>
            </a:pPr>
            <a:r>
              <a:rPr lang="en-US" sz="2400" dirty="0">
                <a:solidFill>
                  <a:srgbClr val="000000"/>
                </a:solidFill>
                <a:latin typeface="Times New Roman" charset="0"/>
              </a:rPr>
              <a:t>Before running the program, we’re going to add two new features:</a:t>
            </a:r>
          </a:p>
          <a:p>
            <a:pPr marL="800100" lvl="1" indent="-342900" algn="just">
              <a:lnSpc>
                <a:spcPct val="90000"/>
              </a:lnSpc>
              <a:spcAft>
                <a:spcPts val="700"/>
              </a:spcAft>
              <a:buFont typeface="Lucida Grande"/>
              <a:buChar char="–"/>
            </a:pPr>
            <a:r>
              <a:rPr lang="en-US" sz="2200" dirty="0">
                <a:solidFill>
                  <a:srgbClr val="000000"/>
                </a:solidFill>
                <a:latin typeface="Times New Roman" charset="0"/>
              </a:rPr>
              <a:t>The command </a:t>
            </a:r>
            <a:r>
              <a:rPr lang="en-US" sz="2000" b="1" dirty="0">
                <a:solidFill>
                  <a:srgbClr val="000000"/>
                </a:solidFill>
                <a:latin typeface="Courier New" charset="0"/>
              </a:rPr>
              <a:t>list</a:t>
            </a:r>
            <a:r>
              <a:rPr lang="en-US" sz="2200" dirty="0">
                <a:solidFill>
                  <a:srgbClr val="000000"/>
                </a:solidFill>
                <a:latin typeface="Times New Roman" charset="0"/>
              </a:rPr>
              <a:t>, which lists all the variables.</a:t>
            </a:r>
          </a:p>
          <a:p>
            <a:pPr marL="800100" lvl="1" indent="-342900" algn="just">
              <a:lnSpc>
                <a:spcPct val="90000"/>
              </a:lnSpc>
              <a:spcAft>
                <a:spcPts val="1400"/>
              </a:spcAft>
              <a:buFont typeface="Lucida Grande"/>
              <a:buChar char="–"/>
            </a:pPr>
            <a:r>
              <a:rPr lang="en-US" sz="2200" dirty="0">
                <a:solidFill>
                  <a:srgbClr val="000000"/>
                </a:solidFill>
                <a:latin typeface="Times New Roman" charset="0"/>
              </a:rPr>
              <a:t>The command </a:t>
            </a:r>
            <a:r>
              <a:rPr lang="en-US" sz="2000" b="1" dirty="0">
                <a:solidFill>
                  <a:srgbClr val="000000"/>
                </a:solidFill>
                <a:latin typeface="Courier New" charset="0"/>
              </a:rPr>
              <a:t>quit</a:t>
            </a:r>
            <a:r>
              <a:rPr lang="en-US" sz="2200" dirty="0">
                <a:solidFill>
                  <a:srgbClr val="000000"/>
                </a:solidFill>
                <a:latin typeface="Times New Roman" charset="0"/>
              </a:rPr>
              <a:t>, which exits from the program.</a:t>
            </a:r>
          </a:p>
          <a:p>
            <a:pPr marL="342900" indent="-342900" algn="just">
              <a:lnSpc>
                <a:spcPct val="90000"/>
              </a:lnSpc>
              <a:spcAft>
                <a:spcPct val="50000"/>
              </a:spcAft>
            </a:pPr>
            <a:endParaRPr lang="en-US" sz="2400" dirty="0">
              <a:solidFill>
                <a:srgbClr val="000000"/>
              </a:solidFill>
              <a:latin typeface="Times New Roman" charset="0"/>
            </a:endParaRPr>
          </a:p>
          <a:p>
            <a:pPr marL="800100" lvl="1" indent="-342900" algn="just">
              <a:lnSpc>
                <a:spcPct val="90000"/>
              </a:lnSpc>
              <a:spcAft>
                <a:spcPct val="50000"/>
              </a:spcAft>
              <a:buFont typeface="Lucida Grande"/>
              <a:buChar char="–"/>
            </a:pPr>
            <a:endParaRPr lang="en-US" sz="22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079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3079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30791">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30791">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30791">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307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91"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Sample Run of </a:t>
            </a:r>
            <a:r>
              <a:rPr lang="en-US" sz="3600" b="1" dirty="0" err="1">
                <a:solidFill>
                  <a:srgbClr val="FF0000"/>
                </a:solidFill>
                <a:latin typeface="Courier New"/>
                <a:cs typeface="Courier New"/>
              </a:rPr>
              <a:t>SymbolTable.py</a:t>
            </a:r>
            <a:endParaRPr lang="en-US" sz="4000" b="1" dirty="0">
              <a:solidFill>
                <a:schemeClr val="tx1"/>
              </a:solidFill>
              <a:latin typeface="Courier New"/>
              <a:cs typeface="Courier New"/>
            </a:endParaRPr>
          </a:p>
        </p:txBody>
      </p:sp>
      <p:pic>
        <p:nvPicPr>
          <p:cNvPr id="624666" name="Picture 26" descr="Console-7"/>
          <p:cNvPicPr>
            <a:picLocks noChangeAspect="1" noChangeArrowheads="1"/>
          </p:cNvPicPr>
          <p:nvPr/>
        </p:nvPicPr>
        <p:blipFill>
          <a:blip r:embed="rId3"/>
          <a:srcRect/>
          <a:stretch>
            <a:fillRect/>
          </a:stretch>
        </p:blipFill>
        <p:spPr bwMode="auto">
          <a:xfrm>
            <a:off x="1524000" y="1279525"/>
            <a:ext cx="6096000" cy="5121275"/>
          </a:xfrm>
          <a:prstGeom prst="rect">
            <a:avLst/>
          </a:prstGeom>
          <a:noFill/>
        </p:spPr>
      </p:pic>
      <p:sp>
        <p:nvSpPr>
          <p:cNvPr id="624646" name="Text Box 6"/>
          <p:cNvSpPr txBox="1">
            <a:spLocks noChangeArrowheads="1"/>
          </p:cNvSpPr>
          <p:nvPr/>
        </p:nvSpPr>
        <p:spPr bwMode="auto">
          <a:xfrm>
            <a:off x="1524000" y="1273175"/>
            <a:ext cx="6096000" cy="244475"/>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Lucida Grande"/>
                <a:cs typeface="Lucida Grande"/>
              </a:rPr>
              <a:t>SymbolTable</a:t>
            </a:r>
            <a:endParaRPr lang="en-US" sz="1000" dirty="0">
              <a:solidFill>
                <a:srgbClr val="333333"/>
              </a:solidFill>
              <a:latin typeface="Lucida Grande"/>
              <a:cs typeface="Lucida Grande"/>
            </a:endParaRPr>
          </a:p>
        </p:txBody>
      </p:sp>
      <p:sp>
        <p:nvSpPr>
          <p:cNvPr id="624647" name="Text Box 7"/>
          <p:cNvSpPr txBox="1">
            <a:spLocks noChangeArrowheads="1"/>
          </p:cNvSpPr>
          <p:nvPr/>
        </p:nvSpPr>
        <p:spPr bwMode="auto">
          <a:xfrm>
            <a:off x="1536700" y="15351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48" name="Text Box 8"/>
          <p:cNvSpPr txBox="1">
            <a:spLocks noChangeArrowheads="1"/>
          </p:cNvSpPr>
          <p:nvPr/>
        </p:nvSpPr>
        <p:spPr bwMode="auto">
          <a:xfrm>
            <a:off x="1536700" y="15351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pi = 3.14159</a:t>
            </a:r>
          </a:p>
        </p:txBody>
      </p:sp>
      <p:sp>
        <p:nvSpPr>
          <p:cNvPr id="624667" name="Text Box 27"/>
          <p:cNvSpPr txBox="1">
            <a:spLocks noChangeArrowheads="1"/>
          </p:cNvSpPr>
          <p:nvPr/>
        </p:nvSpPr>
        <p:spPr bwMode="auto">
          <a:xfrm>
            <a:off x="1536700" y="1763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68" name="Text Box 28"/>
          <p:cNvSpPr txBox="1">
            <a:spLocks noChangeArrowheads="1"/>
          </p:cNvSpPr>
          <p:nvPr/>
        </p:nvSpPr>
        <p:spPr bwMode="auto">
          <a:xfrm>
            <a:off x="1536700" y="17637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e = 2.71828</a:t>
            </a:r>
          </a:p>
        </p:txBody>
      </p:sp>
      <p:sp>
        <p:nvSpPr>
          <p:cNvPr id="624669" name="Text Box 29"/>
          <p:cNvSpPr txBox="1">
            <a:spLocks noChangeArrowheads="1"/>
          </p:cNvSpPr>
          <p:nvPr/>
        </p:nvSpPr>
        <p:spPr bwMode="auto">
          <a:xfrm>
            <a:off x="1536700" y="1992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0" name="Text Box 30"/>
          <p:cNvSpPr txBox="1">
            <a:spLocks noChangeArrowheads="1"/>
          </p:cNvSpPr>
          <p:nvPr/>
        </p:nvSpPr>
        <p:spPr bwMode="auto">
          <a:xfrm>
            <a:off x="1536700" y="1992313"/>
            <a:ext cx="5854700" cy="304800"/>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FF"/>
                </a:solidFill>
                <a:latin typeface="Courier New" charset="0"/>
              </a:rPr>
              <a:t>  </a:t>
            </a:r>
            <a:r>
              <a:rPr lang="en-US" sz="1400" b="1" dirty="0" err="1">
                <a:solidFill>
                  <a:srgbClr val="0000FF"/>
                </a:solidFill>
                <a:latin typeface="Courier New" charset="0"/>
              </a:rPr>
              <a:t>x</a:t>
            </a:r>
            <a:r>
              <a:rPr lang="en-US" sz="1400" b="1" dirty="0">
                <a:solidFill>
                  <a:srgbClr val="0000FF"/>
                </a:solidFill>
                <a:latin typeface="Courier New" charset="0"/>
              </a:rPr>
              <a:t> = 2</a:t>
            </a:r>
          </a:p>
        </p:txBody>
      </p:sp>
      <p:sp>
        <p:nvSpPr>
          <p:cNvPr id="624671" name="Text Box 31"/>
          <p:cNvSpPr txBox="1">
            <a:spLocks noChangeArrowheads="1"/>
          </p:cNvSpPr>
          <p:nvPr/>
        </p:nvSpPr>
        <p:spPr bwMode="auto">
          <a:xfrm>
            <a:off x="1536700" y="2220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2" name="Text Box 32"/>
          <p:cNvSpPr txBox="1">
            <a:spLocks noChangeArrowheads="1"/>
          </p:cNvSpPr>
          <p:nvPr/>
        </p:nvSpPr>
        <p:spPr bwMode="auto">
          <a:xfrm>
            <a:off x="1536700" y="2220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pi</a:t>
            </a:r>
          </a:p>
        </p:txBody>
      </p:sp>
      <p:sp>
        <p:nvSpPr>
          <p:cNvPr id="624673" name="Text Box 33"/>
          <p:cNvSpPr txBox="1">
            <a:spLocks noChangeArrowheads="1"/>
          </p:cNvSpPr>
          <p:nvPr/>
        </p:nvSpPr>
        <p:spPr bwMode="auto">
          <a:xfrm>
            <a:off x="1536700" y="24495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3.14159</a:t>
            </a:r>
          </a:p>
        </p:txBody>
      </p:sp>
      <p:sp>
        <p:nvSpPr>
          <p:cNvPr id="624675" name="Text Box 35"/>
          <p:cNvSpPr txBox="1">
            <a:spLocks noChangeArrowheads="1"/>
          </p:cNvSpPr>
          <p:nvPr/>
        </p:nvSpPr>
        <p:spPr bwMode="auto">
          <a:xfrm>
            <a:off x="1536700" y="26781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6" name="Text Box 36"/>
          <p:cNvSpPr txBox="1">
            <a:spLocks noChangeArrowheads="1"/>
          </p:cNvSpPr>
          <p:nvPr/>
        </p:nvSpPr>
        <p:spPr bwMode="auto">
          <a:xfrm>
            <a:off x="1536700" y="26781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x</a:t>
            </a:r>
          </a:p>
        </p:txBody>
      </p:sp>
      <p:sp>
        <p:nvSpPr>
          <p:cNvPr id="624677" name="Text Box 37"/>
          <p:cNvSpPr txBox="1">
            <a:spLocks noChangeArrowheads="1"/>
          </p:cNvSpPr>
          <p:nvPr/>
        </p:nvSpPr>
        <p:spPr bwMode="auto">
          <a:xfrm>
            <a:off x="1536700" y="2906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2</a:t>
            </a:r>
          </a:p>
        </p:txBody>
      </p:sp>
      <p:sp>
        <p:nvSpPr>
          <p:cNvPr id="624679" name="Text Box 39"/>
          <p:cNvSpPr txBox="1">
            <a:spLocks noChangeArrowheads="1"/>
          </p:cNvSpPr>
          <p:nvPr/>
        </p:nvSpPr>
        <p:spPr bwMode="auto">
          <a:xfrm>
            <a:off x="1536700" y="3135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80" name="Text Box 40"/>
          <p:cNvSpPr txBox="1">
            <a:spLocks noChangeArrowheads="1"/>
          </p:cNvSpPr>
          <p:nvPr/>
        </p:nvSpPr>
        <p:spPr bwMode="auto">
          <a:xfrm>
            <a:off x="1536700" y="31353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list</a:t>
            </a:r>
          </a:p>
        </p:txBody>
      </p:sp>
      <p:sp>
        <p:nvSpPr>
          <p:cNvPr id="624681" name="Text Box 41"/>
          <p:cNvSpPr txBox="1">
            <a:spLocks noChangeArrowheads="1"/>
          </p:cNvSpPr>
          <p:nvPr/>
        </p:nvSpPr>
        <p:spPr bwMode="auto">
          <a:xfrm>
            <a:off x="1536700" y="3363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e = 2.71828</a:t>
            </a:r>
          </a:p>
        </p:txBody>
      </p:sp>
      <p:sp>
        <p:nvSpPr>
          <p:cNvPr id="624683" name="Text Box 43"/>
          <p:cNvSpPr txBox="1">
            <a:spLocks noChangeArrowheads="1"/>
          </p:cNvSpPr>
          <p:nvPr/>
        </p:nvSpPr>
        <p:spPr bwMode="auto">
          <a:xfrm>
            <a:off x="1536700" y="3592513"/>
            <a:ext cx="5118100" cy="307777"/>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00"/>
                </a:solidFill>
                <a:latin typeface="Courier New" charset="0"/>
              </a:rPr>
              <a:t>pi = 3.14159</a:t>
            </a:r>
          </a:p>
        </p:txBody>
      </p:sp>
      <p:sp>
        <p:nvSpPr>
          <p:cNvPr id="624685" name="Text Box 45"/>
          <p:cNvSpPr txBox="1">
            <a:spLocks noChangeArrowheads="1"/>
          </p:cNvSpPr>
          <p:nvPr/>
        </p:nvSpPr>
        <p:spPr bwMode="auto">
          <a:xfrm>
            <a:off x="1536700" y="38211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a:solidFill>
                  <a:srgbClr val="000000"/>
                </a:solidFill>
                <a:latin typeface="Courier New" charset="0"/>
              </a:rPr>
              <a:t>x</a:t>
            </a:r>
            <a:r>
              <a:rPr lang="en-US" sz="1400" b="1" dirty="0">
                <a:solidFill>
                  <a:srgbClr val="000000"/>
                </a:solidFill>
                <a:latin typeface="Courier New" charset="0"/>
              </a:rPr>
              <a:t> = 2</a:t>
            </a:r>
          </a:p>
        </p:txBody>
      </p:sp>
      <p:sp>
        <p:nvSpPr>
          <p:cNvPr id="624687" name="Text Box 47"/>
          <p:cNvSpPr txBox="1">
            <a:spLocks noChangeArrowheads="1"/>
          </p:cNvSpPr>
          <p:nvPr/>
        </p:nvSpPr>
        <p:spPr bwMode="auto">
          <a:xfrm>
            <a:off x="1536700" y="4049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88" name="Text Box 48"/>
          <p:cNvSpPr txBox="1">
            <a:spLocks noChangeArrowheads="1"/>
          </p:cNvSpPr>
          <p:nvPr/>
        </p:nvSpPr>
        <p:spPr bwMode="auto">
          <a:xfrm>
            <a:off x="1536700" y="40497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x = 42</a:t>
            </a:r>
          </a:p>
        </p:txBody>
      </p:sp>
      <p:sp>
        <p:nvSpPr>
          <p:cNvPr id="624689" name="Text Box 49"/>
          <p:cNvSpPr txBox="1">
            <a:spLocks noChangeArrowheads="1"/>
          </p:cNvSpPr>
          <p:nvPr/>
        </p:nvSpPr>
        <p:spPr bwMode="auto">
          <a:xfrm>
            <a:off x="1536700" y="4278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90" name="Text Box 50"/>
          <p:cNvSpPr txBox="1">
            <a:spLocks noChangeArrowheads="1"/>
          </p:cNvSpPr>
          <p:nvPr/>
        </p:nvSpPr>
        <p:spPr bwMode="auto">
          <a:xfrm>
            <a:off x="1536700" y="42783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a = 1.5</a:t>
            </a:r>
          </a:p>
        </p:txBody>
      </p:sp>
      <p:sp>
        <p:nvSpPr>
          <p:cNvPr id="624691" name="Text Box 51"/>
          <p:cNvSpPr txBox="1">
            <a:spLocks noChangeArrowheads="1"/>
          </p:cNvSpPr>
          <p:nvPr/>
        </p:nvSpPr>
        <p:spPr bwMode="auto">
          <a:xfrm>
            <a:off x="1536700" y="4506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92" name="Text Box 52"/>
          <p:cNvSpPr txBox="1">
            <a:spLocks noChangeArrowheads="1"/>
          </p:cNvSpPr>
          <p:nvPr/>
        </p:nvSpPr>
        <p:spPr bwMode="auto">
          <a:xfrm>
            <a:off x="1536700" y="4506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list</a:t>
            </a:r>
          </a:p>
        </p:txBody>
      </p:sp>
      <p:sp>
        <p:nvSpPr>
          <p:cNvPr id="624693" name="Text Box 53"/>
          <p:cNvSpPr txBox="1">
            <a:spLocks noChangeArrowheads="1"/>
          </p:cNvSpPr>
          <p:nvPr/>
        </p:nvSpPr>
        <p:spPr bwMode="auto">
          <a:xfrm>
            <a:off x="1536700" y="47355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00"/>
                </a:solidFill>
                <a:latin typeface="Courier New" charset="0"/>
              </a:rPr>
              <a:t>a = 1.5</a:t>
            </a:r>
          </a:p>
        </p:txBody>
      </p:sp>
      <p:sp>
        <p:nvSpPr>
          <p:cNvPr id="624695" name="Text Box 55"/>
          <p:cNvSpPr txBox="1">
            <a:spLocks noChangeArrowheads="1"/>
          </p:cNvSpPr>
          <p:nvPr/>
        </p:nvSpPr>
        <p:spPr bwMode="auto">
          <a:xfrm>
            <a:off x="1536700" y="49641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a:solidFill>
                  <a:srgbClr val="000000"/>
                </a:solidFill>
                <a:latin typeface="Courier New" charset="0"/>
              </a:rPr>
              <a:t>e</a:t>
            </a:r>
            <a:r>
              <a:rPr lang="en-US" sz="1400" b="1" dirty="0">
                <a:solidFill>
                  <a:srgbClr val="000000"/>
                </a:solidFill>
                <a:latin typeface="Courier New" charset="0"/>
              </a:rPr>
              <a:t> = 2.71828</a:t>
            </a:r>
          </a:p>
        </p:txBody>
      </p:sp>
      <p:sp>
        <p:nvSpPr>
          <p:cNvPr id="624697" name="Text Box 57"/>
          <p:cNvSpPr txBox="1">
            <a:spLocks noChangeArrowheads="1"/>
          </p:cNvSpPr>
          <p:nvPr/>
        </p:nvSpPr>
        <p:spPr bwMode="auto">
          <a:xfrm>
            <a:off x="1536700" y="5192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pi = 3.14159</a:t>
            </a:r>
          </a:p>
        </p:txBody>
      </p:sp>
      <p:sp>
        <p:nvSpPr>
          <p:cNvPr id="624699" name="Text Box 59"/>
          <p:cNvSpPr txBox="1">
            <a:spLocks noChangeArrowheads="1"/>
          </p:cNvSpPr>
          <p:nvPr/>
        </p:nvSpPr>
        <p:spPr bwMode="auto">
          <a:xfrm>
            <a:off x="1536700" y="54213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a:solidFill>
                  <a:srgbClr val="000000"/>
                </a:solidFill>
                <a:latin typeface="Courier New" charset="0"/>
              </a:rPr>
              <a:t>x</a:t>
            </a:r>
            <a:r>
              <a:rPr lang="en-US" sz="1400" b="1" dirty="0">
                <a:solidFill>
                  <a:srgbClr val="000000"/>
                </a:solidFill>
                <a:latin typeface="Courier New" charset="0"/>
              </a:rPr>
              <a:t> = 42</a:t>
            </a:r>
          </a:p>
        </p:txBody>
      </p:sp>
      <p:sp>
        <p:nvSpPr>
          <p:cNvPr id="624701" name="Text Box 61"/>
          <p:cNvSpPr txBox="1">
            <a:spLocks noChangeArrowheads="1"/>
          </p:cNvSpPr>
          <p:nvPr/>
        </p:nvSpPr>
        <p:spPr bwMode="auto">
          <a:xfrm>
            <a:off x="1536700" y="5649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702" name="Text Box 62"/>
          <p:cNvSpPr txBox="1">
            <a:spLocks noChangeArrowheads="1"/>
          </p:cNvSpPr>
          <p:nvPr/>
        </p:nvSpPr>
        <p:spPr bwMode="auto">
          <a:xfrm>
            <a:off x="1536700" y="5649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quit</a:t>
            </a:r>
          </a:p>
        </p:txBody>
      </p:sp>
      <p:pic>
        <p:nvPicPr>
          <p:cNvPr id="34" name="Picture 26" descr="Console-7"/>
          <p:cNvPicPr>
            <a:picLocks noChangeAspect="1" noChangeArrowheads="1"/>
          </p:cNvPicPr>
          <p:nvPr/>
        </p:nvPicPr>
        <p:blipFill>
          <a:blip r:embed="rId3"/>
          <a:srcRect l="12500" t="310" r="68750" b="95226"/>
          <a:stretch>
            <a:fillRect/>
          </a:stretch>
        </p:blipFill>
        <p:spPr bwMode="auto">
          <a:xfrm>
            <a:off x="1591750" y="1291620"/>
            <a:ext cx="1143000" cy="228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6246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4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2466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2466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2466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70">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624671">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24672">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624673">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2467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624676">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24677">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624679">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24680">
                                            <p:txEl>
                                              <p:pRg st="0" end="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624681">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624683">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499"/>
                                          </p:stCondLst>
                                        </p:cTn>
                                        <p:tgtEl>
                                          <p:spTgt spid="624685">
                                            <p:txEl>
                                              <p:pRg st="0" end="0"/>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499"/>
                                          </p:stCondLst>
                                        </p:cTn>
                                        <p:tgtEl>
                                          <p:spTgt spid="624687">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624688">
                                            <p:txEl>
                                              <p:pRg st="0" end="0"/>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499"/>
                                          </p:stCondLst>
                                        </p:cTn>
                                        <p:tgtEl>
                                          <p:spTgt spid="62468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624690">
                                            <p:txEl>
                                              <p:pRg st="0" end="0"/>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499"/>
                                          </p:stCondLst>
                                        </p:cTn>
                                        <p:tgtEl>
                                          <p:spTgt spid="624691">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499"/>
                                          </p:stCondLst>
                                        </p:cTn>
                                        <p:tgtEl>
                                          <p:spTgt spid="624692">
                                            <p:txEl>
                                              <p:pRg st="0" end="0"/>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499"/>
                                          </p:stCondLst>
                                        </p:cTn>
                                        <p:tgtEl>
                                          <p:spTgt spid="624693">
                                            <p:txEl>
                                              <p:pRg st="0" end="0"/>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499"/>
                                          </p:stCondLst>
                                        </p:cTn>
                                        <p:tgtEl>
                                          <p:spTgt spid="624695">
                                            <p:txEl>
                                              <p:pRg st="0" end="0"/>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499"/>
                                          </p:stCondLst>
                                        </p:cTn>
                                        <p:tgtEl>
                                          <p:spTgt spid="624697">
                                            <p:txEl>
                                              <p:pRg st="0" end="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499"/>
                                          </p:stCondLst>
                                        </p:cTn>
                                        <p:tgtEl>
                                          <p:spTgt spid="624699">
                                            <p:txEl>
                                              <p:pRg st="0" end="0"/>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499"/>
                                          </p:stCondLst>
                                        </p:cTn>
                                        <p:tgtEl>
                                          <p:spTgt spid="624701">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6247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7" grpId="0" build="p" autoUpdateAnimBg="0"/>
      <p:bldP spid="624648" grpId="0" build="p" autoUpdateAnimBg="0"/>
      <p:bldP spid="624667" grpId="0" build="p" autoUpdateAnimBg="0"/>
      <p:bldP spid="624668" grpId="0" build="p" autoUpdateAnimBg="0"/>
      <p:bldP spid="624669" grpId="0" build="p" autoUpdateAnimBg="0"/>
      <p:bldP spid="624670" grpId="0" build="p" autoUpdateAnimBg="0"/>
      <p:bldP spid="624671" grpId="0" build="p" autoUpdateAnimBg="0"/>
      <p:bldP spid="624672" grpId="0" build="p" autoUpdateAnimBg="0"/>
      <p:bldP spid="624673" grpId="0" build="p" autoUpdateAnimBg="0"/>
      <p:bldP spid="624675" grpId="0" build="p" autoUpdateAnimBg="0"/>
      <p:bldP spid="624676" grpId="0" build="p" autoUpdateAnimBg="0"/>
      <p:bldP spid="624677" grpId="0" build="p" autoUpdateAnimBg="0"/>
      <p:bldP spid="624679" grpId="0" build="p" autoUpdateAnimBg="0"/>
      <p:bldP spid="624680" grpId="0" build="p" autoUpdateAnimBg="0"/>
      <p:bldP spid="624681" grpId="0" build="p" autoUpdateAnimBg="0"/>
      <p:bldP spid="624683" grpId="0" build="p" autoUpdateAnimBg="0"/>
      <p:bldP spid="624685" grpId="0" build="p" autoUpdateAnimBg="0"/>
      <p:bldP spid="624687" grpId="0" build="p" autoUpdateAnimBg="0"/>
      <p:bldP spid="624688" grpId="0" build="p" autoUpdateAnimBg="0"/>
      <p:bldP spid="624689" grpId="0" build="p" autoUpdateAnimBg="0"/>
      <p:bldP spid="624690" grpId="0" build="p" autoUpdateAnimBg="0"/>
      <p:bldP spid="624691" grpId="0" build="p" autoUpdateAnimBg="0"/>
      <p:bldP spid="624692" grpId="0" build="p" autoUpdateAnimBg="0"/>
      <p:bldP spid="624693" grpId="0" build="p" autoUpdateAnimBg="0"/>
      <p:bldP spid="624695" grpId="0" build="p" autoUpdateAnimBg="0"/>
      <p:bldP spid="624697" grpId="0" build="p" autoUpdateAnimBg="0"/>
      <p:bldP spid="624699" grpId="0" build="p" autoUpdateAnimBg="0"/>
      <p:bldP spid="624701" grpId="0" build="p" autoUpdateAnimBg="0"/>
      <p:bldP spid="624702"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23200</TotalTime>
  <Words>739</Words>
  <Application>Microsoft Macintosh PowerPoint</Application>
  <PresentationFormat>On-screen Show (4:3)</PresentationFormat>
  <Paragraphs>91</Paragraphs>
  <Slides>11</Slides>
  <Notes>11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11</vt:i4>
      </vt:variant>
    </vt:vector>
  </HeadingPairs>
  <TitlesOfParts>
    <vt:vector size="20" baseType="lpstr">
      <vt:lpstr>Arial</vt:lpstr>
      <vt:lpstr>Courier New</vt:lpstr>
      <vt:lpstr>Helvetica Neue</vt:lpstr>
      <vt:lpstr>Lucida Grande</vt:lpstr>
      <vt:lpstr>Times</vt:lpstr>
      <vt:lpstr>Times New Roman</vt:lpstr>
      <vt:lpstr>Blank Presentation</vt:lpstr>
      <vt:lpstr>9_Blank Presentation</vt:lpstr>
      <vt:lpstr>10_Blank Presentation</vt:lpstr>
      <vt:lpstr>Dictionaries in Python</vt:lpstr>
      <vt:lpstr>Dictionaries in Python</vt:lpstr>
      <vt:lpstr>Dictionaries in Python</vt:lpstr>
      <vt:lpstr>Using Dictionaries in an Application</vt:lpstr>
      <vt:lpstr>The dictfile.py Module</vt:lpstr>
      <vt:lpstr>Finding an Airport from its Code</vt:lpstr>
      <vt:lpstr>Iterating Through Keys in an Object</vt:lpstr>
      <vt:lpstr>Finding Airports by Location</vt:lpstr>
      <vt:lpstr>Symbol Tables</vt:lpstr>
      <vt:lpstr>Sample Run of SymbolTable.py</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213</cp:revision>
  <cp:lastPrinted>2024-10-27T22:02:19Z</cp:lastPrinted>
  <dcterms:created xsi:type="dcterms:W3CDTF">2019-04-12T20:08:00Z</dcterms:created>
  <dcterms:modified xsi:type="dcterms:W3CDTF">2025-10-27T17:40:52Z</dcterms:modified>
</cp:coreProperties>
</file>