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4" r:id="rId2"/>
    <p:sldMasterId id="2147483666" r:id="rId3"/>
    <p:sldMasterId id="2147483671" r:id="rId4"/>
  </p:sldMasterIdLst>
  <p:notesMasterIdLst>
    <p:notesMasterId r:id="rId21"/>
  </p:notesMasterIdLst>
  <p:sldIdLst>
    <p:sldId id="441" r:id="rId5"/>
    <p:sldId id="466" r:id="rId6"/>
    <p:sldId id="497" r:id="rId7"/>
    <p:sldId id="480" r:id="rId8"/>
    <p:sldId id="473" r:id="rId9"/>
    <p:sldId id="474" r:id="rId10"/>
    <p:sldId id="484" r:id="rId11"/>
    <p:sldId id="485" r:id="rId12"/>
    <p:sldId id="488" r:id="rId13"/>
    <p:sldId id="479" r:id="rId14"/>
    <p:sldId id="487" r:id="rId15"/>
    <p:sldId id="477" r:id="rId16"/>
    <p:sldId id="490" r:id="rId17"/>
    <p:sldId id="489" r:id="rId18"/>
    <p:sldId id="491" r:id="rId19"/>
    <p:sldId id="369"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CC6600"/>
    <a:srgbClr val="006600"/>
    <a:srgbClr val="000000"/>
    <a:srgbClr val="999999"/>
    <a:srgbClr val="0066CC"/>
    <a:srgbClr val="FF3300"/>
    <a:srgbClr val="999933"/>
    <a:srgbClr val="33FF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33" d="100"/>
          <a:sy n="133" d="100"/>
        </p:scale>
        <p:origin x="256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5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752B8929-F5BA-6A42-AE8D-11B33D75B6A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76C2B28A-38EF-A84D-8CBB-6515C3C776FD}"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A242E347-ABD9-5A4F-82B7-F3AE2742EE1E}" type="slidenum">
              <a:rPr lang="en-US">
                <a:solidFill>
                  <a:prstClr val="black"/>
                </a:solidFill>
              </a:rPr>
              <a:pPr/>
              <a:t>3</a:t>
            </a:fld>
            <a:endParaRPr lang="en-US">
              <a:solidFill>
                <a:prstClr val="black"/>
              </a:solidFill>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78DC3-55A0-C148-91C2-B9E8594E38F3}" type="slidenum">
              <a:rPr lang="en-US">
                <a:solidFill>
                  <a:prstClr val="black"/>
                </a:solidFill>
              </a:rPr>
              <a:pPr/>
              <a:t>10</a:t>
            </a:fld>
            <a:endParaRPr lang="en-US">
              <a:solidFill>
                <a:prstClr val="black"/>
              </a:solidFill>
            </a:endParaRPr>
          </a:p>
        </p:txBody>
      </p:sp>
      <p:sp>
        <p:nvSpPr>
          <p:cNvPr id="8908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908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391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E3DA7550-41C5-1649-8F1D-DAFF40C4F66E}" type="slidenum">
              <a:rPr lang="en-US"/>
              <a:pPr/>
              <a:t>16</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6887C0F-0A9A-2D41-AFC4-5BCEF5FB14E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FE51672-3129-B04A-AAD8-AE33C452039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0571493-AB2E-624A-B87C-BDAD8FB0A32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8B68B96-157B-0646-AC7C-821D08C6B0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09F012B-A357-B94D-BC79-FEDE91B9EDD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E2E882ED-234A-494A-ADEA-D40E97ED568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F587B777-6966-E249-B1C3-5344FF59A9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DA77092-F735-914B-BC9C-20FD9ACF3AE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FE2BDE4-6AF5-694C-969B-E6276B288BF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385DC38-1929-A048-9234-003D1A6E27B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479F52E-EEBE-0C4B-9D9E-7E43962FBB4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47DFFDD8-9BDB-D044-A738-0A0D983F76C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08EE4D2-6EBC-BB4A-B200-8F532B77E642}"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58276C2E-7C49-F644-9525-29C4312CAF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0F2877A8-33FF-2741-A50A-CC0D0CF4768A}" type="slidenum">
              <a:rPr lang="en-US" sz="1400">
                <a:solidFill>
                  <a:srgbClr val="000000"/>
                </a:solidFill>
                <a:latin typeface="Times New Roman" charset="0"/>
              </a:rPr>
              <a:pPr/>
              <a:t>‹#›</a:t>
            </a:fld>
            <a:endParaRPr lang="en-US" sz="1400">
              <a:solidFill>
                <a:srgbClr val="000000"/>
              </a:solidFill>
              <a:latin typeface="Times New Roman" charset="0"/>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sz="1400">
                <a:solidFill>
                  <a:srgbClr val="000000"/>
                </a:solidFill>
              </a: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Times New Roman" charset="0"/>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Times New Roman" charset="0"/>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Times New Roman" charset="0"/>
              </a:defRPr>
            </a:lvl1pPr>
          </a:lstStyle>
          <a:p>
            <a:pPr>
              <a:defRPr/>
            </a:pPr>
            <a:fld id="{2C912DCD-F2DB-404B-8979-85F7D7523F6B}"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72"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Python and Objects</a:t>
            </a:r>
          </a:p>
        </p:txBody>
      </p:sp>
      <p:sp>
        <p:nvSpPr>
          <p:cNvPr id="2051" name="Text Box 40"/>
          <p:cNvSpPr txBox="1">
            <a:spLocks noChangeArrowheads="1"/>
          </p:cNvSpPr>
          <p:nvPr/>
        </p:nvSpPr>
        <p:spPr bwMode="auto">
          <a:xfrm>
            <a:off x="0" y="4114800"/>
            <a:ext cx="9144000" cy="1671227"/>
          </a:xfrm>
          <a:prstGeom prst="rect">
            <a:avLst/>
          </a:prstGeom>
          <a:noFill/>
          <a:ln w="9525">
            <a:noFill/>
            <a:miter lim="800000"/>
            <a:headEnd/>
            <a:tailEnd/>
          </a:ln>
        </p:spPr>
        <p:txBody>
          <a:bodyPr>
            <a:prstTxWarp prst="textNoShape">
              <a:avLst/>
            </a:prstTxWarp>
            <a:spAutoFit/>
          </a:bodyPr>
          <a:lstStyle/>
          <a:p>
            <a:pPr algn="ctr">
              <a:lnSpc>
                <a:spcPct val="90000"/>
              </a:lnSpc>
            </a:pPr>
            <a:r>
              <a:rPr lang="en-US" sz="3200" dirty="0">
                <a:latin typeface="Times New Roman" charset="0"/>
              </a:rPr>
              <a:t>Jerry Cain</a:t>
            </a:r>
          </a:p>
          <a:p>
            <a:pPr algn="ctr">
              <a:lnSpc>
                <a:spcPct val="90000"/>
              </a:lnSpc>
            </a:pPr>
            <a:r>
              <a:rPr lang="en-US" sz="3200" dirty="0">
                <a:latin typeface="Times New Roman" charset="0"/>
              </a:rPr>
              <a:t>CS106AX</a:t>
            </a:r>
          </a:p>
          <a:p>
            <a:pPr algn="ctr">
              <a:lnSpc>
                <a:spcPct val="90000"/>
              </a:lnSpc>
            </a:pPr>
            <a:r>
              <a:rPr lang="en-US" sz="3200">
                <a:latin typeface="Times New Roman" charset="0"/>
              </a:rPr>
              <a:t>October 29, </a:t>
            </a:r>
            <a:r>
              <a:rPr lang="en-US" sz="3200" dirty="0">
                <a:latin typeface="Times New Roman" charset="0"/>
              </a:rPr>
              <a:t>2025</a:t>
            </a:r>
          </a:p>
          <a:p>
            <a:pPr algn="ctr">
              <a:lnSpc>
                <a:spcPct val="90000"/>
              </a:lnSpc>
            </a:pPr>
            <a:r>
              <a:rPr lang="en-US" i="1" dirty="0">
                <a:latin typeface="Times New Roman" charset="0"/>
              </a:rPr>
              <a:t>slides are leveraged from those previously constructed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Review: Classes and Objects</a:t>
            </a:r>
            <a:endParaRPr lang="en-US" dirty="0">
              <a:solidFill>
                <a:srgbClr val="FF0000"/>
              </a:solidFill>
            </a:endParaRPr>
          </a:p>
        </p:txBody>
      </p:sp>
      <p:sp>
        <p:nvSpPr>
          <p:cNvPr id="390150" name="Rectangle 6"/>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700"/>
              </a:spcAft>
              <a:buFontTx/>
              <a:buChar char="•"/>
            </a:pPr>
            <a:r>
              <a:rPr lang="en-US" sz="2400" dirty="0">
                <a:latin typeface="Times New Roman" charset="0"/>
              </a:rPr>
              <a:t>While studying JavaScript, classes, and object orientation, we emphasized the distinction between </a:t>
            </a:r>
            <a:r>
              <a:rPr lang="en-US" sz="2400" b="1" dirty="0">
                <a:latin typeface="Times New Roman" charset="0"/>
              </a:rPr>
              <a:t>classes</a:t>
            </a:r>
            <a:r>
              <a:rPr lang="en-US" sz="2400" dirty="0">
                <a:latin typeface="Times New Roman" charset="0"/>
              </a:rPr>
              <a:t> and </a:t>
            </a:r>
            <a:r>
              <a:rPr lang="en-US" sz="2400" b="1" dirty="0">
                <a:latin typeface="Times New Roman" charset="0"/>
              </a:rPr>
              <a:t>objects</a:t>
            </a:r>
            <a:r>
              <a:rPr lang="en-US" sz="2400" dirty="0">
                <a:latin typeface="Times New Roman" charset="0"/>
              </a:rPr>
              <a:t>:</a:t>
            </a:r>
          </a:p>
          <a:p>
            <a:pPr marL="800100" lvl="1" indent="-342900">
              <a:lnSpc>
                <a:spcPct val="90000"/>
              </a:lnSpc>
              <a:spcAft>
                <a:spcPts val="700"/>
              </a:spcAft>
              <a:buFont typeface="Lucida Grande"/>
              <a:buChar char="–"/>
            </a:pPr>
            <a:r>
              <a:rPr lang="en-US" sz="2200" dirty="0">
                <a:latin typeface="Times New Roman" charset="0"/>
              </a:rPr>
              <a:t>A </a:t>
            </a:r>
            <a:r>
              <a:rPr lang="en-US" sz="2200" b="1" i="1" dirty="0">
                <a:latin typeface="Times New Roman" charset="0"/>
              </a:rPr>
              <a:t>class</a:t>
            </a:r>
            <a:r>
              <a:rPr lang="en-US" sz="2200" dirty="0">
                <a:latin typeface="Times New Roman" charset="0"/>
              </a:rPr>
              <a:t> is a pattern that defines the structure and behavior of a particular type.</a:t>
            </a:r>
          </a:p>
          <a:p>
            <a:pPr marL="800100" lvl="1" indent="-342900">
              <a:lnSpc>
                <a:spcPct val="90000"/>
              </a:lnSpc>
              <a:spcAft>
                <a:spcPts val="1600"/>
              </a:spcAft>
              <a:buFont typeface="Lucida Grande"/>
              <a:buChar char="–"/>
            </a:pPr>
            <a:r>
              <a:rPr lang="en-US" sz="2200" dirty="0">
                <a:latin typeface="Times New Roman" charset="0"/>
              </a:rPr>
              <a:t>An </a:t>
            </a:r>
            <a:r>
              <a:rPr lang="en-US" sz="2200" b="1" i="1" dirty="0">
                <a:latin typeface="Times New Roman" charset="0"/>
              </a:rPr>
              <a:t>object</a:t>
            </a:r>
            <a:r>
              <a:rPr lang="en-US" sz="2200" dirty="0">
                <a:latin typeface="Times New Roman" charset="0"/>
              </a:rPr>
              <a:t> is a value that belongs to a class. A single class can be used to create any number of objects, each of which is an </a:t>
            </a:r>
            <a:r>
              <a:rPr lang="en-US" sz="2200" b="1" i="1" dirty="0">
                <a:latin typeface="Times New Roman" charset="0"/>
              </a:rPr>
              <a:t>instance</a:t>
            </a:r>
            <a:r>
              <a:rPr lang="en-US" sz="2200" dirty="0">
                <a:latin typeface="Times New Roman" charset="0"/>
              </a:rPr>
              <a:t> of that class.</a:t>
            </a:r>
          </a:p>
          <a:p>
            <a:pPr marL="342900" indent="-342900">
              <a:lnSpc>
                <a:spcPct val="90000"/>
              </a:lnSpc>
              <a:spcAft>
                <a:spcPct val="50000"/>
              </a:spcAft>
              <a:buFontTx/>
              <a:buChar char="•"/>
            </a:pPr>
            <a:r>
              <a:rPr lang="en-US" sz="2400" dirty="0">
                <a:latin typeface="Times New Roman" charset="0"/>
              </a:rPr>
              <a:t>The </a:t>
            </a:r>
            <a:r>
              <a:rPr lang="en-US" sz="2000" b="1" dirty="0" err="1">
                <a:latin typeface="Courier New" panose="02070309020205020404" pitchFamily="49" charset="0"/>
                <a:cs typeface="Courier New" panose="02070309020205020404" pitchFamily="49" charset="0"/>
              </a:rPr>
              <a:t>JSGraphics</a:t>
            </a:r>
            <a:r>
              <a:rPr lang="en-US" sz="2400" dirty="0">
                <a:latin typeface="Times New Roman" charset="0"/>
              </a:rPr>
              <a:t> library, for example, defines a </a:t>
            </a:r>
            <a:r>
              <a:rPr lang="en-US" sz="2000" b="1" dirty="0" err="1">
                <a:latin typeface="Courier New"/>
                <a:cs typeface="Courier New"/>
              </a:rPr>
              <a:t>GRect</a:t>
            </a:r>
            <a:r>
              <a:rPr lang="en-US" sz="2400" dirty="0">
                <a:latin typeface="Times New Roman" charset="0"/>
              </a:rPr>
              <a:t> </a:t>
            </a:r>
            <a:r>
              <a:rPr lang="en-US" sz="2400" b="1" dirty="0">
                <a:latin typeface="Times New Roman" charset="0"/>
              </a:rPr>
              <a:t>class</a:t>
            </a:r>
            <a:r>
              <a:rPr lang="en-US" sz="2400" dirty="0">
                <a:latin typeface="Times New Roman" charset="0"/>
              </a:rPr>
              <a:t>.  In your Breakout assignment, you created many instances of the </a:t>
            </a:r>
            <a:r>
              <a:rPr lang="en-US" sz="2000" b="1" dirty="0" err="1">
                <a:latin typeface="Courier New"/>
                <a:cs typeface="Courier New"/>
              </a:rPr>
              <a:t>GRect</a:t>
            </a:r>
            <a:r>
              <a:rPr lang="en-US" sz="2400" dirty="0">
                <a:latin typeface="Times New Roman" charset="0"/>
              </a:rPr>
              <a:t> </a:t>
            </a:r>
            <a:r>
              <a:rPr lang="en-US" sz="2400" b="1" dirty="0">
                <a:latin typeface="Times New Roman" charset="0"/>
              </a:rPr>
              <a:t>class</a:t>
            </a:r>
            <a:r>
              <a:rPr lang="en-US" sz="2400" dirty="0">
                <a:latin typeface="Times New Roman" charset="0"/>
              </a:rPr>
              <a:t>—one for each brick and one for the paddle—each of which was a separate </a:t>
            </a:r>
            <a:r>
              <a:rPr lang="en-US" sz="2400" b="1" dirty="0">
                <a:latin typeface="Times New Roman" charset="0"/>
              </a:rPr>
              <a:t>object</a:t>
            </a:r>
            <a:r>
              <a:rPr lang="en-US" sz="2400" dirty="0">
                <a:latin typeface="Times New Roman"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015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01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144000" cy="1143000"/>
          </a:xfrm>
          <a:noFill/>
        </p:spPr>
        <p:txBody>
          <a:bodyPr/>
          <a:lstStyle/>
          <a:p>
            <a:r>
              <a:rPr lang="en-US" sz="4000">
                <a:solidFill>
                  <a:srgbClr val="FF0000"/>
                </a:solidFill>
                <a:ea typeface="ＭＳ Ｐゴシック" pitchFamily="1" charset="-128"/>
                <a:cs typeface="ＭＳ Ｐゴシック" pitchFamily="1" charset="-128"/>
              </a:rPr>
              <a:t>Thinking About Objects</a:t>
            </a:r>
            <a:endParaRPr lang="en-US">
              <a:solidFill>
                <a:srgbClr val="FF0000"/>
              </a:solidFill>
              <a:ea typeface="ＭＳ Ｐゴシック" pitchFamily="1" charset="-128"/>
              <a:cs typeface="ＭＳ Ｐゴシック" pitchFamily="1" charset="-128"/>
            </a:endParaRPr>
          </a:p>
        </p:txBody>
      </p:sp>
      <p:pic>
        <p:nvPicPr>
          <p:cNvPr id="753668" name="Picture 4" descr="BrickWall"/>
          <p:cNvPicPr>
            <a:picLocks noChangeAspect="1" noChangeArrowheads="1"/>
          </p:cNvPicPr>
          <p:nvPr/>
        </p:nvPicPr>
        <p:blipFill>
          <a:blip r:embed="rId3"/>
          <a:srcRect/>
          <a:stretch>
            <a:fillRect/>
          </a:stretch>
        </p:blipFill>
        <p:spPr bwMode="auto">
          <a:xfrm>
            <a:off x="4413250" y="4318000"/>
            <a:ext cx="328613" cy="1685925"/>
          </a:xfrm>
          <a:prstGeom prst="rect">
            <a:avLst/>
          </a:prstGeom>
          <a:noFill/>
          <a:ln w="9525">
            <a:noFill/>
            <a:miter lim="800000"/>
            <a:headEnd/>
            <a:tailEnd/>
          </a:ln>
        </p:spPr>
      </p:pic>
      <p:pic>
        <p:nvPicPr>
          <p:cNvPr id="753669" name="Picture 5" descr="Chink"/>
          <p:cNvPicPr>
            <a:picLocks noChangeArrowheads="1"/>
          </p:cNvPicPr>
          <p:nvPr/>
        </p:nvPicPr>
        <p:blipFill>
          <a:blip r:embed="rId4"/>
          <a:srcRect/>
          <a:stretch>
            <a:fillRect/>
          </a:stretch>
        </p:blipFill>
        <p:spPr bwMode="auto">
          <a:xfrm>
            <a:off x="4413250" y="5118100"/>
            <a:ext cx="328613" cy="76200"/>
          </a:xfrm>
          <a:prstGeom prst="rect">
            <a:avLst/>
          </a:prstGeom>
          <a:noFill/>
          <a:ln w="9525">
            <a:noFill/>
            <a:miter lim="800000"/>
            <a:headEnd/>
            <a:tailEnd/>
          </a:ln>
        </p:spPr>
      </p:pic>
      <p:sp>
        <p:nvSpPr>
          <p:cNvPr id="753670" name="Line 6"/>
          <p:cNvSpPr>
            <a:spLocks noChangeShapeType="1"/>
          </p:cNvSpPr>
          <p:nvPr/>
        </p:nvSpPr>
        <p:spPr bwMode="auto">
          <a:xfrm flipV="1">
            <a:off x="2209800" y="5151438"/>
            <a:ext cx="4660900" cy="4762"/>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400" i="1">
              <a:solidFill>
                <a:srgbClr val="000000"/>
              </a:solidFill>
              <a:latin typeface="Times New Roman" pitchFamily="1" charset="0"/>
            </a:endParaRPr>
          </a:p>
        </p:txBody>
      </p:sp>
      <p:pic>
        <p:nvPicPr>
          <p:cNvPr id="28678" name="Picture 7" descr="XKCDMale"/>
          <p:cNvPicPr>
            <a:picLocks noChangeAspect="1" noChangeArrowheads="1"/>
          </p:cNvPicPr>
          <p:nvPr/>
        </p:nvPicPr>
        <p:blipFill>
          <a:blip r:embed="rId5"/>
          <a:srcRect/>
          <a:stretch>
            <a:fillRect/>
          </a:stretch>
        </p:blipFill>
        <p:spPr bwMode="auto">
          <a:xfrm>
            <a:off x="457200" y="4597400"/>
            <a:ext cx="1447800" cy="1397000"/>
          </a:xfrm>
          <a:prstGeom prst="rect">
            <a:avLst/>
          </a:prstGeom>
          <a:noFill/>
          <a:ln w="9525">
            <a:noFill/>
            <a:miter lim="800000"/>
            <a:headEnd/>
            <a:tailEnd/>
          </a:ln>
        </p:spPr>
      </p:pic>
      <p:pic>
        <p:nvPicPr>
          <p:cNvPr id="753672" name="Picture 8" descr="XKCDFemale"/>
          <p:cNvPicPr>
            <a:picLocks noChangeAspect="1" noChangeArrowheads="1"/>
          </p:cNvPicPr>
          <p:nvPr/>
        </p:nvPicPr>
        <p:blipFill>
          <a:blip r:embed="rId6"/>
          <a:srcRect/>
          <a:stretch>
            <a:fillRect/>
          </a:stretch>
        </p:blipFill>
        <p:spPr bwMode="auto">
          <a:xfrm>
            <a:off x="7239000" y="4597400"/>
            <a:ext cx="1447800" cy="1397000"/>
          </a:xfrm>
          <a:prstGeom prst="rect">
            <a:avLst/>
          </a:prstGeom>
          <a:noFill/>
          <a:ln w="9525">
            <a:noFill/>
            <a:miter lim="800000"/>
            <a:headEnd/>
            <a:tailEnd/>
          </a:ln>
        </p:spPr>
      </p:pic>
      <p:sp>
        <p:nvSpPr>
          <p:cNvPr id="753673" name="AutoShape 9"/>
          <p:cNvSpPr>
            <a:spLocks noChangeArrowheads="1"/>
          </p:cNvSpPr>
          <p:nvPr/>
        </p:nvSpPr>
        <p:spPr bwMode="auto">
          <a:xfrm>
            <a:off x="304800" y="1143000"/>
            <a:ext cx="4953000" cy="2971800"/>
          </a:xfrm>
          <a:prstGeom prst="cloudCallout">
            <a:avLst>
              <a:gd name="adj1" fmla="val -37500"/>
              <a:gd name="adj2" fmla="val 66028"/>
            </a:avLst>
          </a:prstGeom>
          <a:solidFill>
            <a:srgbClr val="FFFFFF"/>
          </a:solidFill>
          <a:ln w="9525">
            <a:solidFill>
              <a:schemeClr val="tx1"/>
            </a:solidFill>
            <a:round/>
            <a:headEnd/>
            <a:tailEnd/>
          </a:ln>
        </p:spPr>
        <p:txBody>
          <a:bodyPr wrap="none" anchor="ctr">
            <a:prstTxWarp prst="textNoShape">
              <a:avLst/>
            </a:prstTxWarp>
          </a:bodyPr>
          <a:lstStyle/>
          <a:p>
            <a:pPr algn="ctr"/>
            <a:endParaRPr lang="en-US" sz="1400" i="1">
              <a:solidFill>
                <a:srgbClr val="000000"/>
              </a:solidFill>
              <a:latin typeface="Times New Roman" pitchFamily="1" charset="0"/>
            </a:endParaRPr>
          </a:p>
        </p:txBody>
      </p:sp>
      <p:grpSp>
        <p:nvGrpSpPr>
          <p:cNvPr id="2" name="Group 10"/>
          <p:cNvGrpSpPr>
            <a:grpSpLocks/>
          </p:cNvGrpSpPr>
          <p:nvPr/>
        </p:nvGrpSpPr>
        <p:grpSpPr bwMode="auto">
          <a:xfrm>
            <a:off x="1011238" y="1981200"/>
            <a:ext cx="3713162" cy="1130300"/>
            <a:chOff x="637" y="1248"/>
            <a:chExt cx="2339" cy="712"/>
          </a:xfrm>
        </p:grpSpPr>
        <p:sp>
          <p:nvSpPr>
            <p:cNvPr id="28711" name="Rectangle 11"/>
            <p:cNvSpPr>
              <a:spLocks noChangeArrowheads="1"/>
            </p:cNvSpPr>
            <p:nvPr/>
          </p:nvSpPr>
          <p:spPr bwMode="auto">
            <a:xfrm>
              <a:off x="2112" y="1624"/>
              <a:ext cx="864" cy="336"/>
            </a:xfrm>
            <a:prstGeom prst="rect">
              <a:avLst/>
            </a:prstGeom>
            <a:solidFill>
              <a:srgbClr val="FF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pic>
          <p:nvPicPr>
            <p:cNvPr id="28712" name="Picture 12" descr="BreakoutBricks"/>
            <p:cNvPicPr>
              <a:picLocks noChangeAspect="1" noChangeArrowheads="1"/>
            </p:cNvPicPr>
            <p:nvPr/>
          </p:nvPicPr>
          <p:blipFill>
            <a:blip r:embed="rId7"/>
            <a:srcRect/>
            <a:stretch>
              <a:fillRect/>
            </a:stretch>
          </p:blipFill>
          <p:spPr bwMode="auto">
            <a:xfrm>
              <a:off x="637" y="1248"/>
              <a:ext cx="2251" cy="667"/>
            </a:xfrm>
            <a:prstGeom prst="rect">
              <a:avLst/>
            </a:prstGeom>
            <a:noFill/>
            <a:ln w="9525">
              <a:noFill/>
              <a:miter lim="800000"/>
              <a:headEnd/>
              <a:tailEnd/>
            </a:ln>
          </p:spPr>
        </p:pic>
      </p:grpSp>
      <p:sp>
        <p:nvSpPr>
          <p:cNvPr id="753677" name="Text Box 13"/>
          <p:cNvSpPr txBox="1">
            <a:spLocks noChangeArrowheads="1"/>
          </p:cNvSpPr>
          <p:nvPr/>
        </p:nvSpPr>
        <p:spPr bwMode="auto">
          <a:xfrm>
            <a:off x="2705100" y="6400800"/>
            <a:ext cx="3733800" cy="3048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i="1">
                <a:solidFill>
                  <a:srgbClr val="000000"/>
                </a:solidFill>
                <a:latin typeface="Times New Roman" pitchFamily="1" charset="0"/>
              </a:rPr>
              <a:t>with thanks to Randall Monroe at </a:t>
            </a:r>
            <a:r>
              <a:rPr lang="en-US" sz="1400" b="1">
                <a:solidFill>
                  <a:srgbClr val="000000"/>
                </a:solidFill>
                <a:latin typeface="Courier New" pitchFamily="1" charset="0"/>
              </a:rPr>
              <a:t>xkcd.com</a:t>
            </a:r>
            <a:endParaRPr lang="en-US" sz="1400" i="1">
              <a:solidFill>
                <a:srgbClr val="000000"/>
              </a:solidFill>
              <a:latin typeface="Times New Roman" pitchFamily="1" charset="0"/>
            </a:endParaRPr>
          </a:p>
        </p:txBody>
      </p:sp>
      <p:sp>
        <p:nvSpPr>
          <p:cNvPr id="753678" name="Text Box 14"/>
          <p:cNvSpPr txBox="1">
            <a:spLocks noChangeArrowheads="1"/>
          </p:cNvSpPr>
          <p:nvPr/>
        </p:nvSpPr>
        <p:spPr bwMode="auto">
          <a:xfrm>
            <a:off x="457200" y="5930900"/>
            <a:ext cx="1371600" cy="336550"/>
          </a:xfrm>
          <a:prstGeom prst="rect">
            <a:avLst/>
          </a:prstGeom>
          <a:noFill/>
          <a:ln w="9525">
            <a:noFill/>
            <a:miter lim="800000"/>
            <a:headEnd/>
            <a:tailEnd/>
          </a:ln>
        </p:spPr>
        <p:txBody>
          <a:bodyPr>
            <a:prstTxWarp prst="textNoShape">
              <a:avLst/>
            </a:prstTxWarp>
            <a:spAutoFit/>
          </a:bodyPr>
          <a:lstStyle/>
          <a:p>
            <a:pPr algn="ctr"/>
            <a:r>
              <a:rPr lang="en-US" sz="1600" i="1">
                <a:solidFill>
                  <a:srgbClr val="000000"/>
                </a:solidFill>
                <a:latin typeface="Times New Roman" pitchFamily="1" charset="0"/>
              </a:rPr>
              <a:t>client</a:t>
            </a:r>
            <a:endParaRPr lang="en-US" i="1">
              <a:solidFill>
                <a:srgbClr val="000000"/>
              </a:solidFill>
              <a:latin typeface="Times New Roman" pitchFamily="1" charset="0"/>
            </a:endParaRPr>
          </a:p>
        </p:txBody>
      </p:sp>
      <p:sp>
        <p:nvSpPr>
          <p:cNvPr id="753679" name="Text Box 15"/>
          <p:cNvSpPr txBox="1">
            <a:spLocks noChangeArrowheads="1"/>
          </p:cNvSpPr>
          <p:nvPr/>
        </p:nvSpPr>
        <p:spPr bwMode="auto">
          <a:xfrm>
            <a:off x="6934200" y="5930900"/>
            <a:ext cx="1828800" cy="336550"/>
          </a:xfrm>
          <a:prstGeom prst="rect">
            <a:avLst/>
          </a:prstGeom>
          <a:noFill/>
          <a:ln w="9525">
            <a:noFill/>
            <a:miter lim="800000"/>
            <a:headEnd/>
            <a:tailEnd/>
          </a:ln>
        </p:spPr>
        <p:txBody>
          <a:bodyPr>
            <a:prstTxWarp prst="textNoShape">
              <a:avLst/>
            </a:prstTxWarp>
            <a:spAutoFit/>
          </a:bodyPr>
          <a:lstStyle/>
          <a:p>
            <a:pPr algn="ctr"/>
            <a:r>
              <a:rPr lang="en-US" sz="1600" i="1">
                <a:solidFill>
                  <a:srgbClr val="000000"/>
                </a:solidFill>
                <a:latin typeface="Times New Roman" pitchFamily="1" charset="0"/>
              </a:rPr>
              <a:t>implementation</a:t>
            </a:r>
            <a:endParaRPr lang="en-US" i="1">
              <a:solidFill>
                <a:srgbClr val="000000"/>
              </a:solidFill>
              <a:latin typeface="Times New Roman" pitchFamily="1" charset="0"/>
            </a:endParaRPr>
          </a:p>
        </p:txBody>
      </p:sp>
      <p:sp>
        <p:nvSpPr>
          <p:cNvPr id="753680" name="Text Box 16"/>
          <p:cNvSpPr txBox="1">
            <a:spLocks noChangeArrowheads="1"/>
          </p:cNvSpPr>
          <p:nvPr/>
        </p:nvSpPr>
        <p:spPr bwMode="auto">
          <a:xfrm>
            <a:off x="3340100" y="5943600"/>
            <a:ext cx="2463800" cy="336550"/>
          </a:xfrm>
          <a:prstGeom prst="rect">
            <a:avLst/>
          </a:prstGeom>
          <a:noFill/>
          <a:ln w="9525">
            <a:noFill/>
            <a:miter lim="800000"/>
            <a:headEnd/>
            <a:tailEnd/>
          </a:ln>
        </p:spPr>
        <p:txBody>
          <a:bodyPr>
            <a:prstTxWarp prst="textNoShape">
              <a:avLst/>
            </a:prstTxWarp>
            <a:spAutoFit/>
          </a:bodyPr>
          <a:lstStyle/>
          <a:p>
            <a:pPr algn="ctr"/>
            <a:r>
              <a:rPr lang="en-US" sz="1600" i="1">
                <a:solidFill>
                  <a:srgbClr val="000000"/>
                </a:solidFill>
                <a:latin typeface="Times New Roman" pitchFamily="1" charset="0"/>
              </a:rPr>
              <a:t>abstraction boundary</a:t>
            </a:r>
          </a:p>
        </p:txBody>
      </p:sp>
      <p:grpSp>
        <p:nvGrpSpPr>
          <p:cNvPr id="3" name="Group 17"/>
          <p:cNvGrpSpPr>
            <a:grpSpLocks/>
          </p:cNvGrpSpPr>
          <p:nvPr/>
        </p:nvGrpSpPr>
        <p:grpSpPr bwMode="auto">
          <a:xfrm>
            <a:off x="942975" y="1922463"/>
            <a:ext cx="3713163" cy="1138237"/>
            <a:chOff x="594" y="1211"/>
            <a:chExt cx="2339" cy="717"/>
          </a:xfrm>
        </p:grpSpPr>
        <p:sp>
          <p:nvSpPr>
            <p:cNvPr id="28709" name="Rectangle 18"/>
            <p:cNvSpPr>
              <a:spLocks noChangeArrowheads="1"/>
            </p:cNvSpPr>
            <p:nvPr/>
          </p:nvSpPr>
          <p:spPr bwMode="auto">
            <a:xfrm>
              <a:off x="594" y="1211"/>
              <a:ext cx="2339" cy="717"/>
            </a:xfrm>
            <a:prstGeom prst="rect">
              <a:avLst/>
            </a:prstGeom>
            <a:solidFill>
              <a:srgbClr val="FF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28710" name="Rectangle 19"/>
            <p:cNvSpPr>
              <a:spLocks noChangeArrowheads="1"/>
            </p:cNvSpPr>
            <p:nvPr/>
          </p:nvSpPr>
          <p:spPr bwMode="auto">
            <a:xfrm>
              <a:off x="840" y="1344"/>
              <a:ext cx="587" cy="160"/>
            </a:xfrm>
            <a:prstGeom prst="rect">
              <a:avLst/>
            </a:prstGeom>
            <a:solidFill>
              <a:srgbClr val="FF0000"/>
            </a:solidFill>
            <a:ln w="9525">
              <a:solidFill>
                <a:schemeClr val="tx1"/>
              </a:solid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grpSp>
      <p:sp>
        <p:nvSpPr>
          <p:cNvPr id="753684" name="Text Box 20"/>
          <p:cNvSpPr txBox="1">
            <a:spLocks noChangeArrowheads="1"/>
          </p:cNvSpPr>
          <p:nvPr/>
        </p:nvSpPr>
        <p:spPr bwMode="auto">
          <a:xfrm>
            <a:off x="1231900" y="2438400"/>
            <a:ext cx="33528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i="1">
                <a:solidFill>
                  <a:srgbClr val="000000"/>
                </a:solidFill>
                <a:latin typeface="Times New Roman" pitchFamily="1" charset="0"/>
              </a:rPr>
              <a:t>I need a bunch of </a:t>
            </a:r>
            <a:r>
              <a:rPr lang="en-US" b="1">
                <a:solidFill>
                  <a:srgbClr val="000000"/>
                </a:solidFill>
                <a:latin typeface="Courier New" pitchFamily="1" charset="0"/>
              </a:rPr>
              <a:t>GRect</a:t>
            </a:r>
            <a:r>
              <a:rPr lang="en-US" i="1">
                <a:solidFill>
                  <a:srgbClr val="000000"/>
                </a:solidFill>
                <a:latin typeface="Times New Roman" pitchFamily="1" charset="0"/>
              </a:rPr>
              <a:t>s.</a:t>
            </a:r>
            <a:endParaRPr lang="en-US" sz="2000" i="1">
              <a:solidFill>
                <a:srgbClr val="000000"/>
              </a:solidFill>
              <a:latin typeface="Times New Roman" pitchFamily="1" charset="0"/>
            </a:endParaRPr>
          </a:p>
        </p:txBody>
      </p:sp>
      <p:grpSp>
        <p:nvGrpSpPr>
          <p:cNvPr id="4" name="Group 21"/>
          <p:cNvGrpSpPr>
            <a:grpSpLocks/>
          </p:cNvGrpSpPr>
          <p:nvPr/>
        </p:nvGrpSpPr>
        <p:grpSpPr bwMode="auto">
          <a:xfrm>
            <a:off x="7019925" y="4141788"/>
            <a:ext cx="2124075" cy="1738312"/>
            <a:chOff x="3366" y="1065"/>
            <a:chExt cx="1338" cy="1095"/>
          </a:xfrm>
        </p:grpSpPr>
        <p:sp>
          <p:nvSpPr>
            <p:cNvPr id="28703" name="Rectangle 22"/>
            <p:cNvSpPr>
              <a:spLocks noChangeArrowheads="1"/>
            </p:cNvSpPr>
            <p:nvPr/>
          </p:nvSpPr>
          <p:spPr bwMode="auto">
            <a:xfrm>
              <a:off x="3408" y="1248"/>
              <a:ext cx="960" cy="912"/>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28704" name="Text Box 23"/>
            <p:cNvSpPr txBox="1">
              <a:spLocks noChangeArrowheads="1"/>
            </p:cNvSpPr>
            <p:nvPr/>
          </p:nvSpPr>
          <p:spPr bwMode="auto">
            <a:xfrm>
              <a:off x="3366" y="1065"/>
              <a:ext cx="1338" cy="213"/>
            </a:xfrm>
            <a:prstGeom prst="rect">
              <a:avLst/>
            </a:prstGeom>
            <a:noFill/>
            <a:ln w="9525">
              <a:noFill/>
              <a:miter lim="800000"/>
              <a:headEnd/>
              <a:tailEnd/>
            </a:ln>
          </p:spPr>
          <p:txBody>
            <a:bodyPr wrap="square">
              <a:prstTxWarp prst="textNoShape">
                <a:avLst/>
              </a:prstTxWarp>
              <a:spAutoFit/>
            </a:bodyPr>
            <a:lstStyle/>
            <a:p>
              <a:r>
                <a:rPr lang="en-US" sz="1600" b="1" dirty="0" err="1">
                  <a:solidFill>
                    <a:srgbClr val="000000"/>
                  </a:solidFill>
                  <a:latin typeface="Courier New" pitchFamily="1" charset="0"/>
                </a:rPr>
                <a:t>JSGraphics.js</a:t>
              </a:r>
              <a:endParaRPr lang="en-US" sz="1600" b="1" dirty="0">
                <a:solidFill>
                  <a:srgbClr val="000000"/>
                </a:solidFill>
                <a:latin typeface="Courier New" pitchFamily="1" charset="0"/>
              </a:endParaRPr>
            </a:p>
          </p:txBody>
        </p:sp>
        <p:sp>
          <p:nvSpPr>
            <p:cNvPr id="28705" name="Text Box 24"/>
            <p:cNvSpPr txBox="1">
              <a:spLocks noChangeArrowheads="1"/>
            </p:cNvSpPr>
            <p:nvPr/>
          </p:nvSpPr>
          <p:spPr bwMode="auto">
            <a:xfrm>
              <a:off x="3600" y="1257"/>
              <a:ext cx="768" cy="828"/>
            </a:xfrm>
            <a:prstGeom prst="rect">
              <a:avLst/>
            </a:prstGeom>
            <a:noFill/>
            <a:ln w="9525">
              <a:noFill/>
              <a:miter lim="800000"/>
              <a:headEnd/>
              <a:tailEnd/>
            </a:ln>
          </p:spPr>
          <p:txBody>
            <a:bodyPr>
              <a:prstTxWarp prst="textNoShape">
                <a:avLst/>
              </a:prstTxWarp>
              <a:spAutoFit/>
            </a:bodyPr>
            <a:lstStyle/>
            <a:p>
              <a:r>
                <a:rPr lang="en-US" sz="1600" b="1">
                  <a:solidFill>
                    <a:srgbClr val="000000"/>
                  </a:solidFill>
                  <a:latin typeface="Courier New" pitchFamily="1" charset="0"/>
                </a:rPr>
                <a:t>GRect</a:t>
              </a:r>
              <a:endParaRPr lang="en-US" i="1">
                <a:solidFill>
                  <a:srgbClr val="000000"/>
                </a:solidFill>
                <a:latin typeface="Times New Roman" pitchFamily="1" charset="0"/>
              </a:endParaRPr>
            </a:p>
            <a:p>
              <a:r>
                <a:rPr lang="en-US" sz="1600" b="1">
                  <a:solidFill>
                    <a:srgbClr val="000000"/>
                  </a:solidFill>
                  <a:latin typeface="Courier New" pitchFamily="1" charset="0"/>
                </a:rPr>
                <a:t>GOval</a:t>
              </a:r>
              <a:endParaRPr lang="en-US" i="1">
                <a:solidFill>
                  <a:srgbClr val="000000"/>
                </a:solidFill>
                <a:latin typeface="Times New Roman" pitchFamily="1" charset="0"/>
              </a:endParaRPr>
            </a:p>
            <a:p>
              <a:r>
                <a:rPr lang="en-US" sz="1600" b="1">
                  <a:solidFill>
                    <a:srgbClr val="000000"/>
                  </a:solidFill>
                  <a:latin typeface="Courier New" pitchFamily="1" charset="0"/>
                </a:rPr>
                <a:t>GLine</a:t>
              </a:r>
              <a:endParaRPr lang="en-US" i="1">
                <a:solidFill>
                  <a:srgbClr val="000000"/>
                </a:solidFill>
                <a:latin typeface="Times New Roman" pitchFamily="1" charset="0"/>
              </a:endParaRPr>
            </a:p>
            <a:p>
              <a:r>
                <a:rPr lang="en-US" sz="1600" b="1">
                  <a:solidFill>
                    <a:srgbClr val="000000"/>
                  </a:solidFill>
                  <a:latin typeface="Courier New" pitchFamily="1" charset="0"/>
                </a:rPr>
                <a:t>GLabel</a:t>
              </a:r>
              <a:endParaRPr lang="en-US" i="1">
                <a:solidFill>
                  <a:srgbClr val="000000"/>
                </a:solidFill>
                <a:latin typeface="Times New Roman" pitchFamily="1" charset="0"/>
              </a:endParaRPr>
            </a:p>
            <a:p>
              <a:endParaRPr lang="en-US" sz="1600" b="1">
                <a:solidFill>
                  <a:srgbClr val="000000"/>
                </a:solidFill>
                <a:latin typeface="Courier New" pitchFamily="1" charset="0"/>
              </a:endParaRPr>
            </a:p>
          </p:txBody>
        </p:sp>
        <p:sp>
          <p:nvSpPr>
            <p:cNvPr id="28706" name="Text Box 25"/>
            <p:cNvSpPr txBox="1">
              <a:spLocks noChangeArrowheads="1"/>
            </p:cNvSpPr>
            <p:nvPr/>
          </p:nvSpPr>
          <p:spPr bwMode="auto">
            <a:xfrm>
              <a:off x="3776" y="1808"/>
              <a:ext cx="19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i="1">
                  <a:solidFill>
                    <a:srgbClr val="000000"/>
                  </a:solidFill>
                  <a:latin typeface="Times New Roman" pitchFamily="1" charset="0"/>
                </a:rPr>
                <a:t>.</a:t>
              </a:r>
            </a:p>
          </p:txBody>
        </p:sp>
        <p:sp>
          <p:nvSpPr>
            <p:cNvPr id="28707" name="Text Box 26"/>
            <p:cNvSpPr txBox="1">
              <a:spLocks noChangeArrowheads="1"/>
            </p:cNvSpPr>
            <p:nvPr/>
          </p:nvSpPr>
          <p:spPr bwMode="auto">
            <a:xfrm>
              <a:off x="3776" y="1880"/>
              <a:ext cx="19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i="1">
                  <a:solidFill>
                    <a:srgbClr val="000000"/>
                  </a:solidFill>
                  <a:latin typeface="Times New Roman" pitchFamily="1" charset="0"/>
                </a:rPr>
                <a:t>.</a:t>
              </a:r>
            </a:p>
          </p:txBody>
        </p:sp>
        <p:sp>
          <p:nvSpPr>
            <p:cNvPr id="28708" name="Text Box 27"/>
            <p:cNvSpPr txBox="1">
              <a:spLocks noChangeArrowheads="1"/>
            </p:cNvSpPr>
            <p:nvPr/>
          </p:nvSpPr>
          <p:spPr bwMode="auto">
            <a:xfrm>
              <a:off x="3776" y="1952"/>
              <a:ext cx="19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i="1">
                  <a:solidFill>
                    <a:srgbClr val="000000"/>
                  </a:solidFill>
                  <a:latin typeface="Times New Roman" pitchFamily="1" charset="0"/>
                </a:rPr>
                <a:t>.</a:t>
              </a:r>
            </a:p>
          </p:txBody>
        </p:sp>
      </p:grpSp>
      <p:sp>
        <p:nvSpPr>
          <p:cNvPr id="753692" name="Line 28"/>
          <p:cNvSpPr>
            <a:spLocks noChangeShapeType="1"/>
          </p:cNvSpPr>
          <p:nvPr/>
        </p:nvSpPr>
        <p:spPr bwMode="auto">
          <a:xfrm flipH="1" flipV="1">
            <a:off x="2209800" y="5151438"/>
            <a:ext cx="4660900" cy="4762"/>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753667" name="AutoShape 3"/>
          <p:cNvSpPr>
            <a:spLocks noChangeArrowheads="1"/>
          </p:cNvSpPr>
          <p:nvPr/>
        </p:nvSpPr>
        <p:spPr bwMode="auto">
          <a:xfrm>
            <a:off x="5410200" y="1295400"/>
            <a:ext cx="3505200" cy="2743200"/>
          </a:xfrm>
          <a:prstGeom prst="cloudCallout">
            <a:avLst>
              <a:gd name="adj1" fmla="val -162681"/>
              <a:gd name="adj2" fmla="val 71181"/>
            </a:avLst>
          </a:prstGeom>
          <a:solidFill>
            <a:srgbClr val="FFFFFF"/>
          </a:solidFill>
          <a:ln w="9525">
            <a:solidFill>
              <a:schemeClr val="tx1"/>
            </a:solidFill>
            <a:round/>
            <a:headEnd/>
            <a:tailEnd/>
          </a:ln>
        </p:spPr>
        <p:txBody>
          <a:bodyPr wrap="none" anchor="ctr">
            <a:prstTxWarp prst="textNoShape">
              <a:avLst/>
            </a:prstTxWarp>
          </a:bodyPr>
          <a:lstStyle/>
          <a:p>
            <a:pPr algn="ctr"/>
            <a:endParaRPr lang="en-US" sz="1400" i="1">
              <a:solidFill>
                <a:srgbClr val="000000"/>
              </a:solidFill>
              <a:latin typeface="Times New Roman" pitchFamily="1" charset="0"/>
            </a:endParaRPr>
          </a:p>
        </p:txBody>
      </p:sp>
      <p:grpSp>
        <p:nvGrpSpPr>
          <p:cNvPr id="5" name="Group 37"/>
          <p:cNvGrpSpPr>
            <a:grpSpLocks/>
          </p:cNvGrpSpPr>
          <p:nvPr/>
        </p:nvGrpSpPr>
        <p:grpSpPr bwMode="auto">
          <a:xfrm>
            <a:off x="6029325" y="1677988"/>
            <a:ext cx="1743075" cy="1751012"/>
            <a:chOff x="3798" y="1057"/>
            <a:chExt cx="1098" cy="1103"/>
          </a:xfrm>
        </p:grpSpPr>
        <p:sp>
          <p:nvSpPr>
            <p:cNvPr id="28700" name="Rectangle 30"/>
            <p:cNvSpPr>
              <a:spLocks noChangeArrowheads="1"/>
            </p:cNvSpPr>
            <p:nvPr/>
          </p:nvSpPr>
          <p:spPr bwMode="auto">
            <a:xfrm>
              <a:off x="3840" y="1248"/>
              <a:ext cx="960" cy="912"/>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28701" name="Text Box 31"/>
            <p:cNvSpPr txBox="1">
              <a:spLocks noChangeArrowheads="1"/>
            </p:cNvSpPr>
            <p:nvPr/>
          </p:nvSpPr>
          <p:spPr bwMode="auto">
            <a:xfrm>
              <a:off x="3798" y="1057"/>
              <a:ext cx="1098" cy="231"/>
            </a:xfrm>
            <a:prstGeom prst="rect">
              <a:avLst/>
            </a:prstGeom>
            <a:noFill/>
            <a:ln w="9525">
              <a:noFill/>
              <a:miter lim="800000"/>
              <a:headEnd/>
              <a:tailEnd/>
            </a:ln>
          </p:spPr>
          <p:txBody>
            <a:bodyPr>
              <a:prstTxWarp prst="textNoShape">
                <a:avLst/>
              </a:prstTxWarp>
              <a:spAutoFit/>
            </a:bodyPr>
            <a:lstStyle/>
            <a:p>
              <a:r>
                <a:rPr lang="en-US" sz="1600" b="1">
                  <a:solidFill>
                    <a:srgbClr val="000000"/>
                  </a:solidFill>
                  <a:latin typeface="Courier New" pitchFamily="1" charset="0"/>
                </a:rPr>
                <a:t>GRect</a:t>
              </a:r>
              <a:r>
                <a:rPr lang="en-US" i="1">
                  <a:solidFill>
                    <a:srgbClr val="000000"/>
                  </a:solidFill>
                  <a:latin typeface="Times New Roman" pitchFamily="1" charset="0"/>
                </a:rPr>
                <a:t> class</a:t>
              </a:r>
              <a:endParaRPr lang="en-US" sz="1600" b="1">
                <a:solidFill>
                  <a:srgbClr val="000000"/>
                </a:solidFill>
                <a:latin typeface="Courier New" pitchFamily="1" charset="0"/>
              </a:endParaRPr>
            </a:p>
          </p:txBody>
        </p:sp>
        <p:sp>
          <p:nvSpPr>
            <p:cNvPr id="28702" name="Text Box 36"/>
            <p:cNvSpPr txBox="1">
              <a:spLocks noChangeArrowheads="1"/>
            </p:cNvSpPr>
            <p:nvPr/>
          </p:nvSpPr>
          <p:spPr bwMode="auto">
            <a:xfrm>
              <a:off x="3832" y="1264"/>
              <a:ext cx="920" cy="742"/>
            </a:xfrm>
            <a:prstGeom prst="rect">
              <a:avLst/>
            </a:prstGeom>
            <a:noFill/>
            <a:ln w="9525">
              <a:noFill/>
              <a:miter lim="800000"/>
              <a:headEnd/>
              <a:tailEnd/>
            </a:ln>
          </p:spPr>
          <p:txBody>
            <a:bodyPr>
              <a:prstTxWarp prst="textNoShape">
                <a:avLst/>
              </a:prstTxWarp>
              <a:spAutoFit/>
            </a:bodyPr>
            <a:lstStyle/>
            <a:p>
              <a:pPr>
                <a:lnSpc>
                  <a:spcPct val="90000"/>
                </a:lnSpc>
              </a:pPr>
              <a:r>
                <a:rPr lang="en-US" sz="1400" i="1">
                  <a:solidFill>
                    <a:srgbClr val="000000"/>
                  </a:solidFill>
                  <a:latin typeface="Times New Roman" pitchFamily="1" charset="0"/>
                </a:rPr>
                <a:t>location</a:t>
              </a:r>
            </a:p>
            <a:p>
              <a:pPr>
                <a:lnSpc>
                  <a:spcPct val="90000"/>
                </a:lnSpc>
              </a:pPr>
              <a:r>
                <a:rPr lang="en-US" sz="1400" i="1">
                  <a:solidFill>
                    <a:srgbClr val="000000"/>
                  </a:solidFill>
                  <a:latin typeface="Times New Roman" pitchFamily="1" charset="0"/>
                </a:rPr>
                <a:t>size</a:t>
              </a:r>
            </a:p>
            <a:p>
              <a:pPr>
                <a:lnSpc>
                  <a:spcPct val="90000"/>
                </a:lnSpc>
              </a:pPr>
              <a:r>
                <a:rPr lang="en-US" sz="1400" i="1">
                  <a:solidFill>
                    <a:srgbClr val="000000"/>
                  </a:solidFill>
                  <a:latin typeface="Times New Roman" pitchFamily="1" charset="0"/>
                </a:rPr>
                <a:t>color</a:t>
              </a:r>
            </a:p>
            <a:p>
              <a:pPr>
                <a:lnSpc>
                  <a:spcPct val="90000"/>
                </a:lnSpc>
              </a:pPr>
              <a:r>
                <a:rPr lang="en-US" sz="1400" i="1">
                  <a:solidFill>
                    <a:srgbClr val="000000"/>
                  </a:solidFill>
                  <a:latin typeface="Times New Roman" pitchFamily="1" charset="0"/>
                </a:rPr>
                <a:t>fill status</a:t>
              </a:r>
            </a:p>
            <a:p>
              <a:pPr>
                <a:lnSpc>
                  <a:spcPct val="90000"/>
                </a:lnSpc>
              </a:pPr>
              <a:r>
                <a:rPr lang="en-US" sz="1400" i="1">
                  <a:solidFill>
                    <a:srgbClr val="000000"/>
                  </a:solidFill>
                  <a:latin typeface="Times New Roman" pitchFamily="1" charset="0"/>
                </a:rPr>
                <a:t>fill color</a:t>
              </a:r>
            </a:p>
            <a:p>
              <a:pPr>
                <a:lnSpc>
                  <a:spcPct val="90000"/>
                </a:lnSpc>
              </a:pPr>
              <a:endParaRPr lang="en-US" sz="1400" i="1">
                <a:solidFill>
                  <a:srgbClr val="000000"/>
                </a:solidFill>
                <a:latin typeface="Times New Roman" pitchFamily="1" charset="0"/>
              </a:endParaRPr>
            </a:p>
          </p:txBody>
        </p:sp>
      </p:grpSp>
      <p:sp>
        <p:nvSpPr>
          <p:cNvPr id="753702" name="AutoShape 38"/>
          <p:cNvSpPr>
            <a:spLocks noChangeArrowheads="1"/>
          </p:cNvSpPr>
          <p:nvPr/>
        </p:nvSpPr>
        <p:spPr bwMode="auto">
          <a:xfrm>
            <a:off x="5410200" y="1295400"/>
            <a:ext cx="3505200" cy="2743200"/>
          </a:xfrm>
          <a:prstGeom prst="cloudCallout">
            <a:avLst>
              <a:gd name="adj1" fmla="val 26088"/>
              <a:gd name="adj2" fmla="val 68981"/>
            </a:avLst>
          </a:prstGeom>
          <a:solidFill>
            <a:srgbClr val="FFFFFF"/>
          </a:solidFill>
          <a:ln w="9525">
            <a:solidFill>
              <a:schemeClr val="tx1"/>
            </a:solidFill>
            <a:round/>
            <a:headEnd/>
            <a:tailEnd/>
          </a:ln>
        </p:spPr>
        <p:txBody>
          <a:bodyPr wrap="none" anchor="ctr">
            <a:prstTxWarp prst="textNoShape">
              <a:avLst/>
            </a:prstTxWarp>
          </a:bodyPr>
          <a:lstStyle/>
          <a:p>
            <a:pPr algn="ctr"/>
            <a:endParaRPr lang="en-US" sz="1400" i="1">
              <a:solidFill>
                <a:srgbClr val="000000"/>
              </a:solidFill>
              <a:latin typeface="Times New Roman" pitchFamily="1" charset="0"/>
            </a:endParaRPr>
          </a:p>
        </p:txBody>
      </p:sp>
      <p:grpSp>
        <p:nvGrpSpPr>
          <p:cNvPr id="6" name="Group 39"/>
          <p:cNvGrpSpPr>
            <a:grpSpLocks/>
          </p:cNvGrpSpPr>
          <p:nvPr/>
        </p:nvGrpSpPr>
        <p:grpSpPr bwMode="auto">
          <a:xfrm>
            <a:off x="6248400" y="1690688"/>
            <a:ext cx="1981200" cy="1738312"/>
            <a:chOff x="3366" y="1065"/>
            <a:chExt cx="1248" cy="1095"/>
          </a:xfrm>
        </p:grpSpPr>
        <p:sp>
          <p:nvSpPr>
            <p:cNvPr id="28694" name="Rectangle 40"/>
            <p:cNvSpPr>
              <a:spLocks noChangeArrowheads="1"/>
            </p:cNvSpPr>
            <p:nvPr/>
          </p:nvSpPr>
          <p:spPr bwMode="auto">
            <a:xfrm>
              <a:off x="3408" y="1248"/>
              <a:ext cx="960" cy="912"/>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28695" name="Text Box 41"/>
            <p:cNvSpPr txBox="1">
              <a:spLocks noChangeArrowheads="1"/>
            </p:cNvSpPr>
            <p:nvPr/>
          </p:nvSpPr>
          <p:spPr bwMode="auto">
            <a:xfrm>
              <a:off x="3366" y="1065"/>
              <a:ext cx="1248" cy="213"/>
            </a:xfrm>
            <a:prstGeom prst="rect">
              <a:avLst/>
            </a:prstGeom>
            <a:noFill/>
            <a:ln w="9525">
              <a:noFill/>
              <a:miter lim="800000"/>
              <a:headEnd/>
              <a:tailEnd/>
            </a:ln>
          </p:spPr>
          <p:txBody>
            <a:bodyPr wrap="square">
              <a:prstTxWarp prst="textNoShape">
                <a:avLst/>
              </a:prstTxWarp>
              <a:spAutoFit/>
            </a:bodyPr>
            <a:lstStyle/>
            <a:p>
              <a:r>
                <a:rPr lang="en-US" sz="1600" b="1" dirty="0" err="1">
                  <a:solidFill>
                    <a:srgbClr val="000000"/>
                  </a:solidFill>
                  <a:latin typeface="Courier New" pitchFamily="1" charset="0"/>
                </a:rPr>
                <a:t>JSGraphics.js</a:t>
              </a:r>
              <a:endParaRPr lang="en-US" sz="1600" b="1" dirty="0">
                <a:solidFill>
                  <a:srgbClr val="000000"/>
                </a:solidFill>
                <a:latin typeface="Courier New" pitchFamily="1" charset="0"/>
              </a:endParaRPr>
            </a:p>
          </p:txBody>
        </p:sp>
        <p:sp>
          <p:nvSpPr>
            <p:cNvPr id="28696" name="Text Box 42"/>
            <p:cNvSpPr txBox="1">
              <a:spLocks noChangeArrowheads="1"/>
            </p:cNvSpPr>
            <p:nvPr/>
          </p:nvSpPr>
          <p:spPr bwMode="auto">
            <a:xfrm>
              <a:off x="3600" y="1257"/>
              <a:ext cx="768" cy="828"/>
            </a:xfrm>
            <a:prstGeom prst="rect">
              <a:avLst/>
            </a:prstGeom>
            <a:noFill/>
            <a:ln w="9525">
              <a:noFill/>
              <a:miter lim="800000"/>
              <a:headEnd/>
              <a:tailEnd/>
            </a:ln>
          </p:spPr>
          <p:txBody>
            <a:bodyPr>
              <a:prstTxWarp prst="textNoShape">
                <a:avLst/>
              </a:prstTxWarp>
              <a:spAutoFit/>
            </a:bodyPr>
            <a:lstStyle/>
            <a:p>
              <a:r>
                <a:rPr lang="en-US" sz="1600" b="1">
                  <a:solidFill>
                    <a:srgbClr val="000000"/>
                  </a:solidFill>
                  <a:latin typeface="Courier New" pitchFamily="1" charset="0"/>
                </a:rPr>
                <a:t>GRect</a:t>
              </a:r>
              <a:endParaRPr lang="en-US" i="1">
                <a:solidFill>
                  <a:srgbClr val="000000"/>
                </a:solidFill>
                <a:latin typeface="Times New Roman" pitchFamily="1" charset="0"/>
              </a:endParaRPr>
            </a:p>
            <a:p>
              <a:r>
                <a:rPr lang="en-US" sz="1600" b="1">
                  <a:solidFill>
                    <a:srgbClr val="000000"/>
                  </a:solidFill>
                  <a:latin typeface="Courier New" pitchFamily="1" charset="0"/>
                </a:rPr>
                <a:t>GOval</a:t>
              </a:r>
              <a:endParaRPr lang="en-US" i="1">
                <a:solidFill>
                  <a:srgbClr val="000000"/>
                </a:solidFill>
                <a:latin typeface="Times New Roman" pitchFamily="1" charset="0"/>
              </a:endParaRPr>
            </a:p>
            <a:p>
              <a:r>
                <a:rPr lang="en-US" sz="1600" b="1">
                  <a:solidFill>
                    <a:srgbClr val="000000"/>
                  </a:solidFill>
                  <a:latin typeface="Courier New" pitchFamily="1" charset="0"/>
                </a:rPr>
                <a:t>GLine</a:t>
              </a:r>
              <a:endParaRPr lang="en-US" i="1">
                <a:solidFill>
                  <a:srgbClr val="000000"/>
                </a:solidFill>
                <a:latin typeface="Times New Roman" pitchFamily="1" charset="0"/>
              </a:endParaRPr>
            </a:p>
            <a:p>
              <a:r>
                <a:rPr lang="en-US" sz="1600" b="1">
                  <a:solidFill>
                    <a:srgbClr val="000000"/>
                  </a:solidFill>
                  <a:latin typeface="Courier New" pitchFamily="1" charset="0"/>
                </a:rPr>
                <a:t>GLabel</a:t>
              </a:r>
              <a:endParaRPr lang="en-US" i="1">
                <a:solidFill>
                  <a:srgbClr val="000000"/>
                </a:solidFill>
                <a:latin typeface="Times New Roman" pitchFamily="1" charset="0"/>
              </a:endParaRPr>
            </a:p>
            <a:p>
              <a:endParaRPr lang="en-US" sz="1600" b="1">
                <a:solidFill>
                  <a:srgbClr val="000000"/>
                </a:solidFill>
                <a:latin typeface="Courier New" pitchFamily="1" charset="0"/>
              </a:endParaRPr>
            </a:p>
          </p:txBody>
        </p:sp>
        <p:sp>
          <p:nvSpPr>
            <p:cNvPr id="28697" name="Text Box 43"/>
            <p:cNvSpPr txBox="1">
              <a:spLocks noChangeArrowheads="1"/>
            </p:cNvSpPr>
            <p:nvPr/>
          </p:nvSpPr>
          <p:spPr bwMode="auto">
            <a:xfrm>
              <a:off x="3776" y="1808"/>
              <a:ext cx="19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i="1">
                  <a:solidFill>
                    <a:srgbClr val="000000"/>
                  </a:solidFill>
                  <a:latin typeface="Times New Roman" pitchFamily="1" charset="0"/>
                </a:rPr>
                <a:t>.</a:t>
              </a:r>
            </a:p>
          </p:txBody>
        </p:sp>
        <p:sp>
          <p:nvSpPr>
            <p:cNvPr id="28698" name="Text Box 44"/>
            <p:cNvSpPr txBox="1">
              <a:spLocks noChangeArrowheads="1"/>
            </p:cNvSpPr>
            <p:nvPr/>
          </p:nvSpPr>
          <p:spPr bwMode="auto">
            <a:xfrm>
              <a:off x="3776" y="1880"/>
              <a:ext cx="19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i="1">
                  <a:solidFill>
                    <a:srgbClr val="000000"/>
                  </a:solidFill>
                  <a:latin typeface="Times New Roman" pitchFamily="1" charset="0"/>
                </a:rPr>
                <a:t>.</a:t>
              </a:r>
            </a:p>
          </p:txBody>
        </p:sp>
        <p:sp>
          <p:nvSpPr>
            <p:cNvPr id="28699" name="Text Box 45"/>
            <p:cNvSpPr txBox="1">
              <a:spLocks noChangeArrowheads="1"/>
            </p:cNvSpPr>
            <p:nvPr/>
          </p:nvSpPr>
          <p:spPr bwMode="auto">
            <a:xfrm>
              <a:off x="3776" y="1952"/>
              <a:ext cx="19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i="1">
                  <a:solidFill>
                    <a:srgbClr val="000000"/>
                  </a:solidFill>
                  <a:latin typeface="Times New Roman"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53673"/>
                                        </p:tgtEl>
                                        <p:attrNameLst>
                                          <p:attrName>style.visibility</p:attrName>
                                        </p:attrNameLst>
                                      </p:cBhvr>
                                      <p:to>
                                        <p:strVal val="visible"/>
                                      </p:to>
                                    </p:set>
                                    <p:anim calcmode="lin" valueType="num">
                                      <p:cBhvr>
                                        <p:cTn id="7" dur="1000" fill="hold"/>
                                        <p:tgtEl>
                                          <p:spTgt spid="753673"/>
                                        </p:tgtEl>
                                        <p:attrNameLst>
                                          <p:attrName>ppt_w</p:attrName>
                                        </p:attrNameLst>
                                      </p:cBhvr>
                                      <p:tavLst>
                                        <p:tav tm="0">
                                          <p:val>
                                            <p:fltVal val="0"/>
                                          </p:val>
                                        </p:tav>
                                        <p:tav tm="100000">
                                          <p:val>
                                            <p:strVal val="#ppt_w"/>
                                          </p:val>
                                        </p:tav>
                                      </p:tavLst>
                                    </p:anim>
                                    <p:anim calcmode="lin" valueType="num">
                                      <p:cBhvr>
                                        <p:cTn id="8" dur="1000" fill="hold"/>
                                        <p:tgtEl>
                                          <p:spTgt spid="753673"/>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3"/>
                                        </p:tgtEl>
                                        <p:attrNameLst>
                                          <p:attrName>style.visibility</p:attrName>
                                        </p:attrNameLst>
                                      </p:cBhvr>
                                      <p:to>
                                        <p:strVal val="visible"/>
                                      </p:to>
                                    </p:set>
                                  </p:childTnLst>
                                </p:cTn>
                              </p:par>
                            </p:childTnLst>
                          </p:cTn>
                        </p:par>
                        <p:par>
                          <p:cTn id="16" fill="hold">
                            <p:stCondLst>
                              <p:cond delay="500"/>
                            </p:stCondLst>
                            <p:childTnLst>
                              <p:par>
                                <p:cTn id="17" presetID="1" presetClass="exit" presetSubtype="0" fill="hold" nodeType="afterEffect">
                                  <p:stCondLst>
                                    <p:cond delay="0"/>
                                  </p:stCondLst>
                                  <p:childTnLst>
                                    <p:set>
                                      <p:cBhvr>
                                        <p:cTn id="18" dur="1" fill="hold">
                                          <p:stCondLst>
                                            <p:cond delay="0"/>
                                          </p:stCondLst>
                                        </p:cTn>
                                        <p:tgtEl>
                                          <p:spTgt spid="2"/>
                                        </p:tgtEl>
                                        <p:attrNameLst>
                                          <p:attrName>style.visibility</p:attrName>
                                        </p:attrNameLst>
                                      </p:cBhvr>
                                      <p:to>
                                        <p:strVal val="hidden"/>
                                      </p:to>
                                    </p:se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753684"/>
                                        </p:tgtEl>
                                        <p:attrNameLst>
                                          <p:attrName>style.visibility</p:attrName>
                                        </p:attrNameLst>
                                      </p:cBhvr>
                                      <p:to>
                                        <p:strVal val="visible"/>
                                      </p:to>
                                    </p:set>
                                    <p:animEffect transition="in" filter="wipe(left)">
                                      <p:cBhvr>
                                        <p:cTn id="22" dur="500"/>
                                        <p:tgtEl>
                                          <p:spTgt spid="75368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753668"/>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753678"/>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753679"/>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75368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3"/>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753684"/>
                                        </p:tgtEl>
                                        <p:attrNameLst>
                                          <p:attrName>style.visibility</p:attrName>
                                        </p:attrNameLst>
                                      </p:cBhvr>
                                      <p:to>
                                        <p:strVal val="hidden"/>
                                      </p:to>
                                    </p:set>
                                  </p:childTnLst>
                                </p:cTn>
                              </p:par>
                            </p:childTnLst>
                          </p:cTn>
                        </p:par>
                        <p:par>
                          <p:cTn id="46" fill="hold">
                            <p:stCondLst>
                              <p:cond delay="0"/>
                            </p:stCondLst>
                            <p:childTnLst>
                              <p:par>
                                <p:cTn id="47" presetID="53" presetClass="exit" presetSubtype="0" fill="hold" grpId="1" nodeType="afterEffect">
                                  <p:stCondLst>
                                    <p:cond delay="0"/>
                                  </p:stCondLst>
                                  <p:childTnLst>
                                    <p:anim calcmode="lin" valueType="num">
                                      <p:cBhvr>
                                        <p:cTn id="48" dur="500"/>
                                        <p:tgtEl>
                                          <p:spTgt spid="753673"/>
                                        </p:tgtEl>
                                        <p:attrNameLst>
                                          <p:attrName>ppt_w</p:attrName>
                                        </p:attrNameLst>
                                      </p:cBhvr>
                                      <p:tavLst>
                                        <p:tav tm="0">
                                          <p:val>
                                            <p:strVal val="ppt_w"/>
                                          </p:val>
                                        </p:tav>
                                        <p:tav tm="100000">
                                          <p:val>
                                            <p:fltVal val="0"/>
                                          </p:val>
                                        </p:tav>
                                      </p:tavLst>
                                    </p:anim>
                                    <p:anim calcmode="lin" valueType="num">
                                      <p:cBhvr>
                                        <p:cTn id="49" dur="500"/>
                                        <p:tgtEl>
                                          <p:spTgt spid="753673"/>
                                        </p:tgtEl>
                                        <p:attrNameLst>
                                          <p:attrName>ppt_h</p:attrName>
                                        </p:attrNameLst>
                                      </p:cBhvr>
                                      <p:tavLst>
                                        <p:tav tm="0">
                                          <p:val>
                                            <p:strVal val="ppt_h"/>
                                          </p:val>
                                        </p:tav>
                                        <p:tav tm="100000">
                                          <p:val>
                                            <p:fltVal val="0"/>
                                          </p:val>
                                        </p:tav>
                                      </p:tavLst>
                                    </p:anim>
                                    <p:animEffect transition="out" filter="fade">
                                      <p:cBhvr>
                                        <p:cTn id="50" dur="500"/>
                                        <p:tgtEl>
                                          <p:spTgt spid="753673"/>
                                        </p:tgtEl>
                                      </p:cBhvr>
                                    </p:animEffect>
                                    <p:set>
                                      <p:cBhvr>
                                        <p:cTn id="51" dur="1" fill="hold">
                                          <p:stCondLst>
                                            <p:cond delay="499"/>
                                          </p:stCondLst>
                                        </p:cTn>
                                        <p:tgtEl>
                                          <p:spTgt spid="753673"/>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753669"/>
                                        </p:tgtEl>
                                        <p:attrNameLst>
                                          <p:attrName>style.visibility</p:attrName>
                                        </p:attrNameLst>
                                      </p:cBhvr>
                                      <p:to>
                                        <p:strVal val="visible"/>
                                      </p:to>
                                    </p:set>
                                    <p:animEffect transition="in" filter="wipe(left)">
                                      <p:cBhvr>
                                        <p:cTn id="56" dur="1000"/>
                                        <p:tgtEl>
                                          <p:spTgt spid="753669"/>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499"/>
                                          </p:stCondLst>
                                        </p:cTn>
                                        <p:tgtEl>
                                          <p:spTgt spid="75367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753670"/>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499"/>
                                          </p:stCondLst>
                                        </p:cTn>
                                        <p:tgtEl>
                                          <p:spTgt spid="75369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753692"/>
                                        </p:tgtEl>
                                        <p:attrNameLst>
                                          <p:attrName>style.visibility</p:attrName>
                                        </p:attrNameLst>
                                      </p:cBhvr>
                                      <p:to>
                                        <p:strVal val="hidden"/>
                                      </p:to>
                                    </p:set>
                                  </p:childTnLst>
                                </p:cTn>
                              </p:par>
                            </p:childTnLst>
                          </p:cTn>
                        </p:par>
                        <p:par>
                          <p:cTn id="71" fill="hold">
                            <p:stCondLst>
                              <p:cond delay="0"/>
                            </p:stCondLst>
                            <p:childTnLst>
                              <p:par>
                                <p:cTn id="72" presetID="23" presetClass="entr" presetSubtype="16" fill="hold" grpId="0" nodeType="afterEffect">
                                  <p:stCondLst>
                                    <p:cond delay="0"/>
                                  </p:stCondLst>
                                  <p:childTnLst>
                                    <p:set>
                                      <p:cBhvr>
                                        <p:cTn id="73" dur="1" fill="hold">
                                          <p:stCondLst>
                                            <p:cond delay="0"/>
                                          </p:stCondLst>
                                        </p:cTn>
                                        <p:tgtEl>
                                          <p:spTgt spid="753667"/>
                                        </p:tgtEl>
                                        <p:attrNameLst>
                                          <p:attrName>style.visibility</p:attrName>
                                        </p:attrNameLst>
                                      </p:cBhvr>
                                      <p:to>
                                        <p:strVal val="visible"/>
                                      </p:to>
                                    </p:set>
                                    <p:anim calcmode="lin" valueType="num">
                                      <p:cBhvr>
                                        <p:cTn id="74" dur="1000" fill="hold"/>
                                        <p:tgtEl>
                                          <p:spTgt spid="753667"/>
                                        </p:tgtEl>
                                        <p:attrNameLst>
                                          <p:attrName>ppt_w</p:attrName>
                                        </p:attrNameLst>
                                      </p:cBhvr>
                                      <p:tavLst>
                                        <p:tav tm="0">
                                          <p:val>
                                            <p:fltVal val="0"/>
                                          </p:val>
                                        </p:tav>
                                        <p:tav tm="100000">
                                          <p:val>
                                            <p:strVal val="#ppt_w"/>
                                          </p:val>
                                        </p:tav>
                                      </p:tavLst>
                                    </p:anim>
                                    <p:anim calcmode="lin" valueType="num">
                                      <p:cBhvr>
                                        <p:cTn id="75" dur="1000" fill="hold"/>
                                        <p:tgtEl>
                                          <p:spTgt spid="753667"/>
                                        </p:tgtEl>
                                        <p:attrNameLst>
                                          <p:attrName>ppt_h</p:attrName>
                                        </p:attrNameLst>
                                      </p:cBhvr>
                                      <p:tavLst>
                                        <p:tav tm="0">
                                          <p:val>
                                            <p:fltVal val="0"/>
                                          </p:val>
                                        </p:tav>
                                        <p:tav tm="100000">
                                          <p:val>
                                            <p:strVal val="#ppt_h"/>
                                          </p:val>
                                        </p:tav>
                                      </p:tavLst>
                                    </p:anim>
                                  </p:childTnLst>
                                </p:cTn>
                              </p:par>
                            </p:childTnLst>
                          </p:cTn>
                        </p:par>
                        <p:par>
                          <p:cTn id="76" fill="hold">
                            <p:stCondLst>
                              <p:cond delay="1000"/>
                            </p:stCondLst>
                            <p:childTnLst>
                              <p:par>
                                <p:cTn id="77" presetID="1" presetClass="entr" presetSubtype="0" fill="hold" nodeType="afterEffect">
                                  <p:stCondLst>
                                    <p:cond delay="0"/>
                                  </p:stCondLst>
                                  <p:childTnLst>
                                    <p:set>
                                      <p:cBhvr>
                                        <p:cTn id="78" dur="1" fill="hold">
                                          <p:stCondLst>
                                            <p:cond delay="0"/>
                                          </p:stCondLst>
                                        </p:cTn>
                                        <p:tgtEl>
                                          <p:spTgt spid="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499"/>
                                          </p:stCondLst>
                                        </p:cTn>
                                        <p:tgtEl>
                                          <p:spTgt spid="753672"/>
                                        </p:tgtEl>
                                        <p:attrNameLst>
                                          <p:attrName>style.visibility</p:attrName>
                                        </p:attrNameLst>
                                      </p:cBhvr>
                                      <p:to>
                                        <p:strVal val="visible"/>
                                      </p:to>
                                    </p:set>
                                  </p:childTnLst>
                                </p:cTn>
                              </p:par>
                            </p:childTnLst>
                          </p:cTn>
                        </p:par>
                        <p:par>
                          <p:cTn id="83" fill="hold">
                            <p:stCondLst>
                              <p:cond delay="500"/>
                            </p:stCondLst>
                            <p:childTnLst>
                              <p:par>
                                <p:cTn id="84" presetID="1" presetClass="exit" presetSubtype="0" fill="hold" grpId="1" nodeType="afterEffect">
                                  <p:stCondLst>
                                    <p:cond delay="0"/>
                                  </p:stCondLst>
                                  <p:childTnLst>
                                    <p:set>
                                      <p:cBhvr>
                                        <p:cTn id="85" dur="1" fill="hold">
                                          <p:stCondLst>
                                            <p:cond delay="0"/>
                                          </p:stCondLst>
                                        </p:cTn>
                                        <p:tgtEl>
                                          <p:spTgt spid="753667"/>
                                        </p:tgtEl>
                                        <p:attrNameLst>
                                          <p:attrName>style.visibility</p:attrName>
                                        </p:attrNameLst>
                                      </p:cBhvr>
                                      <p:to>
                                        <p:strVal val="hidden"/>
                                      </p:to>
                                    </p:set>
                                  </p:childTnLst>
                                </p:cTn>
                              </p:par>
                              <p:par>
                                <p:cTn id="86" presetID="1" presetClass="exit" presetSubtype="0" fill="hold" nodeType="withEffect">
                                  <p:stCondLst>
                                    <p:cond delay="0"/>
                                  </p:stCondLst>
                                  <p:childTnLst>
                                    <p:set>
                                      <p:cBhvr>
                                        <p:cTn id="87" dur="1" fill="hold">
                                          <p:stCondLst>
                                            <p:cond delay="0"/>
                                          </p:stCondLst>
                                        </p:cTn>
                                        <p:tgtEl>
                                          <p:spTgt spid="5"/>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4"/>
                                        </p:tgtEl>
                                        <p:attrNameLst>
                                          <p:attrName>style.visibility</p:attrName>
                                        </p:attrNameLst>
                                      </p:cBhvr>
                                      <p:to>
                                        <p:strVal val="hidden"/>
                                      </p:to>
                                    </p:set>
                                  </p:childTnLst>
                                </p:cTn>
                              </p:par>
                              <p:par>
                                <p:cTn id="90" presetID="23" presetClass="entr" presetSubtype="16" fill="hold" grpId="0" nodeType="withEffect">
                                  <p:stCondLst>
                                    <p:cond delay="0"/>
                                  </p:stCondLst>
                                  <p:childTnLst>
                                    <p:set>
                                      <p:cBhvr>
                                        <p:cTn id="91" dur="1" fill="hold">
                                          <p:stCondLst>
                                            <p:cond delay="0"/>
                                          </p:stCondLst>
                                        </p:cTn>
                                        <p:tgtEl>
                                          <p:spTgt spid="753702"/>
                                        </p:tgtEl>
                                        <p:attrNameLst>
                                          <p:attrName>style.visibility</p:attrName>
                                        </p:attrNameLst>
                                      </p:cBhvr>
                                      <p:to>
                                        <p:strVal val="visible"/>
                                      </p:to>
                                    </p:set>
                                    <p:anim calcmode="lin" valueType="num">
                                      <p:cBhvr>
                                        <p:cTn id="92" dur="1000" fill="hold"/>
                                        <p:tgtEl>
                                          <p:spTgt spid="753702"/>
                                        </p:tgtEl>
                                        <p:attrNameLst>
                                          <p:attrName>ppt_w</p:attrName>
                                        </p:attrNameLst>
                                      </p:cBhvr>
                                      <p:tavLst>
                                        <p:tav tm="0">
                                          <p:val>
                                            <p:fltVal val="0"/>
                                          </p:val>
                                        </p:tav>
                                        <p:tav tm="100000">
                                          <p:val>
                                            <p:strVal val="#ppt_w"/>
                                          </p:val>
                                        </p:tav>
                                      </p:tavLst>
                                    </p:anim>
                                    <p:anim calcmode="lin" valueType="num">
                                      <p:cBhvr>
                                        <p:cTn id="93" dur="1000" fill="hold"/>
                                        <p:tgtEl>
                                          <p:spTgt spid="753702"/>
                                        </p:tgtEl>
                                        <p:attrNameLst>
                                          <p:attrName>ppt_h</p:attrName>
                                        </p:attrNameLst>
                                      </p:cBhvr>
                                      <p:tavLst>
                                        <p:tav tm="0">
                                          <p:val>
                                            <p:fltVal val="0"/>
                                          </p:val>
                                        </p:tav>
                                        <p:tav tm="100000">
                                          <p:val>
                                            <p:strVal val="#ppt_h"/>
                                          </p:val>
                                        </p:tav>
                                      </p:tavLst>
                                    </p:anim>
                                  </p:childTnLst>
                                </p:cTn>
                              </p:par>
                              <p:par>
                                <p:cTn id="94" presetID="23" presetClass="entr" presetSubtype="16" fill="hold" grpId="2" nodeType="withEffect">
                                  <p:stCondLst>
                                    <p:cond delay="0"/>
                                  </p:stCondLst>
                                  <p:childTnLst>
                                    <p:set>
                                      <p:cBhvr>
                                        <p:cTn id="95" dur="1" fill="hold">
                                          <p:stCondLst>
                                            <p:cond delay="0"/>
                                          </p:stCondLst>
                                        </p:cTn>
                                        <p:tgtEl>
                                          <p:spTgt spid="753673"/>
                                        </p:tgtEl>
                                        <p:attrNameLst>
                                          <p:attrName>style.visibility</p:attrName>
                                        </p:attrNameLst>
                                      </p:cBhvr>
                                      <p:to>
                                        <p:strVal val="visible"/>
                                      </p:to>
                                    </p:set>
                                    <p:anim calcmode="lin" valueType="num">
                                      <p:cBhvr>
                                        <p:cTn id="96" dur="1000" fill="hold"/>
                                        <p:tgtEl>
                                          <p:spTgt spid="753673"/>
                                        </p:tgtEl>
                                        <p:attrNameLst>
                                          <p:attrName>ppt_w</p:attrName>
                                        </p:attrNameLst>
                                      </p:cBhvr>
                                      <p:tavLst>
                                        <p:tav tm="0">
                                          <p:val>
                                            <p:fltVal val="0"/>
                                          </p:val>
                                        </p:tav>
                                        <p:tav tm="100000">
                                          <p:val>
                                            <p:strVal val="#ppt_w"/>
                                          </p:val>
                                        </p:tav>
                                      </p:tavLst>
                                    </p:anim>
                                    <p:anim calcmode="lin" valueType="num">
                                      <p:cBhvr>
                                        <p:cTn id="97" dur="1000" fill="hold"/>
                                        <p:tgtEl>
                                          <p:spTgt spid="753673"/>
                                        </p:tgtEl>
                                        <p:attrNameLst>
                                          <p:attrName>ppt_h</p:attrName>
                                        </p:attrNameLst>
                                      </p:cBhvr>
                                      <p:tavLst>
                                        <p:tav tm="0">
                                          <p:val>
                                            <p:fltVal val="0"/>
                                          </p:val>
                                        </p:tav>
                                        <p:tav tm="100000">
                                          <p:val>
                                            <p:strVal val="#ppt_h"/>
                                          </p:val>
                                        </p:tav>
                                      </p:tavLst>
                                    </p:anim>
                                  </p:childTnLst>
                                </p:cTn>
                              </p:par>
                            </p:childTnLst>
                          </p:cTn>
                        </p:par>
                        <p:par>
                          <p:cTn id="98" fill="hold">
                            <p:stCondLst>
                              <p:cond delay="1500"/>
                            </p:stCondLst>
                            <p:childTnLst>
                              <p:par>
                                <p:cTn id="99" presetID="1" presetClass="entr" presetSubtype="0" fill="hold" nodeType="afterEffect">
                                  <p:stCondLst>
                                    <p:cond delay="0"/>
                                  </p:stCondLst>
                                  <p:childTnLst>
                                    <p:set>
                                      <p:cBhvr>
                                        <p:cTn id="100" dur="1" fill="hold">
                                          <p:stCondLst>
                                            <p:cond delay="0"/>
                                          </p:stCondLst>
                                        </p:cTn>
                                        <p:tgtEl>
                                          <p:spTgt spid="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499"/>
                                          </p:stCondLst>
                                        </p:cTn>
                                        <p:tgtEl>
                                          <p:spTgt spid="7536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70" grpId="0" animBg="1"/>
      <p:bldP spid="753670" grpId="1" animBg="1"/>
      <p:bldP spid="753673" grpId="0" animBg="1"/>
      <p:bldP spid="753673" grpId="1" animBg="1"/>
      <p:bldP spid="753673" grpId="2" animBg="1"/>
      <p:bldP spid="753677" grpId="0" build="p" autoUpdateAnimBg="0"/>
      <p:bldP spid="753678" grpId="0"/>
      <p:bldP spid="753679" grpId="0"/>
      <p:bldP spid="753680" grpId="0"/>
      <p:bldP spid="753684" grpId="0"/>
      <p:bldP spid="753684" grpId="1"/>
      <p:bldP spid="753692" grpId="0" animBg="1"/>
      <p:bldP spid="753692" grpId="1" animBg="1"/>
      <p:bldP spid="753667" grpId="0" animBg="1" autoUpdateAnimBg="0"/>
      <p:bldP spid="753667" grpId="1" animBg="1"/>
      <p:bldP spid="75370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Purposes of Objects</a:t>
            </a:r>
            <a:endParaRPr lang="en-US" dirty="0">
              <a:solidFill>
                <a:srgbClr val="FF0000"/>
              </a:solidFill>
            </a:endParaRPr>
          </a:p>
        </p:txBody>
      </p:sp>
      <p:sp>
        <p:nvSpPr>
          <p:cNvPr id="390150" name="Rectangle 6"/>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700"/>
              </a:spcAft>
              <a:buFontTx/>
              <a:buChar char="•"/>
            </a:pPr>
            <a:r>
              <a:rPr lang="en-US" sz="2400" dirty="0">
                <a:latin typeface="Times New Roman" charset="0"/>
              </a:rPr>
              <a:t>Python uses the concepts of objects and classes to achieve at least three different goals:</a:t>
            </a:r>
          </a:p>
          <a:p>
            <a:pPr marL="800100" lvl="1" indent="-342900">
              <a:lnSpc>
                <a:spcPct val="90000"/>
              </a:lnSpc>
              <a:spcAft>
                <a:spcPts val="700"/>
              </a:spcAft>
              <a:buFont typeface="Lucida Grande"/>
              <a:buChar char="–"/>
            </a:pPr>
            <a:r>
              <a:rPr lang="en-US" sz="2200" b="1" i="1" dirty="0">
                <a:latin typeface="Times New Roman" charset="0"/>
              </a:rPr>
              <a:t>Aggregation</a:t>
            </a:r>
            <a:r>
              <a:rPr lang="en-US" sz="2200" i="1" dirty="0">
                <a:latin typeface="Times New Roman" charset="0"/>
              </a:rPr>
              <a:t>.</a:t>
            </a:r>
            <a:r>
              <a:rPr lang="en-US" sz="2200" dirty="0">
                <a:latin typeface="Times New Roman" charset="0"/>
              </a:rPr>
              <a:t> Objects make it possible to represent collections of independent data values as a single unit. In Python, such collections are traditionally called </a:t>
            </a:r>
            <a:r>
              <a:rPr lang="en-US" sz="2200" b="1" i="1" dirty="0">
                <a:latin typeface="Times New Roman" charset="0"/>
              </a:rPr>
              <a:t>records</a:t>
            </a:r>
            <a:r>
              <a:rPr lang="en-US" sz="2200" i="1" dirty="0">
                <a:latin typeface="Times New Roman" charset="0"/>
              </a:rPr>
              <a:t>.</a:t>
            </a:r>
            <a:r>
              <a:rPr lang="en-US" sz="2200" dirty="0">
                <a:latin typeface="Times New Roman" charset="0"/>
              </a:rPr>
              <a:t> </a:t>
            </a:r>
          </a:p>
          <a:p>
            <a:pPr marL="800100" lvl="1" indent="-342900">
              <a:lnSpc>
                <a:spcPct val="90000"/>
              </a:lnSpc>
              <a:spcAft>
                <a:spcPts val="700"/>
              </a:spcAft>
              <a:buFont typeface="Lucida Grande"/>
              <a:buChar char="–"/>
            </a:pPr>
            <a:r>
              <a:rPr lang="en-US" sz="2200" b="1" i="1" dirty="0">
                <a:latin typeface="Times New Roman" charset="0"/>
              </a:rPr>
              <a:t>Encapsulation</a:t>
            </a:r>
            <a:r>
              <a:rPr lang="en-US" sz="2200" i="1" dirty="0">
                <a:latin typeface="Times New Roman" charset="0"/>
              </a:rPr>
              <a:t>.</a:t>
            </a:r>
            <a:r>
              <a:rPr lang="en-US" sz="2200" dirty="0">
                <a:latin typeface="Times New Roman" charset="0"/>
              </a:rPr>
              <a:t> Classes make it possible to store data values together with the operations that manipulate them. In Python, the data values are called </a:t>
            </a:r>
            <a:r>
              <a:rPr lang="en-US" sz="2200" b="1" i="1" dirty="0">
                <a:latin typeface="Times New Roman" charset="0"/>
              </a:rPr>
              <a:t>attributes</a:t>
            </a:r>
            <a:r>
              <a:rPr lang="en-US" sz="2200" i="1" dirty="0">
                <a:latin typeface="Times New Roman" charset="0"/>
              </a:rPr>
              <a:t>,</a:t>
            </a:r>
            <a:r>
              <a:rPr lang="en-US" sz="2200" dirty="0">
                <a:latin typeface="Times New Roman" charset="0"/>
              </a:rPr>
              <a:t> and the operations are called </a:t>
            </a:r>
            <a:r>
              <a:rPr lang="en-US" sz="2200" b="1" i="1" dirty="0">
                <a:latin typeface="Times New Roman" charset="0"/>
              </a:rPr>
              <a:t>methods</a:t>
            </a:r>
            <a:r>
              <a:rPr lang="en-US" sz="2200" i="1" dirty="0">
                <a:latin typeface="Times New Roman" charset="0"/>
              </a:rPr>
              <a:t>.</a:t>
            </a:r>
            <a:endParaRPr lang="en-US" sz="2200" dirty="0">
              <a:latin typeface="Times New Roman" charset="0"/>
            </a:endParaRPr>
          </a:p>
          <a:p>
            <a:pPr marL="800100" lvl="1" indent="-342900">
              <a:lnSpc>
                <a:spcPct val="90000"/>
              </a:lnSpc>
              <a:spcAft>
                <a:spcPts val="1600"/>
              </a:spcAft>
              <a:buFont typeface="Lucida Grande"/>
              <a:buChar char="–"/>
            </a:pPr>
            <a:r>
              <a:rPr lang="en-US" sz="2200" b="1" i="1" dirty="0">
                <a:latin typeface="Times New Roman" charset="0"/>
              </a:rPr>
              <a:t>Inheritance</a:t>
            </a:r>
            <a:r>
              <a:rPr lang="en-US" sz="2200" i="1" dirty="0">
                <a:latin typeface="Times New Roman" charset="0"/>
              </a:rPr>
              <a:t>.</a:t>
            </a:r>
            <a:r>
              <a:rPr lang="en-US" sz="2200" dirty="0">
                <a:latin typeface="Times New Roman" charset="0"/>
              </a:rPr>
              <a:t> Class hierarchies make it possible for a class that shares some attributes and methods from a previously defined class to </a:t>
            </a:r>
            <a:r>
              <a:rPr lang="en-US" sz="2200" b="1" i="1" dirty="0">
                <a:latin typeface="Times New Roman" charset="0"/>
              </a:rPr>
              <a:t>inherit</a:t>
            </a:r>
            <a:r>
              <a:rPr lang="en-US" sz="2200" dirty="0">
                <a:latin typeface="Times New Roman" charset="0"/>
              </a:rPr>
              <a:t> those definitions without explicitly repeating the definitions. We won’t speak about inheritance that much this quarter, but it’s a hallmark feature of OOP and studied extensively in later courses, particularly CS242.</a:t>
            </a:r>
            <a:endParaRPr lang="en-US" sz="2400" dirty="0">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015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01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0"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Scrooge and Marley in Python</a:t>
            </a:r>
            <a:endParaRPr lang="en-US" dirty="0">
              <a:solidFill>
                <a:srgbClr val="FF0000"/>
              </a:solidFill>
            </a:endParaRPr>
          </a:p>
        </p:txBody>
      </p:sp>
      <p:sp>
        <p:nvSpPr>
          <p:cNvPr id="5" name="Rectangle 4"/>
          <p:cNvSpPr/>
          <p:nvPr/>
        </p:nvSpPr>
        <p:spPr bwMode="auto">
          <a:xfrm>
            <a:off x="990600" y="3276600"/>
            <a:ext cx="3581400" cy="2667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9" name="Group 8"/>
          <p:cNvGrpSpPr/>
          <p:nvPr/>
        </p:nvGrpSpPr>
        <p:grpSpPr>
          <a:xfrm>
            <a:off x="1119260" y="3305320"/>
            <a:ext cx="3262240" cy="750130"/>
            <a:chOff x="966860" y="1688270"/>
            <a:chExt cx="3262240" cy="750130"/>
          </a:xfrm>
        </p:grpSpPr>
        <p:sp>
          <p:nvSpPr>
            <p:cNvPr id="6" name="Rectangle 5"/>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 name="TextBox 6"/>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name</a:t>
              </a:r>
            </a:p>
          </p:txBody>
        </p:sp>
        <p:sp>
          <p:nvSpPr>
            <p:cNvPr id="8" name="TextBox 7"/>
            <p:cNvSpPr txBox="1"/>
            <p:nvPr/>
          </p:nvSpPr>
          <p:spPr>
            <a:xfrm>
              <a:off x="1036170" y="2040348"/>
              <a:ext cx="3189388" cy="369332"/>
            </a:xfrm>
            <a:prstGeom prst="rect">
              <a:avLst/>
            </a:prstGeom>
            <a:noFill/>
          </p:spPr>
          <p:txBody>
            <a:bodyPr wrap="square" rtlCol="0">
              <a:spAutoFit/>
            </a:bodyPr>
            <a:lstStyle/>
            <a:p>
              <a:pPr algn="ctr"/>
              <a:r>
                <a:rPr lang="en-US" b="1" dirty="0">
                  <a:latin typeface="Courier New"/>
                  <a:cs typeface="Courier New"/>
                </a:rPr>
                <a:t>"Ebenezer Scrooge"</a:t>
              </a:r>
            </a:p>
          </p:txBody>
        </p:sp>
      </p:grpSp>
      <p:grpSp>
        <p:nvGrpSpPr>
          <p:cNvPr id="10" name="Group 9"/>
          <p:cNvGrpSpPr/>
          <p:nvPr/>
        </p:nvGrpSpPr>
        <p:grpSpPr>
          <a:xfrm>
            <a:off x="1119260" y="4126670"/>
            <a:ext cx="3262240" cy="750130"/>
            <a:chOff x="966860" y="1688270"/>
            <a:chExt cx="3262240" cy="750130"/>
          </a:xfrm>
        </p:grpSpPr>
        <p:sp>
          <p:nvSpPr>
            <p:cNvPr id="11" name="Rectangle 10"/>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2" name="TextBox 11"/>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title</a:t>
              </a:r>
            </a:p>
          </p:txBody>
        </p:sp>
        <p:sp>
          <p:nvSpPr>
            <p:cNvPr id="13" name="TextBox 12"/>
            <p:cNvSpPr txBox="1"/>
            <p:nvPr/>
          </p:nvSpPr>
          <p:spPr>
            <a:xfrm>
              <a:off x="1036170" y="2040348"/>
              <a:ext cx="3189388" cy="369332"/>
            </a:xfrm>
            <a:prstGeom prst="rect">
              <a:avLst/>
            </a:prstGeom>
            <a:noFill/>
          </p:spPr>
          <p:txBody>
            <a:bodyPr wrap="square" rtlCol="0">
              <a:spAutoFit/>
            </a:bodyPr>
            <a:lstStyle/>
            <a:p>
              <a:pPr algn="ctr"/>
              <a:r>
                <a:rPr lang="en-US" b="1" dirty="0">
                  <a:latin typeface="Courier New"/>
                  <a:cs typeface="Courier New"/>
                </a:rPr>
                <a:t>"founder"</a:t>
              </a:r>
            </a:p>
          </p:txBody>
        </p:sp>
      </p:grpSp>
      <p:grpSp>
        <p:nvGrpSpPr>
          <p:cNvPr id="14" name="Group 13"/>
          <p:cNvGrpSpPr/>
          <p:nvPr/>
        </p:nvGrpSpPr>
        <p:grpSpPr>
          <a:xfrm>
            <a:off x="1119260" y="4948020"/>
            <a:ext cx="3262240" cy="750130"/>
            <a:chOff x="966860" y="1688270"/>
            <a:chExt cx="3262240" cy="750130"/>
          </a:xfrm>
        </p:grpSpPr>
        <p:sp>
          <p:nvSpPr>
            <p:cNvPr id="15" name="Rectangle 14"/>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TextBox 15"/>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salary</a:t>
              </a:r>
            </a:p>
          </p:txBody>
        </p:sp>
        <p:sp>
          <p:nvSpPr>
            <p:cNvPr id="17" name="TextBox 16"/>
            <p:cNvSpPr txBox="1"/>
            <p:nvPr/>
          </p:nvSpPr>
          <p:spPr>
            <a:xfrm>
              <a:off x="1036170" y="2040348"/>
              <a:ext cx="3189388" cy="369332"/>
            </a:xfrm>
            <a:prstGeom prst="rect">
              <a:avLst/>
            </a:prstGeom>
            <a:noFill/>
          </p:spPr>
          <p:txBody>
            <a:bodyPr wrap="square" rtlCol="0">
              <a:spAutoFit/>
            </a:bodyPr>
            <a:lstStyle/>
            <a:p>
              <a:pPr algn="ctr"/>
              <a:r>
                <a:rPr lang="en-US" dirty="0">
                  <a:latin typeface="Times New Roman"/>
                  <a:cs typeface="Times New Roman"/>
                </a:rPr>
                <a:t>1000</a:t>
              </a:r>
            </a:p>
          </p:txBody>
        </p:sp>
      </p:grpSp>
      <p:sp>
        <p:nvSpPr>
          <p:cNvPr id="18" name="Rectangle 17"/>
          <p:cNvSpPr/>
          <p:nvPr/>
        </p:nvSpPr>
        <p:spPr bwMode="auto">
          <a:xfrm>
            <a:off x="4838700" y="3276600"/>
            <a:ext cx="3581400" cy="2667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19" name="Group 18"/>
          <p:cNvGrpSpPr/>
          <p:nvPr/>
        </p:nvGrpSpPr>
        <p:grpSpPr>
          <a:xfrm>
            <a:off x="4967360" y="3305320"/>
            <a:ext cx="3262240" cy="750130"/>
            <a:chOff x="966860" y="1688270"/>
            <a:chExt cx="3262240" cy="750130"/>
          </a:xfrm>
        </p:grpSpPr>
        <p:sp>
          <p:nvSpPr>
            <p:cNvPr id="20" name="Rectangle 19"/>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1" name="TextBox 20"/>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name</a:t>
              </a:r>
            </a:p>
          </p:txBody>
        </p:sp>
        <p:sp>
          <p:nvSpPr>
            <p:cNvPr id="22" name="TextBox 21"/>
            <p:cNvSpPr txBox="1"/>
            <p:nvPr/>
          </p:nvSpPr>
          <p:spPr>
            <a:xfrm>
              <a:off x="1036170" y="2040348"/>
              <a:ext cx="3189388" cy="369332"/>
            </a:xfrm>
            <a:prstGeom prst="rect">
              <a:avLst/>
            </a:prstGeom>
            <a:noFill/>
          </p:spPr>
          <p:txBody>
            <a:bodyPr wrap="square" rtlCol="0">
              <a:spAutoFit/>
            </a:bodyPr>
            <a:lstStyle/>
            <a:p>
              <a:pPr algn="ctr"/>
              <a:r>
                <a:rPr lang="en-US" b="1" dirty="0">
                  <a:latin typeface="Courier New"/>
                  <a:cs typeface="Courier New"/>
                </a:rPr>
                <a:t>"Bob </a:t>
              </a:r>
              <a:r>
                <a:rPr lang="en-US" b="1" dirty="0" err="1">
                  <a:latin typeface="Courier New"/>
                  <a:cs typeface="Courier New"/>
                </a:rPr>
                <a:t>Cratchit</a:t>
              </a:r>
              <a:r>
                <a:rPr lang="en-US" b="1" dirty="0">
                  <a:latin typeface="Courier New"/>
                  <a:cs typeface="Courier New"/>
                </a:rPr>
                <a:t>"</a:t>
              </a:r>
            </a:p>
          </p:txBody>
        </p:sp>
      </p:grpSp>
      <p:grpSp>
        <p:nvGrpSpPr>
          <p:cNvPr id="23" name="Group 22"/>
          <p:cNvGrpSpPr/>
          <p:nvPr/>
        </p:nvGrpSpPr>
        <p:grpSpPr>
          <a:xfrm>
            <a:off x="4967360" y="4126670"/>
            <a:ext cx="3262240" cy="750130"/>
            <a:chOff x="966860" y="1688270"/>
            <a:chExt cx="3262240" cy="750130"/>
          </a:xfrm>
        </p:grpSpPr>
        <p:sp>
          <p:nvSpPr>
            <p:cNvPr id="24" name="Rectangle 23"/>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5" name="TextBox 24"/>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title</a:t>
              </a:r>
            </a:p>
          </p:txBody>
        </p:sp>
        <p:sp>
          <p:nvSpPr>
            <p:cNvPr id="26" name="TextBox 25"/>
            <p:cNvSpPr txBox="1"/>
            <p:nvPr/>
          </p:nvSpPr>
          <p:spPr>
            <a:xfrm>
              <a:off x="1036170" y="2040348"/>
              <a:ext cx="3189388" cy="369332"/>
            </a:xfrm>
            <a:prstGeom prst="rect">
              <a:avLst/>
            </a:prstGeom>
            <a:noFill/>
          </p:spPr>
          <p:txBody>
            <a:bodyPr wrap="square" rtlCol="0">
              <a:spAutoFit/>
            </a:bodyPr>
            <a:lstStyle/>
            <a:p>
              <a:pPr algn="ctr"/>
              <a:r>
                <a:rPr lang="en-US" b="1" dirty="0">
                  <a:latin typeface="Courier New"/>
                  <a:cs typeface="Courier New"/>
                </a:rPr>
                <a:t>"clerk"</a:t>
              </a:r>
            </a:p>
          </p:txBody>
        </p:sp>
      </p:grpSp>
      <p:grpSp>
        <p:nvGrpSpPr>
          <p:cNvPr id="27" name="Group 26"/>
          <p:cNvGrpSpPr/>
          <p:nvPr/>
        </p:nvGrpSpPr>
        <p:grpSpPr>
          <a:xfrm>
            <a:off x="4967360" y="4948020"/>
            <a:ext cx="3262240" cy="750130"/>
            <a:chOff x="966860" y="1688270"/>
            <a:chExt cx="3262240" cy="750130"/>
          </a:xfrm>
        </p:grpSpPr>
        <p:sp>
          <p:nvSpPr>
            <p:cNvPr id="28" name="Rectangle 27"/>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9" name="TextBox 28"/>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salary</a:t>
              </a:r>
            </a:p>
          </p:txBody>
        </p:sp>
        <p:sp>
          <p:nvSpPr>
            <p:cNvPr id="30" name="TextBox 29"/>
            <p:cNvSpPr txBox="1"/>
            <p:nvPr/>
          </p:nvSpPr>
          <p:spPr>
            <a:xfrm>
              <a:off x="1036170" y="2040348"/>
              <a:ext cx="3189388" cy="369332"/>
            </a:xfrm>
            <a:prstGeom prst="rect">
              <a:avLst/>
            </a:prstGeom>
            <a:noFill/>
          </p:spPr>
          <p:txBody>
            <a:bodyPr wrap="square" rtlCol="0">
              <a:spAutoFit/>
            </a:bodyPr>
            <a:lstStyle/>
            <a:p>
              <a:pPr algn="ctr"/>
              <a:r>
                <a:rPr lang="en-US" dirty="0">
                  <a:latin typeface="Times New Roman"/>
                  <a:cs typeface="Times New Roman"/>
                </a:rPr>
                <a:t>15</a:t>
              </a:r>
            </a:p>
          </p:txBody>
        </p:sp>
      </p:grpSp>
      <p:sp>
        <p:nvSpPr>
          <p:cNvPr id="31" name="Rectangle 6"/>
          <p:cNvSpPr>
            <a:spLocks noChangeArrowheads="1"/>
          </p:cNvSpPr>
          <p:nvPr/>
        </p:nvSpPr>
        <p:spPr bwMode="auto">
          <a:xfrm>
            <a:off x="482600" y="1162920"/>
            <a:ext cx="8051800" cy="19612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While learning about aggregates during the JavaScript segment, we contrived a narrative about a tiny company employing Ebenezer Scrooge and Bob Cratchit. We’ll revisit the example and work to promote our aggregates—or records, as they’re called in Python—to classes.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Classes as Templates</a:t>
            </a:r>
            <a:endParaRPr lang="en-US" dirty="0">
              <a:solidFill>
                <a:srgbClr val="FF0000"/>
              </a:solidFill>
            </a:endParaRPr>
          </a:p>
        </p:txBody>
      </p:sp>
      <p:sp>
        <p:nvSpPr>
          <p:cNvPr id="390150" name="Rectangle 6"/>
          <p:cNvSpPr>
            <a:spLocks noChangeArrowheads="1"/>
          </p:cNvSpPr>
          <p:nvPr/>
        </p:nvSpPr>
        <p:spPr bwMode="auto">
          <a:xfrm>
            <a:off x="506340" y="1162920"/>
            <a:ext cx="8128000" cy="12754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The objects on the preceding slide are both instances of the same class, which for the moment means they share the same attributes. The class itself is visually defined by the template:</a:t>
            </a:r>
          </a:p>
        </p:txBody>
      </p:sp>
      <p:grpSp>
        <p:nvGrpSpPr>
          <p:cNvPr id="23" name="Group 22"/>
          <p:cNvGrpSpPr/>
          <p:nvPr/>
        </p:nvGrpSpPr>
        <p:grpSpPr>
          <a:xfrm>
            <a:off x="2895600" y="2405745"/>
            <a:ext cx="3581400" cy="2667000"/>
            <a:chOff x="2895600" y="2514600"/>
            <a:chExt cx="3581400" cy="2667000"/>
          </a:xfrm>
        </p:grpSpPr>
        <p:sp>
          <p:nvSpPr>
            <p:cNvPr id="9" name="Rectangle 8"/>
            <p:cNvSpPr/>
            <p:nvPr/>
          </p:nvSpPr>
          <p:spPr bwMode="auto">
            <a:xfrm>
              <a:off x="2895600" y="2514600"/>
              <a:ext cx="3581400" cy="2667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10" name="Group 9"/>
            <p:cNvGrpSpPr/>
            <p:nvPr/>
          </p:nvGrpSpPr>
          <p:grpSpPr>
            <a:xfrm>
              <a:off x="3024260" y="2543320"/>
              <a:ext cx="3262240" cy="750130"/>
              <a:chOff x="966860" y="1688270"/>
              <a:chExt cx="3262240" cy="750130"/>
            </a:xfrm>
          </p:grpSpPr>
          <p:sp>
            <p:nvSpPr>
              <p:cNvPr id="11" name="Rectangle 10"/>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2" name="TextBox 11"/>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name</a:t>
                </a:r>
              </a:p>
            </p:txBody>
          </p:sp>
        </p:grpSp>
        <p:grpSp>
          <p:nvGrpSpPr>
            <p:cNvPr id="14" name="Group 13"/>
            <p:cNvGrpSpPr/>
            <p:nvPr/>
          </p:nvGrpSpPr>
          <p:grpSpPr>
            <a:xfrm>
              <a:off x="3024260" y="3364670"/>
              <a:ext cx="3262240" cy="750130"/>
              <a:chOff x="966860" y="1688270"/>
              <a:chExt cx="3262240" cy="750130"/>
            </a:xfrm>
          </p:grpSpPr>
          <p:sp>
            <p:nvSpPr>
              <p:cNvPr id="15" name="Rectangle 14"/>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TextBox 15"/>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title</a:t>
                </a:r>
              </a:p>
            </p:txBody>
          </p:sp>
        </p:grpSp>
        <p:grpSp>
          <p:nvGrpSpPr>
            <p:cNvPr id="19" name="Group 18"/>
            <p:cNvGrpSpPr/>
            <p:nvPr/>
          </p:nvGrpSpPr>
          <p:grpSpPr>
            <a:xfrm>
              <a:off x="3024260" y="4186020"/>
              <a:ext cx="3262240" cy="750130"/>
              <a:chOff x="966860" y="1688270"/>
              <a:chExt cx="3262240" cy="750130"/>
            </a:xfrm>
          </p:grpSpPr>
          <p:sp>
            <p:nvSpPr>
              <p:cNvPr id="20" name="Rectangle 19"/>
              <p:cNvSpPr/>
              <p:nvPr/>
            </p:nvSpPr>
            <p:spPr bwMode="auto">
              <a:xfrm>
                <a:off x="1028700" y="2057400"/>
                <a:ext cx="3200400" cy="381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1" name="TextBox 20"/>
              <p:cNvSpPr txBox="1"/>
              <p:nvPr/>
            </p:nvSpPr>
            <p:spPr>
              <a:xfrm>
                <a:off x="966860" y="1688270"/>
                <a:ext cx="2057400" cy="369332"/>
              </a:xfrm>
              <a:prstGeom prst="rect">
                <a:avLst/>
              </a:prstGeom>
              <a:noFill/>
            </p:spPr>
            <p:txBody>
              <a:bodyPr wrap="square" rtlCol="0">
                <a:spAutoFit/>
              </a:bodyPr>
              <a:lstStyle/>
              <a:p>
                <a:r>
                  <a:rPr lang="en-US" b="1" dirty="0">
                    <a:latin typeface="Courier New"/>
                    <a:cs typeface="Courier New"/>
                  </a:rPr>
                  <a:t>salary</a:t>
                </a:r>
              </a:p>
            </p:txBody>
          </p:sp>
        </p:grpSp>
      </p:grpSp>
      <p:sp>
        <p:nvSpPr>
          <p:cNvPr id="24" name="Rectangle 6"/>
          <p:cNvSpPr>
            <a:spLocks noChangeArrowheads="1"/>
          </p:cNvSpPr>
          <p:nvPr/>
        </p:nvSpPr>
        <p:spPr bwMode="auto">
          <a:xfrm>
            <a:off x="506340" y="5277720"/>
            <a:ext cx="8128000" cy="12754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Class definitions in Python, however, are sufficiently complex that it helps to start by using an empty template that creates blank-slate objects and then filling in the necessary fields.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Defining a Blank-Slate Class</a:t>
            </a:r>
            <a:endParaRPr lang="en-US" dirty="0">
              <a:solidFill>
                <a:srgbClr val="FF0000"/>
              </a:solidFill>
            </a:endParaRPr>
          </a:p>
        </p:txBody>
      </p:sp>
      <p:sp>
        <p:nvSpPr>
          <p:cNvPr id="390150" name="Rectangle 6"/>
          <p:cNvSpPr>
            <a:spLocks noChangeArrowheads="1"/>
          </p:cNvSpPr>
          <p:nvPr/>
        </p:nvSpPr>
        <p:spPr bwMode="auto">
          <a:xfrm>
            <a:off x="506340" y="1162920"/>
            <a:ext cx="8128000" cy="97068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400"/>
              </a:spcAft>
              <a:buFontTx/>
              <a:buChar char="•"/>
            </a:pPr>
            <a:r>
              <a:rPr lang="en-US" sz="2400" dirty="0">
                <a:latin typeface="Times New Roman" charset="0"/>
              </a:rPr>
              <a:t>Class definitions in Python start with a header line consisting of the keyword </a:t>
            </a:r>
            <a:r>
              <a:rPr lang="en-US" sz="2000" b="1" dirty="0">
                <a:latin typeface="Courier New"/>
                <a:cs typeface="Courier New"/>
              </a:rPr>
              <a:t>class</a:t>
            </a:r>
            <a:r>
              <a:rPr lang="en-US" sz="2400" dirty="0">
                <a:latin typeface="Times New Roman" charset="0"/>
              </a:rPr>
              <a:t> followed by the class name.</a:t>
            </a:r>
          </a:p>
        </p:txBody>
      </p:sp>
      <p:grpSp>
        <p:nvGrpSpPr>
          <p:cNvPr id="19" name="Group 18"/>
          <p:cNvGrpSpPr/>
          <p:nvPr/>
        </p:nvGrpSpPr>
        <p:grpSpPr>
          <a:xfrm>
            <a:off x="506340" y="2002325"/>
            <a:ext cx="8128000" cy="2168579"/>
            <a:chOff x="506340" y="2002325"/>
            <a:chExt cx="8128000" cy="2168579"/>
          </a:xfrm>
        </p:grpSpPr>
        <p:grpSp>
          <p:nvGrpSpPr>
            <p:cNvPr id="9" name="Group 8"/>
            <p:cNvGrpSpPr/>
            <p:nvPr/>
          </p:nvGrpSpPr>
          <p:grpSpPr>
            <a:xfrm>
              <a:off x="2052565" y="3243945"/>
              <a:ext cx="5486400" cy="926959"/>
              <a:chOff x="833365" y="4438361"/>
              <a:chExt cx="5486400" cy="926959"/>
            </a:xfrm>
          </p:grpSpPr>
          <p:sp>
            <p:nvSpPr>
              <p:cNvPr id="4" name="Rectangle 3"/>
              <p:cNvSpPr/>
              <p:nvPr/>
            </p:nvSpPr>
            <p:spPr bwMode="auto">
              <a:xfrm>
                <a:off x="833365" y="4438361"/>
                <a:ext cx="5486400" cy="87085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0" name="TextBox 29"/>
              <p:cNvSpPr txBox="1"/>
              <p:nvPr/>
            </p:nvSpPr>
            <p:spPr>
              <a:xfrm>
                <a:off x="839807" y="4441990"/>
                <a:ext cx="5327558" cy="923330"/>
              </a:xfrm>
              <a:prstGeom prst="rect">
                <a:avLst/>
              </a:prstGeom>
              <a:noFill/>
            </p:spPr>
            <p:txBody>
              <a:bodyPr wrap="square" rtlCol="0">
                <a:spAutoFit/>
              </a:bodyPr>
              <a:lstStyle/>
              <a:p>
                <a:r>
                  <a:rPr lang="en-US" b="1" dirty="0">
                    <a:solidFill>
                      <a:srgbClr val="CC6600"/>
                    </a:solidFill>
                    <a:latin typeface="Courier New"/>
                    <a:cs typeface="Courier New"/>
                  </a:rPr>
                  <a:t>class</a:t>
                </a:r>
                <a:r>
                  <a:rPr lang="en-US" b="1" dirty="0">
                    <a:latin typeface="Courier New"/>
                    <a:cs typeface="Courier New"/>
                  </a:rPr>
                  <a:t> Employee:</a:t>
                </a:r>
              </a:p>
              <a:p>
                <a:r>
                  <a:rPr lang="en-US" b="1" dirty="0">
                    <a:latin typeface="Courier New"/>
                    <a:cs typeface="Courier New"/>
                  </a:rPr>
                  <a:t>   </a:t>
                </a:r>
                <a:r>
                  <a:rPr lang="en-US" b="1" dirty="0">
                    <a:solidFill>
                      <a:srgbClr val="006600"/>
                    </a:solidFill>
                    <a:latin typeface="Courier New"/>
                    <a:cs typeface="Courier New"/>
                  </a:rPr>
                  <a:t>"""This class has an empty body"""</a:t>
                </a:r>
              </a:p>
              <a:p>
                <a:endParaRPr lang="en-US" b="1" dirty="0">
                  <a:latin typeface="Courier New"/>
                  <a:cs typeface="Courier New"/>
                </a:endParaRPr>
              </a:p>
            </p:txBody>
          </p:sp>
        </p:grpSp>
        <p:sp>
          <p:nvSpPr>
            <p:cNvPr id="10" name="Rectangle 6"/>
            <p:cNvSpPr>
              <a:spLocks noChangeArrowheads="1"/>
            </p:cNvSpPr>
            <p:nvPr/>
          </p:nvSpPr>
          <p:spPr bwMode="auto">
            <a:xfrm>
              <a:off x="506340" y="2002325"/>
              <a:ext cx="8128000" cy="1274275"/>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Although the body of a class will later contain definitions of attributes and methods, it is possible to define a blank-slate version of the </a:t>
              </a:r>
              <a:r>
                <a:rPr lang="en-US" sz="2000" b="1" dirty="0">
                  <a:latin typeface="Courier New"/>
                  <a:cs typeface="Courier New"/>
                </a:rPr>
                <a:t>Employee</a:t>
              </a:r>
              <a:r>
                <a:rPr lang="en-US" sz="2400" dirty="0">
                  <a:latin typeface="Times New Roman" charset="0"/>
                </a:rPr>
                <a:t> class by leaving the body empty:</a:t>
              </a:r>
            </a:p>
          </p:txBody>
        </p:sp>
      </p:grpSp>
      <p:sp>
        <p:nvSpPr>
          <p:cNvPr id="12" name="Rectangle 6"/>
          <p:cNvSpPr>
            <a:spLocks noChangeArrowheads="1"/>
          </p:cNvSpPr>
          <p:nvPr/>
        </p:nvSpPr>
        <p:spPr bwMode="auto">
          <a:xfrm>
            <a:off x="506340" y="4230275"/>
            <a:ext cx="8128000" cy="9706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charset="0"/>
              </a:rPr>
              <a:t>Python’s syntactic rules do not allow an empty body.  You can either use a </a:t>
            </a:r>
            <a:r>
              <a:rPr lang="en-US" sz="2400" dirty="0" err="1">
                <a:latin typeface="Times New Roman" charset="0"/>
              </a:rPr>
              <a:t>docstring</a:t>
            </a:r>
            <a:r>
              <a:rPr lang="en-US" sz="2400" dirty="0">
                <a:latin typeface="Times New Roman" charset="0"/>
              </a:rPr>
              <a:t> as in this example or the keyword </a:t>
            </a:r>
            <a:r>
              <a:rPr lang="en-US" sz="2000" b="1" dirty="0">
                <a:latin typeface="Courier New"/>
                <a:cs typeface="Courier New"/>
              </a:rPr>
              <a:t>pass</a:t>
            </a:r>
            <a:r>
              <a:rPr lang="en-US" sz="2400" dirty="0">
                <a:latin typeface="Times New Roman" charset="0"/>
              </a:rPr>
              <a:t>.</a:t>
            </a:r>
          </a:p>
          <a:p>
            <a:pPr marL="342900" indent="-342900" algn="just">
              <a:lnSpc>
                <a:spcPct val="90000"/>
              </a:lnSpc>
              <a:spcAft>
                <a:spcPts val="1400"/>
              </a:spcAft>
            </a:pPr>
            <a:endParaRPr lang="en-US" sz="2400" dirty="0">
              <a:latin typeface="Times New Roman" charset="0"/>
            </a:endParaRPr>
          </a:p>
        </p:txBody>
      </p:sp>
      <p:grpSp>
        <p:nvGrpSpPr>
          <p:cNvPr id="18" name="Group 17"/>
          <p:cNvGrpSpPr/>
          <p:nvPr/>
        </p:nvGrpSpPr>
        <p:grpSpPr>
          <a:xfrm>
            <a:off x="506340" y="5068475"/>
            <a:ext cx="8128000" cy="1456905"/>
            <a:chOff x="506340" y="5068475"/>
            <a:chExt cx="8128000" cy="1456905"/>
          </a:xfrm>
        </p:grpSpPr>
        <p:sp>
          <p:nvSpPr>
            <p:cNvPr id="13" name="Rectangle 6"/>
            <p:cNvSpPr>
              <a:spLocks noChangeArrowheads="1"/>
            </p:cNvSpPr>
            <p:nvPr/>
          </p:nvSpPr>
          <p:spPr bwMode="auto">
            <a:xfrm>
              <a:off x="506340" y="5068475"/>
              <a:ext cx="8128000" cy="97068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400"/>
                </a:spcAft>
                <a:buFontTx/>
                <a:buChar char="•"/>
              </a:pPr>
              <a:r>
                <a:rPr lang="en-US" sz="2400" dirty="0">
                  <a:latin typeface="Times New Roman" charset="0"/>
                </a:rPr>
                <a:t>Once you have defined the </a:t>
              </a:r>
              <a:r>
                <a:rPr lang="en-US" sz="2000" b="1" dirty="0">
                  <a:latin typeface="Courier New"/>
                  <a:cs typeface="Courier New"/>
                </a:rPr>
                <a:t>Employee</a:t>
              </a:r>
              <a:r>
                <a:rPr lang="en-US" sz="2400" dirty="0">
                  <a:latin typeface="Times New Roman" charset="0"/>
                </a:rPr>
                <a:t> class, you can create an empty </a:t>
              </a:r>
              <a:r>
                <a:rPr lang="en-US" sz="2000" b="1" dirty="0">
                  <a:latin typeface="Courier New"/>
                  <a:cs typeface="Courier New"/>
                </a:rPr>
                <a:t>Employee</a:t>
              </a:r>
              <a:r>
                <a:rPr lang="en-US" sz="2400" dirty="0">
                  <a:latin typeface="Times New Roman" charset="0"/>
                </a:rPr>
                <a:t> object like this:</a:t>
              </a:r>
            </a:p>
          </p:txBody>
        </p:sp>
        <p:grpSp>
          <p:nvGrpSpPr>
            <p:cNvPr id="14" name="Group 13"/>
            <p:cNvGrpSpPr/>
            <p:nvPr/>
          </p:nvGrpSpPr>
          <p:grpSpPr>
            <a:xfrm>
              <a:off x="2004185" y="5959325"/>
              <a:ext cx="5486400" cy="566055"/>
              <a:chOff x="784985" y="4486741"/>
              <a:chExt cx="5486400" cy="566055"/>
            </a:xfrm>
          </p:grpSpPr>
          <p:sp>
            <p:nvSpPr>
              <p:cNvPr id="15" name="Rectangle 14"/>
              <p:cNvSpPr/>
              <p:nvPr/>
            </p:nvSpPr>
            <p:spPr bwMode="auto">
              <a:xfrm>
                <a:off x="784985" y="4486741"/>
                <a:ext cx="5486400" cy="56605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TextBox 15"/>
              <p:cNvSpPr txBox="1"/>
              <p:nvPr/>
            </p:nvSpPr>
            <p:spPr>
              <a:xfrm>
                <a:off x="791427" y="4490370"/>
                <a:ext cx="4870357" cy="369332"/>
              </a:xfrm>
              <a:prstGeom prst="rect">
                <a:avLst/>
              </a:prstGeom>
              <a:noFill/>
            </p:spPr>
            <p:txBody>
              <a:bodyPr wrap="square" rtlCol="0">
                <a:spAutoFit/>
              </a:bodyPr>
              <a:lstStyle/>
              <a:p>
                <a:r>
                  <a:rPr lang="en-US" b="1" dirty="0">
                    <a:latin typeface="Courier New"/>
                    <a:cs typeface="Courier New"/>
                  </a:rPr>
                  <a:t>clerk = Employee()</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Object Values are References</a:t>
            </a:r>
            <a:endParaRPr lang="en-US" dirty="0">
              <a:solidFill>
                <a:srgbClr val="FF0000"/>
              </a:solidFill>
            </a:endParaRPr>
          </a:p>
        </p:txBody>
      </p:sp>
      <p:sp>
        <p:nvSpPr>
          <p:cNvPr id="390150" name="Rectangle 6"/>
          <p:cNvSpPr>
            <a:spLocks noChangeArrowheads="1"/>
          </p:cNvSpPr>
          <p:nvPr/>
        </p:nvSpPr>
        <p:spPr bwMode="auto">
          <a:xfrm>
            <a:off x="506340" y="1162920"/>
            <a:ext cx="8128000" cy="11992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It is important to keep in mind that objects—like all values in Python—are stored as </a:t>
            </a:r>
            <a:r>
              <a:rPr lang="en-US" sz="2400" b="1" i="1" dirty="0">
                <a:latin typeface="Times New Roman" charset="0"/>
              </a:rPr>
              <a:t>references</a:t>
            </a:r>
            <a:r>
              <a:rPr lang="en-US" sz="2400" dirty="0">
                <a:latin typeface="Times New Roman" charset="0"/>
              </a:rPr>
              <a:t>. The blank-slate template created by the preceding slide therefore looks like this:</a:t>
            </a:r>
          </a:p>
        </p:txBody>
      </p:sp>
      <p:sp>
        <p:nvSpPr>
          <p:cNvPr id="5" name="PPRect#7"/>
          <p:cNvSpPr/>
          <p:nvPr/>
        </p:nvSpPr>
        <p:spPr bwMode="auto">
          <a:xfrm>
            <a:off x="1981200" y="2675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6" name="PPRect#8"/>
          <p:cNvSpPr/>
          <p:nvPr/>
        </p:nvSpPr>
        <p:spPr bwMode="auto">
          <a:xfrm>
            <a:off x="1981200" y="2675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7" name="PPTextBox#9"/>
          <p:cNvSpPr/>
          <p:nvPr/>
        </p:nvSpPr>
        <p:spPr bwMode="auto">
          <a:xfrm>
            <a:off x="1994000" y="24064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dirty="0">
                <a:solidFill>
                  <a:srgbClr val="000000"/>
                </a:solidFill>
                <a:latin typeface="Courier New" pitchFamily="84" charset="0"/>
              </a:rPr>
              <a:t>clerk</a:t>
            </a:r>
          </a:p>
        </p:txBody>
      </p:sp>
      <p:sp>
        <p:nvSpPr>
          <p:cNvPr id="9" name="Rectangle 8"/>
          <p:cNvSpPr/>
          <p:nvPr/>
        </p:nvSpPr>
        <p:spPr bwMode="auto">
          <a:xfrm>
            <a:off x="4267200" y="2675465"/>
            <a:ext cx="3581400" cy="146352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1" name="Oval 20"/>
          <p:cNvSpPr/>
          <p:nvPr/>
        </p:nvSpPr>
        <p:spPr bwMode="auto">
          <a:xfrm>
            <a:off x="2397196" y="2835196"/>
            <a:ext cx="6400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3" name="Straight Arrow Connector 22"/>
          <p:cNvCxnSpPr/>
          <p:nvPr/>
        </p:nvCxnSpPr>
        <p:spPr bwMode="auto">
          <a:xfrm rot="5400000" flipH="1" flipV="1">
            <a:off x="3357372" y="1957952"/>
            <a:ext cx="0" cy="1819656"/>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sp>
        <p:nvSpPr>
          <p:cNvPr id="24" name="Rectangle 6"/>
          <p:cNvSpPr>
            <a:spLocks noChangeArrowheads="1"/>
          </p:cNvSpPr>
          <p:nvPr/>
        </p:nvSpPr>
        <p:spPr bwMode="auto">
          <a:xfrm>
            <a:off x="506340" y="4287120"/>
            <a:ext cx="8128000" cy="16564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Any code that has access to this reference can manipulate the contents of the object. In particular, the reference allows code to get and set the contents of existing attributes or to create new ones.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1"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Creating an Employee by Assignment</a:t>
            </a:r>
          </a:p>
        </p:txBody>
      </p:sp>
      <p:grpSp>
        <p:nvGrpSpPr>
          <p:cNvPr id="2" name="PPStackFrame#2"/>
          <p:cNvGrpSpPr/>
          <p:nvPr/>
        </p:nvGrpSpPr>
        <p:grpSpPr>
          <a:xfrm>
            <a:off x="256000" y="1088000"/>
            <a:ext cx="8652800" cy="2240000"/>
            <a:chOff x="256000" y="1088000"/>
            <a:chExt cx="8652800" cy="2240000"/>
          </a:xfrm>
        </p:grpSpPr>
        <p:sp>
          <p:nvSpPr>
            <p:cNvPr id="3" name="PPRect#3"/>
            <p:cNvSpPr/>
            <p:nvPr/>
          </p:nvSpPr>
          <p:spPr bwMode="auto">
            <a:xfrm>
              <a:off x="256000" y="1088000"/>
              <a:ext cx="8652800" cy="2048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pic>
          <p:nvPicPr>
            <p:cNvPr id="5" name="PPCodeImage#5" descr="image5.png"/>
            <p:cNvPicPr>
              <a:picLocks noChangeAspect="1"/>
            </p:cNvPicPr>
            <p:nvPr/>
          </p:nvPicPr>
          <p:blipFill>
            <a:blip r:embed="rId3"/>
            <a:stretch>
              <a:fillRect/>
            </a:stretch>
          </p:blipFill>
          <p:spPr>
            <a:xfrm>
              <a:off x="256000" y="1088000"/>
              <a:ext cx="8640000" cy="2035200"/>
            </a:xfrm>
            <a:prstGeom prst="rect">
              <a:avLst/>
            </a:prstGeom>
          </p:spPr>
        </p:pic>
        <p:sp>
          <p:nvSpPr>
            <p:cNvPr id="4" name="PPRect#4"/>
            <p:cNvSpPr/>
            <p:nvPr/>
          </p:nvSpPr>
          <p:spPr bwMode="auto">
            <a:xfrm>
              <a:off x="256000" y="1088000"/>
              <a:ext cx="8652800" cy="2048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grpSp>
          <p:nvGrpSpPr>
            <p:cNvPr id="6" name="clerk"/>
            <p:cNvGrpSpPr/>
            <p:nvPr/>
          </p:nvGrpSpPr>
          <p:grpSpPr>
            <a:xfrm>
              <a:off x="7936000" y="2406400"/>
              <a:ext cx="896000" cy="652800"/>
              <a:chOff x="7936000" y="2406400"/>
              <a:chExt cx="896000" cy="652800"/>
            </a:xfrm>
          </p:grpSpPr>
          <p:sp>
            <p:nvSpPr>
              <p:cNvPr id="7" name="PPRect#7"/>
              <p:cNvSpPr/>
              <p:nvPr/>
            </p:nvSpPr>
            <p:spPr bwMode="auto">
              <a:xfrm>
                <a:off x="7936000" y="2675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8" name="PPRect#8"/>
              <p:cNvSpPr/>
              <p:nvPr/>
            </p:nvSpPr>
            <p:spPr bwMode="auto">
              <a:xfrm>
                <a:off x="7936000" y="2675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9" name="PPTextBox#9"/>
              <p:cNvSpPr/>
              <p:nvPr/>
            </p:nvSpPr>
            <p:spPr bwMode="auto">
              <a:xfrm>
                <a:off x="7948800" y="24064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clerk</a:t>
                </a:r>
              </a:p>
            </p:txBody>
          </p:sp>
        </p:grpSp>
      </p:grpSp>
      <p:sp>
        <p:nvSpPr>
          <p:cNvPr id="10" name="PPRect#10"/>
          <p:cNvSpPr/>
          <p:nvPr/>
        </p:nvSpPr>
        <p:spPr bwMode="auto">
          <a:xfrm>
            <a:off x="1219200" y="4185600"/>
            <a:ext cx="3200000" cy="230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11" name="PPRect#11"/>
          <p:cNvSpPr/>
          <p:nvPr/>
        </p:nvSpPr>
        <p:spPr bwMode="auto">
          <a:xfrm>
            <a:off x="883200" y="1395200"/>
            <a:ext cx="257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12" name="PPPointer#12"/>
          <p:cNvSpPr/>
          <p:nvPr/>
        </p:nvSpPr>
        <p:spPr bwMode="auto">
          <a:xfrm>
            <a:off x="990600" y="2867200"/>
            <a:ext cx="7393400" cy="1446400"/>
          </a:xfrm>
          <a:custGeom>
            <a:avLst/>
            <a:gdLst/>
            <a:ahLst/>
            <a:cxnLst/>
            <a:rect l="0" t="0" r="0" b="0"/>
            <a:pathLst>
              <a:path w="5593600" h="1446400">
                <a:moveTo>
                  <a:pt x="5593600" y="0"/>
                </a:moveTo>
                <a:lnTo>
                  <a:pt x="5593600" y="934400"/>
                </a:lnTo>
                <a:lnTo>
                  <a:pt x="0" y="934400"/>
                </a:lnTo>
                <a:lnTo>
                  <a:pt x="0" y="1446400"/>
                </a:lnTo>
                <a:lnTo>
                  <a:pt x="179200" y="1446400"/>
                </a:lnTo>
              </a:path>
            </a:pathLst>
          </a:custGeom>
          <a:noFill/>
          <a:ln w="12800">
            <a:solidFill>
              <a:srgbClr val="000000"/>
            </a:solidFill>
            <a:prstDash val="solid"/>
            <a:round/>
            <a:headEnd type="oval" w="med" len="med"/>
            <a:tailEnd type="triangle" w="lg" len="med"/>
          </a:ln>
          <a:effectLst/>
        </p:spPr>
        <p:txBody>
          <a:bodyPr/>
          <a:lstStyle/>
          <a:p>
            <a:endParaRPr lang="en-US"/>
          </a:p>
        </p:txBody>
      </p:sp>
      <p:sp>
        <p:nvSpPr>
          <p:cNvPr id="13" name="PPRect#13"/>
          <p:cNvSpPr/>
          <p:nvPr/>
        </p:nvSpPr>
        <p:spPr bwMode="auto">
          <a:xfrm>
            <a:off x="883200" y="1676800"/>
            <a:ext cx="3865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grpSp>
        <p:nvGrpSpPr>
          <p:cNvPr id="14" name="name"/>
          <p:cNvGrpSpPr/>
          <p:nvPr/>
        </p:nvGrpSpPr>
        <p:grpSpPr>
          <a:xfrm>
            <a:off x="1411200" y="4224000"/>
            <a:ext cx="2816000" cy="652800"/>
            <a:chOff x="3174400" y="4224000"/>
            <a:chExt cx="2816000" cy="652800"/>
          </a:xfrm>
        </p:grpSpPr>
        <p:sp>
          <p:nvSpPr>
            <p:cNvPr id="15" name="PPRect#15"/>
            <p:cNvSpPr/>
            <p:nvPr/>
          </p:nvSpPr>
          <p:spPr bwMode="auto">
            <a:xfrm>
              <a:off x="3174400" y="4492800"/>
              <a:ext cx="281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16" name="PPRect#16"/>
            <p:cNvSpPr/>
            <p:nvPr/>
          </p:nvSpPr>
          <p:spPr bwMode="auto">
            <a:xfrm>
              <a:off x="3174400" y="4492800"/>
              <a:ext cx="281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17" name="PPTextBox#17"/>
            <p:cNvSpPr/>
            <p:nvPr/>
          </p:nvSpPr>
          <p:spPr bwMode="auto">
            <a:xfrm>
              <a:off x="3187200" y="42240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name</a:t>
              </a:r>
            </a:p>
          </p:txBody>
        </p:sp>
      </p:grpSp>
      <p:sp>
        <p:nvSpPr>
          <p:cNvPr id="18" name="PPRect#18"/>
          <p:cNvSpPr/>
          <p:nvPr/>
        </p:nvSpPr>
        <p:spPr bwMode="auto">
          <a:xfrm>
            <a:off x="1436800" y="4518400"/>
            <a:ext cx="277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"Bob Cratchit"</a:t>
            </a:r>
          </a:p>
        </p:txBody>
      </p:sp>
      <p:sp>
        <p:nvSpPr>
          <p:cNvPr id="19" name="PPRect#19"/>
          <p:cNvSpPr/>
          <p:nvPr/>
        </p:nvSpPr>
        <p:spPr bwMode="auto">
          <a:xfrm>
            <a:off x="883200" y="1958400"/>
            <a:ext cx="3020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grpSp>
        <p:nvGrpSpPr>
          <p:cNvPr id="20" name="title"/>
          <p:cNvGrpSpPr/>
          <p:nvPr/>
        </p:nvGrpSpPr>
        <p:grpSpPr>
          <a:xfrm>
            <a:off x="1411200" y="4928000"/>
            <a:ext cx="2816000" cy="652800"/>
            <a:chOff x="3174400" y="4928000"/>
            <a:chExt cx="2816000" cy="652800"/>
          </a:xfrm>
        </p:grpSpPr>
        <p:sp>
          <p:nvSpPr>
            <p:cNvPr id="21" name="PPRect#21"/>
            <p:cNvSpPr/>
            <p:nvPr/>
          </p:nvSpPr>
          <p:spPr bwMode="auto">
            <a:xfrm>
              <a:off x="3174400" y="5196800"/>
              <a:ext cx="281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22" name="PPRect#22"/>
            <p:cNvSpPr/>
            <p:nvPr/>
          </p:nvSpPr>
          <p:spPr bwMode="auto">
            <a:xfrm>
              <a:off x="3174400" y="5196800"/>
              <a:ext cx="281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23" name="PPTextBox#23"/>
            <p:cNvSpPr/>
            <p:nvPr/>
          </p:nvSpPr>
          <p:spPr bwMode="auto">
            <a:xfrm>
              <a:off x="3187200" y="49280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title</a:t>
              </a:r>
            </a:p>
          </p:txBody>
        </p:sp>
      </p:grpSp>
      <p:sp>
        <p:nvSpPr>
          <p:cNvPr id="24" name="PPRect#24"/>
          <p:cNvSpPr/>
          <p:nvPr/>
        </p:nvSpPr>
        <p:spPr bwMode="auto">
          <a:xfrm>
            <a:off x="1436800" y="5222400"/>
            <a:ext cx="277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"clerk"</a:t>
            </a:r>
          </a:p>
        </p:txBody>
      </p:sp>
      <p:sp>
        <p:nvSpPr>
          <p:cNvPr id="25" name="PPRect#25"/>
          <p:cNvSpPr/>
          <p:nvPr/>
        </p:nvSpPr>
        <p:spPr bwMode="auto">
          <a:xfrm>
            <a:off x="883200" y="2240000"/>
            <a:ext cx="2457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grpSp>
        <p:nvGrpSpPr>
          <p:cNvPr id="26" name="salary"/>
          <p:cNvGrpSpPr/>
          <p:nvPr/>
        </p:nvGrpSpPr>
        <p:grpSpPr>
          <a:xfrm>
            <a:off x="1411200" y="5632000"/>
            <a:ext cx="2816000" cy="652800"/>
            <a:chOff x="3174400" y="5632000"/>
            <a:chExt cx="2816000" cy="652800"/>
          </a:xfrm>
        </p:grpSpPr>
        <p:sp>
          <p:nvSpPr>
            <p:cNvPr id="27" name="PPRect#27"/>
            <p:cNvSpPr/>
            <p:nvPr/>
          </p:nvSpPr>
          <p:spPr bwMode="auto">
            <a:xfrm>
              <a:off x="3174400" y="5900800"/>
              <a:ext cx="281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28" name="PPRect#28"/>
            <p:cNvSpPr/>
            <p:nvPr/>
          </p:nvSpPr>
          <p:spPr bwMode="auto">
            <a:xfrm>
              <a:off x="3174400" y="5900800"/>
              <a:ext cx="281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29" name="PPTextBox#29"/>
            <p:cNvSpPr/>
            <p:nvPr/>
          </p:nvSpPr>
          <p:spPr bwMode="auto">
            <a:xfrm>
              <a:off x="3187200" y="56320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salary</a:t>
              </a:r>
            </a:p>
          </p:txBody>
        </p:sp>
      </p:grpSp>
      <p:sp>
        <p:nvSpPr>
          <p:cNvPr id="30" name="PPRect#30"/>
          <p:cNvSpPr/>
          <p:nvPr/>
        </p:nvSpPr>
        <p:spPr bwMode="auto">
          <a:xfrm>
            <a:off x="1436800" y="5926400"/>
            <a:ext cx="277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15</a:t>
            </a:r>
          </a:p>
        </p:txBody>
      </p:sp>
      <p:sp>
        <p:nvSpPr>
          <p:cNvPr id="32" name="Rectangle 31">
            <a:extLst>
              <a:ext uri="{FF2B5EF4-FFF2-40B4-BE49-F238E27FC236}">
                <a16:creationId xmlns:a16="http://schemas.microsoft.com/office/drawing/2014/main" id="{A3737688-7260-864A-B045-CDF49F427AD7}"/>
              </a:ext>
            </a:extLst>
          </p:cNvPr>
          <p:cNvSpPr/>
          <p:nvPr/>
        </p:nvSpPr>
        <p:spPr>
          <a:xfrm>
            <a:off x="4624000" y="4057600"/>
            <a:ext cx="4572000" cy="2095125"/>
          </a:xfrm>
          <a:prstGeom prst="rect">
            <a:avLst/>
          </a:prstGeom>
        </p:spPr>
        <p:txBody>
          <a:bodyPr>
            <a:spAutoFit/>
          </a:bodyPr>
          <a:lstStyle/>
          <a:p>
            <a:pPr>
              <a:lnSpc>
                <a:spcPct val="90000"/>
              </a:lnSpc>
              <a:spcAft>
                <a:spcPct val="50000"/>
              </a:spcAft>
            </a:pPr>
            <a:r>
              <a:rPr lang="en-US" sz="2400" dirty="0">
                <a:latin typeface="Times New Roman" charset="0"/>
              </a:rPr>
              <a:t>In Python, you can create a new attribute simply by assigning it a value, in much the same way that assigning a value to a variable creates a new local variable in the current frame. </a:t>
            </a:r>
            <a:endParaRPr lang="en-US" sz="2400" b="1" dirty="0">
              <a:latin typeface="Courier New"/>
              <a:cs typeface="Courier New"/>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3"/>
                                        </p:tgtEl>
                                        <p:attrNameLst>
                                          <p:attrName>style.visibility</p:attrName>
                                        </p:attrNameLst>
                                      </p:cBhvr>
                                      <p:to>
                                        <p:strVal val="hidden"/>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9"/>
                                        </p:tgtEl>
                                        <p:attrNameLst>
                                          <p:attrName>style.visibility</p:attrName>
                                        </p:attrNameLst>
                                      </p:cBhvr>
                                      <p:to>
                                        <p:strVal val="hidden"/>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25"/>
                                        </p:tgtEl>
                                        <p:attrNameLst>
                                          <p:attrName>style.visibility</p:attrName>
                                        </p:attrNameLst>
                                      </p:cBhvr>
                                      <p:to>
                                        <p:strVal val="hidden"/>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1" grpId="1" animBg="1"/>
      <p:bldP spid="12" grpId="0" animBg="1"/>
      <p:bldP spid="13" grpId="0" animBg="1"/>
      <p:bldP spid="13" grpId="1" animBg="1"/>
      <p:bldP spid="14" grpId="0" animBg="1"/>
      <p:bldP spid="18" grpId="0" animBg="1"/>
      <p:bldP spid="19" grpId="0" animBg="1"/>
      <p:bldP spid="19" grpId="1" animBg="1"/>
      <p:bldP spid="20" grpId="0" animBg="1"/>
      <p:bldP spid="24" grpId="0" animBg="1"/>
      <p:bldP spid="25" grpId="0" animBg="1"/>
      <p:bldP spid="25" grpId="1" animBg="1"/>
      <p:bldP spid="26"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Constructors</a:t>
            </a:r>
            <a:endParaRPr lang="en-US" dirty="0">
              <a:solidFill>
                <a:schemeClr val="tx1"/>
              </a:solidFill>
            </a:endParaRPr>
          </a:p>
        </p:txBody>
      </p:sp>
      <p:sp>
        <p:nvSpPr>
          <p:cNvPr id="889865" name="Rectangle 9"/>
          <p:cNvSpPr>
            <a:spLocks noGrp="1" noChangeAspect="1" noChangeArrowheads="1"/>
          </p:cNvSpPr>
          <p:nvPr>
            <p:ph type="body" idx="1"/>
          </p:nvPr>
        </p:nvSpPr>
        <p:spPr>
          <a:xfrm>
            <a:off x="450850" y="1219200"/>
            <a:ext cx="8235950" cy="5638800"/>
          </a:xfrm>
          <a:noFill/>
          <a:ln/>
        </p:spPr>
        <p:txBody>
          <a:bodyPr/>
          <a:lstStyle/>
          <a:p>
            <a:pPr>
              <a:lnSpc>
                <a:spcPct val="90000"/>
              </a:lnSpc>
              <a:spcBef>
                <a:spcPct val="0"/>
              </a:spcBef>
              <a:spcAft>
                <a:spcPct val="50000"/>
              </a:spcAft>
            </a:pPr>
            <a:r>
              <a:rPr lang="en-US" sz="2400" dirty="0">
                <a:latin typeface="Times New Roman"/>
                <a:cs typeface="Times New Roman"/>
              </a:rPr>
              <a:t>Although the strategy from the preceding slide creates an </a:t>
            </a:r>
            <a:r>
              <a:rPr lang="en-US" sz="2000" b="1" dirty="0">
                <a:latin typeface="Courier New"/>
                <a:cs typeface="Courier New"/>
              </a:rPr>
              <a:t>Employee</a:t>
            </a:r>
            <a:r>
              <a:rPr lang="en-US" sz="2400" dirty="0">
                <a:latin typeface="Times New Roman"/>
                <a:cs typeface="Times New Roman"/>
              </a:rPr>
              <a:t> object with the correct contents, making the client responsible for creating the attributes violates the spirit of object-oriented programming. The details of the data structure are the implementor's responsibility, not the client's.</a:t>
            </a:r>
          </a:p>
          <a:p>
            <a:pPr>
              <a:lnSpc>
                <a:spcPct val="90000"/>
              </a:lnSpc>
              <a:spcBef>
                <a:spcPct val="0"/>
              </a:spcBef>
              <a:spcAft>
                <a:spcPct val="50000"/>
              </a:spcAft>
            </a:pPr>
            <a:r>
              <a:rPr lang="en-US" sz="2400" dirty="0">
                <a:latin typeface="Times New Roman"/>
                <a:cs typeface="Times New Roman"/>
              </a:rPr>
              <a:t>A better strategy for creating a new </a:t>
            </a:r>
            <a:r>
              <a:rPr lang="en-US" sz="2000" b="1" dirty="0">
                <a:latin typeface="Courier New"/>
                <a:cs typeface="Courier New"/>
              </a:rPr>
              <a:t>Employee</a:t>
            </a:r>
            <a:r>
              <a:rPr lang="en-US" sz="2400" dirty="0">
                <a:latin typeface="Times New Roman"/>
                <a:cs typeface="Times New Roman"/>
              </a:rPr>
              <a:t> object is to define a method called a </a:t>
            </a:r>
            <a:r>
              <a:rPr lang="en-US" sz="2400" b="1" i="1" dirty="0">
                <a:latin typeface="Times New Roman"/>
                <a:cs typeface="Times New Roman"/>
              </a:rPr>
              <a:t>constructor</a:t>
            </a:r>
            <a:r>
              <a:rPr lang="en-US" sz="2400" i="1" dirty="0">
                <a:latin typeface="Times New Roman"/>
                <a:cs typeface="Times New Roman"/>
              </a:rPr>
              <a:t>,</a:t>
            </a:r>
            <a:r>
              <a:rPr lang="en-US" sz="2400" dirty="0">
                <a:latin typeface="Times New Roman"/>
                <a:cs typeface="Times New Roman"/>
              </a:rPr>
              <a:t> which is responsible for initializing the attributes to the object.</a:t>
            </a:r>
          </a:p>
          <a:p>
            <a:pPr>
              <a:lnSpc>
                <a:spcPct val="90000"/>
              </a:lnSpc>
              <a:spcBef>
                <a:spcPct val="0"/>
              </a:spcBef>
              <a:spcAft>
                <a:spcPct val="50000"/>
              </a:spcAft>
            </a:pPr>
            <a:r>
              <a:rPr lang="en-US" sz="2400" dirty="0">
                <a:latin typeface="Times New Roman"/>
                <a:cs typeface="Times New Roman"/>
              </a:rPr>
              <a:t>In Python, you define a constructor by implementing a special method called </a:t>
            </a:r>
            <a:r>
              <a:rPr lang="en-US" sz="2000" b="1" dirty="0">
                <a:latin typeface="Monaco"/>
                <a:cs typeface="Monaco"/>
              </a:rPr>
              <a:t>__</a:t>
            </a:r>
            <a:r>
              <a:rPr lang="en-US" sz="2000" b="1" dirty="0">
                <a:latin typeface="Courier New"/>
                <a:cs typeface="Courier New"/>
              </a:rPr>
              <a:t>init</a:t>
            </a:r>
            <a:r>
              <a:rPr lang="en-US" sz="2000" b="1" dirty="0">
                <a:latin typeface="Monaco"/>
                <a:cs typeface="Monaco"/>
              </a:rPr>
              <a:t>__</a:t>
            </a:r>
            <a:r>
              <a:rPr lang="en-US" sz="2400" dirty="0">
                <a:latin typeface="Times New Roman"/>
                <a:cs typeface="Times New Roman"/>
              </a:rPr>
              <a:t>, which is automatically called when a client uses the class name as a function.</a:t>
            </a:r>
          </a:p>
          <a:p>
            <a:pPr>
              <a:lnSpc>
                <a:spcPct val="90000"/>
              </a:lnSpc>
              <a:spcBef>
                <a:spcPct val="0"/>
              </a:spcBef>
              <a:spcAft>
                <a:spcPct val="50000"/>
              </a:spcAft>
            </a:pPr>
            <a:r>
              <a:rPr lang="en-US" sz="2400" dirty="0">
                <a:latin typeface="Times New Roman"/>
                <a:cs typeface="Times New Roman"/>
              </a:rPr>
              <a:t>The first parameter to the </a:t>
            </a:r>
            <a:r>
              <a:rPr lang="en-US" sz="2000" b="1" dirty="0">
                <a:latin typeface="Monaco"/>
                <a:cs typeface="Monaco"/>
              </a:rPr>
              <a:t>__</a:t>
            </a:r>
            <a:r>
              <a:rPr lang="en-US" sz="2000" b="1" dirty="0">
                <a:latin typeface="Courier New"/>
                <a:cs typeface="Courier New"/>
              </a:rPr>
              <a:t>init</a:t>
            </a:r>
            <a:r>
              <a:rPr lang="en-US" sz="2000" b="1" dirty="0">
                <a:latin typeface="Monaco"/>
                <a:cs typeface="Monaco"/>
              </a:rPr>
              <a:t>__</a:t>
            </a:r>
            <a:r>
              <a:rPr lang="en-US" sz="2400" dirty="0">
                <a:latin typeface="Times New Roman"/>
                <a:cs typeface="Times New Roman"/>
              </a:rPr>
              <a:t> method is called </a:t>
            </a:r>
            <a:r>
              <a:rPr lang="en-US" sz="2000" b="1" dirty="0">
                <a:latin typeface="Courier New"/>
                <a:cs typeface="Courier New"/>
              </a:rPr>
              <a:t>self</a:t>
            </a:r>
            <a:r>
              <a:rPr lang="en-US" sz="2400" dirty="0">
                <a:latin typeface="Times New Roman"/>
                <a:cs typeface="Times New Roman"/>
              </a:rPr>
              <a:t> and contains a reference to the new object. Any other arguments provided by the client are passed as additional parameters.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986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986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986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986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1"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A Constructor for the </a:t>
            </a:r>
            <a:r>
              <a:rPr lang="en-US" sz="3600" b="1" dirty="0">
                <a:solidFill>
                  <a:srgbClr val="FF0000"/>
                </a:solidFill>
                <a:latin typeface="Courier New"/>
                <a:cs typeface="Courier New"/>
              </a:rPr>
              <a:t>Employee</a:t>
            </a:r>
            <a:r>
              <a:rPr lang="en-US" sz="4000" dirty="0">
                <a:solidFill>
                  <a:srgbClr val="FF0000"/>
                </a:solidFill>
                <a:latin typeface="Times New Roman"/>
                <a:cs typeface="Times New Roman"/>
              </a:rPr>
              <a:t> Class</a:t>
            </a:r>
          </a:p>
        </p:txBody>
      </p:sp>
      <p:grpSp>
        <p:nvGrpSpPr>
          <p:cNvPr id="2" name="PPStackFrame#32"/>
          <p:cNvGrpSpPr/>
          <p:nvPr/>
        </p:nvGrpSpPr>
        <p:grpSpPr>
          <a:xfrm>
            <a:off x="256000" y="1088000"/>
            <a:ext cx="8524800" cy="2240000"/>
            <a:chOff x="256000" y="1088000"/>
            <a:chExt cx="8524800" cy="2240000"/>
          </a:xfrm>
        </p:grpSpPr>
        <p:sp>
          <p:nvSpPr>
            <p:cNvPr id="33" name="PPRect#33"/>
            <p:cNvSpPr/>
            <p:nvPr/>
          </p:nvSpPr>
          <p:spPr bwMode="auto">
            <a:xfrm>
              <a:off x="256000" y="1088000"/>
              <a:ext cx="8524800" cy="2048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pic>
          <p:nvPicPr>
            <p:cNvPr id="35" name="PPCodeImage#35" descr="image35.png"/>
            <p:cNvPicPr>
              <a:picLocks noChangeAspect="1"/>
            </p:cNvPicPr>
            <p:nvPr/>
          </p:nvPicPr>
          <p:blipFill>
            <a:blip r:embed="rId3"/>
            <a:stretch>
              <a:fillRect/>
            </a:stretch>
          </p:blipFill>
          <p:spPr>
            <a:xfrm>
              <a:off x="256000" y="1088000"/>
              <a:ext cx="8512000" cy="2035200"/>
            </a:xfrm>
            <a:prstGeom prst="rect">
              <a:avLst/>
            </a:prstGeom>
          </p:spPr>
        </p:pic>
        <p:sp>
          <p:nvSpPr>
            <p:cNvPr id="34" name="PPRect#34"/>
            <p:cNvSpPr/>
            <p:nvPr/>
          </p:nvSpPr>
          <p:spPr bwMode="auto">
            <a:xfrm>
              <a:off x="256000" y="1088000"/>
              <a:ext cx="8524800" cy="2048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grpSp>
          <p:nvGrpSpPr>
            <p:cNvPr id="3" name="clerk"/>
            <p:cNvGrpSpPr/>
            <p:nvPr/>
          </p:nvGrpSpPr>
          <p:grpSpPr>
            <a:xfrm>
              <a:off x="7808000" y="2406400"/>
              <a:ext cx="896000" cy="652800"/>
              <a:chOff x="7808000" y="2406400"/>
              <a:chExt cx="896000" cy="652800"/>
            </a:xfrm>
          </p:grpSpPr>
          <p:sp>
            <p:nvSpPr>
              <p:cNvPr id="37" name="PPRect#37"/>
              <p:cNvSpPr/>
              <p:nvPr/>
            </p:nvSpPr>
            <p:spPr bwMode="auto">
              <a:xfrm>
                <a:off x="7808000" y="2675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38" name="PPRect#38"/>
              <p:cNvSpPr/>
              <p:nvPr/>
            </p:nvSpPr>
            <p:spPr bwMode="auto">
              <a:xfrm>
                <a:off x="7808000" y="2675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39" name="PPTextBox#39"/>
              <p:cNvSpPr/>
              <p:nvPr/>
            </p:nvSpPr>
            <p:spPr bwMode="auto">
              <a:xfrm>
                <a:off x="7820800" y="24064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clerk</a:t>
                </a:r>
              </a:p>
            </p:txBody>
          </p:sp>
        </p:grpSp>
      </p:grpSp>
      <p:sp>
        <p:nvSpPr>
          <p:cNvPr id="40" name="PPRect#40"/>
          <p:cNvSpPr/>
          <p:nvPr/>
        </p:nvSpPr>
        <p:spPr bwMode="auto">
          <a:xfrm>
            <a:off x="883200" y="1395200"/>
            <a:ext cx="6374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grpSp>
        <p:nvGrpSpPr>
          <p:cNvPr id="4" name="PPStackFrame#41"/>
          <p:cNvGrpSpPr/>
          <p:nvPr/>
        </p:nvGrpSpPr>
        <p:grpSpPr>
          <a:xfrm>
            <a:off x="384000" y="1395200"/>
            <a:ext cx="8524800" cy="2240000"/>
            <a:chOff x="384000" y="1395200"/>
            <a:chExt cx="8524800" cy="2240000"/>
          </a:xfrm>
        </p:grpSpPr>
        <p:sp>
          <p:nvSpPr>
            <p:cNvPr id="42" name="PPRect#42"/>
            <p:cNvSpPr/>
            <p:nvPr/>
          </p:nvSpPr>
          <p:spPr bwMode="auto">
            <a:xfrm>
              <a:off x="384000" y="1395200"/>
              <a:ext cx="8524800" cy="2048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pic>
          <p:nvPicPr>
            <p:cNvPr id="44" name="PPCodeImage#44" descr="image44.png"/>
            <p:cNvPicPr>
              <a:picLocks noChangeAspect="1"/>
            </p:cNvPicPr>
            <p:nvPr/>
          </p:nvPicPr>
          <p:blipFill>
            <a:blip r:embed="rId4"/>
            <a:stretch>
              <a:fillRect/>
            </a:stretch>
          </p:blipFill>
          <p:spPr>
            <a:xfrm>
              <a:off x="384000" y="1395200"/>
              <a:ext cx="8512000" cy="2035200"/>
            </a:xfrm>
            <a:prstGeom prst="rect">
              <a:avLst/>
            </a:prstGeom>
          </p:spPr>
        </p:pic>
        <p:sp>
          <p:nvSpPr>
            <p:cNvPr id="43" name="PPRect#43"/>
            <p:cNvSpPr/>
            <p:nvPr/>
          </p:nvSpPr>
          <p:spPr bwMode="auto">
            <a:xfrm>
              <a:off x="384000" y="1395200"/>
              <a:ext cx="8524800" cy="2048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grpSp>
          <p:nvGrpSpPr>
            <p:cNvPr id="5" name="self"/>
            <p:cNvGrpSpPr/>
            <p:nvPr/>
          </p:nvGrpSpPr>
          <p:grpSpPr>
            <a:xfrm>
              <a:off x="3545600" y="2713600"/>
              <a:ext cx="896000" cy="652800"/>
              <a:chOff x="3545600" y="2713600"/>
              <a:chExt cx="896000" cy="652800"/>
            </a:xfrm>
          </p:grpSpPr>
          <p:sp>
            <p:nvSpPr>
              <p:cNvPr id="46" name="PPRect#46"/>
              <p:cNvSpPr/>
              <p:nvPr/>
            </p:nvSpPr>
            <p:spPr bwMode="auto">
              <a:xfrm>
                <a:off x="3545600" y="2982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47" name="PPRect#47"/>
              <p:cNvSpPr/>
              <p:nvPr/>
            </p:nvSpPr>
            <p:spPr bwMode="auto">
              <a:xfrm>
                <a:off x="3545600" y="2982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48" name="PPTextBox#48"/>
              <p:cNvSpPr/>
              <p:nvPr/>
            </p:nvSpPr>
            <p:spPr bwMode="auto">
              <a:xfrm>
                <a:off x="3558400" y="27136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self</a:t>
                </a:r>
              </a:p>
            </p:txBody>
          </p:sp>
        </p:grpSp>
        <p:grpSp>
          <p:nvGrpSpPr>
            <p:cNvPr id="6" name="name"/>
            <p:cNvGrpSpPr/>
            <p:nvPr/>
          </p:nvGrpSpPr>
          <p:grpSpPr>
            <a:xfrm>
              <a:off x="4518400" y="2713600"/>
              <a:ext cx="2112000" cy="652800"/>
              <a:chOff x="4518400" y="2713600"/>
              <a:chExt cx="2112000" cy="652800"/>
            </a:xfrm>
          </p:grpSpPr>
          <p:sp>
            <p:nvSpPr>
              <p:cNvPr id="50" name="PPRect#50"/>
              <p:cNvSpPr/>
              <p:nvPr/>
            </p:nvSpPr>
            <p:spPr bwMode="auto">
              <a:xfrm>
                <a:off x="4518400" y="2982400"/>
                <a:ext cx="2112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51" name="PPRect#51"/>
              <p:cNvSpPr/>
              <p:nvPr/>
            </p:nvSpPr>
            <p:spPr bwMode="auto">
              <a:xfrm>
                <a:off x="4518400" y="2982400"/>
                <a:ext cx="2112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52" name="PPTextBox#52"/>
              <p:cNvSpPr/>
              <p:nvPr/>
            </p:nvSpPr>
            <p:spPr bwMode="auto">
              <a:xfrm>
                <a:off x="4531200" y="27136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name</a:t>
                </a:r>
              </a:p>
            </p:txBody>
          </p:sp>
        </p:grpSp>
        <p:grpSp>
          <p:nvGrpSpPr>
            <p:cNvPr id="7" name="title"/>
            <p:cNvGrpSpPr/>
            <p:nvPr/>
          </p:nvGrpSpPr>
          <p:grpSpPr>
            <a:xfrm>
              <a:off x="6707200" y="2713600"/>
              <a:ext cx="1152000" cy="652800"/>
              <a:chOff x="6707200" y="2713600"/>
              <a:chExt cx="1152000" cy="652800"/>
            </a:xfrm>
          </p:grpSpPr>
          <p:sp>
            <p:nvSpPr>
              <p:cNvPr id="54" name="PPRect#54"/>
              <p:cNvSpPr/>
              <p:nvPr/>
            </p:nvSpPr>
            <p:spPr bwMode="auto">
              <a:xfrm>
                <a:off x="6707200" y="2982400"/>
                <a:ext cx="1152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55" name="PPRect#55"/>
              <p:cNvSpPr/>
              <p:nvPr/>
            </p:nvSpPr>
            <p:spPr bwMode="auto">
              <a:xfrm>
                <a:off x="6707200" y="2982400"/>
                <a:ext cx="1152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56" name="PPTextBox#56"/>
              <p:cNvSpPr/>
              <p:nvPr/>
            </p:nvSpPr>
            <p:spPr bwMode="auto">
              <a:xfrm>
                <a:off x="6720000" y="27136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title</a:t>
                </a:r>
              </a:p>
            </p:txBody>
          </p:sp>
        </p:grpSp>
        <p:grpSp>
          <p:nvGrpSpPr>
            <p:cNvPr id="8" name="salary"/>
            <p:cNvGrpSpPr/>
            <p:nvPr/>
          </p:nvGrpSpPr>
          <p:grpSpPr>
            <a:xfrm>
              <a:off x="7936000" y="2713600"/>
              <a:ext cx="896000" cy="652800"/>
              <a:chOff x="7936000" y="2713600"/>
              <a:chExt cx="896000" cy="652800"/>
            </a:xfrm>
          </p:grpSpPr>
          <p:sp>
            <p:nvSpPr>
              <p:cNvPr id="58" name="PPRect#58"/>
              <p:cNvSpPr/>
              <p:nvPr/>
            </p:nvSpPr>
            <p:spPr bwMode="auto">
              <a:xfrm>
                <a:off x="7936000" y="2982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59" name="PPRect#59"/>
              <p:cNvSpPr/>
              <p:nvPr/>
            </p:nvSpPr>
            <p:spPr bwMode="auto">
              <a:xfrm>
                <a:off x="7936000" y="2982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60" name="PPTextBox#60"/>
              <p:cNvSpPr/>
              <p:nvPr/>
            </p:nvSpPr>
            <p:spPr bwMode="auto">
              <a:xfrm>
                <a:off x="7948800" y="27136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salary</a:t>
                </a:r>
              </a:p>
            </p:txBody>
          </p:sp>
        </p:grpSp>
      </p:grpSp>
      <p:sp>
        <p:nvSpPr>
          <p:cNvPr id="61" name="PPRect#61"/>
          <p:cNvSpPr/>
          <p:nvPr/>
        </p:nvSpPr>
        <p:spPr bwMode="auto">
          <a:xfrm>
            <a:off x="4544000" y="3008000"/>
            <a:ext cx="2073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"Bob Cratchit"</a:t>
            </a:r>
          </a:p>
        </p:txBody>
      </p:sp>
      <p:sp>
        <p:nvSpPr>
          <p:cNvPr id="62" name="PPRect#62"/>
          <p:cNvSpPr/>
          <p:nvPr/>
        </p:nvSpPr>
        <p:spPr bwMode="auto">
          <a:xfrm>
            <a:off x="6732800" y="3008000"/>
            <a:ext cx="1113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"clerk"</a:t>
            </a:r>
          </a:p>
        </p:txBody>
      </p:sp>
      <p:sp>
        <p:nvSpPr>
          <p:cNvPr id="63" name="PPRect#63"/>
          <p:cNvSpPr/>
          <p:nvPr/>
        </p:nvSpPr>
        <p:spPr bwMode="auto">
          <a:xfrm>
            <a:off x="7961600" y="3008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15</a:t>
            </a:r>
          </a:p>
        </p:txBody>
      </p:sp>
      <p:sp>
        <p:nvSpPr>
          <p:cNvPr id="64" name="PPRect#64"/>
          <p:cNvSpPr/>
          <p:nvPr/>
        </p:nvSpPr>
        <p:spPr bwMode="auto">
          <a:xfrm>
            <a:off x="2982400" y="4185600"/>
            <a:ext cx="3200000" cy="230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65" name="PPPointer#65"/>
          <p:cNvSpPr/>
          <p:nvPr/>
        </p:nvSpPr>
        <p:spPr bwMode="auto">
          <a:xfrm>
            <a:off x="2790400" y="3174400"/>
            <a:ext cx="1203200" cy="1139200"/>
          </a:xfrm>
          <a:custGeom>
            <a:avLst/>
            <a:gdLst/>
            <a:ahLst/>
            <a:cxnLst/>
            <a:rect l="0" t="0" r="0" b="0"/>
            <a:pathLst>
              <a:path w="1203200" h="1139200">
                <a:moveTo>
                  <a:pt x="1203200" y="0"/>
                </a:moveTo>
                <a:lnTo>
                  <a:pt x="1203200" y="627200"/>
                </a:lnTo>
                <a:lnTo>
                  <a:pt x="0" y="627200"/>
                </a:lnTo>
                <a:lnTo>
                  <a:pt x="0" y="1139200"/>
                </a:lnTo>
                <a:lnTo>
                  <a:pt x="179200" y="1139200"/>
                </a:lnTo>
              </a:path>
            </a:pathLst>
          </a:custGeom>
          <a:noFill/>
          <a:ln w="12800">
            <a:solidFill>
              <a:srgbClr val="000000"/>
            </a:solidFill>
            <a:prstDash val="solid"/>
            <a:round/>
            <a:headEnd type="oval" w="med" len="med"/>
            <a:tailEnd type="triangle" w="lg" len="med"/>
          </a:ln>
          <a:effectLst/>
        </p:spPr>
        <p:txBody>
          <a:bodyPr/>
          <a:lstStyle/>
          <a:p>
            <a:endParaRPr lang="en-US"/>
          </a:p>
        </p:txBody>
      </p:sp>
      <p:grpSp>
        <p:nvGrpSpPr>
          <p:cNvPr id="9" name="name"/>
          <p:cNvGrpSpPr/>
          <p:nvPr/>
        </p:nvGrpSpPr>
        <p:grpSpPr>
          <a:xfrm>
            <a:off x="3174400" y="4224000"/>
            <a:ext cx="2816000" cy="652800"/>
            <a:chOff x="3174400" y="4224000"/>
            <a:chExt cx="2816000" cy="652800"/>
          </a:xfrm>
        </p:grpSpPr>
        <p:sp>
          <p:nvSpPr>
            <p:cNvPr id="67" name="PPRect#67"/>
            <p:cNvSpPr/>
            <p:nvPr/>
          </p:nvSpPr>
          <p:spPr bwMode="auto">
            <a:xfrm>
              <a:off x="3174400" y="4492800"/>
              <a:ext cx="281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68" name="PPRect#68"/>
            <p:cNvSpPr/>
            <p:nvPr/>
          </p:nvSpPr>
          <p:spPr bwMode="auto">
            <a:xfrm>
              <a:off x="3174400" y="4492800"/>
              <a:ext cx="281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69" name="PPTextBox#69"/>
            <p:cNvSpPr/>
            <p:nvPr/>
          </p:nvSpPr>
          <p:spPr bwMode="auto">
            <a:xfrm>
              <a:off x="3187200" y="42240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name</a:t>
              </a:r>
            </a:p>
          </p:txBody>
        </p:sp>
      </p:grpSp>
      <p:grpSp>
        <p:nvGrpSpPr>
          <p:cNvPr id="10" name="title"/>
          <p:cNvGrpSpPr/>
          <p:nvPr/>
        </p:nvGrpSpPr>
        <p:grpSpPr>
          <a:xfrm>
            <a:off x="3174400" y="4928000"/>
            <a:ext cx="2816000" cy="652800"/>
            <a:chOff x="3174400" y="4928000"/>
            <a:chExt cx="2816000" cy="652800"/>
          </a:xfrm>
        </p:grpSpPr>
        <p:sp>
          <p:nvSpPr>
            <p:cNvPr id="71" name="PPRect#71"/>
            <p:cNvSpPr/>
            <p:nvPr/>
          </p:nvSpPr>
          <p:spPr bwMode="auto">
            <a:xfrm>
              <a:off x="3174400" y="5196800"/>
              <a:ext cx="281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72" name="PPRect#72"/>
            <p:cNvSpPr/>
            <p:nvPr/>
          </p:nvSpPr>
          <p:spPr bwMode="auto">
            <a:xfrm>
              <a:off x="3174400" y="5196800"/>
              <a:ext cx="281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73" name="PPTextBox#73"/>
            <p:cNvSpPr/>
            <p:nvPr/>
          </p:nvSpPr>
          <p:spPr bwMode="auto">
            <a:xfrm>
              <a:off x="3187200" y="49280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title</a:t>
              </a:r>
            </a:p>
          </p:txBody>
        </p:sp>
      </p:grpSp>
      <p:grpSp>
        <p:nvGrpSpPr>
          <p:cNvPr id="11" name="salary"/>
          <p:cNvGrpSpPr/>
          <p:nvPr/>
        </p:nvGrpSpPr>
        <p:grpSpPr>
          <a:xfrm>
            <a:off x="3174400" y="5632000"/>
            <a:ext cx="2816000" cy="652800"/>
            <a:chOff x="3174400" y="5632000"/>
            <a:chExt cx="2816000" cy="652800"/>
          </a:xfrm>
        </p:grpSpPr>
        <p:sp>
          <p:nvSpPr>
            <p:cNvPr id="75" name="PPRect#75"/>
            <p:cNvSpPr/>
            <p:nvPr/>
          </p:nvSpPr>
          <p:spPr bwMode="auto">
            <a:xfrm>
              <a:off x="3174400" y="5900800"/>
              <a:ext cx="281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76" name="PPRect#76"/>
            <p:cNvSpPr/>
            <p:nvPr/>
          </p:nvSpPr>
          <p:spPr bwMode="auto">
            <a:xfrm>
              <a:off x="3174400" y="5900800"/>
              <a:ext cx="281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77" name="PPTextBox#77"/>
            <p:cNvSpPr/>
            <p:nvPr/>
          </p:nvSpPr>
          <p:spPr bwMode="auto">
            <a:xfrm>
              <a:off x="3187200" y="56320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r>
                <a:rPr lang="en-US" b="1">
                  <a:solidFill>
                    <a:srgbClr val="000000"/>
                  </a:solidFill>
                  <a:latin typeface="Courier New" pitchFamily="84" charset="0"/>
                </a:rPr>
                <a:t>salary</a:t>
              </a:r>
            </a:p>
          </p:txBody>
        </p:sp>
      </p:grpSp>
      <p:sp>
        <p:nvSpPr>
          <p:cNvPr id="78" name="PPRect#78"/>
          <p:cNvSpPr/>
          <p:nvPr/>
        </p:nvSpPr>
        <p:spPr bwMode="auto">
          <a:xfrm>
            <a:off x="1011200" y="1702400"/>
            <a:ext cx="2316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79" name="PPRect#79"/>
          <p:cNvSpPr/>
          <p:nvPr/>
        </p:nvSpPr>
        <p:spPr bwMode="auto">
          <a:xfrm>
            <a:off x="3200000" y="4518400"/>
            <a:ext cx="277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"Bob Cratchit"</a:t>
            </a:r>
          </a:p>
        </p:txBody>
      </p:sp>
      <p:sp>
        <p:nvSpPr>
          <p:cNvPr id="80" name="PPRect#80"/>
          <p:cNvSpPr/>
          <p:nvPr/>
        </p:nvSpPr>
        <p:spPr bwMode="auto">
          <a:xfrm>
            <a:off x="1011200" y="1984000"/>
            <a:ext cx="2598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81" name="PPRect#81"/>
          <p:cNvSpPr/>
          <p:nvPr/>
        </p:nvSpPr>
        <p:spPr bwMode="auto">
          <a:xfrm>
            <a:off x="3200000" y="5222400"/>
            <a:ext cx="277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"clerk"</a:t>
            </a:r>
          </a:p>
        </p:txBody>
      </p:sp>
      <p:sp>
        <p:nvSpPr>
          <p:cNvPr id="82" name="PPRect#82"/>
          <p:cNvSpPr/>
          <p:nvPr/>
        </p:nvSpPr>
        <p:spPr bwMode="auto">
          <a:xfrm>
            <a:off x="10112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algn="ctr"/>
            <a:endParaRPr sz="1400">
              <a:solidFill>
                <a:srgbClr val="000000"/>
              </a:solidFill>
              <a:latin typeface="Helvetica Neue" pitchFamily="1" charset="0"/>
            </a:endParaRPr>
          </a:p>
        </p:txBody>
      </p:sp>
      <p:sp>
        <p:nvSpPr>
          <p:cNvPr id="83" name="PPRect#83"/>
          <p:cNvSpPr/>
          <p:nvPr/>
        </p:nvSpPr>
        <p:spPr bwMode="auto">
          <a:xfrm>
            <a:off x="3200000" y="5926400"/>
            <a:ext cx="277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algn="ctr"/>
            <a:r>
              <a:rPr lang="en-US" b="1">
                <a:solidFill>
                  <a:srgbClr val="000000"/>
                </a:solidFill>
                <a:latin typeface="Courier New" pitchFamily="84" charset="0"/>
              </a:rPr>
              <a:t>15</a:t>
            </a:r>
          </a:p>
        </p:txBody>
      </p:sp>
      <p:sp>
        <p:nvSpPr>
          <p:cNvPr id="84" name="PPPointer#84"/>
          <p:cNvSpPr/>
          <p:nvPr/>
        </p:nvSpPr>
        <p:spPr bwMode="auto">
          <a:xfrm>
            <a:off x="2790400" y="2867200"/>
            <a:ext cx="5465600" cy="1446400"/>
          </a:xfrm>
          <a:custGeom>
            <a:avLst/>
            <a:gdLst/>
            <a:ahLst/>
            <a:cxnLst/>
            <a:rect l="0" t="0" r="0" b="0"/>
            <a:pathLst>
              <a:path w="5465600" h="1446400">
                <a:moveTo>
                  <a:pt x="5465600" y="0"/>
                </a:moveTo>
                <a:lnTo>
                  <a:pt x="5465600" y="934400"/>
                </a:lnTo>
                <a:lnTo>
                  <a:pt x="0" y="934400"/>
                </a:lnTo>
                <a:lnTo>
                  <a:pt x="0" y="1446400"/>
                </a:lnTo>
                <a:lnTo>
                  <a:pt x="179200" y="1446400"/>
                </a:lnTo>
              </a:path>
            </a:pathLst>
          </a:custGeom>
          <a:noFill/>
          <a:ln w="12800">
            <a:solidFill>
              <a:srgbClr val="000000"/>
            </a:solidFill>
            <a:prstDash val="solid"/>
            <a:round/>
            <a:headEnd type="oval" w="med" len="med"/>
            <a:tailEnd type="triangle" w="lg" len="med"/>
          </a:ln>
          <a:effec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0"/>
                                        </p:tgtEl>
                                        <p:attrNameLst>
                                          <p:attrName>style.visibility</p:attrName>
                                        </p:attrNameLst>
                                      </p:cBhvr>
                                      <p:to>
                                        <p:strVal val="hidden"/>
                                      </p:to>
                                    </p:set>
                                  </p:childTnLst>
                                </p:cTn>
                              </p:par>
                            </p:childTnLst>
                          </p:cTn>
                        </p:par>
                        <p:par>
                          <p:cTn id="11" fill="hold">
                            <p:stCondLst>
                              <p:cond delay="0"/>
                            </p:stCondLst>
                            <p:childTnLst>
                              <p:par>
                                <p:cTn id="12" presetID="2" presetClass="entr" presetSubtype="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62"/>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64"/>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nodeType="afterEffect">
                                  <p:stCondLst>
                                    <p:cond delay="0"/>
                                  </p:stCondLst>
                                  <p:childTnLst>
                                    <p:set>
                                      <p:cBhvr>
                                        <p:cTn id="33" dur="1" fill="hold">
                                          <p:stCondLst>
                                            <p:cond delay="0"/>
                                          </p:stCondLst>
                                        </p:cTn>
                                        <p:tgtEl>
                                          <p:spTgt spid="7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78"/>
                                        </p:tgtEl>
                                        <p:attrNameLst>
                                          <p:attrName>style.visibility</p:attrName>
                                        </p:attrNameLst>
                                      </p:cBhvr>
                                      <p:to>
                                        <p:strVal val="hidden"/>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80"/>
                                        </p:tgtEl>
                                        <p:attrNameLst>
                                          <p:attrName>style.visibility</p:attrName>
                                        </p:attrNameLst>
                                      </p:cBhvr>
                                      <p:to>
                                        <p:strVal val="hidden"/>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nodeType="afterEffect">
                                  <p:stCondLst>
                                    <p:cond delay="0"/>
                                  </p:stCondLst>
                                  <p:childTnLst>
                                    <p:set>
                                      <p:cBhvr>
                                        <p:cTn id="59" dur="1" fill="hold">
                                          <p:stCondLst>
                                            <p:cond delay="0"/>
                                          </p:stCondLst>
                                        </p:cTn>
                                        <p:tgtEl>
                                          <p:spTgt spid="82"/>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nodeType="clickEffect">
                                  <p:stCondLst>
                                    <p:cond delay="0"/>
                                  </p:stCondLst>
                                  <p:childTnLst>
                                    <p:set>
                                      <p:cBhvr>
                                        <p:cTn id="63" dur="1" fill="hold">
                                          <p:stCondLst>
                                            <p:cond delay="0"/>
                                          </p:stCondLst>
                                        </p:cTn>
                                        <p:tgtEl>
                                          <p:spTgt spid="82"/>
                                        </p:tgtEl>
                                        <p:attrNameLst>
                                          <p:attrName>style.visibility</p:attrName>
                                        </p:attrNameLst>
                                      </p:cBhvr>
                                      <p:to>
                                        <p:strVal val="hidden"/>
                                      </p:to>
                                    </p:set>
                                  </p:childTnLst>
                                </p:cTn>
                              </p:par>
                            </p:childTnLst>
                          </p:cTn>
                        </p:par>
                        <p:par>
                          <p:cTn id="64" fill="hold">
                            <p:stCondLst>
                              <p:cond delay="0"/>
                            </p:stCondLst>
                            <p:childTnLst>
                              <p:par>
                                <p:cTn id="65" presetID="1" presetClass="entr" presetSubtype="0"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nodeType="afterEffect">
                                  <p:stCondLst>
                                    <p:cond delay="0"/>
                                  </p:stCondLst>
                                  <p:childTnLst>
                                    <p:set>
                                      <p:cBhvr>
                                        <p:cTn id="69" dur="1" fill="hold">
                                          <p:stCondLst>
                                            <p:cond delay="0"/>
                                          </p:stCondLst>
                                        </p:cTn>
                                        <p:tgtEl>
                                          <p:spTgt spid="83"/>
                                        </p:tgtEl>
                                        <p:attrNameLst>
                                          <p:attrName>style.visibility</p:attrName>
                                        </p:attrNameLst>
                                      </p:cBhvr>
                                      <p:to>
                                        <p:strVal val="visible"/>
                                      </p:to>
                                    </p:set>
                                  </p:childTnLst>
                                </p:cTn>
                              </p:par>
                            </p:childTnLst>
                          </p:cTn>
                        </p:par>
                        <p:par>
                          <p:cTn id="70" fill="hold">
                            <p:stCondLst>
                              <p:cond delay="0"/>
                            </p:stCondLst>
                            <p:childTnLst>
                              <p:par>
                                <p:cTn id="71" presetID="1" presetClass="exit" presetSubtype="0" fill="hold" nodeType="afterEffect">
                                  <p:stCondLst>
                                    <p:cond delay="0"/>
                                  </p:stCondLst>
                                  <p:childTnLst>
                                    <p:set>
                                      <p:cBhvr>
                                        <p:cTn id="72" dur="1" fill="hold">
                                          <p:stCondLst>
                                            <p:cond delay="0"/>
                                          </p:stCondLst>
                                        </p:cTn>
                                        <p:tgtEl>
                                          <p:spTgt spid="65"/>
                                        </p:tgtEl>
                                        <p:attrNameLst>
                                          <p:attrName>style.visibility</p:attrName>
                                        </p:attrNameLst>
                                      </p:cBhvr>
                                      <p:to>
                                        <p:strVal val="hidden"/>
                                      </p:to>
                                    </p:set>
                                  </p:childTnLst>
                                </p:cTn>
                              </p:par>
                            </p:childTnLst>
                          </p:cTn>
                        </p:par>
                        <p:par>
                          <p:cTn id="73" fill="hold">
                            <p:stCondLst>
                              <p:cond delay="0"/>
                            </p:stCondLst>
                            <p:childTnLst>
                              <p:par>
                                <p:cTn id="74" presetID="1" presetClass="exit" presetSubtype="0" fill="hold" nodeType="afterEffect">
                                  <p:stCondLst>
                                    <p:cond delay="0"/>
                                  </p:stCondLst>
                                  <p:childTnLst>
                                    <p:set>
                                      <p:cBhvr>
                                        <p:cTn id="75" dur="1" fill="hold">
                                          <p:stCondLst>
                                            <p:cond delay="0"/>
                                          </p:stCondLst>
                                        </p:cTn>
                                        <p:tgtEl>
                                          <p:spTgt spid="61"/>
                                        </p:tgtEl>
                                        <p:attrNameLst>
                                          <p:attrName>style.visibility</p:attrName>
                                        </p:attrNameLst>
                                      </p:cBhvr>
                                      <p:to>
                                        <p:strVal val="hidden"/>
                                      </p:to>
                                    </p:set>
                                  </p:childTnLst>
                                </p:cTn>
                              </p:par>
                            </p:childTnLst>
                          </p:cTn>
                        </p:par>
                        <p:par>
                          <p:cTn id="76" fill="hold">
                            <p:stCondLst>
                              <p:cond delay="0"/>
                            </p:stCondLst>
                            <p:childTnLst>
                              <p:par>
                                <p:cTn id="77" presetID="1" presetClass="exit" presetSubtype="0" fill="hold" nodeType="afterEffect">
                                  <p:stCondLst>
                                    <p:cond delay="0"/>
                                  </p:stCondLst>
                                  <p:childTnLst>
                                    <p:set>
                                      <p:cBhvr>
                                        <p:cTn id="78" dur="1" fill="hold">
                                          <p:stCondLst>
                                            <p:cond delay="0"/>
                                          </p:stCondLst>
                                        </p:cTn>
                                        <p:tgtEl>
                                          <p:spTgt spid="62"/>
                                        </p:tgtEl>
                                        <p:attrNameLst>
                                          <p:attrName>style.visibility</p:attrName>
                                        </p:attrNameLst>
                                      </p:cBhvr>
                                      <p:to>
                                        <p:strVal val="hidden"/>
                                      </p:to>
                                    </p:set>
                                  </p:childTnLst>
                                </p:cTn>
                              </p:par>
                            </p:childTnLst>
                          </p:cTn>
                        </p:par>
                        <p:par>
                          <p:cTn id="79" fill="hold">
                            <p:stCondLst>
                              <p:cond delay="0"/>
                            </p:stCondLst>
                            <p:childTnLst>
                              <p:par>
                                <p:cTn id="80" presetID="1" presetClass="exit" presetSubtype="0" fill="hold" nodeType="afterEffect">
                                  <p:stCondLst>
                                    <p:cond delay="0"/>
                                  </p:stCondLst>
                                  <p:childTnLst>
                                    <p:set>
                                      <p:cBhvr>
                                        <p:cTn id="81" dur="1" fill="hold">
                                          <p:stCondLst>
                                            <p:cond delay="0"/>
                                          </p:stCondLst>
                                        </p:cTn>
                                        <p:tgtEl>
                                          <p:spTgt spid="63"/>
                                        </p:tgtEl>
                                        <p:attrNameLst>
                                          <p:attrName>style.visibility</p:attrName>
                                        </p:attrNameLst>
                                      </p:cBhvr>
                                      <p:to>
                                        <p:strVal val="hidden"/>
                                      </p:to>
                                    </p:set>
                                  </p:childTnLst>
                                </p:cTn>
                              </p:par>
                            </p:childTnLst>
                          </p:cTn>
                        </p:par>
                        <p:par>
                          <p:cTn id="82" fill="hold">
                            <p:stCondLst>
                              <p:cond delay="0"/>
                            </p:stCondLst>
                            <p:childTnLst>
                              <p:par>
                                <p:cTn id="83" presetID="53" presetClass="exit" presetSubtype="0" fill="hold" nodeType="afterEffect">
                                  <p:stCondLst>
                                    <p:cond delay="0"/>
                                  </p:stCondLst>
                                  <p:childTnLst>
                                    <p:anim calcmode="lin" valueType="num">
                                      <p:cBhvr>
                                        <p:cTn id="84" dur="500" fill="hold">
                                          <p:stCondLst>
                                            <p:cond delay="0"/>
                                          </p:stCondLst>
                                        </p:cTn>
                                        <p:tgtEl>
                                          <p:spTgt spid="4"/>
                                        </p:tgtEl>
                                        <p:attrNameLst>
                                          <p:attrName>ppt_w</p:attrName>
                                        </p:attrNameLst>
                                      </p:cBhvr>
                                      <p:tavLst>
                                        <p:tav tm="0">
                                          <p:val>
                                            <p:strVal val="ppt_w"/>
                                          </p:val>
                                        </p:tav>
                                        <p:tav tm="100000">
                                          <p:val>
                                            <p:fltVal val="0"/>
                                          </p:val>
                                        </p:tav>
                                      </p:tavLst>
                                    </p:anim>
                                    <p:anim calcmode="lin" valueType="num">
                                      <p:cBhvr>
                                        <p:cTn id="85" dur="500" fill="hold"/>
                                        <p:tgtEl>
                                          <p:spTgt spid="4"/>
                                        </p:tgtEl>
                                        <p:attrNameLst>
                                          <p:attrName>ppt_h</p:attrName>
                                        </p:attrNameLst>
                                      </p:cBhvr>
                                      <p:tavLst>
                                        <p:tav tm="0">
                                          <p:val>
                                            <p:strVal val="ppt_h"/>
                                          </p:val>
                                        </p:tav>
                                        <p:tav tm="100000">
                                          <p:val>
                                            <p:fltVal val="0"/>
                                          </p:val>
                                        </p:tav>
                                      </p:tavLst>
                                    </p:anim>
                                    <p:animEffect transition="out" filter="fade">
                                      <p:cBhvr>
                                        <p:cTn id="86" dur="500"/>
                                        <p:tgtEl>
                                          <p:spTgt spid="4"/>
                                        </p:tgtEl>
                                      </p:cBhvr>
                                    </p:animEffect>
                                    <p:set>
                                      <p:cBhvr>
                                        <p:cTn id="87" dur="1" fill="hold">
                                          <p:stCondLst>
                                            <p:cond delay="499"/>
                                          </p:stCondLst>
                                        </p:cTn>
                                        <p:tgtEl>
                                          <p:spTgt spid="4"/>
                                        </p:tgtEl>
                                        <p:attrNameLst>
                                          <p:attrName>style.visibility</p:attrName>
                                        </p:attrNameLst>
                                      </p:cBhvr>
                                      <p:to>
                                        <p:strVal val="hidden"/>
                                      </p:to>
                                    </p:set>
                                  </p:childTnLst>
                                </p:cTn>
                              </p:par>
                              <p:par>
                                <p:cTn id="88" presetID="1" presetClass="entr" presetSubtype="0" fill="hold" nodeType="withEffect">
                                  <p:stCondLst>
                                    <p:cond delay="0"/>
                                  </p:stCondLst>
                                  <p:childTnLst>
                                    <p:set>
                                      <p:cBhvr>
                                        <p:cTn id="89"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 grpId="0" animBg="1"/>
      <p:bldP spid="4" grpId="1" animBg="1"/>
      <p:bldP spid="61" grpId="0" animBg="1"/>
      <p:bldP spid="61" grpId="1" animBg="1"/>
      <p:bldP spid="62" grpId="0" animBg="1"/>
      <p:bldP spid="62" grpId="1" animBg="1"/>
      <p:bldP spid="63" grpId="0" animBg="1"/>
      <p:bldP spid="63" grpId="1" animBg="1"/>
      <p:bldP spid="64" grpId="0" animBg="1"/>
      <p:bldP spid="65" grpId="0" animBg="1"/>
      <p:bldP spid="65" grpId="1" animBg="1"/>
      <p:bldP spid="9" grpId="0" animBg="1"/>
      <p:bldP spid="10" grpId="0" animBg="1"/>
      <p:bldP spid="11" grpId="0" animBg="1"/>
      <p:bldP spid="78" grpId="0" animBg="1"/>
      <p:bldP spid="78" grpId="1" animBg="1"/>
      <p:bldP spid="79" grpId="0" animBg="1"/>
      <p:bldP spid="80" grpId="0" animBg="1"/>
      <p:bldP spid="80" grpId="1" animBg="1"/>
      <p:bldP spid="81" grpId="0" animBg="1"/>
      <p:bldP spid="82" grpId="0" animBg="1"/>
      <p:bldP spid="82" grpId="1" animBg="1"/>
      <p:bldP spid="83" grpId="0" animBg="1"/>
      <p:bldP spid="8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Defining Additional Methods</a:t>
            </a:r>
            <a:endParaRPr lang="en-US" dirty="0">
              <a:solidFill>
                <a:srgbClr val="FF0000"/>
              </a:solidFill>
            </a:endParaRPr>
          </a:p>
        </p:txBody>
      </p:sp>
      <p:sp>
        <p:nvSpPr>
          <p:cNvPr id="390150" name="Rectangle 6"/>
          <p:cNvSpPr>
            <a:spLocks noChangeArrowheads="1"/>
          </p:cNvSpPr>
          <p:nvPr/>
        </p:nvSpPr>
        <p:spPr bwMode="auto">
          <a:xfrm>
            <a:off x="506340" y="1162920"/>
            <a:ext cx="8128000" cy="11230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charset="0"/>
              </a:rPr>
              <a:t>In addition to the constructor, most classes define additional methods that allow clients to read or update attributes of the object or to manipulate the object in some way.</a:t>
            </a:r>
            <a:endParaRPr lang="en-US" sz="2400" b="1" dirty="0">
              <a:latin typeface="Courier New"/>
              <a:cs typeface="Courier New"/>
            </a:endParaRPr>
          </a:p>
        </p:txBody>
      </p:sp>
      <p:grpSp>
        <p:nvGrpSpPr>
          <p:cNvPr id="14" name="Group 13"/>
          <p:cNvGrpSpPr/>
          <p:nvPr/>
        </p:nvGrpSpPr>
        <p:grpSpPr>
          <a:xfrm>
            <a:off x="506340" y="2334380"/>
            <a:ext cx="8128000" cy="2033210"/>
            <a:chOff x="506340" y="2334380"/>
            <a:chExt cx="8128000" cy="2033210"/>
          </a:xfrm>
        </p:grpSpPr>
        <p:sp>
          <p:nvSpPr>
            <p:cNvPr id="16" name="Rectangle 6"/>
            <p:cNvSpPr>
              <a:spLocks noChangeArrowheads="1"/>
            </p:cNvSpPr>
            <p:nvPr/>
          </p:nvSpPr>
          <p:spPr bwMode="auto">
            <a:xfrm>
              <a:off x="506340" y="2334380"/>
              <a:ext cx="8128000" cy="10468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Methods always declare an explicit parameter </a:t>
              </a:r>
              <a:r>
                <a:rPr lang="en-US" sz="2000" b="1" dirty="0">
                  <a:latin typeface="Courier New"/>
                  <a:cs typeface="Courier New"/>
                </a:rPr>
                <a:t>self</a:t>
              </a:r>
              <a:r>
                <a:rPr lang="en-US" sz="2400" dirty="0">
                  <a:latin typeface="Times New Roman" charset="0"/>
                </a:rPr>
                <a:t> at the beginning of the parameter list, just as the constructor does.  A method definition therefore looks like this:</a:t>
              </a:r>
              <a:endParaRPr lang="en-US" sz="2400" b="1" dirty="0">
                <a:latin typeface="Courier New"/>
                <a:cs typeface="Courier New"/>
              </a:endParaRPr>
            </a:p>
          </p:txBody>
        </p:sp>
        <p:grpSp>
          <p:nvGrpSpPr>
            <p:cNvPr id="17" name="Group 16"/>
            <p:cNvGrpSpPr/>
            <p:nvPr/>
          </p:nvGrpSpPr>
          <p:grpSpPr>
            <a:xfrm>
              <a:off x="2384575" y="3529390"/>
              <a:ext cx="4495800" cy="838200"/>
              <a:chOff x="1616208" y="2693853"/>
              <a:chExt cx="4495800" cy="838200"/>
            </a:xfrm>
          </p:grpSpPr>
          <p:sp>
            <p:nvSpPr>
              <p:cNvPr id="18" name="Rectangle 17"/>
              <p:cNvSpPr/>
              <p:nvPr/>
            </p:nvSpPr>
            <p:spPr bwMode="auto">
              <a:xfrm>
                <a:off x="1616208" y="2693853"/>
                <a:ext cx="4495800" cy="8382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9" name="TextBox 18"/>
              <p:cNvSpPr txBox="1"/>
              <p:nvPr/>
            </p:nvSpPr>
            <p:spPr>
              <a:xfrm>
                <a:off x="1620422" y="2720135"/>
                <a:ext cx="4491586" cy="646331"/>
              </a:xfrm>
              <a:prstGeom prst="rect">
                <a:avLst/>
              </a:prstGeom>
              <a:noFill/>
            </p:spPr>
            <p:txBody>
              <a:bodyPr wrap="square" rtlCol="0">
                <a:spAutoFit/>
              </a:bodyPr>
              <a:lstStyle/>
              <a:p>
                <a:r>
                  <a:rPr lang="en-US" b="1" dirty="0">
                    <a:solidFill>
                      <a:srgbClr val="CC6600"/>
                    </a:solidFill>
                    <a:latin typeface="Courier New"/>
                    <a:cs typeface="Courier New"/>
                  </a:rPr>
                  <a:t>def</a:t>
                </a:r>
                <a:r>
                  <a:rPr lang="en-US" b="1" dirty="0">
                    <a:latin typeface="Courier New"/>
                    <a:cs typeface="Courier New"/>
                  </a:rPr>
                  <a:t> </a:t>
                </a:r>
                <a:r>
                  <a:rPr lang="en-US" i="1" dirty="0" err="1">
                    <a:latin typeface="Times New Roman"/>
                    <a:cs typeface="Times New Roman"/>
                  </a:rPr>
                  <a:t>name</a:t>
                </a:r>
                <a:r>
                  <a:rPr lang="en-US" b="1" dirty="0" err="1">
                    <a:latin typeface="Courier New"/>
                    <a:cs typeface="Courier New"/>
                  </a:rPr>
                  <a:t>(self</a:t>
                </a:r>
                <a:r>
                  <a:rPr lang="en-US" b="1" dirty="0">
                    <a:latin typeface="Courier New"/>
                    <a:cs typeface="Courier New"/>
                  </a:rPr>
                  <a:t>,</a:t>
                </a:r>
                <a:r>
                  <a:rPr lang="en-US" b="1" dirty="0">
                    <a:latin typeface="Times New Roman"/>
                    <a:cs typeface="Times New Roman"/>
                  </a:rPr>
                  <a:t> </a:t>
                </a:r>
                <a:r>
                  <a:rPr lang="en-US" i="1" dirty="0">
                    <a:latin typeface="Times New Roman"/>
                    <a:cs typeface="Times New Roman"/>
                  </a:rPr>
                  <a:t>other parameters</a:t>
                </a:r>
                <a:r>
                  <a:rPr lang="en-US" b="1" dirty="0">
                    <a:latin typeface="Courier New"/>
                    <a:cs typeface="Courier New"/>
                  </a:rPr>
                  <a:t>):</a:t>
                </a:r>
              </a:p>
              <a:p>
                <a:r>
                  <a:rPr lang="en-US" b="1" dirty="0">
                    <a:latin typeface="Courier New"/>
                    <a:cs typeface="Courier New"/>
                  </a:rPr>
                  <a:t>    </a:t>
                </a:r>
                <a:r>
                  <a:rPr lang="en-US" i="1" dirty="0">
                    <a:latin typeface="Times New Roman"/>
                    <a:cs typeface="Times New Roman"/>
                  </a:rPr>
                  <a:t>. . . body of the method . . .</a:t>
                </a:r>
                <a:endParaRPr lang="en-US" b="1" dirty="0">
                  <a:latin typeface="Courier New"/>
                  <a:cs typeface="Courier New"/>
                </a:endParaRPr>
              </a:p>
            </p:txBody>
          </p:sp>
        </p:grpSp>
      </p:grpSp>
      <p:sp>
        <p:nvSpPr>
          <p:cNvPr id="12" name="Rectangle 6"/>
          <p:cNvSpPr>
            <a:spLocks noChangeArrowheads="1"/>
          </p:cNvSpPr>
          <p:nvPr/>
        </p:nvSpPr>
        <p:spPr bwMode="auto">
          <a:xfrm>
            <a:off x="506340" y="4495800"/>
            <a:ext cx="8128000" cy="1600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Whenever the client calls a method on an object, Python initializes </a:t>
            </a:r>
            <a:r>
              <a:rPr lang="en-US" sz="2000" b="1" dirty="0">
                <a:latin typeface="Courier New"/>
                <a:cs typeface="Courier New"/>
              </a:rPr>
              <a:t>self</a:t>
            </a:r>
            <a:r>
              <a:rPr lang="en-US" sz="2400" dirty="0">
                <a:latin typeface="Times New Roman" charset="0"/>
              </a:rPr>
              <a:t> to be a reference to the </a:t>
            </a:r>
            <a:r>
              <a:rPr lang="en-US" sz="2400" b="1" i="1" dirty="0">
                <a:latin typeface="Times New Roman" charset="0"/>
              </a:rPr>
              <a:t>receiver</a:t>
            </a:r>
            <a:r>
              <a:rPr lang="en-US" sz="2400" i="1" dirty="0">
                <a:latin typeface="Times New Roman" charset="0"/>
              </a:rPr>
              <a:t>,</a:t>
            </a:r>
            <a:r>
              <a:rPr lang="en-US" sz="2400" dirty="0">
                <a:latin typeface="Times New Roman" charset="0"/>
              </a:rPr>
              <a:t> which is the object to which the method is applied. </a:t>
            </a:r>
            <a:endParaRPr lang="en-US" sz="2400" b="1" dirty="0">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Getters and Setters</a:t>
            </a:r>
            <a:endParaRPr lang="en-US" dirty="0">
              <a:solidFill>
                <a:srgbClr val="FF0000"/>
              </a:solidFill>
            </a:endParaRPr>
          </a:p>
        </p:txBody>
      </p:sp>
      <p:sp>
        <p:nvSpPr>
          <p:cNvPr id="390150" name="Rectangle 6"/>
          <p:cNvSpPr>
            <a:spLocks noChangeArrowheads="1"/>
          </p:cNvSpPr>
          <p:nvPr/>
        </p:nvSpPr>
        <p:spPr bwMode="auto">
          <a:xfrm>
            <a:off x="506340" y="1162920"/>
            <a:ext cx="8128000" cy="11230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charset="0"/>
              </a:rPr>
              <a:t>The simplest methods to describe are those that retrieve the value of an attribute, which are called </a:t>
            </a:r>
            <a:r>
              <a:rPr lang="en-US" sz="2400" b="1" i="1" dirty="0">
                <a:latin typeface="Times New Roman" charset="0"/>
              </a:rPr>
              <a:t>getters</a:t>
            </a:r>
            <a:r>
              <a:rPr lang="en-US" sz="2400" i="1" dirty="0">
                <a:latin typeface="Times New Roman" charset="0"/>
              </a:rPr>
              <a:t>,</a:t>
            </a:r>
            <a:r>
              <a:rPr lang="en-US" sz="2400" dirty="0">
                <a:latin typeface="Times New Roman" charset="0"/>
              </a:rPr>
              <a:t> and those that set an attribute to a new value, which are called </a:t>
            </a:r>
            <a:r>
              <a:rPr lang="en-US" sz="2400" b="1" i="1" dirty="0">
                <a:latin typeface="Times New Roman" charset="0"/>
              </a:rPr>
              <a:t>setters</a:t>
            </a:r>
            <a:r>
              <a:rPr lang="en-US" sz="2400" i="1" dirty="0">
                <a:latin typeface="Times New Roman" charset="0"/>
              </a:rPr>
              <a:t>.</a:t>
            </a:r>
            <a:endParaRPr lang="en-US" sz="2400" b="1" dirty="0">
              <a:latin typeface="Courier New"/>
              <a:cs typeface="Courier New"/>
            </a:endParaRPr>
          </a:p>
        </p:txBody>
      </p:sp>
      <p:sp>
        <p:nvSpPr>
          <p:cNvPr id="16" name="Rectangle 6"/>
          <p:cNvSpPr>
            <a:spLocks noChangeArrowheads="1"/>
          </p:cNvSpPr>
          <p:nvPr/>
        </p:nvSpPr>
        <p:spPr bwMode="auto">
          <a:xfrm>
            <a:off x="506340" y="5029200"/>
            <a:ext cx="8128000" cy="10468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Getters are much more common than setters. You need to think carefully before providing a setter as to whether you want clients to be able to change the attribute.</a:t>
            </a:r>
            <a:endParaRPr lang="en-US" sz="2400" b="1" dirty="0">
              <a:latin typeface="Courier New"/>
              <a:cs typeface="Courier New"/>
            </a:endParaRPr>
          </a:p>
        </p:txBody>
      </p:sp>
      <p:grpSp>
        <p:nvGrpSpPr>
          <p:cNvPr id="13" name="Group 12"/>
          <p:cNvGrpSpPr/>
          <p:nvPr/>
        </p:nvGrpSpPr>
        <p:grpSpPr>
          <a:xfrm>
            <a:off x="506340" y="2334380"/>
            <a:ext cx="8128000" cy="2618620"/>
            <a:chOff x="506340" y="2334380"/>
            <a:chExt cx="8128000" cy="2618620"/>
          </a:xfrm>
        </p:grpSpPr>
        <p:sp>
          <p:nvSpPr>
            <p:cNvPr id="12" name="Rectangle 6"/>
            <p:cNvSpPr>
              <a:spLocks noChangeArrowheads="1"/>
            </p:cNvSpPr>
            <p:nvPr/>
          </p:nvSpPr>
          <p:spPr bwMode="auto">
            <a:xfrm>
              <a:off x="506340" y="2334380"/>
              <a:ext cx="8128000" cy="1295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The following definitions show the getter and setter for the salary attribute of an </a:t>
              </a:r>
              <a:r>
                <a:rPr lang="en-US" sz="2000" b="1" dirty="0">
                  <a:latin typeface="Courier New"/>
                  <a:cs typeface="Courier New"/>
                </a:rPr>
                <a:t>Employee</a:t>
              </a:r>
              <a:r>
                <a:rPr lang="en-US" sz="2400" dirty="0">
                  <a:latin typeface="Times New Roman" charset="0"/>
                </a:rPr>
                <a:t> object:</a:t>
              </a:r>
              <a:endParaRPr lang="en-US" sz="2400" b="1" dirty="0">
                <a:latin typeface="Courier New"/>
                <a:cs typeface="Courier New"/>
              </a:endParaRPr>
            </a:p>
          </p:txBody>
        </p:sp>
        <p:grpSp>
          <p:nvGrpSpPr>
            <p:cNvPr id="9" name="Group 8"/>
            <p:cNvGrpSpPr/>
            <p:nvPr/>
          </p:nvGrpSpPr>
          <p:grpSpPr>
            <a:xfrm>
              <a:off x="2384575" y="3224590"/>
              <a:ext cx="4495800" cy="1728410"/>
              <a:chOff x="1616208" y="2693853"/>
              <a:chExt cx="4495800" cy="1728410"/>
            </a:xfrm>
          </p:grpSpPr>
          <p:sp>
            <p:nvSpPr>
              <p:cNvPr id="10" name="Rectangle 9"/>
              <p:cNvSpPr/>
              <p:nvPr/>
            </p:nvSpPr>
            <p:spPr bwMode="auto">
              <a:xfrm>
                <a:off x="1616208" y="2693853"/>
                <a:ext cx="4495800" cy="172841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1" name="TextBox 10"/>
              <p:cNvSpPr txBox="1"/>
              <p:nvPr/>
            </p:nvSpPr>
            <p:spPr>
              <a:xfrm>
                <a:off x="1620422" y="2720135"/>
                <a:ext cx="4491586" cy="1477328"/>
              </a:xfrm>
              <a:prstGeom prst="rect">
                <a:avLst/>
              </a:prstGeom>
              <a:noFill/>
            </p:spPr>
            <p:txBody>
              <a:bodyPr wrap="square" rtlCol="0">
                <a:spAutoFit/>
              </a:bodyPr>
              <a:lstStyle/>
              <a:p>
                <a:r>
                  <a:rPr lang="en-US" b="1" dirty="0">
                    <a:solidFill>
                      <a:srgbClr val="CC6600"/>
                    </a:solidFill>
                    <a:latin typeface="Courier New"/>
                    <a:cs typeface="Courier New"/>
                  </a:rPr>
                  <a:t>def</a:t>
                </a:r>
                <a:r>
                  <a:rPr lang="en-US" b="1" dirty="0">
                    <a:latin typeface="Courier New"/>
                    <a:cs typeface="Courier New"/>
                  </a:rPr>
                  <a:t> </a:t>
                </a:r>
                <a:r>
                  <a:rPr lang="en-US" b="1" dirty="0" err="1">
                    <a:latin typeface="Courier New"/>
                    <a:cs typeface="Courier New"/>
                  </a:rPr>
                  <a:t>getSalary(self</a:t>
                </a:r>
                <a:r>
                  <a:rPr lang="en-US" b="1" dirty="0">
                    <a:latin typeface="Courier New"/>
                    <a:cs typeface="Courier New"/>
                  </a:rPr>
                  <a:t>):</a:t>
                </a:r>
              </a:p>
              <a:p>
                <a:r>
                  <a:rPr lang="en-US" b="1" dirty="0">
                    <a:latin typeface="Courier New"/>
                    <a:cs typeface="Courier New"/>
                  </a:rPr>
                  <a:t>    </a:t>
                </a:r>
                <a:r>
                  <a:rPr lang="en-US" b="1" dirty="0">
                    <a:solidFill>
                      <a:srgbClr val="CC6600"/>
                    </a:solidFill>
                    <a:latin typeface="Courier New"/>
                    <a:cs typeface="Courier New"/>
                  </a:rPr>
                  <a:t>return</a:t>
                </a:r>
                <a:r>
                  <a:rPr lang="en-US" b="1" dirty="0">
                    <a:latin typeface="Courier New"/>
                    <a:cs typeface="Courier New"/>
                  </a:rPr>
                  <a:t> </a:t>
                </a:r>
                <a:r>
                  <a:rPr lang="en-US" b="1" dirty="0" err="1">
                    <a:latin typeface="Courier New"/>
                    <a:cs typeface="Courier New"/>
                  </a:rPr>
                  <a:t>self.salary</a:t>
                </a:r>
                <a:endParaRPr lang="en-US" b="1" dirty="0">
                  <a:latin typeface="Courier New"/>
                  <a:cs typeface="Courier New"/>
                </a:endParaRPr>
              </a:p>
              <a:p>
                <a:endParaRPr lang="en-US" b="1" dirty="0">
                  <a:latin typeface="Courier New"/>
                  <a:cs typeface="Courier New"/>
                </a:endParaRPr>
              </a:p>
              <a:p>
                <a:r>
                  <a:rPr lang="en-US" b="1" dirty="0">
                    <a:solidFill>
                      <a:srgbClr val="CC6600"/>
                    </a:solidFill>
                    <a:latin typeface="Courier New"/>
                    <a:cs typeface="Courier New"/>
                  </a:rPr>
                  <a:t>def</a:t>
                </a:r>
                <a:r>
                  <a:rPr lang="en-US" b="1" dirty="0">
                    <a:latin typeface="Courier New"/>
                    <a:cs typeface="Courier New"/>
                  </a:rPr>
                  <a:t> </a:t>
                </a:r>
                <a:r>
                  <a:rPr lang="en-US" b="1" dirty="0" err="1">
                    <a:latin typeface="Courier New"/>
                    <a:cs typeface="Courier New"/>
                  </a:rPr>
                  <a:t>setSalary(self</a:t>
                </a:r>
                <a:r>
                  <a:rPr lang="en-US" b="1" dirty="0">
                    <a:latin typeface="Courier New"/>
                    <a:cs typeface="Courier New"/>
                  </a:rPr>
                  <a:t>, salary):</a:t>
                </a:r>
              </a:p>
              <a:p>
                <a:r>
                  <a:rPr lang="en-US" b="1" dirty="0">
                    <a:latin typeface="Courier New"/>
                    <a:cs typeface="Courier New"/>
                  </a:rPr>
                  <a:t>    </a:t>
                </a:r>
                <a:r>
                  <a:rPr lang="en-US" b="1" dirty="0" err="1">
                    <a:latin typeface="Courier New"/>
                    <a:cs typeface="Courier New"/>
                  </a:rPr>
                  <a:t>self.salary</a:t>
                </a:r>
                <a:r>
                  <a:rPr lang="en-US" b="1" dirty="0">
                    <a:latin typeface="Courier New"/>
                    <a:cs typeface="Courier New"/>
                  </a:rPr>
                  <a:t> = salary</a:t>
                </a:r>
                <a:endParaRPr lang="en-US" dirty="0">
                  <a:latin typeface="Times New Roman"/>
                  <a:cs typeface="Times New Roman"/>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Lists of Objects</a:t>
            </a:r>
            <a:endParaRPr lang="en-US" dirty="0">
              <a:solidFill>
                <a:srgbClr val="FF0000"/>
              </a:solidFill>
            </a:endParaRPr>
          </a:p>
        </p:txBody>
      </p:sp>
      <p:sp>
        <p:nvSpPr>
          <p:cNvPr id="390150" name="Rectangle 6"/>
          <p:cNvSpPr>
            <a:spLocks noChangeArrowheads="1"/>
          </p:cNvSpPr>
          <p:nvPr/>
        </p:nvSpPr>
        <p:spPr bwMode="auto">
          <a:xfrm>
            <a:off x="506340" y="1162920"/>
            <a:ext cx="8128000" cy="12754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Because lists can contain values of any type, the elements of a list can be objects. For example, a list of the employees at Scrooge and Marley can be initialized like this:</a:t>
            </a:r>
            <a:endParaRPr lang="en-US" sz="2400" b="1" dirty="0">
              <a:latin typeface="Courier New"/>
              <a:cs typeface="Courier New"/>
            </a:endParaRPr>
          </a:p>
        </p:txBody>
      </p:sp>
      <p:grpSp>
        <p:nvGrpSpPr>
          <p:cNvPr id="2" name="Group 14"/>
          <p:cNvGrpSpPr/>
          <p:nvPr/>
        </p:nvGrpSpPr>
        <p:grpSpPr>
          <a:xfrm>
            <a:off x="1318385" y="2383883"/>
            <a:ext cx="7010400" cy="1264917"/>
            <a:chOff x="1147138" y="2621283"/>
            <a:chExt cx="7010400" cy="1264917"/>
          </a:xfrm>
        </p:grpSpPr>
        <p:sp>
          <p:nvSpPr>
            <p:cNvPr id="8" name="Rectangle 7"/>
            <p:cNvSpPr/>
            <p:nvPr/>
          </p:nvSpPr>
          <p:spPr bwMode="auto">
            <a:xfrm>
              <a:off x="1147138" y="2621283"/>
              <a:ext cx="7010400" cy="126491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3" name="TextBox 12"/>
            <p:cNvSpPr txBox="1"/>
            <p:nvPr/>
          </p:nvSpPr>
          <p:spPr>
            <a:xfrm>
              <a:off x="1151352" y="2647565"/>
              <a:ext cx="7006186" cy="1200329"/>
            </a:xfrm>
            <a:prstGeom prst="rect">
              <a:avLst/>
            </a:prstGeom>
            <a:noFill/>
          </p:spPr>
          <p:txBody>
            <a:bodyPr wrap="square" rtlCol="0">
              <a:spAutoFit/>
            </a:bodyPr>
            <a:lstStyle/>
            <a:p>
              <a:r>
                <a:rPr lang="en-US" b="1" dirty="0">
                  <a:latin typeface="Courier New"/>
                  <a:cs typeface="Courier New"/>
                </a:rPr>
                <a:t>SCROOGE</a:t>
              </a:r>
              <a:r>
                <a:rPr lang="en-US" b="1" dirty="0">
                  <a:latin typeface="Monaco"/>
                  <a:cs typeface="Monaco"/>
                </a:rPr>
                <a:t>_</a:t>
              </a:r>
              <a:r>
                <a:rPr lang="en-US" b="1" dirty="0">
                  <a:latin typeface="Courier New"/>
                  <a:cs typeface="Courier New"/>
                </a:rPr>
                <a:t>AND</a:t>
              </a:r>
              <a:r>
                <a:rPr lang="en-US" b="1" dirty="0">
                  <a:latin typeface="Monaco"/>
                  <a:cs typeface="Monaco"/>
                </a:rPr>
                <a:t>_</a:t>
              </a:r>
              <a:r>
                <a:rPr lang="en-US" b="1" dirty="0">
                  <a:latin typeface="Courier New"/>
                  <a:cs typeface="Courier New"/>
                </a:rPr>
                <a:t>MARLEY = [</a:t>
              </a:r>
            </a:p>
            <a:p>
              <a:r>
                <a:rPr lang="en-US" b="1" dirty="0">
                  <a:latin typeface="Courier New"/>
                  <a:cs typeface="Courier New"/>
                </a:rPr>
                <a:t>   </a:t>
              </a:r>
              <a:r>
                <a:rPr lang="en-US" b="1" dirty="0" err="1">
                  <a:latin typeface="Courier New"/>
                  <a:cs typeface="Courier New"/>
                </a:rPr>
                <a:t>Employee("Ebenezer</a:t>
              </a:r>
              <a:r>
                <a:rPr lang="en-US" b="1" dirty="0">
                  <a:latin typeface="Courier New"/>
                  <a:cs typeface="Courier New"/>
                </a:rPr>
                <a:t> Scrooge", "founder", 1000),</a:t>
              </a:r>
            </a:p>
            <a:p>
              <a:r>
                <a:rPr lang="en-US" b="1" dirty="0">
                  <a:latin typeface="Courier New"/>
                  <a:cs typeface="Courier New"/>
                </a:rPr>
                <a:t>   </a:t>
              </a:r>
              <a:r>
                <a:rPr lang="en-US" b="1" dirty="0" err="1">
                  <a:latin typeface="Courier New"/>
                  <a:cs typeface="Courier New"/>
                </a:rPr>
                <a:t>Employee("Bob</a:t>
              </a:r>
              <a:r>
                <a:rPr lang="en-US" b="1" dirty="0">
                  <a:latin typeface="Courier New"/>
                  <a:cs typeface="Courier New"/>
                </a:rPr>
                <a:t> </a:t>
              </a:r>
              <a:r>
                <a:rPr lang="en-US" b="1" dirty="0" err="1">
                  <a:latin typeface="Courier New"/>
                  <a:cs typeface="Courier New"/>
                </a:rPr>
                <a:t>Cratchit</a:t>
              </a:r>
              <a:r>
                <a:rPr lang="en-US" b="1" dirty="0">
                  <a:latin typeface="Courier New"/>
                  <a:cs typeface="Courier New"/>
                </a:rPr>
                <a:t>", "clerk", 15) </a:t>
              </a:r>
            </a:p>
            <a:p>
              <a:r>
                <a:rPr lang="en-US" b="1" dirty="0">
                  <a:latin typeface="Courier New"/>
                  <a:cs typeface="Courier New"/>
                </a:rPr>
                <a:t>]</a:t>
              </a:r>
            </a:p>
          </p:txBody>
        </p:sp>
      </p:grpSp>
      <p:grpSp>
        <p:nvGrpSpPr>
          <p:cNvPr id="3" name="Group 19"/>
          <p:cNvGrpSpPr/>
          <p:nvPr/>
        </p:nvGrpSpPr>
        <p:grpSpPr>
          <a:xfrm>
            <a:off x="509660" y="3829920"/>
            <a:ext cx="8128000" cy="2695199"/>
            <a:chOff x="509660" y="3829920"/>
            <a:chExt cx="8128000" cy="2695199"/>
          </a:xfrm>
        </p:grpSpPr>
        <p:sp>
          <p:nvSpPr>
            <p:cNvPr id="16" name="Rectangle 6"/>
            <p:cNvSpPr>
              <a:spLocks noChangeArrowheads="1"/>
            </p:cNvSpPr>
            <p:nvPr/>
          </p:nvSpPr>
          <p:spPr bwMode="auto">
            <a:xfrm>
              <a:off x="509660" y="3829920"/>
              <a:ext cx="8128000" cy="10468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The following function prints the payroll for the roster of  employees supplied as an argument </a:t>
              </a:r>
              <a:r>
                <a:rPr lang="en-US" sz="2400" i="1" dirty="0">
                  <a:latin typeface="Times New Roman" charset="0"/>
                </a:rPr>
                <a:t>using our getter methods</a:t>
              </a:r>
              <a:r>
                <a:rPr lang="en-US" sz="2400" dirty="0">
                  <a:latin typeface="Times New Roman" charset="0"/>
                </a:rPr>
                <a:t>:</a:t>
              </a:r>
              <a:endParaRPr lang="en-US" sz="2400" b="1" dirty="0">
                <a:latin typeface="Courier New"/>
                <a:cs typeface="Courier New"/>
              </a:endParaRPr>
            </a:p>
          </p:txBody>
        </p:sp>
        <p:grpSp>
          <p:nvGrpSpPr>
            <p:cNvPr id="4" name="Group 16"/>
            <p:cNvGrpSpPr/>
            <p:nvPr/>
          </p:nvGrpSpPr>
          <p:grpSpPr>
            <a:xfrm>
              <a:off x="1282100" y="4744510"/>
              <a:ext cx="7010400" cy="1780609"/>
              <a:chOff x="1374308" y="2693853"/>
              <a:chExt cx="7010400" cy="1780609"/>
            </a:xfrm>
          </p:grpSpPr>
          <p:sp>
            <p:nvSpPr>
              <p:cNvPr id="18" name="Rectangle 17"/>
              <p:cNvSpPr/>
              <p:nvPr/>
            </p:nvSpPr>
            <p:spPr bwMode="auto">
              <a:xfrm>
                <a:off x="1374308" y="2693853"/>
                <a:ext cx="7010400" cy="173249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9" name="TextBox 18"/>
              <p:cNvSpPr txBox="1"/>
              <p:nvPr/>
            </p:nvSpPr>
            <p:spPr>
              <a:xfrm>
                <a:off x="1378522" y="2720135"/>
                <a:ext cx="6929986" cy="1754327"/>
              </a:xfrm>
              <a:prstGeom prst="rect">
                <a:avLst/>
              </a:prstGeom>
              <a:noFill/>
            </p:spPr>
            <p:txBody>
              <a:bodyPr wrap="square" rtlCol="0">
                <a:spAutoFit/>
              </a:bodyPr>
              <a:lstStyle/>
              <a:p>
                <a:r>
                  <a:rPr lang="en-US" b="1" dirty="0">
                    <a:solidFill>
                      <a:srgbClr val="CC6600"/>
                    </a:solidFill>
                    <a:latin typeface="Courier New"/>
                    <a:cs typeface="Courier New"/>
                  </a:rPr>
                  <a:t>def</a:t>
                </a:r>
                <a:r>
                  <a:rPr lang="en-US" b="1" dirty="0">
                    <a:latin typeface="Courier New"/>
                    <a:cs typeface="Courier New"/>
                  </a:rPr>
                  <a:t> </a:t>
                </a:r>
                <a:r>
                  <a:rPr lang="en-US" b="1" dirty="0" err="1">
                    <a:latin typeface="Courier New"/>
                    <a:cs typeface="Courier New"/>
                  </a:rPr>
                  <a:t>printPayroll(roster</a:t>
                </a:r>
                <a:r>
                  <a:rPr lang="en-US" b="1" dirty="0">
                    <a:latin typeface="Courier New"/>
                    <a:cs typeface="Courier New"/>
                  </a:rPr>
                  <a:t>):</a:t>
                </a:r>
              </a:p>
              <a:p>
                <a:r>
                  <a:rPr lang="en-US" b="1" dirty="0">
                    <a:latin typeface="Courier New"/>
                    <a:cs typeface="Courier New"/>
                  </a:rPr>
                  <a:t>    </a:t>
                </a:r>
                <a:r>
                  <a:rPr lang="en-US" b="1" dirty="0">
                    <a:solidFill>
                      <a:srgbClr val="CC6600"/>
                    </a:solidFill>
                    <a:latin typeface="Courier New"/>
                    <a:cs typeface="Courier New"/>
                  </a:rPr>
                  <a:t>for</a:t>
                </a:r>
                <a:r>
                  <a:rPr lang="en-US" b="1" dirty="0">
                    <a:latin typeface="Courier New"/>
                    <a:cs typeface="Courier New"/>
                  </a:rPr>
                  <a:t> </a:t>
                </a:r>
                <a:r>
                  <a:rPr lang="en-US" b="1" dirty="0" err="1">
                    <a:latin typeface="Courier New"/>
                    <a:cs typeface="Courier New"/>
                  </a:rPr>
                  <a:t>emp</a:t>
                </a:r>
                <a:r>
                  <a:rPr lang="en-US" b="1" dirty="0">
                    <a:latin typeface="Courier New"/>
                    <a:cs typeface="Courier New"/>
                  </a:rPr>
                  <a:t> </a:t>
                </a:r>
                <a:r>
                  <a:rPr lang="en-US" b="1" dirty="0">
                    <a:solidFill>
                      <a:srgbClr val="CC6600"/>
                    </a:solidFill>
                    <a:latin typeface="Courier New"/>
                    <a:cs typeface="Courier New"/>
                  </a:rPr>
                  <a:t>in</a:t>
                </a:r>
                <a:r>
                  <a:rPr lang="en-US" b="1" dirty="0">
                    <a:latin typeface="Courier New"/>
                    <a:cs typeface="Courier New"/>
                  </a:rPr>
                  <a:t> roster:</a:t>
                </a:r>
              </a:p>
              <a:p>
                <a:r>
                  <a:rPr lang="en-US" b="1" dirty="0">
                    <a:latin typeface="Courier New"/>
                    <a:cs typeface="Courier New"/>
                  </a:rPr>
                  <a:t>        </a:t>
                </a:r>
                <a:r>
                  <a:rPr lang="en-US" b="1" dirty="0" err="1">
                    <a:latin typeface="Courier New"/>
                    <a:cs typeface="Courier New"/>
                  </a:rPr>
                  <a:t>print(emp.getName</a:t>
                </a:r>
                <a:r>
                  <a:rPr lang="en-US" b="1" dirty="0">
                    <a:latin typeface="Courier New"/>
                    <a:cs typeface="Courier New"/>
                  </a:rPr>
                  <a:t>() +</a:t>
                </a:r>
              </a:p>
              <a:p>
                <a:r>
                  <a:rPr lang="en-US" b="1" dirty="0">
                    <a:latin typeface="Courier New"/>
                    <a:cs typeface="Courier New"/>
                  </a:rPr>
                  <a:t>              " (" + </a:t>
                </a:r>
                <a:r>
                  <a:rPr lang="en-US" b="1" dirty="0" err="1">
                    <a:latin typeface="Courier New"/>
                    <a:cs typeface="Courier New"/>
                  </a:rPr>
                  <a:t>emp.getTitle</a:t>
                </a:r>
                <a:r>
                  <a:rPr lang="en-US" b="1" dirty="0">
                    <a:latin typeface="Courier New"/>
                    <a:cs typeface="Courier New"/>
                  </a:rPr>
                  <a:t>() + "): " +</a:t>
                </a:r>
              </a:p>
              <a:p>
                <a:r>
                  <a:rPr lang="en-US" b="1" dirty="0">
                    <a:latin typeface="Courier New"/>
                    <a:cs typeface="Courier New"/>
                  </a:rPr>
                  <a:t>              </a:t>
                </a:r>
                <a:r>
                  <a:rPr lang="en-US" b="1" dirty="0" err="1">
                    <a:latin typeface="Courier New"/>
                    <a:cs typeface="Courier New"/>
                  </a:rPr>
                  <a:t>str(emp.getSalary</a:t>
                </a:r>
                <a:r>
                  <a:rPr lang="en-US" b="1" dirty="0">
                    <a:latin typeface="Courier New"/>
                    <a:cs typeface="Courier New"/>
                  </a:rPr>
                  <a:t>()))</a:t>
                </a:r>
              </a:p>
              <a:p>
                <a:r>
                  <a:rPr lang="en-US" b="1" dirty="0">
                    <a:latin typeface="Courier New"/>
                    <a:cs typeface="Courier New"/>
                  </a:rPr>
                  <a:t>  </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Converting Objects to Strings</a:t>
            </a:r>
            <a:endParaRPr lang="en-US" dirty="0">
              <a:solidFill>
                <a:srgbClr val="FF0000"/>
              </a:solidFill>
            </a:endParaRPr>
          </a:p>
        </p:txBody>
      </p:sp>
      <p:sp>
        <p:nvSpPr>
          <p:cNvPr id="390150" name="Rectangle 6"/>
          <p:cNvSpPr>
            <a:spLocks noChangeArrowheads="1"/>
          </p:cNvSpPr>
          <p:nvPr/>
        </p:nvSpPr>
        <p:spPr bwMode="auto">
          <a:xfrm>
            <a:off x="506340" y="1162920"/>
            <a:ext cx="8128000" cy="12754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charset="0"/>
              </a:rPr>
              <a:t>If for no other reason than that doing so simplifies debugging, it is good practice to include a </a:t>
            </a:r>
            <a:r>
              <a:rPr lang="en-US" sz="2000" b="1" dirty="0">
                <a:latin typeface="Monaco"/>
                <a:cs typeface="Monaco"/>
              </a:rPr>
              <a:t>__</a:t>
            </a:r>
            <a:r>
              <a:rPr lang="en-US" sz="2000" b="1" dirty="0" err="1">
                <a:latin typeface="Courier New"/>
                <a:cs typeface="Courier New"/>
              </a:rPr>
              <a:t>str</a:t>
            </a:r>
            <a:r>
              <a:rPr lang="en-US" sz="2000" b="1" dirty="0">
                <a:latin typeface="Monaco"/>
                <a:cs typeface="Monaco"/>
              </a:rPr>
              <a:t>__</a:t>
            </a:r>
            <a:r>
              <a:rPr lang="en-US" sz="2400" dirty="0">
                <a:latin typeface="Times New Roman" charset="0"/>
              </a:rPr>
              <a:t> method in each class to convert an object to a string.</a:t>
            </a:r>
          </a:p>
        </p:txBody>
      </p:sp>
      <p:grpSp>
        <p:nvGrpSpPr>
          <p:cNvPr id="3" name="Group 19"/>
          <p:cNvGrpSpPr/>
          <p:nvPr/>
        </p:nvGrpSpPr>
        <p:grpSpPr>
          <a:xfrm>
            <a:off x="509660" y="4287120"/>
            <a:ext cx="8128000" cy="2189880"/>
            <a:chOff x="509660" y="3829920"/>
            <a:chExt cx="8128000" cy="2189880"/>
          </a:xfrm>
        </p:grpSpPr>
        <p:sp>
          <p:nvSpPr>
            <p:cNvPr id="16" name="Rectangle 6"/>
            <p:cNvSpPr>
              <a:spLocks noChangeArrowheads="1"/>
            </p:cNvSpPr>
            <p:nvPr/>
          </p:nvSpPr>
          <p:spPr bwMode="auto">
            <a:xfrm>
              <a:off x="509660" y="3829920"/>
              <a:ext cx="8128000" cy="104688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latin typeface="Times New Roman" charset="0"/>
                </a:rPr>
                <a:t>This definition allows you to simplify the </a:t>
              </a:r>
              <a:r>
                <a:rPr lang="en-US" sz="2000" b="1" dirty="0" err="1">
                  <a:latin typeface="Courier New"/>
                  <a:cs typeface="Courier New"/>
                </a:rPr>
                <a:t>printPayroll</a:t>
              </a:r>
              <a:r>
                <a:rPr lang="en-US" sz="2400" dirty="0">
                  <a:latin typeface="Times New Roman" charset="0"/>
                </a:rPr>
                <a:t> function to this much shorter form:</a:t>
              </a:r>
              <a:endParaRPr lang="en-US" sz="2400" b="1" dirty="0">
                <a:latin typeface="Courier New"/>
                <a:cs typeface="Courier New"/>
              </a:endParaRPr>
            </a:p>
          </p:txBody>
        </p:sp>
        <p:grpSp>
          <p:nvGrpSpPr>
            <p:cNvPr id="4" name="Group 16"/>
            <p:cNvGrpSpPr/>
            <p:nvPr/>
          </p:nvGrpSpPr>
          <p:grpSpPr>
            <a:xfrm>
              <a:off x="1282100" y="4744510"/>
              <a:ext cx="7010400" cy="1275290"/>
              <a:chOff x="1374308" y="2693853"/>
              <a:chExt cx="7010400" cy="1275290"/>
            </a:xfrm>
          </p:grpSpPr>
          <p:sp>
            <p:nvSpPr>
              <p:cNvPr id="18" name="Rectangle 17"/>
              <p:cNvSpPr/>
              <p:nvPr/>
            </p:nvSpPr>
            <p:spPr bwMode="auto">
              <a:xfrm>
                <a:off x="1374308" y="2693853"/>
                <a:ext cx="7010400" cy="127529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9" name="TextBox 18"/>
              <p:cNvSpPr txBox="1"/>
              <p:nvPr/>
            </p:nvSpPr>
            <p:spPr>
              <a:xfrm>
                <a:off x="1378522" y="2720135"/>
                <a:ext cx="6929986" cy="1200329"/>
              </a:xfrm>
              <a:prstGeom prst="rect">
                <a:avLst/>
              </a:prstGeom>
              <a:noFill/>
            </p:spPr>
            <p:txBody>
              <a:bodyPr wrap="square" rtlCol="0">
                <a:spAutoFit/>
              </a:bodyPr>
              <a:lstStyle/>
              <a:p>
                <a:r>
                  <a:rPr lang="en-US" b="1" dirty="0">
                    <a:solidFill>
                      <a:srgbClr val="CC6600"/>
                    </a:solidFill>
                    <a:latin typeface="Courier New"/>
                    <a:cs typeface="Courier New"/>
                  </a:rPr>
                  <a:t>def</a:t>
                </a:r>
                <a:r>
                  <a:rPr lang="en-US" b="1" dirty="0">
                    <a:latin typeface="Courier New"/>
                    <a:cs typeface="Courier New"/>
                  </a:rPr>
                  <a:t> </a:t>
                </a:r>
                <a:r>
                  <a:rPr lang="en-US" b="1" dirty="0" err="1">
                    <a:latin typeface="Courier New"/>
                    <a:cs typeface="Courier New"/>
                  </a:rPr>
                  <a:t>printPayroll(roster</a:t>
                </a:r>
                <a:r>
                  <a:rPr lang="en-US" b="1" dirty="0">
                    <a:latin typeface="Courier New"/>
                    <a:cs typeface="Courier New"/>
                  </a:rPr>
                  <a:t>):</a:t>
                </a:r>
              </a:p>
              <a:p>
                <a:r>
                  <a:rPr lang="en-US" b="1" dirty="0">
                    <a:latin typeface="Courier New"/>
                    <a:cs typeface="Courier New"/>
                  </a:rPr>
                  <a:t>    </a:t>
                </a:r>
                <a:r>
                  <a:rPr lang="en-US" b="1" dirty="0">
                    <a:solidFill>
                      <a:srgbClr val="CC6600"/>
                    </a:solidFill>
                    <a:latin typeface="Courier New"/>
                    <a:cs typeface="Courier New"/>
                  </a:rPr>
                  <a:t>for</a:t>
                </a:r>
                <a:r>
                  <a:rPr lang="en-US" b="1" dirty="0">
                    <a:latin typeface="Courier New"/>
                    <a:cs typeface="Courier New"/>
                  </a:rPr>
                  <a:t> </a:t>
                </a:r>
                <a:r>
                  <a:rPr lang="en-US" b="1" dirty="0" err="1">
                    <a:latin typeface="Courier New"/>
                    <a:cs typeface="Courier New"/>
                  </a:rPr>
                  <a:t>emp</a:t>
                </a:r>
                <a:r>
                  <a:rPr lang="en-US" b="1" dirty="0">
                    <a:latin typeface="Courier New"/>
                    <a:cs typeface="Courier New"/>
                  </a:rPr>
                  <a:t> </a:t>
                </a:r>
                <a:r>
                  <a:rPr lang="en-US" b="1" dirty="0">
                    <a:solidFill>
                      <a:srgbClr val="CC6600"/>
                    </a:solidFill>
                    <a:latin typeface="Courier New"/>
                    <a:cs typeface="Courier New"/>
                  </a:rPr>
                  <a:t>in</a:t>
                </a:r>
                <a:r>
                  <a:rPr lang="en-US" b="1" dirty="0">
                    <a:latin typeface="Courier New"/>
                    <a:cs typeface="Courier New"/>
                  </a:rPr>
                  <a:t> roster:</a:t>
                </a:r>
              </a:p>
              <a:p>
                <a:r>
                  <a:rPr lang="en-US" b="1" dirty="0">
                    <a:latin typeface="Courier New"/>
                    <a:cs typeface="Courier New"/>
                  </a:rPr>
                  <a:t>        </a:t>
                </a:r>
                <a:r>
                  <a:rPr lang="en-US" b="1" dirty="0" err="1">
                    <a:latin typeface="Courier New"/>
                    <a:cs typeface="Courier New"/>
                  </a:rPr>
                  <a:t>print(emp</a:t>
                </a:r>
                <a:r>
                  <a:rPr lang="en-US" b="1" dirty="0">
                    <a:latin typeface="Courier New"/>
                    <a:cs typeface="Courier New"/>
                  </a:rPr>
                  <a:t>)</a:t>
                </a:r>
              </a:p>
              <a:p>
                <a:r>
                  <a:rPr lang="en-US" b="1" dirty="0">
                    <a:latin typeface="Courier New"/>
                    <a:cs typeface="Courier New"/>
                  </a:rPr>
                  <a:t>  </a:t>
                </a:r>
              </a:p>
            </p:txBody>
          </p:sp>
        </p:grpSp>
      </p:grpSp>
      <p:grpSp>
        <p:nvGrpSpPr>
          <p:cNvPr id="14" name="Group 13"/>
          <p:cNvGrpSpPr/>
          <p:nvPr/>
        </p:nvGrpSpPr>
        <p:grpSpPr>
          <a:xfrm>
            <a:off x="506340" y="2333740"/>
            <a:ext cx="8128000" cy="1781060"/>
            <a:chOff x="506340" y="2333740"/>
            <a:chExt cx="8128000" cy="1781060"/>
          </a:xfrm>
        </p:grpSpPr>
        <p:grpSp>
          <p:nvGrpSpPr>
            <p:cNvPr id="2" name="Group 14"/>
            <p:cNvGrpSpPr/>
            <p:nvPr/>
          </p:nvGrpSpPr>
          <p:grpSpPr>
            <a:xfrm>
              <a:off x="1318385" y="3002283"/>
              <a:ext cx="7010400" cy="1112517"/>
              <a:chOff x="1147138" y="2621283"/>
              <a:chExt cx="7010400" cy="1112517"/>
            </a:xfrm>
          </p:grpSpPr>
          <p:sp>
            <p:nvSpPr>
              <p:cNvPr id="8" name="Rectangle 7"/>
              <p:cNvSpPr/>
              <p:nvPr/>
            </p:nvSpPr>
            <p:spPr bwMode="auto">
              <a:xfrm>
                <a:off x="1147138" y="2621283"/>
                <a:ext cx="7010400" cy="111251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3" name="TextBox 12"/>
              <p:cNvSpPr txBox="1"/>
              <p:nvPr/>
            </p:nvSpPr>
            <p:spPr>
              <a:xfrm>
                <a:off x="1151352" y="2647565"/>
                <a:ext cx="7006186" cy="923330"/>
              </a:xfrm>
              <a:prstGeom prst="rect">
                <a:avLst/>
              </a:prstGeom>
              <a:noFill/>
            </p:spPr>
            <p:txBody>
              <a:bodyPr wrap="square" rtlCol="0">
                <a:spAutoFit/>
              </a:bodyPr>
              <a:lstStyle/>
              <a:p>
                <a:r>
                  <a:rPr lang="en-US" b="1" dirty="0">
                    <a:solidFill>
                      <a:srgbClr val="CC6600"/>
                    </a:solidFill>
                    <a:latin typeface="Courier New"/>
                    <a:cs typeface="Courier New"/>
                  </a:rPr>
                  <a:t>def</a:t>
                </a:r>
                <a:r>
                  <a:rPr lang="en-US" b="1" dirty="0">
                    <a:latin typeface="Courier New"/>
                    <a:cs typeface="Courier New"/>
                  </a:rPr>
                  <a:t> </a:t>
                </a:r>
                <a:r>
                  <a:rPr lang="en-US" b="1" dirty="0">
                    <a:latin typeface="Monaco"/>
                    <a:cs typeface="Monaco"/>
                  </a:rPr>
                  <a:t>__</a:t>
                </a:r>
                <a:r>
                  <a:rPr lang="en-US" b="1" dirty="0" err="1">
                    <a:latin typeface="Courier New"/>
                    <a:cs typeface="Courier New"/>
                  </a:rPr>
                  <a:t>str</a:t>
                </a:r>
                <a:r>
                  <a:rPr lang="en-US" b="1" dirty="0" err="1">
                    <a:latin typeface="Monaco"/>
                    <a:cs typeface="Monaco"/>
                  </a:rPr>
                  <a:t>__</a:t>
                </a:r>
                <a:r>
                  <a:rPr lang="en-US" b="1" dirty="0" err="1">
                    <a:latin typeface="Courier New"/>
                    <a:cs typeface="Courier New"/>
                  </a:rPr>
                  <a:t>(self</a:t>
                </a:r>
                <a:r>
                  <a:rPr lang="en-US" b="1" dirty="0">
                    <a:latin typeface="Courier New"/>
                    <a:cs typeface="Courier New"/>
                  </a:rPr>
                  <a:t>):</a:t>
                </a:r>
              </a:p>
              <a:p>
                <a:r>
                  <a:rPr lang="en-US" b="1" dirty="0">
                    <a:latin typeface="Courier New"/>
                    <a:cs typeface="Courier New"/>
                  </a:rPr>
                  <a:t>   </a:t>
                </a:r>
                <a:r>
                  <a:rPr lang="en-US" b="1" dirty="0">
                    <a:solidFill>
                      <a:srgbClr val="CC6600"/>
                    </a:solidFill>
                    <a:latin typeface="Courier New"/>
                    <a:cs typeface="Courier New"/>
                  </a:rPr>
                  <a:t>return</a:t>
                </a:r>
                <a:r>
                  <a:rPr lang="en-US" b="1" dirty="0">
                    <a:latin typeface="Courier New"/>
                    <a:cs typeface="Courier New"/>
                  </a:rPr>
                  <a:t> </a:t>
                </a:r>
                <a:r>
                  <a:rPr lang="en-US" b="1" dirty="0" err="1">
                    <a:latin typeface="Courier New"/>
                    <a:cs typeface="Courier New"/>
                  </a:rPr>
                  <a:t>self.name</a:t>
                </a:r>
                <a:r>
                  <a:rPr lang="en-US" b="1" dirty="0">
                    <a:latin typeface="Courier New"/>
                    <a:cs typeface="Courier New"/>
                  </a:rPr>
                  <a:t> + " (" + </a:t>
                </a:r>
                <a:r>
                  <a:rPr lang="en-US" b="1" dirty="0" err="1">
                    <a:latin typeface="Courier New"/>
                    <a:cs typeface="Courier New"/>
                  </a:rPr>
                  <a:t>self.title</a:t>
                </a:r>
                <a:r>
                  <a:rPr lang="en-US" b="1" dirty="0">
                    <a:latin typeface="Courier New"/>
                    <a:cs typeface="Courier New"/>
                  </a:rPr>
                  <a:t> + "): " +</a:t>
                </a:r>
              </a:p>
              <a:p>
                <a:r>
                  <a:rPr lang="en-US" b="1" dirty="0">
                    <a:latin typeface="Courier New"/>
                    <a:cs typeface="Courier New"/>
                  </a:rPr>
                  <a:t>          </a:t>
                </a:r>
                <a:r>
                  <a:rPr lang="en-US" b="1" dirty="0" err="1">
                    <a:latin typeface="Courier New"/>
                    <a:cs typeface="Courier New"/>
                  </a:rPr>
                  <a:t>str(self.salary</a:t>
                </a:r>
                <a:r>
                  <a:rPr lang="en-US" b="1" dirty="0">
                    <a:latin typeface="Courier New"/>
                    <a:cs typeface="Courier New"/>
                  </a:rPr>
                  <a:t>)</a:t>
                </a:r>
              </a:p>
            </p:txBody>
          </p:sp>
        </p:grpSp>
        <p:sp>
          <p:nvSpPr>
            <p:cNvPr id="12" name="Rectangle 6"/>
            <p:cNvSpPr>
              <a:spLocks noChangeArrowheads="1"/>
            </p:cNvSpPr>
            <p:nvPr/>
          </p:nvSpPr>
          <p:spPr bwMode="auto">
            <a:xfrm>
              <a:off x="506340" y="2333740"/>
              <a:ext cx="8128000" cy="56186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latin typeface="Times New Roman" charset="0"/>
                </a:rPr>
                <a:t>The </a:t>
              </a:r>
              <a:r>
                <a:rPr lang="en-US" sz="2000" b="1" dirty="0">
                  <a:latin typeface="Monaco"/>
                  <a:cs typeface="Monaco"/>
                </a:rPr>
                <a:t>__</a:t>
              </a:r>
              <a:r>
                <a:rPr lang="en-US" sz="2000" b="1" dirty="0" err="1">
                  <a:latin typeface="Courier New"/>
                  <a:cs typeface="Courier New"/>
                </a:rPr>
                <a:t>str</a:t>
              </a:r>
              <a:r>
                <a:rPr lang="en-US" sz="2000" b="1" dirty="0">
                  <a:latin typeface="Monaco"/>
                  <a:cs typeface="Monaco"/>
                </a:rPr>
                <a:t>_</a:t>
              </a:r>
              <a:r>
                <a:rPr lang="en-US" sz="2400" b="1" dirty="0">
                  <a:latin typeface="Monaco"/>
                  <a:cs typeface="Monaco"/>
                </a:rPr>
                <a:t>_</a:t>
              </a:r>
              <a:r>
                <a:rPr lang="en-US" sz="2400" dirty="0">
                  <a:latin typeface="Times New Roman" charset="0"/>
                </a:rPr>
                <a:t> method for the </a:t>
              </a:r>
              <a:r>
                <a:rPr lang="en-US" sz="2000" b="1" dirty="0">
                  <a:latin typeface="Courier New"/>
                  <a:cs typeface="Courier New"/>
                </a:rPr>
                <a:t>Employee</a:t>
              </a:r>
              <a:r>
                <a:rPr lang="en-US" sz="2400" dirty="0">
                  <a:latin typeface="Times New Roman" charset="0"/>
                </a:rPr>
                <a:t> class looks like this: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22534</TotalTime>
  <Words>1367</Words>
  <Application>Microsoft Macintosh PowerPoint</Application>
  <PresentationFormat>On-screen Show (4:3)</PresentationFormat>
  <Paragraphs>148</Paragraphs>
  <Slides>16</Slides>
  <Notes>16</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16</vt:i4>
      </vt:variant>
    </vt:vector>
  </HeadingPairs>
  <TitlesOfParts>
    <vt:vector size="27" baseType="lpstr">
      <vt:lpstr>ＭＳ Ｐゴシック</vt:lpstr>
      <vt:lpstr>Courier New</vt:lpstr>
      <vt:lpstr>Helvetica Neue</vt:lpstr>
      <vt:lpstr>Lucida Grande</vt:lpstr>
      <vt:lpstr>Monaco</vt:lpstr>
      <vt:lpstr>Times</vt:lpstr>
      <vt:lpstr>Times New Roman</vt:lpstr>
      <vt:lpstr>Blank Presentation</vt:lpstr>
      <vt:lpstr>3_Blank Presentation</vt:lpstr>
      <vt:lpstr>1_Blank Presentation</vt:lpstr>
      <vt:lpstr>5_Blank Presentation</vt:lpstr>
      <vt:lpstr>Python and Objects</vt:lpstr>
      <vt:lpstr>Review: Classes and Objects</vt:lpstr>
      <vt:lpstr>Thinking About Objects</vt:lpstr>
      <vt:lpstr>The Purposes of Objects</vt:lpstr>
      <vt:lpstr>Scrooge and Marley in Python</vt:lpstr>
      <vt:lpstr>Classes as Templates</vt:lpstr>
      <vt:lpstr>Defining a Blank-Slate Class</vt:lpstr>
      <vt:lpstr>Object Values are References</vt:lpstr>
      <vt:lpstr>Creating an Employee by Assignment</vt:lpstr>
      <vt:lpstr>Constructors</vt:lpstr>
      <vt:lpstr>A Constructor for the Employee Class</vt:lpstr>
      <vt:lpstr>Defining Additional Methods</vt:lpstr>
      <vt:lpstr>Getters and Setters</vt:lpstr>
      <vt:lpstr>Lists of Objects</vt:lpstr>
      <vt:lpstr>Converting Objects to Strings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225</cp:revision>
  <cp:lastPrinted>2025-10-28T16:02:07Z</cp:lastPrinted>
  <dcterms:created xsi:type="dcterms:W3CDTF">2019-03-30T15:52:52Z</dcterms:created>
  <dcterms:modified xsi:type="dcterms:W3CDTF">2025-10-28T16:03:58Z</dcterms:modified>
</cp:coreProperties>
</file>