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6" r:id="rId2"/>
    <p:sldMasterId id="2147483668" r:id="rId3"/>
  </p:sldMasterIdLst>
  <p:notesMasterIdLst>
    <p:notesMasterId r:id="rId26"/>
  </p:notesMasterIdLst>
  <p:sldIdLst>
    <p:sldId id="441" r:id="rId4"/>
    <p:sldId id="503" r:id="rId5"/>
    <p:sldId id="485" r:id="rId6"/>
    <p:sldId id="486" r:id="rId7"/>
    <p:sldId id="513" r:id="rId8"/>
    <p:sldId id="514" r:id="rId9"/>
    <p:sldId id="515" r:id="rId10"/>
    <p:sldId id="492" r:id="rId11"/>
    <p:sldId id="516" r:id="rId12"/>
    <p:sldId id="509" r:id="rId13"/>
    <p:sldId id="511" r:id="rId14"/>
    <p:sldId id="512" r:id="rId15"/>
    <p:sldId id="510" r:id="rId16"/>
    <p:sldId id="517" r:id="rId17"/>
    <p:sldId id="518" r:id="rId18"/>
    <p:sldId id="519" r:id="rId19"/>
    <p:sldId id="527" r:id="rId20"/>
    <p:sldId id="528" r:id="rId21"/>
    <p:sldId id="529" r:id="rId22"/>
    <p:sldId id="530" r:id="rId23"/>
    <p:sldId id="531" r:id="rId24"/>
    <p:sldId id="369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i="1" kern="1200">
        <a:solidFill>
          <a:schemeClr val="tx1"/>
        </a:solidFill>
        <a:latin typeface="Times New Roman" pitchFamily="1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i="1" kern="1200">
        <a:solidFill>
          <a:schemeClr val="tx1"/>
        </a:solidFill>
        <a:latin typeface="Times New Roman" pitchFamily="1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i="1" kern="1200">
        <a:solidFill>
          <a:schemeClr val="tx1"/>
        </a:solidFill>
        <a:latin typeface="Times New Roman" pitchFamily="1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i="1" kern="1200">
        <a:solidFill>
          <a:schemeClr val="tx1"/>
        </a:solidFill>
        <a:latin typeface="Times New Roman" pitchFamily="1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i="1" kern="1200">
        <a:solidFill>
          <a:schemeClr val="tx1"/>
        </a:solidFill>
        <a:latin typeface="Times New Roman" pitchFamily="1" charset="0"/>
        <a:ea typeface="+mn-ea"/>
        <a:cs typeface="+mn-cs"/>
      </a:defRPr>
    </a:lvl5pPr>
    <a:lvl6pPr marL="2286000" algn="l" defTabSz="457200" rtl="0" eaLnBrk="1" latinLnBrk="0" hangingPunct="1">
      <a:defRPr sz="1400" i="1" kern="1200">
        <a:solidFill>
          <a:schemeClr val="tx1"/>
        </a:solidFill>
        <a:latin typeface="Times New Roman" pitchFamily="1" charset="0"/>
        <a:ea typeface="+mn-ea"/>
        <a:cs typeface="+mn-cs"/>
      </a:defRPr>
    </a:lvl6pPr>
    <a:lvl7pPr marL="2743200" algn="l" defTabSz="457200" rtl="0" eaLnBrk="1" latinLnBrk="0" hangingPunct="1">
      <a:defRPr sz="1400" i="1" kern="1200">
        <a:solidFill>
          <a:schemeClr val="tx1"/>
        </a:solidFill>
        <a:latin typeface="Times New Roman" pitchFamily="1" charset="0"/>
        <a:ea typeface="+mn-ea"/>
        <a:cs typeface="+mn-cs"/>
      </a:defRPr>
    </a:lvl7pPr>
    <a:lvl8pPr marL="3200400" algn="l" defTabSz="457200" rtl="0" eaLnBrk="1" latinLnBrk="0" hangingPunct="1">
      <a:defRPr sz="1400" i="1" kern="1200">
        <a:solidFill>
          <a:schemeClr val="tx1"/>
        </a:solidFill>
        <a:latin typeface="Times New Roman" pitchFamily="1" charset="0"/>
        <a:ea typeface="+mn-ea"/>
        <a:cs typeface="+mn-cs"/>
      </a:defRPr>
    </a:lvl8pPr>
    <a:lvl9pPr marL="3657600" algn="l" defTabSz="457200" rtl="0" eaLnBrk="1" latinLnBrk="0" hangingPunct="1">
      <a:defRPr sz="1400" i="1" kern="1200">
        <a:solidFill>
          <a:schemeClr val="tx1"/>
        </a:solidFill>
        <a:latin typeface="Times New Roman" pitchFamily="1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  <a:srgbClr val="CC6600"/>
    <a:srgbClr val="FF0000"/>
    <a:srgbClr val="999999"/>
    <a:srgbClr val="FFFFFF"/>
    <a:srgbClr val="CCCC33"/>
    <a:srgbClr val="337F7F"/>
    <a:srgbClr val="93BBBB"/>
    <a:srgbClr val="1919FF"/>
    <a:srgbClr val="19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280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3600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3600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0">
                <a:latin typeface="Times New Roman" charset="0"/>
              </a:defRPr>
            </a:lvl1pPr>
          </a:lstStyle>
          <a:p>
            <a:pPr>
              <a:defRPr/>
            </a:pPr>
            <a:fld id="{518F4D64-1F2B-DE43-9917-0B49758762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04FCA1-1024-8645-B245-3DCDD732685B}" type="slidenum">
              <a:rPr lang="en-US">
                <a:latin typeface="Times New Roman" pitchFamily="1" charset="0"/>
              </a:rPr>
              <a:pPr/>
              <a:t>1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0AFD32-92C4-FC46-95BF-BA3246F961AC}" type="slidenum">
              <a:rPr lang="en-US">
                <a:latin typeface="Times New Roman" pitchFamily="1" charset="0"/>
              </a:rPr>
              <a:pPr/>
              <a:t>2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3B0FBC-4047-B947-8A2B-3667136AC5E7}" type="slidenum">
              <a:rPr lang="en-US">
                <a:latin typeface="Times New Roman" pitchFamily="1" charset="0"/>
              </a:rPr>
              <a:pPr/>
              <a:t>3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5190ED-4598-1243-BBF5-9299DA9F23D1}" type="slidenum">
              <a:rPr lang="en-US">
                <a:latin typeface="Times New Roman" pitchFamily="1" charset="0"/>
              </a:rPr>
              <a:pPr/>
              <a:t>4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51D25D-427E-F540-9FA5-0757D30F57D9}" type="slidenum">
              <a:rPr lang="en-US">
                <a:latin typeface="Times New Roman" pitchFamily="1" charset="0"/>
              </a:rPr>
              <a:pPr/>
              <a:t>8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5190ED-4598-1243-BBF5-9299DA9F23D1}" type="slidenum">
              <a:rPr lang="en-US">
                <a:latin typeface="Times New Roman" pitchFamily="1" charset="0"/>
              </a:rPr>
              <a:pPr/>
              <a:t>10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5190ED-4598-1243-BBF5-9299DA9F23D1}" type="slidenum">
              <a:rPr lang="en-US">
                <a:latin typeface="Times New Roman" pitchFamily="1" charset="0"/>
              </a:rPr>
              <a:pPr/>
              <a:t>11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5190ED-4598-1243-BBF5-9299DA9F23D1}" type="slidenum">
              <a:rPr lang="en-US">
                <a:latin typeface="Times New Roman" pitchFamily="1" charset="0"/>
              </a:rPr>
              <a:pPr/>
              <a:t>12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5190ED-4598-1243-BBF5-9299DA9F23D1}" type="slidenum">
              <a:rPr lang="en-US">
                <a:latin typeface="Times New Roman" pitchFamily="1" charset="0"/>
              </a:rPr>
              <a:pPr/>
              <a:t>13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483C36-3C64-6444-B5DC-063F5093C81E}" type="slidenum">
              <a:rPr lang="en-US"/>
              <a:pPr/>
              <a:t>14</a:t>
            </a:fld>
            <a:endParaRPr lang="en-US"/>
          </a:p>
        </p:txBody>
      </p:sp>
      <p:sp>
        <p:nvSpPr>
          <p:cNvPr id="580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0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752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219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2069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3562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479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8223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3214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0468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12F77F-C512-C34E-B7EE-88883B2E99F9}" type="slidenum">
              <a:rPr lang="en-US">
                <a:latin typeface="Times New Roman" pitchFamily="1" charset="0"/>
              </a:rPr>
              <a:pPr/>
              <a:t>22</a:t>
            </a:fld>
            <a:endParaRPr lang="en-US">
              <a:latin typeface="Times New Roman" pitchFamily="1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C02C2-3735-2946-A505-B9E9E8FB7F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EE4D2-6EBC-BB4A-B200-8F532B77E6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C9177-593E-3647-B0AC-A4E5EAE082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2FF87-D880-1E48-98C0-163FF2921A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9480E-3E74-2347-BF7E-10D772D5CB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31267-398C-CA4F-AB3B-F4436F6B84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396961-A4CC-9742-907F-DD99761BF8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13297-C8A5-3441-817B-5FF73F13F8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71D5D8-BE60-8942-9118-9E9688554B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719685-F34F-6040-AF74-AD596F8AED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2199F-D344-5940-AA50-ABF2972ED0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1BFD2-7EA0-9B44-9E34-E4F5E63B54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1BFD2-7EA0-9B44-9E34-E4F5E63B54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i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i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i="0">
                <a:latin typeface="Times New Roman" charset="0"/>
              </a:defRPr>
            </a:lvl1pPr>
          </a:lstStyle>
          <a:p>
            <a:pPr>
              <a:defRPr/>
            </a:pPr>
            <a:fld id="{2C912DCD-F2DB-404B-8979-85F7D7523F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imes New Roman" pitchFamily="1" charset="0"/>
              </a:defRPr>
            </a:lvl1pPr>
          </a:lstStyle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latin typeface="Times New Roman" pitchFamily="1" charset="0"/>
              </a:defRPr>
            </a:lvl1pPr>
          </a:lstStyle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" charset="0"/>
              </a:defRPr>
            </a:lvl1pPr>
          </a:lstStyle>
          <a:p>
            <a:fld id="{7845CED8-D252-A943-B5BA-BDE9EB98CAA0}" type="slidenum">
              <a:rPr lang="en-US" i="0">
                <a:solidFill>
                  <a:srgbClr val="000000"/>
                </a:solidFill>
              </a:rPr>
              <a:pPr/>
              <a:t>‹#›</a:t>
            </a:fld>
            <a:endParaRPr lang="en-US" i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imes New Roman" pitchFamily="1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imes New Roman" pitchFamily="1" charset="0"/>
              </a:defRPr>
            </a:lvl1pPr>
          </a:lstStyle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latin typeface="Times New Roman" pitchFamily="1" charset="0"/>
              </a:defRPr>
            </a:lvl1pPr>
          </a:lstStyle>
          <a:p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" charset="0"/>
              </a:defRPr>
            </a:lvl1pPr>
          </a:lstStyle>
          <a:p>
            <a:fld id="{7845CED8-D252-A943-B5BA-BDE9EB98CAA0}" type="slidenum">
              <a:rPr lang="en-US" i="0">
                <a:solidFill>
                  <a:srgbClr val="000000"/>
                </a:solidFill>
              </a:rPr>
              <a:pPr/>
              <a:t>‹#›</a:t>
            </a:fld>
            <a:endParaRPr lang="en-US" i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8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imes New Roman" pitchFamily="1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" charset="0"/>
          <a:ea typeface="ＭＳ Ｐゴシック" pitchFamily="1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29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0"/>
            <a:ext cx="9144000" cy="1143000"/>
          </a:xfrm>
        </p:spPr>
        <p:txBody>
          <a:bodyPr/>
          <a:lstStyle/>
          <a:p>
            <a:r>
              <a:rPr lang="en-US" sz="5400" dirty="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Object-Oriented Programming</a:t>
            </a:r>
            <a:br>
              <a:rPr lang="en-US" sz="5400" dirty="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</a:br>
            <a:r>
              <a:rPr lang="en-US" sz="5400" dirty="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and Abstraction</a:t>
            </a:r>
          </a:p>
        </p:txBody>
      </p:sp>
      <p:sp>
        <p:nvSpPr>
          <p:cNvPr id="14339" name="Text Box 40"/>
          <p:cNvSpPr txBox="1">
            <a:spLocks noChangeArrowheads="1"/>
          </p:cNvSpPr>
          <p:nvPr/>
        </p:nvSpPr>
        <p:spPr bwMode="auto">
          <a:xfrm>
            <a:off x="0" y="4114800"/>
            <a:ext cx="9144000" cy="1583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i="0" dirty="0"/>
              <a:t>Jerry Cain</a:t>
            </a:r>
          </a:p>
          <a:p>
            <a:pPr algn="ctr">
              <a:lnSpc>
                <a:spcPct val="85000"/>
              </a:lnSpc>
            </a:pPr>
            <a:r>
              <a:rPr lang="en-US" sz="3200" i="0" dirty="0"/>
              <a:t>CS 106AX</a:t>
            </a:r>
          </a:p>
          <a:p>
            <a:pPr algn="ctr">
              <a:lnSpc>
                <a:spcPct val="85000"/>
              </a:lnSpc>
            </a:pPr>
            <a:r>
              <a:rPr lang="en-US" sz="3200" i="0" dirty="0"/>
              <a:t>October 31</a:t>
            </a:r>
            <a:r>
              <a:rPr lang="en-US" sz="3200" i="0" baseline="30000" dirty="0"/>
              <a:t>st</a:t>
            </a:r>
            <a:r>
              <a:rPr lang="en-US" sz="3200" i="0" dirty="0"/>
              <a:t>, 2025</a:t>
            </a:r>
          </a:p>
          <a:p>
            <a:pPr algn="ctr">
              <a:lnSpc>
                <a:spcPct val="85000"/>
              </a:lnSpc>
            </a:pPr>
            <a:r>
              <a:rPr lang="en-US" sz="1800" dirty="0"/>
              <a:t>slides leveraged from those constructed by Eric Roberts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The Principles of OOP</a:t>
            </a:r>
          </a:p>
        </p:txBody>
      </p:sp>
      <p:sp>
        <p:nvSpPr>
          <p:cNvPr id="751631" name="Rectangle 15"/>
          <p:cNvSpPr>
            <a:spLocks noChangeArrowheads="1"/>
          </p:cNvSpPr>
          <p:nvPr/>
        </p:nvSpPr>
        <p:spPr bwMode="auto">
          <a:xfrm>
            <a:off x="482600" y="1155700"/>
            <a:ext cx="8128000" cy="532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i="0" dirty="0"/>
              <a:t>Object-oriented programming (generally abbreviated as OOP) was invented in Norway in the 1960s but was not adopted widely for more than a decade.</a:t>
            </a:r>
          </a:p>
          <a:p>
            <a:pPr marL="342900" indent="-342900">
              <a:lnSpc>
                <a:spcPct val="90000"/>
              </a:lnSpc>
              <a:spcAft>
                <a:spcPts val="700"/>
              </a:spcAft>
              <a:buFontTx/>
              <a:buChar char="•"/>
            </a:pPr>
            <a:r>
              <a:rPr lang="en-US" sz="2400" i="0" dirty="0">
                <a:latin typeface="Times New Roman" charset="0"/>
              </a:rPr>
              <a:t>Object-orientation is defined by two principles, both of which I mentioned on Wednesday during my discussion of classes and objects in Python:</a:t>
            </a:r>
          </a:p>
          <a:p>
            <a:pPr marL="800100" lvl="1" indent="-342900">
              <a:lnSpc>
                <a:spcPct val="90000"/>
              </a:lnSpc>
              <a:spcAft>
                <a:spcPts val="700"/>
              </a:spcAft>
              <a:buFont typeface="Lucida Grande"/>
              <a:buChar char="–"/>
            </a:pPr>
            <a:r>
              <a:rPr lang="en-US" sz="2200" b="1" dirty="0">
                <a:latin typeface="Times New Roman" charset="0"/>
              </a:rPr>
              <a:t>Encapsulation</a:t>
            </a:r>
            <a:r>
              <a:rPr lang="en-US" sz="2200" dirty="0">
                <a:latin typeface="Times New Roman" charset="0"/>
              </a:rPr>
              <a:t>—</a:t>
            </a:r>
            <a:r>
              <a:rPr lang="en-US" sz="2200" i="0" dirty="0">
                <a:latin typeface="Times New Roman" charset="0"/>
              </a:rPr>
              <a:t>The principle that data values and the methods that manipulate them should be integrated into a single coherent structure called an object. </a:t>
            </a:r>
          </a:p>
          <a:p>
            <a:pPr marL="800100" lvl="1" indent="-342900">
              <a:lnSpc>
                <a:spcPct val="90000"/>
              </a:lnSpc>
              <a:spcAft>
                <a:spcPts val="1600"/>
              </a:spcAft>
              <a:buFont typeface="Lucida Grande"/>
              <a:buChar char="–"/>
            </a:pPr>
            <a:r>
              <a:rPr lang="en-US" sz="2200" b="1" dirty="0">
                <a:latin typeface="Times New Roman" charset="0"/>
              </a:rPr>
              <a:t>Inheritance</a:t>
            </a:r>
            <a:r>
              <a:rPr lang="en-US" sz="2200" i="0" dirty="0">
                <a:latin typeface="Times New Roman" charset="0"/>
              </a:rPr>
              <a:t>—The idea that objects and the classes that those objects represent form hierarchies that allow new classes to share behavior with classes at higher levels in the hierarchy.</a:t>
            </a:r>
          </a:p>
          <a:p>
            <a:pPr marL="342900" indent="-342900">
              <a:lnSpc>
                <a:spcPct val="90000"/>
              </a:lnSpc>
              <a:spcAft>
                <a:spcPts val="1600"/>
              </a:spcAft>
              <a:buFont typeface="Arial"/>
              <a:buChar char="•"/>
            </a:pPr>
            <a:r>
              <a:rPr lang="en-US" sz="2400" i="0" dirty="0">
                <a:latin typeface="Times New Roman" charset="0"/>
              </a:rPr>
              <a:t>Today’s lecture focuses on the use of encapsulation to define both the values and operations on rational numbers.</a:t>
            </a:r>
          </a:p>
          <a:p>
            <a:pPr marL="342900" indent="-342900" algn="just">
              <a:lnSpc>
                <a:spcPct val="90000"/>
              </a:lnSpc>
              <a:spcAft>
                <a:spcPts val="1600"/>
              </a:spcAft>
              <a:buFont typeface="Lucida Grande"/>
              <a:buChar char="–"/>
            </a:pPr>
            <a:endParaRPr lang="en-US" sz="2400" i="0" dirty="0">
              <a:latin typeface="Times New Roman" charset="0"/>
            </a:endParaRPr>
          </a:p>
          <a:p>
            <a:pPr marL="342900" indent="-342900" algn="just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endParaRPr lang="en-US" sz="2400" i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1631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Rational Numbers</a:t>
            </a:r>
            <a:endParaRPr lang="en-US">
              <a:solidFill>
                <a:schemeClr val="tx1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i="0" dirty="0"/>
              <a:t>Section 9.3 illustrates the idea of encapsulation by defining a class called </a:t>
            </a:r>
            <a:r>
              <a:rPr lang="en-US" sz="2000" b="1" i="0" dirty="0">
                <a:latin typeface="Courier New" pitchFamily="1" charset="0"/>
              </a:rPr>
              <a:t>Rational</a:t>
            </a:r>
            <a:r>
              <a:rPr lang="en-US" sz="2400" i="0" dirty="0"/>
              <a:t> to represent </a:t>
            </a:r>
            <a:r>
              <a:rPr lang="en-US" sz="2400" b="1" dirty="0"/>
              <a:t>rational numbers</a:t>
            </a:r>
            <a:r>
              <a:rPr lang="en-US" sz="2400" i="0" dirty="0"/>
              <a:t>, which are simply the quotient of two integers.</a:t>
            </a:r>
          </a:p>
        </p:txBody>
      </p:sp>
      <p:sp>
        <p:nvSpPr>
          <p:cNvPr id="714756" name="Rectangle 4"/>
          <p:cNvSpPr>
            <a:spLocks noChangeArrowheads="1"/>
          </p:cNvSpPr>
          <p:nvPr/>
        </p:nvSpPr>
        <p:spPr bwMode="auto">
          <a:xfrm>
            <a:off x="482600" y="2320780"/>
            <a:ext cx="8280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i="0" dirty="0"/>
              <a:t>Rational numbers can be useful in cases in which you need exact calculation with fractions.  Even if you use a </a:t>
            </a:r>
            <a:r>
              <a:rPr lang="en-US" sz="2000" b="1" i="0" dirty="0">
                <a:latin typeface="Courier New" pitchFamily="1" charset="0"/>
              </a:rPr>
              <a:t>double</a:t>
            </a:r>
            <a:r>
              <a:rPr lang="en-US" sz="2400" i="0" dirty="0"/>
              <a:t>, the floating-point number 0.1 represented internally is actually an approximation. The rational number 1 / 10 is exact.</a:t>
            </a:r>
          </a:p>
        </p:txBody>
      </p:sp>
      <p:grpSp>
        <p:nvGrpSpPr>
          <p:cNvPr id="59" name="Group 58"/>
          <p:cNvGrpSpPr/>
          <p:nvPr/>
        </p:nvGrpSpPr>
        <p:grpSpPr>
          <a:xfrm>
            <a:off x="482600" y="3803360"/>
            <a:ext cx="8131175" cy="2651811"/>
            <a:chOff x="482600" y="3803360"/>
            <a:chExt cx="8131175" cy="2651811"/>
          </a:xfrm>
        </p:grpSpPr>
        <p:sp>
          <p:nvSpPr>
            <p:cNvPr id="49158" name="Rectangle 6"/>
            <p:cNvSpPr>
              <a:spLocks noChangeArrowheads="1"/>
            </p:cNvSpPr>
            <p:nvPr/>
          </p:nvSpPr>
          <p:spPr bwMode="auto">
            <a:xfrm>
              <a:off x="482600" y="3803360"/>
              <a:ext cx="8131175" cy="422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>
                <a:lnSpc>
                  <a:spcPct val="85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i="0" dirty="0"/>
                <a:t>Rational numbers support the standard arithmetic operations: </a:t>
              </a:r>
            </a:p>
          </p:txBody>
        </p:sp>
        <p:sp>
          <p:nvSpPr>
            <p:cNvPr id="49159" name="Rectangle 7"/>
            <p:cNvSpPr>
              <a:spLocks noChangeArrowheads="1"/>
            </p:cNvSpPr>
            <p:nvPr/>
          </p:nvSpPr>
          <p:spPr bwMode="auto">
            <a:xfrm>
              <a:off x="919163" y="4310458"/>
              <a:ext cx="7539038" cy="214471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60" name="Text Box 8"/>
            <p:cNvSpPr txBox="1">
              <a:spLocks noChangeArrowheads="1"/>
            </p:cNvSpPr>
            <p:nvPr/>
          </p:nvSpPr>
          <p:spPr bwMode="auto">
            <a:xfrm>
              <a:off x="1524000" y="4702570"/>
              <a:ext cx="304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a</a:t>
              </a:r>
            </a:p>
          </p:txBody>
        </p:sp>
        <p:sp>
          <p:nvSpPr>
            <p:cNvPr id="49161" name="Text Box 9"/>
            <p:cNvSpPr txBox="1">
              <a:spLocks noChangeArrowheads="1"/>
            </p:cNvSpPr>
            <p:nvPr/>
          </p:nvSpPr>
          <p:spPr bwMode="auto">
            <a:xfrm>
              <a:off x="1524000" y="4937520"/>
              <a:ext cx="304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b</a:t>
              </a:r>
            </a:p>
          </p:txBody>
        </p:sp>
        <p:sp>
          <p:nvSpPr>
            <p:cNvPr id="49162" name="Line 10"/>
            <p:cNvSpPr>
              <a:spLocks noChangeShapeType="1"/>
            </p:cNvSpPr>
            <p:nvPr/>
          </p:nvSpPr>
          <p:spPr bwMode="auto">
            <a:xfrm>
              <a:off x="1554163" y="4980383"/>
              <a:ext cx="2301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63" name="Text Box 11"/>
            <p:cNvSpPr txBox="1">
              <a:spLocks noChangeArrowheads="1"/>
            </p:cNvSpPr>
            <p:nvPr/>
          </p:nvSpPr>
          <p:spPr bwMode="auto">
            <a:xfrm>
              <a:off x="1816100" y="4816870"/>
              <a:ext cx="304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+</a:t>
              </a:r>
            </a:p>
          </p:txBody>
        </p:sp>
        <p:sp>
          <p:nvSpPr>
            <p:cNvPr id="49164" name="Text Box 12"/>
            <p:cNvSpPr txBox="1">
              <a:spLocks noChangeArrowheads="1"/>
            </p:cNvSpPr>
            <p:nvPr/>
          </p:nvSpPr>
          <p:spPr bwMode="auto">
            <a:xfrm>
              <a:off x="2095500" y="4702570"/>
              <a:ext cx="304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c</a:t>
              </a:r>
            </a:p>
          </p:txBody>
        </p:sp>
        <p:sp>
          <p:nvSpPr>
            <p:cNvPr id="49165" name="Text Box 13"/>
            <p:cNvSpPr txBox="1">
              <a:spLocks noChangeArrowheads="1"/>
            </p:cNvSpPr>
            <p:nvPr/>
          </p:nvSpPr>
          <p:spPr bwMode="auto">
            <a:xfrm>
              <a:off x="2095500" y="4937520"/>
              <a:ext cx="304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d</a:t>
              </a:r>
            </a:p>
          </p:txBody>
        </p:sp>
        <p:sp>
          <p:nvSpPr>
            <p:cNvPr id="49166" name="Line 14"/>
            <p:cNvSpPr>
              <a:spLocks noChangeShapeType="1"/>
            </p:cNvSpPr>
            <p:nvPr/>
          </p:nvSpPr>
          <p:spPr bwMode="auto">
            <a:xfrm>
              <a:off x="2125663" y="4980383"/>
              <a:ext cx="2301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67" name="Text Box 15"/>
            <p:cNvSpPr txBox="1">
              <a:spLocks noChangeArrowheads="1"/>
            </p:cNvSpPr>
            <p:nvPr/>
          </p:nvSpPr>
          <p:spPr bwMode="auto">
            <a:xfrm>
              <a:off x="2400300" y="4816870"/>
              <a:ext cx="304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=</a:t>
              </a:r>
            </a:p>
          </p:txBody>
        </p:sp>
        <p:sp>
          <p:nvSpPr>
            <p:cNvPr id="49168" name="Text Box 16"/>
            <p:cNvSpPr txBox="1">
              <a:spLocks noChangeArrowheads="1"/>
            </p:cNvSpPr>
            <p:nvPr/>
          </p:nvSpPr>
          <p:spPr bwMode="auto">
            <a:xfrm>
              <a:off x="2705100" y="4702570"/>
              <a:ext cx="8763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ad +</a:t>
              </a:r>
              <a:r>
                <a:rPr lang="en-US" sz="1200"/>
                <a:t> </a:t>
              </a:r>
              <a:r>
                <a:rPr lang="en-US" sz="1600"/>
                <a:t>bc</a:t>
              </a:r>
            </a:p>
          </p:txBody>
        </p:sp>
        <p:sp>
          <p:nvSpPr>
            <p:cNvPr id="49169" name="Line 17"/>
            <p:cNvSpPr>
              <a:spLocks noChangeShapeType="1"/>
            </p:cNvSpPr>
            <p:nvPr/>
          </p:nvSpPr>
          <p:spPr bwMode="auto">
            <a:xfrm>
              <a:off x="2743200" y="4981970"/>
              <a:ext cx="7953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70" name="Text Box 18"/>
            <p:cNvSpPr txBox="1">
              <a:spLocks noChangeArrowheads="1"/>
            </p:cNvSpPr>
            <p:nvPr/>
          </p:nvSpPr>
          <p:spPr bwMode="auto">
            <a:xfrm>
              <a:off x="2705100" y="4943870"/>
              <a:ext cx="8763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bd</a:t>
              </a:r>
            </a:p>
          </p:txBody>
        </p:sp>
        <p:sp>
          <p:nvSpPr>
            <p:cNvPr id="49171" name="Text Box 19"/>
            <p:cNvSpPr txBox="1">
              <a:spLocks noChangeArrowheads="1"/>
            </p:cNvSpPr>
            <p:nvPr/>
          </p:nvSpPr>
          <p:spPr bwMode="auto">
            <a:xfrm>
              <a:off x="1524000" y="5686820"/>
              <a:ext cx="304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a</a:t>
              </a:r>
            </a:p>
          </p:txBody>
        </p:sp>
        <p:sp>
          <p:nvSpPr>
            <p:cNvPr id="49172" name="Text Box 20"/>
            <p:cNvSpPr txBox="1">
              <a:spLocks noChangeArrowheads="1"/>
            </p:cNvSpPr>
            <p:nvPr/>
          </p:nvSpPr>
          <p:spPr bwMode="auto">
            <a:xfrm>
              <a:off x="1524000" y="5921770"/>
              <a:ext cx="304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b</a:t>
              </a:r>
            </a:p>
          </p:txBody>
        </p:sp>
        <p:sp>
          <p:nvSpPr>
            <p:cNvPr id="49173" name="Line 21"/>
            <p:cNvSpPr>
              <a:spLocks noChangeShapeType="1"/>
            </p:cNvSpPr>
            <p:nvPr/>
          </p:nvSpPr>
          <p:spPr bwMode="auto">
            <a:xfrm>
              <a:off x="1554163" y="5964633"/>
              <a:ext cx="2301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74" name="Text Box 22"/>
            <p:cNvSpPr txBox="1">
              <a:spLocks noChangeArrowheads="1"/>
            </p:cNvSpPr>
            <p:nvPr/>
          </p:nvSpPr>
          <p:spPr bwMode="auto">
            <a:xfrm>
              <a:off x="1816100" y="5788420"/>
              <a:ext cx="304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–</a:t>
              </a:r>
            </a:p>
          </p:txBody>
        </p:sp>
        <p:sp>
          <p:nvSpPr>
            <p:cNvPr id="49175" name="Text Box 23"/>
            <p:cNvSpPr txBox="1">
              <a:spLocks noChangeArrowheads="1"/>
            </p:cNvSpPr>
            <p:nvPr/>
          </p:nvSpPr>
          <p:spPr bwMode="auto">
            <a:xfrm>
              <a:off x="2095500" y="5686820"/>
              <a:ext cx="304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c</a:t>
              </a:r>
            </a:p>
          </p:txBody>
        </p:sp>
        <p:sp>
          <p:nvSpPr>
            <p:cNvPr id="49176" name="Text Box 24"/>
            <p:cNvSpPr txBox="1">
              <a:spLocks noChangeArrowheads="1"/>
            </p:cNvSpPr>
            <p:nvPr/>
          </p:nvSpPr>
          <p:spPr bwMode="auto">
            <a:xfrm>
              <a:off x="2095500" y="5921770"/>
              <a:ext cx="304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d</a:t>
              </a:r>
            </a:p>
          </p:txBody>
        </p:sp>
        <p:sp>
          <p:nvSpPr>
            <p:cNvPr id="49177" name="Line 25"/>
            <p:cNvSpPr>
              <a:spLocks noChangeShapeType="1"/>
            </p:cNvSpPr>
            <p:nvPr/>
          </p:nvSpPr>
          <p:spPr bwMode="auto">
            <a:xfrm>
              <a:off x="2125663" y="5964633"/>
              <a:ext cx="2301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78" name="Text Box 26"/>
            <p:cNvSpPr txBox="1">
              <a:spLocks noChangeArrowheads="1"/>
            </p:cNvSpPr>
            <p:nvPr/>
          </p:nvSpPr>
          <p:spPr bwMode="auto">
            <a:xfrm>
              <a:off x="2400300" y="5801120"/>
              <a:ext cx="304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=</a:t>
              </a:r>
            </a:p>
          </p:txBody>
        </p:sp>
        <p:sp>
          <p:nvSpPr>
            <p:cNvPr id="49179" name="Text Box 27"/>
            <p:cNvSpPr txBox="1">
              <a:spLocks noChangeArrowheads="1"/>
            </p:cNvSpPr>
            <p:nvPr/>
          </p:nvSpPr>
          <p:spPr bwMode="auto">
            <a:xfrm>
              <a:off x="2705100" y="5686820"/>
              <a:ext cx="8763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ad – bc</a:t>
              </a:r>
            </a:p>
          </p:txBody>
        </p:sp>
        <p:sp>
          <p:nvSpPr>
            <p:cNvPr id="49180" name="Line 28"/>
            <p:cNvSpPr>
              <a:spLocks noChangeShapeType="1"/>
            </p:cNvSpPr>
            <p:nvPr/>
          </p:nvSpPr>
          <p:spPr bwMode="auto">
            <a:xfrm>
              <a:off x="2743200" y="5966220"/>
              <a:ext cx="7953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81" name="Text Box 29"/>
            <p:cNvSpPr txBox="1">
              <a:spLocks noChangeArrowheads="1"/>
            </p:cNvSpPr>
            <p:nvPr/>
          </p:nvSpPr>
          <p:spPr bwMode="auto">
            <a:xfrm>
              <a:off x="2705100" y="5928120"/>
              <a:ext cx="8763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bd</a:t>
              </a:r>
            </a:p>
          </p:txBody>
        </p:sp>
        <p:sp>
          <p:nvSpPr>
            <p:cNvPr id="49182" name="Text Box 30"/>
            <p:cNvSpPr txBox="1">
              <a:spLocks noChangeArrowheads="1"/>
            </p:cNvSpPr>
            <p:nvPr/>
          </p:nvSpPr>
          <p:spPr bwMode="auto">
            <a:xfrm>
              <a:off x="5765800" y="4702570"/>
              <a:ext cx="304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a</a:t>
              </a:r>
            </a:p>
          </p:txBody>
        </p:sp>
        <p:sp>
          <p:nvSpPr>
            <p:cNvPr id="49183" name="Text Box 31"/>
            <p:cNvSpPr txBox="1">
              <a:spLocks noChangeArrowheads="1"/>
            </p:cNvSpPr>
            <p:nvPr/>
          </p:nvSpPr>
          <p:spPr bwMode="auto">
            <a:xfrm>
              <a:off x="5765800" y="4937520"/>
              <a:ext cx="304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b</a:t>
              </a:r>
            </a:p>
          </p:txBody>
        </p:sp>
        <p:sp>
          <p:nvSpPr>
            <p:cNvPr id="49184" name="Line 32"/>
            <p:cNvSpPr>
              <a:spLocks noChangeShapeType="1"/>
            </p:cNvSpPr>
            <p:nvPr/>
          </p:nvSpPr>
          <p:spPr bwMode="auto">
            <a:xfrm>
              <a:off x="5795963" y="4980383"/>
              <a:ext cx="2301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85" name="Text Box 33"/>
            <p:cNvSpPr txBox="1">
              <a:spLocks noChangeArrowheads="1"/>
            </p:cNvSpPr>
            <p:nvPr/>
          </p:nvSpPr>
          <p:spPr bwMode="auto">
            <a:xfrm>
              <a:off x="6057900" y="4829570"/>
              <a:ext cx="304800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i="0">
                  <a:latin typeface="Helvetica" pitchFamily="1" charset="0"/>
                </a:rPr>
                <a:t>x</a:t>
              </a:r>
              <a:endParaRPr lang="en-US" i="0">
                <a:latin typeface="Helvetica" pitchFamily="1" charset="0"/>
              </a:endParaRPr>
            </a:p>
          </p:txBody>
        </p:sp>
        <p:sp>
          <p:nvSpPr>
            <p:cNvPr id="49186" name="Text Box 34"/>
            <p:cNvSpPr txBox="1">
              <a:spLocks noChangeArrowheads="1"/>
            </p:cNvSpPr>
            <p:nvPr/>
          </p:nvSpPr>
          <p:spPr bwMode="auto">
            <a:xfrm>
              <a:off x="6337300" y="4702570"/>
              <a:ext cx="304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c</a:t>
              </a:r>
            </a:p>
          </p:txBody>
        </p:sp>
        <p:sp>
          <p:nvSpPr>
            <p:cNvPr id="49187" name="Text Box 35"/>
            <p:cNvSpPr txBox="1">
              <a:spLocks noChangeArrowheads="1"/>
            </p:cNvSpPr>
            <p:nvPr/>
          </p:nvSpPr>
          <p:spPr bwMode="auto">
            <a:xfrm>
              <a:off x="6337300" y="4937520"/>
              <a:ext cx="304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d</a:t>
              </a:r>
            </a:p>
          </p:txBody>
        </p:sp>
        <p:sp>
          <p:nvSpPr>
            <p:cNvPr id="49188" name="Line 36"/>
            <p:cNvSpPr>
              <a:spLocks noChangeShapeType="1"/>
            </p:cNvSpPr>
            <p:nvPr/>
          </p:nvSpPr>
          <p:spPr bwMode="auto">
            <a:xfrm>
              <a:off x="6367463" y="4980383"/>
              <a:ext cx="2301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89" name="Text Box 37"/>
            <p:cNvSpPr txBox="1">
              <a:spLocks noChangeArrowheads="1"/>
            </p:cNvSpPr>
            <p:nvPr/>
          </p:nvSpPr>
          <p:spPr bwMode="auto">
            <a:xfrm>
              <a:off x="6642100" y="4816870"/>
              <a:ext cx="304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=</a:t>
              </a:r>
            </a:p>
          </p:txBody>
        </p:sp>
        <p:sp>
          <p:nvSpPr>
            <p:cNvPr id="49190" name="Text Box 38"/>
            <p:cNvSpPr txBox="1">
              <a:spLocks noChangeArrowheads="1"/>
            </p:cNvSpPr>
            <p:nvPr/>
          </p:nvSpPr>
          <p:spPr bwMode="auto">
            <a:xfrm>
              <a:off x="6946900" y="4702570"/>
              <a:ext cx="427038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ac</a:t>
              </a:r>
            </a:p>
          </p:txBody>
        </p:sp>
        <p:sp>
          <p:nvSpPr>
            <p:cNvPr id="49191" name="Line 39"/>
            <p:cNvSpPr>
              <a:spLocks noChangeShapeType="1"/>
            </p:cNvSpPr>
            <p:nvPr/>
          </p:nvSpPr>
          <p:spPr bwMode="auto">
            <a:xfrm>
              <a:off x="6985000" y="4981970"/>
              <a:ext cx="3349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92" name="Text Box 40"/>
            <p:cNvSpPr txBox="1">
              <a:spLocks noChangeArrowheads="1"/>
            </p:cNvSpPr>
            <p:nvPr/>
          </p:nvSpPr>
          <p:spPr bwMode="auto">
            <a:xfrm>
              <a:off x="5765800" y="5686820"/>
              <a:ext cx="304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a</a:t>
              </a:r>
            </a:p>
          </p:txBody>
        </p:sp>
        <p:sp>
          <p:nvSpPr>
            <p:cNvPr id="49193" name="Text Box 41"/>
            <p:cNvSpPr txBox="1">
              <a:spLocks noChangeArrowheads="1"/>
            </p:cNvSpPr>
            <p:nvPr/>
          </p:nvSpPr>
          <p:spPr bwMode="auto">
            <a:xfrm>
              <a:off x="5765800" y="5921770"/>
              <a:ext cx="304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b</a:t>
              </a:r>
            </a:p>
          </p:txBody>
        </p:sp>
        <p:sp>
          <p:nvSpPr>
            <p:cNvPr id="49194" name="Line 42"/>
            <p:cNvSpPr>
              <a:spLocks noChangeShapeType="1"/>
            </p:cNvSpPr>
            <p:nvPr/>
          </p:nvSpPr>
          <p:spPr bwMode="auto">
            <a:xfrm>
              <a:off x="5795963" y="5964633"/>
              <a:ext cx="2301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95" name="Text Box 43"/>
            <p:cNvSpPr txBox="1">
              <a:spLocks noChangeArrowheads="1"/>
            </p:cNvSpPr>
            <p:nvPr/>
          </p:nvSpPr>
          <p:spPr bwMode="auto">
            <a:xfrm>
              <a:off x="6337300" y="5686820"/>
              <a:ext cx="304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c</a:t>
              </a:r>
            </a:p>
          </p:txBody>
        </p:sp>
        <p:sp>
          <p:nvSpPr>
            <p:cNvPr id="49196" name="Text Box 44"/>
            <p:cNvSpPr txBox="1">
              <a:spLocks noChangeArrowheads="1"/>
            </p:cNvSpPr>
            <p:nvPr/>
          </p:nvSpPr>
          <p:spPr bwMode="auto">
            <a:xfrm>
              <a:off x="6337300" y="5921770"/>
              <a:ext cx="304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d</a:t>
              </a:r>
            </a:p>
          </p:txBody>
        </p:sp>
        <p:sp>
          <p:nvSpPr>
            <p:cNvPr id="49197" name="Line 45"/>
            <p:cNvSpPr>
              <a:spLocks noChangeShapeType="1"/>
            </p:cNvSpPr>
            <p:nvPr/>
          </p:nvSpPr>
          <p:spPr bwMode="auto">
            <a:xfrm>
              <a:off x="6367463" y="5964633"/>
              <a:ext cx="2301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98" name="Text Box 46"/>
            <p:cNvSpPr txBox="1">
              <a:spLocks noChangeArrowheads="1"/>
            </p:cNvSpPr>
            <p:nvPr/>
          </p:nvSpPr>
          <p:spPr bwMode="auto">
            <a:xfrm>
              <a:off x="6642100" y="5801120"/>
              <a:ext cx="304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i="0"/>
                <a:t>=</a:t>
              </a:r>
            </a:p>
          </p:txBody>
        </p:sp>
        <p:grpSp>
          <p:nvGrpSpPr>
            <p:cNvPr id="49199" name="Group 47"/>
            <p:cNvGrpSpPr>
              <a:grpSpLocks/>
            </p:cNvGrpSpPr>
            <p:nvPr/>
          </p:nvGrpSpPr>
          <p:grpSpPr bwMode="auto">
            <a:xfrm>
              <a:off x="6057900" y="5705870"/>
              <a:ext cx="304800" cy="412750"/>
              <a:chOff x="3744" y="3908"/>
              <a:chExt cx="192" cy="260"/>
            </a:xfrm>
          </p:grpSpPr>
          <p:sp>
            <p:nvSpPr>
              <p:cNvPr id="49208" name="Text Box 48"/>
              <p:cNvSpPr txBox="1">
                <a:spLocks noChangeArrowheads="1"/>
              </p:cNvSpPr>
              <p:nvPr/>
            </p:nvSpPr>
            <p:spPr bwMode="auto">
              <a:xfrm>
                <a:off x="3744" y="3956"/>
                <a:ext cx="19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i="0"/>
                  <a:t>.</a:t>
                </a:r>
              </a:p>
            </p:txBody>
          </p:sp>
          <p:sp>
            <p:nvSpPr>
              <p:cNvPr id="49209" name="Line 49"/>
              <p:cNvSpPr>
                <a:spLocks noChangeShapeType="1"/>
              </p:cNvSpPr>
              <p:nvPr/>
            </p:nvSpPr>
            <p:spPr bwMode="auto">
              <a:xfrm>
                <a:off x="3802" y="4069"/>
                <a:ext cx="6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210" name="Text Box 50"/>
              <p:cNvSpPr txBox="1">
                <a:spLocks noChangeArrowheads="1"/>
              </p:cNvSpPr>
              <p:nvPr/>
            </p:nvSpPr>
            <p:spPr bwMode="auto">
              <a:xfrm>
                <a:off x="3744" y="3908"/>
                <a:ext cx="19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i="0"/>
                  <a:t>.</a:t>
                </a:r>
              </a:p>
            </p:txBody>
          </p:sp>
        </p:grpSp>
        <p:sp>
          <p:nvSpPr>
            <p:cNvPr id="49200" name="Text Box 51"/>
            <p:cNvSpPr txBox="1">
              <a:spLocks noChangeArrowheads="1"/>
            </p:cNvSpPr>
            <p:nvPr/>
          </p:nvSpPr>
          <p:spPr bwMode="auto">
            <a:xfrm>
              <a:off x="6946900" y="4931170"/>
              <a:ext cx="427038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bd</a:t>
              </a:r>
            </a:p>
          </p:txBody>
        </p:sp>
        <p:sp>
          <p:nvSpPr>
            <p:cNvPr id="49201" name="Text Box 52"/>
            <p:cNvSpPr txBox="1">
              <a:spLocks noChangeArrowheads="1"/>
            </p:cNvSpPr>
            <p:nvPr/>
          </p:nvSpPr>
          <p:spPr bwMode="auto">
            <a:xfrm>
              <a:off x="6946900" y="5686820"/>
              <a:ext cx="427038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ad</a:t>
              </a:r>
            </a:p>
          </p:txBody>
        </p:sp>
        <p:sp>
          <p:nvSpPr>
            <p:cNvPr id="49202" name="Line 53"/>
            <p:cNvSpPr>
              <a:spLocks noChangeShapeType="1"/>
            </p:cNvSpPr>
            <p:nvPr/>
          </p:nvSpPr>
          <p:spPr bwMode="auto">
            <a:xfrm>
              <a:off x="6985000" y="5966220"/>
              <a:ext cx="3349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203" name="Text Box 54"/>
            <p:cNvSpPr txBox="1">
              <a:spLocks noChangeArrowheads="1"/>
            </p:cNvSpPr>
            <p:nvPr/>
          </p:nvSpPr>
          <p:spPr bwMode="auto">
            <a:xfrm>
              <a:off x="6946900" y="5915420"/>
              <a:ext cx="427038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bc</a:t>
              </a:r>
            </a:p>
          </p:txBody>
        </p:sp>
        <p:sp>
          <p:nvSpPr>
            <p:cNvPr id="49204" name="Text Box 55"/>
            <p:cNvSpPr txBox="1">
              <a:spLocks noChangeArrowheads="1"/>
            </p:cNvSpPr>
            <p:nvPr/>
          </p:nvSpPr>
          <p:spPr bwMode="auto">
            <a:xfrm>
              <a:off x="1219200" y="4448570"/>
              <a:ext cx="17526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i="0">
                  <a:latin typeface="Helvetica" pitchFamily="1" charset="0"/>
                </a:rPr>
                <a:t>Addition:</a:t>
              </a:r>
            </a:p>
          </p:txBody>
        </p:sp>
        <p:sp>
          <p:nvSpPr>
            <p:cNvPr id="49205" name="Text Box 56"/>
            <p:cNvSpPr txBox="1">
              <a:spLocks noChangeArrowheads="1"/>
            </p:cNvSpPr>
            <p:nvPr/>
          </p:nvSpPr>
          <p:spPr bwMode="auto">
            <a:xfrm>
              <a:off x="1219200" y="5464570"/>
              <a:ext cx="17526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i="0">
                  <a:latin typeface="Helvetica" pitchFamily="1" charset="0"/>
                </a:rPr>
                <a:t>Subtraction:</a:t>
              </a:r>
            </a:p>
          </p:txBody>
        </p:sp>
        <p:sp>
          <p:nvSpPr>
            <p:cNvPr id="49206" name="Text Box 57"/>
            <p:cNvSpPr txBox="1">
              <a:spLocks noChangeArrowheads="1"/>
            </p:cNvSpPr>
            <p:nvPr/>
          </p:nvSpPr>
          <p:spPr bwMode="auto">
            <a:xfrm>
              <a:off x="5461000" y="4448570"/>
              <a:ext cx="17526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i="0">
                  <a:latin typeface="Helvetica" pitchFamily="1" charset="0"/>
                </a:rPr>
                <a:t>Multiplication:</a:t>
              </a:r>
            </a:p>
          </p:txBody>
        </p:sp>
        <p:sp>
          <p:nvSpPr>
            <p:cNvPr id="49207" name="Text Box 58"/>
            <p:cNvSpPr txBox="1">
              <a:spLocks noChangeArrowheads="1"/>
            </p:cNvSpPr>
            <p:nvPr/>
          </p:nvSpPr>
          <p:spPr bwMode="auto">
            <a:xfrm>
              <a:off x="5461000" y="5464570"/>
              <a:ext cx="17526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i="0">
                  <a:latin typeface="Helvetica" pitchFamily="1" charset="0"/>
                </a:rPr>
                <a:t>Division: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4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4756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Implementing the </a:t>
            </a:r>
            <a:r>
              <a:rPr lang="en-US" sz="3600" b="1">
                <a:solidFill>
                  <a:srgbClr val="FF0000"/>
                </a:solidFill>
                <a:latin typeface="Courier New" pitchFamily="1" charset="0"/>
                <a:ea typeface="ＭＳ Ｐゴシック" pitchFamily="1" charset="-128"/>
                <a:cs typeface="ＭＳ Ｐゴシック" pitchFamily="1" charset="-128"/>
              </a:rPr>
              <a:t>Rational</a:t>
            </a:r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 Class</a:t>
            </a:r>
            <a:endParaRPr lang="en-US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482600" y="1155700"/>
            <a:ext cx="820420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i="0" dirty="0"/>
              <a:t>The next three slides show the initial version of the </a:t>
            </a:r>
            <a:r>
              <a:rPr lang="en-US" sz="2000" b="1" i="0" dirty="0">
                <a:latin typeface="Courier New" pitchFamily="1" charset="0"/>
              </a:rPr>
              <a:t>Rational</a:t>
            </a:r>
            <a:r>
              <a:rPr lang="en-US" sz="2400" i="0" dirty="0"/>
              <a:t> class along with some brief annotations. 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82600" y="1968503"/>
            <a:ext cx="8204200" cy="1900239"/>
            <a:chOff x="304" y="1240"/>
            <a:chExt cx="5168" cy="1197"/>
          </a:xfrm>
        </p:grpSpPr>
        <p:sp>
          <p:nvSpPr>
            <p:cNvPr id="51209" name="Rectangle 5"/>
            <p:cNvSpPr>
              <a:spLocks noChangeArrowheads="1"/>
            </p:cNvSpPr>
            <p:nvPr/>
          </p:nvSpPr>
          <p:spPr bwMode="auto">
            <a:xfrm>
              <a:off x="304" y="1240"/>
              <a:ext cx="5168" cy="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>
                <a:lnSpc>
                  <a:spcPct val="90000"/>
                </a:lnSpc>
                <a:spcAft>
                  <a:spcPct val="20000"/>
                </a:spcAft>
                <a:buFontTx/>
                <a:buChar char="•"/>
              </a:pPr>
              <a:r>
                <a:rPr lang="en-US" sz="2400" i="0" dirty="0"/>
                <a:t>As you read through the code, the following features are worth special attention:</a:t>
              </a:r>
            </a:p>
          </p:txBody>
        </p:sp>
        <p:sp>
          <p:nvSpPr>
            <p:cNvPr id="51210" name="Rectangle 6"/>
            <p:cNvSpPr>
              <a:spLocks noChangeArrowheads="1"/>
            </p:cNvSpPr>
            <p:nvPr/>
          </p:nvSpPr>
          <p:spPr bwMode="auto">
            <a:xfrm>
              <a:off x="304" y="1717"/>
              <a:ext cx="5168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742950" lvl="1" indent="-285750">
                <a:lnSpc>
                  <a:spcPct val="90000"/>
                </a:lnSpc>
                <a:spcAft>
                  <a:spcPct val="20000"/>
                </a:spcAft>
                <a:buFontTx/>
                <a:buChar char="–"/>
              </a:pPr>
              <a:r>
                <a:rPr lang="en-US" sz="2200" dirty="0">
                  <a:ea typeface="ＭＳ Ｐゴシック" pitchFamily="1" charset="-128"/>
                  <a:cs typeface="ＭＳ Ｐゴシック" pitchFamily="1" charset="-128"/>
                </a:rPr>
                <a:t>The constructor checks that rational numbers obey certain rules</a:t>
              </a:r>
              <a:r>
                <a:rPr lang="en-US" sz="2200" i="0" dirty="0">
                  <a:ea typeface="ＭＳ Ｐゴシック" pitchFamily="1" charset="-128"/>
                  <a:cs typeface="ＭＳ Ｐゴシック" pitchFamily="1" charset="-128"/>
                </a:rPr>
                <a:t>.  These rules are described in more detail in the text but include reducing the fraction to lowest terms.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82600" y="3733801"/>
            <a:ext cx="8131175" cy="1923759"/>
            <a:chOff x="482600" y="3733801"/>
            <a:chExt cx="8131175" cy="1923759"/>
          </a:xfrm>
        </p:grpSpPr>
        <p:sp>
          <p:nvSpPr>
            <p:cNvPr id="10" name="Rectangle 9"/>
            <p:cNvSpPr/>
            <p:nvPr/>
          </p:nvSpPr>
          <p:spPr bwMode="auto">
            <a:xfrm>
              <a:off x="3505200" y="5047960"/>
              <a:ext cx="2209800" cy="6096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1207" name="Rectangle 9"/>
            <p:cNvSpPr>
              <a:spLocks noChangeArrowheads="1"/>
            </p:cNvSpPr>
            <p:nvPr/>
          </p:nvSpPr>
          <p:spPr bwMode="auto">
            <a:xfrm>
              <a:off x="482600" y="3733801"/>
              <a:ext cx="8131175" cy="1117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742950" lvl="1" indent="-285750">
                <a:lnSpc>
                  <a:spcPct val="90000"/>
                </a:lnSpc>
                <a:spcAft>
                  <a:spcPct val="20000"/>
                </a:spcAft>
                <a:buFontTx/>
                <a:buChar char="–"/>
              </a:pPr>
              <a:r>
                <a:rPr lang="en-US" sz="2200" dirty="0">
                  <a:ea typeface="ＭＳ Ｐゴシック" pitchFamily="1" charset="-128"/>
                  <a:cs typeface="ＭＳ Ｐゴシック" pitchFamily="1" charset="-128"/>
                </a:rPr>
                <a:t>For now, operations are specified using the receiver syntax.</a:t>
              </a:r>
              <a:r>
                <a:rPr lang="en-US" sz="2200" i="0" dirty="0">
                  <a:ea typeface="ＭＳ Ｐゴシック" pitchFamily="1" charset="-128"/>
                  <a:cs typeface="ＭＳ Ｐゴシック" pitchFamily="1" charset="-128"/>
                </a:rPr>
                <a:t>  When you apply an operator to two </a:t>
              </a:r>
              <a:r>
                <a:rPr lang="en-US" sz="1800" b="1" i="0" dirty="0">
                  <a:latin typeface="Courier New" pitchFamily="1" charset="0"/>
                  <a:ea typeface="ＭＳ Ｐゴシック" pitchFamily="1" charset="-128"/>
                  <a:cs typeface="ＭＳ Ｐゴシック" pitchFamily="1" charset="-128"/>
                </a:rPr>
                <a:t>Rational</a:t>
              </a:r>
              <a:r>
                <a:rPr lang="en-US" sz="2200" i="0" dirty="0">
                  <a:ea typeface="ＭＳ Ｐゴシック" pitchFamily="1" charset="-128"/>
                  <a:cs typeface="ＭＳ Ｐゴシック" pitchFamily="1" charset="-128"/>
                </a:rPr>
                <a:t> values, one of the operands is the receiver and the other is passed as an argument, as in</a:t>
              </a:r>
            </a:p>
          </p:txBody>
        </p:sp>
        <p:sp>
          <p:nvSpPr>
            <p:cNvPr id="51208" name="Rectangle 10"/>
            <p:cNvSpPr>
              <a:spLocks noChangeArrowheads="1"/>
            </p:cNvSpPr>
            <p:nvPr/>
          </p:nvSpPr>
          <p:spPr bwMode="auto">
            <a:xfrm>
              <a:off x="3790950" y="5065424"/>
              <a:ext cx="17843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b="1" i="0" dirty="0">
                  <a:latin typeface="Courier New" pitchFamily="1" charset="0"/>
                </a:rPr>
                <a:t>r1.add(r2)</a:t>
              </a:r>
              <a:r>
                <a:rPr lang="en-US" sz="2400" i="0" dirty="0"/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64800" cy="1152000"/>
          </a:xfrm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The </a:t>
            </a:r>
            <a:r>
              <a:rPr lang="en-US" sz="3600" b="1" dirty="0">
                <a:solidFill>
                  <a:srgbClr val="FF0000"/>
                </a:solidFill>
                <a:latin typeface="Courier New"/>
                <a:cs typeface="Courier New"/>
              </a:rPr>
              <a:t>Rational</a:t>
            </a:r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 Class</a:t>
            </a:r>
          </a:p>
        </p:txBody>
      </p:sp>
      <p:sp>
        <p:nvSpPr>
          <p:cNvPr id="4" name="PPRect#4"/>
          <p:cNvSpPr/>
          <p:nvPr/>
        </p:nvSpPr>
        <p:spPr bwMode="auto">
          <a:xfrm>
            <a:off x="307200" y="1088000"/>
            <a:ext cx="8550400" cy="5376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2" name="PPCodeImage#2" descr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200" y="1088000"/>
            <a:ext cx="8550400" cy="5376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PRect#8"/>
          <p:cNvSpPr/>
          <p:nvPr/>
        </p:nvSpPr>
        <p:spPr bwMode="auto">
          <a:xfrm>
            <a:off x="307200" y="1088000"/>
            <a:ext cx="8550400" cy="5376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5" name="PPCodeImage#5" descr="imag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200" y="1088000"/>
            <a:ext cx="8550400" cy="5376000"/>
          </a:xfrm>
          <a:prstGeom prst="rect">
            <a:avLst/>
          </a:prstGeom>
        </p:spPr>
      </p:pic>
      <p:pic>
        <p:nvPicPr>
          <p:cNvPr id="6" name="PPCodeImage#6" descr="image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200" y="1088000"/>
            <a:ext cx="8550400" cy="5376000"/>
          </a:xfrm>
          <a:prstGeom prst="rect">
            <a:avLst/>
          </a:prstGeom>
        </p:spPr>
      </p:pic>
      <p:sp useBgFill="1">
        <p:nvSpPr>
          <p:cNvPr id="9" name="PPRect#9"/>
          <p:cNvSpPr/>
          <p:nvPr/>
        </p:nvSpPr>
        <p:spPr bwMode="auto">
          <a:xfrm>
            <a:off x="0" y="0"/>
            <a:ext cx="9164800" cy="1088000"/>
          </a:xfrm>
          <a:prstGeom prst="rect">
            <a:avLst/>
          </a:prstGeom>
          <a:ln>
            <a:noFill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sp useBgFill="1">
        <p:nvSpPr>
          <p:cNvPr id="10" name="PPRect#10"/>
          <p:cNvSpPr/>
          <p:nvPr/>
        </p:nvSpPr>
        <p:spPr bwMode="auto">
          <a:xfrm>
            <a:off x="0" y="6464000"/>
            <a:ext cx="9164800" cy="409600"/>
          </a:xfrm>
          <a:prstGeom prst="rect">
            <a:avLst/>
          </a:prstGeom>
          <a:ln>
            <a:noFill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64800" cy="1152000"/>
          </a:xfrm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The </a:t>
            </a:r>
            <a:r>
              <a:rPr lang="en-US" sz="3600" b="1" dirty="0">
                <a:solidFill>
                  <a:srgbClr val="FF0000"/>
                </a:solidFill>
                <a:latin typeface="Courier New"/>
                <a:cs typeface="Courier New"/>
              </a:rPr>
              <a:t>Rational</a:t>
            </a:r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 Class</a:t>
            </a:r>
          </a:p>
        </p:txBody>
      </p:sp>
      <p:sp>
        <p:nvSpPr>
          <p:cNvPr id="11" name="PPRect#11"/>
          <p:cNvSpPr/>
          <p:nvPr/>
        </p:nvSpPr>
        <p:spPr bwMode="auto">
          <a:xfrm>
            <a:off x="307200" y="1088000"/>
            <a:ext cx="8550400" cy="5376000"/>
          </a:xfrm>
          <a:prstGeom prst="rect">
            <a:avLst/>
          </a:prstGeom>
          <a:noFill/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PRect#15"/>
          <p:cNvSpPr/>
          <p:nvPr/>
        </p:nvSpPr>
        <p:spPr bwMode="auto">
          <a:xfrm>
            <a:off x="307200" y="1088000"/>
            <a:ext cx="8550400" cy="5376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12" name="PPCodeImage#12" descr="image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200" y="1088000"/>
            <a:ext cx="8550400" cy="5376000"/>
          </a:xfrm>
          <a:prstGeom prst="rect">
            <a:avLst/>
          </a:prstGeom>
        </p:spPr>
      </p:pic>
      <p:pic>
        <p:nvPicPr>
          <p:cNvPr id="13" name="PPCodeImage#13" descr="image1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200" y="1088000"/>
            <a:ext cx="8550400" cy="5376000"/>
          </a:xfrm>
          <a:prstGeom prst="rect">
            <a:avLst/>
          </a:prstGeom>
        </p:spPr>
      </p:pic>
      <p:sp useBgFill="1">
        <p:nvSpPr>
          <p:cNvPr id="16" name="PPRect#16"/>
          <p:cNvSpPr/>
          <p:nvPr/>
        </p:nvSpPr>
        <p:spPr bwMode="auto">
          <a:xfrm>
            <a:off x="0" y="0"/>
            <a:ext cx="9164800" cy="1088000"/>
          </a:xfrm>
          <a:prstGeom prst="rect">
            <a:avLst/>
          </a:prstGeom>
          <a:ln>
            <a:noFill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sp useBgFill="1">
        <p:nvSpPr>
          <p:cNvPr id="17" name="PPRect#17"/>
          <p:cNvSpPr/>
          <p:nvPr/>
        </p:nvSpPr>
        <p:spPr bwMode="auto">
          <a:xfrm>
            <a:off x="0" y="6464000"/>
            <a:ext cx="9164800" cy="409600"/>
          </a:xfrm>
          <a:prstGeom prst="rect">
            <a:avLst/>
          </a:prstGeom>
          <a:ln>
            <a:noFill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64800" cy="1152000"/>
          </a:xfrm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The </a:t>
            </a:r>
            <a:r>
              <a:rPr lang="en-US" sz="3600" b="1" dirty="0">
                <a:solidFill>
                  <a:srgbClr val="FF0000"/>
                </a:solidFill>
                <a:latin typeface="Courier New"/>
                <a:cs typeface="Courier New"/>
              </a:rPr>
              <a:t>Rational</a:t>
            </a:r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 Class</a:t>
            </a:r>
          </a:p>
        </p:txBody>
      </p:sp>
      <p:sp>
        <p:nvSpPr>
          <p:cNvPr id="18" name="PPRect#18"/>
          <p:cNvSpPr/>
          <p:nvPr/>
        </p:nvSpPr>
        <p:spPr bwMode="auto">
          <a:xfrm>
            <a:off x="307200" y="1088000"/>
            <a:ext cx="8550400" cy="5376000"/>
          </a:xfrm>
          <a:prstGeom prst="rect">
            <a:avLst/>
          </a:prstGeom>
          <a:noFill/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Simulating Rational Calculation</a:t>
            </a:r>
            <a:endParaRPr lang="en-US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i="0" dirty="0"/>
              <a:t>The next slide works through all the steps in the calculation of a simple program that adds three rational numbers. </a:t>
            </a:r>
          </a:p>
        </p:txBody>
      </p:sp>
      <p:grpSp>
        <p:nvGrpSpPr>
          <p:cNvPr id="65540" name="Group 4"/>
          <p:cNvGrpSpPr>
            <a:grpSpLocks/>
          </p:cNvGrpSpPr>
          <p:nvPr/>
        </p:nvGrpSpPr>
        <p:grpSpPr bwMode="auto">
          <a:xfrm>
            <a:off x="3352800" y="2005858"/>
            <a:ext cx="485775" cy="869950"/>
            <a:chOff x="2112" y="1612"/>
            <a:chExt cx="306" cy="548"/>
          </a:xfrm>
        </p:grpSpPr>
        <p:sp>
          <p:nvSpPr>
            <p:cNvPr id="65557" name="Rectangle 5"/>
            <p:cNvSpPr>
              <a:spLocks noChangeArrowheads="1"/>
            </p:cNvSpPr>
            <p:nvPr/>
          </p:nvSpPr>
          <p:spPr bwMode="auto">
            <a:xfrm>
              <a:off x="2160" y="1612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i="0"/>
                <a:t>1</a:t>
              </a:r>
            </a:p>
          </p:txBody>
        </p:sp>
        <p:sp>
          <p:nvSpPr>
            <p:cNvPr id="65558" name="Rectangle 6"/>
            <p:cNvSpPr>
              <a:spLocks noChangeArrowheads="1"/>
            </p:cNvSpPr>
            <p:nvPr/>
          </p:nvSpPr>
          <p:spPr bwMode="auto">
            <a:xfrm>
              <a:off x="2160" y="1872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i="0"/>
                <a:t>2</a:t>
              </a:r>
            </a:p>
          </p:txBody>
        </p:sp>
        <p:sp>
          <p:nvSpPr>
            <p:cNvPr id="65559" name="Line 7"/>
            <p:cNvSpPr>
              <a:spLocks noChangeShapeType="1"/>
            </p:cNvSpPr>
            <p:nvPr/>
          </p:nvSpPr>
          <p:spPr bwMode="auto">
            <a:xfrm>
              <a:off x="2112" y="1895"/>
              <a:ext cx="3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5541" name="Group 8"/>
          <p:cNvGrpSpPr>
            <a:grpSpLocks/>
          </p:cNvGrpSpPr>
          <p:nvPr/>
        </p:nvGrpSpPr>
        <p:grpSpPr bwMode="auto">
          <a:xfrm>
            <a:off x="4391025" y="2005858"/>
            <a:ext cx="485775" cy="869950"/>
            <a:chOff x="2766" y="1616"/>
            <a:chExt cx="306" cy="548"/>
          </a:xfrm>
        </p:grpSpPr>
        <p:sp>
          <p:nvSpPr>
            <p:cNvPr id="65554" name="Rectangle 9"/>
            <p:cNvSpPr>
              <a:spLocks noChangeArrowheads="1"/>
            </p:cNvSpPr>
            <p:nvPr/>
          </p:nvSpPr>
          <p:spPr bwMode="auto">
            <a:xfrm>
              <a:off x="2814" y="1616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i="0"/>
                <a:t>1</a:t>
              </a:r>
            </a:p>
          </p:txBody>
        </p:sp>
        <p:sp>
          <p:nvSpPr>
            <p:cNvPr id="65555" name="Rectangle 10"/>
            <p:cNvSpPr>
              <a:spLocks noChangeArrowheads="1"/>
            </p:cNvSpPr>
            <p:nvPr/>
          </p:nvSpPr>
          <p:spPr bwMode="auto">
            <a:xfrm>
              <a:off x="2814" y="1876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i="0"/>
                <a:t>3</a:t>
              </a:r>
            </a:p>
          </p:txBody>
        </p:sp>
        <p:sp>
          <p:nvSpPr>
            <p:cNvPr id="65556" name="Line 11"/>
            <p:cNvSpPr>
              <a:spLocks noChangeShapeType="1"/>
            </p:cNvSpPr>
            <p:nvPr/>
          </p:nvSpPr>
          <p:spPr bwMode="auto">
            <a:xfrm>
              <a:off x="2766" y="1892"/>
              <a:ext cx="3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5542" name="Group 12"/>
          <p:cNvGrpSpPr>
            <a:grpSpLocks/>
          </p:cNvGrpSpPr>
          <p:nvPr/>
        </p:nvGrpSpPr>
        <p:grpSpPr bwMode="auto">
          <a:xfrm>
            <a:off x="5429250" y="2005858"/>
            <a:ext cx="485775" cy="869950"/>
            <a:chOff x="3420" y="1620"/>
            <a:chExt cx="306" cy="548"/>
          </a:xfrm>
        </p:grpSpPr>
        <p:sp>
          <p:nvSpPr>
            <p:cNvPr id="65551" name="Rectangle 13"/>
            <p:cNvSpPr>
              <a:spLocks noChangeArrowheads="1"/>
            </p:cNvSpPr>
            <p:nvPr/>
          </p:nvSpPr>
          <p:spPr bwMode="auto">
            <a:xfrm>
              <a:off x="3468" y="1620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i="0"/>
                <a:t>1</a:t>
              </a:r>
            </a:p>
          </p:txBody>
        </p:sp>
        <p:sp>
          <p:nvSpPr>
            <p:cNvPr id="65552" name="Rectangle 14"/>
            <p:cNvSpPr>
              <a:spLocks noChangeArrowheads="1"/>
            </p:cNvSpPr>
            <p:nvPr/>
          </p:nvSpPr>
          <p:spPr bwMode="auto">
            <a:xfrm>
              <a:off x="3468" y="1880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i="0"/>
                <a:t>6</a:t>
              </a:r>
            </a:p>
          </p:txBody>
        </p:sp>
        <p:sp>
          <p:nvSpPr>
            <p:cNvPr id="65553" name="Line 15"/>
            <p:cNvSpPr>
              <a:spLocks noChangeShapeType="1"/>
            </p:cNvSpPr>
            <p:nvPr/>
          </p:nvSpPr>
          <p:spPr bwMode="auto">
            <a:xfrm>
              <a:off x="3420" y="1903"/>
              <a:ext cx="3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5543" name="Rectangle 16"/>
          <p:cNvSpPr>
            <a:spLocks noChangeArrowheads="1"/>
          </p:cNvSpPr>
          <p:nvPr/>
        </p:nvSpPr>
        <p:spPr bwMode="auto">
          <a:xfrm>
            <a:off x="3949700" y="2202708"/>
            <a:ext cx="35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0" dirty="0"/>
              <a:t>+</a:t>
            </a:r>
          </a:p>
        </p:txBody>
      </p:sp>
      <p:sp>
        <p:nvSpPr>
          <p:cNvPr id="65544" name="Rectangle 17"/>
          <p:cNvSpPr>
            <a:spLocks noChangeArrowheads="1"/>
          </p:cNvSpPr>
          <p:nvPr/>
        </p:nvSpPr>
        <p:spPr bwMode="auto">
          <a:xfrm>
            <a:off x="4978400" y="2202708"/>
            <a:ext cx="35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0"/>
              <a:t>+</a:t>
            </a:r>
          </a:p>
        </p:txBody>
      </p:sp>
      <p:sp>
        <p:nvSpPr>
          <p:cNvPr id="65546" name="Rectangle 19"/>
          <p:cNvSpPr>
            <a:spLocks noChangeArrowheads="1"/>
          </p:cNvSpPr>
          <p:nvPr/>
        </p:nvSpPr>
        <p:spPr bwMode="auto">
          <a:xfrm>
            <a:off x="482600" y="3157537"/>
            <a:ext cx="81311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20000"/>
              </a:spcAft>
              <a:buFontTx/>
              <a:buChar char="•"/>
            </a:pPr>
            <a:r>
              <a:rPr lang="en-US" sz="2400" i="0" dirty="0"/>
              <a:t>With rational arithmetic, the computation is exact.  If you use floating-point arithmetic, the result looks like this: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A6BA075-0D95-D047-B864-9F04BC700FB4}"/>
              </a:ext>
            </a:extLst>
          </p:cNvPr>
          <p:cNvGrpSpPr/>
          <p:nvPr/>
        </p:nvGrpSpPr>
        <p:grpSpPr>
          <a:xfrm>
            <a:off x="1295400" y="4057482"/>
            <a:ext cx="6858000" cy="1962318"/>
            <a:chOff x="1295400" y="4057482"/>
            <a:chExt cx="6858000" cy="1962318"/>
          </a:xfrm>
        </p:grpSpPr>
        <p:sp>
          <p:nvSpPr>
            <p:cNvPr id="58" name="Rectangle 57"/>
            <p:cNvSpPr/>
            <p:nvPr/>
          </p:nvSpPr>
          <p:spPr bwMode="auto">
            <a:xfrm>
              <a:off x="1295400" y="4426831"/>
              <a:ext cx="6858000" cy="1592969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1" i="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59" name="Round Same Side Corner Rectangle 58"/>
            <p:cNvSpPr/>
            <p:nvPr/>
          </p:nvSpPr>
          <p:spPr bwMode="auto">
            <a:xfrm>
              <a:off x="1295400" y="4057482"/>
              <a:ext cx="6858000" cy="381000"/>
            </a:xfrm>
            <a:prstGeom prst="round2SameRect">
              <a:avLst>
                <a:gd name="adj1" fmla="val 20560"/>
                <a:gd name="adj2" fmla="val 0"/>
              </a:avLst>
            </a:prstGeom>
            <a:gradFill flip="none" rotWithShape="1">
              <a:gsLst>
                <a:gs pos="0">
                  <a:srgbClr val="CECECE"/>
                </a:gs>
                <a:gs pos="100000">
                  <a:srgbClr val="F3F3F3"/>
                </a:gs>
              </a:gsLst>
              <a:lin ang="16200000" scaled="0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b="1" i="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295400" y="4087688"/>
              <a:ext cx="685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i="0" dirty="0">
                  <a:solidFill>
                    <a:srgbClr val="333333"/>
                  </a:solidFill>
                  <a:latin typeface="Lucida Grande"/>
                  <a:cs typeface="Lucida Grande"/>
                </a:rPr>
                <a:t>PyCharm</a:t>
              </a: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1290035" y="4457364"/>
            <a:ext cx="843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rgbClr val="660000"/>
                </a:solidFill>
                <a:latin typeface="Courier New"/>
                <a:cs typeface="Courier New"/>
              </a:rPr>
              <a:t>&gt;&gt;&gt; 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052034" y="4457364"/>
            <a:ext cx="6101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rgbClr val="000000"/>
                </a:solidFill>
                <a:latin typeface="Courier New"/>
                <a:cs typeface="Courier New"/>
              </a:rPr>
              <a:t>1/2 + 1/3 + 1/6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290035" y="4812010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rgbClr val="0000FF"/>
                </a:solidFill>
                <a:latin typeface="Courier New"/>
                <a:cs typeface="Courier New"/>
              </a:rPr>
              <a:t>0.999999999999999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290035" y="5166658"/>
            <a:ext cx="843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rgbClr val="660000"/>
                </a:solidFill>
                <a:latin typeface="Courier New"/>
                <a:cs typeface="Courier New"/>
              </a:rPr>
              <a:t>&gt;&gt;&gt;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6" grpId="0"/>
      <p:bldP spid="61" grpId="0"/>
      <p:bldP spid="62" grpId="0"/>
      <p:bldP spid="63" grpId="0"/>
      <p:bldP spid="6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64800" cy="1152000"/>
          </a:xfrm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Tracing Rational Addition</a:t>
            </a:r>
          </a:p>
        </p:txBody>
      </p:sp>
      <p:grpSp>
        <p:nvGrpSpPr>
          <p:cNvPr id="2" name="PPConsole#2"/>
          <p:cNvGrpSpPr/>
          <p:nvPr/>
        </p:nvGrpSpPr>
        <p:grpSpPr>
          <a:xfrm>
            <a:off x="2022400" y="5721600"/>
            <a:ext cx="5120000" cy="896000"/>
            <a:chOff x="2022400" y="5721600"/>
            <a:chExt cx="5120000" cy="896000"/>
          </a:xfrm>
        </p:grpSpPr>
        <p:pic>
          <p:nvPicPr>
            <p:cNvPr id="3" name="PPWindowImage#3" descr="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22400" y="5721600"/>
              <a:ext cx="5120000" cy="896000"/>
            </a:xfrm>
            <a:prstGeom prst="rect">
              <a:avLst/>
            </a:prstGeom>
          </p:spPr>
        </p:pic>
      </p:grpSp>
      <p:grpSp>
        <p:nvGrpSpPr>
          <p:cNvPr id="4" name="PPStackFrame#4"/>
          <p:cNvGrpSpPr/>
          <p:nvPr/>
        </p:nvGrpSpPr>
        <p:grpSpPr>
          <a:xfrm>
            <a:off x="256000" y="1088000"/>
            <a:ext cx="8396800" cy="3648000"/>
            <a:chOff x="256000" y="1088000"/>
            <a:chExt cx="8396800" cy="3648000"/>
          </a:xfrm>
        </p:grpSpPr>
        <p:sp>
          <p:nvSpPr>
            <p:cNvPr id="5" name="PPRect#5"/>
            <p:cNvSpPr/>
            <p:nvPr/>
          </p:nvSpPr>
          <p:spPr bwMode="auto">
            <a:xfrm>
              <a:off x="256000" y="1088000"/>
              <a:ext cx="8396800" cy="3456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i="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pic>
          <p:nvPicPr>
            <p:cNvPr id="7" name="PPCodeImage#7" descr="image7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000" y="1088000"/>
              <a:ext cx="8384000" cy="3443200"/>
            </a:xfrm>
            <a:prstGeom prst="rect">
              <a:avLst/>
            </a:prstGeom>
          </p:spPr>
        </p:pic>
        <p:sp>
          <p:nvSpPr>
            <p:cNvPr id="6" name="PPRect#6"/>
            <p:cNvSpPr/>
            <p:nvPr/>
          </p:nvSpPr>
          <p:spPr bwMode="auto">
            <a:xfrm>
              <a:off x="256000" y="1088000"/>
              <a:ext cx="8396800" cy="3456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i="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grpSp>
          <p:nvGrpSpPr>
            <p:cNvPr id="8" name="a"/>
            <p:cNvGrpSpPr/>
            <p:nvPr/>
          </p:nvGrpSpPr>
          <p:grpSpPr>
            <a:xfrm>
              <a:off x="5017600" y="3558400"/>
              <a:ext cx="832000" cy="908800"/>
              <a:chOff x="5017600" y="3558400"/>
              <a:chExt cx="832000" cy="908800"/>
            </a:xfrm>
          </p:grpSpPr>
          <p:sp>
            <p:nvSpPr>
              <p:cNvPr id="9" name="PPRect#9"/>
              <p:cNvSpPr/>
              <p:nvPr/>
            </p:nvSpPr>
            <p:spPr bwMode="auto">
              <a:xfrm>
                <a:off x="5017600" y="3827200"/>
                <a:ext cx="832000" cy="640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10" name="PPRect#10"/>
              <p:cNvSpPr/>
              <p:nvPr/>
            </p:nvSpPr>
            <p:spPr bwMode="auto">
              <a:xfrm>
                <a:off x="5017600" y="3827200"/>
                <a:ext cx="832000" cy="640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11" name="PPTextImage#11" descr="image11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30400" y="3558400"/>
                <a:ext cx="140800" cy="268800"/>
              </a:xfrm>
              <a:prstGeom prst="rect">
                <a:avLst/>
              </a:prstGeom>
            </p:spPr>
          </p:pic>
        </p:grpSp>
        <p:grpSp>
          <p:nvGrpSpPr>
            <p:cNvPr id="14" name="b"/>
            <p:cNvGrpSpPr/>
            <p:nvPr/>
          </p:nvGrpSpPr>
          <p:grpSpPr>
            <a:xfrm>
              <a:off x="5926400" y="3558400"/>
              <a:ext cx="832000" cy="908800"/>
              <a:chOff x="5926400" y="3558400"/>
              <a:chExt cx="832000" cy="908800"/>
            </a:xfrm>
          </p:grpSpPr>
          <p:sp>
            <p:nvSpPr>
              <p:cNvPr id="15" name="PPRect#15"/>
              <p:cNvSpPr/>
              <p:nvPr/>
            </p:nvSpPr>
            <p:spPr bwMode="auto">
              <a:xfrm>
                <a:off x="5926400" y="3827200"/>
                <a:ext cx="832000" cy="640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16" name="PPRect#16"/>
              <p:cNvSpPr/>
              <p:nvPr/>
            </p:nvSpPr>
            <p:spPr bwMode="auto">
              <a:xfrm>
                <a:off x="5926400" y="3827200"/>
                <a:ext cx="832000" cy="640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17" name="PPTextImage#17" descr="image17.png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39200" y="3558400"/>
                <a:ext cx="140800" cy="268800"/>
              </a:xfrm>
              <a:prstGeom prst="rect">
                <a:avLst/>
              </a:prstGeom>
            </p:spPr>
          </p:pic>
        </p:grpSp>
        <p:grpSp>
          <p:nvGrpSpPr>
            <p:cNvPr id="20" name="c"/>
            <p:cNvGrpSpPr/>
            <p:nvPr/>
          </p:nvGrpSpPr>
          <p:grpSpPr>
            <a:xfrm>
              <a:off x="6835200" y="3558400"/>
              <a:ext cx="832000" cy="908800"/>
              <a:chOff x="6835200" y="3558400"/>
              <a:chExt cx="832000" cy="908800"/>
            </a:xfrm>
          </p:grpSpPr>
          <p:sp>
            <p:nvSpPr>
              <p:cNvPr id="21" name="PPRect#21"/>
              <p:cNvSpPr/>
              <p:nvPr/>
            </p:nvSpPr>
            <p:spPr bwMode="auto">
              <a:xfrm>
                <a:off x="6835200" y="3827200"/>
                <a:ext cx="832000" cy="640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22" name="PPRect#22"/>
              <p:cNvSpPr/>
              <p:nvPr/>
            </p:nvSpPr>
            <p:spPr bwMode="auto">
              <a:xfrm>
                <a:off x="6835200" y="3827200"/>
                <a:ext cx="832000" cy="640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23" name="PPTextImage#23" descr="image23.png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48000" y="3558400"/>
                <a:ext cx="140800" cy="268800"/>
              </a:xfrm>
              <a:prstGeom prst="rect">
                <a:avLst/>
              </a:prstGeom>
            </p:spPr>
          </p:pic>
        </p:grpSp>
        <p:grpSp>
          <p:nvGrpSpPr>
            <p:cNvPr id="26" name="total"/>
            <p:cNvGrpSpPr/>
            <p:nvPr/>
          </p:nvGrpSpPr>
          <p:grpSpPr>
            <a:xfrm>
              <a:off x="7744000" y="3558400"/>
              <a:ext cx="832000" cy="908800"/>
              <a:chOff x="7744000" y="3558400"/>
              <a:chExt cx="832000" cy="908800"/>
            </a:xfrm>
          </p:grpSpPr>
          <p:sp>
            <p:nvSpPr>
              <p:cNvPr id="27" name="PPRect#27"/>
              <p:cNvSpPr/>
              <p:nvPr/>
            </p:nvSpPr>
            <p:spPr bwMode="auto">
              <a:xfrm>
                <a:off x="7744000" y="3827200"/>
                <a:ext cx="832000" cy="640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28" name="PPRect#28"/>
              <p:cNvSpPr/>
              <p:nvPr/>
            </p:nvSpPr>
            <p:spPr bwMode="auto">
              <a:xfrm>
                <a:off x="7744000" y="3827200"/>
                <a:ext cx="832000" cy="640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29" name="PPTextImage#29" descr="image29.png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756800" y="3558400"/>
                <a:ext cx="704000" cy="268800"/>
              </a:xfrm>
              <a:prstGeom prst="rect">
                <a:avLst/>
              </a:prstGeom>
            </p:spPr>
          </p:pic>
        </p:grpSp>
      </p:grpSp>
      <p:sp>
        <p:nvSpPr>
          <p:cNvPr id="32" name="PPRect#32"/>
          <p:cNvSpPr/>
          <p:nvPr/>
        </p:nvSpPr>
        <p:spPr bwMode="auto">
          <a:xfrm>
            <a:off x="883200" y="1395200"/>
            <a:ext cx="25728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grpSp>
        <p:nvGrpSpPr>
          <p:cNvPr id="230" name="PPStackFrame#33"/>
          <p:cNvGrpSpPr/>
          <p:nvPr/>
        </p:nvGrpSpPr>
        <p:grpSpPr>
          <a:xfrm>
            <a:off x="384000" y="1395200"/>
            <a:ext cx="8396800" cy="3648000"/>
            <a:chOff x="384000" y="1395200"/>
            <a:chExt cx="8396800" cy="3648000"/>
          </a:xfrm>
        </p:grpSpPr>
        <p:sp>
          <p:nvSpPr>
            <p:cNvPr id="34" name="PPRect#34"/>
            <p:cNvSpPr/>
            <p:nvPr/>
          </p:nvSpPr>
          <p:spPr bwMode="auto">
            <a:xfrm>
              <a:off x="384000" y="1395200"/>
              <a:ext cx="8396800" cy="3456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i="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pic>
          <p:nvPicPr>
            <p:cNvPr id="36" name="PPCodeImage#36" descr="image36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4000" y="1395200"/>
              <a:ext cx="8384000" cy="3443200"/>
            </a:xfrm>
            <a:prstGeom prst="rect">
              <a:avLst/>
            </a:prstGeom>
          </p:spPr>
        </p:pic>
        <p:sp>
          <p:nvSpPr>
            <p:cNvPr id="35" name="PPRect#35"/>
            <p:cNvSpPr/>
            <p:nvPr/>
          </p:nvSpPr>
          <p:spPr bwMode="auto">
            <a:xfrm>
              <a:off x="384000" y="1395200"/>
              <a:ext cx="8396800" cy="3456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i="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grpSp>
          <p:nvGrpSpPr>
            <p:cNvPr id="234" name="self"/>
            <p:cNvGrpSpPr/>
            <p:nvPr/>
          </p:nvGrpSpPr>
          <p:grpSpPr>
            <a:xfrm>
              <a:off x="5145600" y="3865600"/>
              <a:ext cx="832000" cy="908800"/>
              <a:chOff x="5145600" y="3865600"/>
              <a:chExt cx="832000" cy="908800"/>
            </a:xfrm>
          </p:grpSpPr>
          <p:sp>
            <p:nvSpPr>
              <p:cNvPr id="38" name="PPRect#38"/>
              <p:cNvSpPr/>
              <p:nvPr/>
            </p:nvSpPr>
            <p:spPr bwMode="auto">
              <a:xfrm>
                <a:off x="5145600" y="4134400"/>
                <a:ext cx="832000" cy="640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39" name="PPRect#39"/>
              <p:cNvSpPr/>
              <p:nvPr/>
            </p:nvSpPr>
            <p:spPr bwMode="auto">
              <a:xfrm>
                <a:off x="5145600" y="4134400"/>
                <a:ext cx="832000" cy="640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40" name="PPTextImage#40" descr="image40.png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58400" y="3865600"/>
                <a:ext cx="563200" cy="268800"/>
              </a:xfrm>
              <a:prstGeom prst="rect">
                <a:avLst/>
              </a:prstGeom>
            </p:spPr>
          </p:pic>
        </p:grpSp>
        <p:grpSp>
          <p:nvGrpSpPr>
            <p:cNvPr id="240" name="num"/>
            <p:cNvGrpSpPr/>
            <p:nvPr/>
          </p:nvGrpSpPr>
          <p:grpSpPr>
            <a:xfrm>
              <a:off x="6054400" y="4121600"/>
              <a:ext cx="832000" cy="652800"/>
              <a:chOff x="6054400" y="4121600"/>
              <a:chExt cx="832000" cy="652800"/>
            </a:xfrm>
          </p:grpSpPr>
          <p:sp>
            <p:nvSpPr>
              <p:cNvPr id="44" name="PPRect#44"/>
              <p:cNvSpPr/>
              <p:nvPr/>
            </p:nvSpPr>
            <p:spPr bwMode="auto">
              <a:xfrm>
                <a:off x="6054400" y="4390400"/>
                <a:ext cx="832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45" name="PPRect#45"/>
              <p:cNvSpPr/>
              <p:nvPr/>
            </p:nvSpPr>
            <p:spPr bwMode="auto">
              <a:xfrm>
                <a:off x="6054400" y="4390400"/>
                <a:ext cx="832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46" name="PPTextImage#46" descr="image46.png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067200" y="4121600"/>
                <a:ext cx="422400" cy="268800"/>
              </a:xfrm>
              <a:prstGeom prst="rect">
                <a:avLst/>
              </a:prstGeom>
            </p:spPr>
          </p:pic>
        </p:grpSp>
        <p:grpSp>
          <p:nvGrpSpPr>
            <p:cNvPr id="244" name="den"/>
            <p:cNvGrpSpPr/>
            <p:nvPr/>
          </p:nvGrpSpPr>
          <p:grpSpPr>
            <a:xfrm>
              <a:off x="6963200" y="4121600"/>
              <a:ext cx="832000" cy="652800"/>
              <a:chOff x="6963200" y="4121600"/>
              <a:chExt cx="832000" cy="652800"/>
            </a:xfrm>
          </p:grpSpPr>
          <p:sp>
            <p:nvSpPr>
              <p:cNvPr id="48" name="PPRect#48"/>
              <p:cNvSpPr/>
              <p:nvPr/>
            </p:nvSpPr>
            <p:spPr bwMode="auto">
              <a:xfrm>
                <a:off x="6963200" y="4390400"/>
                <a:ext cx="832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49" name="PPRect#49"/>
              <p:cNvSpPr/>
              <p:nvPr/>
            </p:nvSpPr>
            <p:spPr bwMode="auto">
              <a:xfrm>
                <a:off x="6963200" y="4390400"/>
                <a:ext cx="832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50" name="PPTextImage#50" descr="image50.png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976000" y="4121600"/>
                <a:ext cx="422400" cy="268800"/>
              </a:xfrm>
              <a:prstGeom prst="rect">
                <a:avLst/>
              </a:prstGeom>
            </p:spPr>
          </p:pic>
        </p:grpSp>
        <p:grpSp>
          <p:nvGrpSpPr>
            <p:cNvPr id="248" name="g"/>
            <p:cNvGrpSpPr/>
            <p:nvPr/>
          </p:nvGrpSpPr>
          <p:grpSpPr>
            <a:xfrm>
              <a:off x="7872000" y="4121600"/>
              <a:ext cx="832000" cy="652800"/>
              <a:chOff x="7872000" y="4121600"/>
              <a:chExt cx="832000" cy="652800"/>
            </a:xfrm>
          </p:grpSpPr>
          <p:sp>
            <p:nvSpPr>
              <p:cNvPr id="52" name="PPRect#52"/>
              <p:cNvSpPr/>
              <p:nvPr/>
            </p:nvSpPr>
            <p:spPr bwMode="auto">
              <a:xfrm>
                <a:off x="7872000" y="4390400"/>
                <a:ext cx="832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53" name="PPRect#53"/>
              <p:cNvSpPr/>
              <p:nvPr/>
            </p:nvSpPr>
            <p:spPr bwMode="auto">
              <a:xfrm>
                <a:off x="7872000" y="4390400"/>
                <a:ext cx="832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54" name="PPTextImage#54" descr="image54.png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884800" y="4121600"/>
                <a:ext cx="140800" cy="268800"/>
              </a:xfrm>
              <a:prstGeom prst="rect">
                <a:avLst/>
              </a:prstGeom>
            </p:spPr>
          </p:pic>
        </p:grpSp>
      </p:grpSp>
      <p:sp>
        <p:nvSpPr>
          <p:cNvPr id="55" name="PPRect#55"/>
          <p:cNvSpPr/>
          <p:nvPr/>
        </p:nvSpPr>
        <p:spPr bwMode="auto">
          <a:xfrm>
            <a:off x="6080000" y="4416000"/>
            <a:ext cx="793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56" name="PPTextImage#56" descr="image56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54400" y="4390400"/>
            <a:ext cx="832000" cy="384000"/>
          </a:xfrm>
          <a:prstGeom prst="rect">
            <a:avLst/>
          </a:prstGeom>
        </p:spPr>
      </p:pic>
      <p:sp>
        <p:nvSpPr>
          <p:cNvPr id="57" name="PPRect#57"/>
          <p:cNvSpPr/>
          <p:nvPr/>
        </p:nvSpPr>
        <p:spPr bwMode="auto">
          <a:xfrm>
            <a:off x="6988800" y="4416000"/>
            <a:ext cx="793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58" name="PPTextImage#58" descr="image58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63200" y="4390400"/>
            <a:ext cx="832000" cy="384000"/>
          </a:xfrm>
          <a:prstGeom prst="rect">
            <a:avLst/>
          </a:prstGeom>
        </p:spPr>
      </p:pic>
      <p:sp>
        <p:nvSpPr>
          <p:cNvPr id="59" name="PPRect#59"/>
          <p:cNvSpPr/>
          <p:nvPr/>
        </p:nvSpPr>
        <p:spPr bwMode="auto">
          <a:xfrm>
            <a:off x="1011200" y="1702400"/>
            <a:ext cx="17536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60" name="PPRect#60"/>
          <p:cNvSpPr/>
          <p:nvPr/>
        </p:nvSpPr>
        <p:spPr bwMode="auto">
          <a:xfrm>
            <a:off x="1011200" y="2265600"/>
            <a:ext cx="17536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61" name="PPRect#61"/>
          <p:cNvSpPr/>
          <p:nvPr/>
        </p:nvSpPr>
        <p:spPr bwMode="auto">
          <a:xfrm>
            <a:off x="1011200" y="2828800"/>
            <a:ext cx="18944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62" name="PPRect#62"/>
          <p:cNvSpPr/>
          <p:nvPr/>
        </p:nvSpPr>
        <p:spPr bwMode="auto">
          <a:xfrm>
            <a:off x="1011200" y="3673600"/>
            <a:ext cx="384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63" name="PPRect#63"/>
          <p:cNvSpPr/>
          <p:nvPr/>
        </p:nvSpPr>
        <p:spPr bwMode="auto">
          <a:xfrm>
            <a:off x="7897600" y="4416000"/>
            <a:ext cx="793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64" name="PPTextImage#64" descr="image6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72000" y="4390400"/>
            <a:ext cx="832000" cy="384000"/>
          </a:xfrm>
          <a:prstGeom prst="rect">
            <a:avLst/>
          </a:prstGeom>
        </p:spPr>
      </p:pic>
      <p:sp>
        <p:nvSpPr>
          <p:cNvPr id="65" name="PPRect#65"/>
          <p:cNvSpPr/>
          <p:nvPr/>
        </p:nvSpPr>
        <p:spPr bwMode="auto">
          <a:xfrm>
            <a:off x="1011200" y="3955200"/>
            <a:ext cx="288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41" name="PPTextImage#41" descr="image41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145600" y="4198400"/>
            <a:ext cx="832000" cy="230400"/>
          </a:xfrm>
          <a:prstGeom prst="rect">
            <a:avLst/>
          </a:prstGeom>
        </p:spPr>
      </p:pic>
      <p:sp>
        <p:nvSpPr>
          <p:cNvPr id="66" name="PPLine#66"/>
          <p:cNvSpPr>
            <a:spLocks noChangeShapeType="1"/>
          </p:cNvSpPr>
          <p:nvPr/>
        </p:nvSpPr>
        <p:spPr bwMode="auto">
          <a:xfrm flipV="1">
            <a:off x="5401600" y="4454400"/>
            <a:ext cx="3200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7" name="PPRect#67"/>
          <p:cNvSpPr/>
          <p:nvPr/>
        </p:nvSpPr>
        <p:spPr bwMode="auto">
          <a:xfrm>
            <a:off x="1011200" y="4236800"/>
            <a:ext cx="288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42" name="PPTextImage#42" descr="image42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45600" y="4473600"/>
            <a:ext cx="832000" cy="230400"/>
          </a:xfrm>
          <a:prstGeom prst="rect">
            <a:avLst/>
          </a:prstGeom>
        </p:spPr>
      </p:pic>
      <p:sp>
        <p:nvSpPr>
          <p:cNvPr id="68" name="PPRect#68"/>
          <p:cNvSpPr/>
          <p:nvPr/>
        </p:nvSpPr>
        <p:spPr bwMode="auto">
          <a:xfrm>
            <a:off x="448000" y="4518400"/>
            <a:ext cx="3456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12" name="PPTextImage#12" descr="image12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17600" y="3891200"/>
            <a:ext cx="832000" cy="230400"/>
          </a:xfrm>
          <a:prstGeom prst="rect">
            <a:avLst/>
          </a:prstGeom>
        </p:spPr>
      </p:pic>
      <p:sp>
        <p:nvSpPr>
          <p:cNvPr id="69" name="PPLine#69"/>
          <p:cNvSpPr>
            <a:spLocks noChangeShapeType="1"/>
          </p:cNvSpPr>
          <p:nvPr/>
        </p:nvSpPr>
        <p:spPr bwMode="auto">
          <a:xfrm flipV="1">
            <a:off x="5273600" y="4147200"/>
            <a:ext cx="3200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3" name="PPTextImage#13" descr="image13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017600" y="4166400"/>
            <a:ext cx="832000" cy="230400"/>
          </a:xfrm>
          <a:prstGeom prst="rect">
            <a:avLst/>
          </a:prstGeom>
        </p:spPr>
      </p:pic>
      <p:sp>
        <p:nvSpPr>
          <p:cNvPr id="70" name="PPRect#70"/>
          <p:cNvSpPr/>
          <p:nvPr/>
        </p:nvSpPr>
        <p:spPr bwMode="auto">
          <a:xfrm>
            <a:off x="883200" y="1676800"/>
            <a:ext cx="25728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grpSp>
        <p:nvGrpSpPr>
          <p:cNvPr id="268" name="PPStackFrame#71"/>
          <p:cNvGrpSpPr/>
          <p:nvPr/>
        </p:nvGrpSpPr>
        <p:grpSpPr>
          <a:xfrm>
            <a:off x="384000" y="1395200"/>
            <a:ext cx="8396800" cy="3648000"/>
            <a:chOff x="384000" y="1395200"/>
            <a:chExt cx="8396800" cy="3648000"/>
          </a:xfrm>
        </p:grpSpPr>
        <p:sp>
          <p:nvSpPr>
            <p:cNvPr id="72" name="PPRect#72"/>
            <p:cNvSpPr/>
            <p:nvPr/>
          </p:nvSpPr>
          <p:spPr bwMode="auto">
            <a:xfrm>
              <a:off x="384000" y="1395200"/>
              <a:ext cx="8396800" cy="3456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i="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pic>
          <p:nvPicPr>
            <p:cNvPr id="74" name="PPCodeImage#74" descr="image74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4000" y="1395200"/>
              <a:ext cx="8384000" cy="3443200"/>
            </a:xfrm>
            <a:prstGeom prst="rect">
              <a:avLst/>
            </a:prstGeom>
          </p:spPr>
        </p:pic>
        <p:sp>
          <p:nvSpPr>
            <p:cNvPr id="73" name="PPRect#73"/>
            <p:cNvSpPr/>
            <p:nvPr/>
          </p:nvSpPr>
          <p:spPr bwMode="auto">
            <a:xfrm>
              <a:off x="384000" y="1395200"/>
              <a:ext cx="8396800" cy="3456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i="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grpSp>
          <p:nvGrpSpPr>
            <p:cNvPr id="272" name="self"/>
            <p:cNvGrpSpPr/>
            <p:nvPr/>
          </p:nvGrpSpPr>
          <p:grpSpPr>
            <a:xfrm>
              <a:off x="5145600" y="3865600"/>
              <a:ext cx="832000" cy="908800"/>
              <a:chOff x="5145600" y="3865600"/>
              <a:chExt cx="832000" cy="908800"/>
            </a:xfrm>
          </p:grpSpPr>
          <p:sp>
            <p:nvSpPr>
              <p:cNvPr id="76" name="PPRect#76"/>
              <p:cNvSpPr/>
              <p:nvPr/>
            </p:nvSpPr>
            <p:spPr bwMode="auto">
              <a:xfrm>
                <a:off x="5145600" y="4134400"/>
                <a:ext cx="832000" cy="640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77" name="PPRect#77"/>
              <p:cNvSpPr/>
              <p:nvPr/>
            </p:nvSpPr>
            <p:spPr bwMode="auto">
              <a:xfrm>
                <a:off x="5145600" y="4134400"/>
                <a:ext cx="832000" cy="640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78" name="PPTextImage#78" descr="image78.png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58400" y="3865600"/>
                <a:ext cx="563200" cy="268800"/>
              </a:xfrm>
              <a:prstGeom prst="rect">
                <a:avLst/>
              </a:prstGeom>
            </p:spPr>
          </p:pic>
        </p:grpSp>
        <p:grpSp>
          <p:nvGrpSpPr>
            <p:cNvPr id="283" name="num"/>
            <p:cNvGrpSpPr/>
            <p:nvPr/>
          </p:nvGrpSpPr>
          <p:grpSpPr>
            <a:xfrm>
              <a:off x="6054400" y="4121600"/>
              <a:ext cx="832000" cy="652800"/>
              <a:chOff x="6054400" y="4121600"/>
              <a:chExt cx="832000" cy="652800"/>
            </a:xfrm>
          </p:grpSpPr>
          <p:sp>
            <p:nvSpPr>
              <p:cNvPr id="82" name="PPRect#82"/>
              <p:cNvSpPr/>
              <p:nvPr/>
            </p:nvSpPr>
            <p:spPr bwMode="auto">
              <a:xfrm>
                <a:off x="6054400" y="4390400"/>
                <a:ext cx="832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83" name="PPRect#83"/>
              <p:cNvSpPr/>
              <p:nvPr/>
            </p:nvSpPr>
            <p:spPr bwMode="auto">
              <a:xfrm>
                <a:off x="6054400" y="4390400"/>
                <a:ext cx="832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84" name="PPTextImage#84" descr="image84.png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067200" y="4121600"/>
                <a:ext cx="422400" cy="268800"/>
              </a:xfrm>
              <a:prstGeom prst="rect">
                <a:avLst/>
              </a:prstGeom>
            </p:spPr>
          </p:pic>
        </p:grpSp>
        <p:grpSp>
          <p:nvGrpSpPr>
            <p:cNvPr id="284" name="den"/>
            <p:cNvGrpSpPr/>
            <p:nvPr/>
          </p:nvGrpSpPr>
          <p:grpSpPr>
            <a:xfrm>
              <a:off x="6963200" y="4121600"/>
              <a:ext cx="832000" cy="652800"/>
              <a:chOff x="6963200" y="4121600"/>
              <a:chExt cx="832000" cy="652800"/>
            </a:xfrm>
          </p:grpSpPr>
          <p:sp>
            <p:nvSpPr>
              <p:cNvPr id="86" name="PPRect#86"/>
              <p:cNvSpPr/>
              <p:nvPr/>
            </p:nvSpPr>
            <p:spPr bwMode="auto">
              <a:xfrm>
                <a:off x="6963200" y="4390400"/>
                <a:ext cx="832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87" name="PPRect#87"/>
              <p:cNvSpPr/>
              <p:nvPr/>
            </p:nvSpPr>
            <p:spPr bwMode="auto">
              <a:xfrm>
                <a:off x="6963200" y="4390400"/>
                <a:ext cx="832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88" name="PPTextImage#88" descr="image88.png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976000" y="4121600"/>
                <a:ext cx="422400" cy="268800"/>
              </a:xfrm>
              <a:prstGeom prst="rect">
                <a:avLst/>
              </a:prstGeom>
            </p:spPr>
          </p:pic>
        </p:grpSp>
        <p:grpSp>
          <p:nvGrpSpPr>
            <p:cNvPr id="285" name="g"/>
            <p:cNvGrpSpPr/>
            <p:nvPr/>
          </p:nvGrpSpPr>
          <p:grpSpPr>
            <a:xfrm>
              <a:off x="7872000" y="4121600"/>
              <a:ext cx="832000" cy="652800"/>
              <a:chOff x="7872000" y="4121600"/>
              <a:chExt cx="832000" cy="652800"/>
            </a:xfrm>
          </p:grpSpPr>
          <p:sp>
            <p:nvSpPr>
              <p:cNvPr id="90" name="PPRect#90"/>
              <p:cNvSpPr/>
              <p:nvPr/>
            </p:nvSpPr>
            <p:spPr bwMode="auto">
              <a:xfrm>
                <a:off x="7872000" y="4390400"/>
                <a:ext cx="832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91" name="PPRect#91"/>
              <p:cNvSpPr/>
              <p:nvPr/>
            </p:nvSpPr>
            <p:spPr bwMode="auto">
              <a:xfrm>
                <a:off x="7872000" y="4390400"/>
                <a:ext cx="832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92" name="PPTextImage#92" descr="image92.png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884800" y="4121600"/>
                <a:ext cx="140800" cy="268800"/>
              </a:xfrm>
              <a:prstGeom prst="rect">
                <a:avLst/>
              </a:prstGeom>
            </p:spPr>
          </p:pic>
        </p:grpSp>
      </p:grpSp>
      <p:sp>
        <p:nvSpPr>
          <p:cNvPr id="93" name="PPRect#93"/>
          <p:cNvSpPr/>
          <p:nvPr/>
        </p:nvSpPr>
        <p:spPr bwMode="auto">
          <a:xfrm>
            <a:off x="6080000" y="4416000"/>
            <a:ext cx="793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94" name="PPTextImage#94" descr="image9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54400" y="4390400"/>
            <a:ext cx="832000" cy="384000"/>
          </a:xfrm>
          <a:prstGeom prst="rect">
            <a:avLst/>
          </a:prstGeom>
        </p:spPr>
      </p:pic>
      <p:sp>
        <p:nvSpPr>
          <p:cNvPr id="95" name="PPRect#95"/>
          <p:cNvSpPr/>
          <p:nvPr/>
        </p:nvSpPr>
        <p:spPr bwMode="auto">
          <a:xfrm>
            <a:off x="6988800" y="4416000"/>
            <a:ext cx="793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96" name="PPTextImage#96" descr="image96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963200" y="4390400"/>
            <a:ext cx="832000" cy="384000"/>
          </a:xfrm>
          <a:prstGeom prst="rect">
            <a:avLst/>
          </a:prstGeom>
        </p:spPr>
      </p:pic>
      <p:sp>
        <p:nvSpPr>
          <p:cNvPr id="97" name="PPRect#97"/>
          <p:cNvSpPr/>
          <p:nvPr/>
        </p:nvSpPr>
        <p:spPr bwMode="auto">
          <a:xfrm>
            <a:off x="1011200" y="1702400"/>
            <a:ext cx="17536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98" name="PPRect#98"/>
          <p:cNvSpPr/>
          <p:nvPr/>
        </p:nvSpPr>
        <p:spPr bwMode="auto">
          <a:xfrm>
            <a:off x="1011200" y="2265600"/>
            <a:ext cx="17536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99" name="PPRect#99"/>
          <p:cNvSpPr/>
          <p:nvPr/>
        </p:nvSpPr>
        <p:spPr bwMode="auto">
          <a:xfrm>
            <a:off x="1011200" y="2828800"/>
            <a:ext cx="18944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100" name="PPRect#100"/>
          <p:cNvSpPr/>
          <p:nvPr/>
        </p:nvSpPr>
        <p:spPr bwMode="auto">
          <a:xfrm>
            <a:off x="1011200" y="3673600"/>
            <a:ext cx="384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101" name="PPRect#101"/>
          <p:cNvSpPr/>
          <p:nvPr/>
        </p:nvSpPr>
        <p:spPr bwMode="auto">
          <a:xfrm>
            <a:off x="7897600" y="4416000"/>
            <a:ext cx="793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102" name="PPTextImage#102" descr="image10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72000" y="4390400"/>
            <a:ext cx="832000" cy="384000"/>
          </a:xfrm>
          <a:prstGeom prst="rect">
            <a:avLst/>
          </a:prstGeom>
        </p:spPr>
      </p:pic>
      <p:sp>
        <p:nvSpPr>
          <p:cNvPr id="103" name="PPRect#103"/>
          <p:cNvSpPr/>
          <p:nvPr/>
        </p:nvSpPr>
        <p:spPr bwMode="auto">
          <a:xfrm>
            <a:off x="1011200" y="3955200"/>
            <a:ext cx="288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79" name="PPTextImage#79" descr="image79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145600" y="4198400"/>
            <a:ext cx="832000" cy="230400"/>
          </a:xfrm>
          <a:prstGeom prst="rect">
            <a:avLst/>
          </a:prstGeom>
        </p:spPr>
      </p:pic>
      <p:sp>
        <p:nvSpPr>
          <p:cNvPr id="104" name="PPLine#104"/>
          <p:cNvSpPr>
            <a:spLocks noChangeShapeType="1"/>
          </p:cNvSpPr>
          <p:nvPr/>
        </p:nvSpPr>
        <p:spPr bwMode="auto">
          <a:xfrm flipV="1">
            <a:off x="5401600" y="4454400"/>
            <a:ext cx="3200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" name="PPRect#105"/>
          <p:cNvSpPr/>
          <p:nvPr/>
        </p:nvSpPr>
        <p:spPr bwMode="auto">
          <a:xfrm>
            <a:off x="1011200" y="4236800"/>
            <a:ext cx="288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80" name="PPTextImage#80" descr="image80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145600" y="4473600"/>
            <a:ext cx="832000" cy="230400"/>
          </a:xfrm>
          <a:prstGeom prst="rect">
            <a:avLst/>
          </a:prstGeom>
        </p:spPr>
      </p:pic>
      <p:sp>
        <p:nvSpPr>
          <p:cNvPr id="106" name="PPRect#106"/>
          <p:cNvSpPr/>
          <p:nvPr/>
        </p:nvSpPr>
        <p:spPr bwMode="auto">
          <a:xfrm>
            <a:off x="448000" y="4518400"/>
            <a:ext cx="3456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18" name="PPTextImage#18" descr="image18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26400" y="3891200"/>
            <a:ext cx="832000" cy="230400"/>
          </a:xfrm>
          <a:prstGeom prst="rect">
            <a:avLst/>
          </a:prstGeom>
        </p:spPr>
      </p:pic>
      <p:sp>
        <p:nvSpPr>
          <p:cNvPr id="107" name="PPLine#107"/>
          <p:cNvSpPr>
            <a:spLocks noChangeShapeType="1"/>
          </p:cNvSpPr>
          <p:nvPr/>
        </p:nvSpPr>
        <p:spPr bwMode="auto">
          <a:xfrm flipV="1">
            <a:off x="6182400" y="4147200"/>
            <a:ext cx="3200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9" name="PPTextImage#19" descr="image19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926400" y="4166400"/>
            <a:ext cx="832000" cy="230400"/>
          </a:xfrm>
          <a:prstGeom prst="rect">
            <a:avLst/>
          </a:prstGeom>
        </p:spPr>
      </p:pic>
      <p:sp>
        <p:nvSpPr>
          <p:cNvPr id="108" name="PPRect#108"/>
          <p:cNvSpPr/>
          <p:nvPr/>
        </p:nvSpPr>
        <p:spPr bwMode="auto">
          <a:xfrm>
            <a:off x="883200" y="1958400"/>
            <a:ext cx="25728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grpSp>
        <p:nvGrpSpPr>
          <p:cNvPr id="286" name="PPStackFrame#109"/>
          <p:cNvGrpSpPr/>
          <p:nvPr/>
        </p:nvGrpSpPr>
        <p:grpSpPr>
          <a:xfrm>
            <a:off x="384000" y="1395200"/>
            <a:ext cx="8396800" cy="3648000"/>
            <a:chOff x="384000" y="1395200"/>
            <a:chExt cx="8396800" cy="3648000"/>
          </a:xfrm>
        </p:grpSpPr>
        <p:sp>
          <p:nvSpPr>
            <p:cNvPr id="110" name="PPRect#110"/>
            <p:cNvSpPr/>
            <p:nvPr/>
          </p:nvSpPr>
          <p:spPr bwMode="auto">
            <a:xfrm>
              <a:off x="384000" y="1395200"/>
              <a:ext cx="8396800" cy="3456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i="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pic>
          <p:nvPicPr>
            <p:cNvPr id="112" name="PPCodeImage#112" descr="image112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4000" y="1395200"/>
              <a:ext cx="8384000" cy="3443200"/>
            </a:xfrm>
            <a:prstGeom prst="rect">
              <a:avLst/>
            </a:prstGeom>
          </p:spPr>
        </p:pic>
        <p:sp>
          <p:nvSpPr>
            <p:cNvPr id="111" name="PPRect#111"/>
            <p:cNvSpPr/>
            <p:nvPr/>
          </p:nvSpPr>
          <p:spPr bwMode="auto">
            <a:xfrm>
              <a:off x="384000" y="1395200"/>
              <a:ext cx="8396800" cy="3456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i="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grpSp>
          <p:nvGrpSpPr>
            <p:cNvPr id="287" name="self"/>
            <p:cNvGrpSpPr/>
            <p:nvPr/>
          </p:nvGrpSpPr>
          <p:grpSpPr>
            <a:xfrm>
              <a:off x="5145600" y="3865600"/>
              <a:ext cx="832000" cy="908800"/>
              <a:chOff x="5145600" y="3865600"/>
              <a:chExt cx="832000" cy="908800"/>
            </a:xfrm>
          </p:grpSpPr>
          <p:sp>
            <p:nvSpPr>
              <p:cNvPr id="114" name="PPRect#114"/>
              <p:cNvSpPr/>
              <p:nvPr/>
            </p:nvSpPr>
            <p:spPr bwMode="auto">
              <a:xfrm>
                <a:off x="5145600" y="4134400"/>
                <a:ext cx="832000" cy="640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115" name="PPRect#115"/>
              <p:cNvSpPr/>
              <p:nvPr/>
            </p:nvSpPr>
            <p:spPr bwMode="auto">
              <a:xfrm>
                <a:off x="5145600" y="4134400"/>
                <a:ext cx="832000" cy="640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116" name="PPTextImage#116" descr="image116.png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58400" y="3865600"/>
                <a:ext cx="563200" cy="268800"/>
              </a:xfrm>
              <a:prstGeom prst="rect">
                <a:avLst/>
              </a:prstGeom>
            </p:spPr>
          </p:pic>
        </p:grpSp>
        <p:grpSp>
          <p:nvGrpSpPr>
            <p:cNvPr id="33" name="num"/>
            <p:cNvGrpSpPr/>
            <p:nvPr/>
          </p:nvGrpSpPr>
          <p:grpSpPr>
            <a:xfrm>
              <a:off x="6054400" y="4121600"/>
              <a:ext cx="832000" cy="652800"/>
              <a:chOff x="6054400" y="4121600"/>
              <a:chExt cx="832000" cy="652800"/>
            </a:xfrm>
          </p:grpSpPr>
          <p:sp>
            <p:nvSpPr>
              <p:cNvPr id="120" name="PPRect#120"/>
              <p:cNvSpPr/>
              <p:nvPr/>
            </p:nvSpPr>
            <p:spPr bwMode="auto">
              <a:xfrm>
                <a:off x="6054400" y="4390400"/>
                <a:ext cx="832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121" name="PPRect#121"/>
              <p:cNvSpPr/>
              <p:nvPr/>
            </p:nvSpPr>
            <p:spPr bwMode="auto">
              <a:xfrm>
                <a:off x="6054400" y="4390400"/>
                <a:ext cx="832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122" name="PPTextImage#122" descr="image122.png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067200" y="4121600"/>
                <a:ext cx="422400" cy="268800"/>
              </a:xfrm>
              <a:prstGeom prst="rect">
                <a:avLst/>
              </a:prstGeom>
            </p:spPr>
          </p:pic>
        </p:grpSp>
        <p:grpSp>
          <p:nvGrpSpPr>
            <p:cNvPr id="37" name="den"/>
            <p:cNvGrpSpPr/>
            <p:nvPr/>
          </p:nvGrpSpPr>
          <p:grpSpPr>
            <a:xfrm>
              <a:off x="6963200" y="4121600"/>
              <a:ext cx="832000" cy="652800"/>
              <a:chOff x="6963200" y="4121600"/>
              <a:chExt cx="832000" cy="652800"/>
            </a:xfrm>
          </p:grpSpPr>
          <p:sp>
            <p:nvSpPr>
              <p:cNvPr id="124" name="PPRect#124"/>
              <p:cNvSpPr/>
              <p:nvPr/>
            </p:nvSpPr>
            <p:spPr bwMode="auto">
              <a:xfrm>
                <a:off x="6963200" y="4390400"/>
                <a:ext cx="832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125" name="PPRect#125"/>
              <p:cNvSpPr/>
              <p:nvPr/>
            </p:nvSpPr>
            <p:spPr bwMode="auto">
              <a:xfrm>
                <a:off x="6963200" y="4390400"/>
                <a:ext cx="832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126" name="PPTextImage#126" descr="image126.png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976000" y="4121600"/>
                <a:ext cx="422400" cy="268800"/>
              </a:xfrm>
              <a:prstGeom prst="rect">
                <a:avLst/>
              </a:prstGeom>
            </p:spPr>
          </p:pic>
        </p:grpSp>
        <p:grpSp>
          <p:nvGrpSpPr>
            <p:cNvPr id="43" name="g"/>
            <p:cNvGrpSpPr/>
            <p:nvPr/>
          </p:nvGrpSpPr>
          <p:grpSpPr>
            <a:xfrm>
              <a:off x="7872000" y="4121600"/>
              <a:ext cx="832000" cy="652800"/>
              <a:chOff x="7872000" y="4121600"/>
              <a:chExt cx="832000" cy="652800"/>
            </a:xfrm>
          </p:grpSpPr>
          <p:sp>
            <p:nvSpPr>
              <p:cNvPr id="128" name="PPRect#128"/>
              <p:cNvSpPr/>
              <p:nvPr/>
            </p:nvSpPr>
            <p:spPr bwMode="auto">
              <a:xfrm>
                <a:off x="7872000" y="4390400"/>
                <a:ext cx="832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129" name="PPRect#129"/>
              <p:cNvSpPr/>
              <p:nvPr/>
            </p:nvSpPr>
            <p:spPr bwMode="auto">
              <a:xfrm>
                <a:off x="7872000" y="4390400"/>
                <a:ext cx="832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130" name="PPTextImage#130" descr="image130.png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884800" y="4121600"/>
                <a:ext cx="140800" cy="268800"/>
              </a:xfrm>
              <a:prstGeom prst="rect">
                <a:avLst/>
              </a:prstGeom>
            </p:spPr>
          </p:pic>
        </p:grpSp>
      </p:grpSp>
      <p:sp>
        <p:nvSpPr>
          <p:cNvPr id="131" name="PPRect#131"/>
          <p:cNvSpPr/>
          <p:nvPr/>
        </p:nvSpPr>
        <p:spPr bwMode="auto">
          <a:xfrm>
            <a:off x="6080000" y="4416000"/>
            <a:ext cx="793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132" name="PPTextImage#132" descr="image13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54400" y="4390400"/>
            <a:ext cx="832000" cy="384000"/>
          </a:xfrm>
          <a:prstGeom prst="rect">
            <a:avLst/>
          </a:prstGeom>
        </p:spPr>
      </p:pic>
      <p:sp>
        <p:nvSpPr>
          <p:cNvPr id="133" name="PPRect#133"/>
          <p:cNvSpPr/>
          <p:nvPr/>
        </p:nvSpPr>
        <p:spPr bwMode="auto">
          <a:xfrm>
            <a:off x="6988800" y="4416000"/>
            <a:ext cx="793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134" name="PPTextImage#134" descr="image134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963200" y="4390400"/>
            <a:ext cx="832000" cy="384000"/>
          </a:xfrm>
          <a:prstGeom prst="rect">
            <a:avLst/>
          </a:prstGeom>
        </p:spPr>
      </p:pic>
      <p:sp>
        <p:nvSpPr>
          <p:cNvPr id="135" name="PPRect#135"/>
          <p:cNvSpPr/>
          <p:nvPr/>
        </p:nvSpPr>
        <p:spPr bwMode="auto">
          <a:xfrm>
            <a:off x="1011200" y="1702400"/>
            <a:ext cx="17536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136" name="PPRect#136"/>
          <p:cNvSpPr/>
          <p:nvPr/>
        </p:nvSpPr>
        <p:spPr bwMode="auto">
          <a:xfrm>
            <a:off x="1011200" y="2265600"/>
            <a:ext cx="17536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137" name="PPRect#137"/>
          <p:cNvSpPr/>
          <p:nvPr/>
        </p:nvSpPr>
        <p:spPr bwMode="auto">
          <a:xfrm>
            <a:off x="1011200" y="2828800"/>
            <a:ext cx="18944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138" name="PPRect#138"/>
          <p:cNvSpPr/>
          <p:nvPr/>
        </p:nvSpPr>
        <p:spPr bwMode="auto">
          <a:xfrm>
            <a:off x="1011200" y="3673600"/>
            <a:ext cx="384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139" name="PPRect#139"/>
          <p:cNvSpPr/>
          <p:nvPr/>
        </p:nvSpPr>
        <p:spPr bwMode="auto">
          <a:xfrm>
            <a:off x="7897600" y="4416000"/>
            <a:ext cx="793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140" name="PPTextImage#140" descr="image140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72000" y="4390400"/>
            <a:ext cx="832000" cy="384000"/>
          </a:xfrm>
          <a:prstGeom prst="rect">
            <a:avLst/>
          </a:prstGeom>
        </p:spPr>
      </p:pic>
      <p:sp>
        <p:nvSpPr>
          <p:cNvPr id="141" name="PPRect#141"/>
          <p:cNvSpPr/>
          <p:nvPr/>
        </p:nvSpPr>
        <p:spPr bwMode="auto">
          <a:xfrm>
            <a:off x="1011200" y="3955200"/>
            <a:ext cx="288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117" name="PPTextImage#117" descr="image117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145600" y="4198400"/>
            <a:ext cx="832000" cy="230400"/>
          </a:xfrm>
          <a:prstGeom prst="rect">
            <a:avLst/>
          </a:prstGeom>
        </p:spPr>
      </p:pic>
      <p:sp>
        <p:nvSpPr>
          <p:cNvPr id="142" name="PPLine#142"/>
          <p:cNvSpPr>
            <a:spLocks noChangeShapeType="1"/>
          </p:cNvSpPr>
          <p:nvPr/>
        </p:nvSpPr>
        <p:spPr bwMode="auto">
          <a:xfrm flipV="1">
            <a:off x="5401600" y="4454400"/>
            <a:ext cx="3200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" name="PPRect#143"/>
          <p:cNvSpPr/>
          <p:nvPr/>
        </p:nvSpPr>
        <p:spPr bwMode="auto">
          <a:xfrm>
            <a:off x="1011200" y="4236800"/>
            <a:ext cx="288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118" name="PPTextImage#118" descr="image118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145600" y="4473600"/>
            <a:ext cx="832000" cy="230400"/>
          </a:xfrm>
          <a:prstGeom prst="rect">
            <a:avLst/>
          </a:prstGeom>
        </p:spPr>
      </p:pic>
      <p:sp>
        <p:nvSpPr>
          <p:cNvPr id="144" name="PPRect#144"/>
          <p:cNvSpPr/>
          <p:nvPr/>
        </p:nvSpPr>
        <p:spPr bwMode="auto">
          <a:xfrm>
            <a:off x="448000" y="4518400"/>
            <a:ext cx="3456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24" name="PPTextImage#24" descr="image24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35200" y="3891200"/>
            <a:ext cx="832000" cy="230400"/>
          </a:xfrm>
          <a:prstGeom prst="rect">
            <a:avLst/>
          </a:prstGeom>
        </p:spPr>
      </p:pic>
      <p:sp>
        <p:nvSpPr>
          <p:cNvPr id="145" name="PPLine#145"/>
          <p:cNvSpPr>
            <a:spLocks noChangeShapeType="1"/>
          </p:cNvSpPr>
          <p:nvPr/>
        </p:nvSpPr>
        <p:spPr bwMode="auto">
          <a:xfrm flipV="1">
            <a:off x="7091200" y="4147200"/>
            <a:ext cx="3200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25" name="PPTextImage#25" descr="image25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35200" y="4166400"/>
            <a:ext cx="832000" cy="230400"/>
          </a:xfrm>
          <a:prstGeom prst="rect">
            <a:avLst/>
          </a:prstGeom>
        </p:spPr>
      </p:pic>
      <p:sp>
        <p:nvSpPr>
          <p:cNvPr id="146" name="PPRect#146"/>
          <p:cNvSpPr/>
          <p:nvPr/>
        </p:nvSpPr>
        <p:spPr bwMode="auto">
          <a:xfrm>
            <a:off x="883200" y="2240000"/>
            <a:ext cx="32768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147" name="PPRect#147"/>
          <p:cNvSpPr/>
          <p:nvPr/>
        </p:nvSpPr>
        <p:spPr bwMode="auto">
          <a:xfrm>
            <a:off x="2009600" y="2240000"/>
            <a:ext cx="11648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grpSp>
        <p:nvGrpSpPr>
          <p:cNvPr id="47" name="PPStackFrame#148"/>
          <p:cNvGrpSpPr/>
          <p:nvPr/>
        </p:nvGrpSpPr>
        <p:grpSpPr>
          <a:xfrm>
            <a:off x="384000" y="1395200"/>
            <a:ext cx="8396800" cy="3648000"/>
            <a:chOff x="384000" y="1395200"/>
            <a:chExt cx="8396800" cy="3648000"/>
          </a:xfrm>
        </p:grpSpPr>
        <p:sp>
          <p:nvSpPr>
            <p:cNvPr id="149" name="PPRect#149"/>
            <p:cNvSpPr/>
            <p:nvPr/>
          </p:nvSpPr>
          <p:spPr bwMode="auto">
            <a:xfrm>
              <a:off x="384000" y="1395200"/>
              <a:ext cx="8396800" cy="3456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i="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pic>
          <p:nvPicPr>
            <p:cNvPr id="151" name="PPCodeImage#151" descr="image151.png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384000" y="1395200"/>
              <a:ext cx="8384000" cy="3443200"/>
            </a:xfrm>
            <a:prstGeom prst="rect">
              <a:avLst/>
            </a:prstGeom>
          </p:spPr>
        </p:pic>
        <p:sp>
          <p:nvSpPr>
            <p:cNvPr id="150" name="PPRect#150"/>
            <p:cNvSpPr/>
            <p:nvPr/>
          </p:nvSpPr>
          <p:spPr bwMode="auto">
            <a:xfrm>
              <a:off x="384000" y="1395200"/>
              <a:ext cx="8396800" cy="3456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i="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grpSp>
          <p:nvGrpSpPr>
            <p:cNvPr id="51" name="self"/>
            <p:cNvGrpSpPr/>
            <p:nvPr/>
          </p:nvGrpSpPr>
          <p:grpSpPr>
            <a:xfrm>
              <a:off x="6963200" y="3865600"/>
              <a:ext cx="832000" cy="908800"/>
              <a:chOff x="6963200" y="3865600"/>
              <a:chExt cx="832000" cy="908800"/>
            </a:xfrm>
          </p:grpSpPr>
          <p:sp>
            <p:nvSpPr>
              <p:cNvPr id="153" name="PPRect#153"/>
              <p:cNvSpPr/>
              <p:nvPr/>
            </p:nvSpPr>
            <p:spPr bwMode="auto">
              <a:xfrm>
                <a:off x="6963200" y="4134400"/>
                <a:ext cx="832000" cy="640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154" name="PPRect#154"/>
              <p:cNvSpPr/>
              <p:nvPr/>
            </p:nvSpPr>
            <p:spPr bwMode="auto">
              <a:xfrm>
                <a:off x="6963200" y="4134400"/>
                <a:ext cx="832000" cy="640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155" name="PPTextImage#155" descr="image155.png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976000" y="3865600"/>
                <a:ext cx="563200" cy="268800"/>
              </a:xfrm>
              <a:prstGeom prst="rect">
                <a:avLst/>
              </a:prstGeom>
            </p:spPr>
          </p:pic>
        </p:grpSp>
        <p:grpSp>
          <p:nvGrpSpPr>
            <p:cNvPr id="71" name="r"/>
            <p:cNvGrpSpPr/>
            <p:nvPr/>
          </p:nvGrpSpPr>
          <p:grpSpPr>
            <a:xfrm>
              <a:off x="7872000" y="3865600"/>
              <a:ext cx="832000" cy="908800"/>
              <a:chOff x="7872000" y="3865600"/>
              <a:chExt cx="832000" cy="908800"/>
            </a:xfrm>
          </p:grpSpPr>
          <p:sp>
            <p:nvSpPr>
              <p:cNvPr id="159" name="PPRect#159"/>
              <p:cNvSpPr/>
              <p:nvPr/>
            </p:nvSpPr>
            <p:spPr bwMode="auto">
              <a:xfrm>
                <a:off x="7872000" y="4134400"/>
                <a:ext cx="832000" cy="640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160" name="PPRect#160"/>
              <p:cNvSpPr/>
              <p:nvPr/>
            </p:nvSpPr>
            <p:spPr bwMode="auto">
              <a:xfrm>
                <a:off x="7872000" y="4134400"/>
                <a:ext cx="832000" cy="640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161" name="PPTextImage#161" descr="image161.png"/>
              <p:cNvPicPr>
                <a:picLocks noChangeAspect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884800" y="3865600"/>
                <a:ext cx="140800" cy="268800"/>
              </a:xfrm>
              <a:prstGeom prst="rect">
                <a:avLst/>
              </a:prstGeom>
            </p:spPr>
          </p:pic>
        </p:grpSp>
      </p:grpSp>
      <p:pic>
        <p:nvPicPr>
          <p:cNvPr id="156" name="PPTextImage#156" descr="image15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63200" y="4198400"/>
            <a:ext cx="832000" cy="230400"/>
          </a:xfrm>
          <a:prstGeom prst="rect">
            <a:avLst/>
          </a:prstGeom>
        </p:spPr>
      </p:pic>
      <p:sp>
        <p:nvSpPr>
          <p:cNvPr id="164" name="PPLine#164"/>
          <p:cNvSpPr>
            <a:spLocks noChangeShapeType="1"/>
          </p:cNvSpPr>
          <p:nvPr/>
        </p:nvSpPr>
        <p:spPr bwMode="auto">
          <a:xfrm flipV="1">
            <a:off x="7219200" y="4454400"/>
            <a:ext cx="3200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57" name="PPTextImage#157" descr="image157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63200" y="4473600"/>
            <a:ext cx="832000" cy="230400"/>
          </a:xfrm>
          <a:prstGeom prst="rect">
            <a:avLst/>
          </a:prstGeom>
        </p:spPr>
      </p:pic>
      <p:pic>
        <p:nvPicPr>
          <p:cNvPr id="162" name="PPTextImage#162" descr="image162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72000" y="4198400"/>
            <a:ext cx="832000" cy="230400"/>
          </a:xfrm>
          <a:prstGeom prst="rect">
            <a:avLst/>
          </a:prstGeom>
        </p:spPr>
      </p:pic>
      <p:sp>
        <p:nvSpPr>
          <p:cNvPr id="165" name="PPLine#165"/>
          <p:cNvSpPr>
            <a:spLocks noChangeShapeType="1"/>
          </p:cNvSpPr>
          <p:nvPr/>
        </p:nvSpPr>
        <p:spPr bwMode="auto">
          <a:xfrm flipV="1">
            <a:off x="8128000" y="4454400"/>
            <a:ext cx="3200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63" name="PPTextImage#163" descr="image163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872000" y="4473600"/>
            <a:ext cx="832000" cy="230400"/>
          </a:xfrm>
          <a:prstGeom prst="rect">
            <a:avLst/>
          </a:prstGeom>
        </p:spPr>
      </p:pic>
      <p:sp>
        <p:nvSpPr>
          <p:cNvPr id="166" name="PPRect#166"/>
          <p:cNvSpPr/>
          <p:nvPr/>
        </p:nvSpPr>
        <p:spPr bwMode="auto">
          <a:xfrm>
            <a:off x="1011200" y="1702400"/>
            <a:ext cx="5132800" cy="86016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grpSp>
        <p:nvGrpSpPr>
          <p:cNvPr id="75" name="PPStackFrame#167"/>
          <p:cNvGrpSpPr/>
          <p:nvPr/>
        </p:nvGrpSpPr>
        <p:grpSpPr>
          <a:xfrm>
            <a:off x="512000" y="1702400"/>
            <a:ext cx="8396800" cy="3648000"/>
            <a:chOff x="512000" y="1702400"/>
            <a:chExt cx="8396800" cy="3648000"/>
          </a:xfrm>
        </p:grpSpPr>
        <p:sp>
          <p:nvSpPr>
            <p:cNvPr id="168" name="PPRect#168"/>
            <p:cNvSpPr/>
            <p:nvPr/>
          </p:nvSpPr>
          <p:spPr bwMode="auto">
            <a:xfrm>
              <a:off x="512000" y="1702400"/>
              <a:ext cx="8396800" cy="3456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i="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pic>
          <p:nvPicPr>
            <p:cNvPr id="170" name="PPCodeImage#170" descr="image170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2000" y="1702400"/>
              <a:ext cx="8384000" cy="3443200"/>
            </a:xfrm>
            <a:prstGeom prst="rect">
              <a:avLst/>
            </a:prstGeom>
          </p:spPr>
        </p:pic>
        <p:sp>
          <p:nvSpPr>
            <p:cNvPr id="169" name="PPRect#169"/>
            <p:cNvSpPr/>
            <p:nvPr/>
          </p:nvSpPr>
          <p:spPr bwMode="auto">
            <a:xfrm>
              <a:off x="512000" y="1702400"/>
              <a:ext cx="8396800" cy="3456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i="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grpSp>
          <p:nvGrpSpPr>
            <p:cNvPr id="81" name="self"/>
            <p:cNvGrpSpPr/>
            <p:nvPr/>
          </p:nvGrpSpPr>
          <p:grpSpPr>
            <a:xfrm>
              <a:off x="5273600" y="4172800"/>
              <a:ext cx="832000" cy="908800"/>
              <a:chOff x="5273600" y="4172800"/>
              <a:chExt cx="832000" cy="908800"/>
            </a:xfrm>
          </p:grpSpPr>
          <p:sp>
            <p:nvSpPr>
              <p:cNvPr id="172" name="PPRect#172"/>
              <p:cNvSpPr/>
              <p:nvPr/>
            </p:nvSpPr>
            <p:spPr bwMode="auto">
              <a:xfrm>
                <a:off x="5273600" y="4441600"/>
                <a:ext cx="832000" cy="640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173" name="PPRect#173"/>
              <p:cNvSpPr/>
              <p:nvPr/>
            </p:nvSpPr>
            <p:spPr bwMode="auto">
              <a:xfrm>
                <a:off x="5273600" y="4441600"/>
                <a:ext cx="832000" cy="640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174" name="PPTextImage#174" descr="image174.png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286400" y="4172800"/>
                <a:ext cx="563200" cy="268800"/>
              </a:xfrm>
              <a:prstGeom prst="rect">
                <a:avLst/>
              </a:prstGeom>
            </p:spPr>
          </p:pic>
        </p:grpSp>
        <p:grpSp>
          <p:nvGrpSpPr>
            <p:cNvPr id="85" name="num"/>
            <p:cNvGrpSpPr/>
            <p:nvPr/>
          </p:nvGrpSpPr>
          <p:grpSpPr>
            <a:xfrm>
              <a:off x="6182400" y="4428800"/>
              <a:ext cx="832000" cy="652800"/>
              <a:chOff x="6182400" y="4428800"/>
              <a:chExt cx="832000" cy="652800"/>
            </a:xfrm>
          </p:grpSpPr>
          <p:sp>
            <p:nvSpPr>
              <p:cNvPr id="178" name="PPRect#178"/>
              <p:cNvSpPr/>
              <p:nvPr/>
            </p:nvSpPr>
            <p:spPr bwMode="auto">
              <a:xfrm>
                <a:off x="6182400" y="4697600"/>
                <a:ext cx="832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179" name="PPRect#179"/>
              <p:cNvSpPr/>
              <p:nvPr/>
            </p:nvSpPr>
            <p:spPr bwMode="auto">
              <a:xfrm>
                <a:off x="6182400" y="4697600"/>
                <a:ext cx="832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180" name="PPTextImage#180" descr="image180.png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95200" y="4428800"/>
                <a:ext cx="422400" cy="268800"/>
              </a:xfrm>
              <a:prstGeom prst="rect">
                <a:avLst/>
              </a:prstGeom>
            </p:spPr>
          </p:pic>
        </p:grpSp>
        <p:grpSp>
          <p:nvGrpSpPr>
            <p:cNvPr id="89" name="den"/>
            <p:cNvGrpSpPr/>
            <p:nvPr/>
          </p:nvGrpSpPr>
          <p:grpSpPr>
            <a:xfrm>
              <a:off x="7091200" y="4428800"/>
              <a:ext cx="832000" cy="652800"/>
              <a:chOff x="7091200" y="4428800"/>
              <a:chExt cx="832000" cy="652800"/>
            </a:xfrm>
          </p:grpSpPr>
          <p:sp>
            <p:nvSpPr>
              <p:cNvPr id="182" name="PPRect#182"/>
              <p:cNvSpPr/>
              <p:nvPr/>
            </p:nvSpPr>
            <p:spPr bwMode="auto">
              <a:xfrm>
                <a:off x="7091200" y="4697600"/>
                <a:ext cx="832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183" name="PPRect#183"/>
              <p:cNvSpPr/>
              <p:nvPr/>
            </p:nvSpPr>
            <p:spPr bwMode="auto">
              <a:xfrm>
                <a:off x="7091200" y="4697600"/>
                <a:ext cx="832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184" name="PPTextImage#184" descr="image184.png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104000" y="4428800"/>
                <a:ext cx="422400" cy="268800"/>
              </a:xfrm>
              <a:prstGeom prst="rect">
                <a:avLst/>
              </a:prstGeom>
            </p:spPr>
          </p:pic>
        </p:grpSp>
        <p:grpSp>
          <p:nvGrpSpPr>
            <p:cNvPr id="109" name="g"/>
            <p:cNvGrpSpPr/>
            <p:nvPr/>
          </p:nvGrpSpPr>
          <p:grpSpPr>
            <a:xfrm>
              <a:off x="8000000" y="4428800"/>
              <a:ext cx="832000" cy="652800"/>
              <a:chOff x="8000000" y="4428800"/>
              <a:chExt cx="832000" cy="652800"/>
            </a:xfrm>
          </p:grpSpPr>
          <p:sp>
            <p:nvSpPr>
              <p:cNvPr id="186" name="PPRect#186"/>
              <p:cNvSpPr/>
              <p:nvPr/>
            </p:nvSpPr>
            <p:spPr bwMode="auto">
              <a:xfrm>
                <a:off x="8000000" y="4697600"/>
                <a:ext cx="832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187" name="PPRect#187"/>
              <p:cNvSpPr/>
              <p:nvPr/>
            </p:nvSpPr>
            <p:spPr bwMode="auto">
              <a:xfrm>
                <a:off x="8000000" y="4697600"/>
                <a:ext cx="832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188" name="PPTextImage#188" descr="image188.png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012800" y="4428800"/>
                <a:ext cx="140800" cy="268800"/>
              </a:xfrm>
              <a:prstGeom prst="rect">
                <a:avLst/>
              </a:prstGeom>
            </p:spPr>
          </p:pic>
        </p:grpSp>
      </p:grpSp>
      <p:sp>
        <p:nvSpPr>
          <p:cNvPr id="189" name="PPRect#189"/>
          <p:cNvSpPr/>
          <p:nvPr/>
        </p:nvSpPr>
        <p:spPr bwMode="auto">
          <a:xfrm>
            <a:off x="6208000" y="4723200"/>
            <a:ext cx="793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190" name="PPTextImage#190" descr="image190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182400" y="4697600"/>
            <a:ext cx="832000" cy="384000"/>
          </a:xfrm>
          <a:prstGeom prst="rect">
            <a:avLst/>
          </a:prstGeom>
        </p:spPr>
      </p:pic>
      <p:sp>
        <p:nvSpPr>
          <p:cNvPr id="191" name="PPRect#191"/>
          <p:cNvSpPr/>
          <p:nvPr/>
        </p:nvSpPr>
        <p:spPr bwMode="auto">
          <a:xfrm>
            <a:off x="7116800" y="4723200"/>
            <a:ext cx="793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192" name="PPTextImage#192" descr="image192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091200" y="4697600"/>
            <a:ext cx="832000" cy="384000"/>
          </a:xfrm>
          <a:prstGeom prst="rect">
            <a:avLst/>
          </a:prstGeom>
        </p:spPr>
      </p:pic>
      <p:sp>
        <p:nvSpPr>
          <p:cNvPr id="193" name="PPRect#193"/>
          <p:cNvSpPr/>
          <p:nvPr/>
        </p:nvSpPr>
        <p:spPr bwMode="auto">
          <a:xfrm>
            <a:off x="1139200" y="2009600"/>
            <a:ext cx="17536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194" name="PPRect#194"/>
          <p:cNvSpPr/>
          <p:nvPr/>
        </p:nvSpPr>
        <p:spPr bwMode="auto">
          <a:xfrm>
            <a:off x="1139200" y="2572800"/>
            <a:ext cx="17536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195" name="PPRect#195"/>
          <p:cNvSpPr/>
          <p:nvPr/>
        </p:nvSpPr>
        <p:spPr bwMode="auto">
          <a:xfrm>
            <a:off x="1139200" y="3136000"/>
            <a:ext cx="18944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196" name="PPRect#196"/>
          <p:cNvSpPr/>
          <p:nvPr/>
        </p:nvSpPr>
        <p:spPr bwMode="auto">
          <a:xfrm>
            <a:off x="1139200" y="3980800"/>
            <a:ext cx="384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197" name="PPRect#197"/>
          <p:cNvSpPr/>
          <p:nvPr/>
        </p:nvSpPr>
        <p:spPr bwMode="auto">
          <a:xfrm>
            <a:off x="8025600" y="4723200"/>
            <a:ext cx="793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198" name="PPTextImage#198" descr="image19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00000" y="4697600"/>
            <a:ext cx="832000" cy="384000"/>
          </a:xfrm>
          <a:prstGeom prst="rect">
            <a:avLst/>
          </a:prstGeom>
        </p:spPr>
      </p:pic>
      <p:sp>
        <p:nvSpPr>
          <p:cNvPr id="199" name="PPRect#199"/>
          <p:cNvSpPr/>
          <p:nvPr/>
        </p:nvSpPr>
        <p:spPr bwMode="auto">
          <a:xfrm>
            <a:off x="1139200" y="4262400"/>
            <a:ext cx="288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175" name="PPTextImage#175" descr="image175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273600" y="4505600"/>
            <a:ext cx="832000" cy="230400"/>
          </a:xfrm>
          <a:prstGeom prst="rect">
            <a:avLst/>
          </a:prstGeom>
        </p:spPr>
      </p:pic>
      <p:sp>
        <p:nvSpPr>
          <p:cNvPr id="200" name="PPLine#200"/>
          <p:cNvSpPr>
            <a:spLocks noChangeShapeType="1"/>
          </p:cNvSpPr>
          <p:nvPr/>
        </p:nvSpPr>
        <p:spPr bwMode="auto">
          <a:xfrm flipV="1">
            <a:off x="5529600" y="4761600"/>
            <a:ext cx="3200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1" name="PPRect#201"/>
          <p:cNvSpPr/>
          <p:nvPr/>
        </p:nvSpPr>
        <p:spPr bwMode="auto">
          <a:xfrm>
            <a:off x="1139200" y="4544000"/>
            <a:ext cx="288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176" name="PPTextImage#176" descr="image176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273600" y="4780800"/>
            <a:ext cx="832000" cy="230400"/>
          </a:xfrm>
          <a:prstGeom prst="rect">
            <a:avLst/>
          </a:prstGeom>
        </p:spPr>
      </p:pic>
      <p:sp>
        <p:nvSpPr>
          <p:cNvPr id="202" name="PPRect#202"/>
          <p:cNvSpPr/>
          <p:nvPr/>
        </p:nvSpPr>
        <p:spPr bwMode="auto">
          <a:xfrm>
            <a:off x="576000" y="4825600"/>
            <a:ext cx="3456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grpSp>
        <p:nvGrpSpPr>
          <p:cNvPr id="113" name="temp"/>
          <p:cNvGrpSpPr/>
          <p:nvPr/>
        </p:nvGrpSpPr>
        <p:grpSpPr>
          <a:xfrm>
            <a:off x="4108800" y="3558400"/>
            <a:ext cx="832000" cy="908800"/>
            <a:chOff x="4108800" y="3558400"/>
            <a:chExt cx="832000" cy="908800"/>
          </a:xfrm>
        </p:grpSpPr>
        <p:sp>
          <p:nvSpPr>
            <p:cNvPr id="204" name="PPRect#204"/>
            <p:cNvSpPr/>
            <p:nvPr/>
          </p:nvSpPr>
          <p:spPr bwMode="auto">
            <a:xfrm>
              <a:off x="4108800" y="3827200"/>
              <a:ext cx="832000" cy="640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i="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sp>
          <p:nvSpPr>
            <p:cNvPr id="205" name="PPRect#205"/>
            <p:cNvSpPr/>
            <p:nvPr/>
          </p:nvSpPr>
          <p:spPr bwMode="auto">
            <a:xfrm>
              <a:off x="4108800" y="3827200"/>
              <a:ext cx="832000" cy="640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i="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pic>
          <p:nvPicPr>
            <p:cNvPr id="206" name="PPTextImage#206" descr="image206.png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4121600" y="3558400"/>
              <a:ext cx="563200" cy="268800"/>
            </a:xfrm>
            <a:prstGeom prst="rect">
              <a:avLst/>
            </a:prstGeom>
          </p:spPr>
        </p:pic>
      </p:grpSp>
      <p:pic>
        <p:nvPicPr>
          <p:cNvPr id="207" name="PPTextImage#207" descr="image207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108800" y="3891200"/>
            <a:ext cx="832000" cy="230400"/>
          </a:xfrm>
          <a:prstGeom prst="rect">
            <a:avLst/>
          </a:prstGeom>
        </p:spPr>
      </p:pic>
      <p:sp>
        <p:nvSpPr>
          <p:cNvPr id="209" name="PPLine#209"/>
          <p:cNvSpPr>
            <a:spLocks noChangeShapeType="1"/>
          </p:cNvSpPr>
          <p:nvPr/>
        </p:nvSpPr>
        <p:spPr bwMode="auto">
          <a:xfrm flipV="1">
            <a:off x="4364800" y="4147200"/>
            <a:ext cx="3200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208" name="PPTextImage#208" descr="image208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108800" y="4166400"/>
            <a:ext cx="832000" cy="230400"/>
          </a:xfrm>
          <a:prstGeom prst="rect">
            <a:avLst/>
          </a:prstGeom>
        </p:spPr>
      </p:pic>
      <p:sp>
        <p:nvSpPr>
          <p:cNvPr id="210" name="PPRect#210"/>
          <p:cNvSpPr/>
          <p:nvPr/>
        </p:nvSpPr>
        <p:spPr bwMode="auto">
          <a:xfrm>
            <a:off x="2009600" y="2240000"/>
            <a:ext cx="21504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grpSp>
        <p:nvGrpSpPr>
          <p:cNvPr id="119" name="PPStackFrame#211"/>
          <p:cNvGrpSpPr/>
          <p:nvPr/>
        </p:nvGrpSpPr>
        <p:grpSpPr>
          <a:xfrm>
            <a:off x="384000" y="1395200"/>
            <a:ext cx="8396800" cy="3648000"/>
            <a:chOff x="384000" y="1395200"/>
            <a:chExt cx="8396800" cy="3648000"/>
          </a:xfrm>
        </p:grpSpPr>
        <p:sp>
          <p:nvSpPr>
            <p:cNvPr id="212" name="PPRect#212"/>
            <p:cNvSpPr/>
            <p:nvPr/>
          </p:nvSpPr>
          <p:spPr bwMode="auto">
            <a:xfrm>
              <a:off x="384000" y="1395200"/>
              <a:ext cx="8396800" cy="3456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i="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pic>
          <p:nvPicPr>
            <p:cNvPr id="214" name="PPCodeImage#214" descr="image214.png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384000" y="1395200"/>
              <a:ext cx="8384000" cy="3443200"/>
            </a:xfrm>
            <a:prstGeom prst="rect">
              <a:avLst/>
            </a:prstGeom>
          </p:spPr>
        </p:pic>
        <p:sp>
          <p:nvSpPr>
            <p:cNvPr id="213" name="PPRect#213"/>
            <p:cNvSpPr/>
            <p:nvPr/>
          </p:nvSpPr>
          <p:spPr bwMode="auto">
            <a:xfrm>
              <a:off x="384000" y="1395200"/>
              <a:ext cx="8396800" cy="3456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i="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grpSp>
          <p:nvGrpSpPr>
            <p:cNvPr id="123" name="self"/>
            <p:cNvGrpSpPr/>
            <p:nvPr/>
          </p:nvGrpSpPr>
          <p:grpSpPr>
            <a:xfrm>
              <a:off x="6963200" y="3865600"/>
              <a:ext cx="832000" cy="908800"/>
              <a:chOff x="6963200" y="3865600"/>
              <a:chExt cx="832000" cy="908800"/>
            </a:xfrm>
          </p:grpSpPr>
          <p:sp>
            <p:nvSpPr>
              <p:cNvPr id="216" name="PPRect#216"/>
              <p:cNvSpPr/>
              <p:nvPr/>
            </p:nvSpPr>
            <p:spPr bwMode="auto">
              <a:xfrm>
                <a:off x="6963200" y="4134400"/>
                <a:ext cx="832000" cy="640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217" name="PPRect#217"/>
              <p:cNvSpPr/>
              <p:nvPr/>
            </p:nvSpPr>
            <p:spPr bwMode="auto">
              <a:xfrm>
                <a:off x="6963200" y="4134400"/>
                <a:ext cx="832000" cy="640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218" name="PPTextImage#218" descr="image218.png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976000" y="3865600"/>
                <a:ext cx="563200" cy="268800"/>
              </a:xfrm>
              <a:prstGeom prst="rect">
                <a:avLst/>
              </a:prstGeom>
            </p:spPr>
          </p:pic>
        </p:grpSp>
        <p:grpSp>
          <p:nvGrpSpPr>
            <p:cNvPr id="127" name="r"/>
            <p:cNvGrpSpPr/>
            <p:nvPr/>
          </p:nvGrpSpPr>
          <p:grpSpPr>
            <a:xfrm>
              <a:off x="7872000" y="3865600"/>
              <a:ext cx="832000" cy="908800"/>
              <a:chOff x="7872000" y="3865600"/>
              <a:chExt cx="832000" cy="908800"/>
            </a:xfrm>
          </p:grpSpPr>
          <p:sp>
            <p:nvSpPr>
              <p:cNvPr id="222" name="PPRect#222"/>
              <p:cNvSpPr/>
              <p:nvPr/>
            </p:nvSpPr>
            <p:spPr bwMode="auto">
              <a:xfrm>
                <a:off x="7872000" y="4134400"/>
                <a:ext cx="832000" cy="640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223" name="PPRect#223"/>
              <p:cNvSpPr/>
              <p:nvPr/>
            </p:nvSpPr>
            <p:spPr bwMode="auto">
              <a:xfrm>
                <a:off x="7872000" y="4134400"/>
                <a:ext cx="832000" cy="640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224" name="PPTextImage#224" descr="image224.png"/>
              <p:cNvPicPr>
                <a:picLocks noChangeAspect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884800" y="3865600"/>
                <a:ext cx="140800" cy="268800"/>
              </a:xfrm>
              <a:prstGeom prst="rect">
                <a:avLst/>
              </a:prstGeom>
            </p:spPr>
          </p:pic>
        </p:grpSp>
      </p:grpSp>
      <p:pic>
        <p:nvPicPr>
          <p:cNvPr id="219" name="PPTextImage#219" descr="image219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963200" y="4198400"/>
            <a:ext cx="832000" cy="230400"/>
          </a:xfrm>
          <a:prstGeom prst="rect">
            <a:avLst/>
          </a:prstGeom>
        </p:spPr>
      </p:pic>
      <p:sp>
        <p:nvSpPr>
          <p:cNvPr id="227" name="PPLine#227"/>
          <p:cNvSpPr>
            <a:spLocks noChangeShapeType="1"/>
          </p:cNvSpPr>
          <p:nvPr/>
        </p:nvSpPr>
        <p:spPr bwMode="auto">
          <a:xfrm flipV="1">
            <a:off x="7219200" y="4454400"/>
            <a:ext cx="3200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220" name="PPTextImage#220" descr="image220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963200" y="4473600"/>
            <a:ext cx="832000" cy="230400"/>
          </a:xfrm>
          <a:prstGeom prst="rect">
            <a:avLst/>
          </a:prstGeom>
        </p:spPr>
      </p:pic>
      <p:pic>
        <p:nvPicPr>
          <p:cNvPr id="225" name="PPTextImage#225" descr="image225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72000" y="4198400"/>
            <a:ext cx="832000" cy="230400"/>
          </a:xfrm>
          <a:prstGeom prst="rect">
            <a:avLst/>
          </a:prstGeom>
        </p:spPr>
      </p:pic>
      <p:sp>
        <p:nvSpPr>
          <p:cNvPr id="228" name="PPLine#228"/>
          <p:cNvSpPr>
            <a:spLocks noChangeShapeType="1"/>
          </p:cNvSpPr>
          <p:nvPr/>
        </p:nvSpPr>
        <p:spPr bwMode="auto">
          <a:xfrm flipV="1">
            <a:off x="8128000" y="4454400"/>
            <a:ext cx="3200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226" name="PPTextImage#226" descr="image226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872000" y="4473600"/>
            <a:ext cx="832000" cy="230400"/>
          </a:xfrm>
          <a:prstGeom prst="rect">
            <a:avLst/>
          </a:prstGeom>
        </p:spPr>
      </p:pic>
      <p:sp>
        <p:nvSpPr>
          <p:cNvPr id="229" name="PPRect#229"/>
          <p:cNvSpPr/>
          <p:nvPr/>
        </p:nvSpPr>
        <p:spPr bwMode="auto">
          <a:xfrm>
            <a:off x="1011200" y="1702400"/>
            <a:ext cx="5132800" cy="86016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grpSp>
        <p:nvGrpSpPr>
          <p:cNvPr id="148" name="PPStackFrame#230"/>
          <p:cNvGrpSpPr/>
          <p:nvPr/>
        </p:nvGrpSpPr>
        <p:grpSpPr>
          <a:xfrm>
            <a:off x="512000" y="1702400"/>
            <a:ext cx="8396800" cy="3648000"/>
            <a:chOff x="512000" y="1702400"/>
            <a:chExt cx="8396800" cy="3648000"/>
          </a:xfrm>
        </p:grpSpPr>
        <p:sp>
          <p:nvSpPr>
            <p:cNvPr id="231" name="PPRect#231"/>
            <p:cNvSpPr/>
            <p:nvPr/>
          </p:nvSpPr>
          <p:spPr bwMode="auto">
            <a:xfrm>
              <a:off x="512000" y="1702400"/>
              <a:ext cx="8396800" cy="3456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i="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pic>
          <p:nvPicPr>
            <p:cNvPr id="233" name="PPCodeImage#233" descr="image233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2000" y="1702400"/>
              <a:ext cx="8384000" cy="3443200"/>
            </a:xfrm>
            <a:prstGeom prst="rect">
              <a:avLst/>
            </a:prstGeom>
          </p:spPr>
        </p:pic>
        <p:sp>
          <p:nvSpPr>
            <p:cNvPr id="232" name="PPRect#232"/>
            <p:cNvSpPr/>
            <p:nvPr/>
          </p:nvSpPr>
          <p:spPr bwMode="auto">
            <a:xfrm>
              <a:off x="512000" y="1702400"/>
              <a:ext cx="8396800" cy="3456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i="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grpSp>
          <p:nvGrpSpPr>
            <p:cNvPr id="152" name="self"/>
            <p:cNvGrpSpPr/>
            <p:nvPr/>
          </p:nvGrpSpPr>
          <p:grpSpPr>
            <a:xfrm>
              <a:off x="5273600" y="4172800"/>
              <a:ext cx="832000" cy="908800"/>
              <a:chOff x="5273600" y="4172800"/>
              <a:chExt cx="832000" cy="908800"/>
            </a:xfrm>
          </p:grpSpPr>
          <p:sp>
            <p:nvSpPr>
              <p:cNvPr id="235" name="PPRect#235"/>
              <p:cNvSpPr/>
              <p:nvPr/>
            </p:nvSpPr>
            <p:spPr bwMode="auto">
              <a:xfrm>
                <a:off x="5273600" y="4441600"/>
                <a:ext cx="832000" cy="640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236" name="PPRect#236"/>
              <p:cNvSpPr/>
              <p:nvPr/>
            </p:nvSpPr>
            <p:spPr bwMode="auto">
              <a:xfrm>
                <a:off x="5273600" y="4441600"/>
                <a:ext cx="832000" cy="640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237" name="PPTextImage#237" descr="image237.png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286400" y="4172800"/>
                <a:ext cx="563200" cy="268800"/>
              </a:xfrm>
              <a:prstGeom prst="rect">
                <a:avLst/>
              </a:prstGeom>
            </p:spPr>
          </p:pic>
        </p:grpSp>
        <p:grpSp>
          <p:nvGrpSpPr>
            <p:cNvPr id="158" name="num"/>
            <p:cNvGrpSpPr/>
            <p:nvPr/>
          </p:nvGrpSpPr>
          <p:grpSpPr>
            <a:xfrm>
              <a:off x="6182400" y="4428800"/>
              <a:ext cx="832000" cy="652800"/>
              <a:chOff x="6182400" y="4428800"/>
              <a:chExt cx="832000" cy="652800"/>
            </a:xfrm>
          </p:grpSpPr>
          <p:sp>
            <p:nvSpPr>
              <p:cNvPr id="241" name="PPRect#241"/>
              <p:cNvSpPr/>
              <p:nvPr/>
            </p:nvSpPr>
            <p:spPr bwMode="auto">
              <a:xfrm>
                <a:off x="6182400" y="4697600"/>
                <a:ext cx="832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242" name="PPRect#242"/>
              <p:cNvSpPr/>
              <p:nvPr/>
            </p:nvSpPr>
            <p:spPr bwMode="auto">
              <a:xfrm>
                <a:off x="6182400" y="4697600"/>
                <a:ext cx="832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243" name="PPTextImage#243" descr="image243.png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95200" y="4428800"/>
                <a:ext cx="422400" cy="268800"/>
              </a:xfrm>
              <a:prstGeom prst="rect">
                <a:avLst/>
              </a:prstGeom>
            </p:spPr>
          </p:pic>
        </p:grpSp>
        <p:grpSp>
          <p:nvGrpSpPr>
            <p:cNvPr id="167" name="den"/>
            <p:cNvGrpSpPr/>
            <p:nvPr/>
          </p:nvGrpSpPr>
          <p:grpSpPr>
            <a:xfrm>
              <a:off x="7091200" y="4428800"/>
              <a:ext cx="832000" cy="652800"/>
              <a:chOff x="7091200" y="4428800"/>
              <a:chExt cx="832000" cy="652800"/>
            </a:xfrm>
          </p:grpSpPr>
          <p:sp>
            <p:nvSpPr>
              <p:cNvPr id="245" name="PPRect#245"/>
              <p:cNvSpPr/>
              <p:nvPr/>
            </p:nvSpPr>
            <p:spPr bwMode="auto">
              <a:xfrm>
                <a:off x="7091200" y="4697600"/>
                <a:ext cx="832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246" name="PPRect#246"/>
              <p:cNvSpPr/>
              <p:nvPr/>
            </p:nvSpPr>
            <p:spPr bwMode="auto">
              <a:xfrm>
                <a:off x="7091200" y="4697600"/>
                <a:ext cx="832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247" name="PPTextImage#247" descr="image247.png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104000" y="4428800"/>
                <a:ext cx="422400" cy="268800"/>
              </a:xfrm>
              <a:prstGeom prst="rect">
                <a:avLst/>
              </a:prstGeom>
            </p:spPr>
          </p:pic>
        </p:grpSp>
        <p:grpSp>
          <p:nvGrpSpPr>
            <p:cNvPr id="171" name="g"/>
            <p:cNvGrpSpPr/>
            <p:nvPr/>
          </p:nvGrpSpPr>
          <p:grpSpPr>
            <a:xfrm>
              <a:off x="8000000" y="4428800"/>
              <a:ext cx="832000" cy="652800"/>
              <a:chOff x="8000000" y="4428800"/>
              <a:chExt cx="832000" cy="652800"/>
            </a:xfrm>
          </p:grpSpPr>
          <p:sp>
            <p:nvSpPr>
              <p:cNvPr id="249" name="PPRect#249"/>
              <p:cNvSpPr/>
              <p:nvPr/>
            </p:nvSpPr>
            <p:spPr bwMode="auto">
              <a:xfrm>
                <a:off x="8000000" y="4697600"/>
                <a:ext cx="832000" cy="384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250" name="PPRect#250"/>
              <p:cNvSpPr/>
              <p:nvPr/>
            </p:nvSpPr>
            <p:spPr bwMode="auto">
              <a:xfrm>
                <a:off x="8000000" y="4697600"/>
                <a:ext cx="832000" cy="384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251" name="PPTextImage#251" descr="image251.png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012800" y="4428800"/>
                <a:ext cx="140800" cy="268800"/>
              </a:xfrm>
              <a:prstGeom prst="rect">
                <a:avLst/>
              </a:prstGeom>
            </p:spPr>
          </p:pic>
        </p:grpSp>
      </p:grpSp>
      <p:sp>
        <p:nvSpPr>
          <p:cNvPr id="252" name="PPRect#252"/>
          <p:cNvSpPr/>
          <p:nvPr/>
        </p:nvSpPr>
        <p:spPr bwMode="auto">
          <a:xfrm>
            <a:off x="6208000" y="4723200"/>
            <a:ext cx="793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253" name="PPTextImage#253" descr="image253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182400" y="4697600"/>
            <a:ext cx="832000" cy="384000"/>
          </a:xfrm>
          <a:prstGeom prst="rect">
            <a:avLst/>
          </a:prstGeom>
        </p:spPr>
      </p:pic>
      <p:sp>
        <p:nvSpPr>
          <p:cNvPr id="254" name="PPRect#254"/>
          <p:cNvSpPr/>
          <p:nvPr/>
        </p:nvSpPr>
        <p:spPr bwMode="auto">
          <a:xfrm>
            <a:off x="7116800" y="4723200"/>
            <a:ext cx="793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255" name="PPTextImage#255" descr="image255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091200" y="4697600"/>
            <a:ext cx="832000" cy="384000"/>
          </a:xfrm>
          <a:prstGeom prst="rect">
            <a:avLst/>
          </a:prstGeom>
        </p:spPr>
      </p:pic>
      <p:sp>
        <p:nvSpPr>
          <p:cNvPr id="256" name="PPRect#256"/>
          <p:cNvSpPr/>
          <p:nvPr/>
        </p:nvSpPr>
        <p:spPr bwMode="auto">
          <a:xfrm>
            <a:off x="1139200" y="2009600"/>
            <a:ext cx="17536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257" name="PPRect#257"/>
          <p:cNvSpPr/>
          <p:nvPr/>
        </p:nvSpPr>
        <p:spPr bwMode="auto">
          <a:xfrm>
            <a:off x="1139200" y="2572800"/>
            <a:ext cx="17536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258" name="PPRect#258"/>
          <p:cNvSpPr/>
          <p:nvPr/>
        </p:nvSpPr>
        <p:spPr bwMode="auto">
          <a:xfrm>
            <a:off x="1139200" y="3136000"/>
            <a:ext cx="18944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259" name="PPRect#259"/>
          <p:cNvSpPr/>
          <p:nvPr/>
        </p:nvSpPr>
        <p:spPr bwMode="auto">
          <a:xfrm>
            <a:off x="1139200" y="3980800"/>
            <a:ext cx="384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260" name="PPRect#260"/>
          <p:cNvSpPr/>
          <p:nvPr/>
        </p:nvSpPr>
        <p:spPr bwMode="auto">
          <a:xfrm>
            <a:off x="8025600" y="4723200"/>
            <a:ext cx="793600" cy="320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261" name="PPTextImage#261" descr="image261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000000" y="4697600"/>
            <a:ext cx="832000" cy="384000"/>
          </a:xfrm>
          <a:prstGeom prst="rect">
            <a:avLst/>
          </a:prstGeom>
        </p:spPr>
      </p:pic>
      <p:sp>
        <p:nvSpPr>
          <p:cNvPr id="262" name="PPRect#262"/>
          <p:cNvSpPr/>
          <p:nvPr/>
        </p:nvSpPr>
        <p:spPr bwMode="auto">
          <a:xfrm>
            <a:off x="1139200" y="4262400"/>
            <a:ext cx="288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238" name="PPTextImage#238" descr="image238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73600" y="4505600"/>
            <a:ext cx="832000" cy="230400"/>
          </a:xfrm>
          <a:prstGeom prst="rect">
            <a:avLst/>
          </a:prstGeom>
        </p:spPr>
      </p:pic>
      <p:sp>
        <p:nvSpPr>
          <p:cNvPr id="263" name="PPLine#263"/>
          <p:cNvSpPr>
            <a:spLocks noChangeShapeType="1"/>
          </p:cNvSpPr>
          <p:nvPr/>
        </p:nvSpPr>
        <p:spPr bwMode="auto">
          <a:xfrm flipV="1">
            <a:off x="5529600" y="4761600"/>
            <a:ext cx="3200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4" name="PPRect#264"/>
          <p:cNvSpPr/>
          <p:nvPr/>
        </p:nvSpPr>
        <p:spPr bwMode="auto">
          <a:xfrm>
            <a:off x="1139200" y="4544000"/>
            <a:ext cx="28800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239" name="PPTextImage#239" descr="image239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73600" y="4780800"/>
            <a:ext cx="832000" cy="230400"/>
          </a:xfrm>
          <a:prstGeom prst="rect">
            <a:avLst/>
          </a:prstGeom>
        </p:spPr>
      </p:pic>
      <p:sp>
        <p:nvSpPr>
          <p:cNvPr id="265" name="PPRect#265"/>
          <p:cNvSpPr/>
          <p:nvPr/>
        </p:nvSpPr>
        <p:spPr bwMode="auto">
          <a:xfrm>
            <a:off x="576000" y="4825600"/>
            <a:ext cx="3456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30" name="PPTextImage#30" descr="image30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44000" y="3891200"/>
            <a:ext cx="832000" cy="230400"/>
          </a:xfrm>
          <a:prstGeom prst="rect">
            <a:avLst/>
          </a:prstGeom>
        </p:spPr>
      </p:pic>
      <p:sp>
        <p:nvSpPr>
          <p:cNvPr id="266" name="PPLine#266"/>
          <p:cNvSpPr>
            <a:spLocks noChangeShapeType="1"/>
          </p:cNvSpPr>
          <p:nvPr/>
        </p:nvSpPr>
        <p:spPr bwMode="auto">
          <a:xfrm flipV="1">
            <a:off x="8000000" y="4147200"/>
            <a:ext cx="3200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31" name="PPTextImage#31" descr="image31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44000" y="4166400"/>
            <a:ext cx="832000" cy="230400"/>
          </a:xfrm>
          <a:prstGeom prst="rect">
            <a:avLst/>
          </a:prstGeom>
        </p:spPr>
      </p:pic>
      <p:sp>
        <p:nvSpPr>
          <p:cNvPr id="267" name="PPRect#267"/>
          <p:cNvSpPr/>
          <p:nvPr/>
        </p:nvSpPr>
        <p:spPr bwMode="auto">
          <a:xfrm>
            <a:off x="883200" y="2521600"/>
            <a:ext cx="56704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grpSp>
        <p:nvGrpSpPr>
          <p:cNvPr id="177" name="PPStackFrame#268"/>
          <p:cNvGrpSpPr/>
          <p:nvPr/>
        </p:nvGrpSpPr>
        <p:grpSpPr>
          <a:xfrm>
            <a:off x="384000" y="1395200"/>
            <a:ext cx="8396800" cy="3648000"/>
            <a:chOff x="384000" y="1395200"/>
            <a:chExt cx="8396800" cy="3648000"/>
          </a:xfrm>
        </p:grpSpPr>
        <p:sp>
          <p:nvSpPr>
            <p:cNvPr id="269" name="PPRect#269"/>
            <p:cNvSpPr/>
            <p:nvPr/>
          </p:nvSpPr>
          <p:spPr bwMode="auto">
            <a:xfrm>
              <a:off x="384000" y="1395200"/>
              <a:ext cx="8396800" cy="3456000"/>
            </a:xfrm>
            <a:prstGeom prst="rect">
              <a:avLst/>
            </a:prstGeom>
            <a:solidFill>
              <a:srgbClr val="FFFFFF"/>
            </a:solidFill>
            <a:ln w="128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i="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pic>
          <p:nvPicPr>
            <p:cNvPr id="271" name="PPCodeImage#271" descr="image271.png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384000" y="1395200"/>
              <a:ext cx="8384000" cy="3443200"/>
            </a:xfrm>
            <a:prstGeom prst="rect">
              <a:avLst/>
            </a:prstGeom>
          </p:spPr>
        </p:pic>
        <p:sp>
          <p:nvSpPr>
            <p:cNvPr id="270" name="PPRect#270"/>
            <p:cNvSpPr/>
            <p:nvPr/>
          </p:nvSpPr>
          <p:spPr bwMode="auto">
            <a:xfrm>
              <a:off x="384000" y="1395200"/>
              <a:ext cx="8396800" cy="3456000"/>
            </a:xfrm>
            <a:prstGeom prst="rect">
              <a:avLst/>
            </a:prstGeom>
            <a:noFill/>
            <a:ln w="128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i="0">
                <a:solidFill>
                  <a:srgbClr val="000000"/>
                </a:solidFill>
                <a:latin typeface="Helvetica Neue" pitchFamily="1" charset="0"/>
              </a:endParaRPr>
            </a:p>
          </p:txBody>
        </p:sp>
        <p:grpSp>
          <p:nvGrpSpPr>
            <p:cNvPr id="181" name="self"/>
            <p:cNvGrpSpPr/>
            <p:nvPr/>
          </p:nvGrpSpPr>
          <p:grpSpPr>
            <a:xfrm>
              <a:off x="7872000" y="3865600"/>
              <a:ext cx="832000" cy="908800"/>
              <a:chOff x="7872000" y="3865600"/>
              <a:chExt cx="832000" cy="908800"/>
            </a:xfrm>
          </p:grpSpPr>
          <p:sp>
            <p:nvSpPr>
              <p:cNvPr id="273" name="PPRect#273"/>
              <p:cNvSpPr/>
              <p:nvPr/>
            </p:nvSpPr>
            <p:spPr bwMode="auto">
              <a:xfrm>
                <a:off x="7872000" y="4134400"/>
                <a:ext cx="832000" cy="640000"/>
              </a:xfrm>
              <a:prstGeom prst="rect">
                <a:avLst/>
              </a:prstGeom>
              <a:solidFill>
                <a:srgbClr val="FFFFFF"/>
              </a:solidFill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sp>
            <p:nvSpPr>
              <p:cNvPr id="274" name="PPRect#274"/>
              <p:cNvSpPr/>
              <p:nvPr/>
            </p:nvSpPr>
            <p:spPr bwMode="auto">
              <a:xfrm>
                <a:off x="7872000" y="4134400"/>
                <a:ext cx="832000" cy="640000"/>
              </a:xfrm>
              <a:prstGeom prst="rect">
                <a:avLst/>
              </a:prstGeom>
              <a:noFill/>
              <a:ln w="128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i="0">
                  <a:solidFill>
                    <a:srgbClr val="000000"/>
                  </a:solidFill>
                  <a:latin typeface="Helvetica Neue" pitchFamily="1" charset="0"/>
                </a:endParaRPr>
              </a:p>
            </p:txBody>
          </p:sp>
          <p:pic>
            <p:nvPicPr>
              <p:cNvPr id="275" name="PPTextImage#275" descr="image275.png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884800" y="3865600"/>
                <a:ext cx="563200" cy="268800"/>
              </a:xfrm>
              <a:prstGeom prst="rect">
                <a:avLst/>
              </a:prstGeom>
            </p:spPr>
          </p:pic>
        </p:grpSp>
      </p:grpSp>
      <p:pic>
        <p:nvPicPr>
          <p:cNvPr id="276" name="PPTextImage#276" descr="image27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72000" y="4198400"/>
            <a:ext cx="832000" cy="230400"/>
          </a:xfrm>
          <a:prstGeom prst="rect">
            <a:avLst/>
          </a:prstGeom>
        </p:spPr>
      </p:pic>
      <p:sp>
        <p:nvSpPr>
          <p:cNvPr id="278" name="PPLine#278"/>
          <p:cNvSpPr>
            <a:spLocks noChangeShapeType="1"/>
          </p:cNvSpPr>
          <p:nvPr/>
        </p:nvSpPr>
        <p:spPr bwMode="auto">
          <a:xfrm flipV="1">
            <a:off x="8128000" y="4454400"/>
            <a:ext cx="320000" cy="0"/>
          </a:xfrm>
          <a:prstGeom prst="line">
            <a:avLst/>
          </a:prstGeom>
          <a:noFill/>
          <a:ln w="12800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277" name="PPTextImage#277" descr="image277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72000" y="4473600"/>
            <a:ext cx="832000" cy="230400"/>
          </a:xfrm>
          <a:prstGeom prst="rect">
            <a:avLst/>
          </a:prstGeom>
        </p:spPr>
      </p:pic>
      <p:sp>
        <p:nvSpPr>
          <p:cNvPr id="279" name="PPRect#279"/>
          <p:cNvSpPr/>
          <p:nvPr/>
        </p:nvSpPr>
        <p:spPr bwMode="auto">
          <a:xfrm>
            <a:off x="1011200" y="1702400"/>
            <a:ext cx="25984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280" name="PPRect#280"/>
          <p:cNvSpPr/>
          <p:nvPr/>
        </p:nvSpPr>
        <p:spPr bwMode="auto">
          <a:xfrm>
            <a:off x="1574400" y="1984000"/>
            <a:ext cx="2995200" cy="268800"/>
          </a:xfrm>
          <a:prstGeom prst="rect">
            <a:avLst/>
          </a:prstGeom>
          <a:noFill/>
          <a:ln w="25600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i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281" name="PPTextImage#281" descr="image281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060800" y="5990400"/>
            <a:ext cx="5120000" cy="217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00"/>
                            </p:stCondLst>
                            <p:childTnLst>
                              <p:par>
                                <p:cTn id="1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4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500"/>
                            </p:stCondLst>
                            <p:childTnLst>
                              <p:par>
                                <p:cTn id="2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500"/>
                            </p:stCondLst>
                            <p:childTnLst>
                              <p:par>
                                <p:cTn id="2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500"/>
                            </p:stCondLst>
                            <p:childTnLst>
                              <p:par>
                                <p:cTn id="2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5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500"/>
                            </p:stCondLst>
                            <p:childTnLst>
                              <p:par>
                                <p:cTn id="2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500"/>
                            </p:stCondLst>
                            <p:childTnLst>
                              <p:par>
                                <p:cTn id="2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500"/>
                            </p:stCondLst>
                            <p:childTnLst>
                              <p:par>
                                <p:cTn id="2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9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1" fill="hold">
                            <p:stCondLst>
                              <p:cond delay="500"/>
                            </p:stCondLst>
                            <p:childTnLst>
                              <p:par>
                                <p:cTn id="3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6" fill="hold">
                            <p:stCondLst>
                              <p:cond delay="500"/>
                            </p:stCondLst>
                            <p:childTnLst>
                              <p:par>
                                <p:cTn id="3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9" fill="hold">
                            <p:stCondLst>
                              <p:cond delay="500"/>
                            </p:stCondLst>
                            <p:childTnLst>
                              <p:par>
                                <p:cTn id="3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2" fill="hold">
                      <p:stCondLst>
                        <p:cond delay="indefinite"/>
                      </p:stCondLst>
                      <p:childTnLst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0"/>
                            </p:stCondLst>
                            <p:childTnLst>
                              <p:par>
                                <p:cTn id="3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3" fill="hold">
                            <p:stCondLst>
                              <p:cond delay="0"/>
                            </p:stCondLst>
                            <p:childTnLst>
                              <p:par>
                                <p:cTn id="39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8" fill="hold">
                            <p:stCondLst>
                              <p:cond delay="500"/>
                            </p:stCondLst>
                            <p:childTnLst>
                              <p:par>
                                <p:cTn id="3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3" fill="hold">
                            <p:stCondLst>
                              <p:cond delay="500"/>
                            </p:stCondLst>
                            <p:childTnLst>
                              <p:par>
                                <p:cTn id="4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6" fill="hold">
                            <p:stCondLst>
                              <p:cond delay="500"/>
                            </p:stCondLst>
                            <p:childTnLst>
                              <p:par>
                                <p:cTn id="4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1" fill="hold">
                            <p:stCondLst>
                              <p:cond delay="500"/>
                            </p:stCondLst>
                            <p:childTnLst>
                              <p:par>
                                <p:cTn id="4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4" fill="hold">
                            <p:stCondLst>
                              <p:cond delay="500"/>
                            </p:stCondLst>
                            <p:childTnLst>
                              <p:par>
                                <p:cTn id="4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1" fill="hold">
                            <p:stCondLst>
                              <p:cond delay="0"/>
                            </p:stCondLst>
                            <p:childTnLst>
                              <p:par>
                                <p:cTn id="42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6" fill="hold">
                            <p:stCondLst>
                              <p:cond delay="500"/>
                            </p:stCondLst>
                            <p:childTnLst>
                              <p:par>
                                <p:cTn id="4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1" fill="hold">
                            <p:stCondLst>
                              <p:cond delay="500"/>
                            </p:stCondLst>
                            <p:childTnLst>
                              <p:par>
                                <p:cTn id="4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6" fill="hold">
                            <p:stCondLst>
                              <p:cond delay="500"/>
                            </p:stCondLst>
                            <p:childTnLst>
                              <p:par>
                                <p:cTn id="4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9" fill="hold">
                      <p:stCondLst>
                        <p:cond delay="indefinite"/>
                      </p:stCondLst>
                      <p:childTnLst>
                        <p:par>
                          <p:cTn id="440" fill="hold">
                            <p:stCondLst>
                              <p:cond delay="0"/>
                            </p:stCondLst>
                            <p:childTnLst>
                              <p:par>
                                <p:cTn id="4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3" fill="hold">
                            <p:stCondLst>
                              <p:cond delay="0"/>
                            </p:stCondLst>
                            <p:childTnLst>
                              <p:par>
                                <p:cTn id="4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6" fill="hold">
                      <p:stCondLst>
                        <p:cond delay="indefinite"/>
                      </p:stCondLst>
                      <p:childTnLst>
                        <p:par>
                          <p:cTn id="447" fill="hold">
                            <p:stCondLst>
                              <p:cond delay="0"/>
                            </p:stCondLst>
                            <p:childTnLst>
                              <p:par>
                                <p:cTn id="4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0" fill="hold">
                            <p:stCondLst>
                              <p:cond delay="0"/>
                            </p:stCondLst>
                            <p:childTnLst>
                              <p:par>
                                <p:cTn id="4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3" fill="hold">
                      <p:stCondLst>
                        <p:cond delay="indefinite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7" fill="hold">
                            <p:stCondLst>
                              <p:cond delay="0"/>
                            </p:stCondLst>
                            <p:childTnLst>
                              <p:par>
                                <p:cTn id="4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0" fill="hold">
                      <p:stCondLst>
                        <p:cond delay="indefinite"/>
                      </p:stCondLst>
                      <p:childTnLst>
                        <p:par>
                          <p:cTn id="461" fill="hold">
                            <p:stCondLst>
                              <p:cond delay="0"/>
                            </p:stCondLst>
                            <p:childTnLst>
                              <p:par>
                                <p:cTn id="46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4" fill="hold">
                            <p:stCondLst>
                              <p:cond delay="0"/>
                            </p:stCondLst>
                            <p:childTnLst>
                              <p:par>
                                <p:cTn id="4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9" fill="hold">
                            <p:stCondLst>
                              <p:cond delay="0"/>
                            </p:stCondLst>
                            <p:childTnLst>
                              <p:par>
                                <p:cTn id="4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6" fill="hold">
                            <p:stCondLst>
                              <p:cond delay="0"/>
                            </p:stCondLst>
                            <p:childTnLst>
                              <p:par>
                                <p:cTn id="4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1" fill="hold">
                            <p:stCondLst>
                              <p:cond delay="0"/>
                            </p:stCondLst>
                            <p:childTnLst>
                              <p:par>
                                <p:cTn id="4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4" fill="hold">
                      <p:stCondLst>
                        <p:cond delay="indefinite"/>
                      </p:stCondLst>
                      <p:childTnLst>
                        <p:par>
                          <p:cTn id="485" fill="hold">
                            <p:stCondLst>
                              <p:cond delay="0"/>
                            </p:stCondLst>
                            <p:childTnLst>
                              <p:par>
                                <p:cTn id="48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8" fill="hold">
                            <p:stCondLst>
                              <p:cond delay="0"/>
                            </p:stCondLst>
                            <p:childTnLst>
                              <p:par>
                                <p:cTn id="4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1" fill="hold">
                            <p:stCondLst>
                              <p:cond delay="0"/>
                            </p:stCondLst>
                            <p:childTnLst>
                              <p:par>
                                <p:cTn id="49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4" fill="hold">
                      <p:stCondLst>
                        <p:cond delay="indefinite"/>
                      </p:stCondLst>
                      <p:childTnLst>
                        <p:par>
                          <p:cTn id="495" fill="hold">
                            <p:stCondLst>
                              <p:cond delay="0"/>
                            </p:stCondLst>
                            <p:childTnLst>
                              <p:par>
                                <p:cTn id="49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0" fill="hold">
                            <p:stCondLst>
                              <p:cond delay="0"/>
                            </p:stCondLst>
                            <p:childTnLst>
                              <p:par>
                                <p:cTn id="5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0" fill="hold">
                            <p:stCondLst>
                              <p:cond delay="0"/>
                            </p:stCondLst>
                            <p:childTnLst>
                              <p:par>
                                <p:cTn id="5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5" fill="hold">
                            <p:stCondLst>
                              <p:cond delay="0"/>
                            </p:stCondLst>
                            <p:childTnLst>
                              <p:par>
                                <p:cTn id="526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5" fill="hold">
                            <p:stCondLst>
                              <p:cond delay="0"/>
                            </p:stCondLst>
                            <p:childTnLst>
                              <p:par>
                                <p:cTn id="556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1" fill="hold">
                            <p:stCondLst>
                              <p:cond delay="500"/>
                            </p:stCondLst>
                            <p:childTnLst>
                              <p:par>
                                <p:cTn id="5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4" fill="hold">
                            <p:stCondLst>
                              <p:cond delay="500"/>
                            </p:stCondLst>
                            <p:childTnLst>
                              <p:par>
                                <p:cTn id="5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9" fill="hold">
                            <p:stCondLst>
                              <p:cond delay="500"/>
                            </p:stCondLst>
                            <p:childTnLst>
                              <p:par>
                                <p:cTn id="5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2" fill="hold">
                            <p:stCondLst>
                              <p:cond delay="500"/>
                            </p:stCondLst>
                            <p:childTnLst>
                              <p:par>
                                <p:cTn id="5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5" fill="hold">
                      <p:stCondLst>
                        <p:cond delay="indefinite"/>
                      </p:stCondLst>
                      <p:childTnLst>
                        <p:par>
                          <p:cTn id="576" fill="hold">
                            <p:stCondLst>
                              <p:cond delay="0"/>
                            </p:stCondLst>
                            <p:childTnLst>
                              <p:par>
                                <p:cTn id="5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9" fill="hold">
                            <p:stCondLst>
                              <p:cond delay="0"/>
                            </p:stCondLst>
                            <p:childTnLst>
                              <p:par>
                                <p:cTn id="58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4" fill="hold">
                            <p:stCondLst>
                              <p:cond delay="500"/>
                            </p:stCondLst>
                            <p:childTnLst>
                              <p:par>
                                <p:cTn id="5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9" fill="hold">
                            <p:stCondLst>
                              <p:cond delay="500"/>
                            </p:stCondLst>
                            <p:childTnLst>
                              <p:par>
                                <p:cTn id="5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2" fill="hold">
                            <p:stCondLst>
                              <p:cond delay="500"/>
                            </p:stCondLst>
                            <p:childTnLst>
                              <p:par>
                                <p:cTn id="5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7" fill="hold">
                            <p:stCondLst>
                              <p:cond delay="500"/>
                            </p:stCondLst>
                            <p:childTnLst>
                              <p:par>
                                <p:cTn id="59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0" fill="hold">
                            <p:stCondLst>
                              <p:cond delay="500"/>
                            </p:stCondLst>
                            <p:childTnLst>
                              <p:par>
                                <p:cTn id="6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3" fill="hold">
                      <p:stCondLst>
                        <p:cond delay="indefinite"/>
                      </p:stCondLst>
                      <p:childTnLst>
                        <p:par>
                          <p:cTn id="604" fill="hold">
                            <p:stCondLst>
                              <p:cond delay="0"/>
                            </p:stCondLst>
                            <p:childTnLst>
                              <p:par>
                                <p:cTn id="60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7" fill="hold">
                            <p:stCondLst>
                              <p:cond delay="0"/>
                            </p:stCondLst>
                            <p:childTnLst>
                              <p:par>
                                <p:cTn id="60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1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2" fill="hold">
                            <p:stCondLst>
                              <p:cond delay="500"/>
                            </p:stCondLst>
                            <p:childTnLst>
                              <p:par>
                                <p:cTn id="6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7" fill="hold">
                            <p:stCondLst>
                              <p:cond delay="500"/>
                            </p:stCondLst>
                            <p:childTnLst>
                              <p:par>
                                <p:cTn id="6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2" fill="hold">
                            <p:stCondLst>
                              <p:cond delay="500"/>
                            </p:stCondLst>
                            <p:childTnLst>
                              <p:par>
                                <p:cTn id="6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5" fill="hold">
                      <p:stCondLst>
                        <p:cond delay="indefinite"/>
                      </p:stCondLst>
                      <p:childTnLst>
                        <p:par>
                          <p:cTn id="626" fill="hold">
                            <p:stCondLst>
                              <p:cond delay="0"/>
                            </p:stCondLst>
                            <p:childTnLst>
                              <p:par>
                                <p:cTn id="6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9" fill="hold">
                            <p:stCondLst>
                              <p:cond delay="0"/>
                            </p:stCondLst>
                            <p:childTnLst>
                              <p:par>
                                <p:cTn id="6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2" fill="hold">
                      <p:stCondLst>
                        <p:cond delay="indefinite"/>
                      </p:stCondLst>
                      <p:childTnLst>
                        <p:par>
                          <p:cTn id="633" fill="hold">
                            <p:stCondLst>
                              <p:cond delay="0"/>
                            </p:stCondLst>
                            <p:childTnLst>
                              <p:par>
                                <p:cTn id="6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6" fill="hold">
                            <p:stCondLst>
                              <p:cond delay="0"/>
                            </p:stCondLst>
                            <p:childTnLst>
                              <p:par>
                                <p:cTn id="6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9" fill="hold">
                      <p:stCondLst>
                        <p:cond delay="indefinite"/>
                      </p:stCondLst>
                      <p:childTnLst>
                        <p:par>
                          <p:cTn id="640" fill="hold">
                            <p:stCondLst>
                              <p:cond delay="0"/>
                            </p:stCondLst>
                            <p:childTnLst>
                              <p:par>
                                <p:cTn id="6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3" fill="hold">
                            <p:stCondLst>
                              <p:cond delay="0"/>
                            </p:stCondLst>
                            <p:childTnLst>
                              <p:par>
                                <p:cTn id="6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6" fill="hold">
                      <p:stCondLst>
                        <p:cond delay="indefinite"/>
                      </p:stCondLst>
                      <p:childTnLst>
                        <p:par>
                          <p:cTn id="647" fill="hold">
                            <p:stCondLst>
                              <p:cond delay="0"/>
                            </p:stCondLst>
                            <p:childTnLst>
                              <p:par>
                                <p:cTn id="6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5" fill="hold">
                            <p:stCondLst>
                              <p:cond delay="0"/>
                            </p:stCondLst>
                            <p:childTnLst>
                              <p:par>
                                <p:cTn id="6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8" fill="hold">
                      <p:stCondLst>
                        <p:cond delay="indefinite"/>
                      </p:stCondLst>
                      <p:childTnLst>
                        <p:par>
                          <p:cTn id="659" fill="hold">
                            <p:stCondLst>
                              <p:cond delay="0"/>
                            </p:stCondLst>
                            <p:childTnLst>
                              <p:par>
                                <p:cTn id="6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2" fill="hold">
                            <p:stCondLst>
                              <p:cond delay="0"/>
                            </p:stCondLst>
                            <p:childTnLst>
                              <p:par>
                                <p:cTn id="6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7" fill="hold">
                            <p:stCondLst>
                              <p:cond delay="0"/>
                            </p:stCondLst>
                            <p:childTnLst>
                              <p:par>
                                <p:cTn id="6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0" fill="hold">
                      <p:stCondLst>
                        <p:cond delay="indefinite"/>
                      </p:stCondLst>
                      <p:childTnLst>
                        <p:par>
                          <p:cTn id="671" fill="hold">
                            <p:stCondLst>
                              <p:cond delay="0"/>
                            </p:stCondLst>
                            <p:childTnLst>
                              <p:par>
                                <p:cTn id="6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7" fill="hold">
                            <p:stCondLst>
                              <p:cond delay="0"/>
                            </p:stCondLst>
                            <p:childTnLst>
                              <p:par>
                                <p:cTn id="6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0" fill="hold">
                      <p:stCondLst>
                        <p:cond delay="indefinite"/>
                      </p:stCondLst>
                      <p:childTnLst>
                        <p:par>
                          <p:cTn id="681" fill="hold">
                            <p:stCondLst>
                              <p:cond delay="0"/>
                            </p:stCondLst>
                            <p:childTnLst>
                              <p:par>
                                <p:cTn id="6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6" fill="hold">
                            <p:stCondLst>
                              <p:cond delay="0"/>
                            </p:stCondLst>
                            <p:childTnLst>
                              <p:par>
                                <p:cTn id="69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1" fill="hold">
                            <p:stCondLst>
                              <p:cond delay="0"/>
                            </p:stCondLst>
                            <p:childTnLst>
                              <p:par>
                                <p:cTn id="70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1" fill="hold">
                            <p:stCondLst>
                              <p:cond delay="0"/>
                            </p:stCondLst>
                            <p:childTnLst>
                              <p:par>
                                <p:cTn id="712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4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1" fill="hold">
                            <p:stCondLst>
                              <p:cond delay="0"/>
                            </p:stCondLst>
                            <p:childTnLst>
                              <p:par>
                                <p:cTn id="742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5" fill="hold">
                            <p:stCondLst>
                              <p:cond delay="0"/>
                            </p:stCondLst>
                            <p:childTnLst>
                              <p:par>
                                <p:cTn id="7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0" fill="hold">
                            <p:stCondLst>
                              <p:cond delay="0"/>
                            </p:stCondLst>
                            <p:childTnLst>
                              <p:par>
                                <p:cTn id="7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3" fill="hold">
                            <p:stCondLst>
                              <p:cond delay="0"/>
                            </p:stCondLst>
                            <p:childTnLst>
                              <p:par>
                                <p:cTn id="7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6" fill="hold">
                      <p:stCondLst>
                        <p:cond delay="indefinite"/>
                      </p:stCondLst>
                      <p:childTnLst>
                        <p:par>
                          <p:cTn id="767" fill="hold">
                            <p:stCondLst>
                              <p:cond delay="0"/>
                            </p:stCondLst>
                            <p:childTnLst>
                              <p:par>
                                <p:cTn id="7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3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4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5" fill="hold">
                            <p:stCondLst>
                              <p:cond delay="500"/>
                            </p:stCondLst>
                            <p:childTnLst>
                              <p:par>
                                <p:cTn id="7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0" fill="hold">
                            <p:stCondLst>
                              <p:cond delay="500"/>
                            </p:stCondLst>
                            <p:childTnLst>
                              <p:par>
                                <p:cTn id="7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3" fill="hold">
                            <p:stCondLst>
                              <p:cond delay="500"/>
                            </p:stCondLst>
                            <p:childTnLst>
                              <p:par>
                                <p:cTn id="7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6" fill="hold">
                      <p:stCondLst>
                        <p:cond delay="indefinite"/>
                      </p:stCondLst>
                      <p:childTnLst>
                        <p:par>
                          <p:cTn id="787" fill="hold">
                            <p:stCondLst>
                              <p:cond delay="0"/>
                            </p:stCondLst>
                            <p:childTnLst>
                              <p:par>
                                <p:cTn id="7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0" fill="hold">
                            <p:stCondLst>
                              <p:cond delay="0"/>
                            </p:stCondLst>
                            <p:childTnLst>
                              <p:par>
                                <p:cTn id="7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9" fill="hold">
                            <p:stCondLst>
                              <p:cond delay="0"/>
                            </p:stCondLst>
                            <p:childTnLst>
                              <p:par>
                                <p:cTn id="810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2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3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5" fill="hold">
                            <p:stCondLst>
                              <p:cond delay="500"/>
                            </p:stCondLst>
                            <p:childTnLst>
                              <p:par>
                                <p:cTn id="8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230" grpId="0" animBg="1"/>
      <p:bldP spid="230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41" grpId="0" animBg="1"/>
      <p:bldP spid="41" grpId="1" animBg="1"/>
      <p:bldP spid="41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42" grpId="0" animBg="1"/>
      <p:bldP spid="42" grpId="1" animBg="1"/>
      <p:bldP spid="42" grpId="2" animBg="1"/>
      <p:bldP spid="68" grpId="0" animBg="1"/>
      <p:bldP spid="68" grpId="1" animBg="1"/>
      <p:bldP spid="12" grpId="0" animBg="1"/>
      <p:bldP spid="69" grpId="0" animBg="1"/>
      <p:bldP spid="13" grpId="0" animBg="1"/>
      <p:bldP spid="70" grpId="0" animBg="1"/>
      <p:bldP spid="70" grpId="1" animBg="1"/>
      <p:bldP spid="268" grpId="0" animBg="1"/>
      <p:bldP spid="268" grpId="1" animBg="1"/>
      <p:bldP spid="93" grpId="0" animBg="1"/>
      <p:bldP spid="93" grpId="1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79" grpId="0" animBg="1"/>
      <p:bldP spid="79" grpId="1" animBg="1"/>
      <p:bldP spid="79" grpId="2" animBg="1"/>
      <p:bldP spid="104" grpId="0" animBg="1"/>
      <p:bldP spid="104" grpId="1" animBg="1"/>
      <p:bldP spid="104" grpId="2" animBg="1"/>
      <p:bldP spid="105" grpId="0" animBg="1"/>
      <p:bldP spid="105" grpId="1" animBg="1"/>
      <p:bldP spid="80" grpId="0" animBg="1"/>
      <p:bldP spid="80" grpId="1" animBg="1"/>
      <p:bldP spid="80" grpId="2" animBg="1"/>
      <p:bldP spid="106" grpId="0" animBg="1"/>
      <p:bldP spid="106" grpId="1" animBg="1"/>
      <p:bldP spid="18" grpId="0" animBg="1"/>
      <p:bldP spid="107" grpId="0" animBg="1"/>
      <p:bldP spid="19" grpId="0" animBg="1"/>
      <p:bldP spid="108" grpId="0" animBg="1"/>
      <p:bldP spid="108" grpId="1" animBg="1"/>
      <p:bldP spid="286" grpId="0" animBg="1"/>
      <p:bldP spid="286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17" grpId="0" animBg="1"/>
      <p:bldP spid="117" grpId="1" animBg="1"/>
      <p:bldP spid="117" grpId="2" animBg="1"/>
      <p:bldP spid="142" grpId="0" animBg="1"/>
      <p:bldP spid="142" grpId="1" animBg="1"/>
      <p:bldP spid="142" grpId="2" animBg="1"/>
      <p:bldP spid="143" grpId="0" animBg="1"/>
      <p:bldP spid="143" grpId="1" animBg="1"/>
      <p:bldP spid="118" grpId="0" animBg="1"/>
      <p:bldP spid="118" grpId="1" animBg="1"/>
      <p:bldP spid="118" grpId="2" animBg="1"/>
      <p:bldP spid="144" grpId="0" animBg="1"/>
      <p:bldP spid="144" grpId="1" animBg="1"/>
      <p:bldP spid="24" grpId="0" animBg="1"/>
      <p:bldP spid="145" grpId="0" animBg="1"/>
      <p:bldP spid="25" grpId="0" animBg="1"/>
      <p:bldP spid="146" grpId="0" animBg="1"/>
      <p:bldP spid="146" grpId="1" animBg="1"/>
      <p:bldP spid="147" grpId="0" animBg="1"/>
      <p:bldP spid="147" grpId="1" animBg="1"/>
      <p:bldP spid="47" grpId="0" animBg="1"/>
      <p:bldP spid="47" grpId="1" animBg="1"/>
      <p:bldP spid="156" grpId="0" animBg="1"/>
      <p:bldP spid="156" grpId="1" animBg="1"/>
      <p:bldP spid="156" grpId="2" animBg="1"/>
      <p:bldP spid="164" grpId="0" animBg="1"/>
      <p:bldP spid="164" grpId="1" animBg="1"/>
      <p:bldP spid="164" grpId="2" animBg="1"/>
      <p:bldP spid="157" grpId="0" animBg="1"/>
      <p:bldP spid="157" grpId="1" animBg="1"/>
      <p:bldP spid="157" grpId="2" animBg="1"/>
      <p:bldP spid="162" grpId="0" animBg="1"/>
      <p:bldP spid="162" grpId="1" animBg="1"/>
      <p:bldP spid="162" grpId="2" animBg="1"/>
      <p:bldP spid="165" grpId="0" animBg="1"/>
      <p:bldP spid="165" grpId="1" animBg="1"/>
      <p:bldP spid="165" grpId="2" animBg="1"/>
      <p:bldP spid="163" grpId="0" animBg="1"/>
      <p:bldP spid="163" grpId="1" animBg="1"/>
      <p:bldP spid="163" grpId="2" animBg="1"/>
      <p:bldP spid="166" grpId="0" animBg="1"/>
      <p:bldP spid="166" grpId="1" animBg="1"/>
      <p:bldP spid="75" grpId="0" animBg="1"/>
      <p:bldP spid="75" grpId="1" animBg="1"/>
      <p:bldP spid="189" grpId="0" animBg="1"/>
      <p:bldP spid="189" grpId="1" animBg="1"/>
      <p:bldP spid="190" grpId="0" animBg="1"/>
      <p:bldP spid="190" grpId="1" animBg="1"/>
      <p:bldP spid="191" grpId="0" animBg="1"/>
      <p:bldP spid="191" grpId="1" animBg="1"/>
      <p:bldP spid="192" grpId="0" animBg="1"/>
      <p:bldP spid="192" grpId="1" animBg="1"/>
      <p:bldP spid="193" grpId="0" animBg="1"/>
      <p:bldP spid="193" grpId="1" animBg="1"/>
      <p:bldP spid="194" grpId="0" animBg="1"/>
      <p:bldP spid="194" grpId="1" animBg="1"/>
      <p:bldP spid="195" grpId="0" animBg="1"/>
      <p:bldP spid="195" grpId="1" animBg="1"/>
      <p:bldP spid="196" grpId="0" animBg="1"/>
      <p:bldP spid="196" grpId="1" animBg="1"/>
      <p:bldP spid="197" grpId="0" animBg="1"/>
      <p:bldP spid="197" grpId="1" animBg="1"/>
      <p:bldP spid="198" grpId="0" animBg="1"/>
      <p:bldP spid="198" grpId="1" animBg="1"/>
      <p:bldP spid="199" grpId="0" animBg="1"/>
      <p:bldP spid="199" grpId="1" animBg="1"/>
      <p:bldP spid="175" grpId="0" animBg="1"/>
      <p:bldP spid="175" grpId="1" animBg="1"/>
      <p:bldP spid="175" grpId="2" animBg="1"/>
      <p:bldP spid="200" grpId="0" animBg="1"/>
      <p:bldP spid="200" grpId="1" animBg="1"/>
      <p:bldP spid="200" grpId="2" animBg="1"/>
      <p:bldP spid="201" grpId="0" animBg="1"/>
      <p:bldP spid="201" grpId="1" animBg="1"/>
      <p:bldP spid="176" grpId="0" animBg="1"/>
      <p:bldP spid="176" grpId="1" animBg="1"/>
      <p:bldP spid="176" grpId="2" animBg="1"/>
      <p:bldP spid="202" grpId="0" animBg="1"/>
      <p:bldP spid="202" grpId="1" animBg="1"/>
      <p:bldP spid="113" grpId="0" animBg="1"/>
      <p:bldP spid="113" grpId="1" animBg="1"/>
      <p:bldP spid="207" grpId="0" animBg="1"/>
      <p:bldP spid="207" grpId="1" animBg="1"/>
      <p:bldP spid="209" grpId="0" animBg="1"/>
      <p:bldP spid="209" grpId="1" animBg="1"/>
      <p:bldP spid="208" grpId="0" animBg="1"/>
      <p:bldP spid="208" grpId="1" animBg="1"/>
      <p:bldP spid="210" grpId="0" animBg="1"/>
      <p:bldP spid="210" grpId="1" animBg="1"/>
      <p:bldP spid="119" grpId="0" animBg="1"/>
      <p:bldP spid="119" grpId="1" animBg="1"/>
      <p:bldP spid="219" grpId="0" animBg="1"/>
      <p:bldP spid="219" grpId="1" animBg="1"/>
      <p:bldP spid="219" grpId="2" animBg="1"/>
      <p:bldP spid="227" grpId="0" animBg="1"/>
      <p:bldP spid="227" grpId="1" animBg="1"/>
      <p:bldP spid="227" grpId="2" animBg="1"/>
      <p:bldP spid="220" grpId="0" animBg="1"/>
      <p:bldP spid="220" grpId="1" animBg="1"/>
      <p:bldP spid="220" grpId="2" animBg="1"/>
      <p:bldP spid="225" grpId="0" animBg="1"/>
      <p:bldP spid="225" grpId="1" animBg="1"/>
      <p:bldP spid="225" grpId="2" animBg="1"/>
      <p:bldP spid="228" grpId="0" animBg="1"/>
      <p:bldP spid="228" grpId="1" animBg="1"/>
      <p:bldP spid="228" grpId="2" animBg="1"/>
      <p:bldP spid="226" grpId="0" animBg="1"/>
      <p:bldP spid="226" grpId="1" animBg="1"/>
      <p:bldP spid="226" grpId="2" animBg="1"/>
      <p:bldP spid="229" grpId="0" animBg="1"/>
      <p:bldP spid="229" grpId="1" animBg="1"/>
      <p:bldP spid="148" grpId="0" animBg="1"/>
      <p:bldP spid="148" grpId="1" animBg="1"/>
      <p:bldP spid="252" grpId="0" animBg="1"/>
      <p:bldP spid="252" grpId="1" animBg="1"/>
      <p:bldP spid="253" grpId="0" animBg="1"/>
      <p:bldP spid="253" grpId="1" animBg="1"/>
      <p:bldP spid="254" grpId="0" animBg="1"/>
      <p:bldP spid="254" grpId="1" animBg="1"/>
      <p:bldP spid="255" grpId="0" animBg="1"/>
      <p:bldP spid="255" grpId="1" animBg="1"/>
      <p:bldP spid="256" grpId="0" animBg="1"/>
      <p:bldP spid="256" grpId="1" animBg="1"/>
      <p:bldP spid="257" grpId="0" animBg="1"/>
      <p:bldP spid="257" grpId="1" animBg="1"/>
      <p:bldP spid="258" grpId="0" animBg="1"/>
      <p:bldP spid="258" grpId="1" animBg="1"/>
      <p:bldP spid="259" grpId="0" animBg="1"/>
      <p:bldP spid="259" grpId="1" animBg="1"/>
      <p:bldP spid="260" grpId="0" animBg="1"/>
      <p:bldP spid="260" grpId="1" animBg="1"/>
      <p:bldP spid="261" grpId="0" animBg="1"/>
      <p:bldP spid="261" grpId="1" animBg="1"/>
      <p:bldP spid="262" grpId="0" animBg="1"/>
      <p:bldP spid="262" grpId="1" animBg="1"/>
      <p:bldP spid="238" grpId="0" animBg="1"/>
      <p:bldP spid="238" grpId="1" animBg="1"/>
      <p:bldP spid="238" grpId="2" animBg="1"/>
      <p:bldP spid="263" grpId="0" animBg="1"/>
      <p:bldP spid="263" grpId="1" animBg="1"/>
      <p:bldP spid="263" grpId="2" animBg="1"/>
      <p:bldP spid="264" grpId="0" animBg="1"/>
      <p:bldP spid="264" grpId="1" animBg="1"/>
      <p:bldP spid="239" grpId="0" animBg="1"/>
      <p:bldP spid="239" grpId="1" animBg="1"/>
      <p:bldP spid="239" grpId="2" animBg="1"/>
      <p:bldP spid="265" grpId="0" animBg="1"/>
      <p:bldP spid="265" grpId="1" animBg="1"/>
      <p:bldP spid="30" grpId="0" animBg="1"/>
      <p:bldP spid="266" grpId="0" animBg="1"/>
      <p:bldP spid="31" grpId="0" animBg="1"/>
      <p:bldP spid="267" grpId="0" animBg="1"/>
      <p:bldP spid="267" grpId="1" animBg="1"/>
      <p:bldP spid="177" grpId="0" animBg="1"/>
      <p:bldP spid="177" grpId="1" animBg="1"/>
      <p:bldP spid="276" grpId="0" animBg="1"/>
      <p:bldP spid="276" grpId="1" animBg="1"/>
      <p:bldP spid="276" grpId="2" animBg="1"/>
      <p:bldP spid="278" grpId="0" animBg="1"/>
      <p:bldP spid="278" grpId="1" animBg="1"/>
      <p:bldP spid="278" grpId="2" animBg="1"/>
      <p:bldP spid="277" grpId="0" animBg="1"/>
      <p:bldP spid="277" grpId="1" animBg="1"/>
      <p:bldP spid="277" grpId="2" animBg="1"/>
      <p:bldP spid="279" grpId="0" animBg="1"/>
      <p:bldP spid="279" grpId="1" animBg="1"/>
      <p:bldP spid="280" grpId="0" animBg="1"/>
      <p:bldP spid="280" grpId="1" animBg="1"/>
      <p:bldP spid="28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Overloading the Arithmetic Operators</a:t>
            </a:r>
            <a:endParaRPr lang="en-US" dirty="0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482600" y="1155700"/>
            <a:ext cx="82042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i="0" dirty="0"/>
              <a:t>The receiver syntax used in the </a:t>
            </a:r>
            <a:r>
              <a:rPr lang="en-US" sz="2000" b="1" i="0" dirty="0" err="1">
                <a:latin typeface="Courier New"/>
                <a:cs typeface="Courier New"/>
              </a:rPr>
              <a:t>RationalSum</a:t>
            </a:r>
            <a:r>
              <a:rPr lang="en-US" sz="2400" i="0" dirty="0"/>
              <a:t> program makes the program hard to read, particularly for people unfamiliar with object-oriented programming.</a:t>
            </a: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482600" y="4889500"/>
            <a:ext cx="82042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i="0" dirty="0"/>
              <a:t>Unlike most modern languages, Python allows you to do just that.  Each operator is associated with a special method name specifying how that operator should be implemented by the defining class.  This technique is called </a:t>
            </a:r>
            <a:r>
              <a:rPr lang="en-US" sz="2400" b="1" dirty="0"/>
              <a:t>operator overloading</a:t>
            </a:r>
            <a:r>
              <a:rPr lang="en-US" sz="2400" dirty="0"/>
              <a:t>.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482600" y="2322440"/>
            <a:ext cx="8204200" cy="2452922"/>
            <a:chOff x="482600" y="2322440"/>
            <a:chExt cx="8204200" cy="2452922"/>
          </a:xfrm>
        </p:grpSpPr>
        <p:sp>
          <p:nvSpPr>
            <p:cNvPr id="15" name="Rectangle 14"/>
            <p:cNvSpPr/>
            <p:nvPr/>
          </p:nvSpPr>
          <p:spPr bwMode="auto">
            <a:xfrm>
              <a:off x="3505200" y="2843140"/>
              <a:ext cx="2819400" cy="6096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>
              <a:off x="3505200" y="2907792"/>
              <a:ext cx="2819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 i="0" dirty="0" err="1">
                  <a:latin typeface="Courier New" pitchFamily="1" charset="0"/>
                </a:rPr>
                <a:t>a.add(b).add(c</a:t>
              </a:r>
              <a:r>
                <a:rPr lang="en-US" sz="2000" b="1" i="0" dirty="0">
                  <a:latin typeface="Courier New" pitchFamily="1" charset="0"/>
                </a:rPr>
                <a:t>)</a:t>
              </a:r>
              <a:r>
                <a:rPr lang="en-US" sz="2400" i="0" dirty="0"/>
                <a:t> </a:t>
              </a:r>
            </a:p>
          </p:txBody>
        </p:sp>
        <p:sp>
          <p:nvSpPr>
            <p:cNvPr id="18" name="Rectangle 3"/>
            <p:cNvSpPr>
              <a:spLocks noChangeArrowheads="1"/>
            </p:cNvSpPr>
            <p:nvPr/>
          </p:nvSpPr>
          <p:spPr bwMode="auto">
            <a:xfrm>
              <a:off x="482600" y="2322440"/>
              <a:ext cx="8204200" cy="649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>
                <a:lnSpc>
                  <a:spcPct val="90000"/>
                </a:lnSpc>
                <a:spcAft>
                  <a:spcPct val="50000"/>
                </a:spcAft>
                <a:buFontTx/>
                <a:buChar char="•"/>
              </a:pPr>
              <a:r>
                <a:rPr lang="en-US" sz="2400" i="0" dirty="0"/>
                <a:t>The program would be much clearer if you could replace</a:t>
              </a: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3505200" y="4133560"/>
              <a:ext cx="2819400" cy="6096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1" name="Rectangle 10"/>
            <p:cNvSpPr>
              <a:spLocks noChangeArrowheads="1"/>
            </p:cNvSpPr>
            <p:nvPr/>
          </p:nvSpPr>
          <p:spPr bwMode="auto">
            <a:xfrm>
              <a:off x="3505200" y="4242816"/>
              <a:ext cx="2819400" cy="532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b="1" i="0" dirty="0">
                  <a:latin typeface="Courier New" pitchFamily="1" charset="0"/>
                </a:rPr>
                <a:t>a + </a:t>
              </a:r>
              <a:r>
                <a:rPr lang="en-US" sz="2000" b="1" i="0" dirty="0" err="1">
                  <a:latin typeface="Courier New" pitchFamily="1" charset="0"/>
                </a:rPr>
                <a:t>b</a:t>
              </a:r>
              <a:r>
                <a:rPr lang="en-US" sz="2000" b="1" i="0" dirty="0">
                  <a:latin typeface="Courier New" pitchFamily="1" charset="0"/>
                </a:rPr>
                <a:t> + </a:t>
              </a:r>
              <a:r>
                <a:rPr lang="en-US" sz="2000" b="1" i="0" dirty="0" err="1">
                  <a:latin typeface="Courier New" pitchFamily="1" charset="0"/>
                </a:rPr>
                <a:t>c</a:t>
              </a:r>
              <a:endParaRPr lang="en-US" sz="2400" i="0" dirty="0"/>
            </a:p>
          </p:txBody>
        </p:sp>
        <p:sp>
          <p:nvSpPr>
            <p:cNvPr id="22" name="Rectangle 3"/>
            <p:cNvSpPr>
              <a:spLocks noChangeArrowheads="1"/>
            </p:cNvSpPr>
            <p:nvPr/>
          </p:nvSpPr>
          <p:spPr bwMode="auto">
            <a:xfrm>
              <a:off x="482600" y="3523960"/>
              <a:ext cx="8204200" cy="649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>
                <a:lnSpc>
                  <a:spcPct val="90000"/>
                </a:lnSpc>
                <a:spcAft>
                  <a:spcPct val="50000"/>
                </a:spcAft>
              </a:pPr>
              <a:r>
                <a:rPr lang="en-US" sz="2400" i="0" dirty="0"/>
                <a:t>with the more familiar expression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Redefining Addition</a:t>
            </a:r>
            <a:endParaRPr lang="en-US" dirty="0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482600" y="1155700"/>
            <a:ext cx="8204200" cy="143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i="0" dirty="0"/>
              <a:t>As an example, you can define addition for the </a:t>
            </a:r>
            <a:r>
              <a:rPr lang="en-US" sz="2000" b="1" i="0" dirty="0">
                <a:latin typeface="Courier New"/>
                <a:cs typeface="Courier New"/>
              </a:rPr>
              <a:t>Rational</a:t>
            </a:r>
            <a:r>
              <a:rPr lang="en-US" sz="2400" i="0" dirty="0"/>
              <a:t> class by providing a definition for the </a:t>
            </a:r>
            <a:r>
              <a:rPr lang="en-US" sz="2000" b="1" i="0" dirty="0">
                <a:latin typeface="Monaco"/>
                <a:cs typeface="Monaco"/>
              </a:rPr>
              <a:t>__</a:t>
            </a:r>
            <a:r>
              <a:rPr lang="en-US" sz="2000" b="1" i="0" dirty="0">
                <a:latin typeface="Courier New"/>
                <a:cs typeface="Courier New"/>
              </a:rPr>
              <a:t>add</a:t>
            </a:r>
            <a:r>
              <a:rPr lang="en-US" sz="2000" b="1" i="0" dirty="0">
                <a:latin typeface="Monaco"/>
                <a:cs typeface="Monaco"/>
              </a:rPr>
              <a:t>__</a:t>
            </a:r>
            <a:r>
              <a:rPr lang="en-US" sz="2400" i="0" dirty="0"/>
              <a:t> method.  If you make use of the fact that the </a:t>
            </a:r>
            <a:r>
              <a:rPr lang="en-US" sz="2000" b="1" i="0" dirty="0">
                <a:latin typeface="Courier New"/>
                <a:cs typeface="Courier New"/>
              </a:rPr>
              <a:t>Rational</a:t>
            </a:r>
            <a:r>
              <a:rPr lang="en-US" sz="2400" i="0" dirty="0"/>
              <a:t> class has an </a:t>
            </a:r>
            <a:r>
              <a:rPr lang="en-US" sz="2000" b="1" i="0" dirty="0">
                <a:latin typeface="Courier New"/>
                <a:cs typeface="Courier New"/>
              </a:rPr>
              <a:t>add</a:t>
            </a:r>
            <a:r>
              <a:rPr lang="en-US" sz="2400" i="0" dirty="0"/>
              <a:t> method, the definition of the </a:t>
            </a:r>
            <a:r>
              <a:rPr lang="en-US" sz="2000" b="1" i="0" dirty="0">
                <a:latin typeface="Monaco"/>
                <a:cs typeface="Monaco"/>
              </a:rPr>
              <a:t>__</a:t>
            </a:r>
            <a:r>
              <a:rPr lang="en-US" sz="2000" b="1" i="0" dirty="0">
                <a:latin typeface="Courier New"/>
                <a:cs typeface="Courier New"/>
              </a:rPr>
              <a:t>add</a:t>
            </a:r>
            <a:r>
              <a:rPr lang="en-US" sz="2000" b="1" i="0" dirty="0">
                <a:latin typeface="Monaco"/>
                <a:cs typeface="Monaco"/>
              </a:rPr>
              <a:t>__</a:t>
            </a:r>
            <a:r>
              <a:rPr lang="en-US" sz="2400" i="0" dirty="0"/>
              <a:t> operator looks like this:</a:t>
            </a:r>
          </a:p>
        </p:txBody>
      </p:sp>
      <p:grpSp>
        <p:nvGrpSpPr>
          <p:cNvPr id="26" name="Group 8"/>
          <p:cNvGrpSpPr/>
          <p:nvPr/>
        </p:nvGrpSpPr>
        <p:grpSpPr>
          <a:xfrm>
            <a:off x="2384575" y="2714480"/>
            <a:ext cx="4495800" cy="890210"/>
            <a:chOff x="1616208" y="2693853"/>
            <a:chExt cx="4495800" cy="890210"/>
          </a:xfrm>
        </p:grpSpPr>
        <p:sp>
          <p:nvSpPr>
            <p:cNvPr id="27" name="Rectangle 26"/>
            <p:cNvSpPr/>
            <p:nvPr/>
          </p:nvSpPr>
          <p:spPr bwMode="auto">
            <a:xfrm>
              <a:off x="1616208" y="2693853"/>
              <a:ext cx="4495800" cy="89021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8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620422" y="2720135"/>
              <a:ext cx="44915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CC6600"/>
                  </a:solidFill>
                  <a:effectLst/>
                  <a:uLnTx/>
                  <a:uFillTx/>
                  <a:latin typeface="Courier New"/>
                  <a:cs typeface="Courier New"/>
                </a:rPr>
                <a:t>def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/>
                  <a:cs typeface="Courier New"/>
                </a:rPr>
                <a:t> </a:t>
              </a:r>
              <a:r>
                <a:rPr lang="en-US" sz="1800" b="1" i="0" dirty="0">
                  <a:latin typeface="Monaco"/>
                  <a:cs typeface="Monaco"/>
                </a:rPr>
                <a:t>__</a:t>
              </a:r>
              <a:r>
                <a:rPr lang="en-US" sz="1800" b="1" i="0" kern="0" dirty="0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add</a:t>
              </a:r>
              <a:r>
                <a:rPr lang="en-US" sz="1800" b="1" i="0" dirty="0">
                  <a:latin typeface="Monaco"/>
                  <a:cs typeface="Monaco"/>
                </a:rPr>
                <a:t>__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/>
                  <a:cs typeface="Courier New"/>
                </a:rPr>
                <a:t>(self, </a:t>
              </a: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/>
                  <a:cs typeface="Courier New"/>
                </a:rPr>
                <a:t>rhs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/>
                  <a:cs typeface="Courier New"/>
                </a:rPr>
                <a:t>):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/>
                  <a:cs typeface="Courier New"/>
                </a:rPr>
                <a:t>    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CC6600"/>
                  </a:solidFill>
                  <a:effectLst/>
                  <a:uLnTx/>
                  <a:uFillTx/>
                  <a:latin typeface="Courier New"/>
                  <a:cs typeface="Courier New"/>
                </a:rPr>
                <a:t>return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/>
                  <a:cs typeface="Courier New"/>
                </a:rPr>
                <a:t> </a:t>
              </a: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/>
                  <a:cs typeface="Courier New"/>
                </a:rPr>
                <a:t>self.add(rhs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/>
                  <a:cs typeface="Courier New"/>
                </a:rPr>
                <a:t>)</a:t>
              </a:r>
            </a:p>
          </p:txBody>
        </p:sp>
      </p:grpSp>
      <p:sp>
        <p:nvSpPr>
          <p:cNvPr id="30" name="Rectangle 3"/>
          <p:cNvSpPr>
            <a:spLocks noChangeArrowheads="1"/>
          </p:cNvSpPr>
          <p:nvPr/>
        </p:nvSpPr>
        <p:spPr bwMode="auto">
          <a:xfrm>
            <a:off x="482600" y="3757090"/>
            <a:ext cx="8204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i="0" dirty="0"/>
              <a:t>Although this simple implementation works, it is better for clients if one can mix types in an expression.</a:t>
            </a:r>
          </a:p>
        </p:txBody>
      </p:sp>
      <p:sp>
        <p:nvSpPr>
          <p:cNvPr id="31" name="Rectangle 3"/>
          <p:cNvSpPr>
            <a:spLocks noChangeArrowheads="1"/>
          </p:cNvSpPr>
          <p:nvPr/>
        </p:nvSpPr>
        <p:spPr bwMode="auto">
          <a:xfrm>
            <a:off x="482600" y="4607160"/>
            <a:ext cx="8204200" cy="2250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en-US" sz="2400" i="0" dirty="0"/>
              <a:t>As long as the </a:t>
            </a:r>
            <a:r>
              <a:rPr lang="en-US" sz="2000" b="1" i="0" dirty="0">
                <a:latin typeface="Courier New"/>
                <a:cs typeface="Courier New"/>
              </a:rPr>
              <a:t>Rational</a:t>
            </a:r>
            <a:r>
              <a:rPr lang="en-US" sz="2400" i="0" dirty="0"/>
              <a:t> operand appears to the left of the </a:t>
            </a:r>
            <a:r>
              <a:rPr lang="en-US" sz="2000" b="1" i="0" dirty="0">
                <a:latin typeface="Courier New"/>
                <a:cs typeface="Courier New"/>
              </a:rPr>
              <a:t>+</a:t>
            </a:r>
            <a:r>
              <a:rPr lang="en-US" sz="2400" i="0" dirty="0"/>
              <a:t> operator, the </a:t>
            </a:r>
            <a:r>
              <a:rPr lang="en-US" sz="2000" b="1" i="0" dirty="0">
                <a:latin typeface="Monaco"/>
                <a:cs typeface="Monaco"/>
              </a:rPr>
              <a:t>__</a:t>
            </a:r>
            <a:r>
              <a:rPr lang="en-US" sz="2000" b="1" i="0" dirty="0">
                <a:latin typeface="Courier New"/>
                <a:cs typeface="Courier New"/>
              </a:rPr>
              <a:t>add</a:t>
            </a:r>
            <a:r>
              <a:rPr lang="en-US" sz="2400" b="1" i="0" dirty="0">
                <a:latin typeface="Monaco"/>
                <a:cs typeface="Monaco"/>
              </a:rPr>
              <a:t>__</a:t>
            </a:r>
            <a:r>
              <a:rPr lang="en-US" sz="2400" i="0" dirty="0"/>
              <a:t> method can define mixed-type addition by checking the type of </a:t>
            </a:r>
            <a:r>
              <a:rPr lang="en-US" sz="2000" b="1" i="0" dirty="0" err="1">
                <a:latin typeface="Courier New"/>
                <a:cs typeface="Courier New"/>
              </a:rPr>
              <a:t>rhs</a:t>
            </a:r>
            <a:r>
              <a:rPr lang="en-US" sz="2400" i="0" dirty="0"/>
              <a:t>.  If the </a:t>
            </a:r>
            <a:r>
              <a:rPr lang="en-US" sz="2000" b="1" i="0" dirty="0">
                <a:latin typeface="Courier New"/>
                <a:cs typeface="Courier New"/>
              </a:rPr>
              <a:t>Rational</a:t>
            </a:r>
            <a:r>
              <a:rPr lang="en-US" sz="2400" i="0" dirty="0"/>
              <a:t> operand can appear on the right, you need to define the method </a:t>
            </a:r>
            <a:r>
              <a:rPr lang="en-US" sz="2000" b="1" i="0" dirty="0">
                <a:latin typeface="Monaco"/>
                <a:cs typeface="Monaco"/>
              </a:rPr>
              <a:t>__</a:t>
            </a:r>
            <a:r>
              <a:rPr lang="en-US" sz="2000" b="1" i="0" dirty="0" err="1">
                <a:latin typeface="Courier New"/>
                <a:cs typeface="Courier New"/>
              </a:rPr>
              <a:t>radd</a:t>
            </a:r>
            <a:r>
              <a:rPr lang="en-US" sz="2400" b="1" i="0" dirty="0">
                <a:latin typeface="Monaco"/>
                <a:cs typeface="Monaco"/>
              </a:rPr>
              <a:t>__</a:t>
            </a:r>
            <a:r>
              <a:rPr lang="en-US" sz="2400" i="0" dirty="0"/>
              <a:t> as well.  The code for overloading </a:t>
            </a:r>
            <a:r>
              <a:rPr lang="en-US" sz="2000" b="1" i="0" dirty="0">
                <a:latin typeface="Courier New"/>
                <a:cs typeface="Courier New"/>
              </a:rPr>
              <a:t>+</a:t>
            </a:r>
            <a:r>
              <a:rPr lang="en-US" sz="2400" i="0" dirty="0"/>
              <a:t> in both directions appears on the next slide.</a:t>
            </a:r>
            <a:endParaRPr lang="en-US" sz="2400" b="1" i="0" dirty="0">
              <a:latin typeface="Courier New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Overloading Addition on Both Sides</a:t>
            </a:r>
            <a:endParaRPr lang="en-US" dirty="0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1371600" y="1447800"/>
            <a:ext cx="6248400" cy="4419600"/>
            <a:chOff x="1683665" y="2669663"/>
            <a:chExt cx="5531483" cy="4419600"/>
          </a:xfrm>
        </p:grpSpPr>
        <p:sp>
          <p:nvSpPr>
            <p:cNvPr id="27" name="Rectangle 26"/>
            <p:cNvSpPr/>
            <p:nvPr/>
          </p:nvSpPr>
          <p:spPr bwMode="auto">
            <a:xfrm>
              <a:off x="1683665" y="2669663"/>
              <a:ext cx="5531483" cy="44196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8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693978" y="2684525"/>
              <a:ext cx="5459812" cy="42473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CC6600"/>
                  </a:solidFill>
                  <a:effectLst/>
                  <a:uLnTx/>
                  <a:uFillTx/>
                  <a:latin typeface="Courier New"/>
                  <a:cs typeface="Courier New"/>
                </a:rPr>
                <a:t>def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/>
                  <a:cs typeface="Courier New"/>
                </a:rPr>
                <a:t> </a:t>
              </a:r>
              <a:r>
                <a:rPr lang="en-US" sz="1800" b="1" i="0" kern="0" dirty="0">
                  <a:solidFill>
                    <a:sysClr val="windowText" lastClr="000000"/>
                  </a:solidFill>
                  <a:latin typeface="Monaco"/>
                  <a:cs typeface="Monaco"/>
                </a:rPr>
                <a:t>__</a:t>
              </a:r>
              <a:r>
                <a:rPr lang="en-US" sz="1800" b="1" i="0" kern="0" dirty="0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add</a:t>
              </a:r>
              <a:r>
                <a:rPr lang="en-US" sz="1800" b="1" i="0" kern="0" dirty="0">
                  <a:solidFill>
                    <a:sysClr val="windowText" lastClr="000000"/>
                  </a:solidFill>
                  <a:latin typeface="Monaco"/>
                  <a:cs typeface="Monaco"/>
                </a:rPr>
                <a:t>__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/>
                  <a:cs typeface="Courier New"/>
                </a:rPr>
                <a:t>(self, </a:t>
              </a: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/>
                  <a:cs typeface="Courier New"/>
                </a:rPr>
                <a:t>rhs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/>
                  <a:cs typeface="Courier New"/>
                </a:rPr>
                <a:t>):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00" b="1" i="0" kern="0" dirty="0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    </a:t>
              </a:r>
              <a:r>
                <a:rPr lang="en-US" sz="1800" b="1" i="0" kern="0" dirty="0">
                  <a:solidFill>
                    <a:srgbClr val="CC6600"/>
                  </a:solidFill>
                  <a:latin typeface="Courier New"/>
                  <a:cs typeface="Courier New"/>
                </a:rPr>
                <a:t>if</a:t>
              </a:r>
              <a:r>
                <a:rPr lang="en-US" sz="1800" b="1" i="0" kern="0" dirty="0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 </a:t>
              </a:r>
              <a:r>
                <a:rPr lang="en-US" sz="1800" b="1" i="0" kern="0" dirty="0" err="1">
                  <a:solidFill>
                    <a:srgbClr val="990099"/>
                  </a:solidFill>
                  <a:latin typeface="Courier New"/>
                  <a:cs typeface="Courier New"/>
                </a:rPr>
                <a:t>type</a:t>
              </a:r>
              <a:r>
                <a:rPr lang="en-US" sz="1800" b="1" i="0" kern="0" dirty="0" err="1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(rhs</a:t>
              </a:r>
              <a:r>
                <a:rPr lang="en-US" sz="1800" b="1" i="0" kern="0" dirty="0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) </a:t>
              </a:r>
              <a:r>
                <a:rPr lang="en-US" sz="1800" b="1" i="0" kern="0" dirty="0">
                  <a:solidFill>
                    <a:srgbClr val="CC6600"/>
                  </a:solidFill>
                  <a:latin typeface="Courier New"/>
                  <a:cs typeface="Courier New"/>
                </a:rPr>
                <a:t>is </a:t>
              </a:r>
              <a:r>
                <a:rPr lang="en-US" sz="1800" b="1" i="0" kern="0" dirty="0" err="1">
                  <a:solidFill>
                    <a:srgbClr val="990099"/>
                  </a:solidFill>
                  <a:latin typeface="Courier New"/>
                  <a:cs typeface="Courier New"/>
                </a:rPr>
                <a:t>int</a:t>
              </a:r>
              <a:r>
                <a:rPr lang="en-US" sz="1800" b="1" i="0" kern="0" dirty="0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/>
                  <a:cs typeface="Courier New"/>
                </a:rPr>
                <a:t>        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CC6600"/>
                  </a:solidFill>
                  <a:effectLst/>
                  <a:uLnTx/>
                  <a:uFillTx/>
                  <a:latin typeface="Courier New"/>
                  <a:cs typeface="Courier New"/>
                </a:rPr>
                <a:t>return </a:t>
              </a: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/>
                  <a:cs typeface="Courier New"/>
                </a:rPr>
                <a:t>self.add(Rational(rhs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/>
                  <a:cs typeface="Courier New"/>
                </a:rPr>
                <a:t>))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00" b="1" i="0" kern="0" dirty="0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    </a:t>
              </a:r>
              <a:r>
                <a:rPr lang="en-US" sz="1800" b="1" i="0" kern="0" dirty="0" err="1">
                  <a:solidFill>
                    <a:srgbClr val="CC6600"/>
                  </a:solidFill>
                  <a:latin typeface="Courier New"/>
                  <a:cs typeface="Courier New"/>
                </a:rPr>
                <a:t>elif</a:t>
              </a:r>
              <a:r>
                <a:rPr lang="en-US" sz="1800" b="1" i="0" kern="0" dirty="0">
                  <a:solidFill>
                    <a:srgbClr val="CC6600"/>
                  </a:solidFill>
                  <a:latin typeface="Courier New"/>
                  <a:cs typeface="Courier New"/>
                </a:rPr>
                <a:t> </a:t>
              </a:r>
              <a:r>
                <a:rPr lang="en-US" sz="1800" b="1" i="0" kern="0" dirty="0" err="1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type(rhs</a:t>
              </a:r>
              <a:r>
                <a:rPr lang="en-US" sz="1800" b="1" i="0" kern="0" dirty="0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) </a:t>
              </a:r>
              <a:r>
                <a:rPr lang="en-US" sz="1800" b="1" i="0" kern="0" dirty="0">
                  <a:solidFill>
                    <a:srgbClr val="CC6600"/>
                  </a:solidFill>
                  <a:latin typeface="Courier New"/>
                  <a:cs typeface="Courier New"/>
                </a:rPr>
                <a:t>is </a:t>
              </a:r>
              <a:r>
                <a:rPr lang="en-US" sz="1800" b="1" i="0" kern="0" dirty="0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Rational: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/>
                  <a:cs typeface="Courier New"/>
                </a:rPr>
                <a:t>        </a:t>
              </a:r>
              <a:r>
                <a:rPr lang="en-US" sz="1800" b="1" i="0" kern="0" dirty="0">
                  <a:solidFill>
                    <a:srgbClr val="CC6600"/>
                  </a:solidFill>
                  <a:latin typeface="Courier New"/>
                  <a:cs typeface="Courier New"/>
                </a:rPr>
                <a:t>return </a:t>
              </a: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/>
                  <a:cs typeface="Courier New"/>
                </a:rPr>
                <a:t>self.add(rhs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/>
                  <a:cs typeface="Courier New"/>
                </a:rPr>
                <a:t>)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00" b="1" i="0" kern="0" dirty="0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    </a:t>
              </a:r>
              <a:r>
                <a:rPr lang="en-US" sz="1800" b="1" i="0" kern="0" dirty="0">
                  <a:solidFill>
                    <a:srgbClr val="CC6600"/>
                  </a:solidFill>
                  <a:latin typeface="Courier New"/>
                  <a:cs typeface="Courier New"/>
                </a:rPr>
                <a:t>else</a:t>
              </a:r>
              <a:r>
                <a:rPr lang="en-US" sz="1800" b="1" i="0" kern="0" dirty="0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/>
                  <a:cs typeface="Courier New"/>
                </a:rPr>
                <a:t>        </a:t>
              </a:r>
              <a:r>
                <a:rPr kumimoji="0" lang="en-US" sz="1800" b="1" i="0" u="none" strike="noStrike" kern="0" cap="none" spc="0" normalizeH="0" noProof="0" dirty="0">
                  <a:ln>
                    <a:noFill/>
                  </a:ln>
                  <a:solidFill>
                    <a:srgbClr val="CC6600"/>
                  </a:solidFill>
                  <a:effectLst/>
                  <a:uLnTx/>
                  <a:uFillTx/>
                  <a:latin typeface="Courier New"/>
                  <a:cs typeface="Courier New"/>
                </a:rPr>
                <a:t>return </a:t>
              </a:r>
              <a:r>
                <a:rPr kumimoji="0" lang="en-US" sz="1800" b="1" i="0" u="none" strike="noStrike" kern="0" cap="none" spc="0" normalizeH="0" noProof="0" dirty="0" err="1">
                  <a:ln>
                    <a:noFill/>
                  </a:ln>
                  <a:solidFill>
                    <a:srgbClr val="990099"/>
                  </a:solidFill>
                  <a:effectLst/>
                  <a:uLnTx/>
                  <a:uFillTx/>
                  <a:latin typeface="Courier New"/>
                  <a:cs typeface="Courier New"/>
                </a:rPr>
                <a:t>NotImplemented</a:t>
              </a:r>
              <a:endParaRPr kumimoji="0" lang="en-US" sz="1800" b="1" i="0" u="none" strike="noStrike" kern="0" cap="none" spc="0" normalizeH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ourier New"/>
                <a:cs typeface="Courier New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1800" b="1" i="0" kern="0" baseline="0" dirty="0">
                <a:solidFill>
                  <a:sysClr val="windowText" lastClr="000000"/>
                </a:solidFill>
                <a:latin typeface="Courier New"/>
                <a:cs typeface="Courier New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noProof="0" dirty="0">
                  <a:ln>
                    <a:noFill/>
                  </a:ln>
                  <a:solidFill>
                    <a:srgbClr val="CC6600"/>
                  </a:solidFill>
                  <a:effectLst/>
                  <a:uLnTx/>
                  <a:uFillTx/>
                  <a:latin typeface="Courier New"/>
                  <a:cs typeface="Courier New"/>
                </a:rPr>
                <a:t>def </a:t>
              </a:r>
              <a:r>
                <a:rPr kumimoji="0" lang="en-US" sz="1800" b="1" i="0" u="none" strike="noStrike" kern="0" cap="none" spc="0" normalizeH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aco"/>
                  <a:cs typeface="Monaco"/>
                </a:rPr>
                <a:t>__</a:t>
              </a:r>
              <a:r>
                <a:rPr kumimoji="0" lang="en-US" sz="1800" b="1" i="0" u="none" strike="noStrike" kern="0" cap="none" spc="0" normalizeH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/>
                  <a:cs typeface="Courier New"/>
                </a:rPr>
                <a:t>radd</a:t>
              </a:r>
              <a:r>
                <a:rPr kumimoji="0" lang="en-US" sz="1800" b="1" i="0" u="none" strike="noStrike" kern="0" cap="none" spc="0" normalizeH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aco"/>
                  <a:cs typeface="Monaco"/>
                </a:rPr>
                <a:t>__</a:t>
              </a:r>
              <a:r>
                <a:rPr kumimoji="0" lang="en-US" sz="1800" b="1" i="0" u="none" strike="noStrike" kern="0" cap="none" spc="0" normalizeH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/>
                  <a:cs typeface="Courier New"/>
                </a:rPr>
                <a:t>(self</a:t>
              </a:r>
              <a:r>
                <a:rPr kumimoji="0" lang="en-US" sz="1800" b="1" i="0" u="none" strike="noStrike" kern="0" cap="none" spc="0" normalizeH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/>
                  <a:cs typeface="Courier New"/>
                </a:rPr>
                <a:t>, </a:t>
              </a:r>
              <a:r>
                <a:rPr lang="en-US" sz="1800" b="1" i="0" kern="0" dirty="0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lhs):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/>
                  <a:cs typeface="Courier New"/>
                </a:rPr>
                <a:t>    </a:t>
              </a:r>
              <a:r>
                <a:rPr lang="en-US" sz="1800" b="1" i="0" kern="0" dirty="0">
                  <a:solidFill>
                    <a:srgbClr val="CC6600"/>
                  </a:solidFill>
                  <a:latin typeface="Courier New"/>
                  <a:cs typeface="Courier New"/>
                </a:rPr>
                <a:t>if </a:t>
              </a:r>
              <a:r>
                <a:rPr lang="en-US" sz="1800" b="1" i="0" kern="0" dirty="0" err="1">
                  <a:solidFill>
                    <a:srgbClr val="990099"/>
                  </a:solidFill>
                  <a:latin typeface="Courier New"/>
                  <a:cs typeface="Courier New"/>
                </a:rPr>
                <a:t>type</a:t>
              </a:r>
              <a:r>
                <a:rPr lang="en-US" sz="1800" b="1" i="0" kern="0" dirty="0" err="1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(lhs</a:t>
              </a:r>
              <a:r>
                <a:rPr lang="en-US" sz="1800" b="1" i="0" kern="0" dirty="0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) </a:t>
              </a:r>
              <a:r>
                <a:rPr lang="en-US" sz="1800" b="1" i="0" kern="0" dirty="0">
                  <a:solidFill>
                    <a:srgbClr val="CC6600"/>
                  </a:solidFill>
                  <a:latin typeface="Courier New"/>
                  <a:cs typeface="Courier New"/>
                </a:rPr>
                <a:t>is </a:t>
              </a:r>
              <a:r>
                <a:rPr lang="en-US" sz="1800" b="1" i="0" kern="0" dirty="0" err="1">
                  <a:solidFill>
                    <a:srgbClr val="990099"/>
                  </a:solidFill>
                  <a:latin typeface="Courier New"/>
                  <a:cs typeface="Courier New"/>
                </a:rPr>
                <a:t>int</a:t>
              </a:r>
              <a:r>
                <a:rPr lang="en-US" sz="1800" b="1" i="0" kern="0" dirty="0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00" b="1" i="0" kern="0" dirty="0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        </a:t>
              </a:r>
              <a:r>
                <a:rPr lang="en-US" sz="1800" b="1" i="0" kern="0" dirty="0">
                  <a:solidFill>
                    <a:srgbClr val="CC6600"/>
                  </a:solidFill>
                  <a:latin typeface="Courier New"/>
                  <a:cs typeface="Courier New"/>
                </a:rPr>
                <a:t>return </a:t>
              </a:r>
              <a:r>
                <a:rPr lang="en-US" sz="1800" b="1" i="0" kern="0" dirty="0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Rational(</a:t>
              </a:r>
              <a:r>
                <a:rPr lang="en-US" sz="1800" b="1" i="0" kern="0" dirty="0" err="1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lhs</a:t>
              </a:r>
              <a:r>
                <a:rPr lang="en-US" sz="1800" b="1" i="0" kern="0" dirty="0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).add(self)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00" b="1" i="0" kern="0" dirty="0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    </a:t>
              </a:r>
              <a:r>
                <a:rPr lang="en-US" sz="1800" b="1" i="0" kern="0" dirty="0" err="1">
                  <a:solidFill>
                    <a:srgbClr val="CC6600"/>
                  </a:solidFill>
                  <a:latin typeface="Courier New"/>
                  <a:cs typeface="Courier New"/>
                </a:rPr>
                <a:t>elif</a:t>
              </a:r>
              <a:r>
                <a:rPr lang="en-US" sz="1800" b="1" i="0" kern="0" dirty="0">
                  <a:solidFill>
                    <a:srgbClr val="CC6600"/>
                  </a:solidFill>
                  <a:latin typeface="Courier New"/>
                  <a:cs typeface="Courier New"/>
                </a:rPr>
                <a:t> </a:t>
              </a:r>
              <a:r>
                <a:rPr lang="en-US" sz="1800" b="1" i="0" kern="0" dirty="0" err="1">
                  <a:solidFill>
                    <a:srgbClr val="990099"/>
                  </a:solidFill>
                  <a:latin typeface="Courier New"/>
                  <a:cs typeface="Courier New"/>
                </a:rPr>
                <a:t>type</a:t>
              </a:r>
              <a:r>
                <a:rPr lang="en-US" sz="1800" b="1" i="0" kern="0" dirty="0" err="1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(lhs</a:t>
              </a:r>
              <a:r>
                <a:rPr lang="en-US" sz="1800" b="1" i="0" kern="0" dirty="0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) </a:t>
              </a:r>
              <a:r>
                <a:rPr lang="en-US" sz="1800" b="1" i="0" kern="0" dirty="0">
                  <a:solidFill>
                    <a:srgbClr val="CC6600"/>
                  </a:solidFill>
                  <a:latin typeface="Courier New"/>
                  <a:cs typeface="Courier New"/>
                </a:rPr>
                <a:t>is </a:t>
              </a:r>
              <a:r>
                <a:rPr lang="en-US" sz="1800" b="1" i="0" kern="0" dirty="0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Rational: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00" b="1" i="0" kern="0" dirty="0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        </a:t>
              </a:r>
              <a:r>
                <a:rPr lang="en-US" sz="1800" b="1" i="0" kern="0" dirty="0">
                  <a:solidFill>
                    <a:srgbClr val="CC6600"/>
                  </a:solidFill>
                  <a:latin typeface="Courier New"/>
                  <a:cs typeface="Courier New"/>
                </a:rPr>
                <a:t>return </a:t>
              </a:r>
              <a:r>
                <a:rPr lang="en-US" sz="1800" b="1" i="0" kern="0" dirty="0" err="1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lhs.add(self</a:t>
              </a:r>
              <a:r>
                <a:rPr lang="en-US" sz="1800" b="1" i="0" kern="0" dirty="0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)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00" b="1" i="0" kern="0" dirty="0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    </a:t>
              </a:r>
              <a:r>
                <a:rPr lang="en-US" sz="1800" b="1" i="0" kern="0" dirty="0">
                  <a:solidFill>
                    <a:srgbClr val="CC6600"/>
                  </a:solidFill>
                  <a:latin typeface="Courier New"/>
                  <a:cs typeface="Courier New"/>
                </a:rPr>
                <a:t>else</a:t>
              </a:r>
              <a:r>
                <a:rPr lang="en-US" sz="1800" b="1" i="0" kern="0" dirty="0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00" b="1" i="0" kern="0" dirty="0">
                  <a:solidFill>
                    <a:sysClr val="windowText" lastClr="000000"/>
                  </a:solidFill>
                  <a:latin typeface="Courier New"/>
                  <a:cs typeface="Courier New"/>
                </a:rPr>
                <a:t>        </a:t>
              </a:r>
              <a:r>
                <a:rPr lang="en-US" sz="1800" b="1" i="0" kern="0" dirty="0">
                  <a:solidFill>
                    <a:srgbClr val="CC6600"/>
                  </a:solidFill>
                  <a:latin typeface="Courier New"/>
                  <a:cs typeface="Courier New"/>
                </a:rPr>
                <a:t>return </a:t>
              </a:r>
              <a:r>
                <a:rPr lang="en-US" sz="1800" b="1" i="0" kern="0" dirty="0" err="1">
                  <a:solidFill>
                    <a:srgbClr val="990099"/>
                  </a:solidFill>
                  <a:latin typeface="Courier New"/>
                  <a:cs typeface="Courier New"/>
                </a:rPr>
                <a:t>NotImplemented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ourier New"/>
                <a:cs typeface="Courier New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Operator Methods in Python</a:t>
            </a:r>
            <a:endParaRPr lang="en-US" dirty="0">
              <a:solidFill>
                <a:srgbClr val="FF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38200" y="1295400"/>
            <a:ext cx="7467600" cy="51816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1248145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Courier New"/>
                <a:cs typeface="Courier New"/>
              </a:rPr>
              <a:t>add</a:t>
            </a:r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endParaRPr lang="en-US" sz="1800" b="1" i="0" dirty="0">
              <a:latin typeface="Courier New"/>
              <a:cs typeface="Courier New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" y="1617987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Courier New"/>
                <a:cs typeface="Courier New"/>
              </a:rPr>
              <a:t>sub</a:t>
            </a:r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endParaRPr lang="en-US" sz="1800" b="1" i="0" dirty="0">
              <a:latin typeface="Courier New"/>
              <a:cs typeface="Courier New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8200" y="1987829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r>
              <a:rPr lang="en-US" sz="1800" b="1" i="0" dirty="0" err="1">
                <a:latin typeface="Courier New"/>
                <a:cs typeface="Courier New"/>
              </a:rPr>
              <a:t>mul</a:t>
            </a:r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endParaRPr lang="en-US" sz="1800" b="1" i="0" dirty="0">
              <a:latin typeface="Courier New"/>
              <a:cs typeface="Courier New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8200" y="2357671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r>
              <a:rPr lang="en-US" sz="1800" b="1" i="0" dirty="0" err="1">
                <a:latin typeface="Courier New"/>
                <a:cs typeface="Courier New"/>
              </a:rPr>
              <a:t>truediv</a:t>
            </a:r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endParaRPr lang="en-US" sz="1800" b="1" i="0" dirty="0">
              <a:latin typeface="Courier New"/>
              <a:cs typeface="Courier New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8200" y="2727513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r>
              <a:rPr lang="en-US" sz="1800" b="1" i="0" dirty="0" err="1">
                <a:latin typeface="Courier New"/>
                <a:cs typeface="Courier New"/>
              </a:rPr>
              <a:t>floordiv</a:t>
            </a:r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endParaRPr lang="en-US" sz="1800" b="1" i="0" dirty="0">
              <a:latin typeface="Courier New"/>
              <a:cs typeface="Courier New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8200" y="308526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Courier New"/>
                <a:cs typeface="Courier New"/>
              </a:rPr>
              <a:t>mod</a:t>
            </a:r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endParaRPr lang="en-US" sz="1800" b="1" i="0" dirty="0">
              <a:latin typeface="Courier New"/>
              <a:cs typeface="Courier New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8200" y="3467197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r>
              <a:rPr lang="en-US" sz="1800" b="1" i="0" dirty="0" err="1">
                <a:latin typeface="Courier New"/>
                <a:cs typeface="Courier New"/>
              </a:rPr>
              <a:t>pow</a:t>
            </a:r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endParaRPr lang="en-US" sz="1800" b="1" i="0" dirty="0">
              <a:latin typeface="Courier New"/>
              <a:cs typeface="Courier New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8200" y="4206881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r>
              <a:rPr lang="en-US" sz="1800" b="1" i="0" dirty="0" err="1">
                <a:latin typeface="Courier New"/>
                <a:cs typeface="Courier New"/>
              </a:rPr>
              <a:t>eq</a:t>
            </a:r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endParaRPr lang="en-US" sz="1800" b="1" i="0" dirty="0">
              <a:latin typeface="Courier New"/>
              <a:cs typeface="Courier New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8200" y="4576723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Courier New"/>
                <a:cs typeface="Courier New"/>
              </a:rPr>
              <a:t>ne</a:t>
            </a:r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endParaRPr lang="en-US" sz="1800" b="1" i="0" dirty="0">
              <a:latin typeface="Courier New"/>
              <a:cs typeface="Courier New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8200" y="4946565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r>
              <a:rPr lang="en-US" sz="1800" b="1" i="0" dirty="0" err="1">
                <a:latin typeface="Courier New"/>
                <a:cs typeface="Courier New"/>
              </a:rPr>
              <a:t>lt</a:t>
            </a:r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endParaRPr lang="en-US" sz="1800" b="1" i="0" dirty="0">
              <a:latin typeface="Courier New"/>
              <a:cs typeface="Courier New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8200" y="5316407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r>
              <a:rPr lang="en-US" sz="1800" b="1" i="0" dirty="0" err="1">
                <a:latin typeface="Courier New"/>
                <a:cs typeface="Courier New"/>
              </a:rPr>
              <a:t>gt</a:t>
            </a:r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endParaRPr lang="en-US" sz="1800" b="1" i="0" dirty="0">
              <a:latin typeface="Courier New"/>
              <a:cs typeface="Courier New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38200" y="5686249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Courier New"/>
                <a:cs typeface="Courier New"/>
              </a:rPr>
              <a:t>le</a:t>
            </a:r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endParaRPr lang="en-US" sz="1800" b="1" i="0" dirty="0">
              <a:latin typeface="Courier New"/>
              <a:cs typeface="Courier New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38200" y="6056085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r>
              <a:rPr lang="en-US" sz="1800" b="1" i="0" dirty="0" err="1">
                <a:latin typeface="Courier New"/>
                <a:cs typeface="Courier New"/>
              </a:rPr>
              <a:t>ge</a:t>
            </a:r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endParaRPr lang="en-US" sz="1800" b="1" i="0" dirty="0">
              <a:latin typeface="Courier New"/>
              <a:cs typeface="Courier New"/>
            </a:endParaRPr>
          </a:p>
        </p:txBody>
      </p:sp>
      <p:cxnSp>
        <p:nvCxnSpPr>
          <p:cNvPr id="26" name="Straight Connector 25"/>
          <p:cNvCxnSpPr/>
          <p:nvPr/>
        </p:nvCxnSpPr>
        <p:spPr bwMode="auto">
          <a:xfrm flipH="1" flipV="1">
            <a:off x="838200" y="3886198"/>
            <a:ext cx="7467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 flipH="1" flipV="1">
            <a:off x="838200" y="4256312"/>
            <a:ext cx="7467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 flipH="1" flipV="1">
            <a:off x="838200" y="3516084"/>
            <a:ext cx="7467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 flipH="1" flipV="1">
            <a:off x="838200" y="4626426"/>
            <a:ext cx="7467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 flipH="1" flipV="1">
            <a:off x="838200" y="4996540"/>
            <a:ext cx="7467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 flipH="1" flipV="1">
            <a:off x="838200" y="5366654"/>
            <a:ext cx="7467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/>
          <p:nvPr/>
        </p:nvCxnSpPr>
        <p:spPr bwMode="auto">
          <a:xfrm flipH="1" flipV="1">
            <a:off x="838200" y="3145970"/>
            <a:ext cx="7467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 flipH="1" flipV="1">
            <a:off x="838200" y="5736768"/>
            <a:ext cx="7467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/>
          <p:nvPr/>
        </p:nvCxnSpPr>
        <p:spPr bwMode="auto">
          <a:xfrm flipH="1" flipV="1">
            <a:off x="838200" y="2775856"/>
            <a:ext cx="7467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/>
          <p:cNvCxnSpPr/>
          <p:nvPr/>
        </p:nvCxnSpPr>
        <p:spPr bwMode="auto">
          <a:xfrm flipH="1" flipV="1">
            <a:off x="838200" y="2405742"/>
            <a:ext cx="7467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/>
          <p:nvPr/>
        </p:nvCxnSpPr>
        <p:spPr bwMode="auto">
          <a:xfrm flipH="1" flipV="1">
            <a:off x="838200" y="2035628"/>
            <a:ext cx="7467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/>
          <p:nvPr/>
        </p:nvCxnSpPr>
        <p:spPr bwMode="auto">
          <a:xfrm flipH="1" flipV="1">
            <a:off x="838200" y="1665514"/>
            <a:ext cx="7467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 rot="5400000">
            <a:off x="2149736" y="3885407"/>
            <a:ext cx="51816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3" name="TextBox 42"/>
          <p:cNvSpPr txBox="1"/>
          <p:nvPr/>
        </p:nvSpPr>
        <p:spPr>
          <a:xfrm>
            <a:off x="4817530" y="1248145"/>
            <a:ext cx="341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Times New Roman"/>
                <a:cs typeface="Times New Roman"/>
              </a:rPr>
              <a:t>Redefines the </a:t>
            </a:r>
            <a:r>
              <a:rPr lang="en-US" sz="1800" b="1" i="0" dirty="0">
                <a:latin typeface="Courier New"/>
                <a:cs typeface="Courier New"/>
              </a:rPr>
              <a:t>+</a:t>
            </a:r>
            <a:r>
              <a:rPr lang="en-US" sz="2000" i="0" dirty="0">
                <a:latin typeface="Times New Roman"/>
                <a:cs typeface="Times New Roman"/>
              </a:rPr>
              <a:t> operator 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817530" y="1617987"/>
            <a:ext cx="341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Times New Roman"/>
                <a:cs typeface="Times New Roman"/>
              </a:rPr>
              <a:t>Redefines the </a:t>
            </a:r>
            <a:r>
              <a:rPr lang="en-US" sz="1800" b="1" i="0" dirty="0">
                <a:latin typeface="Courier New"/>
                <a:cs typeface="Courier New"/>
              </a:rPr>
              <a:t>-</a:t>
            </a:r>
            <a:r>
              <a:rPr lang="en-US" sz="2000" i="0" dirty="0">
                <a:latin typeface="Times New Roman"/>
                <a:cs typeface="Times New Roman"/>
              </a:rPr>
              <a:t> operator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817530" y="1987829"/>
            <a:ext cx="341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Times New Roman"/>
                <a:cs typeface="Times New Roman"/>
              </a:rPr>
              <a:t>Redefines the </a:t>
            </a:r>
            <a:r>
              <a:rPr lang="en-US" sz="1800" b="1" i="0" dirty="0">
                <a:latin typeface="Courier New"/>
                <a:cs typeface="Courier New"/>
              </a:rPr>
              <a:t>*</a:t>
            </a:r>
            <a:r>
              <a:rPr lang="en-US" sz="2000" i="0" dirty="0">
                <a:latin typeface="Times New Roman"/>
                <a:cs typeface="Times New Roman"/>
              </a:rPr>
              <a:t> operator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817530" y="2357671"/>
            <a:ext cx="341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Times New Roman"/>
                <a:cs typeface="Times New Roman"/>
              </a:rPr>
              <a:t>Redefines the </a:t>
            </a:r>
            <a:r>
              <a:rPr lang="en-US" sz="1800" b="1" i="0" dirty="0">
                <a:latin typeface="Courier New"/>
                <a:cs typeface="Courier New"/>
              </a:rPr>
              <a:t>/</a:t>
            </a:r>
            <a:r>
              <a:rPr lang="en-US" sz="2000" i="0" dirty="0">
                <a:latin typeface="Times New Roman"/>
                <a:cs typeface="Times New Roman"/>
              </a:rPr>
              <a:t> operator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817530" y="2727513"/>
            <a:ext cx="341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Times New Roman"/>
                <a:cs typeface="Times New Roman"/>
              </a:rPr>
              <a:t>Redefines the </a:t>
            </a:r>
            <a:r>
              <a:rPr lang="en-US" sz="1800" b="1" i="0" dirty="0">
                <a:latin typeface="Courier New"/>
                <a:cs typeface="Courier New"/>
              </a:rPr>
              <a:t>//</a:t>
            </a:r>
            <a:r>
              <a:rPr lang="en-US" sz="2000" i="0" dirty="0">
                <a:latin typeface="Times New Roman"/>
                <a:cs typeface="Times New Roman"/>
              </a:rPr>
              <a:t> operator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817530" y="3085260"/>
            <a:ext cx="341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Times New Roman"/>
                <a:cs typeface="Times New Roman"/>
              </a:rPr>
              <a:t>Redefines the </a:t>
            </a:r>
            <a:r>
              <a:rPr lang="en-US" sz="1800" b="1" i="0" dirty="0">
                <a:latin typeface="Courier New"/>
                <a:cs typeface="Courier New"/>
              </a:rPr>
              <a:t>%</a:t>
            </a:r>
            <a:r>
              <a:rPr lang="en-US" sz="2000" i="0" dirty="0">
                <a:latin typeface="Times New Roman"/>
                <a:cs typeface="Times New Roman"/>
              </a:rPr>
              <a:t> operator 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817530" y="3467197"/>
            <a:ext cx="341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Times New Roman"/>
                <a:cs typeface="Times New Roman"/>
              </a:rPr>
              <a:t>Redefines the </a:t>
            </a:r>
            <a:r>
              <a:rPr lang="en-US" sz="1800" b="1" i="0" dirty="0">
                <a:latin typeface="Courier New"/>
                <a:cs typeface="Courier New"/>
              </a:rPr>
              <a:t>**</a:t>
            </a:r>
            <a:r>
              <a:rPr lang="en-US" sz="2000" i="0" dirty="0">
                <a:latin typeface="Times New Roman"/>
                <a:cs typeface="Times New Roman"/>
              </a:rPr>
              <a:t> operator 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817530" y="4211511"/>
            <a:ext cx="341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Times New Roman"/>
                <a:cs typeface="Times New Roman"/>
              </a:rPr>
              <a:t>Redefines the </a:t>
            </a:r>
            <a:r>
              <a:rPr lang="en-US" sz="1800" b="1" i="0" dirty="0">
                <a:latin typeface="Courier New"/>
                <a:cs typeface="Courier New"/>
              </a:rPr>
              <a:t>==</a:t>
            </a:r>
            <a:r>
              <a:rPr lang="en-US" sz="2000" i="0" dirty="0">
                <a:latin typeface="Times New Roman"/>
                <a:cs typeface="Times New Roman"/>
              </a:rPr>
              <a:t> operator 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817530" y="4581353"/>
            <a:ext cx="341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Times New Roman"/>
                <a:cs typeface="Times New Roman"/>
              </a:rPr>
              <a:t>Redefines the </a:t>
            </a:r>
            <a:r>
              <a:rPr lang="en-US" sz="1800" b="1" i="0" dirty="0">
                <a:latin typeface="Courier New"/>
                <a:cs typeface="Courier New"/>
              </a:rPr>
              <a:t>!=</a:t>
            </a:r>
            <a:r>
              <a:rPr lang="en-US" sz="2000" i="0" dirty="0">
                <a:latin typeface="Times New Roman"/>
                <a:cs typeface="Times New Roman"/>
              </a:rPr>
              <a:t> operator 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817530" y="4951195"/>
            <a:ext cx="341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Times New Roman"/>
                <a:cs typeface="Times New Roman"/>
              </a:rPr>
              <a:t>Redefines the </a:t>
            </a:r>
            <a:r>
              <a:rPr lang="en-US" sz="1800" b="1" i="0" dirty="0">
                <a:latin typeface="Courier New"/>
                <a:cs typeface="Courier New"/>
              </a:rPr>
              <a:t>&lt;</a:t>
            </a:r>
            <a:r>
              <a:rPr lang="en-US" sz="2000" i="0" dirty="0">
                <a:latin typeface="Times New Roman"/>
                <a:cs typeface="Times New Roman"/>
              </a:rPr>
              <a:t> operator 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817530" y="5321037"/>
            <a:ext cx="341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Times New Roman"/>
                <a:cs typeface="Times New Roman"/>
              </a:rPr>
              <a:t>Redefines the </a:t>
            </a:r>
            <a:r>
              <a:rPr lang="en-US" sz="1800" b="1" i="0" dirty="0">
                <a:latin typeface="Courier New"/>
                <a:cs typeface="Courier New"/>
              </a:rPr>
              <a:t>&gt;</a:t>
            </a:r>
            <a:r>
              <a:rPr lang="en-US" sz="2000" i="0" dirty="0">
                <a:latin typeface="Times New Roman"/>
                <a:cs typeface="Times New Roman"/>
              </a:rPr>
              <a:t> operator 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817530" y="5690879"/>
            <a:ext cx="341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Times New Roman"/>
                <a:cs typeface="Times New Roman"/>
              </a:rPr>
              <a:t>Redefines the </a:t>
            </a:r>
            <a:r>
              <a:rPr lang="en-US" sz="1800" b="1" i="0" dirty="0">
                <a:latin typeface="Courier New"/>
                <a:cs typeface="Courier New"/>
              </a:rPr>
              <a:t>&lt;=</a:t>
            </a:r>
            <a:r>
              <a:rPr lang="en-US" sz="2000" i="0" dirty="0">
                <a:latin typeface="Times New Roman"/>
                <a:cs typeface="Times New Roman"/>
              </a:rPr>
              <a:t> operator 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817530" y="6060715"/>
            <a:ext cx="341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Times New Roman"/>
                <a:cs typeface="Times New Roman"/>
              </a:rPr>
              <a:t>Redefines the </a:t>
            </a:r>
            <a:r>
              <a:rPr lang="en-US" sz="1800" b="1" i="0" dirty="0">
                <a:latin typeface="Courier New"/>
                <a:cs typeface="Courier New"/>
              </a:rPr>
              <a:t>&gt;=</a:t>
            </a:r>
            <a:r>
              <a:rPr lang="en-US" sz="2000" i="0" dirty="0">
                <a:latin typeface="Times New Roman"/>
                <a:cs typeface="Times New Roman"/>
              </a:rPr>
              <a:t> operator </a:t>
            </a:r>
          </a:p>
        </p:txBody>
      </p:sp>
      <p:cxnSp>
        <p:nvCxnSpPr>
          <p:cNvPr id="56" name="Straight Connector 55"/>
          <p:cNvCxnSpPr/>
          <p:nvPr/>
        </p:nvCxnSpPr>
        <p:spPr bwMode="auto">
          <a:xfrm flipH="1" flipV="1">
            <a:off x="838200" y="6106882"/>
            <a:ext cx="7467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8" name="TextBox 57"/>
          <p:cNvSpPr txBox="1"/>
          <p:nvPr/>
        </p:nvSpPr>
        <p:spPr>
          <a:xfrm>
            <a:off x="838200" y="3837039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r>
              <a:rPr lang="en-US" sz="1800" b="1" i="0" dirty="0" err="1">
                <a:latin typeface="Courier New"/>
                <a:cs typeface="Courier New"/>
              </a:rPr>
              <a:t>neg</a:t>
            </a:r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endParaRPr lang="en-US" sz="1800" b="1" i="0" dirty="0">
              <a:latin typeface="Courier New"/>
              <a:cs typeface="Courier New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817530" y="3837039"/>
            <a:ext cx="341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Times New Roman"/>
                <a:cs typeface="Times New Roman"/>
              </a:rPr>
              <a:t>Redefines the unary </a:t>
            </a:r>
            <a:r>
              <a:rPr lang="en-US" sz="1800" b="1" i="0" dirty="0">
                <a:latin typeface="Courier New"/>
                <a:cs typeface="Courier New"/>
              </a:rPr>
              <a:t>-</a:t>
            </a:r>
            <a:r>
              <a:rPr lang="en-US" sz="2000" i="0" dirty="0">
                <a:latin typeface="Times New Roman"/>
                <a:cs typeface="Times New Roman"/>
              </a:rPr>
              <a:t> operator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743200" y="1248145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r>
              <a:rPr lang="en-US" sz="1800" b="1" i="0" dirty="0" err="1">
                <a:latin typeface="Courier New"/>
                <a:cs typeface="Courier New"/>
              </a:rPr>
              <a:t>radd</a:t>
            </a:r>
            <a:r>
              <a:rPr lang="en-US" sz="800" b="1" i="0" spc="50" dirty="0">
                <a:latin typeface="Monaco"/>
                <a:cs typeface="Monaco"/>
              </a:rPr>
              <a:t>_</a:t>
            </a:r>
            <a:r>
              <a:rPr lang="en-US" sz="800" b="1" i="0" dirty="0">
                <a:latin typeface="Monaco"/>
                <a:cs typeface="Monaco"/>
              </a:rPr>
              <a:t>_</a:t>
            </a:r>
            <a:r>
              <a:rPr lang="en-US" sz="700" i="0" dirty="0">
                <a:latin typeface="Times New Roman"/>
                <a:cs typeface="Times New Roman"/>
              </a:rPr>
              <a:t> </a:t>
            </a:r>
            <a:endParaRPr lang="en-US" sz="1800" b="1" i="0" dirty="0">
              <a:latin typeface="Courier New"/>
              <a:cs typeface="Courier New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743200" y="1617987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r>
              <a:rPr lang="en-US" sz="1800" b="1" i="0" dirty="0" err="1">
                <a:latin typeface="Courier New"/>
                <a:cs typeface="Courier New"/>
              </a:rPr>
              <a:t>rsub</a:t>
            </a:r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endParaRPr lang="en-US" sz="1800" b="1" i="0" dirty="0">
              <a:latin typeface="Courier New"/>
              <a:cs typeface="Courier New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743200" y="1987829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r>
              <a:rPr lang="en-US" sz="1800" b="1" i="0" dirty="0" err="1">
                <a:latin typeface="Courier New"/>
                <a:cs typeface="Courier New"/>
              </a:rPr>
              <a:t>rmul</a:t>
            </a:r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endParaRPr lang="en-US" sz="1800" b="1" i="0" dirty="0">
              <a:latin typeface="Courier New"/>
              <a:cs typeface="Courier New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743200" y="2357671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r>
              <a:rPr lang="en-US" sz="1800" b="1" i="0" dirty="0" err="1">
                <a:latin typeface="Courier New"/>
                <a:cs typeface="Courier New"/>
              </a:rPr>
              <a:t>rtruediv</a:t>
            </a:r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endParaRPr lang="en-US" sz="1800" b="1" i="0" dirty="0">
              <a:latin typeface="Courier New"/>
              <a:cs typeface="Courier New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743200" y="2727513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r>
              <a:rPr lang="en-US" sz="1800" b="1" i="0" dirty="0" err="1">
                <a:latin typeface="Courier New"/>
                <a:cs typeface="Courier New"/>
              </a:rPr>
              <a:t>rfloordiv</a:t>
            </a:r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endParaRPr lang="en-US" sz="1800" b="1" i="0" dirty="0">
              <a:latin typeface="Courier New"/>
              <a:cs typeface="Courier New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743200" y="308526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r>
              <a:rPr lang="en-US" sz="1800" b="1" i="0" dirty="0" err="1">
                <a:latin typeface="Courier New"/>
                <a:cs typeface="Courier New"/>
              </a:rPr>
              <a:t>rmod</a:t>
            </a:r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endParaRPr lang="en-US" sz="1800" b="1" i="0" dirty="0">
              <a:latin typeface="Courier New"/>
              <a:cs typeface="Courier New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743200" y="3467197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r>
              <a:rPr lang="en-US" sz="1800" b="1" i="0" dirty="0" err="1">
                <a:latin typeface="Courier New"/>
                <a:cs typeface="Courier New"/>
              </a:rPr>
              <a:t>rpow</a:t>
            </a:r>
            <a:r>
              <a:rPr lang="en-US" sz="1800" b="1" i="0" spc="50" dirty="0">
                <a:latin typeface="Monaco"/>
                <a:cs typeface="Monaco"/>
              </a:rPr>
              <a:t>_</a:t>
            </a:r>
            <a:r>
              <a:rPr lang="en-US" sz="1800" b="1" i="0" dirty="0">
                <a:latin typeface="Monaco"/>
                <a:cs typeface="Monaco"/>
              </a:rPr>
              <a:t>_</a:t>
            </a:r>
            <a:endParaRPr lang="en-US" sz="1800" b="1" i="0" dirty="0">
              <a:latin typeface="Courier New"/>
              <a:cs typeface="Courier New"/>
            </a:endParaRPr>
          </a:p>
        </p:txBody>
      </p:sp>
      <p:cxnSp>
        <p:nvCxnSpPr>
          <p:cNvPr id="75" name="Straight Connector 74"/>
          <p:cNvCxnSpPr/>
          <p:nvPr/>
        </p:nvCxnSpPr>
        <p:spPr bwMode="auto">
          <a:xfrm rot="5400000">
            <a:off x="76994" y="3885407"/>
            <a:ext cx="51816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6" name="TextBox 75"/>
          <p:cNvSpPr txBox="1"/>
          <p:nvPr/>
        </p:nvSpPr>
        <p:spPr>
          <a:xfrm>
            <a:off x="2667000" y="4211511"/>
            <a:ext cx="341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Times New Roman"/>
                <a:cs typeface="Times New Roman"/>
              </a:rPr>
              <a:t>(symmetric)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2667000" y="4581353"/>
            <a:ext cx="341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Times New Roman"/>
                <a:cs typeface="Times New Roman"/>
              </a:rPr>
              <a:t>(symmetric)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2667000" y="4951195"/>
            <a:ext cx="341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Times New Roman"/>
                <a:cs typeface="Times New Roman"/>
              </a:rPr>
              <a:t>(inferred from </a:t>
            </a:r>
            <a:r>
              <a:rPr lang="en-US" sz="1800" b="1" i="0" dirty="0">
                <a:latin typeface="Courier New"/>
                <a:cs typeface="Courier New"/>
              </a:rPr>
              <a:t>&gt;</a:t>
            </a:r>
            <a:r>
              <a:rPr lang="en-US" sz="2000" i="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2667000" y="5321037"/>
            <a:ext cx="341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Times New Roman"/>
                <a:cs typeface="Times New Roman"/>
              </a:rPr>
              <a:t>(inferred from </a:t>
            </a:r>
            <a:r>
              <a:rPr lang="en-US" sz="1600" b="1" i="0" dirty="0">
                <a:latin typeface="Courier New"/>
                <a:cs typeface="Courier New"/>
              </a:rPr>
              <a:t>&lt;</a:t>
            </a:r>
            <a:r>
              <a:rPr lang="en-US" sz="2000" i="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2667000" y="5690879"/>
            <a:ext cx="341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Times New Roman"/>
                <a:cs typeface="Times New Roman"/>
              </a:rPr>
              <a:t>(inferred from </a:t>
            </a:r>
            <a:r>
              <a:rPr lang="en-US" sz="1800" b="1" i="0" dirty="0">
                <a:latin typeface="Courier New"/>
                <a:cs typeface="Courier New"/>
              </a:rPr>
              <a:t>&gt;=)</a:t>
            </a:r>
            <a:endParaRPr lang="en-US" sz="2000" i="0" dirty="0">
              <a:latin typeface="Times New Roman"/>
              <a:cs typeface="Times New Roman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667000" y="6060715"/>
            <a:ext cx="341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Times New Roman"/>
                <a:cs typeface="Times New Roman"/>
              </a:rPr>
              <a:t>(inferred from </a:t>
            </a:r>
            <a:r>
              <a:rPr lang="en-US" sz="1800" b="1" i="0" dirty="0">
                <a:latin typeface="Courier New"/>
                <a:cs typeface="Courier New"/>
              </a:rPr>
              <a:t>&lt;=)</a:t>
            </a:r>
            <a:endParaRPr lang="en-US" sz="2000" i="0" dirty="0">
              <a:latin typeface="Times New Roman"/>
              <a:cs typeface="Times New Roman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667000" y="3837039"/>
            <a:ext cx="341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Times New Roman"/>
                <a:cs typeface="Times New Roman"/>
              </a:rPr>
              <a:t>(not applicable)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  <a:ln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Type Abstraction</a:t>
            </a:r>
          </a:p>
        </p:txBody>
      </p:sp>
      <p:sp>
        <p:nvSpPr>
          <p:cNvPr id="579587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554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b="0" i="0" dirty="0"/>
              <a:t>One of the most important advantages of the object-oriented paradigm is the idea of </a:t>
            </a:r>
            <a:r>
              <a:rPr lang="en-US" sz="2400" b="1" i="0" dirty="0"/>
              <a:t>type abstraction</a:t>
            </a:r>
            <a:r>
              <a:rPr lang="en-US" sz="2400" b="0" i="0" dirty="0"/>
              <a:t>, in which the goal is to think about types in terms of their high-level behavior rather than their low-level implementation.  </a:t>
            </a:r>
          </a:p>
          <a:p>
            <a:pPr marL="342900" indent="-342900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b="0" i="0" dirty="0"/>
              <a:t>In computer science, types that are defined by their behavior are called </a:t>
            </a:r>
            <a:r>
              <a:rPr lang="en-US" sz="2400" b="1" i="0" dirty="0"/>
              <a:t>abstract data types</a:t>
            </a:r>
            <a:r>
              <a:rPr lang="en-US" sz="2400" b="0" i="0" dirty="0"/>
              <a:t> or </a:t>
            </a:r>
            <a:r>
              <a:rPr lang="en-US" sz="2400" b="1" i="0" dirty="0"/>
              <a:t>ADT</a:t>
            </a:r>
            <a:r>
              <a:rPr lang="en-US" sz="2400" b="0" i="0" dirty="0"/>
              <a:t>s.</a:t>
            </a:r>
          </a:p>
          <a:p>
            <a:pPr marL="342900" indent="-342900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b="0" i="0" dirty="0"/>
              <a:t>Python includes several built-in abstract types, and you have already seen a few implementations of abstract types, such as the </a:t>
            </a:r>
            <a:r>
              <a:rPr lang="en-US" sz="2000" b="1" i="0" dirty="0">
                <a:latin typeface="Courier New"/>
                <a:cs typeface="Courier New"/>
              </a:rPr>
              <a:t>Rational</a:t>
            </a:r>
            <a:r>
              <a:rPr lang="en-US" sz="2400" b="0" i="0" dirty="0"/>
              <a:t> we just discussed last time.</a:t>
            </a:r>
          </a:p>
          <a:p>
            <a:pPr marL="342900" indent="-342900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b="0" i="0" dirty="0"/>
              <a:t>We’ll spend the rest of lecture discussing strategies on how to define your own abstract data types.</a:t>
            </a:r>
          </a:p>
        </p:txBody>
      </p:sp>
    </p:spTree>
    <p:extLst>
      <p:ext uri="{BB962C8B-B14F-4D97-AF65-F5344CB8AC3E}">
        <p14:creationId xmlns:p14="http://schemas.microsoft.com/office/powerpoint/2010/main" val="130360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9587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Times New Roman" pitchFamily="1" charset="0"/>
              </a:rPr>
              <a:t>Remembering Pig Latin</a:t>
            </a:r>
            <a:endParaRPr lang="en-US" dirty="0">
              <a:solidFill>
                <a:srgbClr val="FF0000"/>
              </a:solidFill>
              <a:latin typeface="Times New Roman" pitchFamily="1" charset="0"/>
            </a:endParaRP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539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b="0" i="0" dirty="0">
                <a:solidFill>
                  <a:srgbClr val="000000"/>
                </a:solidFill>
              </a:rPr>
              <a:t>One of the largest examples we covered </a:t>
            </a:r>
            <a:r>
              <a:rPr lang="en-US" sz="2400" i="0" dirty="0">
                <a:solidFill>
                  <a:srgbClr val="000000"/>
                </a:solidFill>
              </a:rPr>
              <a:t>while teaching JavaScript </a:t>
            </a:r>
            <a:r>
              <a:rPr lang="en-US" sz="2400" b="0" i="0" dirty="0">
                <a:solidFill>
                  <a:srgbClr val="000000"/>
                </a:solidFill>
              </a:rPr>
              <a:t>strings was a program that translated text from English to Pig Latin.  We revisited that same program when we discussed Python’s support for strings.</a:t>
            </a:r>
          </a:p>
          <a:p>
            <a:pPr marL="342900" indent="-342900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b="0" i="0" dirty="0">
                <a:solidFill>
                  <a:srgbClr val="000000"/>
                </a:solidFill>
              </a:rPr>
              <a:t>Both Pig Latin translators decomposed the problem into two functions: a </a:t>
            </a:r>
            <a:r>
              <a:rPr lang="en-US" sz="2000" b="1" i="0" dirty="0" err="1">
                <a:solidFill>
                  <a:srgbClr val="000000"/>
                </a:solidFill>
                <a:latin typeface="Courier New"/>
                <a:cs typeface="Courier New"/>
              </a:rPr>
              <a:t>toPigLatin</a:t>
            </a:r>
            <a:r>
              <a:rPr lang="en-US" sz="2400" b="0" i="0" dirty="0">
                <a:solidFill>
                  <a:srgbClr val="000000"/>
                </a:solidFill>
              </a:rPr>
              <a:t> function that divides the input into words and a </a:t>
            </a:r>
            <a:r>
              <a:rPr lang="en-US" sz="2000" b="1" i="0" dirty="0" err="1">
                <a:solidFill>
                  <a:srgbClr val="000000"/>
                </a:solidFill>
                <a:latin typeface="Courier New"/>
                <a:cs typeface="Courier New"/>
              </a:rPr>
              <a:t>wordToPigLatin</a:t>
            </a:r>
            <a:r>
              <a:rPr lang="en-US" sz="2400" b="0" i="0" dirty="0">
                <a:solidFill>
                  <a:srgbClr val="000000"/>
                </a:solidFill>
              </a:rPr>
              <a:t> function that translates a single word to its Pig Latin equivalent. The first phase of this operation is completely independent of Pig Latin domain.</a:t>
            </a:r>
          </a:p>
          <a:p>
            <a:pPr marL="342900" indent="-342900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b="0" i="0" dirty="0">
                <a:solidFill>
                  <a:srgbClr val="000000"/>
                </a:solidFill>
              </a:rPr>
              <a:t>It would be useful to have a package that divides input strings into individual units that have integrity as a unit, as words do in English.  Since the same idea applies in contexts beyond human languages, computer scientists use the term </a:t>
            </a:r>
            <a:r>
              <a:rPr lang="en-US" sz="2400" b="1" i="0" dirty="0">
                <a:solidFill>
                  <a:srgbClr val="000000"/>
                </a:solidFill>
              </a:rPr>
              <a:t>token</a:t>
            </a:r>
            <a:r>
              <a:rPr lang="en-US" sz="2400" b="0" i="0" dirty="0">
                <a:solidFill>
                  <a:srgbClr val="000000"/>
                </a:solidFill>
              </a:rPr>
              <a:t> to define these units.  A library that returns individual tokens from an input source is called a </a:t>
            </a:r>
            <a:r>
              <a:rPr lang="en-US" sz="2400" b="1" i="0" dirty="0">
                <a:solidFill>
                  <a:srgbClr val="000000"/>
                </a:solidFill>
              </a:rPr>
              <a:t>token scanner</a:t>
            </a:r>
            <a:r>
              <a:rPr lang="en-US" sz="2400" b="0" i="0" dirty="0">
                <a:solidFill>
                  <a:srgbClr val="000000"/>
                </a:solidFill>
              </a:rPr>
              <a:t>.</a:t>
            </a:r>
          </a:p>
          <a:p>
            <a:pPr marL="342900" indent="-342900" algn="just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endParaRPr lang="en-US" sz="2400" b="0" dirty="0">
              <a:solidFill>
                <a:srgbClr val="000000"/>
              </a:solidFill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36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Times New Roman" pitchFamily="1" charset="0"/>
              </a:rPr>
              <a:t>Designing a Token Scanner</a:t>
            </a:r>
            <a:endParaRPr lang="en-US" dirty="0">
              <a:solidFill>
                <a:srgbClr val="FF0000"/>
              </a:solidFill>
              <a:latin typeface="Times New Roman" pitchFamily="1" charset="0"/>
            </a:endParaRP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482600" y="1155700"/>
            <a:ext cx="8128000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b="0" i="0" dirty="0">
                <a:solidFill>
                  <a:srgbClr val="000000"/>
                </a:solidFill>
              </a:rPr>
              <a:t>Section 12.2 in the Python reader describes a general library class called </a:t>
            </a:r>
            <a:r>
              <a:rPr lang="en-US" sz="2000" b="1" i="0" dirty="0" err="1">
                <a:solidFill>
                  <a:srgbClr val="000000"/>
                </a:solidFill>
                <a:latin typeface="Courier New"/>
                <a:cs typeface="Courier New"/>
              </a:rPr>
              <a:t>TokenScanner</a:t>
            </a:r>
            <a:r>
              <a:rPr lang="en-US" sz="2400" b="0" i="0" dirty="0">
                <a:solidFill>
                  <a:srgbClr val="000000"/>
                </a:solidFill>
              </a:rPr>
              <a:t>, which is implemented for several programming languages just as our graphics package is.</a:t>
            </a:r>
          </a:p>
          <a:p>
            <a:pPr marL="342900" indent="-342900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b="0" i="0" dirty="0">
                <a:solidFill>
                  <a:srgbClr val="000000"/>
                </a:solidFill>
              </a:rPr>
              <a:t>The text also implements a small piece of that library that exports the following methods: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888395" y="3204030"/>
            <a:ext cx="8191500" cy="2630487"/>
            <a:chOff x="888395" y="3204030"/>
            <a:chExt cx="8191500" cy="2630487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888395" y="3204030"/>
              <a:ext cx="7722205" cy="6619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latin typeface="Courier New" charset="0"/>
              </a:endParaRPr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1040795" y="3204030"/>
              <a:ext cx="8039100" cy="854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i="0" dirty="0" err="1">
                  <a:latin typeface="Courier New" charset="0"/>
                </a:rPr>
                <a:t>scanner.setInput(str</a:t>
              </a:r>
              <a:r>
                <a:rPr lang="en-US" sz="2000" b="1" i="0" dirty="0">
                  <a:latin typeface="Courier New" charset="0"/>
                </a:rPr>
                <a:t>)</a:t>
              </a:r>
            </a:p>
            <a:p>
              <a:pPr>
                <a:spcBef>
                  <a:spcPct val="50000"/>
                </a:spcBef>
              </a:pPr>
              <a:endParaRPr lang="en-US" sz="2000" i="0" dirty="0">
                <a:latin typeface="Courier New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345595" y="3485018"/>
              <a:ext cx="7620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 i="0"/>
                <a:t>Sets the input for this scanner to the specified string or input stream.</a:t>
              </a: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888395" y="3864430"/>
              <a:ext cx="7722205" cy="6619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latin typeface="Courier New" charset="0"/>
              </a:endParaRP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040795" y="3851730"/>
              <a:ext cx="784860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i="0" dirty="0" err="1">
                  <a:latin typeface="Courier New" charset="0"/>
                </a:rPr>
                <a:t>scanner.hasMoreTokens</a:t>
              </a:r>
              <a:r>
                <a:rPr lang="en-US" sz="2000" b="1" i="0" dirty="0">
                  <a:latin typeface="Courier New" charset="0"/>
                </a:rPr>
                <a:t>()</a:t>
              </a: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1345595" y="4145418"/>
              <a:ext cx="7620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 i="0" dirty="0"/>
                <a:t>Returns </a:t>
              </a:r>
              <a:r>
                <a:rPr lang="en-US" sz="1600" b="1" i="0" dirty="0">
                  <a:latin typeface="Courier New" charset="0"/>
                </a:rPr>
                <a:t>true</a:t>
              </a:r>
              <a:r>
                <a:rPr lang="en-US" sz="1800" b="0" i="0" dirty="0"/>
                <a:t> if more tokens exist, and </a:t>
              </a:r>
              <a:r>
                <a:rPr lang="en-US" sz="1600" b="1" i="0" dirty="0">
                  <a:latin typeface="Courier New" charset="0"/>
                </a:rPr>
                <a:t>false</a:t>
              </a:r>
              <a:r>
                <a:rPr lang="en-US" sz="1800" b="0" i="0" dirty="0"/>
                <a:t> at the end of the token stream.  </a:t>
              </a: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888395" y="4512130"/>
              <a:ext cx="7722205" cy="6619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latin typeface="Courier New" charset="0"/>
              </a:endParaRPr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1040795" y="4512130"/>
              <a:ext cx="784860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i="0" dirty="0" err="1">
                  <a:latin typeface="Courier New" charset="0"/>
                </a:rPr>
                <a:t>scanner.nextToken</a:t>
              </a:r>
              <a:r>
                <a:rPr lang="en-US" sz="2000" b="1" i="0" dirty="0">
                  <a:latin typeface="Courier New" charset="0"/>
                </a:rPr>
                <a:t>()</a:t>
              </a:r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1345595" y="4793118"/>
              <a:ext cx="7620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 i="0"/>
                <a:t>Returns the next token from the token stream, and </a:t>
              </a:r>
              <a:r>
                <a:rPr lang="en-US" sz="1600" i="0">
                  <a:latin typeface="Courier New" charset="0"/>
                </a:rPr>
                <a:t>""</a:t>
              </a:r>
              <a:r>
                <a:rPr lang="en-US" sz="1800" b="0" i="0"/>
                <a:t> at the end.</a:t>
              </a:r>
            </a:p>
          </p:txBody>
        </p:sp>
        <p:sp>
          <p:nvSpPr>
            <p:cNvPr id="21" name="Rectangle 28"/>
            <p:cNvSpPr>
              <a:spLocks noChangeArrowheads="1"/>
            </p:cNvSpPr>
            <p:nvPr/>
          </p:nvSpPr>
          <p:spPr bwMode="auto">
            <a:xfrm>
              <a:off x="888395" y="5172530"/>
              <a:ext cx="7722205" cy="6619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latin typeface="Courier New" charset="0"/>
              </a:endParaRPr>
            </a:p>
          </p:txBody>
        </p:sp>
        <p:sp>
          <p:nvSpPr>
            <p:cNvPr id="22" name="Text Box 29"/>
            <p:cNvSpPr txBox="1">
              <a:spLocks noChangeArrowheads="1"/>
            </p:cNvSpPr>
            <p:nvPr/>
          </p:nvSpPr>
          <p:spPr bwMode="auto">
            <a:xfrm>
              <a:off x="1040795" y="5159830"/>
              <a:ext cx="784860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i="0" dirty="0" err="1">
                  <a:latin typeface="Courier New" charset="0"/>
                </a:rPr>
                <a:t>scanner.ignoreWhitespace</a:t>
              </a:r>
              <a:r>
                <a:rPr lang="en-US" sz="2000" b="1" i="0" dirty="0">
                  <a:latin typeface="Courier New" charset="0"/>
                </a:rPr>
                <a:t>()</a:t>
              </a:r>
            </a:p>
          </p:txBody>
        </p:sp>
        <p:sp>
          <p:nvSpPr>
            <p:cNvPr id="23" name="Text Box 30"/>
            <p:cNvSpPr txBox="1">
              <a:spLocks noChangeArrowheads="1"/>
            </p:cNvSpPr>
            <p:nvPr/>
          </p:nvSpPr>
          <p:spPr bwMode="auto">
            <a:xfrm>
              <a:off x="1345595" y="5453517"/>
              <a:ext cx="773430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 i="0" dirty="0"/>
                <a:t>Tells the scanner to ignore whitespace characters. </a:t>
              </a:r>
            </a:p>
          </p:txBody>
        </p:sp>
      </p:grpSp>
      <p:sp>
        <p:nvSpPr>
          <p:cNvPr id="33" name="Rectangle 3"/>
          <p:cNvSpPr>
            <a:spLocks noChangeArrowheads="1"/>
          </p:cNvSpPr>
          <p:nvPr/>
        </p:nvSpPr>
        <p:spPr bwMode="auto">
          <a:xfrm>
            <a:off x="482600" y="5952670"/>
            <a:ext cx="8128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ts val="1400"/>
              </a:spcAft>
              <a:buFontTx/>
              <a:buChar char="•"/>
            </a:pPr>
            <a:r>
              <a:rPr lang="en-US" sz="2400" b="0" i="0" dirty="0">
                <a:solidFill>
                  <a:srgbClr val="000000"/>
                </a:solidFill>
                <a:latin typeface="Times New Roman" pitchFamily="1" charset="0"/>
              </a:rPr>
              <a:t>These methods are the primary </a:t>
            </a:r>
            <a:r>
              <a:rPr lang="en-US" sz="2000" b="1" i="0" dirty="0" err="1">
                <a:solidFill>
                  <a:srgbClr val="000000"/>
                </a:solidFill>
                <a:latin typeface="Courier New"/>
                <a:cs typeface="Courier New"/>
              </a:rPr>
              <a:t>TokenScanner</a:t>
            </a:r>
            <a:r>
              <a:rPr lang="en-US" sz="2400" b="0" i="0" dirty="0">
                <a:solidFill>
                  <a:srgbClr val="000000"/>
                </a:solidFill>
                <a:latin typeface="Times New Roman" pitchFamily="1" charset="0"/>
              </a:rPr>
              <a:t> methods you need for </a:t>
            </a:r>
            <a:r>
              <a:rPr lang="en-US" sz="2400" i="0" dirty="0">
                <a:solidFill>
                  <a:srgbClr val="000000"/>
                </a:solidFill>
              </a:rPr>
              <a:t>your next assignment</a:t>
            </a:r>
            <a:r>
              <a:rPr lang="en-US" sz="2400" b="0" i="0" dirty="0">
                <a:solidFill>
                  <a:srgbClr val="000000"/>
                </a:solidFill>
                <a:latin typeface="Times New Roman" pitchFamily="1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675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64800" cy="1152000"/>
          </a:xfrm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A Simple </a:t>
            </a:r>
            <a:r>
              <a:rPr lang="en-US" sz="3600" b="1" dirty="0" err="1">
                <a:solidFill>
                  <a:srgbClr val="FF0000"/>
                </a:solidFill>
                <a:latin typeface="Courier New"/>
                <a:cs typeface="Courier New"/>
              </a:rPr>
              <a:t>TokenScanner</a:t>
            </a:r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 Class</a:t>
            </a:r>
          </a:p>
        </p:txBody>
      </p:sp>
      <p:sp>
        <p:nvSpPr>
          <p:cNvPr id="4" name="PPRect#4"/>
          <p:cNvSpPr/>
          <p:nvPr/>
        </p:nvSpPr>
        <p:spPr bwMode="auto">
          <a:xfrm>
            <a:off x="307200" y="1088000"/>
            <a:ext cx="8550400" cy="5376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b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2" name="PPCodeImage#2" descr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200" y="1088000"/>
            <a:ext cx="8550400" cy="5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76198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PRect#8"/>
          <p:cNvSpPr/>
          <p:nvPr/>
        </p:nvSpPr>
        <p:spPr bwMode="auto">
          <a:xfrm>
            <a:off x="307200" y="1088000"/>
            <a:ext cx="8550400" cy="5376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b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5" name="PPCodeImage#5" descr="imag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200" y="1088000"/>
            <a:ext cx="8550400" cy="5376000"/>
          </a:xfrm>
          <a:prstGeom prst="rect">
            <a:avLst/>
          </a:prstGeom>
        </p:spPr>
      </p:pic>
      <p:pic>
        <p:nvPicPr>
          <p:cNvPr id="6" name="PPCodeImage#6" descr="image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200" y="1088000"/>
            <a:ext cx="8550400" cy="5376000"/>
          </a:xfrm>
          <a:prstGeom prst="rect">
            <a:avLst/>
          </a:prstGeom>
        </p:spPr>
      </p:pic>
      <p:sp useBgFill="1">
        <p:nvSpPr>
          <p:cNvPr id="9" name="PPRect#9"/>
          <p:cNvSpPr/>
          <p:nvPr/>
        </p:nvSpPr>
        <p:spPr bwMode="auto">
          <a:xfrm>
            <a:off x="0" y="0"/>
            <a:ext cx="9164800" cy="1088000"/>
          </a:xfrm>
          <a:prstGeom prst="rect">
            <a:avLst/>
          </a:prstGeom>
          <a:ln>
            <a:noFill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b="0">
              <a:solidFill>
                <a:srgbClr val="000000"/>
              </a:solidFill>
              <a:latin typeface="Helvetica Neue" pitchFamily="1" charset="0"/>
            </a:endParaRPr>
          </a:p>
        </p:txBody>
      </p:sp>
      <p:sp useBgFill="1">
        <p:nvSpPr>
          <p:cNvPr id="10" name="PPRect#10"/>
          <p:cNvSpPr/>
          <p:nvPr/>
        </p:nvSpPr>
        <p:spPr bwMode="auto">
          <a:xfrm>
            <a:off x="0" y="6464000"/>
            <a:ext cx="9164800" cy="409600"/>
          </a:xfrm>
          <a:prstGeom prst="rect">
            <a:avLst/>
          </a:prstGeom>
          <a:ln>
            <a:noFill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b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64800" cy="1152000"/>
          </a:xfrm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A Simple </a:t>
            </a:r>
            <a:r>
              <a:rPr lang="en-US" sz="3600" b="1" dirty="0" err="1">
                <a:solidFill>
                  <a:srgbClr val="FF0000"/>
                </a:solidFill>
                <a:latin typeface="Courier New"/>
                <a:cs typeface="Courier New"/>
              </a:rPr>
              <a:t>TokenScanner</a:t>
            </a:r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 Class</a:t>
            </a:r>
          </a:p>
        </p:txBody>
      </p:sp>
      <p:sp>
        <p:nvSpPr>
          <p:cNvPr id="11" name="PPRect#11"/>
          <p:cNvSpPr/>
          <p:nvPr/>
        </p:nvSpPr>
        <p:spPr bwMode="auto">
          <a:xfrm>
            <a:off x="307200" y="1088000"/>
            <a:ext cx="8550400" cy="5376000"/>
          </a:xfrm>
          <a:prstGeom prst="rect">
            <a:avLst/>
          </a:prstGeom>
          <a:noFill/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b="0">
              <a:solidFill>
                <a:srgbClr val="000000"/>
              </a:solidFill>
              <a:latin typeface="Helvetica Neue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909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PRect#15"/>
          <p:cNvSpPr/>
          <p:nvPr/>
        </p:nvSpPr>
        <p:spPr bwMode="auto">
          <a:xfrm>
            <a:off x="307200" y="1088000"/>
            <a:ext cx="8550400" cy="5376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b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12" name="PPCodeImage#12" descr="image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200" y="1088000"/>
            <a:ext cx="8550400" cy="5376000"/>
          </a:xfrm>
          <a:prstGeom prst="rect">
            <a:avLst/>
          </a:prstGeom>
        </p:spPr>
      </p:pic>
      <p:pic>
        <p:nvPicPr>
          <p:cNvPr id="13" name="PPCodeImage#13" descr="image1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200" y="1088000"/>
            <a:ext cx="8550400" cy="5376000"/>
          </a:xfrm>
          <a:prstGeom prst="rect">
            <a:avLst/>
          </a:prstGeom>
        </p:spPr>
      </p:pic>
      <p:sp useBgFill="1">
        <p:nvSpPr>
          <p:cNvPr id="16" name="PPRect#16"/>
          <p:cNvSpPr/>
          <p:nvPr/>
        </p:nvSpPr>
        <p:spPr bwMode="auto">
          <a:xfrm>
            <a:off x="0" y="0"/>
            <a:ext cx="9164800" cy="1088000"/>
          </a:xfrm>
          <a:prstGeom prst="rect">
            <a:avLst/>
          </a:prstGeom>
          <a:ln>
            <a:noFill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b="0">
              <a:solidFill>
                <a:srgbClr val="000000"/>
              </a:solidFill>
              <a:latin typeface="Helvetica Neue" pitchFamily="1" charset="0"/>
            </a:endParaRPr>
          </a:p>
        </p:txBody>
      </p:sp>
      <p:sp useBgFill="1">
        <p:nvSpPr>
          <p:cNvPr id="17" name="PPRect#17"/>
          <p:cNvSpPr/>
          <p:nvPr/>
        </p:nvSpPr>
        <p:spPr bwMode="auto">
          <a:xfrm>
            <a:off x="0" y="6464000"/>
            <a:ext cx="9164800" cy="409600"/>
          </a:xfrm>
          <a:prstGeom prst="rect">
            <a:avLst/>
          </a:prstGeom>
          <a:ln>
            <a:noFill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b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64800" cy="1152000"/>
          </a:xfrm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A Simple </a:t>
            </a:r>
            <a:r>
              <a:rPr lang="en-US" sz="3600" b="1" dirty="0" err="1">
                <a:solidFill>
                  <a:srgbClr val="FF0000"/>
                </a:solidFill>
                <a:latin typeface="Courier New"/>
                <a:cs typeface="Courier New"/>
              </a:rPr>
              <a:t>TokenScanner</a:t>
            </a:r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 Class</a:t>
            </a:r>
          </a:p>
        </p:txBody>
      </p:sp>
      <p:sp>
        <p:nvSpPr>
          <p:cNvPr id="18" name="PPRect#18"/>
          <p:cNvSpPr/>
          <p:nvPr/>
        </p:nvSpPr>
        <p:spPr bwMode="auto">
          <a:xfrm>
            <a:off x="307200" y="1088000"/>
            <a:ext cx="8550400" cy="5376000"/>
          </a:xfrm>
          <a:prstGeom prst="rect">
            <a:avLst/>
          </a:prstGeom>
          <a:noFill/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b="0">
              <a:solidFill>
                <a:srgbClr val="000000"/>
              </a:solidFill>
              <a:latin typeface="Helvetica Neue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8220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PRect#22"/>
          <p:cNvSpPr/>
          <p:nvPr/>
        </p:nvSpPr>
        <p:spPr bwMode="auto">
          <a:xfrm>
            <a:off x="307200" y="1088000"/>
            <a:ext cx="8550400" cy="5376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b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19" name="PPCodeImage#19" descr="image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200" y="1088000"/>
            <a:ext cx="8550400" cy="5376000"/>
          </a:xfrm>
          <a:prstGeom prst="rect">
            <a:avLst/>
          </a:prstGeom>
        </p:spPr>
      </p:pic>
      <p:pic>
        <p:nvPicPr>
          <p:cNvPr id="20" name="PPCodeImage#20" descr="image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200" y="1088000"/>
            <a:ext cx="8550400" cy="5376000"/>
          </a:xfrm>
          <a:prstGeom prst="rect">
            <a:avLst/>
          </a:prstGeom>
        </p:spPr>
      </p:pic>
      <p:sp useBgFill="1">
        <p:nvSpPr>
          <p:cNvPr id="23" name="PPRect#23"/>
          <p:cNvSpPr/>
          <p:nvPr/>
        </p:nvSpPr>
        <p:spPr bwMode="auto">
          <a:xfrm>
            <a:off x="0" y="0"/>
            <a:ext cx="9164800" cy="1088000"/>
          </a:xfrm>
          <a:prstGeom prst="rect">
            <a:avLst/>
          </a:prstGeom>
          <a:ln>
            <a:noFill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b="0">
              <a:solidFill>
                <a:srgbClr val="000000"/>
              </a:solidFill>
              <a:latin typeface="Helvetica Neue" pitchFamily="1" charset="0"/>
            </a:endParaRPr>
          </a:p>
        </p:txBody>
      </p:sp>
      <p:sp useBgFill="1">
        <p:nvSpPr>
          <p:cNvPr id="24" name="PPRect#24"/>
          <p:cNvSpPr/>
          <p:nvPr/>
        </p:nvSpPr>
        <p:spPr bwMode="auto">
          <a:xfrm>
            <a:off x="0" y="6464000"/>
            <a:ext cx="9164800" cy="409600"/>
          </a:xfrm>
          <a:prstGeom prst="rect">
            <a:avLst/>
          </a:prstGeom>
          <a:ln>
            <a:noFill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b="0">
              <a:solidFill>
                <a:srgbClr val="000000"/>
              </a:solidFill>
              <a:latin typeface="Helvetica Neue" pitchFamily="1" charset="0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64800" cy="1152000"/>
          </a:xfrm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A Simple </a:t>
            </a:r>
            <a:r>
              <a:rPr lang="en-US" sz="3600" b="1" dirty="0" err="1">
                <a:solidFill>
                  <a:srgbClr val="FF0000"/>
                </a:solidFill>
                <a:latin typeface="Courier New"/>
                <a:cs typeface="Courier New"/>
              </a:rPr>
              <a:t>TokenScanner</a:t>
            </a:r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 Class</a:t>
            </a:r>
          </a:p>
        </p:txBody>
      </p:sp>
      <p:sp>
        <p:nvSpPr>
          <p:cNvPr id="25" name="PPRect#25"/>
          <p:cNvSpPr/>
          <p:nvPr/>
        </p:nvSpPr>
        <p:spPr bwMode="auto">
          <a:xfrm>
            <a:off x="307200" y="1088000"/>
            <a:ext cx="8550400" cy="5376000"/>
          </a:xfrm>
          <a:prstGeom prst="rect">
            <a:avLst/>
          </a:prstGeom>
          <a:noFill/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b="0">
              <a:solidFill>
                <a:srgbClr val="000000"/>
              </a:solidFill>
              <a:latin typeface="Helvetica Neue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4794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titl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64800" cy="1152000"/>
          </a:xfrm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Using </a:t>
            </a:r>
            <a:r>
              <a:rPr lang="en-US" sz="3600" b="1" dirty="0" err="1">
                <a:solidFill>
                  <a:srgbClr val="FF0000"/>
                </a:solidFill>
                <a:latin typeface="Courier New"/>
                <a:cs typeface="Courier New"/>
              </a:rPr>
              <a:t>TokenScanner</a:t>
            </a:r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 in </a:t>
            </a:r>
            <a:r>
              <a:rPr lang="en-US" sz="3600" b="1" dirty="0" err="1">
                <a:solidFill>
                  <a:srgbClr val="FF0000"/>
                </a:solidFill>
                <a:latin typeface="Courier New"/>
                <a:cs typeface="Courier New"/>
              </a:rPr>
              <a:t>PigLatin</a:t>
            </a:r>
            <a:endParaRPr lang="en-US" sz="4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" name="PPRect#4"/>
          <p:cNvSpPr/>
          <p:nvPr/>
        </p:nvSpPr>
        <p:spPr bwMode="auto">
          <a:xfrm>
            <a:off x="307200" y="1088000"/>
            <a:ext cx="8550400" cy="5376000"/>
          </a:xfrm>
          <a:prstGeom prst="rect">
            <a:avLst/>
          </a:prstGeom>
          <a:solidFill>
            <a:srgbClr val="FFFFFF"/>
          </a:solidFill>
          <a:ln w="12800" cap="flat" cmpd="sng" algn="ctr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b="0">
              <a:solidFill>
                <a:srgbClr val="000000"/>
              </a:solidFill>
              <a:latin typeface="Helvetica Neue" pitchFamily="1" charset="0"/>
            </a:endParaRPr>
          </a:p>
        </p:txBody>
      </p:sp>
      <p:pic>
        <p:nvPicPr>
          <p:cNvPr id="2" name="PPCodeImage#2" descr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200" y="1088000"/>
            <a:ext cx="8550400" cy="5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77909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67000"/>
            <a:ext cx="9144000" cy="1143000"/>
          </a:xfrm>
          <a:noFill/>
        </p:spPr>
        <p:txBody>
          <a:bodyPr/>
          <a:lstStyle/>
          <a:p>
            <a:r>
              <a:rPr lang="en-US" sz="3600">
                <a:solidFill>
                  <a:srgbClr val="FF0000"/>
                </a:solidFill>
                <a:ea typeface="ＭＳ Ｐゴシック" pitchFamily="1" charset="-128"/>
                <a:cs typeface="ＭＳ Ｐゴシック" pitchFamily="1" charset="-128"/>
              </a:rPr>
              <a:t>The 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8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15153</TotalTime>
  <Words>1396</Words>
  <Application>Microsoft Macintosh PowerPoint</Application>
  <PresentationFormat>On-screen Show (4:3)</PresentationFormat>
  <Paragraphs>188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ＭＳ Ｐゴシック</vt:lpstr>
      <vt:lpstr>Arial</vt:lpstr>
      <vt:lpstr>Courier New</vt:lpstr>
      <vt:lpstr>Helvetica</vt:lpstr>
      <vt:lpstr>Helvetica Neue</vt:lpstr>
      <vt:lpstr>Lucida Grande</vt:lpstr>
      <vt:lpstr>Monaco</vt:lpstr>
      <vt:lpstr>Times</vt:lpstr>
      <vt:lpstr>Times New Roman</vt:lpstr>
      <vt:lpstr>Blank Presentation</vt:lpstr>
      <vt:lpstr>4_Blank Presentation</vt:lpstr>
      <vt:lpstr>1_Blank Presentation</vt:lpstr>
      <vt:lpstr>Object-Oriented Programming and Abstraction</vt:lpstr>
      <vt:lpstr>The Principles of OOP</vt:lpstr>
      <vt:lpstr>Rational Numbers</vt:lpstr>
      <vt:lpstr>Implementing the Rational Class</vt:lpstr>
      <vt:lpstr>The Rational Class</vt:lpstr>
      <vt:lpstr>The Rational Class</vt:lpstr>
      <vt:lpstr>The Rational Class</vt:lpstr>
      <vt:lpstr>Simulating Rational Calculation</vt:lpstr>
      <vt:lpstr>Tracing Rational Addition</vt:lpstr>
      <vt:lpstr>Overloading the Arithmetic Operators</vt:lpstr>
      <vt:lpstr>Redefining Addition</vt:lpstr>
      <vt:lpstr>Overloading Addition on Both Sides</vt:lpstr>
      <vt:lpstr>Operator Methods in Python</vt:lpstr>
      <vt:lpstr>Type Abstraction</vt:lpstr>
      <vt:lpstr>Remembering Pig Latin</vt:lpstr>
      <vt:lpstr>Designing a Token Scanner</vt:lpstr>
      <vt:lpstr>A Simple TokenScanner Class</vt:lpstr>
      <vt:lpstr>A Simple TokenScanner Class</vt:lpstr>
      <vt:lpstr>A Simple TokenScanner Class</vt:lpstr>
      <vt:lpstr>A Simple TokenScanner Class</vt:lpstr>
      <vt:lpstr>Using TokenScanner in PigLatin</vt:lpstr>
      <vt:lpstr>The End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3—Expressions</dc:title>
  <cp:lastModifiedBy>Jerry Cain</cp:lastModifiedBy>
  <cp:revision>126</cp:revision>
  <cp:lastPrinted>2022-11-04T18:43:31Z</cp:lastPrinted>
  <dcterms:created xsi:type="dcterms:W3CDTF">2019-04-03T20:04:05Z</dcterms:created>
  <dcterms:modified xsi:type="dcterms:W3CDTF">2025-10-30T23:40:11Z</dcterms:modified>
</cp:coreProperties>
</file>