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4" r:id="rId2"/>
    <p:sldMasterId id="2147483666" r:id="rId3"/>
    <p:sldMasterId id="2147483668" r:id="rId4"/>
  </p:sldMasterIdLst>
  <p:notesMasterIdLst>
    <p:notesMasterId r:id="rId16"/>
  </p:notesMasterIdLst>
  <p:handoutMasterIdLst>
    <p:handoutMasterId r:id="rId17"/>
  </p:handoutMasterIdLst>
  <p:sldIdLst>
    <p:sldId id="441" r:id="rId5"/>
    <p:sldId id="510" r:id="rId6"/>
    <p:sldId id="486" r:id="rId7"/>
    <p:sldId id="508" r:id="rId8"/>
    <p:sldId id="488" r:id="rId9"/>
    <p:sldId id="516" r:id="rId10"/>
    <p:sldId id="517" r:id="rId11"/>
    <p:sldId id="518" r:id="rId12"/>
    <p:sldId id="519" r:id="rId13"/>
    <p:sldId id="520" r:id="rId14"/>
    <p:sldId id="369"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000000"/>
    <a:srgbClr val="DDDDDD"/>
    <a:srgbClr val="EEEEEE"/>
    <a:srgbClr val="999999"/>
    <a:srgbClr val="0066CC"/>
    <a:srgbClr val="FF3300"/>
    <a:srgbClr val="999933"/>
    <a:srgbClr val="33FFFF"/>
    <a:srgbClr val="FFFFFF"/>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90929"/>
  </p:normalViewPr>
  <p:slideViewPr>
    <p:cSldViewPr showGuides="1">
      <p:cViewPr varScale="1">
        <p:scale>
          <a:sx n="121" d="100"/>
          <a:sy n="121" d="100"/>
        </p:scale>
        <p:origin x="280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82" d="100"/>
          <a:sy n="82" d="100"/>
        </p:scale>
        <p:origin x="-207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7200"/>
          </a:xfrm>
          <a:prstGeom prst="rect">
            <a:avLst/>
          </a:prstGeom>
        </p:spPr>
        <p:txBody>
          <a:bodyPr vert="horz" lIns="91440" tIns="45720" rIns="91440" bIns="45720" rtlCol="0"/>
          <a:lstStyle>
            <a:lvl1pPr algn="r">
              <a:defRPr sz="1200"/>
            </a:lvl1pPr>
          </a:lstStyle>
          <a:p>
            <a:fld id="{317128A1-E60C-924E-897F-DEA1C270B765}" type="datetimeFigureOut">
              <a:rPr lang="en-US" smtClean="0"/>
              <a:pPr/>
              <a:t>11/1/25</a:t>
            </a:fld>
            <a:endParaRPr lang="en-US"/>
          </a:p>
        </p:txBody>
      </p:sp>
      <p:sp>
        <p:nvSpPr>
          <p:cNvPr id="4" name="Footer Placeholder 3"/>
          <p:cNvSpPr>
            <a:spLocks noGrp="1"/>
          </p:cNvSpPr>
          <p:nvPr>
            <p:ph type="ftr" sz="quarter" idx="2"/>
          </p:nvPr>
        </p:nvSpPr>
        <p:spPr>
          <a:xfrm>
            <a:off x="0" y="8684684"/>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4"/>
            <a:ext cx="2971800" cy="457200"/>
          </a:xfrm>
          <a:prstGeom prst="rect">
            <a:avLst/>
          </a:prstGeom>
        </p:spPr>
        <p:txBody>
          <a:bodyPr vert="horz" lIns="91440" tIns="45720" rIns="91440" bIns="45720" rtlCol="0" anchor="b"/>
          <a:lstStyle>
            <a:lvl1pPr algn="r">
              <a:defRPr sz="1200"/>
            </a:lvl1pPr>
          </a:lstStyle>
          <a:p>
            <a:fld id="{4E43BDB9-1CE9-3B4E-B6BB-47A122EF9E7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417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622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11</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sz="1400">
                <a:solidFill>
                  <a:srgbClr val="000000"/>
                </a:solidFill>
              </a: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sz="1400">
                <a:solidFill>
                  <a:srgbClr val="000000"/>
                </a:solidFill>
              </a: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sz="1400">
                <a:solidFill>
                  <a:srgbClr val="000000"/>
                </a:solidFill>
              </a: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charset="0"/>
              </a:rPr>
              <a:t>Data-Driven Programs</a:t>
            </a:r>
          </a:p>
        </p:txBody>
      </p:sp>
      <p:sp>
        <p:nvSpPr>
          <p:cNvPr id="2051" name="Text Box 40"/>
          <p:cNvSpPr txBox="1">
            <a:spLocks noChangeArrowheads="1"/>
          </p:cNvSpPr>
          <p:nvPr/>
        </p:nvSpPr>
        <p:spPr bwMode="auto">
          <a:xfrm>
            <a:off x="0" y="4114800"/>
            <a:ext cx="9144000" cy="1671227"/>
          </a:xfrm>
          <a:prstGeom prst="rect">
            <a:avLst/>
          </a:prstGeom>
          <a:noFill/>
          <a:ln w="9525">
            <a:noFill/>
            <a:miter lim="800000"/>
            <a:headEnd/>
            <a:tailEnd/>
          </a:ln>
        </p:spPr>
        <p:txBody>
          <a:bodyPr>
            <a:prstTxWarp prst="textNoShape">
              <a:avLst/>
            </a:prstTxWarp>
            <a:spAutoFit/>
          </a:bodyPr>
          <a:lstStyle/>
          <a:p>
            <a:pPr algn="ctr">
              <a:lnSpc>
                <a:spcPct val="90000"/>
              </a:lnSpc>
            </a:pPr>
            <a:r>
              <a:rPr lang="en-US" sz="3200" dirty="0">
                <a:latin typeface="Times New Roman" charset="0"/>
              </a:rPr>
              <a:t>Jerry Cain</a:t>
            </a:r>
          </a:p>
          <a:p>
            <a:pPr algn="ctr">
              <a:lnSpc>
                <a:spcPct val="90000"/>
              </a:lnSpc>
            </a:pPr>
            <a:r>
              <a:rPr lang="en-US" sz="3200" dirty="0">
                <a:latin typeface="Times New Roman" charset="0"/>
              </a:rPr>
              <a:t>CS 106AX</a:t>
            </a:r>
          </a:p>
          <a:p>
            <a:pPr algn="ctr">
              <a:lnSpc>
                <a:spcPct val="90000"/>
              </a:lnSpc>
            </a:pPr>
            <a:r>
              <a:rPr lang="en-US" sz="3200" dirty="0">
                <a:latin typeface="Times New Roman" charset="0"/>
              </a:rPr>
              <a:t>November 3</a:t>
            </a:r>
            <a:r>
              <a:rPr lang="en-US" sz="3200" baseline="30000" dirty="0">
                <a:latin typeface="Times New Roman" charset="0"/>
              </a:rPr>
              <a:t>rd</a:t>
            </a:r>
            <a:r>
              <a:rPr lang="en-US" sz="3200" dirty="0">
                <a:latin typeface="Times New Roman" charset="0"/>
              </a:rPr>
              <a:t>, 2025</a:t>
            </a:r>
          </a:p>
          <a:p>
            <a:pPr algn="ctr">
              <a:lnSpc>
                <a:spcPct val="90000"/>
              </a:lnSpc>
            </a:pPr>
            <a:r>
              <a:rPr lang="en-US" i="1" dirty="0">
                <a:latin typeface="Times New Roman" charset="0"/>
              </a:rPr>
              <a:t>slides constructed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0"/>
            <a:ext cx="9144000" cy="1143000"/>
          </a:xfrm>
          <a:noFill/>
          <a:ln/>
        </p:spPr>
        <p:txBody>
          <a:bodyPr/>
          <a:lstStyle/>
          <a:p>
            <a:r>
              <a:rPr lang="en-US" sz="4000">
                <a:solidFill>
                  <a:srgbClr val="FF0000"/>
                </a:solidFill>
                <a:latin typeface="Times New Roman" charset="0"/>
              </a:rPr>
              <a:t>Data-Driven Programs  </a:t>
            </a:r>
            <a:endParaRPr lang="en-US">
              <a:solidFill>
                <a:srgbClr val="FF0000"/>
              </a:solidFill>
              <a:latin typeface="Times New Roman" charset="0"/>
            </a:endParaRPr>
          </a:p>
        </p:txBody>
      </p:sp>
      <p:sp>
        <p:nvSpPr>
          <p:cNvPr id="429059" name="Rectangle 3"/>
          <p:cNvSpPr>
            <a:spLocks noChangeArrowheads="1"/>
          </p:cNvSpPr>
          <p:nvPr/>
        </p:nvSpPr>
        <p:spPr bwMode="auto">
          <a:xfrm>
            <a:off x="508000" y="1231900"/>
            <a:ext cx="8128000" cy="1816100"/>
          </a:xfrm>
          <a:prstGeom prst="rect">
            <a:avLst/>
          </a:prstGeom>
          <a:noFill/>
          <a:ln w="9525">
            <a:noFill/>
            <a:miter lim="800000"/>
            <a:headEnd/>
            <a:tailEnd/>
          </a:ln>
          <a:effectLst/>
        </p:spPr>
        <p:txBody>
          <a:bodyPr>
            <a:prstTxWarp prst="textNoShape">
              <a:avLst/>
            </a:prstTxWarp>
          </a:bodyPr>
          <a:lstStyle/>
          <a:p>
            <a:pPr marL="342900" indent="-342900">
              <a:lnSpc>
                <a:spcPct val="90000"/>
              </a:lnSpc>
              <a:buFontTx/>
              <a:buChar char="•"/>
            </a:pPr>
            <a:r>
              <a:rPr lang="en-US" sz="2400" dirty="0">
                <a:solidFill>
                  <a:srgbClr val="000000"/>
                </a:solidFill>
                <a:latin typeface="Times New Roman" charset="0"/>
              </a:rPr>
              <a:t>With most programming languages, data structures are easier to manipulate than code. As a result, it's often useful to design applications so that as much of their behavior as possible is represented as data rather than in the form of methods. Programs that work this way are said to be </a:t>
            </a:r>
            <a:r>
              <a:rPr lang="en-US" sz="2400" b="1" i="1" dirty="0">
                <a:solidFill>
                  <a:srgbClr val="000000"/>
                </a:solidFill>
                <a:latin typeface="Times New Roman" charset="0"/>
              </a:rPr>
              <a:t>data-driven</a:t>
            </a:r>
            <a:r>
              <a:rPr lang="en-US" sz="2400" i="1" dirty="0">
                <a:solidFill>
                  <a:srgbClr val="000000"/>
                </a:solidFill>
                <a:latin typeface="Times New Roman" charset="0"/>
              </a:rPr>
              <a:t>.</a:t>
            </a:r>
            <a:endParaRPr lang="en-US" sz="2400" dirty="0">
              <a:solidFill>
                <a:srgbClr val="000000"/>
              </a:solidFill>
              <a:latin typeface="Times New Roman" charset="0"/>
            </a:endParaRPr>
          </a:p>
        </p:txBody>
      </p:sp>
      <p:sp>
        <p:nvSpPr>
          <p:cNvPr id="429060" name="Rectangle 4"/>
          <p:cNvSpPr>
            <a:spLocks noChangeArrowheads="1"/>
          </p:cNvSpPr>
          <p:nvPr/>
        </p:nvSpPr>
        <p:spPr bwMode="auto">
          <a:xfrm>
            <a:off x="508000" y="2959100"/>
            <a:ext cx="8128000" cy="1231900"/>
          </a:xfrm>
          <a:prstGeom prst="rect">
            <a:avLst/>
          </a:prstGeom>
          <a:noFill/>
          <a:ln w="9525">
            <a:noFill/>
            <a:miter lim="800000"/>
            <a:headEnd/>
            <a:tailEnd/>
          </a:ln>
          <a:effectLst/>
        </p:spPr>
        <p:txBody>
          <a:bodyPr>
            <a:prstTxWarp prst="textNoShape">
              <a:avLst/>
            </a:prstTxWarp>
          </a:bodyPr>
          <a:lstStyle/>
          <a:p>
            <a:pPr marL="342900" indent="-342900">
              <a:lnSpc>
                <a:spcPct val="90000"/>
              </a:lnSpc>
              <a:buFontTx/>
              <a:buChar char="•"/>
            </a:pPr>
            <a:r>
              <a:rPr lang="en-US" sz="2400" dirty="0">
                <a:solidFill>
                  <a:srgbClr val="000000"/>
                </a:solidFill>
                <a:latin typeface="Times New Roman" charset="0"/>
              </a:rPr>
              <a:t>In a data-driven system, the actual program (which is usually called a </a:t>
            </a:r>
            <a:r>
              <a:rPr lang="en-US" sz="2400" b="1" i="1" dirty="0">
                <a:solidFill>
                  <a:srgbClr val="000000"/>
                </a:solidFill>
                <a:latin typeface="Times New Roman" charset="0"/>
              </a:rPr>
              <a:t>driver</a:t>
            </a:r>
            <a:r>
              <a:rPr lang="en-US" sz="2400" dirty="0">
                <a:solidFill>
                  <a:srgbClr val="000000"/>
                </a:solidFill>
                <a:latin typeface="Times New Roman" charset="0"/>
              </a:rPr>
              <a:t>) is typically very small. Such driver programs operate in two phases:</a:t>
            </a:r>
          </a:p>
        </p:txBody>
      </p:sp>
      <p:grpSp>
        <p:nvGrpSpPr>
          <p:cNvPr id="2" name="Group 5"/>
          <p:cNvGrpSpPr>
            <a:grpSpLocks/>
          </p:cNvGrpSpPr>
          <p:nvPr/>
        </p:nvGrpSpPr>
        <p:grpSpPr bwMode="auto">
          <a:xfrm>
            <a:off x="1026210" y="4051295"/>
            <a:ext cx="7162800" cy="403225"/>
            <a:chOff x="624" y="2552"/>
            <a:chExt cx="4512" cy="254"/>
          </a:xfrm>
        </p:grpSpPr>
        <p:sp>
          <p:nvSpPr>
            <p:cNvPr id="429062" name="Text Box 6"/>
            <p:cNvSpPr txBox="1">
              <a:spLocks noChangeArrowheads="1"/>
            </p:cNvSpPr>
            <p:nvPr/>
          </p:nvSpPr>
          <p:spPr bwMode="auto">
            <a:xfrm>
              <a:off x="864" y="2552"/>
              <a:ext cx="4272"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dirty="0">
                  <a:latin typeface="Times New Roman" charset="0"/>
                </a:rPr>
                <a:t>Read data from a file into a suitable internal data structure.</a:t>
              </a:r>
            </a:p>
          </p:txBody>
        </p:sp>
        <p:sp>
          <p:nvSpPr>
            <p:cNvPr id="429063" name="Text Box 7"/>
            <p:cNvSpPr txBox="1">
              <a:spLocks noChangeArrowheads="1"/>
            </p:cNvSpPr>
            <p:nvPr/>
          </p:nvSpPr>
          <p:spPr bwMode="auto">
            <a:xfrm>
              <a:off x="624" y="2552"/>
              <a:ext cx="288"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a:latin typeface="Times New Roman" charset="0"/>
                </a:rPr>
                <a:t>1.</a:t>
              </a:r>
            </a:p>
          </p:txBody>
        </p:sp>
      </p:grpSp>
      <p:grpSp>
        <p:nvGrpSpPr>
          <p:cNvPr id="3" name="Group 8"/>
          <p:cNvGrpSpPr>
            <a:grpSpLocks/>
          </p:cNvGrpSpPr>
          <p:nvPr/>
        </p:nvGrpSpPr>
        <p:grpSpPr bwMode="auto">
          <a:xfrm>
            <a:off x="1026210" y="4449769"/>
            <a:ext cx="7543800" cy="403225"/>
            <a:chOff x="624" y="2803"/>
            <a:chExt cx="4752" cy="254"/>
          </a:xfrm>
        </p:grpSpPr>
        <p:sp>
          <p:nvSpPr>
            <p:cNvPr id="429065" name="Text Box 9"/>
            <p:cNvSpPr txBox="1">
              <a:spLocks noChangeArrowheads="1"/>
            </p:cNvSpPr>
            <p:nvPr/>
          </p:nvSpPr>
          <p:spPr bwMode="auto">
            <a:xfrm>
              <a:off x="864" y="2803"/>
              <a:ext cx="4512"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dirty="0">
                  <a:latin typeface="Times New Roman" charset="0"/>
                </a:rPr>
                <a:t>Use the data structure to control the flow of the program.</a:t>
              </a:r>
            </a:p>
          </p:txBody>
        </p:sp>
        <p:sp>
          <p:nvSpPr>
            <p:cNvPr id="429066" name="Text Box 10"/>
            <p:cNvSpPr txBox="1">
              <a:spLocks noChangeArrowheads="1"/>
            </p:cNvSpPr>
            <p:nvPr/>
          </p:nvSpPr>
          <p:spPr bwMode="auto">
            <a:xfrm>
              <a:off x="624" y="2803"/>
              <a:ext cx="288"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a:latin typeface="Times New Roman" charset="0"/>
                </a:rPr>
                <a:t>2.</a:t>
              </a:r>
            </a:p>
          </p:txBody>
        </p:sp>
      </p:grpSp>
      <p:sp>
        <p:nvSpPr>
          <p:cNvPr id="429067" name="Rectangle 11"/>
          <p:cNvSpPr>
            <a:spLocks noChangeArrowheads="1"/>
          </p:cNvSpPr>
          <p:nvPr/>
        </p:nvSpPr>
        <p:spPr bwMode="auto">
          <a:xfrm>
            <a:off x="508000" y="4940300"/>
            <a:ext cx="8128000" cy="1612900"/>
          </a:xfrm>
          <a:prstGeom prst="rect">
            <a:avLst/>
          </a:prstGeom>
          <a:noFill/>
          <a:ln w="9525">
            <a:noFill/>
            <a:miter lim="800000"/>
            <a:headEnd/>
            <a:tailEnd/>
          </a:ln>
          <a:effectLst/>
        </p:spPr>
        <p:txBody>
          <a:bodyPr>
            <a:prstTxWarp prst="textNoShape">
              <a:avLst/>
            </a:prstTxWarp>
          </a:bodyPr>
          <a:lstStyle/>
          <a:p>
            <a:pPr marL="342900" indent="-342900">
              <a:lnSpc>
                <a:spcPct val="90000"/>
              </a:lnSpc>
              <a:buFontTx/>
              <a:buChar char="•"/>
            </a:pPr>
            <a:r>
              <a:rPr lang="en-US" sz="2400" dirty="0">
                <a:solidFill>
                  <a:srgbClr val="000000"/>
                </a:solidFill>
                <a:latin typeface="Times New Roman" charset="0"/>
              </a:rPr>
              <a:t>To illustrate the idea of a data-driven system, most of this lecture focuses on writing a "teaching machine" of the sort that information technology pioneer and author Ted Nelson discusses (mostly critically) in his book, </a:t>
            </a:r>
            <a:r>
              <a:rPr lang="en-US" sz="2400" i="1" dirty="0">
                <a:solidFill>
                  <a:srgbClr val="000000"/>
                </a:solidFill>
                <a:latin typeface="Times New Roman" charset="0"/>
              </a:rPr>
              <a:t>Dream Machines.</a:t>
            </a: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290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290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0" grpId="0" build="p" autoUpdateAnimBg="0"/>
      <p:bldP spid="42906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0" y="0"/>
            <a:ext cx="9144000" cy="1143000"/>
          </a:xfrm>
          <a:noFill/>
          <a:ln/>
        </p:spPr>
        <p:txBody>
          <a:bodyPr/>
          <a:lstStyle/>
          <a:p>
            <a:r>
              <a:rPr lang="en-US" sz="4000">
                <a:solidFill>
                  <a:srgbClr val="FF0000"/>
                </a:solidFill>
                <a:latin typeface="Times New Roman" charset="0"/>
              </a:rPr>
              <a:t>The Course Data File  </a:t>
            </a:r>
            <a:endParaRPr lang="en-US">
              <a:solidFill>
                <a:srgbClr val="FF0000"/>
              </a:solidFill>
              <a:latin typeface="Times New Roman" charset="0"/>
            </a:endParaRPr>
          </a:p>
        </p:txBody>
      </p:sp>
      <p:sp>
        <p:nvSpPr>
          <p:cNvPr id="431163" name="Text Box 59"/>
          <p:cNvSpPr txBox="1">
            <a:spLocks noChangeArrowheads="1"/>
          </p:cNvSpPr>
          <p:nvPr/>
        </p:nvSpPr>
        <p:spPr bwMode="auto">
          <a:xfrm>
            <a:off x="609600" y="1243013"/>
            <a:ext cx="7924800" cy="1754326"/>
          </a:xfrm>
          <a:prstGeom prst="rect">
            <a:avLst/>
          </a:prstGeom>
          <a:noFill/>
          <a:ln w="9525">
            <a:noFill/>
            <a:miter lim="800000"/>
            <a:headEnd/>
            <a:tailEnd/>
          </a:ln>
          <a:effectLst/>
        </p:spPr>
        <p:txBody>
          <a:bodyPr wrap="square">
            <a:prstTxWarp prst="textNoShape">
              <a:avLst/>
            </a:prstTxWarp>
            <a:spAutoFit/>
          </a:bodyPr>
          <a:lstStyle/>
          <a:p>
            <a:pPr>
              <a:lnSpc>
                <a:spcPct val="90000"/>
              </a:lnSpc>
              <a:spcAft>
                <a:spcPts val="1400"/>
              </a:spcAft>
            </a:pPr>
            <a:r>
              <a:rPr lang="en-US" sz="2400" dirty="0">
                <a:latin typeface="Times New Roman" charset="0"/>
              </a:rPr>
              <a:t>In the teaching machine application, the course designer—who is perhaps an expert in education but not necessarily a programmer—creates a data file that serves as the driver. The general format of the file is shown on the left, and a specific example of a question and its answers appears on the right.</a:t>
            </a:r>
          </a:p>
        </p:txBody>
      </p:sp>
      <p:grpSp>
        <p:nvGrpSpPr>
          <p:cNvPr id="8" name="Group 7"/>
          <p:cNvGrpSpPr/>
          <p:nvPr/>
        </p:nvGrpSpPr>
        <p:grpSpPr>
          <a:xfrm>
            <a:off x="4876800" y="3352800"/>
            <a:ext cx="3657600" cy="3276600"/>
            <a:chOff x="4724400" y="3124200"/>
            <a:chExt cx="3657600" cy="3276600"/>
          </a:xfrm>
        </p:grpSpPr>
        <p:sp>
          <p:nvSpPr>
            <p:cNvPr id="6" name="Rectangle 5"/>
            <p:cNvSpPr/>
            <p:nvPr/>
          </p:nvSpPr>
          <p:spPr bwMode="auto">
            <a:xfrm>
              <a:off x="4724400" y="3124200"/>
              <a:ext cx="3657600" cy="3276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9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Times New Roman" pitchFamily="84" charset="0"/>
              </a:endParaRPr>
            </a:p>
          </p:txBody>
        </p:sp>
        <p:sp>
          <p:nvSpPr>
            <p:cNvPr id="7" name="TextBox 6"/>
            <p:cNvSpPr txBox="1"/>
            <p:nvPr/>
          </p:nvSpPr>
          <p:spPr>
            <a:xfrm>
              <a:off x="4724400" y="3124200"/>
              <a:ext cx="3657600" cy="3212418"/>
            </a:xfrm>
            <a:prstGeom prst="rect">
              <a:avLst/>
            </a:prstGeom>
            <a:noFill/>
          </p:spPr>
          <p:txBody>
            <a:bodyPr wrap="square" rtlCol="0">
              <a:spAutoFit/>
            </a:bodyPr>
            <a:lstStyle/>
            <a:p>
              <a:pPr>
                <a:lnSpc>
                  <a:spcPct val="90000"/>
                </a:lnSpc>
              </a:pPr>
              <a:r>
                <a:rPr lang="en-US" sz="1500" b="1" dirty="0">
                  <a:latin typeface="Courier New"/>
                  <a:cs typeface="Courier New"/>
                </a:rPr>
                <a:t>RemQ1</a:t>
              </a:r>
            </a:p>
            <a:p>
              <a:pPr>
                <a:lnSpc>
                  <a:spcPct val="90000"/>
                </a:lnSpc>
              </a:pPr>
              <a:r>
                <a:rPr lang="en-US" sz="1500" b="1" dirty="0">
                  <a:latin typeface="Courier New"/>
                  <a:cs typeface="Courier New"/>
                </a:rPr>
                <a:t>What is the value of 17 % 4?</a:t>
              </a:r>
            </a:p>
            <a:p>
              <a:pPr>
                <a:lnSpc>
                  <a:spcPct val="90000"/>
                </a:lnSpc>
              </a:pPr>
              <a:r>
                <a:rPr lang="en-US" sz="1500" b="1" dirty="0">
                  <a:latin typeface="Courier New"/>
                  <a:cs typeface="Courier New"/>
                </a:rPr>
                <a:t>   a. 0</a:t>
              </a:r>
            </a:p>
            <a:p>
              <a:pPr>
                <a:lnSpc>
                  <a:spcPct val="90000"/>
                </a:lnSpc>
              </a:pPr>
              <a:r>
                <a:rPr lang="en-US" sz="1500" b="1" dirty="0">
                  <a:latin typeface="Courier New"/>
                  <a:cs typeface="Courier New"/>
                </a:rPr>
                <a:t>   </a:t>
              </a:r>
              <a:r>
                <a:rPr lang="en-US" sz="1500" b="1" dirty="0" err="1">
                  <a:latin typeface="Courier New"/>
                  <a:cs typeface="Courier New"/>
                </a:rPr>
                <a:t>b</a:t>
              </a:r>
              <a:r>
                <a:rPr lang="en-US" sz="1500" b="1" dirty="0">
                  <a:latin typeface="Courier New"/>
                  <a:cs typeface="Courier New"/>
                </a:rPr>
                <a:t>. 1</a:t>
              </a:r>
            </a:p>
            <a:p>
              <a:pPr>
                <a:lnSpc>
                  <a:spcPct val="90000"/>
                </a:lnSpc>
              </a:pPr>
              <a:r>
                <a:rPr lang="en-US" sz="1500" b="1" dirty="0">
                  <a:latin typeface="Courier New"/>
                  <a:cs typeface="Courier New"/>
                </a:rPr>
                <a:t>   </a:t>
              </a:r>
              <a:r>
                <a:rPr lang="en-US" sz="1500" b="1" dirty="0" err="1">
                  <a:latin typeface="Courier New"/>
                  <a:cs typeface="Courier New"/>
                </a:rPr>
                <a:t>c</a:t>
              </a:r>
              <a:r>
                <a:rPr lang="en-US" sz="1500" b="1" dirty="0">
                  <a:latin typeface="Courier New"/>
                  <a:cs typeface="Courier New"/>
                </a:rPr>
                <a:t>. 3</a:t>
              </a:r>
            </a:p>
            <a:p>
              <a:pPr>
                <a:lnSpc>
                  <a:spcPct val="90000"/>
                </a:lnSpc>
              </a:pPr>
              <a:r>
                <a:rPr lang="en-US" sz="1500" b="1" dirty="0">
                  <a:latin typeface="Courier New"/>
                  <a:cs typeface="Courier New"/>
                </a:rPr>
                <a:t>   </a:t>
              </a:r>
              <a:r>
                <a:rPr lang="en-US" sz="1500" b="1" dirty="0" err="1">
                  <a:latin typeface="Courier New"/>
                  <a:cs typeface="Courier New"/>
                </a:rPr>
                <a:t>d</a:t>
              </a:r>
              <a:r>
                <a:rPr lang="en-US" sz="1500" b="1" dirty="0">
                  <a:latin typeface="Courier New"/>
                  <a:cs typeface="Courier New"/>
                </a:rPr>
                <a:t>. 4</a:t>
              </a:r>
            </a:p>
            <a:p>
              <a:pPr>
                <a:lnSpc>
                  <a:spcPct val="90000"/>
                </a:lnSpc>
              </a:pPr>
              <a:r>
                <a:rPr lang="en-US" sz="1500" b="1" dirty="0">
                  <a:latin typeface="Courier New"/>
                  <a:cs typeface="Courier New"/>
                </a:rPr>
                <a:t>–––––</a:t>
              </a:r>
            </a:p>
            <a:p>
              <a:pPr>
                <a:lnSpc>
                  <a:spcPct val="90000"/>
                </a:lnSpc>
              </a:pPr>
              <a:r>
                <a:rPr lang="en-US" sz="1500" b="1" dirty="0">
                  <a:latin typeface="Courier New"/>
                  <a:cs typeface="Courier New"/>
                </a:rPr>
                <a:t>a: RemQ2</a:t>
              </a:r>
            </a:p>
            <a:p>
              <a:pPr>
                <a:lnSpc>
                  <a:spcPct val="90000"/>
                </a:lnSpc>
              </a:pPr>
              <a:r>
                <a:rPr lang="en-US" sz="1500" b="1" dirty="0">
                  <a:latin typeface="Courier New"/>
                  <a:cs typeface="Courier New"/>
                </a:rPr>
                <a:t>0: RemQ2</a:t>
              </a:r>
            </a:p>
            <a:p>
              <a:pPr>
                <a:lnSpc>
                  <a:spcPct val="90000"/>
                </a:lnSpc>
              </a:pPr>
              <a:r>
                <a:rPr lang="en-US" sz="1500" b="1" dirty="0" err="1">
                  <a:latin typeface="Courier New"/>
                  <a:cs typeface="Courier New"/>
                </a:rPr>
                <a:t>b</a:t>
              </a:r>
              <a:r>
                <a:rPr lang="en-US" sz="1500" b="1" dirty="0">
                  <a:latin typeface="Courier New"/>
                  <a:cs typeface="Courier New"/>
                </a:rPr>
                <a:t>: PrecQ1</a:t>
              </a:r>
            </a:p>
            <a:p>
              <a:pPr>
                <a:lnSpc>
                  <a:spcPct val="90000"/>
                </a:lnSpc>
              </a:pPr>
              <a:r>
                <a:rPr lang="en-US" sz="1500" b="1" dirty="0">
                  <a:latin typeface="Courier New"/>
                  <a:cs typeface="Courier New"/>
                </a:rPr>
                <a:t>1: PrecQ1</a:t>
              </a:r>
            </a:p>
            <a:p>
              <a:pPr>
                <a:lnSpc>
                  <a:spcPct val="90000"/>
                </a:lnSpc>
              </a:pPr>
              <a:r>
                <a:rPr lang="en-US" sz="1500" b="1" dirty="0" err="1">
                  <a:latin typeface="Courier New"/>
                  <a:cs typeface="Courier New"/>
                </a:rPr>
                <a:t>c</a:t>
              </a:r>
              <a:r>
                <a:rPr lang="en-US" sz="1500" b="1" dirty="0">
                  <a:latin typeface="Courier New"/>
                  <a:cs typeface="Courier New"/>
                </a:rPr>
                <a:t>: RemQ2</a:t>
              </a:r>
            </a:p>
            <a:p>
              <a:pPr>
                <a:lnSpc>
                  <a:spcPct val="90000"/>
                </a:lnSpc>
              </a:pPr>
              <a:r>
                <a:rPr lang="en-US" sz="1500" b="1" dirty="0">
                  <a:latin typeface="Courier New"/>
                  <a:cs typeface="Courier New"/>
                </a:rPr>
                <a:t>3: RemQ2</a:t>
              </a:r>
            </a:p>
            <a:p>
              <a:pPr>
                <a:lnSpc>
                  <a:spcPct val="90000"/>
                </a:lnSpc>
              </a:pPr>
              <a:r>
                <a:rPr lang="en-US" sz="1500" b="1" dirty="0" err="1">
                  <a:latin typeface="Courier New"/>
                  <a:cs typeface="Courier New"/>
                </a:rPr>
                <a:t>d</a:t>
              </a:r>
              <a:r>
                <a:rPr lang="en-US" sz="1500" b="1" dirty="0">
                  <a:latin typeface="Courier New"/>
                  <a:cs typeface="Courier New"/>
                </a:rPr>
                <a:t>: RemQ2</a:t>
              </a:r>
            </a:p>
            <a:p>
              <a:pPr>
                <a:lnSpc>
                  <a:spcPct val="90000"/>
                </a:lnSpc>
              </a:pPr>
              <a:r>
                <a:rPr lang="en-US" sz="1500" b="1" dirty="0">
                  <a:latin typeface="Courier New"/>
                  <a:cs typeface="Courier New"/>
                </a:rPr>
                <a:t>4: RemQ2</a:t>
              </a:r>
            </a:p>
          </p:txBody>
        </p:sp>
      </p:grpSp>
      <p:grpSp>
        <p:nvGrpSpPr>
          <p:cNvPr id="9" name="Group 8"/>
          <p:cNvGrpSpPr/>
          <p:nvPr/>
        </p:nvGrpSpPr>
        <p:grpSpPr>
          <a:xfrm>
            <a:off x="609600" y="3352800"/>
            <a:ext cx="3657600" cy="3276600"/>
            <a:chOff x="4724400" y="3124200"/>
            <a:chExt cx="3657600" cy="3276600"/>
          </a:xfrm>
        </p:grpSpPr>
        <p:sp>
          <p:nvSpPr>
            <p:cNvPr id="10" name="Rectangle 9"/>
            <p:cNvSpPr/>
            <p:nvPr/>
          </p:nvSpPr>
          <p:spPr bwMode="auto">
            <a:xfrm>
              <a:off x="4724400" y="3124200"/>
              <a:ext cx="3657600" cy="3276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 name="TextBox 10"/>
            <p:cNvSpPr txBox="1"/>
            <p:nvPr/>
          </p:nvSpPr>
          <p:spPr>
            <a:xfrm>
              <a:off x="4724400" y="3124200"/>
              <a:ext cx="3657600" cy="2970044"/>
            </a:xfrm>
            <a:prstGeom prst="rect">
              <a:avLst/>
            </a:prstGeom>
            <a:noFill/>
          </p:spPr>
          <p:txBody>
            <a:bodyPr wrap="square" rtlCol="0">
              <a:spAutoFit/>
            </a:bodyPr>
            <a:lstStyle/>
            <a:p>
              <a:r>
                <a:rPr lang="en-US" sz="1700" i="1" dirty="0">
                  <a:latin typeface="Times New Roman"/>
                  <a:cs typeface="Times New Roman"/>
                </a:rPr>
                <a:t>identifying name for the first question</a:t>
              </a:r>
            </a:p>
            <a:p>
              <a:r>
                <a:rPr lang="en-US" sz="1700" i="1" dirty="0">
                  <a:latin typeface="Times New Roman"/>
                  <a:cs typeface="Times New Roman"/>
                </a:rPr>
                <a:t>text of the first question</a:t>
              </a:r>
            </a:p>
            <a:p>
              <a:r>
                <a:rPr lang="en-US" sz="1500" b="1" dirty="0">
                  <a:latin typeface="Courier New"/>
                  <a:cs typeface="Courier New"/>
                </a:rPr>
                <a:t>–––––</a:t>
              </a:r>
            </a:p>
            <a:p>
              <a:r>
                <a:rPr lang="en-US" sz="1700" i="1" dirty="0">
                  <a:latin typeface="Times New Roman"/>
                  <a:cs typeface="Times New Roman"/>
                </a:rPr>
                <a:t>response</a:t>
              </a:r>
              <a:r>
                <a:rPr lang="en-US" sz="1700" baseline="-25000" dirty="0">
                  <a:latin typeface="Times New Roman"/>
                  <a:cs typeface="Times New Roman"/>
                </a:rPr>
                <a:t>1</a:t>
              </a:r>
              <a:r>
                <a:rPr lang="en-US" sz="1700" b="1" dirty="0">
                  <a:latin typeface="Courier New"/>
                  <a:cs typeface="Courier New"/>
                </a:rPr>
                <a:t>:</a:t>
              </a:r>
              <a:r>
                <a:rPr lang="en-US" sz="1700" i="1" dirty="0">
                  <a:latin typeface="Times New Roman"/>
                  <a:cs typeface="Times New Roman"/>
                </a:rPr>
                <a:t> name of next question</a:t>
              </a:r>
            </a:p>
            <a:p>
              <a:r>
                <a:rPr lang="en-US" sz="1700" i="1" dirty="0">
                  <a:latin typeface="Times New Roman"/>
                  <a:cs typeface="Times New Roman"/>
                </a:rPr>
                <a:t>response</a:t>
              </a:r>
              <a:r>
                <a:rPr lang="en-US" sz="1700" baseline="-25000" dirty="0">
                  <a:latin typeface="Times New Roman"/>
                  <a:cs typeface="Times New Roman"/>
                </a:rPr>
                <a:t>2</a:t>
              </a:r>
              <a:r>
                <a:rPr lang="en-US" sz="1700" b="1" dirty="0">
                  <a:latin typeface="Courier New"/>
                  <a:cs typeface="Courier New"/>
                </a:rPr>
                <a:t>:</a:t>
              </a:r>
              <a:r>
                <a:rPr lang="en-US" sz="1700" i="1" dirty="0">
                  <a:latin typeface="Times New Roman"/>
                  <a:cs typeface="Times New Roman"/>
                </a:rPr>
                <a:t> name of next question</a:t>
              </a:r>
            </a:p>
            <a:p>
              <a:r>
                <a:rPr lang="en-US" sz="1700" i="1" dirty="0">
                  <a:latin typeface="Times New Roman"/>
                  <a:cs typeface="Times New Roman"/>
                </a:rPr>
                <a:t>response</a:t>
              </a:r>
              <a:r>
                <a:rPr lang="en-US" sz="1700" baseline="-25000" dirty="0">
                  <a:latin typeface="Times New Roman"/>
                  <a:cs typeface="Times New Roman"/>
                </a:rPr>
                <a:t>3</a:t>
              </a:r>
              <a:r>
                <a:rPr lang="en-US" sz="1700" b="1" dirty="0">
                  <a:latin typeface="Courier New"/>
                  <a:cs typeface="Courier New"/>
                </a:rPr>
                <a:t>:</a:t>
              </a:r>
              <a:r>
                <a:rPr lang="en-US" sz="1700" i="1" dirty="0">
                  <a:latin typeface="Times New Roman"/>
                  <a:cs typeface="Times New Roman"/>
                </a:rPr>
                <a:t> name of next question</a:t>
              </a:r>
            </a:p>
            <a:p>
              <a:pPr marL="932688"/>
              <a:r>
                <a:rPr lang="en-US" sz="1700" i="1" dirty="0">
                  <a:latin typeface="Times New Roman"/>
                  <a:cs typeface="Times New Roman"/>
                </a:rPr>
                <a:t>.</a:t>
              </a:r>
            </a:p>
            <a:p>
              <a:pPr marL="932688"/>
              <a:r>
                <a:rPr lang="en-US" sz="1700" i="1" dirty="0">
                  <a:latin typeface="Times New Roman"/>
                  <a:cs typeface="Times New Roman"/>
                </a:rPr>
                <a:t>.</a:t>
              </a:r>
            </a:p>
            <a:p>
              <a:pPr marL="932688"/>
              <a:r>
                <a:rPr lang="en-US" sz="1700" i="1" dirty="0">
                  <a:latin typeface="Times New Roman"/>
                  <a:cs typeface="Times New Roman"/>
                </a:rPr>
                <a:t>.</a:t>
              </a:r>
            </a:p>
            <a:p>
              <a:endParaRPr lang="en-US" sz="1700" i="1" dirty="0">
                <a:latin typeface="Times New Roman"/>
                <a:cs typeface="Times New Roman"/>
              </a:endParaRPr>
            </a:p>
            <a:p>
              <a:r>
                <a:rPr lang="en-US" sz="1700" i="1" dirty="0">
                  <a:latin typeface="Times New Roman"/>
                  <a:cs typeface="Times New Roman"/>
                </a:rPr>
                <a:t>. . . other question/answer entries . . .</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Group 116"/>
          <p:cNvGrpSpPr/>
          <p:nvPr/>
        </p:nvGrpSpPr>
        <p:grpSpPr>
          <a:xfrm>
            <a:off x="533400" y="2919790"/>
            <a:ext cx="862390" cy="514045"/>
            <a:chOff x="533400" y="2919790"/>
            <a:chExt cx="862390" cy="514045"/>
          </a:xfrm>
        </p:grpSpPr>
        <p:sp>
          <p:nvSpPr>
            <p:cNvPr id="5" name="Rectangle 4"/>
            <p:cNvSpPr/>
            <p:nvPr/>
          </p:nvSpPr>
          <p:spPr bwMode="auto">
            <a:xfrm>
              <a:off x="633790" y="3205235"/>
              <a:ext cx="762000"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 name="TextBox 5"/>
            <p:cNvSpPr txBox="1"/>
            <p:nvPr/>
          </p:nvSpPr>
          <p:spPr>
            <a:xfrm>
              <a:off x="533400" y="2919790"/>
              <a:ext cx="838200" cy="307777"/>
            </a:xfrm>
            <a:prstGeom prst="rect">
              <a:avLst/>
            </a:prstGeom>
            <a:noFill/>
          </p:spPr>
          <p:txBody>
            <a:bodyPr wrap="square" rtlCol="0">
              <a:spAutoFit/>
            </a:bodyPr>
            <a:lstStyle/>
            <a:p>
              <a:r>
                <a:rPr lang="en-US" sz="1400" b="1" dirty="0">
                  <a:latin typeface="Courier New"/>
                  <a:cs typeface="Courier New"/>
                </a:rPr>
                <a:t>course</a:t>
              </a:r>
            </a:p>
          </p:txBody>
        </p:sp>
      </p:grpSp>
      <p:sp>
        <p:nvSpPr>
          <p:cNvPr id="433154" name="Rectangle 2"/>
          <p:cNvSpPr>
            <a:spLocks noGrp="1" noChangeArrowheads="1"/>
          </p:cNvSpPr>
          <p:nvPr>
            <p:ph type="title"/>
          </p:nvPr>
        </p:nvSpPr>
        <p:spPr>
          <a:xfrm>
            <a:off x="0" y="0"/>
            <a:ext cx="9144000" cy="1143000"/>
          </a:xfrm>
          <a:noFill/>
          <a:ln/>
        </p:spPr>
        <p:txBody>
          <a:bodyPr/>
          <a:lstStyle/>
          <a:p>
            <a:r>
              <a:rPr lang="en-US" sz="4000">
                <a:solidFill>
                  <a:srgbClr val="FF0000"/>
                </a:solidFill>
                <a:latin typeface="Times New Roman" charset="0"/>
              </a:rPr>
              <a:t>Choosing an Internal Representation  </a:t>
            </a:r>
            <a:endParaRPr lang="en-US">
              <a:solidFill>
                <a:srgbClr val="FF0000"/>
              </a:solidFill>
              <a:latin typeface="Times New Roman" charset="0"/>
            </a:endParaRPr>
          </a:p>
        </p:txBody>
      </p:sp>
      <p:sp>
        <p:nvSpPr>
          <p:cNvPr id="433157" name="Text Box 5"/>
          <p:cNvSpPr txBox="1">
            <a:spLocks noChangeArrowheads="1"/>
          </p:cNvSpPr>
          <p:nvPr/>
        </p:nvSpPr>
        <p:spPr bwMode="auto">
          <a:xfrm>
            <a:off x="381000" y="1243013"/>
            <a:ext cx="8382000" cy="1428083"/>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400" dirty="0">
                <a:latin typeface="Times New Roman" charset="0"/>
              </a:rPr>
              <a:t>The first step in building the teaching machine is to design a set of classes that can represent the data and their relationships in the file. All relevant data should be accessible from a single structure that contains all relevant information in a nested series of classes.</a:t>
            </a:r>
          </a:p>
        </p:txBody>
      </p:sp>
      <p:grpSp>
        <p:nvGrpSpPr>
          <p:cNvPr id="114" name="Group 113"/>
          <p:cNvGrpSpPr/>
          <p:nvPr/>
        </p:nvGrpSpPr>
        <p:grpSpPr>
          <a:xfrm>
            <a:off x="976690" y="2919790"/>
            <a:ext cx="2833310" cy="938020"/>
            <a:chOff x="976690" y="2919790"/>
            <a:chExt cx="2833310" cy="938020"/>
          </a:xfrm>
        </p:grpSpPr>
        <p:sp>
          <p:nvSpPr>
            <p:cNvPr id="7" name="Rectangle 6"/>
            <p:cNvSpPr/>
            <p:nvPr/>
          </p:nvSpPr>
          <p:spPr bwMode="auto">
            <a:xfrm>
              <a:off x="2234382" y="3200400"/>
              <a:ext cx="1572768" cy="657410"/>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TextBox 7"/>
            <p:cNvSpPr txBox="1"/>
            <p:nvPr/>
          </p:nvSpPr>
          <p:spPr>
            <a:xfrm>
              <a:off x="2234382" y="2919790"/>
              <a:ext cx="1575618" cy="307777"/>
            </a:xfrm>
            <a:prstGeom prst="rect">
              <a:avLst/>
            </a:prstGeom>
            <a:noFill/>
          </p:spPr>
          <p:txBody>
            <a:bodyPr wrap="square" rtlCol="0">
              <a:spAutoFit/>
            </a:bodyPr>
            <a:lstStyle/>
            <a:p>
              <a:pPr algn="ctr"/>
              <a:r>
                <a:rPr lang="en-US" sz="1400" b="1" dirty="0" err="1">
                  <a:latin typeface="Courier New"/>
                  <a:cs typeface="Courier New"/>
                </a:rPr>
                <a:t>TMCourse</a:t>
              </a:r>
              <a:endParaRPr lang="en-US" sz="1400" b="1" dirty="0">
                <a:latin typeface="Courier New"/>
                <a:cs typeface="Courier New"/>
              </a:endParaRPr>
            </a:p>
          </p:txBody>
        </p:sp>
        <p:sp>
          <p:nvSpPr>
            <p:cNvPr id="20" name="Oval 19"/>
            <p:cNvSpPr/>
            <p:nvPr/>
          </p:nvSpPr>
          <p:spPr bwMode="auto">
            <a:xfrm>
              <a:off x="976690" y="3281435"/>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5" name="Straight Arrow Connector 24"/>
            <p:cNvCxnSpPr>
              <a:stCxn id="20" idx="6"/>
            </p:cNvCxnSpPr>
            <p:nvPr/>
          </p:nvCxnSpPr>
          <p:spPr bwMode="auto">
            <a:xfrm>
              <a:off x="1052890" y="3319535"/>
              <a:ext cx="1173690" cy="693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2" name="Group 1">
            <a:extLst>
              <a:ext uri="{FF2B5EF4-FFF2-40B4-BE49-F238E27FC236}">
                <a16:creationId xmlns:a16="http://schemas.microsoft.com/office/drawing/2014/main" id="{81C270F6-0687-7347-8699-E449EC705A82}"/>
              </a:ext>
            </a:extLst>
          </p:cNvPr>
          <p:cNvGrpSpPr/>
          <p:nvPr/>
        </p:nvGrpSpPr>
        <p:grpSpPr>
          <a:xfrm>
            <a:off x="2226580" y="3175961"/>
            <a:ext cx="1499422" cy="514045"/>
            <a:chOff x="2226580" y="3175961"/>
            <a:chExt cx="1499422" cy="514045"/>
          </a:xfrm>
        </p:grpSpPr>
        <p:sp>
          <p:nvSpPr>
            <p:cNvPr id="12" name="TextBox 11"/>
            <p:cNvSpPr txBox="1"/>
            <p:nvPr/>
          </p:nvSpPr>
          <p:spPr>
            <a:xfrm>
              <a:off x="2226580" y="3175961"/>
              <a:ext cx="1195010" cy="307777"/>
            </a:xfrm>
            <a:prstGeom prst="rect">
              <a:avLst/>
            </a:prstGeom>
            <a:noFill/>
          </p:spPr>
          <p:txBody>
            <a:bodyPr wrap="square" rtlCol="0">
              <a:spAutoFit/>
            </a:bodyPr>
            <a:lstStyle/>
            <a:p>
              <a:r>
                <a:rPr lang="en-US" sz="1400" b="1" dirty="0">
                  <a:latin typeface="Courier New"/>
                  <a:cs typeface="Courier New"/>
                </a:rPr>
                <a:t>questions</a:t>
              </a:r>
            </a:p>
          </p:txBody>
        </p:sp>
        <p:sp>
          <p:nvSpPr>
            <p:cNvPr id="11" name="Rectangle 10"/>
            <p:cNvSpPr/>
            <p:nvPr/>
          </p:nvSpPr>
          <p:spPr bwMode="auto">
            <a:xfrm>
              <a:off x="2326970" y="3461406"/>
              <a:ext cx="1399032"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116" name="Group 115"/>
          <p:cNvGrpSpPr/>
          <p:nvPr/>
        </p:nvGrpSpPr>
        <p:grpSpPr>
          <a:xfrm>
            <a:off x="1986180" y="3533920"/>
            <a:ext cx="2057400" cy="2808280"/>
            <a:chOff x="1986180" y="3059120"/>
            <a:chExt cx="2057400" cy="2808280"/>
          </a:xfrm>
        </p:grpSpPr>
        <p:sp>
          <p:nvSpPr>
            <p:cNvPr id="28" name="Rectangle 27"/>
            <p:cNvSpPr/>
            <p:nvPr/>
          </p:nvSpPr>
          <p:spPr bwMode="auto">
            <a:xfrm>
              <a:off x="2234382" y="4800600"/>
              <a:ext cx="1572768" cy="1066800"/>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TextBox 28"/>
            <p:cNvSpPr txBox="1"/>
            <p:nvPr/>
          </p:nvSpPr>
          <p:spPr>
            <a:xfrm>
              <a:off x="1986180" y="4517667"/>
              <a:ext cx="2057400" cy="289823"/>
            </a:xfrm>
            <a:prstGeom prst="rect">
              <a:avLst/>
            </a:prstGeom>
            <a:noFill/>
          </p:spPr>
          <p:txBody>
            <a:bodyPr wrap="square" rtlCol="0">
              <a:spAutoFit/>
            </a:bodyPr>
            <a:lstStyle/>
            <a:p>
              <a:pPr algn="ctr">
                <a:lnSpc>
                  <a:spcPct val="90000"/>
                </a:lnSpc>
              </a:pPr>
              <a:r>
                <a:rPr lang="en-US" sz="1400" i="1" dirty="0">
                  <a:latin typeface="Times New Roman"/>
                  <a:cs typeface="Times New Roman"/>
                </a:rPr>
                <a:t>name </a:t>
              </a:r>
              <a:r>
                <a:rPr lang="en-US" sz="1400" dirty="0" err="1">
                  <a:sym typeface="Symbol"/>
                </a:rPr>
                <a:t></a:t>
              </a:r>
              <a:r>
                <a:rPr lang="en-US" sz="1400" i="1" dirty="0">
                  <a:latin typeface="Times New Roman"/>
                  <a:cs typeface="Times New Roman"/>
                  <a:sym typeface="Symbol"/>
                </a:rPr>
                <a:t> question</a:t>
              </a:r>
              <a:endParaRPr lang="en-US" sz="1200" i="1" dirty="0">
                <a:latin typeface="Times New Roman"/>
                <a:cs typeface="Times New Roman"/>
              </a:endParaRPr>
            </a:p>
          </p:txBody>
        </p:sp>
        <p:sp>
          <p:nvSpPr>
            <p:cNvPr id="31" name="Rectangle 30"/>
            <p:cNvSpPr/>
            <p:nvPr/>
          </p:nvSpPr>
          <p:spPr bwMode="auto">
            <a:xfrm>
              <a:off x="2322267" y="4884994"/>
              <a:ext cx="1396999" cy="906206"/>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33" name="Straight Connector 32"/>
            <p:cNvCxnSpPr>
              <a:stCxn id="31" idx="0"/>
              <a:endCxn id="31" idx="2"/>
            </p:cNvCxnSpPr>
            <p:nvPr/>
          </p:nvCxnSpPr>
          <p:spPr bwMode="auto">
            <a:xfrm rot="16200000" flipH="1">
              <a:off x="2567664" y="5338097"/>
              <a:ext cx="906206"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Connector 34"/>
            <p:cNvCxnSpPr>
              <a:stCxn id="31" idx="1"/>
              <a:endCxn id="31" idx="3"/>
            </p:cNvCxnSpPr>
            <p:nvPr/>
          </p:nvCxnSpPr>
          <p:spPr bwMode="auto">
            <a:xfrm rot="10800000" flipH="1">
              <a:off x="2322266" y="5337302"/>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 name="Straight Connector 41"/>
            <p:cNvCxnSpPr/>
            <p:nvPr/>
          </p:nvCxnSpPr>
          <p:spPr bwMode="auto">
            <a:xfrm rot="10800000" flipH="1">
              <a:off x="2322268" y="5563456"/>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rot="10800000" flipH="1">
              <a:off x="2322268" y="5111148"/>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66" name="Group 65"/>
            <p:cNvGrpSpPr/>
            <p:nvPr/>
          </p:nvGrpSpPr>
          <p:grpSpPr>
            <a:xfrm>
              <a:off x="2027909" y="3059120"/>
              <a:ext cx="1036677" cy="1861104"/>
              <a:chOff x="2408909" y="3059120"/>
              <a:chExt cx="1036677" cy="1861104"/>
            </a:xfrm>
          </p:grpSpPr>
          <p:sp>
            <p:nvSpPr>
              <p:cNvPr id="44" name="Oval 43"/>
              <p:cNvSpPr/>
              <p:nvPr/>
            </p:nvSpPr>
            <p:spPr bwMode="auto">
              <a:xfrm>
                <a:off x="3369386" y="3059120"/>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0" name="Arc 49"/>
              <p:cNvSpPr/>
              <p:nvPr/>
            </p:nvSpPr>
            <p:spPr bwMode="auto">
              <a:xfrm rot="5400000">
                <a:off x="3184012" y="4160370"/>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2" name="Straight Connector 51"/>
              <p:cNvCxnSpPr>
                <a:stCxn id="44" idx="4"/>
                <a:endCxn id="50" idx="0"/>
              </p:cNvCxnSpPr>
              <p:nvPr/>
            </p:nvCxnSpPr>
            <p:spPr bwMode="auto">
              <a:xfrm rot="16200000" flipH="1">
                <a:off x="2840374" y="3702432"/>
                <a:ext cx="1139350" cy="512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6" name="Arc 55"/>
              <p:cNvSpPr/>
              <p:nvPr/>
            </p:nvSpPr>
            <p:spPr bwMode="auto">
              <a:xfrm rot="16200000">
                <a:off x="2408910" y="4392018"/>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7" name="Arc 56"/>
              <p:cNvSpPr/>
              <p:nvPr/>
            </p:nvSpPr>
            <p:spPr bwMode="auto">
              <a:xfrm rot="10800000">
                <a:off x="2408911" y="4691624"/>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9" name="Straight Connector 58"/>
              <p:cNvCxnSpPr>
                <a:stCxn id="50" idx="2"/>
                <a:endCxn id="56" idx="2"/>
              </p:cNvCxnSpPr>
              <p:nvPr/>
            </p:nvCxnSpPr>
            <p:spPr bwMode="auto">
              <a:xfrm rot="10800000" flipV="1">
                <a:off x="2523210" y="4388970"/>
                <a:ext cx="775102" cy="30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p:cNvCxnSpPr>
                <a:stCxn id="56" idx="0"/>
                <a:endCxn id="57" idx="2"/>
              </p:cNvCxnSpPr>
              <p:nvPr/>
            </p:nvCxnSpPr>
            <p:spPr bwMode="auto">
              <a:xfrm rot="16200000" flipH="1">
                <a:off x="2259107" y="4656120"/>
                <a:ext cx="299606"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3" name="Straight Arrow Connector 62"/>
              <p:cNvCxnSpPr>
                <a:stCxn id="57" idx="0"/>
              </p:cNvCxnSpPr>
              <p:nvPr/>
            </p:nvCxnSpPr>
            <p:spPr bwMode="auto">
              <a:xfrm flipV="1">
                <a:off x="2523211" y="4918736"/>
                <a:ext cx="9144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grpSp>
        <p:nvGrpSpPr>
          <p:cNvPr id="120" name="Group 119"/>
          <p:cNvGrpSpPr/>
          <p:nvPr/>
        </p:nvGrpSpPr>
        <p:grpSpPr>
          <a:xfrm>
            <a:off x="3342151" y="2919790"/>
            <a:ext cx="2774041" cy="2595058"/>
            <a:chOff x="3342151" y="2919790"/>
            <a:chExt cx="2774041" cy="2595058"/>
          </a:xfrm>
        </p:grpSpPr>
        <p:grpSp>
          <p:nvGrpSpPr>
            <p:cNvPr id="119" name="Group 118"/>
            <p:cNvGrpSpPr/>
            <p:nvPr/>
          </p:nvGrpSpPr>
          <p:grpSpPr>
            <a:xfrm>
              <a:off x="4451984" y="2919790"/>
              <a:ext cx="1664208" cy="1745192"/>
              <a:chOff x="4451984" y="2919790"/>
              <a:chExt cx="1664208" cy="1745192"/>
            </a:xfrm>
          </p:grpSpPr>
          <p:sp>
            <p:nvSpPr>
              <p:cNvPr id="13" name="Rectangle 12"/>
              <p:cNvSpPr/>
              <p:nvPr/>
            </p:nvSpPr>
            <p:spPr bwMode="auto">
              <a:xfrm>
                <a:off x="4451984" y="3200399"/>
                <a:ext cx="1664208" cy="1464583"/>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 name="TextBox 13"/>
              <p:cNvSpPr txBox="1"/>
              <p:nvPr/>
            </p:nvSpPr>
            <p:spPr>
              <a:xfrm>
                <a:off x="4451984" y="2919790"/>
                <a:ext cx="1567816" cy="307777"/>
              </a:xfrm>
              <a:prstGeom prst="rect">
                <a:avLst/>
              </a:prstGeom>
              <a:noFill/>
            </p:spPr>
            <p:txBody>
              <a:bodyPr wrap="square" rtlCol="0">
                <a:spAutoFit/>
              </a:bodyPr>
              <a:lstStyle/>
              <a:p>
                <a:pPr algn="ctr"/>
                <a:r>
                  <a:rPr lang="en-US" sz="1400" b="1" dirty="0" err="1">
                    <a:latin typeface="Courier New"/>
                    <a:cs typeface="Courier New"/>
                  </a:rPr>
                  <a:t>TMQuestion</a:t>
                </a:r>
                <a:endParaRPr lang="en-US" sz="1400" b="1" dirty="0">
                  <a:latin typeface="Courier New"/>
                  <a:cs typeface="Courier New"/>
                </a:endParaRPr>
              </a:p>
            </p:txBody>
          </p:sp>
        </p:grpSp>
        <p:grpSp>
          <p:nvGrpSpPr>
            <p:cNvPr id="104" name="Group 103"/>
            <p:cNvGrpSpPr/>
            <p:nvPr/>
          </p:nvGrpSpPr>
          <p:grpSpPr>
            <a:xfrm>
              <a:off x="3342151" y="3312689"/>
              <a:ext cx="1112121" cy="2202159"/>
              <a:chOff x="3723151" y="3312689"/>
              <a:chExt cx="1112121" cy="2202159"/>
            </a:xfrm>
          </p:grpSpPr>
          <p:sp>
            <p:nvSpPr>
              <p:cNvPr id="87" name="Oval 86"/>
              <p:cNvSpPr/>
              <p:nvPr/>
            </p:nvSpPr>
            <p:spPr bwMode="auto">
              <a:xfrm rot="16200000" flipH="1">
                <a:off x="3723151" y="5438648"/>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8" name="Arc 87"/>
              <p:cNvSpPr/>
              <p:nvPr/>
            </p:nvSpPr>
            <p:spPr bwMode="auto">
              <a:xfrm rot="10800000" flipH="1">
                <a:off x="4171565" y="5253274"/>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89" name="Straight Connector 88"/>
              <p:cNvCxnSpPr>
                <a:stCxn id="87" idx="4"/>
                <a:endCxn id="88" idx="0"/>
              </p:cNvCxnSpPr>
              <p:nvPr/>
            </p:nvCxnSpPr>
            <p:spPr bwMode="auto">
              <a:xfrm>
                <a:off x="3799351" y="5476748"/>
                <a:ext cx="486514" cy="512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0" name="Arc 89"/>
              <p:cNvSpPr/>
              <p:nvPr/>
            </p:nvSpPr>
            <p:spPr bwMode="auto">
              <a:xfrm flipH="1">
                <a:off x="4403212" y="3316348"/>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92" name="Straight Connector 91"/>
              <p:cNvCxnSpPr>
                <a:stCxn id="88" idx="2"/>
                <a:endCxn id="90" idx="2"/>
              </p:cNvCxnSpPr>
              <p:nvPr/>
            </p:nvCxnSpPr>
            <p:spPr bwMode="auto">
              <a:xfrm rot="5400000" flipH="1" flipV="1">
                <a:off x="3433225" y="4397588"/>
                <a:ext cx="1936926" cy="304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5" name="Straight Arrow Connector 94"/>
              <p:cNvCxnSpPr>
                <a:stCxn id="90" idx="0"/>
              </p:cNvCxnSpPr>
              <p:nvPr/>
            </p:nvCxnSpPr>
            <p:spPr bwMode="auto">
              <a:xfrm flipV="1">
                <a:off x="4517512" y="3312689"/>
                <a:ext cx="317760" cy="365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grpSp>
        <p:nvGrpSpPr>
          <p:cNvPr id="121" name="Group 120"/>
          <p:cNvGrpSpPr/>
          <p:nvPr/>
        </p:nvGrpSpPr>
        <p:grpSpPr>
          <a:xfrm>
            <a:off x="4443340" y="3169080"/>
            <a:ext cx="1613599" cy="1402920"/>
            <a:chOff x="4443354" y="2770910"/>
            <a:chExt cx="1592835" cy="1402920"/>
          </a:xfrm>
        </p:grpSpPr>
        <p:sp>
          <p:nvSpPr>
            <p:cNvPr id="15" name="Rectangle 14"/>
            <p:cNvSpPr/>
            <p:nvPr/>
          </p:nvSpPr>
          <p:spPr bwMode="auto">
            <a:xfrm>
              <a:off x="4544572" y="3505505"/>
              <a:ext cx="1471292"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TextBox 15"/>
            <p:cNvSpPr txBox="1"/>
            <p:nvPr/>
          </p:nvSpPr>
          <p:spPr>
            <a:xfrm>
              <a:off x="4444183" y="3220060"/>
              <a:ext cx="1592006" cy="307777"/>
            </a:xfrm>
            <a:prstGeom prst="rect">
              <a:avLst/>
            </a:prstGeom>
            <a:noFill/>
          </p:spPr>
          <p:txBody>
            <a:bodyPr wrap="square" rtlCol="0">
              <a:spAutoFit/>
            </a:bodyPr>
            <a:lstStyle/>
            <a:p>
              <a:r>
                <a:rPr lang="en-US" sz="1400" b="1" dirty="0">
                  <a:latin typeface="Courier New"/>
                  <a:cs typeface="Courier New"/>
                </a:rPr>
                <a:t>text</a:t>
              </a:r>
            </a:p>
          </p:txBody>
        </p:sp>
        <p:sp>
          <p:nvSpPr>
            <p:cNvPr id="17" name="Rectangle 16"/>
            <p:cNvSpPr/>
            <p:nvPr/>
          </p:nvSpPr>
          <p:spPr bwMode="auto">
            <a:xfrm>
              <a:off x="4544572" y="3945230"/>
              <a:ext cx="1471292"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 name="TextBox 17"/>
            <p:cNvSpPr txBox="1"/>
            <p:nvPr/>
          </p:nvSpPr>
          <p:spPr>
            <a:xfrm>
              <a:off x="4444183" y="3659785"/>
              <a:ext cx="1195011" cy="307777"/>
            </a:xfrm>
            <a:prstGeom prst="rect">
              <a:avLst/>
            </a:prstGeom>
            <a:noFill/>
          </p:spPr>
          <p:txBody>
            <a:bodyPr wrap="square" rtlCol="0">
              <a:spAutoFit/>
            </a:bodyPr>
            <a:lstStyle/>
            <a:p>
              <a:r>
                <a:rPr lang="en-US" sz="1400" b="1" dirty="0">
                  <a:latin typeface="Courier New"/>
                  <a:cs typeface="Courier New"/>
                </a:rPr>
                <a:t>answers</a:t>
              </a:r>
            </a:p>
          </p:txBody>
        </p:sp>
        <p:sp>
          <p:nvSpPr>
            <p:cNvPr id="85" name="Rectangle 84"/>
            <p:cNvSpPr/>
            <p:nvPr/>
          </p:nvSpPr>
          <p:spPr bwMode="auto">
            <a:xfrm>
              <a:off x="4543743" y="3056355"/>
              <a:ext cx="1471292"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6" name="TextBox 85"/>
            <p:cNvSpPr txBox="1"/>
            <p:nvPr/>
          </p:nvSpPr>
          <p:spPr>
            <a:xfrm>
              <a:off x="4443354" y="2770910"/>
              <a:ext cx="1592007" cy="307777"/>
            </a:xfrm>
            <a:prstGeom prst="rect">
              <a:avLst/>
            </a:prstGeom>
            <a:noFill/>
          </p:spPr>
          <p:txBody>
            <a:bodyPr wrap="square" rtlCol="0">
              <a:spAutoFit/>
            </a:bodyPr>
            <a:lstStyle/>
            <a:p>
              <a:r>
                <a:rPr lang="en-US" sz="1400" b="1" dirty="0">
                  <a:latin typeface="Courier New"/>
                  <a:cs typeface="Courier New"/>
                </a:rPr>
                <a:t>name</a:t>
              </a:r>
            </a:p>
          </p:txBody>
        </p:sp>
      </p:grpSp>
      <p:grpSp>
        <p:nvGrpSpPr>
          <p:cNvPr id="123" name="Group 122"/>
          <p:cNvGrpSpPr/>
          <p:nvPr/>
        </p:nvGrpSpPr>
        <p:grpSpPr>
          <a:xfrm>
            <a:off x="4214740" y="4425696"/>
            <a:ext cx="2057400" cy="1918958"/>
            <a:chOff x="4214740" y="3974636"/>
            <a:chExt cx="2057400" cy="1918958"/>
          </a:xfrm>
        </p:grpSpPr>
        <p:sp>
          <p:nvSpPr>
            <p:cNvPr id="68" name="Rectangle 67"/>
            <p:cNvSpPr/>
            <p:nvPr/>
          </p:nvSpPr>
          <p:spPr bwMode="auto">
            <a:xfrm>
              <a:off x="4454830" y="4826794"/>
              <a:ext cx="1572768" cy="1066800"/>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0" name="Rectangle 69"/>
            <p:cNvSpPr/>
            <p:nvPr/>
          </p:nvSpPr>
          <p:spPr bwMode="auto">
            <a:xfrm>
              <a:off x="4542715" y="4911188"/>
              <a:ext cx="1396999" cy="906206"/>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1" name="Straight Connector 70"/>
            <p:cNvCxnSpPr>
              <a:stCxn id="70" idx="0"/>
              <a:endCxn id="70" idx="2"/>
            </p:cNvCxnSpPr>
            <p:nvPr/>
          </p:nvCxnSpPr>
          <p:spPr bwMode="auto">
            <a:xfrm rot="16200000" flipH="1">
              <a:off x="4788112" y="5364291"/>
              <a:ext cx="906206"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2" name="Straight Connector 71"/>
            <p:cNvCxnSpPr>
              <a:stCxn id="70" idx="1"/>
              <a:endCxn id="70" idx="3"/>
            </p:cNvCxnSpPr>
            <p:nvPr/>
          </p:nvCxnSpPr>
          <p:spPr bwMode="auto">
            <a:xfrm rot="10800000" flipH="1">
              <a:off x="4542714" y="5363496"/>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3" name="Straight Connector 72"/>
            <p:cNvCxnSpPr/>
            <p:nvPr/>
          </p:nvCxnSpPr>
          <p:spPr bwMode="auto">
            <a:xfrm rot="10800000" flipH="1">
              <a:off x="4542716" y="5589650"/>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4" name="Straight Connector 73"/>
            <p:cNvCxnSpPr/>
            <p:nvPr/>
          </p:nvCxnSpPr>
          <p:spPr bwMode="auto">
            <a:xfrm rot="10800000" flipH="1">
              <a:off x="4542716" y="5137342"/>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5" name="TextBox 114"/>
            <p:cNvSpPr txBox="1"/>
            <p:nvPr/>
          </p:nvSpPr>
          <p:spPr>
            <a:xfrm>
              <a:off x="4214740" y="4535677"/>
              <a:ext cx="2057400" cy="289823"/>
            </a:xfrm>
            <a:prstGeom prst="rect">
              <a:avLst/>
            </a:prstGeom>
            <a:noFill/>
          </p:spPr>
          <p:txBody>
            <a:bodyPr wrap="square" rtlCol="0">
              <a:spAutoFit/>
            </a:bodyPr>
            <a:lstStyle/>
            <a:p>
              <a:pPr algn="ctr">
                <a:lnSpc>
                  <a:spcPct val="90000"/>
                </a:lnSpc>
              </a:pPr>
              <a:r>
                <a:rPr lang="en-US" sz="1400" i="1" dirty="0">
                  <a:latin typeface="Times New Roman"/>
                  <a:cs typeface="Times New Roman"/>
                </a:rPr>
                <a:t>string </a:t>
              </a:r>
              <a:r>
                <a:rPr lang="en-US" sz="1400" dirty="0" err="1">
                  <a:sym typeface="Symbol"/>
                </a:rPr>
                <a:t></a:t>
              </a:r>
              <a:r>
                <a:rPr lang="en-US" sz="1400" i="1" dirty="0">
                  <a:latin typeface="Times New Roman"/>
                  <a:cs typeface="Times New Roman"/>
                  <a:sym typeface="Symbol"/>
                </a:rPr>
                <a:t> name</a:t>
              </a:r>
              <a:endParaRPr lang="en-US" sz="1200" i="1" dirty="0">
                <a:latin typeface="Times New Roman"/>
                <a:cs typeface="Times New Roman"/>
              </a:endParaRPr>
            </a:p>
          </p:txBody>
        </p:sp>
        <p:grpSp>
          <p:nvGrpSpPr>
            <p:cNvPr id="75" name="Group 74"/>
            <p:cNvGrpSpPr/>
            <p:nvPr/>
          </p:nvGrpSpPr>
          <p:grpSpPr>
            <a:xfrm>
              <a:off x="4248357" y="3974636"/>
              <a:ext cx="1036677" cy="948042"/>
              <a:chOff x="2408909" y="3972182"/>
              <a:chExt cx="1036677" cy="948042"/>
            </a:xfrm>
          </p:grpSpPr>
          <p:sp>
            <p:nvSpPr>
              <p:cNvPr id="76" name="Oval 75"/>
              <p:cNvSpPr/>
              <p:nvPr/>
            </p:nvSpPr>
            <p:spPr bwMode="auto">
              <a:xfrm>
                <a:off x="3369386" y="3972182"/>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7" name="Arc 76"/>
              <p:cNvSpPr/>
              <p:nvPr/>
            </p:nvSpPr>
            <p:spPr bwMode="auto">
              <a:xfrm rot="5400000">
                <a:off x="3184012" y="4160370"/>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8" name="Straight Connector 77"/>
              <p:cNvCxnSpPr>
                <a:stCxn id="76" idx="4"/>
                <a:endCxn id="77" idx="0"/>
              </p:cNvCxnSpPr>
              <p:nvPr/>
            </p:nvCxnSpPr>
            <p:spPr bwMode="auto">
              <a:xfrm>
                <a:off x="3407486" y="4048382"/>
                <a:ext cx="5126" cy="2262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9" name="Arc 78"/>
              <p:cNvSpPr/>
              <p:nvPr/>
            </p:nvSpPr>
            <p:spPr bwMode="auto">
              <a:xfrm rot="16200000">
                <a:off x="2408910" y="4392018"/>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0" name="Arc 79"/>
              <p:cNvSpPr/>
              <p:nvPr/>
            </p:nvSpPr>
            <p:spPr bwMode="auto">
              <a:xfrm rot="10800000">
                <a:off x="2408911" y="4691624"/>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81" name="Straight Connector 80"/>
              <p:cNvCxnSpPr>
                <a:stCxn id="77" idx="2"/>
                <a:endCxn id="79" idx="2"/>
              </p:cNvCxnSpPr>
              <p:nvPr/>
            </p:nvCxnSpPr>
            <p:spPr bwMode="auto">
              <a:xfrm rot="10800000" flipV="1">
                <a:off x="2523210" y="4388970"/>
                <a:ext cx="775102" cy="30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2" name="Straight Connector 81"/>
              <p:cNvCxnSpPr>
                <a:stCxn id="79" idx="0"/>
                <a:endCxn id="80" idx="2"/>
              </p:cNvCxnSpPr>
              <p:nvPr/>
            </p:nvCxnSpPr>
            <p:spPr bwMode="auto">
              <a:xfrm rot="16200000" flipH="1">
                <a:off x="2259107" y="4656120"/>
                <a:ext cx="299606"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3" name="Straight Arrow Connector 82"/>
              <p:cNvCxnSpPr>
                <a:stCxn id="80" idx="0"/>
              </p:cNvCxnSpPr>
              <p:nvPr/>
            </p:nvCxnSpPr>
            <p:spPr bwMode="auto">
              <a:xfrm>
                <a:off x="2523211" y="4920224"/>
                <a:ext cx="9144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grpSp>
        <p:nvGrpSpPr>
          <p:cNvPr id="122" name="Group 121"/>
          <p:cNvGrpSpPr/>
          <p:nvPr/>
        </p:nvGrpSpPr>
        <p:grpSpPr>
          <a:xfrm>
            <a:off x="5193849" y="2900580"/>
            <a:ext cx="3216999" cy="1373060"/>
            <a:chOff x="5193849" y="2900580"/>
            <a:chExt cx="3216999" cy="1373060"/>
          </a:xfrm>
        </p:grpSpPr>
        <p:sp>
          <p:nvSpPr>
            <p:cNvPr id="98" name="Rectangle 97"/>
            <p:cNvSpPr/>
            <p:nvPr/>
          </p:nvSpPr>
          <p:spPr bwMode="auto">
            <a:xfrm>
              <a:off x="6838080" y="3206840"/>
              <a:ext cx="1572768" cy="1066800"/>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9" name="Rectangle 98"/>
            <p:cNvSpPr/>
            <p:nvPr/>
          </p:nvSpPr>
          <p:spPr bwMode="auto">
            <a:xfrm>
              <a:off x="6925965" y="3291234"/>
              <a:ext cx="1396999" cy="906206"/>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0" name="Straight Connector 99"/>
            <p:cNvCxnSpPr>
              <a:stCxn id="99" idx="1"/>
              <a:endCxn id="99" idx="3"/>
            </p:cNvCxnSpPr>
            <p:nvPr/>
          </p:nvCxnSpPr>
          <p:spPr bwMode="auto">
            <a:xfrm rot="10800000" flipH="1">
              <a:off x="6925964" y="3743542"/>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1" name="Straight Connector 100"/>
            <p:cNvCxnSpPr/>
            <p:nvPr/>
          </p:nvCxnSpPr>
          <p:spPr bwMode="auto">
            <a:xfrm rot="10800000" flipH="1">
              <a:off x="6925966" y="3969696"/>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2" name="Straight Connector 101"/>
            <p:cNvCxnSpPr/>
            <p:nvPr/>
          </p:nvCxnSpPr>
          <p:spPr bwMode="auto">
            <a:xfrm rot="10800000" flipH="1">
              <a:off x="6925966" y="3517388"/>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3" name="TextBox 102"/>
            <p:cNvSpPr txBox="1"/>
            <p:nvPr/>
          </p:nvSpPr>
          <p:spPr>
            <a:xfrm>
              <a:off x="6832944" y="2900580"/>
              <a:ext cx="1567816" cy="307777"/>
            </a:xfrm>
            <a:prstGeom prst="rect">
              <a:avLst/>
            </a:prstGeom>
            <a:noFill/>
          </p:spPr>
          <p:txBody>
            <a:bodyPr wrap="square" rtlCol="0">
              <a:spAutoFit/>
            </a:bodyPr>
            <a:lstStyle/>
            <a:p>
              <a:pPr algn="ctr"/>
              <a:r>
                <a:rPr lang="en-US" sz="1400" i="1" dirty="0">
                  <a:latin typeface="Times New Roman"/>
                  <a:cs typeface="Times New Roman"/>
                </a:rPr>
                <a:t>array of strings</a:t>
              </a:r>
            </a:p>
          </p:txBody>
        </p:sp>
        <p:grpSp>
          <p:nvGrpSpPr>
            <p:cNvPr id="105" name="Group 104"/>
            <p:cNvGrpSpPr/>
            <p:nvPr/>
          </p:nvGrpSpPr>
          <p:grpSpPr>
            <a:xfrm>
              <a:off x="5193849" y="3322331"/>
              <a:ext cx="1628921" cy="716269"/>
              <a:chOff x="3723151" y="4740389"/>
              <a:chExt cx="1628921" cy="716269"/>
            </a:xfrm>
          </p:grpSpPr>
          <p:sp>
            <p:nvSpPr>
              <p:cNvPr id="106" name="Oval 105"/>
              <p:cNvSpPr/>
              <p:nvPr/>
            </p:nvSpPr>
            <p:spPr bwMode="auto">
              <a:xfrm rot="16200000" flipH="1">
                <a:off x="3723151" y="5380458"/>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7" name="Arc 106"/>
              <p:cNvSpPr/>
              <p:nvPr/>
            </p:nvSpPr>
            <p:spPr bwMode="auto">
              <a:xfrm rot="10800000" flipH="1">
                <a:off x="4701502" y="5193924"/>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8" name="Straight Connector 107"/>
              <p:cNvCxnSpPr>
                <a:stCxn id="106" idx="4"/>
                <a:endCxn id="107" idx="0"/>
              </p:cNvCxnSpPr>
              <p:nvPr/>
            </p:nvCxnSpPr>
            <p:spPr bwMode="auto">
              <a:xfrm>
                <a:off x="3799351" y="5418558"/>
                <a:ext cx="1016451" cy="396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9" name="Arc 108"/>
              <p:cNvSpPr/>
              <p:nvPr/>
            </p:nvSpPr>
            <p:spPr bwMode="auto">
              <a:xfrm flipH="1">
                <a:off x="4930102" y="4742138"/>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10" name="Straight Connector 109"/>
              <p:cNvCxnSpPr>
                <a:stCxn id="107" idx="2"/>
                <a:endCxn id="109" idx="2"/>
              </p:cNvCxnSpPr>
              <p:nvPr/>
            </p:nvCxnSpPr>
            <p:spPr bwMode="auto">
              <a:xfrm flipV="1">
                <a:off x="4930102" y="4856438"/>
                <a:ext cx="0" cy="45178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1" name="Straight Arrow Connector 110"/>
              <p:cNvCxnSpPr>
                <a:stCxn id="109" idx="0"/>
              </p:cNvCxnSpPr>
              <p:nvPr/>
            </p:nvCxnSpPr>
            <p:spPr bwMode="auto">
              <a:xfrm flipV="1">
                <a:off x="5044402" y="4740389"/>
                <a:ext cx="307670" cy="174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a:xfrm>
            <a:off x="0" y="0"/>
            <a:ext cx="9144000" cy="1143000"/>
          </a:xfrm>
          <a:noFill/>
          <a:ln/>
        </p:spPr>
        <p:txBody>
          <a:bodyPr/>
          <a:lstStyle/>
          <a:p>
            <a:r>
              <a:rPr lang="en-US" sz="4000">
                <a:solidFill>
                  <a:srgbClr val="FF0000"/>
                </a:solidFill>
                <a:latin typeface="Times New Roman" charset="0"/>
              </a:rPr>
              <a:t>Converting External to Internal Form  </a:t>
            </a:r>
            <a:endParaRPr lang="en-US">
              <a:solidFill>
                <a:srgbClr val="FF0000"/>
              </a:solidFill>
              <a:latin typeface="Times New Roman" charset="0"/>
            </a:endParaRPr>
          </a:p>
        </p:txBody>
      </p:sp>
      <p:sp>
        <p:nvSpPr>
          <p:cNvPr id="435206" name="AutoShape 6"/>
          <p:cNvSpPr>
            <a:spLocks noChangeArrowheads="1"/>
          </p:cNvSpPr>
          <p:nvPr/>
        </p:nvSpPr>
        <p:spPr bwMode="auto">
          <a:xfrm>
            <a:off x="3899980" y="3668712"/>
            <a:ext cx="457200" cy="304800"/>
          </a:xfrm>
          <a:prstGeom prst="rightArrow">
            <a:avLst>
              <a:gd name="adj1" fmla="val 50000"/>
              <a:gd name="adj2" fmla="val 37500"/>
            </a:avLst>
          </a:prstGeom>
          <a:solidFill>
            <a:schemeClr val="accent1"/>
          </a:solidFill>
          <a:ln w="9525">
            <a:solidFill>
              <a:schemeClr val="tx1"/>
            </a:solidFill>
            <a:miter lim="800000"/>
            <a:headEnd/>
            <a:tailEnd/>
          </a:ln>
          <a:effectLst/>
        </p:spPr>
        <p:txBody>
          <a:bodyPr wrap="none" anchor="ctr">
            <a:prstTxWarp prst="textNoShape">
              <a:avLst/>
            </a:prstTxWarp>
          </a:bodyPr>
          <a:lstStyle/>
          <a:p>
            <a:endParaRPr lang="en-US"/>
          </a:p>
        </p:txBody>
      </p:sp>
      <p:pic>
        <p:nvPicPr>
          <p:cNvPr id="11" name="Picture 10" descr="InternalFormImageT2.png"/>
          <p:cNvPicPr>
            <a:picLocks noChangeAspect="1"/>
          </p:cNvPicPr>
          <p:nvPr/>
        </p:nvPicPr>
        <p:blipFill>
          <a:blip r:embed="rId3"/>
          <a:stretch>
            <a:fillRect/>
          </a:stretch>
        </p:blipFill>
        <p:spPr>
          <a:xfrm>
            <a:off x="1964350" y="1085560"/>
            <a:ext cx="9144000" cy="5886450"/>
          </a:xfrm>
          <a:prstGeom prst="rect">
            <a:avLst/>
          </a:prstGeom>
        </p:spPr>
      </p:pic>
      <p:sp useBgFill="1">
        <p:nvSpPr>
          <p:cNvPr id="12" name="PPRect#2"/>
          <p:cNvSpPr/>
          <p:nvPr/>
        </p:nvSpPr>
        <p:spPr bwMode="auto">
          <a:xfrm>
            <a:off x="0" y="1068317"/>
            <a:ext cx="9144000" cy="5789682"/>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435217" name="Group 17"/>
          <p:cNvGrpSpPr>
            <a:grpSpLocks/>
          </p:cNvGrpSpPr>
          <p:nvPr/>
        </p:nvGrpSpPr>
        <p:grpSpPr bwMode="auto">
          <a:xfrm>
            <a:off x="304800" y="1371600"/>
            <a:ext cx="3554413" cy="5008562"/>
            <a:chOff x="192" y="953"/>
            <a:chExt cx="2239" cy="3155"/>
          </a:xfrm>
        </p:grpSpPr>
        <p:sp>
          <p:nvSpPr>
            <p:cNvPr id="435216" name="Rectangle 16"/>
            <p:cNvSpPr>
              <a:spLocks noChangeArrowheads="1"/>
            </p:cNvSpPr>
            <p:nvPr/>
          </p:nvSpPr>
          <p:spPr bwMode="auto">
            <a:xfrm>
              <a:off x="200" y="961"/>
              <a:ext cx="2172" cy="3145"/>
            </a:xfrm>
            <a:prstGeom prst="rect">
              <a:avLst/>
            </a:prstGeom>
            <a:solidFill>
              <a:srgbClr val="333333"/>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5210" name="Rectangle 10"/>
            <p:cNvSpPr>
              <a:spLocks noChangeArrowheads="1"/>
            </p:cNvSpPr>
            <p:nvPr/>
          </p:nvSpPr>
          <p:spPr bwMode="auto">
            <a:xfrm>
              <a:off x="192" y="953"/>
              <a:ext cx="2163" cy="3139"/>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5215" name="Text Box 15"/>
            <p:cNvSpPr txBox="1">
              <a:spLocks noChangeArrowheads="1"/>
            </p:cNvSpPr>
            <p:nvPr/>
          </p:nvSpPr>
          <p:spPr bwMode="auto">
            <a:xfrm>
              <a:off x="203" y="975"/>
              <a:ext cx="2228" cy="3133"/>
            </a:xfrm>
            <a:prstGeom prst="rect">
              <a:avLst/>
            </a:prstGeom>
            <a:noFill/>
            <a:ln w="9525">
              <a:noFill/>
              <a:miter lim="800000"/>
              <a:headEnd/>
              <a:tailEnd/>
            </a:ln>
            <a:effectLst/>
          </p:spPr>
          <p:txBody>
            <a:bodyPr wrap="none">
              <a:prstTxWarp prst="textNoShape">
                <a:avLst/>
              </a:prstTxWarp>
              <a:spAutoFit/>
            </a:bodyPr>
            <a:lstStyle/>
            <a:p>
              <a:pPr>
                <a:lnSpc>
                  <a:spcPct val="90000"/>
                </a:lnSpc>
              </a:pPr>
              <a:r>
                <a:rPr lang="en-US" sz="1400" b="1" dirty="0">
                  <a:latin typeface="Courier New" charset="0"/>
                </a:rPr>
                <a:t>DivQ1</a:t>
              </a:r>
            </a:p>
            <a:p>
              <a:pPr>
                <a:lnSpc>
                  <a:spcPct val="90000"/>
                </a:lnSpc>
              </a:pPr>
              <a:r>
                <a:rPr lang="en-US" sz="1400" b="1" dirty="0">
                  <a:latin typeface="Courier New" charset="0"/>
                </a:rPr>
                <a:t>What is the value of 3 / 2?</a:t>
              </a:r>
            </a:p>
            <a:p>
              <a:pPr>
                <a:lnSpc>
                  <a:spcPct val="90000"/>
                </a:lnSpc>
              </a:pPr>
              <a:r>
                <a:rPr lang="en-US" sz="1400" b="1" dirty="0">
                  <a:latin typeface="Courier New" charset="0"/>
                </a:rPr>
                <a:t>-----</a:t>
              </a:r>
            </a:p>
            <a:p>
              <a:pPr>
                <a:lnSpc>
                  <a:spcPct val="90000"/>
                </a:lnSpc>
              </a:pPr>
              <a:r>
                <a:rPr lang="en-US" sz="1400" b="1" dirty="0">
                  <a:latin typeface="Courier New" charset="0"/>
                </a:rPr>
                <a:t>1: DivQ2</a:t>
              </a:r>
            </a:p>
            <a:p>
              <a:pPr>
                <a:lnSpc>
                  <a:spcPct val="90000"/>
                </a:lnSpc>
              </a:pPr>
              <a:r>
                <a:rPr lang="en-US" sz="1400" b="1" dirty="0">
                  <a:latin typeface="Courier New" charset="0"/>
                </a:rPr>
                <a:t>1.5: DivQ4</a:t>
              </a:r>
            </a:p>
            <a:p>
              <a:pPr>
                <a:lnSpc>
                  <a:spcPct val="90000"/>
                </a:lnSpc>
              </a:pPr>
              <a:r>
                <a:rPr lang="en-US" sz="1400" b="1" dirty="0">
                  <a:latin typeface="Courier New" charset="0"/>
                </a:rPr>
                <a:t>*: DivQ3</a:t>
              </a:r>
            </a:p>
            <a:p>
              <a:pPr>
                <a:lnSpc>
                  <a:spcPct val="90000"/>
                </a:lnSpc>
              </a:pPr>
              <a:endParaRPr lang="en-US" sz="1000" b="1" dirty="0">
                <a:latin typeface="Courier New" charset="0"/>
              </a:endParaRPr>
            </a:p>
            <a:p>
              <a:pPr>
                <a:lnSpc>
                  <a:spcPct val="90000"/>
                </a:lnSpc>
              </a:pPr>
              <a:r>
                <a:rPr lang="en-US" sz="1400" b="1" dirty="0">
                  <a:latin typeface="Courier New" charset="0"/>
                </a:rPr>
                <a:t>DivQ2</a:t>
              </a:r>
            </a:p>
            <a:p>
              <a:pPr>
                <a:lnSpc>
                  <a:spcPct val="90000"/>
                </a:lnSpc>
              </a:pPr>
              <a:r>
                <a:rPr lang="en-US" sz="1400" b="1" dirty="0">
                  <a:latin typeface="Courier New" charset="0"/>
                </a:rPr>
                <a:t>The / operator produces floats.</a:t>
              </a:r>
            </a:p>
            <a:p>
              <a:pPr>
                <a:lnSpc>
                  <a:spcPct val="90000"/>
                </a:lnSpc>
              </a:pPr>
              <a:r>
                <a:rPr lang="en-US" sz="1400" b="1" dirty="0">
                  <a:latin typeface="Courier New" charset="0"/>
                </a:rPr>
                <a:t>What is the value of 9 / 3?</a:t>
              </a:r>
            </a:p>
            <a:p>
              <a:pPr>
                <a:lnSpc>
                  <a:spcPct val="90000"/>
                </a:lnSpc>
              </a:pPr>
              <a:r>
                <a:rPr lang="en-US" sz="1400" b="1" dirty="0">
                  <a:latin typeface="Courier New" charset="0"/>
                </a:rPr>
                <a:t>-----</a:t>
              </a:r>
            </a:p>
            <a:p>
              <a:pPr>
                <a:lnSpc>
                  <a:spcPct val="90000"/>
                </a:lnSpc>
              </a:pPr>
              <a:r>
                <a:rPr lang="en-US" sz="1400" b="1" dirty="0">
                  <a:latin typeface="Courier New" charset="0"/>
                </a:rPr>
                <a:t>3: DivQ2</a:t>
              </a:r>
            </a:p>
            <a:p>
              <a:pPr>
                <a:lnSpc>
                  <a:spcPct val="90000"/>
                </a:lnSpc>
              </a:pPr>
              <a:r>
                <a:rPr lang="en-US" sz="1400" b="1" dirty="0">
                  <a:latin typeface="Courier New" charset="0"/>
                </a:rPr>
                <a:t>3.0: DivQ4</a:t>
              </a:r>
            </a:p>
            <a:p>
              <a:pPr>
                <a:lnSpc>
                  <a:spcPct val="90000"/>
                </a:lnSpc>
              </a:pPr>
              <a:r>
                <a:rPr lang="en-US" sz="1400" b="1" dirty="0">
                  <a:latin typeface="Courier New" charset="0"/>
                </a:rPr>
                <a:t>*: DivQ3</a:t>
              </a:r>
            </a:p>
            <a:p>
              <a:pPr>
                <a:lnSpc>
                  <a:spcPct val="90000"/>
                </a:lnSpc>
              </a:pPr>
              <a:endParaRPr lang="en-US" sz="1000" b="1" dirty="0">
                <a:latin typeface="Courier New" charset="0"/>
              </a:endParaRPr>
            </a:p>
            <a:p>
              <a:pPr>
                <a:lnSpc>
                  <a:spcPct val="90000"/>
                </a:lnSpc>
              </a:pPr>
              <a:r>
                <a:rPr lang="en-US" sz="1400" b="1" dirty="0">
                  <a:latin typeface="Courier New" charset="0"/>
                </a:rPr>
                <a:t>DivQ3</a:t>
              </a:r>
            </a:p>
            <a:p>
              <a:pPr>
                <a:lnSpc>
                  <a:spcPct val="90000"/>
                </a:lnSpc>
              </a:pPr>
              <a:r>
                <a:rPr lang="en-US" sz="1400" b="1" dirty="0">
                  <a:latin typeface="Courier New" charset="0"/>
                </a:rPr>
                <a:t>What is the value of 5 / 4?</a:t>
              </a:r>
            </a:p>
            <a:p>
              <a:pPr>
                <a:lnSpc>
                  <a:spcPct val="90000"/>
                </a:lnSpc>
              </a:pPr>
              <a:r>
                <a:rPr lang="en-US" sz="1400" b="1" dirty="0">
                  <a:latin typeface="Courier New" charset="0"/>
                </a:rPr>
                <a:t>-----</a:t>
              </a:r>
            </a:p>
            <a:p>
              <a:pPr>
                <a:lnSpc>
                  <a:spcPct val="90000"/>
                </a:lnSpc>
              </a:pPr>
              <a:r>
                <a:rPr lang="en-US" sz="1400" b="1" dirty="0">
                  <a:latin typeface="Courier New" charset="0"/>
                </a:rPr>
                <a:t>1.25: DivQ4</a:t>
              </a:r>
            </a:p>
            <a:p>
              <a:pPr>
                <a:lnSpc>
                  <a:spcPct val="90000"/>
                </a:lnSpc>
              </a:pPr>
              <a:r>
                <a:rPr lang="en-US" sz="1400" b="1" dirty="0">
                  <a:latin typeface="Courier New" charset="0"/>
                </a:rPr>
                <a:t>*: DivQ2</a:t>
              </a:r>
            </a:p>
            <a:p>
              <a:pPr>
                <a:lnSpc>
                  <a:spcPct val="90000"/>
                </a:lnSpc>
              </a:pPr>
              <a:endParaRPr lang="en-US" sz="1000" b="1" dirty="0">
                <a:latin typeface="Courier New" charset="0"/>
              </a:endParaRPr>
            </a:p>
            <a:p>
              <a:pPr>
                <a:lnSpc>
                  <a:spcPct val="90000"/>
                </a:lnSpc>
              </a:pPr>
              <a:r>
                <a:rPr lang="en-US" sz="1400" b="1" dirty="0">
                  <a:latin typeface="Courier New" charset="0"/>
                </a:rPr>
                <a:t>DivQ4</a:t>
              </a:r>
            </a:p>
            <a:p>
              <a:pPr>
                <a:lnSpc>
                  <a:spcPct val="90000"/>
                </a:lnSpc>
              </a:pPr>
              <a:r>
                <a:rPr lang="en-US" sz="1400" b="1" dirty="0">
                  <a:latin typeface="Courier New" charset="0"/>
                </a:rPr>
                <a:t>What is the value of 9 // 4?</a:t>
              </a:r>
            </a:p>
            <a:p>
              <a:pPr>
                <a:lnSpc>
                  <a:spcPct val="90000"/>
                </a:lnSpc>
              </a:pPr>
              <a:r>
                <a:rPr lang="en-US" sz="1400" b="1" dirty="0">
                  <a:latin typeface="Courier New" charset="0"/>
                </a:rPr>
                <a:t>-----</a:t>
              </a:r>
            </a:p>
            <a:p>
              <a:pPr>
                <a:lnSpc>
                  <a:spcPct val="90000"/>
                </a:lnSpc>
              </a:pPr>
              <a:r>
                <a:rPr lang="en-US" sz="1400" b="1" dirty="0">
                  <a:latin typeface="Courier New" charset="0"/>
                </a:rPr>
                <a:t>2: EXIT</a:t>
              </a:r>
            </a:p>
            <a:p>
              <a:pPr>
                <a:lnSpc>
                  <a:spcPct val="90000"/>
                </a:lnSpc>
              </a:pPr>
              <a:r>
                <a:rPr lang="en-US" sz="1400" b="1" dirty="0">
                  <a:latin typeface="Courier New" charset="0"/>
                </a:rPr>
                <a:t>*: DivQ1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nodeType="afterEffect">
                                  <p:stCondLst>
                                    <p:cond delay="0"/>
                                  </p:stCondLst>
                                  <p:childTnLst>
                                    <p:animScale>
                                      <p:cBhvr>
                                        <p:cTn id="6" dur="500" fill="hold"/>
                                        <p:tgtEl>
                                          <p:spTgt spid="11"/>
                                        </p:tgtEl>
                                      </p:cBhvr>
                                      <p:by x="50000" y="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6" presetClass="emph" presetSubtype="0" accel="50000" decel="50000" fill="hold" nodeType="clickEffect">
                                  <p:stCondLst>
                                    <p:cond delay="0"/>
                                  </p:stCondLst>
                                  <p:childTnLst>
                                    <p:animScale>
                                      <p:cBhvr>
                                        <p:cTn id="14" dur="2000" fill="hold"/>
                                        <p:tgtEl>
                                          <p:spTgt spid="11"/>
                                        </p:tgtEl>
                                      </p:cBhvr>
                                      <p:by x="150000" y="150000"/>
                                    </p:animScale>
                                  </p:childTnLst>
                                </p:cTn>
                              </p:par>
                              <p:par>
                                <p:cTn id="15" presetID="10" presetClass="exit" presetSubtype="0" fill="hold" nodeType="withEffect">
                                  <p:stCondLst>
                                    <p:cond delay="0"/>
                                  </p:stCondLst>
                                  <p:childTnLst>
                                    <p:animEffect transition="out" filter="fade">
                                      <p:cBhvr>
                                        <p:cTn id="16" dur="1000"/>
                                        <p:tgtEl>
                                          <p:spTgt spid="435217"/>
                                        </p:tgtEl>
                                      </p:cBhvr>
                                    </p:animEffect>
                                    <p:set>
                                      <p:cBhvr>
                                        <p:cTn id="17" dur="1" fill="hold">
                                          <p:stCondLst>
                                            <p:cond delay="999"/>
                                          </p:stCondLst>
                                        </p:cTn>
                                        <p:tgtEl>
                                          <p:spTgt spid="435217"/>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1000"/>
                                        <p:tgtEl>
                                          <p:spTgt spid="435206"/>
                                        </p:tgtEl>
                                      </p:cBhvr>
                                    </p:animEffect>
                                    <p:set>
                                      <p:cBhvr>
                                        <p:cTn id="20" dur="1" fill="hold">
                                          <p:stCondLst>
                                            <p:cond delay="999"/>
                                          </p:stCondLst>
                                        </p:cTn>
                                        <p:tgtEl>
                                          <p:spTgt spid="435206"/>
                                        </p:tgtEl>
                                        <p:attrNameLst>
                                          <p:attrName>style.visibility</p:attrName>
                                        </p:attrNameLst>
                                      </p:cBhvr>
                                      <p:to>
                                        <p:strVal val="hidden"/>
                                      </p:to>
                                    </p:set>
                                  </p:childTnLst>
                                </p:cTn>
                              </p:par>
                              <p:par>
                                <p:cTn id="21" presetID="0" presetClass="path" presetSubtype="0" accel="50000" decel="50000" fill="hold" nodeType="withEffect">
                                  <p:stCondLst>
                                    <p:cond delay="0"/>
                                  </p:stCondLst>
                                  <p:childTnLst>
                                    <p:animMotion origin="layout" path="M 1.49557E-6 -2.39241E-6 L -0.21678 -0.0192 " pathEditMode="relative" rAng="0" ptsTypes="AA">
                                      <p:cBhvr>
                                        <p:cTn id="22" dur="2000" fill="hold"/>
                                        <p:tgtEl>
                                          <p:spTgt spid="11"/>
                                        </p:tgtEl>
                                        <p:attrNameLst>
                                          <p:attrName>ppt_x</p:attrName>
                                          <p:attrName>ppt_y</p:attrName>
                                        </p:attrNameLst>
                                      </p:cBhvr>
                                      <p:rCtr x="-10800" y="-1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6"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3600" b="1" dirty="0" err="1">
                <a:solidFill>
                  <a:srgbClr val="FF0000"/>
                </a:solidFill>
                <a:latin typeface="Courier New"/>
                <a:cs typeface="Courier New"/>
              </a:rPr>
              <a:t>TeachingMachine</a:t>
            </a:r>
            <a:r>
              <a:rPr lang="en-US" sz="4000" dirty="0">
                <a:solidFill>
                  <a:srgbClr val="FF0000"/>
                </a:solidFill>
                <a:latin typeface="Times New Roman"/>
                <a:cs typeface="Times New Roman"/>
              </a:rPr>
              <a:t> Program</a:t>
            </a:r>
          </a:p>
        </p:txBody>
      </p:sp>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2" name="PPCodeImage#2" descr="image2.png"/>
          <p:cNvPicPr>
            <a:picLocks noChangeAspect="1"/>
          </p:cNvPicPr>
          <p:nvPr/>
        </p:nvPicPr>
        <p:blipFill>
          <a:blip r:embed="rId3"/>
          <a:stretch>
            <a:fillRect/>
          </a:stretch>
        </p:blipFill>
        <p:spPr>
          <a:xfrm>
            <a:off x="307200" y="1088000"/>
            <a:ext cx="8550400" cy="5376000"/>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3600" b="1" dirty="0" err="1">
                <a:solidFill>
                  <a:srgbClr val="FF0000"/>
                </a:solidFill>
                <a:latin typeface="Courier New"/>
                <a:cs typeface="Courier New"/>
              </a:rPr>
              <a:t>TMCourse</a:t>
            </a:r>
            <a:r>
              <a:rPr lang="en-US" sz="4000" dirty="0">
                <a:solidFill>
                  <a:srgbClr val="FF0000"/>
                </a:solidFill>
                <a:latin typeface="Times New Roman"/>
                <a:cs typeface="Times New Roman"/>
              </a:rPr>
              <a:t> Class</a:t>
            </a:r>
          </a:p>
        </p:txBody>
      </p:sp>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2" name="PPCodeImage#2" descr="image2.png"/>
          <p:cNvPicPr>
            <a:picLocks noChangeAspect="1"/>
          </p:cNvPicPr>
          <p:nvPr/>
        </p:nvPicPr>
        <p:blipFill>
          <a:blip r:embed="rId3"/>
          <a:stretch>
            <a:fillRect/>
          </a:stretch>
        </p:blipFill>
        <p:spPr>
          <a:xfrm>
            <a:off x="307200" y="1088000"/>
            <a:ext cx="8550400" cy="5376000"/>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8" name="PPRect#8"/>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5" name="PPCodeImage#5" descr="image5.png"/>
          <p:cNvPicPr>
            <a:picLocks noChangeAspect="1"/>
          </p:cNvPicPr>
          <p:nvPr/>
        </p:nvPicPr>
        <p:blipFill>
          <a:blip r:embed="rId3"/>
          <a:stretch>
            <a:fillRect/>
          </a:stretch>
        </p:blipFill>
        <p:spPr>
          <a:xfrm>
            <a:off x="307200" y="1088000"/>
            <a:ext cx="8550400" cy="5376000"/>
          </a:xfrm>
          <a:prstGeom prst="rect">
            <a:avLst/>
          </a:prstGeom>
        </p:spPr>
      </p:pic>
      <p:pic>
        <p:nvPicPr>
          <p:cNvPr id="6" name="PPCodeImage#6" descr="image6.png"/>
          <p:cNvPicPr>
            <a:picLocks noChangeAspect="1"/>
          </p:cNvPicPr>
          <p:nvPr/>
        </p:nvPicPr>
        <p:blipFill>
          <a:blip r:embed="rId4"/>
          <a:stretch>
            <a:fillRect/>
          </a:stretch>
        </p:blipFill>
        <p:spPr>
          <a:xfrm>
            <a:off x="307200" y="1088000"/>
            <a:ext cx="8550400" cy="5376000"/>
          </a:xfrm>
          <a:prstGeom prst="rect">
            <a:avLst/>
          </a:prstGeom>
        </p:spPr>
      </p:pic>
      <p:sp useBgFill="1">
        <p:nvSpPr>
          <p:cNvPr id="9" name="PPRect#9"/>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useBgFill="1">
        <p:nvSpPr>
          <p:cNvPr id="10" name="PPRect#10"/>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3600" b="1" dirty="0" err="1">
                <a:solidFill>
                  <a:srgbClr val="FF0000"/>
                </a:solidFill>
                <a:latin typeface="Courier New"/>
                <a:cs typeface="Courier New"/>
              </a:rPr>
              <a:t>TMCourse</a:t>
            </a:r>
            <a:r>
              <a:rPr lang="en-US" sz="4000" dirty="0">
                <a:solidFill>
                  <a:srgbClr val="FF0000"/>
                </a:solidFill>
                <a:latin typeface="Times New Roman"/>
                <a:cs typeface="Times New Roman"/>
              </a:rPr>
              <a:t> Class</a:t>
            </a:r>
          </a:p>
        </p:txBody>
      </p:sp>
      <p:sp>
        <p:nvSpPr>
          <p:cNvPr id="11" name="PPRect#11"/>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5"/>
                                        </p:tgtEl>
                                        <p:attrNameLst>
                                          <p:attrName>ppt_x</p:attrName>
                                        </p:attrNameLst>
                                      </p:cBhvr>
                                      <p:tavLst>
                                        <p:tav tm="0">
                                          <p:val>
                                            <p:strVal val="ppt_x"/>
                                          </p:val>
                                        </p:tav>
                                        <p:tav tm="100000">
                                          <p:val>
                                            <p:strVal val="ppt_x"/>
                                          </p:val>
                                        </p:tav>
                                      </p:tavLst>
                                    </p:anim>
                                    <p:anim calcmode="lin" valueType="num">
                                      <p:cBhvr additive="base">
                                        <p:cTn id="7" dur="1000" fill="hold"/>
                                        <p:tgtEl>
                                          <p:spTgt spid="5"/>
                                        </p:tgtEl>
                                        <p:attrNameLst>
                                          <p:attrName>ppt_y</p:attrName>
                                        </p:attrNameLst>
                                      </p:cBhvr>
                                      <p:tavLst>
                                        <p:tav tm="0">
                                          <p:val>
                                            <p:strVal val="ppt_y"/>
                                          </p:val>
                                        </p:tav>
                                        <p:tav tm="100000">
                                          <p:val>
                                            <p:strVal val="0-ppt_h/2"/>
                                          </p:val>
                                        </p:tav>
                                      </p:tavLst>
                                    </p:anim>
                                    <p:set>
                                      <p:cBhvr>
                                        <p:cTn id="8" dur="1" fill="hold">
                                          <p:stCondLst>
                                            <p:cond delay="999"/>
                                          </p:stCondLst>
                                        </p:cTn>
                                        <p:tgtEl>
                                          <p:spTgt spid="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3600" b="1" dirty="0" err="1">
                <a:solidFill>
                  <a:srgbClr val="FF0000"/>
                </a:solidFill>
                <a:latin typeface="Courier New"/>
                <a:cs typeface="Courier New"/>
              </a:rPr>
              <a:t>TMQuestion</a:t>
            </a:r>
            <a:r>
              <a:rPr lang="en-US" sz="4000" dirty="0">
                <a:solidFill>
                  <a:srgbClr val="FF0000"/>
                </a:solidFill>
                <a:latin typeface="Times New Roman"/>
                <a:cs typeface="Times New Roman"/>
              </a:rPr>
              <a:t> Class</a:t>
            </a:r>
          </a:p>
        </p:txBody>
      </p:sp>
      <p:sp>
        <p:nvSpPr>
          <p:cNvPr id="4" name="PPRect#4"/>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2" name="PPCodeImage#2" descr="image2.png"/>
          <p:cNvPicPr>
            <a:picLocks noChangeAspect="1"/>
          </p:cNvPicPr>
          <p:nvPr/>
        </p:nvPicPr>
        <p:blipFill>
          <a:blip r:embed="rId3"/>
          <a:stretch>
            <a:fillRect/>
          </a:stretch>
        </p:blipFill>
        <p:spPr>
          <a:xfrm>
            <a:off x="307200" y="1088000"/>
            <a:ext cx="8550400" cy="5376000"/>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8" name="PPRect#8"/>
          <p:cNvSpPr/>
          <p:nvPr/>
        </p:nvSpPr>
        <p:spPr bwMode="auto">
          <a:xfrm>
            <a:off x="307200" y="1088000"/>
            <a:ext cx="8550400" cy="537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5" name="PPCodeImage#5" descr="image5.png"/>
          <p:cNvPicPr>
            <a:picLocks noChangeAspect="1"/>
          </p:cNvPicPr>
          <p:nvPr/>
        </p:nvPicPr>
        <p:blipFill>
          <a:blip r:embed="rId3"/>
          <a:stretch>
            <a:fillRect/>
          </a:stretch>
        </p:blipFill>
        <p:spPr>
          <a:xfrm>
            <a:off x="307200" y="1088000"/>
            <a:ext cx="8550400" cy="5376000"/>
          </a:xfrm>
          <a:prstGeom prst="rect">
            <a:avLst/>
          </a:prstGeom>
        </p:spPr>
      </p:pic>
      <p:pic>
        <p:nvPicPr>
          <p:cNvPr id="6" name="PPCodeImage#6" descr="image6.png"/>
          <p:cNvPicPr>
            <a:picLocks noChangeAspect="1"/>
          </p:cNvPicPr>
          <p:nvPr/>
        </p:nvPicPr>
        <p:blipFill>
          <a:blip r:embed="rId4"/>
          <a:stretch>
            <a:fillRect/>
          </a:stretch>
        </p:blipFill>
        <p:spPr>
          <a:xfrm>
            <a:off x="307200" y="1088000"/>
            <a:ext cx="8550400" cy="5376000"/>
          </a:xfrm>
          <a:prstGeom prst="rect">
            <a:avLst/>
          </a:prstGeom>
        </p:spPr>
      </p:pic>
      <p:sp useBgFill="1">
        <p:nvSpPr>
          <p:cNvPr id="9" name="PPRect#9"/>
          <p:cNvSpPr/>
          <p:nvPr/>
        </p:nvSpPr>
        <p:spPr bwMode="auto">
          <a:xfrm>
            <a:off x="0" y="0"/>
            <a:ext cx="9164800" cy="10880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useBgFill="1">
        <p:nvSpPr>
          <p:cNvPr id="10" name="PPRect#10"/>
          <p:cNvSpPr/>
          <p:nvPr/>
        </p:nvSpPr>
        <p:spPr bwMode="auto">
          <a:xfrm>
            <a:off x="0" y="6464000"/>
            <a:ext cx="9164800" cy="409600"/>
          </a:xfrm>
          <a:prstGeom prst="rect">
            <a:avLst/>
          </a:prstGeom>
          <a:ln>
            <a:noFill/>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3600" b="1" dirty="0" err="1">
                <a:solidFill>
                  <a:srgbClr val="FF0000"/>
                </a:solidFill>
                <a:latin typeface="Courier New"/>
                <a:cs typeface="Courier New"/>
              </a:rPr>
              <a:t>TMQuestion</a:t>
            </a:r>
            <a:r>
              <a:rPr lang="en-US" sz="4000" dirty="0">
                <a:solidFill>
                  <a:srgbClr val="FF0000"/>
                </a:solidFill>
                <a:latin typeface="Times New Roman"/>
                <a:cs typeface="Times New Roman"/>
              </a:rPr>
              <a:t> Class</a:t>
            </a:r>
          </a:p>
        </p:txBody>
      </p:sp>
      <p:sp>
        <p:nvSpPr>
          <p:cNvPr id="11" name="PPRect#11"/>
          <p:cNvSpPr/>
          <p:nvPr/>
        </p:nvSpPr>
        <p:spPr bwMode="auto">
          <a:xfrm>
            <a:off x="307200" y="1088000"/>
            <a:ext cx="8550400" cy="537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1000" fill="hold"/>
                                        <p:tgtEl>
                                          <p:spTgt spid="5"/>
                                        </p:tgtEl>
                                        <p:attrNameLst>
                                          <p:attrName>ppt_x</p:attrName>
                                        </p:attrNameLst>
                                      </p:cBhvr>
                                      <p:tavLst>
                                        <p:tav tm="0">
                                          <p:val>
                                            <p:strVal val="ppt_x"/>
                                          </p:val>
                                        </p:tav>
                                        <p:tav tm="100000">
                                          <p:val>
                                            <p:strVal val="ppt_x"/>
                                          </p:val>
                                        </p:tav>
                                      </p:tavLst>
                                    </p:anim>
                                    <p:anim calcmode="lin" valueType="num">
                                      <p:cBhvr additive="base">
                                        <p:cTn id="7" dur="1000" fill="hold"/>
                                        <p:tgtEl>
                                          <p:spTgt spid="5"/>
                                        </p:tgtEl>
                                        <p:attrNameLst>
                                          <p:attrName>ppt_y</p:attrName>
                                        </p:attrNameLst>
                                      </p:cBhvr>
                                      <p:tavLst>
                                        <p:tav tm="0">
                                          <p:val>
                                            <p:strVal val="ppt_y"/>
                                          </p:val>
                                        </p:tav>
                                        <p:tav tm="100000">
                                          <p:val>
                                            <p:strVal val="0-ppt_h/2"/>
                                          </p:val>
                                        </p:tav>
                                      </p:tavLst>
                                    </p:anim>
                                    <p:set>
                                      <p:cBhvr>
                                        <p:cTn id="8" dur="1" fill="hold">
                                          <p:stCondLst>
                                            <p:cond delay="999"/>
                                          </p:stCondLst>
                                        </p:cTn>
                                        <p:tgtEl>
                                          <p:spTgt spid="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20178</TotalTime>
  <Words>502</Words>
  <Application>Microsoft Macintosh PowerPoint</Application>
  <PresentationFormat>On-screen Show (4:3)</PresentationFormat>
  <Paragraphs>88</Paragraphs>
  <Slides>11</Slides>
  <Notes>11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11</vt:i4>
      </vt:variant>
    </vt:vector>
  </HeadingPairs>
  <TitlesOfParts>
    <vt:vector size="20" baseType="lpstr">
      <vt:lpstr>Courier New</vt:lpstr>
      <vt:lpstr>Helvetica Neue</vt:lpstr>
      <vt:lpstr>Symbol</vt:lpstr>
      <vt:lpstr>Times</vt:lpstr>
      <vt:lpstr>Times New Roman</vt:lpstr>
      <vt:lpstr>Blank Presentation</vt:lpstr>
      <vt:lpstr>3_Blank Presentation</vt:lpstr>
      <vt:lpstr>1_Blank Presentation</vt:lpstr>
      <vt:lpstr>4_Blank Presentation</vt:lpstr>
      <vt:lpstr>Data-Driven Programs</vt:lpstr>
      <vt:lpstr>Data-Driven Programs  </vt:lpstr>
      <vt:lpstr>The Course Data File  </vt:lpstr>
      <vt:lpstr>Choosing an Internal Representation  </vt:lpstr>
      <vt:lpstr>Converting External to Internal Form  </vt:lpstr>
      <vt:lpstr>The TeachingMachine Program</vt:lpstr>
      <vt:lpstr>The TMCourse Class</vt:lpstr>
      <vt:lpstr>The TMCourse Class</vt:lpstr>
      <vt:lpstr>The TMQuestion Class</vt:lpstr>
      <vt:lpstr>The TMQuestion Class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196</cp:revision>
  <cp:lastPrinted>2022-11-09T04:32:56Z</cp:lastPrinted>
  <dcterms:created xsi:type="dcterms:W3CDTF">2019-04-13T19:36:59Z</dcterms:created>
  <dcterms:modified xsi:type="dcterms:W3CDTF">2025-11-01T23:15:41Z</dcterms:modified>
</cp:coreProperties>
</file>