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29"/>
  </p:notesMasterIdLst>
  <p:sldIdLst>
    <p:sldId id="441" r:id="rId3"/>
    <p:sldId id="447" r:id="rId4"/>
    <p:sldId id="449" r:id="rId5"/>
    <p:sldId id="448" r:id="rId6"/>
    <p:sldId id="450" r:id="rId7"/>
    <p:sldId id="481" r:id="rId8"/>
    <p:sldId id="446" r:id="rId9"/>
    <p:sldId id="443" r:id="rId10"/>
    <p:sldId id="444" r:id="rId11"/>
    <p:sldId id="445" r:id="rId12"/>
    <p:sldId id="442" r:id="rId13"/>
    <p:sldId id="452" r:id="rId14"/>
    <p:sldId id="467" r:id="rId15"/>
    <p:sldId id="475" r:id="rId16"/>
    <p:sldId id="476" r:id="rId17"/>
    <p:sldId id="468" r:id="rId18"/>
    <p:sldId id="469" r:id="rId19"/>
    <p:sldId id="470" r:id="rId20"/>
    <p:sldId id="479" r:id="rId21"/>
    <p:sldId id="471" r:id="rId22"/>
    <p:sldId id="472" r:id="rId23"/>
    <p:sldId id="480" r:id="rId24"/>
    <p:sldId id="473" r:id="rId25"/>
    <p:sldId id="477" r:id="rId26"/>
    <p:sldId id="474" r:id="rId27"/>
    <p:sldId id="369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999999"/>
    <a:srgbClr val="0066CC"/>
    <a:srgbClr val="FF3300"/>
    <a:srgbClr val="999933"/>
    <a:srgbClr val="FFFFFF"/>
    <a:srgbClr val="66FF66"/>
    <a:srgbClr val="CCCC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howGuides="1">
      <p:cViewPr varScale="1">
        <p:scale>
          <a:sx n="121" d="100"/>
          <a:sy n="121" d="100"/>
        </p:scale>
        <p:origin x="28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588799-8B68-8743-8C78-26D724806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8DDDC-3069-9945-8F8A-AFA625C6FCD1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0762DA-538C-3F4B-8FD5-DD38E4495E89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44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8A7ED-4C78-8D4E-9949-AD9A57FC59BC}" type="slidenum">
              <a:rPr lang="en-US"/>
              <a:pPr/>
              <a:t>26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D0D04-0077-7649-9E03-7F3D435A2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06111-0113-184A-98B8-645287712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E4E58-6BDB-F94A-B7B2-5B2E55131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5D14A-553B-D845-A4F2-D8B2F3FD8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36EC1-01F5-4942-9FEF-61681C694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99217-A44E-3346-B3F1-9A0003451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642F7-C950-3646-973A-16E6CE471D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5BB22-45EE-B34A-9841-C2FE265DD0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09032-D09B-8E4B-9E82-41B496C84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A3E8E-68A5-BF42-8992-BD2E17BE2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C9BF7-1C77-DA42-B8B8-B170FDF83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F4F69-581F-3F4C-82EA-9DDCD57EE9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5EEC5AA-38DA-8F47-A231-F2BDCC010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/>
              </a:defRPr>
            </a:lvl1pPr>
          </a:lstStyle>
          <a:p>
            <a:pPr>
              <a:defRPr/>
            </a:pPr>
            <a:fld id="{5B0B3159-5C78-4043-9874-D64BE8B4D08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</a:rPr>
              <a:t>Adventure</a:t>
            </a:r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67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/>
              <a:t>Jerry Cain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CS 106AX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November 5</a:t>
            </a:r>
            <a:r>
              <a:rPr lang="en-US" sz="3200" baseline="30000" dirty="0"/>
              <a:t>th</a:t>
            </a:r>
            <a:r>
              <a:rPr lang="en-US" sz="3200" dirty="0"/>
              <a:t>, 2025</a:t>
            </a:r>
          </a:p>
          <a:p>
            <a:pPr algn="ctr">
              <a:lnSpc>
                <a:spcPct val="90000"/>
              </a:lnSpc>
            </a:pPr>
            <a:r>
              <a:rPr lang="en-US" i="1" dirty="0"/>
              <a:t>slides constructed by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Origins of the Internet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The Internet that has become so much a part of today’s world got its start as the ARPANET in the late 1960s.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The contract to build the ARPANET was awarded to Bolt Beranek and Newman Inc. (BBN), a small, Cambridge-based research and development firm founded by MIT engineers.  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On October 29</a:t>
            </a:r>
            <a:r>
              <a:rPr lang="en-US" sz="2400" baseline="30000" dirty="0"/>
              <a:t>th</a:t>
            </a:r>
            <a:r>
              <a:rPr lang="en-US" sz="2400" dirty="0"/>
              <a:t>, 1969, then UCLA student Charley Kline sent the first message on ARPANET.  The message was supposed to be the word </a:t>
            </a:r>
            <a:r>
              <a:rPr lang="en-US" sz="2000" b="1" dirty="0">
                <a:latin typeface="Courier" pitchFamily="2" charset="0"/>
              </a:rPr>
              <a:t>"login"</a:t>
            </a:r>
            <a:r>
              <a:rPr lang="en-US" sz="2400" dirty="0"/>
              <a:t>, but only </a:t>
            </a:r>
            <a:r>
              <a:rPr lang="en-US" sz="2000" dirty="0">
                <a:latin typeface="Courier" pitchFamily="2" charset="0"/>
              </a:rPr>
              <a:t>"</a:t>
            </a:r>
            <a:r>
              <a:rPr lang="en-US" sz="2000" b="1" dirty="0" err="1">
                <a:latin typeface="Courier" pitchFamily="2" charset="0"/>
              </a:rPr>
              <a:t>io</a:t>
            </a:r>
            <a:r>
              <a:rPr lang="en-US" sz="2000" dirty="0">
                <a:latin typeface="Courier" pitchFamily="2" charset="0"/>
              </a:rPr>
              <a:t>"</a:t>
            </a:r>
            <a:r>
              <a:rPr lang="en-US" sz="2400" dirty="0"/>
              <a:t> was transmitted before the system crashed.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A prototype implementation of the ARPANET connecting four nodes came online in early December 1969.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The initial design for the ARPANET allowed for a maximum of 127 connected computers.  Larger networks were possible only after the TCP/IP protocols were adopted in the 1980s.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</p:txBody>
      </p:sp>
      <p:pic>
        <p:nvPicPr>
          <p:cNvPr id="1028" name="Picture 4" descr="Charley Kline">
            <a:extLst>
              <a:ext uri="{FF2B5EF4-FFF2-40B4-BE49-F238E27FC236}">
                <a16:creationId xmlns:a16="http://schemas.microsoft.com/office/drawing/2014/main" id="{58FC97B4-3C9D-84FE-0CE3-6DB9AD416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5814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Early Designs for the ARPANET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465388"/>
            <a:ext cx="3733800" cy="2127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517525" y="1647825"/>
            <a:ext cx="37496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As Larry Roberts envisioned it in his notebooks: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772026" y="1651000"/>
            <a:ext cx="3833813" cy="3702050"/>
            <a:chOff x="3006" y="1040"/>
            <a:chExt cx="2415" cy="2332"/>
          </a:xfrm>
        </p:grpSpPr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4"/>
            <a:srcRect l="1095" t="1672" r="1960" b="2164"/>
            <a:stretch>
              <a:fillRect/>
            </a:stretch>
          </p:blipFill>
          <p:spPr bwMode="auto">
            <a:xfrm>
              <a:off x="3006" y="1473"/>
              <a:ext cx="2415" cy="1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3" name="Text Box 9"/>
            <p:cNvSpPr txBox="1">
              <a:spLocks noChangeArrowheads="1"/>
            </p:cNvSpPr>
            <p:nvPr/>
          </p:nvSpPr>
          <p:spPr bwMode="auto">
            <a:xfrm>
              <a:off x="3014" y="1040"/>
              <a:ext cx="2362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/>
                <a:t>As deployed in 1969: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ARPANET in 1971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" y="1431925"/>
            <a:ext cx="8153400" cy="467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PLine#175"/>
          <p:cNvSpPr>
            <a:spLocks noChangeShapeType="1"/>
          </p:cNvSpPr>
          <p:nvPr/>
        </p:nvSpPr>
        <p:spPr bwMode="auto">
          <a:xfrm flipH="1">
            <a:off x="1366762" y="5029200"/>
            <a:ext cx="538238" cy="401562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ARPANET in 1971</a:t>
            </a:r>
          </a:p>
        </p:txBody>
      </p:sp>
      <p:sp>
        <p:nvSpPr>
          <p:cNvPr id="22" name="PPLine#175"/>
          <p:cNvSpPr>
            <a:spLocks noChangeShapeType="1"/>
          </p:cNvSpPr>
          <p:nvPr/>
        </p:nvSpPr>
        <p:spPr bwMode="auto">
          <a:xfrm flipH="1">
            <a:off x="4160000" y="4966400"/>
            <a:ext cx="7296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PPLine#173"/>
          <p:cNvSpPr>
            <a:spLocks noChangeShapeType="1"/>
          </p:cNvSpPr>
          <p:nvPr/>
        </p:nvSpPr>
        <p:spPr bwMode="auto">
          <a:xfrm flipH="1" flipV="1">
            <a:off x="4172800" y="4441600"/>
            <a:ext cx="716800" cy="524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PPLine#174"/>
          <p:cNvSpPr>
            <a:spLocks noChangeShapeType="1"/>
          </p:cNvSpPr>
          <p:nvPr/>
        </p:nvSpPr>
        <p:spPr bwMode="auto">
          <a:xfrm flipH="1">
            <a:off x="4876800" y="4966400"/>
            <a:ext cx="128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PPLine#156"/>
          <p:cNvSpPr>
            <a:spLocks noChangeShapeType="1"/>
          </p:cNvSpPr>
          <p:nvPr/>
        </p:nvSpPr>
        <p:spPr bwMode="auto">
          <a:xfrm flipV="1">
            <a:off x="4889600" y="4966400"/>
            <a:ext cx="11392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PPLine#178"/>
          <p:cNvSpPr>
            <a:spLocks noChangeShapeType="1"/>
          </p:cNvSpPr>
          <p:nvPr/>
        </p:nvSpPr>
        <p:spPr bwMode="auto">
          <a:xfrm>
            <a:off x="7500800" y="4966400"/>
            <a:ext cx="128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" name="PPLine#179"/>
          <p:cNvSpPr>
            <a:spLocks noChangeShapeType="1"/>
          </p:cNvSpPr>
          <p:nvPr/>
        </p:nvSpPr>
        <p:spPr bwMode="auto">
          <a:xfrm>
            <a:off x="7513600" y="5452800"/>
            <a:ext cx="0" cy="512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PPLine#153"/>
          <p:cNvSpPr>
            <a:spLocks noChangeShapeType="1"/>
          </p:cNvSpPr>
          <p:nvPr/>
        </p:nvSpPr>
        <p:spPr bwMode="auto">
          <a:xfrm>
            <a:off x="7500800" y="3622400"/>
            <a:ext cx="0" cy="1344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PPLine#170"/>
          <p:cNvSpPr>
            <a:spLocks noChangeShapeType="1"/>
          </p:cNvSpPr>
          <p:nvPr/>
        </p:nvSpPr>
        <p:spPr bwMode="auto">
          <a:xfrm flipV="1">
            <a:off x="7500800" y="3584000"/>
            <a:ext cx="665600" cy="38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PPLine#150"/>
          <p:cNvSpPr>
            <a:spLocks noChangeShapeType="1"/>
          </p:cNvSpPr>
          <p:nvPr/>
        </p:nvSpPr>
        <p:spPr bwMode="auto">
          <a:xfrm>
            <a:off x="7500800" y="2214400"/>
            <a:ext cx="0" cy="140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PPLine#166"/>
          <p:cNvSpPr>
            <a:spLocks noChangeShapeType="1"/>
          </p:cNvSpPr>
          <p:nvPr/>
        </p:nvSpPr>
        <p:spPr bwMode="auto">
          <a:xfrm flipV="1">
            <a:off x="7500800" y="2214400"/>
            <a:ext cx="6656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PPLine#157"/>
          <p:cNvSpPr>
            <a:spLocks noChangeShapeType="1"/>
          </p:cNvSpPr>
          <p:nvPr/>
        </p:nvSpPr>
        <p:spPr bwMode="auto">
          <a:xfrm flipV="1">
            <a:off x="6028800" y="4966400"/>
            <a:ext cx="1472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PPLine#176"/>
          <p:cNvSpPr>
            <a:spLocks noChangeShapeType="1"/>
          </p:cNvSpPr>
          <p:nvPr/>
        </p:nvSpPr>
        <p:spPr bwMode="auto">
          <a:xfrm>
            <a:off x="6028800" y="4966400"/>
            <a:ext cx="128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" name="PPLine#177"/>
          <p:cNvSpPr>
            <a:spLocks noChangeShapeType="1"/>
          </p:cNvSpPr>
          <p:nvPr/>
        </p:nvSpPr>
        <p:spPr bwMode="auto">
          <a:xfrm>
            <a:off x="6028800" y="4966400"/>
            <a:ext cx="7552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" name="PPLine#161"/>
          <p:cNvSpPr>
            <a:spLocks noChangeShapeType="1"/>
          </p:cNvSpPr>
          <p:nvPr/>
        </p:nvSpPr>
        <p:spPr bwMode="auto">
          <a:xfrm flipH="1" flipV="1">
            <a:off x="4019200" y="1625600"/>
            <a:ext cx="128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" name="PPLine#146"/>
          <p:cNvSpPr>
            <a:spLocks noChangeShapeType="1"/>
          </p:cNvSpPr>
          <p:nvPr/>
        </p:nvSpPr>
        <p:spPr bwMode="auto">
          <a:xfrm flipV="1">
            <a:off x="4032000" y="2214400"/>
            <a:ext cx="8576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" name="PPLine#149"/>
          <p:cNvSpPr>
            <a:spLocks noChangeShapeType="1"/>
          </p:cNvSpPr>
          <p:nvPr/>
        </p:nvSpPr>
        <p:spPr bwMode="auto">
          <a:xfrm flipV="1">
            <a:off x="6028800" y="2214400"/>
            <a:ext cx="1472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" name="PPLine#165"/>
          <p:cNvSpPr>
            <a:spLocks noChangeShapeType="1"/>
          </p:cNvSpPr>
          <p:nvPr/>
        </p:nvSpPr>
        <p:spPr bwMode="auto">
          <a:xfrm>
            <a:off x="6028800" y="2214400"/>
            <a:ext cx="550400" cy="44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" name="PPLine#164"/>
          <p:cNvSpPr>
            <a:spLocks noChangeShapeType="1"/>
          </p:cNvSpPr>
          <p:nvPr/>
        </p:nvSpPr>
        <p:spPr bwMode="auto">
          <a:xfrm flipV="1">
            <a:off x="6028800" y="1625600"/>
            <a:ext cx="128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" name="PPLine#148"/>
          <p:cNvSpPr>
            <a:spLocks noChangeShapeType="1"/>
          </p:cNvSpPr>
          <p:nvPr/>
        </p:nvSpPr>
        <p:spPr bwMode="auto">
          <a:xfrm>
            <a:off x="4889600" y="2214400"/>
            <a:ext cx="0" cy="2752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" name="PPLine#147"/>
          <p:cNvSpPr>
            <a:spLocks noChangeShapeType="1"/>
          </p:cNvSpPr>
          <p:nvPr/>
        </p:nvSpPr>
        <p:spPr bwMode="auto">
          <a:xfrm flipV="1">
            <a:off x="4889600" y="2214400"/>
            <a:ext cx="11392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" name="PPLine#163"/>
          <p:cNvSpPr>
            <a:spLocks noChangeShapeType="1"/>
          </p:cNvSpPr>
          <p:nvPr/>
        </p:nvSpPr>
        <p:spPr bwMode="auto">
          <a:xfrm>
            <a:off x="4889600" y="2214400"/>
            <a:ext cx="486400" cy="44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" name="PPLine#162"/>
          <p:cNvSpPr>
            <a:spLocks noChangeShapeType="1"/>
          </p:cNvSpPr>
          <p:nvPr/>
        </p:nvSpPr>
        <p:spPr bwMode="auto">
          <a:xfrm flipH="1" flipV="1">
            <a:off x="4876800" y="1625600"/>
            <a:ext cx="128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" name="PPLine#155"/>
          <p:cNvSpPr>
            <a:spLocks noChangeShapeType="1"/>
          </p:cNvSpPr>
          <p:nvPr/>
        </p:nvSpPr>
        <p:spPr bwMode="auto">
          <a:xfrm flipV="1">
            <a:off x="3072000" y="4966400"/>
            <a:ext cx="18176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" name="PPLine#172"/>
          <p:cNvSpPr>
            <a:spLocks noChangeShapeType="1"/>
          </p:cNvSpPr>
          <p:nvPr/>
        </p:nvSpPr>
        <p:spPr bwMode="auto">
          <a:xfrm>
            <a:off x="3072000" y="4966400"/>
            <a:ext cx="384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" name="PPLine#152"/>
          <p:cNvSpPr>
            <a:spLocks noChangeShapeType="1"/>
          </p:cNvSpPr>
          <p:nvPr/>
        </p:nvSpPr>
        <p:spPr bwMode="auto">
          <a:xfrm>
            <a:off x="3072000" y="3622400"/>
            <a:ext cx="0" cy="1344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7" name="PPLine#169"/>
          <p:cNvSpPr>
            <a:spLocks noChangeShapeType="1"/>
          </p:cNvSpPr>
          <p:nvPr/>
        </p:nvSpPr>
        <p:spPr bwMode="auto">
          <a:xfrm flipV="1">
            <a:off x="3072000" y="3596800"/>
            <a:ext cx="729600" cy="256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" name="PPLine#159"/>
          <p:cNvSpPr>
            <a:spLocks noChangeShapeType="1"/>
          </p:cNvSpPr>
          <p:nvPr/>
        </p:nvSpPr>
        <p:spPr bwMode="auto">
          <a:xfrm flipH="1" flipV="1">
            <a:off x="1369600" y="1625600"/>
            <a:ext cx="5632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" name="PPLine#158"/>
          <p:cNvSpPr>
            <a:spLocks noChangeShapeType="1"/>
          </p:cNvSpPr>
          <p:nvPr/>
        </p:nvSpPr>
        <p:spPr bwMode="auto">
          <a:xfrm flipH="1" flipV="1">
            <a:off x="1216000" y="2214400"/>
            <a:ext cx="7168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" name="PPLine#143"/>
          <p:cNvSpPr>
            <a:spLocks noChangeShapeType="1"/>
          </p:cNvSpPr>
          <p:nvPr/>
        </p:nvSpPr>
        <p:spPr bwMode="auto">
          <a:xfrm>
            <a:off x="1932800" y="2214400"/>
            <a:ext cx="473600" cy="140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" name="PPLine#142"/>
          <p:cNvSpPr>
            <a:spLocks noChangeShapeType="1"/>
          </p:cNvSpPr>
          <p:nvPr/>
        </p:nvSpPr>
        <p:spPr bwMode="auto">
          <a:xfrm>
            <a:off x="1932800" y="2214400"/>
            <a:ext cx="0" cy="2752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" name="PPLine#141"/>
          <p:cNvSpPr>
            <a:spLocks noChangeShapeType="1"/>
          </p:cNvSpPr>
          <p:nvPr/>
        </p:nvSpPr>
        <p:spPr bwMode="auto">
          <a:xfrm flipH="1">
            <a:off x="1510400" y="2214400"/>
            <a:ext cx="422400" cy="140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" name="PPLine#140"/>
          <p:cNvSpPr>
            <a:spLocks noChangeShapeType="1"/>
          </p:cNvSpPr>
          <p:nvPr/>
        </p:nvSpPr>
        <p:spPr bwMode="auto">
          <a:xfrm flipV="1">
            <a:off x="1932800" y="2214400"/>
            <a:ext cx="11392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" name="PPLine#168"/>
          <p:cNvSpPr>
            <a:spLocks noChangeShapeType="1"/>
          </p:cNvSpPr>
          <p:nvPr/>
        </p:nvSpPr>
        <p:spPr bwMode="auto">
          <a:xfrm>
            <a:off x="2406400" y="3622400"/>
            <a:ext cx="0" cy="4736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" name="PPLine#154"/>
          <p:cNvSpPr>
            <a:spLocks noChangeShapeType="1"/>
          </p:cNvSpPr>
          <p:nvPr/>
        </p:nvSpPr>
        <p:spPr bwMode="auto">
          <a:xfrm flipV="1">
            <a:off x="1932800" y="4966400"/>
            <a:ext cx="11392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" name="PPLine#171"/>
          <p:cNvSpPr>
            <a:spLocks noChangeShapeType="1"/>
          </p:cNvSpPr>
          <p:nvPr/>
        </p:nvSpPr>
        <p:spPr bwMode="auto">
          <a:xfrm flipH="1" flipV="1">
            <a:off x="1216000" y="4966400"/>
            <a:ext cx="7168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" name="PPLine#151"/>
          <p:cNvSpPr>
            <a:spLocks noChangeShapeType="1"/>
          </p:cNvSpPr>
          <p:nvPr/>
        </p:nvSpPr>
        <p:spPr bwMode="auto">
          <a:xfrm>
            <a:off x="1510400" y="3622400"/>
            <a:ext cx="422400" cy="1344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" name="PPLine#167"/>
          <p:cNvSpPr>
            <a:spLocks noChangeShapeType="1"/>
          </p:cNvSpPr>
          <p:nvPr/>
        </p:nvSpPr>
        <p:spPr bwMode="auto">
          <a:xfrm flipH="1" flipV="1">
            <a:off x="908800" y="3622400"/>
            <a:ext cx="6016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" name="PPLine#144"/>
          <p:cNvSpPr>
            <a:spLocks noChangeShapeType="1"/>
          </p:cNvSpPr>
          <p:nvPr/>
        </p:nvSpPr>
        <p:spPr bwMode="auto">
          <a:xfrm flipV="1">
            <a:off x="3072000" y="2214400"/>
            <a:ext cx="96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" name="PPLine#145"/>
          <p:cNvSpPr>
            <a:spLocks noChangeShapeType="1"/>
          </p:cNvSpPr>
          <p:nvPr/>
        </p:nvSpPr>
        <p:spPr bwMode="auto">
          <a:xfrm>
            <a:off x="3072000" y="2214400"/>
            <a:ext cx="0" cy="140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" name="PPLine#160"/>
          <p:cNvSpPr>
            <a:spLocks noChangeShapeType="1"/>
          </p:cNvSpPr>
          <p:nvPr/>
        </p:nvSpPr>
        <p:spPr bwMode="auto">
          <a:xfrm flipV="1">
            <a:off x="3072000" y="1625600"/>
            <a:ext cx="256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62" name="PPHost#101"/>
          <p:cNvGrpSpPr/>
          <p:nvPr/>
        </p:nvGrpSpPr>
        <p:grpSpPr>
          <a:xfrm>
            <a:off x="3878400" y="5299200"/>
            <a:ext cx="588800" cy="307200"/>
            <a:chOff x="3878400" y="5299200"/>
            <a:chExt cx="588800" cy="307200"/>
          </a:xfrm>
        </p:grpSpPr>
        <p:sp>
          <p:nvSpPr>
            <p:cNvPr id="63" name="PPOval#102"/>
            <p:cNvSpPr/>
            <p:nvPr/>
          </p:nvSpPr>
          <p:spPr bwMode="auto">
            <a:xfrm>
              <a:off x="38784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64" name="PPTextBox#103"/>
            <p:cNvSpPr/>
            <p:nvPr/>
          </p:nvSpPr>
          <p:spPr bwMode="auto">
            <a:xfrm>
              <a:off x="3891200" y="5376000"/>
              <a:ext cx="5760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DDP 516 </a:t>
              </a:r>
            </a:p>
          </p:txBody>
        </p:sp>
      </p:grpSp>
      <p:grpSp>
        <p:nvGrpSpPr>
          <p:cNvPr id="65" name="PPHost#104"/>
          <p:cNvGrpSpPr/>
          <p:nvPr/>
        </p:nvGrpSpPr>
        <p:grpSpPr>
          <a:xfrm>
            <a:off x="3891200" y="4288000"/>
            <a:ext cx="563200" cy="307200"/>
            <a:chOff x="3891200" y="4288000"/>
            <a:chExt cx="563200" cy="307200"/>
          </a:xfrm>
        </p:grpSpPr>
        <p:sp>
          <p:nvSpPr>
            <p:cNvPr id="66" name="PPOval#105"/>
            <p:cNvSpPr/>
            <p:nvPr/>
          </p:nvSpPr>
          <p:spPr bwMode="auto">
            <a:xfrm>
              <a:off x="3891200" y="4288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67" name="PPTextBox#106"/>
            <p:cNvSpPr/>
            <p:nvPr/>
          </p:nvSpPr>
          <p:spPr bwMode="auto">
            <a:xfrm>
              <a:off x="3929600" y="4364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68" name="PPHost#110"/>
          <p:cNvGrpSpPr/>
          <p:nvPr/>
        </p:nvGrpSpPr>
        <p:grpSpPr>
          <a:xfrm>
            <a:off x="4595200" y="5299200"/>
            <a:ext cx="563200" cy="307200"/>
            <a:chOff x="4595200" y="5299200"/>
            <a:chExt cx="563200" cy="307200"/>
          </a:xfrm>
        </p:grpSpPr>
        <p:sp>
          <p:nvSpPr>
            <p:cNvPr id="69" name="PPOval#111"/>
            <p:cNvSpPr/>
            <p:nvPr/>
          </p:nvSpPr>
          <p:spPr bwMode="auto">
            <a:xfrm>
              <a:off x="45952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0" name="PPTextBox#112"/>
            <p:cNvSpPr/>
            <p:nvPr/>
          </p:nvSpPr>
          <p:spPr bwMode="auto">
            <a:xfrm>
              <a:off x="4633600" y="53760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71" name="PPHost#128"/>
          <p:cNvGrpSpPr/>
          <p:nvPr/>
        </p:nvGrpSpPr>
        <p:grpSpPr>
          <a:xfrm>
            <a:off x="7232000" y="5299200"/>
            <a:ext cx="563200" cy="307200"/>
            <a:chOff x="7232000" y="5299200"/>
            <a:chExt cx="563200" cy="307200"/>
          </a:xfrm>
        </p:grpSpPr>
        <p:sp>
          <p:nvSpPr>
            <p:cNvPr id="72" name="PPOval#129"/>
            <p:cNvSpPr/>
            <p:nvPr/>
          </p:nvSpPr>
          <p:spPr bwMode="auto">
            <a:xfrm>
              <a:off x="72320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3" name="PPTextBox#130"/>
            <p:cNvSpPr/>
            <p:nvPr/>
          </p:nvSpPr>
          <p:spPr bwMode="auto">
            <a:xfrm>
              <a:off x="7315200" y="5376000"/>
              <a:ext cx="4352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86500 </a:t>
              </a:r>
            </a:p>
          </p:txBody>
        </p:sp>
      </p:grpSp>
      <p:grpSp>
        <p:nvGrpSpPr>
          <p:cNvPr id="74" name="PPHost#131"/>
          <p:cNvGrpSpPr/>
          <p:nvPr/>
        </p:nvGrpSpPr>
        <p:grpSpPr>
          <a:xfrm>
            <a:off x="7232000" y="5811200"/>
            <a:ext cx="588800" cy="307200"/>
            <a:chOff x="7232000" y="5811200"/>
            <a:chExt cx="588800" cy="307200"/>
          </a:xfrm>
        </p:grpSpPr>
        <p:sp>
          <p:nvSpPr>
            <p:cNvPr id="75" name="PPOval#132"/>
            <p:cNvSpPr/>
            <p:nvPr/>
          </p:nvSpPr>
          <p:spPr bwMode="auto">
            <a:xfrm>
              <a:off x="7232000" y="5811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6" name="PPTextBox#133"/>
            <p:cNvSpPr/>
            <p:nvPr/>
          </p:nvSpPr>
          <p:spPr bwMode="auto">
            <a:xfrm>
              <a:off x="7244800" y="5888000"/>
              <a:ext cx="5760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ILLIAC IV </a:t>
              </a:r>
            </a:p>
          </p:txBody>
        </p:sp>
      </p:grpSp>
      <p:grpSp>
        <p:nvGrpSpPr>
          <p:cNvPr id="77" name="PPHost#137"/>
          <p:cNvGrpSpPr/>
          <p:nvPr/>
        </p:nvGrpSpPr>
        <p:grpSpPr>
          <a:xfrm>
            <a:off x="7884800" y="3430400"/>
            <a:ext cx="563200" cy="307200"/>
            <a:chOff x="7884800" y="3430400"/>
            <a:chExt cx="563200" cy="307200"/>
          </a:xfrm>
        </p:grpSpPr>
        <p:sp>
          <p:nvSpPr>
            <p:cNvPr id="78" name="PPOval#138"/>
            <p:cNvSpPr/>
            <p:nvPr/>
          </p:nvSpPr>
          <p:spPr bwMode="auto">
            <a:xfrm>
              <a:off x="7884800" y="34304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9" name="PPTextBox#139"/>
            <p:cNvSpPr/>
            <p:nvPr/>
          </p:nvSpPr>
          <p:spPr bwMode="auto">
            <a:xfrm>
              <a:off x="7923200" y="35072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80" name="PPHost#134"/>
          <p:cNvGrpSpPr/>
          <p:nvPr/>
        </p:nvGrpSpPr>
        <p:grpSpPr>
          <a:xfrm>
            <a:off x="7884800" y="2060800"/>
            <a:ext cx="563200" cy="307200"/>
            <a:chOff x="7884800" y="2060800"/>
            <a:chExt cx="563200" cy="307200"/>
          </a:xfrm>
        </p:grpSpPr>
        <p:sp>
          <p:nvSpPr>
            <p:cNvPr id="81" name="PPOval#135"/>
            <p:cNvSpPr/>
            <p:nvPr/>
          </p:nvSpPr>
          <p:spPr bwMode="auto">
            <a:xfrm>
              <a:off x="7884800" y="2060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82" name="PPTextBox#136"/>
            <p:cNvSpPr/>
            <p:nvPr/>
          </p:nvSpPr>
          <p:spPr bwMode="auto">
            <a:xfrm>
              <a:off x="7923200" y="21376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83" name="PPHost#119"/>
          <p:cNvGrpSpPr/>
          <p:nvPr/>
        </p:nvGrpSpPr>
        <p:grpSpPr>
          <a:xfrm>
            <a:off x="5760000" y="5299200"/>
            <a:ext cx="563200" cy="307200"/>
            <a:chOff x="5760000" y="5299200"/>
            <a:chExt cx="563200" cy="307200"/>
          </a:xfrm>
        </p:grpSpPr>
        <p:sp>
          <p:nvSpPr>
            <p:cNvPr id="84" name="PPOval#120"/>
            <p:cNvSpPr/>
            <p:nvPr/>
          </p:nvSpPr>
          <p:spPr bwMode="auto">
            <a:xfrm>
              <a:off x="57600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85" name="PPTextBox#121"/>
            <p:cNvSpPr/>
            <p:nvPr/>
          </p:nvSpPr>
          <p:spPr bwMode="auto">
            <a:xfrm>
              <a:off x="5830400" y="5376000"/>
              <a:ext cx="460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 </a:t>
              </a:r>
            </a:p>
          </p:txBody>
        </p:sp>
      </p:grpSp>
      <p:grpSp>
        <p:nvGrpSpPr>
          <p:cNvPr id="86" name="PPHost#125"/>
          <p:cNvGrpSpPr/>
          <p:nvPr/>
        </p:nvGrpSpPr>
        <p:grpSpPr>
          <a:xfrm>
            <a:off x="6502400" y="5299200"/>
            <a:ext cx="563200" cy="307200"/>
            <a:chOff x="6502400" y="5299200"/>
            <a:chExt cx="563200" cy="307200"/>
          </a:xfrm>
        </p:grpSpPr>
        <p:sp>
          <p:nvSpPr>
            <p:cNvPr id="87" name="PPOval#126"/>
            <p:cNvSpPr/>
            <p:nvPr/>
          </p:nvSpPr>
          <p:spPr bwMode="auto">
            <a:xfrm>
              <a:off x="65024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88" name="PPTextBox#127"/>
            <p:cNvSpPr/>
            <p:nvPr/>
          </p:nvSpPr>
          <p:spPr bwMode="auto">
            <a:xfrm>
              <a:off x="6540800" y="53760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89" name="PPHost#98"/>
          <p:cNvGrpSpPr/>
          <p:nvPr/>
        </p:nvGrpSpPr>
        <p:grpSpPr>
          <a:xfrm>
            <a:off x="3737600" y="1472000"/>
            <a:ext cx="563200" cy="307200"/>
            <a:chOff x="3737600" y="1472000"/>
            <a:chExt cx="563200" cy="307200"/>
          </a:xfrm>
        </p:grpSpPr>
        <p:sp>
          <p:nvSpPr>
            <p:cNvPr id="90" name="PPOval#99"/>
            <p:cNvSpPr/>
            <p:nvPr/>
          </p:nvSpPr>
          <p:spPr bwMode="auto">
            <a:xfrm>
              <a:off x="37376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1" name="PPTextBox#100"/>
            <p:cNvSpPr/>
            <p:nvPr/>
          </p:nvSpPr>
          <p:spPr bwMode="auto">
            <a:xfrm>
              <a:off x="3776000" y="1548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PDP-11 </a:t>
              </a:r>
            </a:p>
          </p:txBody>
        </p:sp>
      </p:grpSp>
      <p:grpSp>
        <p:nvGrpSpPr>
          <p:cNvPr id="92" name="PPHost#122"/>
          <p:cNvGrpSpPr/>
          <p:nvPr/>
        </p:nvGrpSpPr>
        <p:grpSpPr>
          <a:xfrm>
            <a:off x="6297600" y="2508800"/>
            <a:ext cx="563200" cy="307200"/>
            <a:chOff x="6297600" y="2508800"/>
            <a:chExt cx="563200" cy="307200"/>
          </a:xfrm>
        </p:grpSpPr>
        <p:sp>
          <p:nvSpPr>
            <p:cNvPr id="93" name="PPOval#123"/>
            <p:cNvSpPr/>
            <p:nvPr/>
          </p:nvSpPr>
          <p:spPr bwMode="auto">
            <a:xfrm>
              <a:off x="6297600" y="2508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4" name="PPTextBox#124"/>
            <p:cNvSpPr/>
            <p:nvPr/>
          </p:nvSpPr>
          <p:spPr bwMode="auto">
            <a:xfrm>
              <a:off x="6361600" y="25856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360/67 </a:t>
              </a:r>
            </a:p>
          </p:txBody>
        </p:sp>
      </p:grpSp>
      <p:grpSp>
        <p:nvGrpSpPr>
          <p:cNvPr id="95" name="PPHost#116"/>
          <p:cNvGrpSpPr/>
          <p:nvPr/>
        </p:nvGrpSpPr>
        <p:grpSpPr>
          <a:xfrm>
            <a:off x="5760000" y="1472000"/>
            <a:ext cx="563200" cy="307200"/>
            <a:chOff x="5760000" y="1472000"/>
            <a:chExt cx="563200" cy="307200"/>
          </a:xfrm>
        </p:grpSpPr>
        <p:sp>
          <p:nvSpPr>
            <p:cNvPr id="96" name="PPOval#117"/>
            <p:cNvSpPr/>
            <p:nvPr/>
          </p:nvSpPr>
          <p:spPr bwMode="auto">
            <a:xfrm>
              <a:off x="57600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7" name="PPTextBox#118"/>
            <p:cNvSpPr/>
            <p:nvPr/>
          </p:nvSpPr>
          <p:spPr bwMode="auto">
            <a:xfrm>
              <a:off x="5881600" y="1548800"/>
              <a:ext cx="3584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TX-2 </a:t>
              </a:r>
            </a:p>
          </p:txBody>
        </p:sp>
      </p:grpSp>
      <p:grpSp>
        <p:nvGrpSpPr>
          <p:cNvPr id="98" name="PPHost#113"/>
          <p:cNvGrpSpPr/>
          <p:nvPr/>
        </p:nvGrpSpPr>
        <p:grpSpPr>
          <a:xfrm>
            <a:off x="5094400" y="2508800"/>
            <a:ext cx="563200" cy="307200"/>
            <a:chOff x="5094400" y="2508800"/>
            <a:chExt cx="563200" cy="307200"/>
          </a:xfrm>
        </p:grpSpPr>
        <p:sp>
          <p:nvSpPr>
            <p:cNvPr id="99" name="PPOval#114"/>
            <p:cNvSpPr/>
            <p:nvPr/>
          </p:nvSpPr>
          <p:spPr bwMode="auto">
            <a:xfrm>
              <a:off x="5094400" y="2508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00" name="PPTextBox#115"/>
            <p:cNvSpPr/>
            <p:nvPr/>
          </p:nvSpPr>
          <p:spPr bwMode="auto">
            <a:xfrm>
              <a:off x="5139200" y="2585600"/>
              <a:ext cx="5120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GE-645 </a:t>
              </a:r>
            </a:p>
          </p:txBody>
        </p:sp>
      </p:grpSp>
      <p:grpSp>
        <p:nvGrpSpPr>
          <p:cNvPr id="101" name="PPHost#107"/>
          <p:cNvGrpSpPr/>
          <p:nvPr/>
        </p:nvGrpSpPr>
        <p:grpSpPr>
          <a:xfrm>
            <a:off x="4595200" y="1472000"/>
            <a:ext cx="563200" cy="307200"/>
            <a:chOff x="4595200" y="1472000"/>
            <a:chExt cx="563200" cy="307200"/>
          </a:xfrm>
        </p:grpSpPr>
        <p:sp>
          <p:nvSpPr>
            <p:cNvPr id="102" name="PPOval#108"/>
            <p:cNvSpPr/>
            <p:nvPr/>
          </p:nvSpPr>
          <p:spPr bwMode="auto">
            <a:xfrm>
              <a:off x="45952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03" name="PPTextBox#109"/>
            <p:cNvSpPr/>
            <p:nvPr/>
          </p:nvSpPr>
          <p:spPr bwMode="auto">
            <a:xfrm>
              <a:off x="4633600" y="1548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104" name="PPHost#86"/>
          <p:cNvGrpSpPr/>
          <p:nvPr/>
        </p:nvGrpSpPr>
        <p:grpSpPr>
          <a:xfrm>
            <a:off x="3136000" y="5529600"/>
            <a:ext cx="563200" cy="307200"/>
            <a:chOff x="3136000" y="5529600"/>
            <a:chExt cx="563200" cy="307200"/>
          </a:xfrm>
        </p:grpSpPr>
        <p:sp>
          <p:nvSpPr>
            <p:cNvPr id="105" name="PPOval#87"/>
            <p:cNvSpPr/>
            <p:nvPr/>
          </p:nvSpPr>
          <p:spPr bwMode="auto">
            <a:xfrm>
              <a:off x="3136000" y="55296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06" name="PPTextBox#88"/>
            <p:cNvSpPr/>
            <p:nvPr/>
          </p:nvSpPr>
          <p:spPr bwMode="auto">
            <a:xfrm>
              <a:off x="3200000" y="56064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360/65 </a:t>
              </a:r>
            </a:p>
          </p:txBody>
        </p:sp>
      </p:grpSp>
      <p:grpSp>
        <p:nvGrpSpPr>
          <p:cNvPr id="107" name="PPHost#89"/>
          <p:cNvGrpSpPr/>
          <p:nvPr/>
        </p:nvGrpSpPr>
        <p:grpSpPr>
          <a:xfrm>
            <a:off x="2822400" y="5299200"/>
            <a:ext cx="614400" cy="307200"/>
            <a:chOff x="2822400" y="5299200"/>
            <a:chExt cx="614400" cy="307200"/>
          </a:xfrm>
        </p:grpSpPr>
        <p:sp>
          <p:nvSpPr>
            <p:cNvPr id="108" name="PPOval#90"/>
            <p:cNvSpPr/>
            <p:nvPr/>
          </p:nvSpPr>
          <p:spPr bwMode="auto">
            <a:xfrm>
              <a:off x="28288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09" name="PPTextBox#91"/>
            <p:cNvSpPr/>
            <p:nvPr/>
          </p:nvSpPr>
          <p:spPr bwMode="auto">
            <a:xfrm>
              <a:off x="2822400" y="5376000"/>
              <a:ext cx="6144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IBM 3800 </a:t>
              </a:r>
            </a:p>
          </p:txBody>
        </p:sp>
      </p:grpSp>
      <p:grpSp>
        <p:nvGrpSpPr>
          <p:cNvPr id="110" name="PPHost#92"/>
          <p:cNvGrpSpPr/>
          <p:nvPr/>
        </p:nvGrpSpPr>
        <p:grpSpPr>
          <a:xfrm>
            <a:off x="3814400" y="3225600"/>
            <a:ext cx="563200" cy="307200"/>
            <a:chOff x="3814400" y="3225600"/>
            <a:chExt cx="563200" cy="307200"/>
          </a:xfrm>
        </p:grpSpPr>
        <p:sp>
          <p:nvSpPr>
            <p:cNvPr id="111" name="PPOval#93"/>
            <p:cNvSpPr/>
            <p:nvPr/>
          </p:nvSpPr>
          <p:spPr bwMode="auto">
            <a:xfrm>
              <a:off x="3814400" y="32256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2" name="PPTextBox#94"/>
            <p:cNvSpPr/>
            <p:nvPr/>
          </p:nvSpPr>
          <p:spPr bwMode="auto">
            <a:xfrm>
              <a:off x="3878400" y="33024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360/67 </a:t>
              </a:r>
            </a:p>
          </p:txBody>
        </p:sp>
      </p:grpSp>
      <p:grpSp>
        <p:nvGrpSpPr>
          <p:cNvPr id="113" name="PPHost#95"/>
          <p:cNvGrpSpPr/>
          <p:nvPr/>
        </p:nvGrpSpPr>
        <p:grpSpPr>
          <a:xfrm>
            <a:off x="3520000" y="3443200"/>
            <a:ext cx="588800" cy="307200"/>
            <a:chOff x="3520000" y="3443200"/>
            <a:chExt cx="588800" cy="307200"/>
          </a:xfrm>
        </p:grpSpPr>
        <p:sp>
          <p:nvSpPr>
            <p:cNvPr id="114" name="PPOval#96"/>
            <p:cNvSpPr/>
            <p:nvPr/>
          </p:nvSpPr>
          <p:spPr bwMode="auto">
            <a:xfrm>
              <a:off x="3520000" y="3443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5" name="PPTextBox#97"/>
            <p:cNvSpPr/>
            <p:nvPr/>
          </p:nvSpPr>
          <p:spPr bwMode="auto">
            <a:xfrm>
              <a:off x="3532800" y="3520000"/>
              <a:ext cx="5760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DDP 516 </a:t>
              </a:r>
            </a:p>
          </p:txBody>
        </p:sp>
      </p:grpSp>
      <p:grpSp>
        <p:nvGrpSpPr>
          <p:cNvPr id="116" name="PPHost#74"/>
          <p:cNvGrpSpPr/>
          <p:nvPr/>
        </p:nvGrpSpPr>
        <p:grpSpPr>
          <a:xfrm>
            <a:off x="1088000" y="1472000"/>
            <a:ext cx="563200" cy="307200"/>
            <a:chOff x="1088000" y="1472000"/>
            <a:chExt cx="563200" cy="307200"/>
          </a:xfrm>
        </p:grpSpPr>
        <p:sp>
          <p:nvSpPr>
            <p:cNvPr id="117" name="PPOval#75"/>
            <p:cNvSpPr/>
            <p:nvPr/>
          </p:nvSpPr>
          <p:spPr bwMode="auto">
            <a:xfrm>
              <a:off x="10880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8" name="PPTextBox#76"/>
            <p:cNvSpPr/>
            <p:nvPr/>
          </p:nvSpPr>
          <p:spPr bwMode="auto">
            <a:xfrm>
              <a:off x="1126400" y="1548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119" name="PPHost#71"/>
          <p:cNvGrpSpPr/>
          <p:nvPr/>
        </p:nvGrpSpPr>
        <p:grpSpPr>
          <a:xfrm>
            <a:off x="934400" y="2060800"/>
            <a:ext cx="563200" cy="307200"/>
            <a:chOff x="934400" y="2060800"/>
            <a:chExt cx="563200" cy="307200"/>
          </a:xfrm>
        </p:grpSpPr>
        <p:sp>
          <p:nvSpPr>
            <p:cNvPr id="120" name="PPOval#72"/>
            <p:cNvSpPr/>
            <p:nvPr/>
          </p:nvSpPr>
          <p:spPr bwMode="auto">
            <a:xfrm>
              <a:off x="934400" y="2060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21" name="PPTextBox#73"/>
            <p:cNvSpPr/>
            <p:nvPr/>
          </p:nvSpPr>
          <p:spPr bwMode="auto">
            <a:xfrm>
              <a:off x="972800" y="21376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PDP-15 </a:t>
              </a:r>
            </a:p>
          </p:txBody>
        </p:sp>
      </p:grpSp>
      <p:grpSp>
        <p:nvGrpSpPr>
          <p:cNvPr id="122" name="PPHost#80"/>
          <p:cNvGrpSpPr/>
          <p:nvPr/>
        </p:nvGrpSpPr>
        <p:grpSpPr>
          <a:xfrm>
            <a:off x="2124800" y="3942400"/>
            <a:ext cx="563200" cy="307200"/>
            <a:chOff x="2124800" y="3942400"/>
            <a:chExt cx="563200" cy="307200"/>
          </a:xfrm>
        </p:grpSpPr>
        <p:sp>
          <p:nvSpPr>
            <p:cNvPr id="123" name="PPOval#81"/>
            <p:cNvSpPr/>
            <p:nvPr/>
          </p:nvSpPr>
          <p:spPr bwMode="auto">
            <a:xfrm>
              <a:off x="2124800" y="39424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24" name="PPTextBox#82"/>
            <p:cNvSpPr/>
            <p:nvPr/>
          </p:nvSpPr>
          <p:spPr bwMode="auto">
            <a:xfrm>
              <a:off x="2163200" y="40192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125" name="PPHost#77"/>
          <p:cNvGrpSpPr/>
          <p:nvPr/>
        </p:nvGrpSpPr>
        <p:grpSpPr>
          <a:xfrm>
            <a:off x="1100800" y="5299200"/>
            <a:ext cx="563200" cy="307200"/>
            <a:chOff x="1100800" y="5299200"/>
            <a:chExt cx="563200" cy="307200"/>
          </a:xfrm>
        </p:grpSpPr>
        <p:sp>
          <p:nvSpPr>
            <p:cNvPr id="126" name="PPOval#78"/>
            <p:cNvSpPr/>
            <p:nvPr/>
          </p:nvSpPr>
          <p:spPr bwMode="auto">
            <a:xfrm>
              <a:off x="11008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27" name="PPTextBox#79"/>
            <p:cNvSpPr/>
            <p:nvPr/>
          </p:nvSpPr>
          <p:spPr bwMode="auto">
            <a:xfrm>
              <a:off x="1164800" y="53760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360/91 </a:t>
              </a:r>
            </a:p>
          </p:txBody>
        </p:sp>
      </p:grpSp>
      <p:grpSp>
        <p:nvGrpSpPr>
          <p:cNvPr id="128" name="PPHost#68"/>
          <p:cNvGrpSpPr/>
          <p:nvPr/>
        </p:nvGrpSpPr>
        <p:grpSpPr>
          <a:xfrm>
            <a:off x="934400" y="4812800"/>
            <a:ext cx="595200" cy="307200"/>
            <a:chOff x="934400" y="4812800"/>
            <a:chExt cx="595200" cy="307200"/>
          </a:xfrm>
        </p:grpSpPr>
        <p:sp>
          <p:nvSpPr>
            <p:cNvPr id="129" name="PPOval#69"/>
            <p:cNvSpPr/>
            <p:nvPr/>
          </p:nvSpPr>
          <p:spPr bwMode="auto">
            <a:xfrm>
              <a:off x="934400" y="4812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30" name="PPTextBox#70"/>
            <p:cNvSpPr/>
            <p:nvPr/>
          </p:nvSpPr>
          <p:spPr bwMode="auto">
            <a:xfrm>
              <a:off x="940800" y="4889600"/>
              <a:ext cx="588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SIGMA 7 </a:t>
              </a:r>
            </a:p>
          </p:txBody>
        </p:sp>
      </p:grpSp>
      <p:grpSp>
        <p:nvGrpSpPr>
          <p:cNvPr id="131" name="PPHost#65"/>
          <p:cNvGrpSpPr/>
          <p:nvPr/>
        </p:nvGrpSpPr>
        <p:grpSpPr>
          <a:xfrm>
            <a:off x="627200" y="3468800"/>
            <a:ext cx="563200" cy="307200"/>
            <a:chOff x="627200" y="3468800"/>
            <a:chExt cx="563200" cy="307200"/>
          </a:xfrm>
        </p:grpSpPr>
        <p:sp>
          <p:nvSpPr>
            <p:cNvPr id="132" name="PPOval#66"/>
            <p:cNvSpPr/>
            <p:nvPr/>
          </p:nvSpPr>
          <p:spPr bwMode="auto">
            <a:xfrm>
              <a:off x="627200" y="3468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33" name="PPTextBox#67"/>
            <p:cNvSpPr/>
            <p:nvPr/>
          </p:nvSpPr>
          <p:spPr bwMode="auto">
            <a:xfrm>
              <a:off x="691200" y="35456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360/75 </a:t>
              </a:r>
            </a:p>
          </p:txBody>
        </p:sp>
      </p:grpSp>
      <p:grpSp>
        <p:nvGrpSpPr>
          <p:cNvPr id="134" name="PPHost#83"/>
          <p:cNvGrpSpPr/>
          <p:nvPr/>
        </p:nvGrpSpPr>
        <p:grpSpPr>
          <a:xfrm>
            <a:off x="2816000" y="1472000"/>
            <a:ext cx="563200" cy="307200"/>
            <a:chOff x="2816000" y="1472000"/>
            <a:chExt cx="563200" cy="307200"/>
          </a:xfrm>
        </p:grpSpPr>
        <p:sp>
          <p:nvSpPr>
            <p:cNvPr id="135" name="PPOval#84"/>
            <p:cNvSpPr/>
            <p:nvPr/>
          </p:nvSpPr>
          <p:spPr bwMode="auto">
            <a:xfrm>
              <a:off x="28160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36" name="PPTextBox#85"/>
            <p:cNvSpPr/>
            <p:nvPr/>
          </p:nvSpPr>
          <p:spPr bwMode="auto">
            <a:xfrm>
              <a:off x="2854400" y="1548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137" name="BBN"/>
          <p:cNvGrpSpPr/>
          <p:nvPr/>
        </p:nvGrpSpPr>
        <p:grpSpPr>
          <a:xfrm>
            <a:off x="4652800" y="4550400"/>
            <a:ext cx="659200" cy="652800"/>
            <a:chOff x="4652800" y="4550400"/>
            <a:chExt cx="659200" cy="652800"/>
          </a:xfrm>
        </p:grpSpPr>
        <p:sp>
          <p:nvSpPr>
            <p:cNvPr id="138" name="PPTextBox#41"/>
            <p:cNvSpPr/>
            <p:nvPr/>
          </p:nvSpPr>
          <p:spPr bwMode="auto">
            <a:xfrm>
              <a:off x="4889600" y="4550400"/>
              <a:ext cx="422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BBN </a:t>
              </a:r>
            </a:p>
          </p:txBody>
        </p:sp>
        <p:sp>
          <p:nvSpPr>
            <p:cNvPr id="139" name="PPRect#42"/>
            <p:cNvSpPr/>
            <p:nvPr/>
          </p:nvSpPr>
          <p:spPr bwMode="auto">
            <a:xfrm>
              <a:off x="46528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40" name="PPTextBox#43"/>
            <p:cNvSpPr/>
            <p:nvPr/>
          </p:nvSpPr>
          <p:spPr bwMode="auto">
            <a:xfrm>
              <a:off x="46656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41" name="BURROUGHS"/>
          <p:cNvGrpSpPr/>
          <p:nvPr/>
        </p:nvGrpSpPr>
        <p:grpSpPr>
          <a:xfrm>
            <a:off x="7264000" y="4550400"/>
            <a:ext cx="1273600" cy="652800"/>
            <a:chOff x="7264000" y="4550400"/>
            <a:chExt cx="1273600" cy="652800"/>
          </a:xfrm>
        </p:grpSpPr>
        <p:sp>
          <p:nvSpPr>
            <p:cNvPr id="142" name="PPTextBox#62"/>
            <p:cNvSpPr/>
            <p:nvPr/>
          </p:nvSpPr>
          <p:spPr bwMode="auto">
            <a:xfrm>
              <a:off x="7500800" y="4550400"/>
              <a:ext cx="10368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BURROUGHS </a:t>
              </a:r>
            </a:p>
          </p:txBody>
        </p:sp>
        <p:sp>
          <p:nvSpPr>
            <p:cNvPr id="143" name="PPRect#63"/>
            <p:cNvSpPr/>
            <p:nvPr/>
          </p:nvSpPr>
          <p:spPr bwMode="auto">
            <a:xfrm>
              <a:off x="72640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44" name="PPTextBox#64"/>
            <p:cNvSpPr/>
            <p:nvPr/>
          </p:nvSpPr>
          <p:spPr bwMode="auto">
            <a:xfrm>
              <a:off x="72768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45" name="CARNEGIE"/>
          <p:cNvGrpSpPr/>
          <p:nvPr/>
        </p:nvGrpSpPr>
        <p:grpSpPr>
          <a:xfrm>
            <a:off x="7264000" y="3206400"/>
            <a:ext cx="1068800" cy="652800"/>
            <a:chOff x="7264000" y="3206400"/>
            <a:chExt cx="1068800" cy="652800"/>
          </a:xfrm>
        </p:grpSpPr>
        <p:sp>
          <p:nvSpPr>
            <p:cNvPr id="146" name="PPTextBox#58"/>
            <p:cNvSpPr/>
            <p:nvPr/>
          </p:nvSpPr>
          <p:spPr bwMode="auto">
            <a:xfrm>
              <a:off x="7500800" y="3206400"/>
              <a:ext cx="8320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CARNEGIE </a:t>
              </a:r>
            </a:p>
          </p:txBody>
        </p:sp>
        <p:sp>
          <p:nvSpPr>
            <p:cNvPr id="147" name="PPRect#59"/>
            <p:cNvSpPr/>
            <p:nvPr/>
          </p:nvSpPr>
          <p:spPr bwMode="auto">
            <a:xfrm>
              <a:off x="7264000" y="3385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48" name="PPTextBox#60"/>
            <p:cNvSpPr/>
            <p:nvPr/>
          </p:nvSpPr>
          <p:spPr bwMode="auto">
            <a:xfrm>
              <a:off x="7276800" y="3468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49" name="CASE"/>
          <p:cNvGrpSpPr/>
          <p:nvPr/>
        </p:nvGrpSpPr>
        <p:grpSpPr>
          <a:xfrm>
            <a:off x="7264000" y="1798400"/>
            <a:ext cx="723200" cy="652800"/>
            <a:chOff x="7264000" y="1798400"/>
            <a:chExt cx="723200" cy="652800"/>
          </a:xfrm>
        </p:grpSpPr>
        <p:sp>
          <p:nvSpPr>
            <p:cNvPr id="150" name="PPTextBox#54"/>
            <p:cNvSpPr/>
            <p:nvPr/>
          </p:nvSpPr>
          <p:spPr bwMode="auto">
            <a:xfrm>
              <a:off x="7500800" y="1798400"/>
              <a:ext cx="486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CASE </a:t>
              </a:r>
            </a:p>
          </p:txBody>
        </p:sp>
        <p:sp>
          <p:nvSpPr>
            <p:cNvPr id="151" name="PPRect#55"/>
            <p:cNvSpPr/>
            <p:nvPr/>
          </p:nvSpPr>
          <p:spPr bwMode="auto">
            <a:xfrm>
              <a:off x="72640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2" name="PPTextBox#56"/>
            <p:cNvSpPr/>
            <p:nvPr/>
          </p:nvSpPr>
          <p:spPr bwMode="auto">
            <a:xfrm>
              <a:off x="72768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53" name="HARVARD"/>
          <p:cNvGrpSpPr/>
          <p:nvPr/>
        </p:nvGrpSpPr>
        <p:grpSpPr>
          <a:xfrm>
            <a:off x="5632000" y="4550400"/>
            <a:ext cx="793600" cy="652800"/>
            <a:chOff x="5632000" y="4550400"/>
            <a:chExt cx="793600" cy="652800"/>
          </a:xfrm>
        </p:grpSpPr>
        <p:sp useBgFill="1">
          <p:nvSpPr>
            <p:cNvPr id="154" name="PPRect#50"/>
            <p:cNvSpPr/>
            <p:nvPr/>
          </p:nvSpPr>
          <p:spPr bwMode="auto">
            <a:xfrm>
              <a:off x="5632000" y="4550400"/>
              <a:ext cx="793600" cy="179200"/>
            </a:xfrm>
            <a:prstGeom prst="rect">
              <a:avLst/>
            </a:prstGeom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5" name="PPTextBox#49"/>
            <p:cNvSpPr/>
            <p:nvPr/>
          </p:nvSpPr>
          <p:spPr bwMode="auto">
            <a:xfrm>
              <a:off x="5632000" y="4550400"/>
              <a:ext cx="7936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HARVARD </a:t>
              </a:r>
            </a:p>
          </p:txBody>
        </p:sp>
        <p:sp>
          <p:nvSpPr>
            <p:cNvPr id="156" name="PPRect#51"/>
            <p:cNvSpPr/>
            <p:nvPr/>
          </p:nvSpPr>
          <p:spPr bwMode="auto">
            <a:xfrm>
              <a:off x="57920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7" name="PPTextBox#52"/>
            <p:cNvSpPr/>
            <p:nvPr/>
          </p:nvSpPr>
          <p:spPr bwMode="auto">
            <a:xfrm>
              <a:off x="58048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58" name="ILLINOIS"/>
          <p:cNvGrpSpPr/>
          <p:nvPr/>
        </p:nvGrpSpPr>
        <p:grpSpPr>
          <a:xfrm>
            <a:off x="3795200" y="1798400"/>
            <a:ext cx="915200" cy="652800"/>
            <a:chOff x="3795200" y="1798400"/>
            <a:chExt cx="915200" cy="652800"/>
          </a:xfrm>
        </p:grpSpPr>
        <p:sp>
          <p:nvSpPr>
            <p:cNvPr id="159" name="PPTextBox#33"/>
            <p:cNvSpPr/>
            <p:nvPr/>
          </p:nvSpPr>
          <p:spPr bwMode="auto">
            <a:xfrm>
              <a:off x="4032000" y="1798400"/>
              <a:ext cx="678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ILLINOIS </a:t>
              </a:r>
            </a:p>
          </p:txBody>
        </p:sp>
        <p:sp>
          <p:nvSpPr>
            <p:cNvPr id="160" name="PPRect#34"/>
            <p:cNvSpPr/>
            <p:nvPr/>
          </p:nvSpPr>
          <p:spPr bwMode="auto">
            <a:xfrm>
              <a:off x="37952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1" name="PPTextBox#35"/>
            <p:cNvSpPr/>
            <p:nvPr/>
          </p:nvSpPr>
          <p:spPr bwMode="auto">
            <a:xfrm>
              <a:off x="38080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62" name="LINCOLN"/>
          <p:cNvGrpSpPr/>
          <p:nvPr/>
        </p:nvGrpSpPr>
        <p:grpSpPr>
          <a:xfrm>
            <a:off x="5792000" y="1798400"/>
            <a:ext cx="953600" cy="652800"/>
            <a:chOff x="5792000" y="1798400"/>
            <a:chExt cx="953600" cy="652800"/>
          </a:xfrm>
        </p:grpSpPr>
        <p:sp>
          <p:nvSpPr>
            <p:cNvPr id="163" name="PPTextBox#45"/>
            <p:cNvSpPr/>
            <p:nvPr/>
          </p:nvSpPr>
          <p:spPr bwMode="auto">
            <a:xfrm>
              <a:off x="6028800" y="1798400"/>
              <a:ext cx="7168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LINCOLN </a:t>
              </a:r>
            </a:p>
          </p:txBody>
        </p:sp>
        <p:sp>
          <p:nvSpPr>
            <p:cNvPr id="164" name="PPRect#46"/>
            <p:cNvSpPr/>
            <p:nvPr/>
          </p:nvSpPr>
          <p:spPr bwMode="auto">
            <a:xfrm>
              <a:off x="57920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5" name="PPTextBox#47"/>
            <p:cNvSpPr/>
            <p:nvPr/>
          </p:nvSpPr>
          <p:spPr bwMode="auto">
            <a:xfrm>
              <a:off x="58048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66" name="MIT"/>
          <p:cNvGrpSpPr/>
          <p:nvPr/>
        </p:nvGrpSpPr>
        <p:grpSpPr>
          <a:xfrm>
            <a:off x="4652800" y="1798400"/>
            <a:ext cx="595200" cy="652800"/>
            <a:chOff x="4652800" y="1798400"/>
            <a:chExt cx="595200" cy="652800"/>
          </a:xfrm>
        </p:grpSpPr>
        <p:sp>
          <p:nvSpPr>
            <p:cNvPr id="167" name="PPTextBox#37"/>
            <p:cNvSpPr/>
            <p:nvPr/>
          </p:nvSpPr>
          <p:spPr bwMode="auto">
            <a:xfrm>
              <a:off x="4889600" y="1798400"/>
              <a:ext cx="358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MIT </a:t>
              </a:r>
            </a:p>
          </p:txBody>
        </p:sp>
        <p:sp>
          <p:nvSpPr>
            <p:cNvPr id="168" name="PPRect#38"/>
            <p:cNvSpPr/>
            <p:nvPr/>
          </p:nvSpPr>
          <p:spPr bwMode="auto">
            <a:xfrm>
              <a:off x="46528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9" name="PPTextBox#39"/>
            <p:cNvSpPr/>
            <p:nvPr/>
          </p:nvSpPr>
          <p:spPr bwMode="auto">
            <a:xfrm>
              <a:off x="46656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70" name="RAND"/>
          <p:cNvGrpSpPr/>
          <p:nvPr/>
        </p:nvGrpSpPr>
        <p:grpSpPr>
          <a:xfrm>
            <a:off x="2835200" y="4550400"/>
            <a:ext cx="748800" cy="652800"/>
            <a:chOff x="2835200" y="4550400"/>
            <a:chExt cx="748800" cy="652800"/>
          </a:xfrm>
        </p:grpSpPr>
        <p:sp>
          <p:nvSpPr>
            <p:cNvPr id="171" name="PPTextBox#29"/>
            <p:cNvSpPr/>
            <p:nvPr/>
          </p:nvSpPr>
          <p:spPr bwMode="auto">
            <a:xfrm>
              <a:off x="3072000" y="4550400"/>
              <a:ext cx="5120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RAND </a:t>
              </a:r>
            </a:p>
          </p:txBody>
        </p:sp>
        <p:sp>
          <p:nvSpPr>
            <p:cNvPr id="172" name="PPRect#30"/>
            <p:cNvSpPr/>
            <p:nvPr/>
          </p:nvSpPr>
          <p:spPr bwMode="auto">
            <a:xfrm>
              <a:off x="28352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73" name="PPTextBox#31"/>
            <p:cNvSpPr/>
            <p:nvPr/>
          </p:nvSpPr>
          <p:spPr bwMode="auto">
            <a:xfrm>
              <a:off x="28480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74" name="SDC"/>
          <p:cNvGrpSpPr/>
          <p:nvPr/>
        </p:nvGrpSpPr>
        <p:grpSpPr>
          <a:xfrm>
            <a:off x="2835200" y="3206400"/>
            <a:ext cx="646400" cy="652800"/>
            <a:chOff x="2835200" y="3206400"/>
            <a:chExt cx="646400" cy="652800"/>
          </a:xfrm>
        </p:grpSpPr>
        <p:sp>
          <p:nvSpPr>
            <p:cNvPr id="175" name="PPTextBox#25"/>
            <p:cNvSpPr/>
            <p:nvPr/>
          </p:nvSpPr>
          <p:spPr bwMode="auto">
            <a:xfrm>
              <a:off x="3072000" y="3206400"/>
              <a:ext cx="4096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SDC </a:t>
              </a:r>
            </a:p>
          </p:txBody>
        </p:sp>
        <p:sp>
          <p:nvSpPr>
            <p:cNvPr id="176" name="PPRect#26"/>
            <p:cNvSpPr/>
            <p:nvPr/>
          </p:nvSpPr>
          <p:spPr bwMode="auto">
            <a:xfrm>
              <a:off x="2835200" y="3385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77" name="PPTextBox#27"/>
            <p:cNvSpPr/>
            <p:nvPr/>
          </p:nvSpPr>
          <p:spPr bwMode="auto">
            <a:xfrm>
              <a:off x="2848000" y="3468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78" name="SRI"/>
          <p:cNvGrpSpPr/>
          <p:nvPr/>
        </p:nvGrpSpPr>
        <p:grpSpPr>
          <a:xfrm>
            <a:off x="1696000" y="1798400"/>
            <a:ext cx="512000" cy="652800"/>
            <a:chOff x="1696000" y="1798400"/>
            <a:chExt cx="512000" cy="652800"/>
          </a:xfrm>
        </p:grpSpPr>
        <p:sp useBgFill="1">
          <p:nvSpPr>
            <p:cNvPr id="179" name="PPRect#8"/>
            <p:cNvSpPr/>
            <p:nvPr/>
          </p:nvSpPr>
          <p:spPr bwMode="auto">
            <a:xfrm>
              <a:off x="1766400" y="1798400"/>
              <a:ext cx="332800" cy="179200"/>
            </a:xfrm>
            <a:prstGeom prst="rect">
              <a:avLst/>
            </a:prstGeom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80" name="PPTextBox#7"/>
            <p:cNvSpPr/>
            <p:nvPr/>
          </p:nvSpPr>
          <p:spPr bwMode="auto">
            <a:xfrm>
              <a:off x="1766400" y="1798400"/>
              <a:ext cx="3328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SRI </a:t>
              </a:r>
            </a:p>
          </p:txBody>
        </p:sp>
        <p:sp>
          <p:nvSpPr>
            <p:cNvPr id="181" name="PPRect#9"/>
            <p:cNvSpPr/>
            <p:nvPr/>
          </p:nvSpPr>
          <p:spPr bwMode="auto">
            <a:xfrm>
              <a:off x="16960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82" name="PPTextBox#10"/>
            <p:cNvSpPr/>
            <p:nvPr/>
          </p:nvSpPr>
          <p:spPr bwMode="auto">
            <a:xfrm>
              <a:off x="17088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83" name="STANFORD"/>
          <p:cNvGrpSpPr/>
          <p:nvPr/>
        </p:nvGrpSpPr>
        <p:grpSpPr>
          <a:xfrm>
            <a:off x="1977600" y="3206400"/>
            <a:ext cx="857600" cy="652800"/>
            <a:chOff x="1977600" y="3206400"/>
            <a:chExt cx="857600" cy="652800"/>
          </a:xfrm>
        </p:grpSpPr>
        <p:sp useBgFill="1">
          <p:nvSpPr>
            <p:cNvPr id="184" name="PPRect#17"/>
            <p:cNvSpPr/>
            <p:nvPr/>
          </p:nvSpPr>
          <p:spPr bwMode="auto">
            <a:xfrm>
              <a:off x="1977600" y="3206400"/>
              <a:ext cx="857600" cy="179200"/>
            </a:xfrm>
            <a:prstGeom prst="rect">
              <a:avLst/>
            </a:prstGeom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85" name="PPTextBox#16"/>
            <p:cNvSpPr/>
            <p:nvPr/>
          </p:nvSpPr>
          <p:spPr bwMode="auto">
            <a:xfrm>
              <a:off x="1977600" y="3206400"/>
              <a:ext cx="8576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STANFORD </a:t>
              </a:r>
            </a:p>
          </p:txBody>
        </p:sp>
        <p:sp>
          <p:nvSpPr>
            <p:cNvPr id="186" name="PPRect#18"/>
            <p:cNvSpPr/>
            <p:nvPr/>
          </p:nvSpPr>
          <p:spPr bwMode="auto">
            <a:xfrm>
              <a:off x="2169600" y="3385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87" name="PPTextBox#19"/>
            <p:cNvSpPr/>
            <p:nvPr/>
          </p:nvSpPr>
          <p:spPr bwMode="auto">
            <a:xfrm>
              <a:off x="2182400" y="3468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88" name="UCLA"/>
          <p:cNvGrpSpPr/>
          <p:nvPr/>
        </p:nvGrpSpPr>
        <p:grpSpPr>
          <a:xfrm>
            <a:off x="1696000" y="4550400"/>
            <a:ext cx="723200" cy="652800"/>
            <a:chOff x="1696000" y="4550400"/>
            <a:chExt cx="723200" cy="652800"/>
          </a:xfrm>
        </p:grpSpPr>
        <p:sp>
          <p:nvSpPr>
            <p:cNvPr id="189" name="PPTextBox#12"/>
            <p:cNvSpPr/>
            <p:nvPr/>
          </p:nvSpPr>
          <p:spPr bwMode="auto">
            <a:xfrm>
              <a:off x="1932800" y="4550400"/>
              <a:ext cx="486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UCLA </a:t>
              </a:r>
            </a:p>
          </p:txBody>
        </p:sp>
        <p:sp>
          <p:nvSpPr>
            <p:cNvPr id="190" name="PPRect#13"/>
            <p:cNvSpPr/>
            <p:nvPr/>
          </p:nvSpPr>
          <p:spPr bwMode="auto">
            <a:xfrm>
              <a:off x="16960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91" name="PPTextBox#14"/>
            <p:cNvSpPr/>
            <p:nvPr/>
          </p:nvSpPr>
          <p:spPr bwMode="auto">
            <a:xfrm>
              <a:off x="17088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92" name="UCSB"/>
          <p:cNvGrpSpPr/>
          <p:nvPr/>
        </p:nvGrpSpPr>
        <p:grpSpPr>
          <a:xfrm>
            <a:off x="1036800" y="3206400"/>
            <a:ext cx="748800" cy="652800"/>
            <a:chOff x="1036800" y="3206400"/>
            <a:chExt cx="748800" cy="652800"/>
          </a:xfrm>
        </p:grpSpPr>
        <p:sp>
          <p:nvSpPr>
            <p:cNvPr id="193" name="PPTextBox#3"/>
            <p:cNvSpPr/>
            <p:nvPr/>
          </p:nvSpPr>
          <p:spPr bwMode="auto">
            <a:xfrm>
              <a:off x="1036800" y="3206400"/>
              <a:ext cx="5120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UCSB </a:t>
              </a:r>
            </a:p>
          </p:txBody>
        </p:sp>
        <p:sp>
          <p:nvSpPr>
            <p:cNvPr id="194" name="PPRect#4"/>
            <p:cNvSpPr/>
            <p:nvPr/>
          </p:nvSpPr>
          <p:spPr bwMode="auto">
            <a:xfrm>
              <a:off x="1273600" y="3385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95" name="PPTextBox#5"/>
            <p:cNvSpPr/>
            <p:nvPr/>
          </p:nvSpPr>
          <p:spPr bwMode="auto">
            <a:xfrm>
              <a:off x="1286400" y="3468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96" name="UTAH"/>
          <p:cNvGrpSpPr/>
          <p:nvPr/>
        </p:nvGrpSpPr>
        <p:grpSpPr>
          <a:xfrm>
            <a:off x="2835200" y="1798400"/>
            <a:ext cx="723200" cy="652800"/>
            <a:chOff x="2835200" y="1798400"/>
            <a:chExt cx="723200" cy="652800"/>
          </a:xfrm>
        </p:grpSpPr>
        <p:sp>
          <p:nvSpPr>
            <p:cNvPr id="197" name="PPTextBox#21"/>
            <p:cNvSpPr/>
            <p:nvPr/>
          </p:nvSpPr>
          <p:spPr bwMode="auto">
            <a:xfrm>
              <a:off x="3072000" y="1798400"/>
              <a:ext cx="486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UTAH </a:t>
              </a:r>
            </a:p>
          </p:txBody>
        </p:sp>
        <p:sp>
          <p:nvSpPr>
            <p:cNvPr id="198" name="PPRect#22"/>
            <p:cNvSpPr/>
            <p:nvPr/>
          </p:nvSpPr>
          <p:spPr bwMode="auto">
            <a:xfrm>
              <a:off x="28352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99" name="PPTextBox#23"/>
            <p:cNvSpPr/>
            <p:nvPr/>
          </p:nvSpPr>
          <p:spPr bwMode="auto">
            <a:xfrm>
              <a:off x="28480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 ARPANET Directory</a:t>
            </a:r>
          </a:p>
        </p:txBody>
      </p:sp>
      <p:pic>
        <p:nvPicPr>
          <p:cNvPr id="5" name="Picture 4" descr="ArpanetIndividuals.pd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788920" y="1371600"/>
            <a:ext cx="3566160" cy="472744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Picture 3" descr="ArpanetDirecto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7459" y="1371600"/>
            <a:ext cx="3569081" cy="47244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" name="Oval 5"/>
          <p:cNvSpPr/>
          <p:nvPr/>
        </p:nvSpPr>
        <p:spPr bwMode="auto">
          <a:xfrm>
            <a:off x="2515805" y="5005010"/>
            <a:ext cx="2346476" cy="74627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3600">
              <a:solidFill>
                <a:srgbClr val="00000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Life among the Wizards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486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" y="2039938"/>
            <a:ext cx="2689225" cy="4132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749675" y="2046288"/>
            <a:ext cx="4937125" cy="413861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810000" y="2160588"/>
            <a:ext cx="4800600" cy="183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 small circle of friends at BBN had gotten hooked on Dungeons and Dragons, an elaborate fantasy role-playing game in which one player invents a setting and populates it with monsters and puzzles, and the other players then make their way through that setting.  The game exists only in the minds of the players.</a:t>
            </a:r>
          </a:p>
        </p:txBody>
      </p:sp>
      <p:sp>
        <p:nvSpPr>
          <p:cNvPr id="486406" name="Text Box 6"/>
          <p:cNvSpPr txBox="1">
            <a:spLocks noChangeArrowheads="1"/>
          </p:cNvSpPr>
          <p:nvPr/>
        </p:nvSpPr>
        <p:spPr bwMode="auto">
          <a:xfrm>
            <a:off x="3810000" y="4032250"/>
            <a:ext cx="4800600" cy="158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Dave Walden got his introduction to the game one night when Eric Roberts, a student from a class he was teaching at Harvard, took him to a D&amp;D session.  Walden immediately rounded up a group of friends from the ARPANET team for continued sessions. Roberts created the Mirkwood Tales. . . . </a:t>
            </a:r>
          </a:p>
        </p:txBody>
      </p:sp>
      <p:sp>
        <p:nvSpPr>
          <p:cNvPr id="486407" name="Text Box 7"/>
          <p:cNvSpPr txBox="1">
            <a:spLocks noChangeArrowheads="1"/>
          </p:cNvSpPr>
          <p:nvPr/>
        </p:nvSpPr>
        <p:spPr bwMode="auto">
          <a:xfrm>
            <a:off x="3810000" y="5715000"/>
            <a:ext cx="4800600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One of the regulars was Will Crowther . . .</a:t>
            </a:r>
          </a:p>
        </p:txBody>
      </p:sp>
      <p:pic>
        <p:nvPicPr>
          <p:cNvPr id="486408" name="Picture 8"/>
          <p:cNvPicPr>
            <a:picLocks noChangeAspect="1" noChangeArrowheads="1"/>
          </p:cNvPicPr>
          <p:nvPr/>
        </p:nvPicPr>
        <p:blipFill>
          <a:blip r:embed="rId4"/>
          <a:srcRect l="5341" r="641" b="1604"/>
          <a:stretch>
            <a:fillRect/>
          </a:stretch>
        </p:blipFill>
        <p:spPr bwMode="auto">
          <a:xfrm>
            <a:off x="596900" y="2039938"/>
            <a:ext cx="2690813" cy="4125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09600" y="1119260"/>
            <a:ext cx="80010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The history of the Internet has been told in several books.  One tells the following story: </a:t>
            </a:r>
          </a:p>
        </p:txBody>
      </p:sp>
      <p:pic>
        <p:nvPicPr>
          <p:cNvPr id="486410" name="Picture 10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92870" y="2028680"/>
            <a:ext cx="3038302" cy="416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6" grpId="0" build="p" autoUpdateAnimBg="0"/>
      <p:bldP spid="48640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BBN ARPANET Team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 l="1476" t="3654" r="1476" b="1828"/>
          <a:stretch>
            <a:fillRect/>
          </a:stretch>
        </p:blipFill>
        <p:spPr bwMode="auto">
          <a:xfrm>
            <a:off x="1565275" y="1358900"/>
            <a:ext cx="6013450" cy="4727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435600" y="2171700"/>
            <a:ext cx="3498850" cy="2413000"/>
            <a:chOff x="3424" y="1368"/>
            <a:chExt cx="2204" cy="1520"/>
          </a:xfrm>
        </p:grpSpPr>
        <p:sp>
          <p:nvSpPr>
            <p:cNvPr id="32777" name="Oval 5"/>
            <p:cNvSpPr>
              <a:spLocks noChangeArrowheads="1"/>
            </p:cNvSpPr>
            <p:nvPr/>
          </p:nvSpPr>
          <p:spPr bwMode="auto">
            <a:xfrm>
              <a:off x="3424" y="1368"/>
              <a:ext cx="624" cy="62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8" name="Line 6"/>
            <p:cNvSpPr>
              <a:spLocks noChangeShapeType="1"/>
            </p:cNvSpPr>
            <p:nvPr/>
          </p:nvSpPr>
          <p:spPr bwMode="auto">
            <a:xfrm flipH="1" flipV="1">
              <a:off x="4015" y="1853"/>
              <a:ext cx="977" cy="77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9" name="Text Box 7"/>
            <p:cNvSpPr txBox="1">
              <a:spLocks noChangeArrowheads="1"/>
            </p:cNvSpPr>
            <p:nvPr/>
          </p:nvSpPr>
          <p:spPr bwMode="auto">
            <a:xfrm>
              <a:off x="4944" y="2536"/>
              <a:ext cx="684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>
                  <a:solidFill>
                    <a:srgbClr val="FF0000"/>
                  </a:solidFill>
                </a:rPr>
                <a:t>Willie</a:t>
              </a:r>
            </a:p>
            <a:p>
              <a:pPr algn="ctr">
                <a:lnSpc>
                  <a:spcPct val="90000"/>
                </a:lnSpc>
              </a:pPr>
              <a:r>
                <a:rPr lang="en-US">
                  <a:solidFill>
                    <a:srgbClr val="FF0000"/>
                  </a:solidFill>
                </a:rPr>
                <a:t>Crowther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17500" y="2235200"/>
            <a:ext cx="3327400" cy="2324100"/>
            <a:chOff x="200" y="1408"/>
            <a:chExt cx="2096" cy="1464"/>
          </a:xfrm>
        </p:grpSpPr>
        <p:sp>
          <p:nvSpPr>
            <p:cNvPr id="32774" name="Oval 9"/>
            <p:cNvSpPr>
              <a:spLocks noChangeArrowheads="1"/>
            </p:cNvSpPr>
            <p:nvPr/>
          </p:nvSpPr>
          <p:spPr bwMode="auto">
            <a:xfrm>
              <a:off x="1672" y="1408"/>
              <a:ext cx="624" cy="62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5" name="Text Box 10"/>
            <p:cNvSpPr txBox="1">
              <a:spLocks noChangeArrowheads="1"/>
            </p:cNvSpPr>
            <p:nvPr/>
          </p:nvSpPr>
          <p:spPr bwMode="auto">
            <a:xfrm>
              <a:off x="200" y="2520"/>
              <a:ext cx="576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>
                  <a:solidFill>
                    <a:srgbClr val="FF0000"/>
                  </a:solidFill>
                </a:rPr>
                <a:t>Dave</a:t>
              </a:r>
            </a:p>
            <a:p>
              <a:pPr algn="ctr">
                <a:lnSpc>
                  <a:spcPct val="90000"/>
                </a:lnSpc>
              </a:pPr>
              <a:r>
                <a:rPr lang="en-US">
                  <a:solidFill>
                    <a:srgbClr val="FF0000"/>
                  </a:solidFill>
                </a:rPr>
                <a:t>Walden</a:t>
              </a:r>
            </a:p>
          </p:txBody>
        </p:sp>
        <p:sp>
          <p:nvSpPr>
            <p:cNvPr id="32776" name="Line 11"/>
            <p:cNvSpPr>
              <a:spLocks noChangeShapeType="1"/>
            </p:cNvSpPr>
            <p:nvPr/>
          </p:nvSpPr>
          <p:spPr bwMode="auto">
            <a:xfrm flipV="1">
              <a:off x="704" y="1869"/>
              <a:ext cx="977" cy="77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592138" y="1668463"/>
            <a:ext cx="7862887" cy="4657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07" name="Rectangle 3"/>
          <p:cNvSpPr>
            <a:spLocks noChangeArrowheads="1"/>
          </p:cNvSpPr>
          <p:nvPr/>
        </p:nvSpPr>
        <p:spPr bwMode="auto">
          <a:xfrm>
            <a:off x="571500" y="1752600"/>
            <a:ext cx="7848600" cy="465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Welcome to ADVENTURE!!  Would you like instructions?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FF"/>
                </a:solidFill>
                <a:latin typeface="Monaco" charset="0"/>
              </a:rPr>
              <a:t>YES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Somewhere nearby is Colossal Cave, where others have found fortunes in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treasure and gold, though it is rumored that some who enter are never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seen again.  Magic is said to work in the cave.  I will be your eyes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and hands.  Direct me with natural English commands; I don't under-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stand all of the English language, but I do a pretty good job.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(Should you get stuck, type "HELP" or "?" for some general hints.)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Good Luck!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- - - -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You are standing at the end of a road before a small brick building.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Around you is a forest.  A small stream flows out of the building and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down a gully to the south.  The road runs up a small hill to the west.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FF"/>
                </a:solidFill>
                <a:latin typeface="Monaco" charset="0"/>
              </a:rPr>
              <a:t>GO INSIDE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You are inside a building, a well house for a large spring.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There are some keys on the ground here. . . .</a:t>
            </a: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000000"/>
              </a:solidFill>
              <a:latin typeface="Monaco" charset="0"/>
            </a:endParaRPr>
          </a:p>
        </p:txBody>
      </p:sp>
      <p:sp>
        <p:nvSpPr>
          <p:cNvPr id="482308" name="Rectangle 4"/>
          <p:cNvSpPr>
            <a:spLocks noChangeArrowheads="1"/>
          </p:cNvSpPr>
          <p:nvPr/>
        </p:nvSpPr>
        <p:spPr bwMode="auto">
          <a:xfrm>
            <a:off x="609600" y="18018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09" name="Rectangle 5"/>
          <p:cNvSpPr>
            <a:spLocks noChangeArrowheads="1"/>
          </p:cNvSpPr>
          <p:nvPr/>
        </p:nvSpPr>
        <p:spPr bwMode="auto">
          <a:xfrm>
            <a:off x="609600" y="25352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0" name="Rectangle 6"/>
          <p:cNvSpPr>
            <a:spLocks noChangeArrowheads="1"/>
          </p:cNvSpPr>
          <p:nvPr/>
        </p:nvSpPr>
        <p:spPr bwMode="auto">
          <a:xfrm>
            <a:off x="609600" y="28003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1" name="Rectangle 7"/>
          <p:cNvSpPr>
            <a:spLocks noChangeArrowheads="1"/>
          </p:cNvSpPr>
          <p:nvPr/>
        </p:nvSpPr>
        <p:spPr bwMode="auto">
          <a:xfrm>
            <a:off x="609600" y="3027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2" name="Rectangle 8"/>
          <p:cNvSpPr>
            <a:spLocks noChangeArrowheads="1"/>
          </p:cNvSpPr>
          <p:nvPr/>
        </p:nvSpPr>
        <p:spPr bwMode="auto">
          <a:xfrm>
            <a:off x="609600" y="326707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3" name="Rectangle 9"/>
          <p:cNvSpPr>
            <a:spLocks noChangeArrowheads="1"/>
          </p:cNvSpPr>
          <p:nvPr/>
        </p:nvSpPr>
        <p:spPr bwMode="auto">
          <a:xfrm>
            <a:off x="609600" y="349408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4" name="Rectangle 10"/>
          <p:cNvSpPr>
            <a:spLocks noChangeArrowheads="1"/>
          </p:cNvSpPr>
          <p:nvPr/>
        </p:nvSpPr>
        <p:spPr bwMode="auto">
          <a:xfrm>
            <a:off x="609600" y="37338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5" name="Rectangle 11"/>
          <p:cNvSpPr>
            <a:spLocks noChangeArrowheads="1"/>
          </p:cNvSpPr>
          <p:nvPr/>
        </p:nvSpPr>
        <p:spPr bwMode="auto">
          <a:xfrm>
            <a:off x="609600" y="39735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6" name="Rectangle 12"/>
          <p:cNvSpPr>
            <a:spLocks noChangeArrowheads="1"/>
          </p:cNvSpPr>
          <p:nvPr/>
        </p:nvSpPr>
        <p:spPr bwMode="auto">
          <a:xfrm>
            <a:off x="609600" y="421322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7" name="Rectangle 13"/>
          <p:cNvSpPr>
            <a:spLocks noChangeArrowheads="1"/>
          </p:cNvSpPr>
          <p:nvPr/>
        </p:nvSpPr>
        <p:spPr bwMode="auto">
          <a:xfrm>
            <a:off x="609600" y="44529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8" name="Rectangle 14"/>
          <p:cNvSpPr>
            <a:spLocks noChangeArrowheads="1"/>
          </p:cNvSpPr>
          <p:nvPr/>
        </p:nvSpPr>
        <p:spPr bwMode="auto">
          <a:xfrm>
            <a:off x="609600" y="46926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9" name="Rectangle 15"/>
          <p:cNvSpPr>
            <a:spLocks noChangeArrowheads="1"/>
          </p:cNvSpPr>
          <p:nvPr/>
        </p:nvSpPr>
        <p:spPr bwMode="auto">
          <a:xfrm>
            <a:off x="609600" y="4932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20" name="Rectangle 16"/>
          <p:cNvSpPr>
            <a:spLocks noChangeArrowheads="1"/>
          </p:cNvSpPr>
          <p:nvPr/>
        </p:nvSpPr>
        <p:spPr bwMode="auto">
          <a:xfrm>
            <a:off x="609600" y="56054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21" name="Rectangle 17"/>
          <p:cNvSpPr>
            <a:spLocks noChangeArrowheads="1"/>
          </p:cNvSpPr>
          <p:nvPr/>
        </p:nvSpPr>
        <p:spPr bwMode="auto">
          <a:xfrm>
            <a:off x="609600" y="58674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8458200" y="1295400"/>
            <a:ext cx="685800" cy="5334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4836" name="Picture 20" descr="BigConsol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1485900"/>
            <a:ext cx="7970837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571500" y="1458913"/>
            <a:ext cx="800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latin typeface="Helvetica Neue" charset="0"/>
              </a:rPr>
              <a:t>Adventure</a:t>
            </a:r>
          </a:p>
        </p:txBody>
      </p:sp>
      <p:sp>
        <p:nvSpPr>
          <p:cNvPr id="34838" name="Rectangle 2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Willie Crowther’s Adventure Game</a:t>
            </a:r>
            <a:endParaRPr 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1"/>
                            </p:stCondLst>
                            <p:childTnLst>
                              <p:par>
                                <p:cTn id="43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1"/>
                            </p:stCondLst>
                            <p:childTnLst>
                              <p:par>
                                <p:cTn id="4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/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01"/>
                            </p:stCondLst>
                            <p:childTnLst>
                              <p:par>
                                <p:cTn id="5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01"/>
                            </p:stCondLst>
                            <p:childTnLst>
                              <p:par>
                                <p:cTn id="5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701"/>
                            </p:stCondLst>
                            <p:childTnLst>
                              <p:par>
                                <p:cTn id="6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2000"/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/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701"/>
                            </p:stCondLst>
                            <p:childTnLst>
                              <p:par>
                                <p:cTn id="6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/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701"/>
                            </p:stCondLst>
                            <p:childTnLst>
                              <p:par>
                                <p:cTn id="7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2000"/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/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901"/>
                            </p:stCondLst>
                            <p:childTnLst>
                              <p:par>
                                <p:cTn id="8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2000"/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901"/>
                            </p:stCondLst>
                            <p:childTnLst>
                              <p:par>
                                <p:cTn id="87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2000"/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/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901"/>
                            </p:stCondLst>
                            <p:childTnLst>
                              <p:par>
                                <p:cTn id="9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2000"/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/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1"/>
                            </p:stCondLst>
                            <p:childTnLst>
                              <p:par>
                                <p:cTn id="101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2000"/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701"/>
                            </p:stCondLst>
                            <p:childTnLst>
                              <p:par>
                                <p:cTn id="10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2000"/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/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/>
      <p:bldP spid="482308" grpId="0" animBg="1"/>
      <p:bldP spid="482309" grpId="0" animBg="1"/>
      <p:bldP spid="482310" grpId="0" animBg="1"/>
      <p:bldP spid="482311" grpId="0" animBg="1"/>
      <p:bldP spid="482312" grpId="0" animBg="1"/>
      <p:bldP spid="482313" grpId="0" animBg="1"/>
      <p:bldP spid="482314" grpId="0" animBg="1"/>
      <p:bldP spid="482315" grpId="0" animBg="1"/>
      <p:bldP spid="482316" grpId="0" animBg="1"/>
      <p:bldP spid="482317" grpId="0" animBg="1"/>
      <p:bldP spid="482318" grpId="0" animBg="1"/>
      <p:bldP spid="482319" grpId="0" animBg="1"/>
      <p:bldP spid="482320" grpId="0" animBg="1"/>
      <p:bldP spid="4823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592138" y="1668463"/>
            <a:ext cx="7862887" cy="4657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5" name="Rectangle 3"/>
          <p:cNvSpPr>
            <a:spLocks noChangeArrowheads="1"/>
          </p:cNvSpPr>
          <p:nvPr/>
        </p:nvSpPr>
        <p:spPr bwMode="auto">
          <a:xfrm>
            <a:off x="571500" y="1752600"/>
            <a:ext cx="7848600" cy="472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Monaco" charset="0"/>
              </a:rPr>
              <a:t>You are in the Hall of the Mountain King, with passages off in most directions, some of which appear to be newly constructed.</a:t>
            </a:r>
          </a:p>
          <a:p>
            <a:r>
              <a:rPr lang="en-US" sz="1400" dirty="0">
                <a:latin typeface="Monaco" charset="0"/>
              </a:rPr>
              <a:t>A huge green fierce snake bars the way!</a:t>
            </a:r>
          </a:p>
          <a:p>
            <a:endParaRPr lang="en-US" sz="1000" dirty="0">
              <a:latin typeface="Monaco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Monaco" charset="0"/>
              </a:rPr>
              <a:t>RELEASE BIRD</a:t>
            </a:r>
          </a:p>
          <a:p>
            <a:endParaRPr lang="en-US" sz="1000" dirty="0">
              <a:latin typeface="Monaco" charset="0"/>
            </a:endParaRPr>
          </a:p>
          <a:p>
            <a:r>
              <a:rPr lang="en-US" sz="1400" dirty="0">
                <a:latin typeface="Monaco" charset="0"/>
              </a:rPr>
              <a:t>The little bird attacks the green snake, and in an astounding flurry</a:t>
            </a:r>
          </a:p>
          <a:p>
            <a:r>
              <a:rPr lang="en-US" sz="1400" dirty="0">
                <a:latin typeface="Monaco" charset="0"/>
              </a:rPr>
              <a:t>drives the snake away.</a:t>
            </a:r>
          </a:p>
          <a:p>
            <a:endParaRPr lang="en-US" sz="1400" dirty="0">
              <a:latin typeface="Monaco" charset="0"/>
            </a:endParaRPr>
          </a:p>
          <a:p>
            <a:endParaRPr lang="en-US" sz="1400" dirty="0">
              <a:latin typeface="Monaco" charset="0"/>
            </a:endParaRPr>
          </a:p>
          <a:p>
            <a:pPr algn="ctr"/>
            <a:r>
              <a:rPr lang="en-US" sz="1400" i="1" dirty="0"/>
              <a:t>. . . some time later . . .</a:t>
            </a:r>
            <a:endParaRPr lang="en-US" sz="1400" dirty="0">
              <a:latin typeface="Monaco" charset="0"/>
            </a:endParaRPr>
          </a:p>
          <a:p>
            <a:endParaRPr lang="en-US" sz="1400" dirty="0">
              <a:latin typeface="Monaco" charset="0"/>
            </a:endParaRPr>
          </a:p>
          <a:p>
            <a:endParaRPr lang="en-US" sz="1400" dirty="0">
              <a:latin typeface="Monaco" charset="0"/>
            </a:endParaRPr>
          </a:p>
          <a:p>
            <a:r>
              <a:rPr lang="en-US" sz="1400" dirty="0">
                <a:latin typeface="Monaco" charset="0"/>
              </a:rPr>
              <a:t>You are in a secret canyon which exits to the north and east.</a:t>
            </a:r>
          </a:p>
          <a:p>
            <a:r>
              <a:rPr lang="en-US" sz="1400" dirty="0">
                <a:latin typeface="Monaco" charset="0"/>
              </a:rPr>
              <a:t>A huge green fierce dragon bars the way!</a:t>
            </a:r>
          </a:p>
          <a:p>
            <a:r>
              <a:rPr lang="en-US" sz="1400" dirty="0">
                <a:latin typeface="Monaco" charset="0"/>
              </a:rPr>
              <a:t>The dragon is sprawled out on a </a:t>
            </a:r>
            <a:r>
              <a:rPr lang="en-US" sz="1400" dirty="0" err="1">
                <a:latin typeface="Monaco" charset="0"/>
              </a:rPr>
              <a:t>persian</a:t>
            </a:r>
            <a:r>
              <a:rPr lang="en-US" sz="1400" dirty="0">
                <a:latin typeface="Monaco" charset="0"/>
              </a:rPr>
              <a:t> rug!!</a:t>
            </a:r>
          </a:p>
          <a:p>
            <a:endParaRPr lang="en-US" sz="1400" dirty="0">
              <a:latin typeface="Monaco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Monaco" charset="0"/>
              </a:rPr>
              <a:t>RELEASE BIRD</a:t>
            </a:r>
          </a:p>
          <a:p>
            <a:endParaRPr lang="en-US" sz="1400" dirty="0">
              <a:latin typeface="Monaco" charset="0"/>
            </a:endParaRPr>
          </a:p>
          <a:p>
            <a:r>
              <a:rPr lang="en-US" sz="1400" dirty="0">
                <a:latin typeface="Monaco" charset="0"/>
              </a:rPr>
              <a:t>The little bird attacks the green dragon, and in an astounding flurry</a:t>
            </a:r>
          </a:p>
          <a:p>
            <a:r>
              <a:rPr lang="en-US" sz="1400" dirty="0">
                <a:latin typeface="Monaco" charset="0"/>
              </a:rPr>
              <a:t>gets burnt to a cinder.  The ashes blow away.</a:t>
            </a:r>
          </a:p>
          <a:p>
            <a:pPr>
              <a:lnSpc>
                <a:spcPct val="110000"/>
              </a:lnSpc>
            </a:pPr>
            <a:endParaRPr lang="en-US" sz="1400" dirty="0">
              <a:latin typeface="Monaco" charset="0"/>
            </a:endParaRPr>
          </a:p>
        </p:txBody>
      </p:sp>
      <p:sp>
        <p:nvSpPr>
          <p:cNvPr id="484356" name="Rectangle 4"/>
          <p:cNvSpPr>
            <a:spLocks noChangeArrowheads="1"/>
          </p:cNvSpPr>
          <p:nvPr/>
        </p:nvSpPr>
        <p:spPr bwMode="auto">
          <a:xfrm>
            <a:off x="609600" y="18288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7" name="Rectangle 5"/>
          <p:cNvSpPr>
            <a:spLocks noChangeArrowheads="1"/>
          </p:cNvSpPr>
          <p:nvPr/>
        </p:nvSpPr>
        <p:spPr bwMode="auto">
          <a:xfrm>
            <a:off x="596900" y="20431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8" name="Rectangle 6"/>
          <p:cNvSpPr>
            <a:spLocks noChangeArrowheads="1"/>
          </p:cNvSpPr>
          <p:nvPr/>
        </p:nvSpPr>
        <p:spPr bwMode="auto">
          <a:xfrm>
            <a:off x="596900" y="22590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9" name="Rectangle 7"/>
          <p:cNvSpPr>
            <a:spLocks noChangeArrowheads="1"/>
          </p:cNvSpPr>
          <p:nvPr/>
        </p:nvSpPr>
        <p:spPr bwMode="auto">
          <a:xfrm>
            <a:off x="609600" y="29765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0" name="Rectangle 8"/>
          <p:cNvSpPr>
            <a:spLocks noChangeArrowheads="1"/>
          </p:cNvSpPr>
          <p:nvPr/>
        </p:nvSpPr>
        <p:spPr bwMode="auto">
          <a:xfrm>
            <a:off x="609600" y="320440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1" name="Rectangle 9"/>
          <p:cNvSpPr>
            <a:spLocks noChangeArrowheads="1"/>
          </p:cNvSpPr>
          <p:nvPr/>
        </p:nvSpPr>
        <p:spPr bwMode="auto">
          <a:xfrm>
            <a:off x="609600" y="44275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2" name="Rectangle 10"/>
          <p:cNvSpPr>
            <a:spLocks noChangeArrowheads="1"/>
          </p:cNvSpPr>
          <p:nvPr/>
        </p:nvSpPr>
        <p:spPr bwMode="auto">
          <a:xfrm>
            <a:off x="609600" y="46672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3" name="Rectangle 11"/>
          <p:cNvSpPr>
            <a:spLocks noChangeArrowheads="1"/>
          </p:cNvSpPr>
          <p:nvPr/>
        </p:nvSpPr>
        <p:spPr bwMode="auto">
          <a:xfrm>
            <a:off x="609600" y="49069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4" name="Rectangle 12"/>
          <p:cNvSpPr>
            <a:spLocks noChangeArrowheads="1"/>
          </p:cNvSpPr>
          <p:nvPr/>
        </p:nvSpPr>
        <p:spPr bwMode="auto">
          <a:xfrm>
            <a:off x="609600" y="5694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5" name="Rectangle 13"/>
          <p:cNvSpPr>
            <a:spLocks noChangeArrowheads="1"/>
          </p:cNvSpPr>
          <p:nvPr/>
        </p:nvSpPr>
        <p:spPr bwMode="auto">
          <a:xfrm>
            <a:off x="609600" y="59801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6" name="Rectangle 14"/>
          <p:cNvSpPr>
            <a:spLocks noChangeArrowheads="1"/>
          </p:cNvSpPr>
          <p:nvPr/>
        </p:nvSpPr>
        <p:spPr bwMode="auto">
          <a:xfrm>
            <a:off x="571500" y="1752600"/>
            <a:ext cx="7848600" cy="465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Welcome to ADVENTURE!!  Would you like instructions?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FF"/>
                </a:solidFill>
                <a:latin typeface="Monaco" charset="0"/>
              </a:rPr>
              <a:t>YES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Somewhere nearby is Colossal Cave, where others have found fortunes in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treasure and gold, though it is rumored that some who enter are never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seen again.  Magic is said to work in the cave.  I will be your eyes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and hands.  Direct me with natural English commands; I don't under-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stand all of the English language, but I do a pretty good job.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(Should you get stuck, type "HELP" or "?" for some general hints.)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Good Luck!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- - - -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You are standing at the end of a road before a small brick building.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Around you is a forest.  A small stream flows out of the building and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down a gully to the south.  The road runs up a small hill to the west.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FF"/>
                </a:solidFill>
                <a:latin typeface="Monaco" charset="0"/>
              </a:rPr>
              <a:t>GO INSIDE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You are inside a building, a well house for a large spring.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There are some keys on the ground here. . . .</a:t>
            </a: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000000"/>
              </a:solidFill>
              <a:latin typeface="Monaco" charset="0"/>
            </a:endParaRPr>
          </a:p>
        </p:txBody>
      </p:sp>
      <p:sp>
        <p:nvSpPr>
          <p:cNvPr id="36879" name="Rectangle 15"/>
          <p:cNvSpPr>
            <a:spLocks noChangeArrowheads="1"/>
          </p:cNvSpPr>
          <p:nvPr/>
        </p:nvSpPr>
        <p:spPr bwMode="auto">
          <a:xfrm>
            <a:off x="8458200" y="1295400"/>
            <a:ext cx="685800" cy="5334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81" name="Picture 17" descr="BigConsol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1485900"/>
            <a:ext cx="7970837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71500" y="1458913"/>
            <a:ext cx="800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latin typeface="Helvetica Neue" charset="0"/>
              </a:rPr>
              <a:t>Adventure</a:t>
            </a:r>
          </a:p>
        </p:txBody>
      </p:sp>
      <p:sp>
        <p:nvSpPr>
          <p:cNvPr id="36883" name="Rectangle 1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Willie Crowther’s Adventure Game</a:t>
            </a:r>
            <a:endParaRPr 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xit" presetSubtype="1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100"/>
                            </p:stCondLst>
                            <p:childTnLst>
                              <p:par>
                                <p:cTn id="4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2000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1"/>
                            </p:stCondLst>
                            <p:childTnLst>
                              <p:par>
                                <p:cTn id="51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1"/>
                            </p:stCondLst>
                            <p:childTnLst>
                              <p:par>
                                <p:cTn id="5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2000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2000"/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/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2000"/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/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/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1"/>
                            </p:stCondLst>
                            <p:childTnLst>
                              <p:par>
                                <p:cTn id="84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3000"/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0"/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01"/>
                            </p:stCondLst>
                            <p:childTnLst>
                              <p:par>
                                <p:cTn id="89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3000"/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0"/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5" grpId="0" build="p"/>
      <p:bldP spid="484356" grpId="0" animBg="1"/>
      <p:bldP spid="484357" grpId="0" animBg="1"/>
      <p:bldP spid="484358" grpId="0" animBg="1"/>
      <p:bldP spid="484359" grpId="0" animBg="1"/>
      <p:bldP spid="484360" grpId="0" animBg="1"/>
      <p:bldP spid="484361" grpId="0" animBg="1"/>
      <p:bldP spid="484362" grpId="0" animBg="1"/>
      <p:bldP spid="484363" grpId="0" animBg="1"/>
      <p:bldP spid="484364" grpId="0" animBg="1"/>
      <p:bldP spid="484365" grpId="0" animBg="1"/>
      <p:bldP spid="484366" grpId="0"/>
      <p:bldP spid="48436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A Brief History of Adventure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478220" name="Rectangle 12"/>
          <p:cNvSpPr>
            <a:spLocks noChangeArrowheads="1"/>
          </p:cNvSpPr>
          <p:nvPr/>
        </p:nvSpPr>
        <p:spPr bwMode="auto">
          <a:xfrm>
            <a:off x="457200" y="1206500"/>
            <a:ext cx="80772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Eric Roberts begins the Mirkwood Tales in early 1975</a:t>
            </a:r>
            <a:r>
              <a:rPr lang="en-US" sz="2400" dirty="0"/>
              <a:t>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Will Crowther creates Adventure later that year.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Will moves to Xerox/PARC in 1976.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Stanford graduate student Don Woods releases an expanded version of Adventure in early 1977.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Dave </a:t>
            </a:r>
            <a:r>
              <a:rPr lang="en-US" sz="2400" dirty="0" err="1">
                <a:solidFill>
                  <a:srgbClr val="333333"/>
                </a:solidFill>
              </a:rPr>
              <a:t>Lebling</a:t>
            </a:r>
            <a:r>
              <a:rPr lang="en-US" sz="2400" dirty="0">
                <a:solidFill>
                  <a:srgbClr val="333333"/>
                </a:solidFill>
              </a:rPr>
              <a:t> and others from MIT release the first version of </a:t>
            </a:r>
            <a:r>
              <a:rPr lang="en-US" sz="2400" dirty="0" err="1">
                <a:solidFill>
                  <a:srgbClr val="333333"/>
                </a:solidFill>
              </a:rPr>
              <a:t>Zork</a:t>
            </a:r>
            <a:r>
              <a:rPr lang="en-US" sz="2400" dirty="0">
                <a:solidFill>
                  <a:srgbClr val="333333"/>
                </a:solidFill>
              </a:rPr>
              <a:t> in 1977.  That game later becomes the foundation of the computer game company Infocom.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Adventure is ported to a wide variety of platforms by 1980.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Eric Roberts creates an expanded version in 1984 and uses it as the basis for his first Adventure Contest at Wellesley.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2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Classes in </a:t>
            </a:r>
            <a:r>
              <a:rPr lang="en-US" sz="4000" dirty="0">
                <a:solidFill>
                  <a:srgbClr val="FF0000"/>
                </a:solidFill>
              </a:rPr>
              <a:t>the Adventure Game</a:t>
            </a:r>
            <a:endParaRPr lang="en-US" sz="3600" dirty="0">
              <a:solidFill>
                <a:srgbClr val="FF0000"/>
              </a:solidFill>
            </a:endParaRPr>
          </a:p>
        </p:txBody>
      </p:sp>
      <p:grpSp>
        <p:nvGrpSpPr>
          <p:cNvPr id="40964" name="Group 34"/>
          <p:cNvGrpSpPr>
            <a:grpSpLocks/>
          </p:cNvGrpSpPr>
          <p:nvPr/>
        </p:nvGrpSpPr>
        <p:grpSpPr bwMode="auto">
          <a:xfrm>
            <a:off x="522288" y="4191000"/>
            <a:ext cx="2536825" cy="1447800"/>
            <a:chOff x="329" y="2016"/>
            <a:chExt cx="1598" cy="912"/>
          </a:xfrm>
        </p:grpSpPr>
        <p:sp>
          <p:nvSpPr>
            <p:cNvPr id="40977" name="Rectangle 4"/>
            <p:cNvSpPr>
              <a:spLocks noChangeArrowheads="1"/>
            </p:cNvSpPr>
            <p:nvPr/>
          </p:nvSpPr>
          <p:spPr bwMode="auto">
            <a:xfrm>
              <a:off x="336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8" name="Text Box 5"/>
            <p:cNvSpPr txBox="1">
              <a:spLocks noChangeArrowheads="1"/>
            </p:cNvSpPr>
            <p:nvPr/>
          </p:nvSpPr>
          <p:spPr bwMode="auto">
            <a:xfrm>
              <a:off x="335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 err="1">
                  <a:latin typeface="Courier New" charset="0"/>
                </a:rPr>
                <a:t>AdvGame</a:t>
              </a:r>
              <a:endParaRPr lang="en-US" b="1" dirty="0">
                <a:latin typeface="Courier New" charset="0"/>
              </a:endParaRP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329" y="2434"/>
              <a:ext cx="15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1600" dirty="0"/>
                <a:t>Contains the code and data necessary to play the game.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3302000" y="4191000"/>
            <a:ext cx="2536825" cy="1447800"/>
            <a:chOff x="2082" y="2016"/>
            <a:chExt cx="1598" cy="912"/>
          </a:xfrm>
        </p:grpSpPr>
        <p:sp>
          <p:nvSpPr>
            <p:cNvPr id="40974" name="Rectangle 11"/>
            <p:cNvSpPr>
              <a:spLocks noChangeArrowheads="1"/>
            </p:cNvSpPr>
            <p:nvPr/>
          </p:nvSpPr>
          <p:spPr bwMode="auto">
            <a:xfrm>
              <a:off x="2089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5" name="Text Box 12"/>
            <p:cNvSpPr txBox="1">
              <a:spLocks noChangeArrowheads="1"/>
            </p:cNvSpPr>
            <p:nvPr/>
          </p:nvSpPr>
          <p:spPr bwMode="auto">
            <a:xfrm>
              <a:off x="2088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Courier New" charset="0"/>
                </a:rPr>
                <a:t>AdvRoom</a:t>
              </a:r>
            </a:p>
          </p:txBody>
        </p:sp>
        <p:sp>
          <p:nvSpPr>
            <p:cNvPr id="40976" name="Text Box 13"/>
            <p:cNvSpPr txBox="1">
              <a:spLocks noChangeArrowheads="1"/>
            </p:cNvSpPr>
            <p:nvPr/>
          </p:nvSpPr>
          <p:spPr bwMode="auto">
            <a:xfrm>
              <a:off x="2082" y="2434"/>
              <a:ext cx="159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1600" dirty="0"/>
                <a:t>Maintains the data structure for each room in the cave.</a:t>
              </a:r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6088063" y="4191000"/>
            <a:ext cx="2536825" cy="1447800"/>
            <a:chOff x="3835" y="2016"/>
            <a:chExt cx="1598" cy="912"/>
          </a:xfrm>
        </p:grpSpPr>
        <p:sp>
          <p:nvSpPr>
            <p:cNvPr id="40971" name="Rectangle 14"/>
            <p:cNvSpPr>
              <a:spLocks noChangeArrowheads="1"/>
            </p:cNvSpPr>
            <p:nvPr/>
          </p:nvSpPr>
          <p:spPr bwMode="auto">
            <a:xfrm>
              <a:off x="3842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2" name="Text Box 15"/>
            <p:cNvSpPr txBox="1">
              <a:spLocks noChangeArrowheads="1"/>
            </p:cNvSpPr>
            <p:nvPr/>
          </p:nvSpPr>
          <p:spPr bwMode="auto">
            <a:xfrm>
              <a:off x="3841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Courier New" charset="0"/>
                </a:rPr>
                <a:t>AdvObject</a:t>
              </a:r>
            </a:p>
          </p:txBody>
        </p:sp>
        <p:sp>
          <p:nvSpPr>
            <p:cNvPr id="40973" name="Text Box 16"/>
            <p:cNvSpPr txBox="1">
              <a:spLocks noChangeArrowheads="1"/>
            </p:cNvSpPr>
            <p:nvPr/>
          </p:nvSpPr>
          <p:spPr bwMode="auto">
            <a:xfrm>
              <a:off x="3835" y="2434"/>
              <a:ext cx="1598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1600" dirty="0"/>
                <a:t>Maintains the data structure for each object that can be carried by the player.</a:t>
              </a:r>
            </a:p>
          </p:txBody>
        </p:sp>
      </p:grpSp>
      <p:grpSp>
        <p:nvGrpSpPr>
          <p:cNvPr id="35" name="Group 32"/>
          <p:cNvGrpSpPr>
            <a:grpSpLocks/>
          </p:cNvGrpSpPr>
          <p:nvPr/>
        </p:nvGrpSpPr>
        <p:grpSpPr bwMode="auto">
          <a:xfrm>
            <a:off x="3303588" y="1746250"/>
            <a:ext cx="2536825" cy="1454150"/>
            <a:chOff x="2081" y="3212"/>
            <a:chExt cx="1598" cy="916"/>
          </a:xfrm>
        </p:grpSpPr>
        <p:sp>
          <p:nvSpPr>
            <p:cNvPr id="36" name="Rectangle 29"/>
            <p:cNvSpPr>
              <a:spLocks noChangeArrowheads="1"/>
            </p:cNvSpPr>
            <p:nvPr/>
          </p:nvSpPr>
          <p:spPr bwMode="auto">
            <a:xfrm>
              <a:off x="2088" y="3216"/>
              <a:ext cx="1584" cy="912"/>
            </a:xfrm>
            <a:prstGeom prst="rect">
              <a:avLst/>
            </a:prstGeom>
            <a:solidFill>
              <a:srgbClr val="66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Text Box 30"/>
            <p:cNvSpPr txBox="1">
              <a:spLocks noChangeArrowheads="1"/>
            </p:cNvSpPr>
            <p:nvPr/>
          </p:nvSpPr>
          <p:spPr bwMode="auto">
            <a:xfrm>
              <a:off x="2087" y="3212"/>
              <a:ext cx="158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latin typeface="Courier New" charset="0"/>
                </a:rPr>
                <a:t>Adventure</a:t>
              </a:r>
              <a:endParaRPr lang="en-US" sz="2000" b="1" dirty="0">
                <a:latin typeface="Courier New" charset="0"/>
              </a:endParaRPr>
            </a:p>
          </p:txBody>
        </p:sp>
        <p:sp>
          <p:nvSpPr>
            <p:cNvPr id="38" name="Text Box 31"/>
            <p:cNvSpPr txBox="1">
              <a:spLocks noChangeArrowheads="1"/>
            </p:cNvSpPr>
            <p:nvPr/>
          </p:nvSpPr>
          <p:spPr bwMode="auto">
            <a:xfrm>
              <a:off x="2081" y="3634"/>
              <a:ext cx="15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1600" dirty="0"/>
                <a:t>The main program, which gets the program started.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#1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Adapt the code from the Teaching Machine application so that it uses the class and method names for Adventure.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Once you finish this milestone, you should be able to wander around the surface geography of the game.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</p:txBody>
      </p:sp>
      <p:grpSp>
        <p:nvGrpSpPr>
          <p:cNvPr id="62" name="PPConsole#2"/>
          <p:cNvGrpSpPr/>
          <p:nvPr/>
        </p:nvGrpSpPr>
        <p:grpSpPr>
          <a:xfrm>
            <a:off x="889490" y="3033600"/>
            <a:ext cx="7552000" cy="3584000"/>
            <a:chOff x="806400" y="3033600"/>
            <a:chExt cx="7552000" cy="3584000"/>
          </a:xfrm>
        </p:grpSpPr>
        <p:pic>
          <p:nvPicPr>
            <p:cNvPr id="6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3033600"/>
              <a:ext cx="7552000" cy="3584000"/>
            </a:xfrm>
            <a:prstGeom prst="rect">
              <a:avLst/>
            </a:prstGeom>
          </p:spPr>
        </p:pic>
      </p:grpSp>
      <p:sp>
        <p:nvSpPr>
          <p:cNvPr id="65" name="PPTextBox#5"/>
          <p:cNvSpPr/>
          <p:nvPr/>
        </p:nvSpPr>
        <p:spPr bwMode="auto">
          <a:xfrm>
            <a:off x="927890" y="33182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66" name="PPTextBox#6"/>
          <p:cNvSpPr/>
          <p:nvPr/>
        </p:nvSpPr>
        <p:spPr bwMode="auto">
          <a:xfrm>
            <a:off x="927890" y="35358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67" name="PPTextBox#7"/>
          <p:cNvSpPr/>
          <p:nvPr/>
        </p:nvSpPr>
        <p:spPr bwMode="auto">
          <a:xfrm>
            <a:off x="927890" y="37534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68" name="PPTextBox#8"/>
          <p:cNvSpPr/>
          <p:nvPr/>
        </p:nvSpPr>
        <p:spPr bwMode="auto">
          <a:xfrm>
            <a:off x="927890" y="39710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69" name="PPTextBox#9"/>
          <p:cNvSpPr/>
          <p:nvPr/>
        </p:nvSpPr>
        <p:spPr bwMode="auto">
          <a:xfrm>
            <a:off x="927890" y="418861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70" name="PPTextBox#10"/>
          <p:cNvSpPr/>
          <p:nvPr/>
        </p:nvSpPr>
        <p:spPr bwMode="auto">
          <a:xfrm>
            <a:off x="1132690" y="41886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71" name="PPTextBox#11"/>
          <p:cNvSpPr/>
          <p:nvPr/>
        </p:nvSpPr>
        <p:spPr bwMode="auto">
          <a:xfrm>
            <a:off x="1235090" y="41886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72" name="PPTextBox#12"/>
          <p:cNvSpPr/>
          <p:nvPr/>
        </p:nvSpPr>
        <p:spPr bwMode="auto">
          <a:xfrm>
            <a:off x="1337490" y="41886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73" name="PPTextBox#13"/>
          <p:cNvSpPr/>
          <p:nvPr/>
        </p:nvSpPr>
        <p:spPr bwMode="auto">
          <a:xfrm>
            <a:off x="1439890" y="41886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74" name="PPTextBox#14"/>
          <p:cNvSpPr/>
          <p:nvPr/>
        </p:nvSpPr>
        <p:spPr bwMode="auto">
          <a:xfrm>
            <a:off x="927890" y="44062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at the end of a road at the top of a small hill.</a:t>
            </a:r>
          </a:p>
        </p:txBody>
      </p:sp>
      <p:sp>
        <p:nvSpPr>
          <p:cNvPr id="75" name="PPTextBox#15"/>
          <p:cNvSpPr/>
          <p:nvPr/>
        </p:nvSpPr>
        <p:spPr bwMode="auto">
          <a:xfrm>
            <a:off x="927890" y="46238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can see a small building in the valley to the east.</a:t>
            </a:r>
          </a:p>
        </p:txBody>
      </p:sp>
      <p:sp>
        <p:nvSpPr>
          <p:cNvPr id="76" name="PPTextBox#16"/>
          <p:cNvSpPr/>
          <p:nvPr/>
        </p:nvSpPr>
        <p:spPr bwMode="auto">
          <a:xfrm>
            <a:off x="927890" y="484141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77" name="PPTextBox#17"/>
          <p:cNvSpPr/>
          <p:nvPr/>
        </p:nvSpPr>
        <p:spPr bwMode="auto">
          <a:xfrm>
            <a:off x="1132690" y="48414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78" name="PPTextBox#18"/>
          <p:cNvSpPr/>
          <p:nvPr/>
        </p:nvSpPr>
        <p:spPr bwMode="auto">
          <a:xfrm>
            <a:off x="1235090" y="48414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79" name="PPTextBox#19"/>
          <p:cNvSpPr/>
          <p:nvPr/>
        </p:nvSpPr>
        <p:spPr bwMode="auto">
          <a:xfrm>
            <a:off x="1337490" y="48414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80" name="PPTextBox#20"/>
          <p:cNvSpPr/>
          <p:nvPr/>
        </p:nvSpPr>
        <p:spPr bwMode="auto">
          <a:xfrm>
            <a:off x="1439890" y="48414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81" name="PPTextBox#21"/>
          <p:cNvSpPr/>
          <p:nvPr/>
        </p:nvSpPr>
        <p:spPr bwMode="auto">
          <a:xfrm>
            <a:off x="927890" y="50590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82" name="PPTextBox#22"/>
          <p:cNvSpPr/>
          <p:nvPr/>
        </p:nvSpPr>
        <p:spPr bwMode="auto">
          <a:xfrm>
            <a:off x="927890" y="52766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83" name="PPTextBox#23"/>
          <p:cNvSpPr/>
          <p:nvPr/>
        </p:nvSpPr>
        <p:spPr bwMode="auto">
          <a:xfrm>
            <a:off x="927890" y="54942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84" name="PPTextBox#24"/>
          <p:cNvSpPr/>
          <p:nvPr/>
        </p:nvSpPr>
        <p:spPr bwMode="auto">
          <a:xfrm>
            <a:off x="927890" y="57118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85" name="PPTextBox#25"/>
          <p:cNvSpPr/>
          <p:nvPr/>
        </p:nvSpPr>
        <p:spPr bwMode="auto">
          <a:xfrm>
            <a:off x="927890" y="592941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7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4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1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8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8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7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34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1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68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68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68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68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436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Outside building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You are standing at the end of a road before a small brick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building.  A small stream flows out of the building and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down a gully to the south.  A road runs up a small hill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to the west.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WEST: </a:t>
            </a:r>
            <a:r>
              <a:rPr lang="en-US" sz="1400" b="1" dirty="0" err="1">
                <a:latin typeface="Courier New" charset="0"/>
              </a:rPr>
              <a:t>EndOfRoad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UP: </a:t>
            </a:r>
            <a:r>
              <a:rPr lang="en-US" sz="1400" b="1" dirty="0" err="1">
                <a:latin typeface="Courier New" charset="0"/>
              </a:rPr>
              <a:t>EndOfRoad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NORTH: </a:t>
            </a:r>
            <a:r>
              <a:rPr lang="en-US" sz="1400" b="1" dirty="0" err="1">
                <a:latin typeface="Courier New" charset="0"/>
              </a:rPr>
              <a:t>InsideBuilding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IN: </a:t>
            </a:r>
            <a:r>
              <a:rPr lang="en-US" sz="1400" b="1" dirty="0" err="1">
                <a:latin typeface="Courier New" charset="0"/>
              </a:rPr>
              <a:t>InsideBuilding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SOUTH: Valley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DOWN: Valley</a:t>
            </a:r>
          </a:p>
          <a:p>
            <a:pPr>
              <a:lnSpc>
                <a:spcPct val="90000"/>
              </a:lnSpc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 err="1">
                <a:latin typeface="Courier New" charset="0"/>
              </a:rPr>
              <a:t>EndOfRoad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End of road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You are at the end of a road at the top of a small hill.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You can see a small building in the valley to the east.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EAST: </a:t>
            </a: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DOWN: </a:t>
            </a: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sz="1400" b="1" dirty="0">
              <a:latin typeface="Courier New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SmallRooms.txt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02787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436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Outside building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You are standing at the end of a road before a small brick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building.  A small stream flows out of the building and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down a gully to the south.  A road runs up a small hill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to the west.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WEST: </a:t>
            </a:r>
            <a:r>
              <a:rPr lang="en-US" sz="1400" b="1" dirty="0" err="1">
                <a:latin typeface="Courier New" charset="0"/>
              </a:rPr>
              <a:t>EndOfRoad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UP: </a:t>
            </a:r>
            <a:r>
              <a:rPr lang="en-US" sz="1400" b="1" dirty="0" err="1">
                <a:latin typeface="Courier New" charset="0"/>
              </a:rPr>
              <a:t>EndOfRoad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NORTH: </a:t>
            </a:r>
            <a:r>
              <a:rPr lang="en-US" sz="1400" b="1" dirty="0" err="1">
                <a:latin typeface="Courier New" charset="0"/>
              </a:rPr>
              <a:t>InsideBuilding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IN: </a:t>
            </a:r>
            <a:r>
              <a:rPr lang="en-US" sz="1400" b="1" dirty="0" err="1">
                <a:latin typeface="Courier New" charset="0"/>
              </a:rPr>
              <a:t>InsideBuilding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SOUTH: Valley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DOWN: Valley</a:t>
            </a:r>
          </a:p>
          <a:p>
            <a:pPr>
              <a:lnSpc>
                <a:spcPct val="90000"/>
              </a:lnSpc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 err="1">
                <a:latin typeface="Courier New" charset="0"/>
              </a:rPr>
              <a:t>EndOfRoad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End of road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You are at the end of a road at the top of a small hill.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You can see a small building in the valley to the east.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EAST: </a:t>
            </a: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DOWN: </a:t>
            </a: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sz="1400" b="1" dirty="0">
              <a:latin typeface="Courier New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5600" y="1143000"/>
            <a:ext cx="8494713" cy="5381626"/>
            <a:chOff x="240" y="720"/>
            <a:chExt cx="5280" cy="3390"/>
          </a:xfrm>
        </p:grpSpPr>
        <p:sp>
          <p:nvSpPr>
            <p:cNvPr id="45066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7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1" dirty="0" err="1">
                  <a:latin typeface="Courier New" charset="0"/>
                </a:rPr>
                <a:t>InsideBuilding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Inside building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You are inside a building, a well house for a large spring.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-----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SOUTH: </a:t>
              </a:r>
              <a:r>
                <a:rPr lang="en-US" sz="1400" b="1" dirty="0" err="1">
                  <a:latin typeface="Courier New" charset="0"/>
                </a:rPr>
                <a:t>OutsideBuilding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OUT: </a:t>
              </a:r>
              <a:r>
                <a:rPr lang="en-US" sz="1400" b="1" dirty="0" err="1">
                  <a:latin typeface="Courier New" charset="0"/>
                </a:rPr>
                <a:t>OutsideBuilding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Valley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Valley beside a stream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You are in a valley in the forest beside a stream tumbling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along a rocky bed.  The stream is flowing to the south.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-----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NORTH: </a:t>
              </a:r>
              <a:r>
                <a:rPr lang="en-US" sz="1400" b="1" dirty="0" err="1">
                  <a:latin typeface="Courier New" charset="0"/>
                </a:rPr>
                <a:t>OutsideBuilding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UP: </a:t>
              </a:r>
              <a:r>
                <a:rPr lang="en-US" sz="1400" b="1" dirty="0" err="1">
                  <a:latin typeface="Courier New" charset="0"/>
                </a:rPr>
                <a:t>OutsideBuilding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SOUTH: </a:t>
              </a:r>
              <a:r>
                <a:rPr lang="en-US" sz="1400" b="1" dirty="0" err="1">
                  <a:latin typeface="Courier New" charset="0"/>
                </a:rPr>
                <a:t>SlitInRock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DOWN: </a:t>
              </a:r>
              <a:r>
                <a:rPr lang="en-US" sz="1400" b="1" dirty="0" err="1">
                  <a:latin typeface="Courier New" charset="0"/>
                </a:rPr>
                <a:t>SlitInRock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 err="1">
                  <a:latin typeface="Courier New" charset="0"/>
                </a:rPr>
                <a:t>SlitInRock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Slit in rock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At your feet all the water of the stream splashes into a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two-inch slit in the rock.  To the south, the streambed is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bare rock.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-----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NORTH: Valley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UP: Valley</a:t>
              </a: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SOUTH: </a:t>
              </a:r>
              <a:r>
                <a:rPr lang="en-US" sz="1400" b="1" dirty="0" err="1">
                  <a:latin typeface="Courier New" charset="0"/>
                </a:rPr>
                <a:t>OutsideGrate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 dirty="0">
                  <a:latin typeface="Courier New" charset="0"/>
                </a:rPr>
                <a:t>DOWN: </a:t>
              </a:r>
              <a:r>
                <a:rPr lang="en-US" sz="1400" b="1" dirty="0" err="1">
                  <a:latin typeface="Courier New" charset="0"/>
                </a:rPr>
                <a:t>OutsideGrate</a:t>
              </a:r>
              <a:endParaRPr lang="en-US" sz="1400" b="1" dirty="0">
                <a:latin typeface="Courier New" charset="0"/>
              </a:endParaRPr>
            </a:p>
          </p:txBody>
        </p:sp>
      </p:grpSp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SmallRooms.txt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0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0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#2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</a:t>
            </a:r>
            <a:r>
              <a:rPr lang="en-US" sz="2000" b="1" dirty="0" err="1">
                <a:latin typeface="Courier New"/>
                <a:cs typeface="Courier New"/>
              </a:rPr>
              <a:t>setVisited</a:t>
            </a:r>
            <a:r>
              <a:rPr lang="en-US" sz="2400" dirty="0"/>
              <a:t> and </a:t>
            </a:r>
            <a:r>
              <a:rPr lang="en-US" sz="2200" b="1" dirty="0" err="1">
                <a:latin typeface="Courier New"/>
                <a:cs typeface="Courier New"/>
              </a:rPr>
              <a:t>hasBeenVisited</a:t>
            </a:r>
            <a:r>
              <a:rPr lang="en-US" sz="2400" dirty="0"/>
              <a:t> methods in </a:t>
            </a:r>
            <a:r>
              <a:rPr lang="en-US" sz="2000" b="1" dirty="0" err="1">
                <a:latin typeface="Courier New"/>
                <a:cs typeface="Courier New"/>
              </a:rPr>
              <a:t>AdvRoom</a:t>
            </a:r>
            <a:r>
              <a:rPr lang="en-US" sz="2400" dirty="0"/>
              <a:t>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Check this flag in the code that describes a room.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Once you finish this milestone, the program should use the short descriptions when you enter a previously visited room.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</p:txBody>
      </p:sp>
      <p:grpSp>
        <p:nvGrpSpPr>
          <p:cNvPr id="29" name="PPConsole#2"/>
          <p:cNvGrpSpPr/>
          <p:nvPr/>
        </p:nvGrpSpPr>
        <p:grpSpPr>
          <a:xfrm>
            <a:off x="889490" y="3648000"/>
            <a:ext cx="7552000" cy="2969600"/>
            <a:chOff x="806400" y="3648000"/>
            <a:chExt cx="7552000" cy="2969600"/>
          </a:xfrm>
        </p:grpSpPr>
        <p:pic>
          <p:nvPicPr>
            <p:cNvPr id="30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3648000"/>
              <a:ext cx="7552000" cy="2969600"/>
            </a:xfrm>
            <a:prstGeom prst="rect">
              <a:avLst/>
            </a:prstGeom>
          </p:spPr>
        </p:pic>
      </p:grpSp>
      <p:sp>
        <p:nvSpPr>
          <p:cNvPr id="32" name="PPTextBox#5"/>
          <p:cNvSpPr/>
          <p:nvPr/>
        </p:nvSpPr>
        <p:spPr bwMode="auto">
          <a:xfrm>
            <a:off x="927890" y="39218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33" name="PPTextBox#6"/>
          <p:cNvSpPr/>
          <p:nvPr/>
        </p:nvSpPr>
        <p:spPr bwMode="auto">
          <a:xfrm>
            <a:off x="927890" y="41394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34" name="PPTextBox#7"/>
          <p:cNvSpPr/>
          <p:nvPr/>
        </p:nvSpPr>
        <p:spPr bwMode="auto">
          <a:xfrm>
            <a:off x="927890" y="43570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35" name="PPTextBox#8"/>
          <p:cNvSpPr/>
          <p:nvPr/>
        </p:nvSpPr>
        <p:spPr bwMode="auto">
          <a:xfrm>
            <a:off x="927890" y="45746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36" name="PPTextBox#9"/>
          <p:cNvSpPr/>
          <p:nvPr/>
        </p:nvSpPr>
        <p:spPr bwMode="auto">
          <a:xfrm>
            <a:off x="927890" y="479221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37" name="PPTextBox#10"/>
          <p:cNvSpPr/>
          <p:nvPr/>
        </p:nvSpPr>
        <p:spPr bwMode="auto">
          <a:xfrm>
            <a:off x="1132690" y="47922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38" name="PPTextBox#11"/>
          <p:cNvSpPr/>
          <p:nvPr/>
        </p:nvSpPr>
        <p:spPr bwMode="auto">
          <a:xfrm>
            <a:off x="1235090" y="47922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39" name="PPTextBox#12"/>
          <p:cNvSpPr/>
          <p:nvPr/>
        </p:nvSpPr>
        <p:spPr bwMode="auto">
          <a:xfrm>
            <a:off x="1337490" y="47922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40" name="PPTextBox#13"/>
          <p:cNvSpPr/>
          <p:nvPr/>
        </p:nvSpPr>
        <p:spPr bwMode="auto">
          <a:xfrm>
            <a:off x="1439890" y="47922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41" name="PPTextBox#14"/>
          <p:cNvSpPr/>
          <p:nvPr/>
        </p:nvSpPr>
        <p:spPr bwMode="auto">
          <a:xfrm>
            <a:off x="927890" y="50098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at the end of a road at the top of a small hill.</a:t>
            </a:r>
          </a:p>
        </p:txBody>
      </p:sp>
      <p:sp>
        <p:nvSpPr>
          <p:cNvPr id="42" name="PPTextBox#15"/>
          <p:cNvSpPr/>
          <p:nvPr/>
        </p:nvSpPr>
        <p:spPr bwMode="auto">
          <a:xfrm>
            <a:off x="927890" y="52274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can see a small building in the valley to the east.</a:t>
            </a:r>
          </a:p>
        </p:txBody>
      </p:sp>
      <p:sp>
        <p:nvSpPr>
          <p:cNvPr id="43" name="PPTextBox#16"/>
          <p:cNvSpPr/>
          <p:nvPr/>
        </p:nvSpPr>
        <p:spPr bwMode="auto">
          <a:xfrm>
            <a:off x="927890" y="544501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44" name="PPTextBox#17"/>
          <p:cNvSpPr/>
          <p:nvPr/>
        </p:nvSpPr>
        <p:spPr bwMode="auto">
          <a:xfrm>
            <a:off x="1132690" y="54450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45" name="PPTextBox#18"/>
          <p:cNvSpPr/>
          <p:nvPr/>
        </p:nvSpPr>
        <p:spPr bwMode="auto">
          <a:xfrm>
            <a:off x="1235090" y="54450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46" name="PPTextBox#19"/>
          <p:cNvSpPr/>
          <p:nvPr/>
        </p:nvSpPr>
        <p:spPr bwMode="auto">
          <a:xfrm>
            <a:off x="1337490" y="54450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47" name="PPTextBox#20"/>
          <p:cNvSpPr/>
          <p:nvPr/>
        </p:nvSpPr>
        <p:spPr bwMode="auto">
          <a:xfrm>
            <a:off x="1439890" y="544501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48" name="PPTextBox#21"/>
          <p:cNvSpPr/>
          <p:nvPr/>
        </p:nvSpPr>
        <p:spPr bwMode="auto">
          <a:xfrm>
            <a:off x="927890" y="566261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building.</a:t>
            </a:r>
          </a:p>
        </p:txBody>
      </p:sp>
      <p:sp>
        <p:nvSpPr>
          <p:cNvPr id="49" name="PPTextBox#22"/>
          <p:cNvSpPr/>
          <p:nvPr/>
        </p:nvSpPr>
        <p:spPr bwMode="auto">
          <a:xfrm>
            <a:off x="927890" y="588021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7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4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1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68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8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7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34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1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8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#3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</a:t>
            </a:r>
            <a:r>
              <a:rPr lang="en-US" sz="2000" b="1" dirty="0">
                <a:latin typeface="Courier New"/>
                <a:cs typeface="Courier New"/>
              </a:rPr>
              <a:t>QUIT</a:t>
            </a:r>
            <a:r>
              <a:rPr lang="en-US" sz="2400" dirty="0"/>
              <a:t>, </a:t>
            </a:r>
            <a:r>
              <a:rPr lang="en-US" sz="2000" b="1" dirty="0">
                <a:latin typeface="Courier New"/>
                <a:cs typeface="Courier New"/>
              </a:rPr>
              <a:t>HELP</a:t>
            </a:r>
            <a:r>
              <a:rPr lang="en-US" sz="2400" dirty="0"/>
              <a:t>, and </a:t>
            </a:r>
            <a:r>
              <a:rPr lang="en-US" sz="2000" b="1" dirty="0">
                <a:latin typeface="Courier New"/>
                <a:cs typeface="Courier New"/>
              </a:rPr>
              <a:t>LOOK</a:t>
            </a:r>
            <a:r>
              <a:rPr lang="en-US" sz="2400" dirty="0"/>
              <a:t> commands.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Once you finish this milestone, the player can end the game, see the help text, and redisplay the room’s long description.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</p:txBody>
      </p:sp>
      <p:grpSp>
        <p:nvGrpSpPr>
          <p:cNvPr id="25" name="PPConsole#2"/>
          <p:cNvGrpSpPr/>
          <p:nvPr/>
        </p:nvGrpSpPr>
        <p:grpSpPr>
          <a:xfrm>
            <a:off x="891540" y="2790400"/>
            <a:ext cx="7552000" cy="3827200"/>
            <a:chOff x="806400" y="2790400"/>
            <a:chExt cx="7552000" cy="3827200"/>
          </a:xfrm>
        </p:grpSpPr>
        <p:pic>
          <p:nvPicPr>
            <p:cNvPr id="26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2790400"/>
              <a:ext cx="7552000" cy="3827200"/>
            </a:xfrm>
            <a:prstGeom prst="rect">
              <a:avLst/>
            </a:prstGeom>
          </p:spPr>
        </p:pic>
      </p:grpSp>
      <p:sp>
        <p:nvSpPr>
          <p:cNvPr id="28" name="PPTextBox#5"/>
          <p:cNvSpPr/>
          <p:nvPr/>
        </p:nvSpPr>
        <p:spPr bwMode="auto">
          <a:xfrm>
            <a:off x="929940" y="30275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29" name="PPTextBox#6"/>
          <p:cNvSpPr/>
          <p:nvPr/>
        </p:nvSpPr>
        <p:spPr bwMode="auto">
          <a:xfrm>
            <a:off x="929940" y="32451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50" name="PPTextBox#7"/>
          <p:cNvSpPr/>
          <p:nvPr/>
        </p:nvSpPr>
        <p:spPr bwMode="auto">
          <a:xfrm>
            <a:off x="929940" y="34627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51" name="PPTextBox#8"/>
          <p:cNvSpPr/>
          <p:nvPr/>
        </p:nvSpPr>
        <p:spPr bwMode="auto">
          <a:xfrm>
            <a:off x="929940" y="36803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52" name="PPTextBox#9"/>
          <p:cNvSpPr/>
          <p:nvPr/>
        </p:nvSpPr>
        <p:spPr bwMode="auto">
          <a:xfrm>
            <a:off x="929940" y="389793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53" name="PPTextBox#10"/>
          <p:cNvSpPr/>
          <p:nvPr/>
        </p:nvSpPr>
        <p:spPr bwMode="auto">
          <a:xfrm>
            <a:off x="1134740" y="3897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54" name="PPTextBox#11"/>
          <p:cNvSpPr/>
          <p:nvPr/>
        </p:nvSpPr>
        <p:spPr bwMode="auto">
          <a:xfrm>
            <a:off x="1237140" y="3897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55" name="PPTextBox#12"/>
          <p:cNvSpPr/>
          <p:nvPr/>
        </p:nvSpPr>
        <p:spPr bwMode="auto">
          <a:xfrm>
            <a:off x="1339540" y="3897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56" name="PPTextBox#13"/>
          <p:cNvSpPr/>
          <p:nvPr/>
        </p:nvSpPr>
        <p:spPr bwMode="auto">
          <a:xfrm>
            <a:off x="1441940" y="3897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57" name="PPTextBox#14"/>
          <p:cNvSpPr/>
          <p:nvPr/>
        </p:nvSpPr>
        <p:spPr bwMode="auto">
          <a:xfrm>
            <a:off x="929940" y="41155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at the end of a road at the top of a small hill.</a:t>
            </a:r>
          </a:p>
        </p:txBody>
      </p:sp>
      <p:sp>
        <p:nvSpPr>
          <p:cNvPr id="58" name="PPTextBox#15"/>
          <p:cNvSpPr/>
          <p:nvPr/>
        </p:nvSpPr>
        <p:spPr bwMode="auto">
          <a:xfrm>
            <a:off x="929940" y="43331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can see a small building in the valley to the east.</a:t>
            </a:r>
          </a:p>
        </p:txBody>
      </p:sp>
      <p:sp>
        <p:nvSpPr>
          <p:cNvPr id="59" name="PPTextBox#16"/>
          <p:cNvSpPr/>
          <p:nvPr/>
        </p:nvSpPr>
        <p:spPr bwMode="auto">
          <a:xfrm>
            <a:off x="929940" y="455073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60" name="PPTextBox#17"/>
          <p:cNvSpPr/>
          <p:nvPr/>
        </p:nvSpPr>
        <p:spPr bwMode="auto">
          <a:xfrm>
            <a:off x="1134740" y="45507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61" name="PPTextBox#18"/>
          <p:cNvSpPr/>
          <p:nvPr/>
        </p:nvSpPr>
        <p:spPr bwMode="auto">
          <a:xfrm>
            <a:off x="1237140" y="45507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62" name="PPTextBox#19"/>
          <p:cNvSpPr/>
          <p:nvPr/>
        </p:nvSpPr>
        <p:spPr bwMode="auto">
          <a:xfrm>
            <a:off x="1339540" y="45507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63" name="PPTextBox#20"/>
          <p:cNvSpPr/>
          <p:nvPr/>
        </p:nvSpPr>
        <p:spPr bwMode="auto">
          <a:xfrm>
            <a:off x="1441940" y="45507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64" name="PPTextBox#21"/>
          <p:cNvSpPr/>
          <p:nvPr/>
        </p:nvSpPr>
        <p:spPr bwMode="auto">
          <a:xfrm>
            <a:off x="929940" y="47683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building.</a:t>
            </a:r>
          </a:p>
        </p:txBody>
      </p:sp>
      <p:sp>
        <p:nvSpPr>
          <p:cNvPr id="65" name="PPTextBox#22"/>
          <p:cNvSpPr/>
          <p:nvPr/>
        </p:nvSpPr>
        <p:spPr bwMode="auto">
          <a:xfrm>
            <a:off x="929940" y="498593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66" name="PPTextBox#23"/>
          <p:cNvSpPr/>
          <p:nvPr/>
        </p:nvSpPr>
        <p:spPr bwMode="auto">
          <a:xfrm>
            <a:off x="1134740" y="4985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L</a:t>
            </a:r>
          </a:p>
        </p:txBody>
      </p:sp>
      <p:sp>
        <p:nvSpPr>
          <p:cNvPr id="67" name="PPTextBox#24"/>
          <p:cNvSpPr/>
          <p:nvPr/>
        </p:nvSpPr>
        <p:spPr bwMode="auto">
          <a:xfrm>
            <a:off x="1237140" y="4985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68" name="PPTextBox#25"/>
          <p:cNvSpPr/>
          <p:nvPr/>
        </p:nvSpPr>
        <p:spPr bwMode="auto">
          <a:xfrm>
            <a:off x="1339540" y="4985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69" name="PPTextBox#26"/>
          <p:cNvSpPr/>
          <p:nvPr/>
        </p:nvSpPr>
        <p:spPr bwMode="auto">
          <a:xfrm>
            <a:off x="1441940" y="4985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70" name="PPTextBox#27"/>
          <p:cNvSpPr/>
          <p:nvPr/>
        </p:nvSpPr>
        <p:spPr bwMode="auto">
          <a:xfrm>
            <a:off x="929940" y="52035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71" name="PPTextBox#28"/>
          <p:cNvSpPr/>
          <p:nvPr/>
        </p:nvSpPr>
        <p:spPr bwMode="auto">
          <a:xfrm>
            <a:off x="929940" y="54211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72" name="PPTextBox#29"/>
          <p:cNvSpPr/>
          <p:nvPr/>
        </p:nvSpPr>
        <p:spPr bwMode="auto">
          <a:xfrm>
            <a:off x="929940" y="56387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73" name="PPTextBox#30"/>
          <p:cNvSpPr/>
          <p:nvPr/>
        </p:nvSpPr>
        <p:spPr bwMode="auto">
          <a:xfrm>
            <a:off x="929940" y="585633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74" name="PPTextBox#31"/>
          <p:cNvSpPr/>
          <p:nvPr/>
        </p:nvSpPr>
        <p:spPr bwMode="auto">
          <a:xfrm>
            <a:off x="929940" y="607393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75" name="PPTextBox#32"/>
          <p:cNvSpPr/>
          <p:nvPr/>
        </p:nvSpPr>
        <p:spPr bwMode="auto">
          <a:xfrm>
            <a:off x="1134740" y="6073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Q</a:t>
            </a:r>
          </a:p>
        </p:txBody>
      </p:sp>
      <p:sp>
        <p:nvSpPr>
          <p:cNvPr id="76" name="PPTextBox#33"/>
          <p:cNvSpPr/>
          <p:nvPr/>
        </p:nvSpPr>
        <p:spPr bwMode="auto">
          <a:xfrm>
            <a:off x="1237140" y="6073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U</a:t>
            </a:r>
          </a:p>
        </p:txBody>
      </p:sp>
      <p:sp>
        <p:nvSpPr>
          <p:cNvPr id="77" name="PPTextBox#34"/>
          <p:cNvSpPr/>
          <p:nvPr/>
        </p:nvSpPr>
        <p:spPr bwMode="auto">
          <a:xfrm>
            <a:off x="1339540" y="6073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78" name="PPTextBox#35"/>
          <p:cNvSpPr/>
          <p:nvPr/>
        </p:nvSpPr>
        <p:spPr bwMode="auto">
          <a:xfrm>
            <a:off x="1441940" y="607393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7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4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1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8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8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7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34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1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68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7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4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1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68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68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68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68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67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34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28" grpId="0" animBg="1"/>
      <p:bldP spid="2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#4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</a:t>
            </a:r>
            <a:r>
              <a:rPr lang="en-US" sz="2000" b="1" dirty="0" err="1">
                <a:latin typeface="Courier New"/>
                <a:cs typeface="Courier New"/>
              </a:rPr>
              <a:t>AdvObject</a:t>
            </a:r>
            <a:r>
              <a:rPr lang="en-US" sz="2400" dirty="0"/>
              <a:t> class.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methods in the </a:t>
            </a:r>
            <a:r>
              <a:rPr lang="en-US" sz="2000" b="1" dirty="0" err="1">
                <a:latin typeface="Courier New"/>
                <a:cs typeface="Courier New"/>
              </a:rPr>
              <a:t>AdvRoom</a:t>
            </a:r>
            <a:r>
              <a:rPr lang="en-US" sz="2400" dirty="0"/>
              <a:t> class that make it possible to keep track of the objects in a room.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In the </a:t>
            </a:r>
            <a:r>
              <a:rPr lang="en-US" sz="2000" b="1" dirty="0" err="1">
                <a:latin typeface="Courier New"/>
                <a:cs typeface="Courier New"/>
              </a:rPr>
              <a:t>AdvGame</a:t>
            </a:r>
            <a:r>
              <a:rPr lang="en-US" sz="2400" dirty="0"/>
              <a:t> class, write the code to put each object in its initial room (ignore the room name </a:t>
            </a:r>
            <a:r>
              <a:rPr lang="en-US" sz="2000" b="1" dirty="0">
                <a:latin typeface="Courier New"/>
                <a:cs typeface="Courier New"/>
              </a:rPr>
              <a:t>"PLAYER"</a:t>
            </a:r>
            <a:r>
              <a:rPr lang="en-US" sz="2400" dirty="0"/>
              <a:t> for now).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Change the code to display a room so that it lists the objects.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This milestone allows you to see (but not yet take) objects.</a:t>
            </a:r>
          </a:p>
        </p:txBody>
      </p:sp>
      <p:grpSp>
        <p:nvGrpSpPr>
          <p:cNvPr id="38" name="PPConsole#2"/>
          <p:cNvGrpSpPr/>
          <p:nvPr/>
        </p:nvGrpSpPr>
        <p:grpSpPr>
          <a:xfrm>
            <a:off x="889490" y="4697600"/>
            <a:ext cx="7552000" cy="1920000"/>
            <a:chOff x="806400" y="4697600"/>
            <a:chExt cx="7552000" cy="1920000"/>
          </a:xfrm>
        </p:grpSpPr>
        <p:pic>
          <p:nvPicPr>
            <p:cNvPr id="39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4697600"/>
              <a:ext cx="7552000" cy="1920000"/>
            </a:xfrm>
            <a:prstGeom prst="rect">
              <a:avLst/>
            </a:prstGeom>
          </p:spPr>
        </p:pic>
      </p:grpSp>
      <p:sp>
        <p:nvSpPr>
          <p:cNvPr id="40" name="PPTextBox#4"/>
          <p:cNvSpPr/>
          <p:nvPr/>
        </p:nvSpPr>
        <p:spPr bwMode="auto">
          <a:xfrm>
            <a:off x="927890" y="4966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building.</a:t>
            </a:r>
          </a:p>
        </p:txBody>
      </p:sp>
      <p:sp>
        <p:nvSpPr>
          <p:cNvPr id="41" name="PPTextBox#5"/>
          <p:cNvSpPr/>
          <p:nvPr/>
        </p:nvSpPr>
        <p:spPr bwMode="auto">
          <a:xfrm>
            <a:off x="927890" y="5184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42" name="PPTextBox#6"/>
          <p:cNvSpPr/>
          <p:nvPr/>
        </p:nvSpPr>
        <p:spPr bwMode="auto">
          <a:xfrm>
            <a:off x="1132690" y="5184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43" name="PPTextBox#7"/>
          <p:cNvSpPr/>
          <p:nvPr/>
        </p:nvSpPr>
        <p:spPr bwMode="auto">
          <a:xfrm>
            <a:off x="1235090" y="5184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44" name="PPTextBox#8"/>
          <p:cNvSpPr/>
          <p:nvPr/>
        </p:nvSpPr>
        <p:spPr bwMode="auto">
          <a:xfrm>
            <a:off x="927890" y="5401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inside a building, a well house for a large spring.</a:t>
            </a:r>
          </a:p>
        </p:txBody>
      </p:sp>
      <p:sp>
        <p:nvSpPr>
          <p:cNvPr id="45" name="PPTextBox#9"/>
          <p:cNvSpPr/>
          <p:nvPr/>
        </p:nvSpPr>
        <p:spPr bwMode="auto">
          <a:xfrm>
            <a:off x="927890" y="5619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exit door is to the south.  There is another room to</a:t>
            </a:r>
          </a:p>
        </p:txBody>
      </p:sp>
      <p:sp>
        <p:nvSpPr>
          <p:cNvPr id="46" name="PPTextBox#10"/>
          <p:cNvSpPr/>
          <p:nvPr/>
        </p:nvSpPr>
        <p:spPr bwMode="auto">
          <a:xfrm>
            <a:off x="927890" y="5836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north, but the door is barred by a shimmering curtain.</a:t>
            </a:r>
          </a:p>
        </p:txBody>
      </p:sp>
      <p:sp>
        <p:nvSpPr>
          <p:cNvPr id="47" name="PPTextBox#11"/>
          <p:cNvSpPr/>
          <p:nvPr/>
        </p:nvSpPr>
        <p:spPr bwMode="auto">
          <a:xfrm>
            <a:off x="927890" y="6054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There is a set of keys here.</a:t>
            </a:r>
          </a:p>
        </p:txBody>
      </p:sp>
      <p:sp>
        <p:nvSpPr>
          <p:cNvPr id="48" name="PPTextBox#12"/>
          <p:cNvSpPr/>
          <p:nvPr/>
        </p:nvSpPr>
        <p:spPr bwMode="auto">
          <a:xfrm>
            <a:off x="927890" y="6272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7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4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4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4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34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ourier New" charset="0"/>
              </a:rPr>
              <a:t>KEYS</a:t>
            </a:r>
          </a:p>
          <a:p>
            <a:r>
              <a:rPr lang="en-US" sz="1600" b="1" dirty="0">
                <a:latin typeface="Courier New" charset="0"/>
              </a:rPr>
              <a:t>a set of keys</a:t>
            </a:r>
          </a:p>
          <a:p>
            <a:r>
              <a:rPr lang="en-US" sz="1600" b="1" dirty="0" err="1">
                <a:latin typeface="Courier New" charset="0"/>
              </a:rPr>
              <a:t>InsideBuilding</a:t>
            </a:r>
            <a:endParaRPr lang="en-US" sz="1600" b="1" dirty="0">
              <a:latin typeface="Courier New" charset="0"/>
            </a:endParaRPr>
          </a:p>
          <a:p>
            <a:endParaRPr lang="en-US" sz="1600" b="1" dirty="0">
              <a:latin typeface="Courier New" charset="0"/>
            </a:endParaRPr>
          </a:p>
          <a:p>
            <a:r>
              <a:rPr lang="en-US" sz="1600" b="1" dirty="0">
                <a:latin typeface="Courier New" charset="0"/>
              </a:rPr>
              <a:t>LAMP</a:t>
            </a:r>
          </a:p>
          <a:p>
            <a:r>
              <a:rPr lang="en-US" sz="1600" b="1" dirty="0">
                <a:latin typeface="Courier New" charset="0"/>
              </a:rPr>
              <a:t>a brightly shining brass lamp</a:t>
            </a:r>
          </a:p>
          <a:p>
            <a:r>
              <a:rPr lang="en-US" sz="1600" b="1" dirty="0" err="1">
                <a:latin typeface="Courier New" charset="0"/>
              </a:rPr>
              <a:t>BeneathGrate</a:t>
            </a:r>
            <a:endParaRPr lang="en-US" sz="1600" b="1" dirty="0">
              <a:latin typeface="Courier New" charset="0"/>
            </a:endParaRPr>
          </a:p>
          <a:p>
            <a:endParaRPr lang="en-US" sz="1600" b="1" dirty="0">
              <a:latin typeface="Courier New" charset="0"/>
            </a:endParaRPr>
          </a:p>
          <a:p>
            <a:r>
              <a:rPr lang="en-US" sz="1600" b="1" dirty="0">
                <a:latin typeface="Courier New" charset="0"/>
              </a:rPr>
              <a:t>ROD</a:t>
            </a:r>
          </a:p>
          <a:p>
            <a:r>
              <a:rPr lang="en-US" sz="1600" b="1" dirty="0">
                <a:latin typeface="Courier New" charset="0"/>
              </a:rPr>
              <a:t>a black rod with a rusty star</a:t>
            </a:r>
          </a:p>
          <a:p>
            <a:r>
              <a:rPr lang="en-US" sz="1600" b="1" dirty="0" err="1">
                <a:latin typeface="Courier New" charset="0"/>
              </a:rPr>
              <a:t>DebrisRoom</a:t>
            </a:r>
            <a:endParaRPr lang="en-US" sz="1600" b="1" dirty="0">
              <a:latin typeface="Courier New" charset="0"/>
            </a:endParaRPr>
          </a:p>
          <a:p>
            <a:endParaRPr lang="en-US" sz="1600" b="1" dirty="0">
              <a:latin typeface="Courier New" charset="0"/>
            </a:endParaRPr>
          </a:p>
          <a:p>
            <a:r>
              <a:rPr lang="en-US" sz="1600" b="1" dirty="0">
                <a:latin typeface="Courier New" charset="0"/>
              </a:rPr>
              <a:t>WATER</a:t>
            </a:r>
          </a:p>
          <a:p>
            <a:r>
              <a:rPr lang="en-US" sz="1600" b="1" dirty="0">
                <a:latin typeface="Courier New" charset="0"/>
              </a:rPr>
              <a:t>a bottle of water</a:t>
            </a:r>
          </a:p>
          <a:p>
            <a:r>
              <a:rPr lang="en-US" sz="1600" b="1" dirty="0">
                <a:latin typeface="Courier New" charset="0"/>
              </a:rPr>
              <a:t>PLAYER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SmallObjects.txt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#5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</a:t>
            </a:r>
            <a:r>
              <a:rPr lang="en-US" sz="2000" b="1" dirty="0">
                <a:latin typeface="Courier New"/>
                <a:cs typeface="Courier New"/>
              </a:rPr>
              <a:t>TAKE</a:t>
            </a:r>
            <a:r>
              <a:rPr lang="en-US" sz="2400" dirty="0"/>
              <a:t>, </a:t>
            </a:r>
            <a:r>
              <a:rPr lang="en-US" sz="2000" b="1" dirty="0">
                <a:latin typeface="Courier New"/>
                <a:cs typeface="Courier New"/>
              </a:rPr>
              <a:t>DROP</a:t>
            </a:r>
            <a:r>
              <a:rPr lang="en-US" sz="2400" dirty="0"/>
              <a:t>, and </a:t>
            </a:r>
            <a:r>
              <a:rPr lang="en-US" sz="2000" b="1" dirty="0">
                <a:latin typeface="Courier New"/>
                <a:cs typeface="Courier New"/>
              </a:rPr>
              <a:t>INVENTORY</a:t>
            </a:r>
            <a:r>
              <a:rPr lang="en-US" sz="2400" dirty="0"/>
              <a:t> commands and any code you need to remember what the player is carrying.</a:t>
            </a:r>
          </a:p>
        </p:txBody>
      </p:sp>
      <p:grpSp>
        <p:nvGrpSpPr>
          <p:cNvPr id="16" name="PPConsole#2"/>
          <p:cNvGrpSpPr/>
          <p:nvPr/>
        </p:nvGrpSpPr>
        <p:grpSpPr>
          <a:xfrm>
            <a:off x="877620" y="2137600"/>
            <a:ext cx="7552000" cy="4480000"/>
            <a:chOff x="806400" y="2137600"/>
            <a:chExt cx="7552000" cy="4480000"/>
          </a:xfrm>
        </p:grpSpPr>
        <p:pic>
          <p:nvPicPr>
            <p:cNvPr id="17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2137600"/>
              <a:ext cx="7552000" cy="4480000"/>
            </a:xfrm>
            <a:prstGeom prst="rect">
              <a:avLst/>
            </a:prstGeom>
          </p:spPr>
        </p:pic>
      </p:grpSp>
      <p:sp>
        <p:nvSpPr>
          <p:cNvPr id="18" name="PPTextBox#4"/>
          <p:cNvSpPr/>
          <p:nvPr/>
        </p:nvSpPr>
        <p:spPr bwMode="auto">
          <a:xfrm>
            <a:off x="916020" y="2406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inside a building, a well house for a large spring.</a:t>
            </a:r>
          </a:p>
        </p:txBody>
      </p:sp>
      <p:sp>
        <p:nvSpPr>
          <p:cNvPr id="19" name="PPTextBox#5"/>
          <p:cNvSpPr/>
          <p:nvPr/>
        </p:nvSpPr>
        <p:spPr bwMode="auto">
          <a:xfrm>
            <a:off x="916020" y="2624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exit door is to the south.  There is another room to</a:t>
            </a:r>
          </a:p>
        </p:txBody>
      </p:sp>
      <p:sp>
        <p:nvSpPr>
          <p:cNvPr id="20" name="PPTextBox#6"/>
          <p:cNvSpPr/>
          <p:nvPr/>
        </p:nvSpPr>
        <p:spPr bwMode="auto">
          <a:xfrm>
            <a:off x="916020" y="2841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north, but the door is barred by a shimmering curtain.</a:t>
            </a:r>
          </a:p>
        </p:txBody>
      </p:sp>
      <p:sp>
        <p:nvSpPr>
          <p:cNvPr id="21" name="PPTextBox#7"/>
          <p:cNvSpPr/>
          <p:nvPr/>
        </p:nvSpPr>
        <p:spPr bwMode="auto">
          <a:xfrm>
            <a:off x="916020" y="3059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There is a set of keys here.</a:t>
            </a:r>
          </a:p>
        </p:txBody>
      </p:sp>
      <p:sp>
        <p:nvSpPr>
          <p:cNvPr id="22" name="PPTextBox#8"/>
          <p:cNvSpPr/>
          <p:nvPr/>
        </p:nvSpPr>
        <p:spPr bwMode="auto">
          <a:xfrm>
            <a:off x="916020" y="3276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23" name="PPTextBox#9"/>
          <p:cNvSpPr/>
          <p:nvPr/>
        </p:nvSpPr>
        <p:spPr bwMode="auto">
          <a:xfrm>
            <a:off x="11208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24" name="PPTextBox#10"/>
          <p:cNvSpPr/>
          <p:nvPr/>
        </p:nvSpPr>
        <p:spPr bwMode="auto">
          <a:xfrm>
            <a:off x="12232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25" name="PPTextBox#11"/>
          <p:cNvSpPr/>
          <p:nvPr/>
        </p:nvSpPr>
        <p:spPr bwMode="auto">
          <a:xfrm>
            <a:off x="13256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26" name="PPTextBox#12"/>
          <p:cNvSpPr/>
          <p:nvPr/>
        </p:nvSpPr>
        <p:spPr bwMode="auto">
          <a:xfrm>
            <a:off x="14280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27" name="PPTextBox#13"/>
          <p:cNvSpPr/>
          <p:nvPr/>
        </p:nvSpPr>
        <p:spPr bwMode="auto">
          <a:xfrm>
            <a:off x="15304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28" name="PPTextBox#14"/>
          <p:cNvSpPr/>
          <p:nvPr/>
        </p:nvSpPr>
        <p:spPr bwMode="auto">
          <a:xfrm>
            <a:off x="16328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29" name="PPTextBox#15"/>
          <p:cNvSpPr/>
          <p:nvPr/>
        </p:nvSpPr>
        <p:spPr bwMode="auto">
          <a:xfrm>
            <a:off x="17352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30" name="PPTextBox#16"/>
          <p:cNvSpPr/>
          <p:nvPr/>
        </p:nvSpPr>
        <p:spPr bwMode="auto">
          <a:xfrm>
            <a:off x="18376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31" name="PPTextBox#17"/>
          <p:cNvSpPr/>
          <p:nvPr/>
        </p:nvSpPr>
        <p:spPr bwMode="auto">
          <a:xfrm>
            <a:off x="19400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32" name="PPTextBox#18"/>
          <p:cNvSpPr/>
          <p:nvPr/>
        </p:nvSpPr>
        <p:spPr bwMode="auto">
          <a:xfrm>
            <a:off x="916020" y="3494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Taken.</a:t>
            </a:r>
          </a:p>
        </p:txBody>
      </p:sp>
      <p:sp>
        <p:nvSpPr>
          <p:cNvPr id="33" name="PPTextBox#19"/>
          <p:cNvSpPr/>
          <p:nvPr/>
        </p:nvSpPr>
        <p:spPr bwMode="auto">
          <a:xfrm>
            <a:off x="916020" y="3712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34" name="PPTextBox#20"/>
          <p:cNvSpPr/>
          <p:nvPr/>
        </p:nvSpPr>
        <p:spPr bwMode="auto">
          <a:xfrm>
            <a:off x="11208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35" name="PPTextBox#21"/>
          <p:cNvSpPr/>
          <p:nvPr/>
        </p:nvSpPr>
        <p:spPr bwMode="auto">
          <a:xfrm>
            <a:off x="12232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36" name="PPTextBox#22"/>
          <p:cNvSpPr/>
          <p:nvPr/>
        </p:nvSpPr>
        <p:spPr bwMode="auto">
          <a:xfrm>
            <a:off x="13256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37" name="PPTextBox#23"/>
          <p:cNvSpPr/>
          <p:nvPr/>
        </p:nvSpPr>
        <p:spPr bwMode="auto">
          <a:xfrm>
            <a:off x="14280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38" name="PPTextBox#24"/>
          <p:cNvSpPr/>
          <p:nvPr/>
        </p:nvSpPr>
        <p:spPr bwMode="auto">
          <a:xfrm>
            <a:off x="15304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49" name="PPTextBox#25"/>
          <p:cNvSpPr/>
          <p:nvPr/>
        </p:nvSpPr>
        <p:spPr bwMode="auto">
          <a:xfrm>
            <a:off x="16328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G</a:t>
            </a:r>
          </a:p>
        </p:txBody>
      </p:sp>
      <p:sp>
        <p:nvSpPr>
          <p:cNvPr id="50" name="PPTextBox#26"/>
          <p:cNvSpPr/>
          <p:nvPr/>
        </p:nvSpPr>
        <p:spPr bwMode="auto">
          <a:xfrm>
            <a:off x="17352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51" name="PPTextBox#27"/>
          <p:cNvSpPr/>
          <p:nvPr/>
        </p:nvSpPr>
        <p:spPr bwMode="auto">
          <a:xfrm>
            <a:off x="18376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L</a:t>
            </a:r>
          </a:p>
        </p:txBody>
      </p:sp>
      <p:sp>
        <p:nvSpPr>
          <p:cNvPr id="52" name="PPTextBox#28"/>
          <p:cNvSpPr/>
          <p:nvPr/>
        </p:nvSpPr>
        <p:spPr bwMode="auto">
          <a:xfrm>
            <a:off x="19400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53" name="PPTextBox#29"/>
          <p:cNvSpPr/>
          <p:nvPr/>
        </p:nvSpPr>
        <p:spPr bwMode="auto">
          <a:xfrm>
            <a:off x="916020" y="3929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I don't see that here.</a:t>
            </a:r>
          </a:p>
        </p:txBody>
      </p:sp>
      <p:sp>
        <p:nvSpPr>
          <p:cNvPr id="54" name="PPTextBox#30"/>
          <p:cNvSpPr/>
          <p:nvPr/>
        </p:nvSpPr>
        <p:spPr bwMode="auto">
          <a:xfrm>
            <a:off x="916020" y="4147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55" name="PPTextBox#31"/>
          <p:cNvSpPr/>
          <p:nvPr/>
        </p:nvSpPr>
        <p:spPr bwMode="auto">
          <a:xfrm>
            <a:off x="11208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56" name="PPTextBox#32"/>
          <p:cNvSpPr/>
          <p:nvPr/>
        </p:nvSpPr>
        <p:spPr bwMode="auto">
          <a:xfrm>
            <a:off x="12232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57" name="PPTextBox#33"/>
          <p:cNvSpPr/>
          <p:nvPr/>
        </p:nvSpPr>
        <p:spPr bwMode="auto">
          <a:xfrm>
            <a:off x="13256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V</a:t>
            </a:r>
          </a:p>
        </p:txBody>
      </p:sp>
      <p:sp>
        <p:nvSpPr>
          <p:cNvPr id="58" name="PPTextBox#34"/>
          <p:cNvSpPr/>
          <p:nvPr/>
        </p:nvSpPr>
        <p:spPr bwMode="auto">
          <a:xfrm>
            <a:off x="14280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59" name="PPTextBox#35"/>
          <p:cNvSpPr/>
          <p:nvPr/>
        </p:nvSpPr>
        <p:spPr bwMode="auto">
          <a:xfrm>
            <a:off x="15304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60" name="PPTextBox#36"/>
          <p:cNvSpPr/>
          <p:nvPr/>
        </p:nvSpPr>
        <p:spPr bwMode="auto">
          <a:xfrm>
            <a:off x="16328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61" name="PPTextBox#37"/>
          <p:cNvSpPr/>
          <p:nvPr/>
        </p:nvSpPr>
        <p:spPr bwMode="auto">
          <a:xfrm>
            <a:off x="17352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62" name="PPTextBox#38"/>
          <p:cNvSpPr/>
          <p:nvPr/>
        </p:nvSpPr>
        <p:spPr bwMode="auto">
          <a:xfrm>
            <a:off x="18376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63" name="PPTextBox#39"/>
          <p:cNvSpPr/>
          <p:nvPr/>
        </p:nvSpPr>
        <p:spPr bwMode="auto">
          <a:xfrm>
            <a:off x="19400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64" name="PPTextBox#40"/>
          <p:cNvSpPr/>
          <p:nvPr/>
        </p:nvSpPr>
        <p:spPr bwMode="auto">
          <a:xfrm>
            <a:off x="916020" y="4364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carrying:</a:t>
            </a:r>
          </a:p>
        </p:txBody>
      </p:sp>
      <p:sp>
        <p:nvSpPr>
          <p:cNvPr id="65" name="PPTextBox#41"/>
          <p:cNvSpPr/>
          <p:nvPr/>
        </p:nvSpPr>
        <p:spPr bwMode="auto">
          <a:xfrm>
            <a:off x="916020" y="4582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bottle of water</a:t>
            </a:r>
          </a:p>
        </p:txBody>
      </p:sp>
      <p:sp>
        <p:nvSpPr>
          <p:cNvPr id="66" name="PPTextBox#42"/>
          <p:cNvSpPr/>
          <p:nvPr/>
        </p:nvSpPr>
        <p:spPr bwMode="auto">
          <a:xfrm>
            <a:off x="916020" y="4800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set of keys</a:t>
            </a:r>
          </a:p>
        </p:txBody>
      </p:sp>
      <p:sp>
        <p:nvSpPr>
          <p:cNvPr id="67" name="PPTextBox#43"/>
          <p:cNvSpPr/>
          <p:nvPr/>
        </p:nvSpPr>
        <p:spPr bwMode="auto">
          <a:xfrm>
            <a:off x="916020" y="50176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68" name="PPTextBox#44"/>
          <p:cNvSpPr/>
          <p:nvPr/>
        </p:nvSpPr>
        <p:spPr bwMode="auto">
          <a:xfrm>
            <a:off x="11208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69" name="PPTextBox#45"/>
          <p:cNvSpPr/>
          <p:nvPr/>
        </p:nvSpPr>
        <p:spPr bwMode="auto">
          <a:xfrm>
            <a:off x="12232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70" name="PPTextBox#46"/>
          <p:cNvSpPr/>
          <p:nvPr/>
        </p:nvSpPr>
        <p:spPr bwMode="auto">
          <a:xfrm>
            <a:off x="13256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71" name="PPTextBox#47"/>
          <p:cNvSpPr/>
          <p:nvPr/>
        </p:nvSpPr>
        <p:spPr bwMode="auto">
          <a:xfrm>
            <a:off x="14280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P</a:t>
            </a:r>
          </a:p>
        </p:txBody>
      </p:sp>
      <p:sp>
        <p:nvSpPr>
          <p:cNvPr id="72" name="PPTextBox#48"/>
          <p:cNvSpPr/>
          <p:nvPr/>
        </p:nvSpPr>
        <p:spPr bwMode="auto">
          <a:xfrm>
            <a:off x="15304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73" name="PPTextBox#49"/>
          <p:cNvSpPr/>
          <p:nvPr/>
        </p:nvSpPr>
        <p:spPr bwMode="auto">
          <a:xfrm>
            <a:off x="16328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74" name="PPTextBox#50"/>
          <p:cNvSpPr/>
          <p:nvPr/>
        </p:nvSpPr>
        <p:spPr bwMode="auto">
          <a:xfrm>
            <a:off x="17352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75" name="PPTextBox#51"/>
          <p:cNvSpPr/>
          <p:nvPr/>
        </p:nvSpPr>
        <p:spPr bwMode="auto">
          <a:xfrm>
            <a:off x="18376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76" name="PPTextBox#52"/>
          <p:cNvSpPr/>
          <p:nvPr/>
        </p:nvSpPr>
        <p:spPr bwMode="auto">
          <a:xfrm>
            <a:off x="19400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77" name="PPTextBox#53"/>
          <p:cNvSpPr/>
          <p:nvPr/>
        </p:nvSpPr>
        <p:spPr bwMode="auto">
          <a:xfrm>
            <a:off x="20424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78" name="PPTextBox#54"/>
          <p:cNvSpPr/>
          <p:nvPr/>
        </p:nvSpPr>
        <p:spPr bwMode="auto">
          <a:xfrm>
            <a:off x="916020" y="5235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Dropped.</a:t>
            </a:r>
          </a:p>
        </p:txBody>
      </p:sp>
      <p:sp>
        <p:nvSpPr>
          <p:cNvPr id="79" name="PPTextBox#55"/>
          <p:cNvSpPr/>
          <p:nvPr/>
        </p:nvSpPr>
        <p:spPr bwMode="auto">
          <a:xfrm>
            <a:off x="916020" y="5452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80" name="PPTextBox#56"/>
          <p:cNvSpPr/>
          <p:nvPr/>
        </p:nvSpPr>
        <p:spPr bwMode="auto">
          <a:xfrm>
            <a:off x="11208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81" name="PPTextBox#57"/>
          <p:cNvSpPr/>
          <p:nvPr/>
        </p:nvSpPr>
        <p:spPr bwMode="auto">
          <a:xfrm>
            <a:off x="12232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82" name="PPTextBox#58"/>
          <p:cNvSpPr/>
          <p:nvPr/>
        </p:nvSpPr>
        <p:spPr bwMode="auto">
          <a:xfrm>
            <a:off x="13256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83" name="PPTextBox#59"/>
          <p:cNvSpPr/>
          <p:nvPr/>
        </p:nvSpPr>
        <p:spPr bwMode="auto">
          <a:xfrm>
            <a:off x="14280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P</a:t>
            </a:r>
          </a:p>
        </p:txBody>
      </p:sp>
      <p:sp>
        <p:nvSpPr>
          <p:cNvPr id="84" name="PPTextBox#60"/>
          <p:cNvSpPr/>
          <p:nvPr/>
        </p:nvSpPr>
        <p:spPr bwMode="auto">
          <a:xfrm>
            <a:off x="15304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85" name="PPTextBox#61"/>
          <p:cNvSpPr/>
          <p:nvPr/>
        </p:nvSpPr>
        <p:spPr bwMode="auto">
          <a:xfrm>
            <a:off x="16328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86" name="PPTextBox#62"/>
          <p:cNvSpPr/>
          <p:nvPr/>
        </p:nvSpPr>
        <p:spPr bwMode="auto">
          <a:xfrm>
            <a:off x="17352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87" name="PPTextBox#63"/>
          <p:cNvSpPr/>
          <p:nvPr/>
        </p:nvSpPr>
        <p:spPr bwMode="auto">
          <a:xfrm>
            <a:off x="18376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88" name="PPTextBox#64"/>
          <p:cNvSpPr/>
          <p:nvPr/>
        </p:nvSpPr>
        <p:spPr bwMode="auto">
          <a:xfrm>
            <a:off x="19400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89" name="PPTextBox#65"/>
          <p:cNvSpPr/>
          <p:nvPr/>
        </p:nvSpPr>
        <p:spPr bwMode="auto">
          <a:xfrm>
            <a:off x="916020" y="567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Dropped.</a:t>
            </a:r>
          </a:p>
        </p:txBody>
      </p:sp>
      <p:sp>
        <p:nvSpPr>
          <p:cNvPr id="90" name="PPTextBox#66"/>
          <p:cNvSpPr/>
          <p:nvPr/>
        </p:nvSpPr>
        <p:spPr bwMode="auto">
          <a:xfrm>
            <a:off x="916020" y="5888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1" name="PPTextBox#67"/>
          <p:cNvSpPr/>
          <p:nvPr/>
        </p:nvSpPr>
        <p:spPr bwMode="auto">
          <a:xfrm>
            <a:off x="11208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92" name="PPTextBox#68"/>
          <p:cNvSpPr/>
          <p:nvPr/>
        </p:nvSpPr>
        <p:spPr bwMode="auto">
          <a:xfrm>
            <a:off x="12232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93" name="PPTextBox#69"/>
          <p:cNvSpPr/>
          <p:nvPr/>
        </p:nvSpPr>
        <p:spPr bwMode="auto">
          <a:xfrm>
            <a:off x="13256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V</a:t>
            </a:r>
          </a:p>
        </p:txBody>
      </p:sp>
      <p:sp>
        <p:nvSpPr>
          <p:cNvPr id="94" name="PPTextBox#70"/>
          <p:cNvSpPr/>
          <p:nvPr/>
        </p:nvSpPr>
        <p:spPr bwMode="auto">
          <a:xfrm>
            <a:off x="14280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95" name="PPTextBox#71"/>
          <p:cNvSpPr/>
          <p:nvPr/>
        </p:nvSpPr>
        <p:spPr bwMode="auto">
          <a:xfrm>
            <a:off x="15304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96" name="PPTextBox#72"/>
          <p:cNvSpPr/>
          <p:nvPr/>
        </p:nvSpPr>
        <p:spPr bwMode="auto">
          <a:xfrm>
            <a:off x="16328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97" name="PPTextBox#73"/>
          <p:cNvSpPr/>
          <p:nvPr/>
        </p:nvSpPr>
        <p:spPr bwMode="auto">
          <a:xfrm>
            <a:off x="17352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98" name="PPTextBox#74"/>
          <p:cNvSpPr/>
          <p:nvPr/>
        </p:nvSpPr>
        <p:spPr bwMode="auto">
          <a:xfrm>
            <a:off x="18376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99" name="PPTextBox#75"/>
          <p:cNvSpPr/>
          <p:nvPr/>
        </p:nvSpPr>
        <p:spPr bwMode="auto">
          <a:xfrm>
            <a:off x="19400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100" name="PPTextBox#76"/>
          <p:cNvSpPr/>
          <p:nvPr/>
        </p:nvSpPr>
        <p:spPr bwMode="auto">
          <a:xfrm>
            <a:off x="916020" y="6105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empty-handed.</a:t>
            </a:r>
          </a:p>
        </p:txBody>
      </p:sp>
      <p:sp>
        <p:nvSpPr>
          <p:cNvPr id="101" name="PPTextBox#77"/>
          <p:cNvSpPr/>
          <p:nvPr/>
        </p:nvSpPr>
        <p:spPr bwMode="auto">
          <a:xfrm>
            <a:off x="916020" y="6323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7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4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1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68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35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2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69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36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3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7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4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1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68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35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2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69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36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3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67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4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1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68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35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2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69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36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3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3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3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67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34"/>
                            </p:stCondLst>
                            <p:childTnLst>
                              <p:par>
                                <p:cTn id="14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1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68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35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2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169"/>
                            </p:stCondLst>
                            <p:childTnLst>
                              <p:par>
                                <p:cTn id="15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336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3"/>
                            </p:stCondLst>
                            <p:childTnLst>
                              <p:par>
                                <p:cTn id="16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670"/>
                            </p:stCondLst>
                            <p:childTnLst>
                              <p:par>
                                <p:cTn id="1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67"/>
                            </p:stCondLst>
                            <p:childTnLst>
                              <p:par>
                                <p:cTn id="17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34"/>
                            </p:stCondLst>
                            <p:childTnLst>
                              <p:par>
                                <p:cTn id="17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1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668"/>
                            </p:stCondLst>
                            <p:childTnLst>
                              <p:par>
                                <p:cTn id="18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835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2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169"/>
                            </p:stCondLst>
                            <p:childTnLst>
                              <p:par>
                                <p:cTn id="19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336"/>
                            </p:stCondLst>
                            <p:childTnLst>
                              <p:par>
                                <p:cTn id="19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503"/>
                            </p:stCondLst>
                            <p:childTnLst>
                              <p:par>
                                <p:cTn id="1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67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34"/>
                            </p:stCondLst>
                            <p:childTnLst>
                              <p:par>
                                <p:cTn id="21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1"/>
                            </p:stCondLst>
                            <p:childTnLst>
                              <p:par>
                                <p:cTn id="21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68"/>
                            </p:stCondLst>
                            <p:childTnLst>
                              <p:par>
                                <p:cTn id="21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835"/>
                            </p:stCondLst>
                            <p:childTnLst>
                              <p:par>
                                <p:cTn id="22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02"/>
                            </p:stCondLst>
                            <p:childTnLst>
                              <p:par>
                                <p:cTn id="22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169"/>
                            </p:stCondLst>
                            <p:childTnLst>
                              <p:par>
                                <p:cTn id="22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336"/>
                            </p:stCondLst>
                            <p:childTnLst>
                              <p:par>
                                <p:cTn id="2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503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#6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synonym processing so that the player can use abbreviated forms of the direction verbs and alternative names for the objects.</a:t>
            </a:r>
          </a:p>
        </p:txBody>
      </p:sp>
      <p:grpSp>
        <p:nvGrpSpPr>
          <p:cNvPr id="103" name="PPConsole#2"/>
          <p:cNvGrpSpPr/>
          <p:nvPr/>
        </p:nvGrpSpPr>
        <p:grpSpPr>
          <a:xfrm>
            <a:off x="889490" y="2457600"/>
            <a:ext cx="7552000" cy="4160000"/>
            <a:chOff x="806400" y="2457600"/>
            <a:chExt cx="7552000" cy="4160000"/>
          </a:xfrm>
        </p:grpSpPr>
        <p:pic>
          <p:nvPicPr>
            <p:cNvPr id="104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2457600"/>
              <a:ext cx="7552000" cy="4160000"/>
            </a:xfrm>
            <a:prstGeom prst="rect">
              <a:avLst/>
            </a:prstGeom>
          </p:spPr>
        </p:pic>
      </p:grpSp>
      <p:sp>
        <p:nvSpPr>
          <p:cNvPr id="105" name="PPTextBox#4"/>
          <p:cNvSpPr/>
          <p:nvPr/>
        </p:nvSpPr>
        <p:spPr bwMode="auto">
          <a:xfrm>
            <a:off x="927890" y="2726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Welcome to Adventure</a:t>
            </a:r>
          </a:p>
        </p:txBody>
      </p:sp>
      <p:sp>
        <p:nvSpPr>
          <p:cNvPr id="106" name="PPTextBox#5"/>
          <p:cNvSpPr/>
          <p:nvPr/>
        </p:nvSpPr>
        <p:spPr bwMode="auto">
          <a:xfrm>
            <a:off x="927890" y="2944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107" name="PPTextBox#6"/>
          <p:cNvSpPr/>
          <p:nvPr/>
        </p:nvSpPr>
        <p:spPr bwMode="auto">
          <a:xfrm>
            <a:off x="927890" y="3161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108" name="PPTextBox#7"/>
          <p:cNvSpPr/>
          <p:nvPr/>
        </p:nvSpPr>
        <p:spPr bwMode="auto">
          <a:xfrm>
            <a:off x="927890" y="3379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109" name="PPTextBox#8"/>
          <p:cNvSpPr/>
          <p:nvPr/>
        </p:nvSpPr>
        <p:spPr bwMode="auto">
          <a:xfrm>
            <a:off x="927890" y="3596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110" name="PPTextBox#9"/>
          <p:cNvSpPr/>
          <p:nvPr/>
        </p:nvSpPr>
        <p:spPr bwMode="auto">
          <a:xfrm>
            <a:off x="927890" y="38144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111" name="PPTextBox#10"/>
          <p:cNvSpPr/>
          <p:nvPr/>
        </p:nvSpPr>
        <p:spPr bwMode="auto">
          <a:xfrm>
            <a:off x="1132690" y="38144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112" name="PPTextBox#11"/>
          <p:cNvSpPr/>
          <p:nvPr/>
        </p:nvSpPr>
        <p:spPr bwMode="auto">
          <a:xfrm>
            <a:off x="927890" y="4032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carrying:</a:t>
            </a:r>
          </a:p>
        </p:txBody>
      </p:sp>
      <p:sp>
        <p:nvSpPr>
          <p:cNvPr id="113" name="PPTextBox#12"/>
          <p:cNvSpPr/>
          <p:nvPr/>
        </p:nvSpPr>
        <p:spPr bwMode="auto">
          <a:xfrm>
            <a:off x="927890" y="4249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bottle of water</a:t>
            </a:r>
          </a:p>
        </p:txBody>
      </p:sp>
      <p:sp>
        <p:nvSpPr>
          <p:cNvPr id="114" name="PPTextBox#13"/>
          <p:cNvSpPr/>
          <p:nvPr/>
        </p:nvSpPr>
        <p:spPr bwMode="auto">
          <a:xfrm>
            <a:off x="927890" y="4467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115" name="PPTextBox#14"/>
          <p:cNvSpPr/>
          <p:nvPr/>
        </p:nvSpPr>
        <p:spPr bwMode="auto">
          <a:xfrm>
            <a:off x="11326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116" name="PPTextBox#15"/>
          <p:cNvSpPr/>
          <p:nvPr/>
        </p:nvSpPr>
        <p:spPr bwMode="auto">
          <a:xfrm>
            <a:off x="12350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117" name="PPTextBox#16"/>
          <p:cNvSpPr/>
          <p:nvPr/>
        </p:nvSpPr>
        <p:spPr bwMode="auto">
          <a:xfrm>
            <a:off x="13374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118" name="PPTextBox#17"/>
          <p:cNvSpPr/>
          <p:nvPr/>
        </p:nvSpPr>
        <p:spPr bwMode="auto">
          <a:xfrm>
            <a:off x="14398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P</a:t>
            </a:r>
          </a:p>
        </p:txBody>
      </p:sp>
      <p:sp>
        <p:nvSpPr>
          <p:cNvPr id="119" name="PPTextBox#18"/>
          <p:cNvSpPr/>
          <p:nvPr/>
        </p:nvSpPr>
        <p:spPr bwMode="auto">
          <a:xfrm>
            <a:off x="15422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120" name="PPTextBox#19"/>
          <p:cNvSpPr/>
          <p:nvPr/>
        </p:nvSpPr>
        <p:spPr bwMode="auto">
          <a:xfrm>
            <a:off x="16446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B</a:t>
            </a:r>
          </a:p>
        </p:txBody>
      </p:sp>
      <p:sp>
        <p:nvSpPr>
          <p:cNvPr id="121" name="PPTextBox#20"/>
          <p:cNvSpPr/>
          <p:nvPr/>
        </p:nvSpPr>
        <p:spPr bwMode="auto">
          <a:xfrm>
            <a:off x="17470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122" name="PPTextBox#21"/>
          <p:cNvSpPr/>
          <p:nvPr/>
        </p:nvSpPr>
        <p:spPr bwMode="auto">
          <a:xfrm>
            <a:off x="18494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123" name="PPTextBox#22"/>
          <p:cNvSpPr/>
          <p:nvPr/>
        </p:nvSpPr>
        <p:spPr bwMode="auto">
          <a:xfrm>
            <a:off x="19518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124" name="PPTextBox#23"/>
          <p:cNvSpPr/>
          <p:nvPr/>
        </p:nvSpPr>
        <p:spPr bwMode="auto">
          <a:xfrm>
            <a:off x="20542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L</a:t>
            </a:r>
          </a:p>
        </p:txBody>
      </p:sp>
      <p:sp>
        <p:nvSpPr>
          <p:cNvPr id="125" name="PPTextBox#24"/>
          <p:cNvSpPr/>
          <p:nvPr/>
        </p:nvSpPr>
        <p:spPr bwMode="auto">
          <a:xfrm>
            <a:off x="21566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126" name="PPTextBox#25"/>
          <p:cNvSpPr/>
          <p:nvPr/>
        </p:nvSpPr>
        <p:spPr bwMode="auto">
          <a:xfrm>
            <a:off x="927890" y="4684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Dropped.</a:t>
            </a:r>
          </a:p>
        </p:txBody>
      </p:sp>
      <p:sp>
        <p:nvSpPr>
          <p:cNvPr id="127" name="PPTextBox#26"/>
          <p:cNvSpPr/>
          <p:nvPr/>
        </p:nvSpPr>
        <p:spPr bwMode="auto">
          <a:xfrm>
            <a:off x="927890" y="49024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128" name="PPTextBox#27"/>
          <p:cNvSpPr/>
          <p:nvPr/>
        </p:nvSpPr>
        <p:spPr bwMode="auto">
          <a:xfrm>
            <a:off x="1132690" y="49024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129" name="PPTextBox#28"/>
          <p:cNvSpPr/>
          <p:nvPr/>
        </p:nvSpPr>
        <p:spPr bwMode="auto">
          <a:xfrm>
            <a:off x="927890" y="5120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at the end of a road at the top of a small hill.</a:t>
            </a:r>
          </a:p>
        </p:txBody>
      </p:sp>
      <p:sp>
        <p:nvSpPr>
          <p:cNvPr id="130" name="PPTextBox#29"/>
          <p:cNvSpPr/>
          <p:nvPr/>
        </p:nvSpPr>
        <p:spPr bwMode="auto">
          <a:xfrm>
            <a:off x="927890" y="5337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can see a small building in the valley to the east.</a:t>
            </a:r>
          </a:p>
        </p:txBody>
      </p:sp>
      <p:sp>
        <p:nvSpPr>
          <p:cNvPr id="131" name="PPTextBox#30"/>
          <p:cNvSpPr/>
          <p:nvPr/>
        </p:nvSpPr>
        <p:spPr bwMode="auto">
          <a:xfrm>
            <a:off x="927890" y="5555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132" name="PPTextBox#31"/>
          <p:cNvSpPr/>
          <p:nvPr/>
        </p:nvSpPr>
        <p:spPr bwMode="auto">
          <a:xfrm>
            <a:off x="1132690" y="5555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133" name="PPTextBox#32"/>
          <p:cNvSpPr/>
          <p:nvPr/>
        </p:nvSpPr>
        <p:spPr bwMode="auto">
          <a:xfrm>
            <a:off x="927890" y="5772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building.</a:t>
            </a:r>
          </a:p>
        </p:txBody>
      </p:sp>
      <p:sp>
        <p:nvSpPr>
          <p:cNvPr id="134" name="PPTextBox#33"/>
          <p:cNvSpPr/>
          <p:nvPr/>
        </p:nvSpPr>
        <p:spPr bwMode="auto">
          <a:xfrm>
            <a:off x="927890" y="599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There is a bottle of water here.</a:t>
            </a:r>
          </a:p>
        </p:txBody>
      </p:sp>
      <p:sp>
        <p:nvSpPr>
          <p:cNvPr id="135" name="PPTextBox#34"/>
          <p:cNvSpPr/>
          <p:nvPr/>
        </p:nvSpPr>
        <p:spPr bwMode="auto">
          <a:xfrm>
            <a:off x="927890" y="6208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7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7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7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4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1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68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35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2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69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36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3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7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837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7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67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67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67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Courier New" charset="0"/>
              </a:rPr>
              <a:t>Q=QUIT</a:t>
            </a:r>
          </a:p>
          <a:p>
            <a:r>
              <a:rPr lang="en-US" sz="1600" b="1">
                <a:latin typeface="Courier New" charset="0"/>
              </a:rPr>
              <a:t>L=LOOK</a:t>
            </a:r>
          </a:p>
          <a:p>
            <a:r>
              <a:rPr lang="en-US" sz="1600" b="1">
                <a:latin typeface="Courier New" charset="0"/>
              </a:rPr>
              <a:t>I=INVENTORY</a:t>
            </a:r>
          </a:p>
          <a:p>
            <a:r>
              <a:rPr lang="en-US" sz="1600" b="1">
                <a:latin typeface="Courier New" charset="0"/>
              </a:rPr>
              <a:t>N=NORTH</a:t>
            </a:r>
          </a:p>
          <a:p>
            <a:r>
              <a:rPr lang="en-US" sz="1600" b="1">
                <a:latin typeface="Courier New" charset="0"/>
              </a:rPr>
              <a:t>S=SOUTH</a:t>
            </a:r>
          </a:p>
          <a:p>
            <a:r>
              <a:rPr lang="en-US" sz="1600" b="1">
                <a:latin typeface="Courier New" charset="0"/>
              </a:rPr>
              <a:t>E=EAST</a:t>
            </a:r>
          </a:p>
          <a:p>
            <a:r>
              <a:rPr lang="en-US" sz="1600" b="1">
                <a:latin typeface="Courier New" charset="0"/>
              </a:rPr>
              <a:t>W=WEST</a:t>
            </a:r>
          </a:p>
          <a:p>
            <a:r>
              <a:rPr lang="en-US" sz="1600" b="1">
                <a:latin typeface="Courier New" charset="0"/>
              </a:rPr>
              <a:t>U=UP</a:t>
            </a:r>
          </a:p>
          <a:p>
            <a:r>
              <a:rPr lang="en-US" sz="1600" b="1">
                <a:latin typeface="Courier New" charset="0"/>
              </a:rPr>
              <a:t>D=DOWN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SmallSynonyms.txt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#7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</a:t>
            </a:r>
            <a:r>
              <a:rPr lang="en-US" sz="2400" b="1" i="1" dirty="0"/>
              <a:t>locked passages</a:t>
            </a:r>
            <a:r>
              <a:rPr lang="en-US" sz="2400" i="1" dirty="0"/>
              <a:t>,</a:t>
            </a:r>
            <a:r>
              <a:rPr lang="en-US" sz="2400" dirty="0"/>
              <a:t> which are passages that require a particular object be held, as illustrated on the next slide.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Making this change requires moving the </a:t>
            </a:r>
            <a:r>
              <a:rPr lang="en-US" sz="2000" b="1" dirty="0" err="1">
                <a:latin typeface="Courier New"/>
                <a:cs typeface="Courier New"/>
              </a:rPr>
              <a:t>getNextRoom</a:t>
            </a:r>
            <a:r>
              <a:rPr lang="en-US" sz="2400" dirty="0"/>
              <a:t> code from </a:t>
            </a:r>
            <a:r>
              <a:rPr lang="en-US" sz="2000" b="1" dirty="0" err="1">
                <a:latin typeface="Courier New"/>
                <a:cs typeface="Courier New"/>
              </a:rPr>
              <a:t>AdvRoom</a:t>
            </a:r>
            <a:r>
              <a:rPr lang="en-US" sz="2400" dirty="0"/>
              <a:t> to </a:t>
            </a:r>
            <a:r>
              <a:rPr lang="en-US" sz="2000" b="1" dirty="0" err="1">
                <a:latin typeface="Courier New"/>
                <a:cs typeface="Courier New"/>
              </a:rPr>
              <a:t>AdvGame</a:t>
            </a:r>
            <a:r>
              <a:rPr lang="en-US" sz="2400" dirty="0"/>
              <a:t> so that it can see the objects.</a:t>
            </a:r>
          </a:p>
        </p:txBody>
      </p:sp>
      <p:grpSp>
        <p:nvGrpSpPr>
          <p:cNvPr id="37" name="PPConsole#2"/>
          <p:cNvGrpSpPr/>
          <p:nvPr/>
        </p:nvGrpSpPr>
        <p:grpSpPr>
          <a:xfrm>
            <a:off x="889490" y="3161600"/>
            <a:ext cx="7552000" cy="3456000"/>
            <a:chOff x="806400" y="3161600"/>
            <a:chExt cx="7552000" cy="3456000"/>
          </a:xfrm>
        </p:grpSpPr>
        <p:pic>
          <p:nvPicPr>
            <p:cNvPr id="38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3161600"/>
              <a:ext cx="7552000" cy="3456000"/>
            </a:xfrm>
            <a:prstGeom prst="rect">
              <a:avLst/>
            </a:prstGeom>
          </p:spPr>
        </p:pic>
      </p:grpSp>
      <p:sp>
        <p:nvSpPr>
          <p:cNvPr id="39" name="PPTextBox#4"/>
          <p:cNvSpPr/>
          <p:nvPr/>
        </p:nvSpPr>
        <p:spPr bwMode="auto">
          <a:xfrm>
            <a:off x="927890" y="343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 a 20-foot depression floored with bare dirt.</a:t>
            </a:r>
          </a:p>
        </p:txBody>
      </p:sp>
      <p:sp>
        <p:nvSpPr>
          <p:cNvPr id="40" name="PPTextBox#5"/>
          <p:cNvSpPr/>
          <p:nvPr/>
        </p:nvSpPr>
        <p:spPr bwMode="auto">
          <a:xfrm>
            <a:off x="927890" y="3648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Set into the dirt is a strong steel grate mounted in</a:t>
            </a:r>
          </a:p>
        </p:txBody>
      </p:sp>
      <p:sp>
        <p:nvSpPr>
          <p:cNvPr id="41" name="PPTextBox#6"/>
          <p:cNvSpPr/>
          <p:nvPr/>
        </p:nvSpPr>
        <p:spPr bwMode="auto">
          <a:xfrm>
            <a:off x="927890" y="3865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concrete.  A dry streambed leads into the depression from</a:t>
            </a:r>
          </a:p>
        </p:txBody>
      </p:sp>
      <p:sp>
        <p:nvSpPr>
          <p:cNvPr id="42" name="PPTextBox#7"/>
          <p:cNvSpPr/>
          <p:nvPr/>
        </p:nvSpPr>
        <p:spPr bwMode="auto">
          <a:xfrm>
            <a:off x="927890" y="4083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north.</a:t>
            </a:r>
          </a:p>
        </p:txBody>
      </p:sp>
      <p:sp>
        <p:nvSpPr>
          <p:cNvPr id="43" name="PPTextBox#8"/>
          <p:cNvSpPr/>
          <p:nvPr/>
        </p:nvSpPr>
        <p:spPr bwMode="auto">
          <a:xfrm>
            <a:off x="927890" y="4300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44" name="PPTextBox#9"/>
          <p:cNvSpPr/>
          <p:nvPr/>
        </p:nvSpPr>
        <p:spPr bwMode="auto">
          <a:xfrm>
            <a:off x="11326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45" name="PPTextBox#10"/>
          <p:cNvSpPr/>
          <p:nvPr/>
        </p:nvSpPr>
        <p:spPr bwMode="auto">
          <a:xfrm>
            <a:off x="12350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46" name="PPTextBox#11"/>
          <p:cNvSpPr/>
          <p:nvPr/>
        </p:nvSpPr>
        <p:spPr bwMode="auto">
          <a:xfrm>
            <a:off x="13374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V</a:t>
            </a:r>
          </a:p>
        </p:txBody>
      </p:sp>
      <p:sp>
        <p:nvSpPr>
          <p:cNvPr id="47" name="PPTextBox#12"/>
          <p:cNvSpPr/>
          <p:nvPr/>
        </p:nvSpPr>
        <p:spPr bwMode="auto">
          <a:xfrm>
            <a:off x="14398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48" name="PPTextBox#13"/>
          <p:cNvSpPr/>
          <p:nvPr/>
        </p:nvSpPr>
        <p:spPr bwMode="auto">
          <a:xfrm>
            <a:off x="15422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49" name="PPTextBox#14"/>
          <p:cNvSpPr/>
          <p:nvPr/>
        </p:nvSpPr>
        <p:spPr bwMode="auto">
          <a:xfrm>
            <a:off x="16446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50" name="PPTextBox#15"/>
          <p:cNvSpPr/>
          <p:nvPr/>
        </p:nvSpPr>
        <p:spPr bwMode="auto">
          <a:xfrm>
            <a:off x="17470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51" name="PPTextBox#16"/>
          <p:cNvSpPr/>
          <p:nvPr/>
        </p:nvSpPr>
        <p:spPr bwMode="auto">
          <a:xfrm>
            <a:off x="18494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52" name="PPTextBox#17"/>
          <p:cNvSpPr/>
          <p:nvPr/>
        </p:nvSpPr>
        <p:spPr bwMode="auto">
          <a:xfrm>
            <a:off x="19518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53" name="PPTextBox#18"/>
          <p:cNvSpPr/>
          <p:nvPr/>
        </p:nvSpPr>
        <p:spPr bwMode="auto">
          <a:xfrm>
            <a:off x="927890" y="4518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carrying:</a:t>
            </a:r>
          </a:p>
        </p:txBody>
      </p:sp>
      <p:sp>
        <p:nvSpPr>
          <p:cNvPr id="54" name="PPTextBox#19"/>
          <p:cNvSpPr/>
          <p:nvPr/>
        </p:nvSpPr>
        <p:spPr bwMode="auto">
          <a:xfrm>
            <a:off x="927890" y="4736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bottle of water</a:t>
            </a:r>
          </a:p>
        </p:txBody>
      </p:sp>
      <p:sp>
        <p:nvSpPr>
          <p:cNvPr id="55" name="PPTextBox#20"/>
          <p:cNvSpPr/>
          <p:nvPr/>
        </p:nvSpPr>
        <p:spPr bwMode="auto">
          <a:xfrm>
            <a:off x="927890" y="4953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set of keys</a:t>
            </a:r>
          </a:p>
        </p:txBody>
      </p:sp>
      <p:sp>
        <p:nvSpPr>
          <p:cNvPr id="56" name="PPTextBox#21"/>
          <p:cNvSpPr/>
          <p:nvPr/>
        </p:nvSpPr>
        <p:spPr bwMode="auto">
          <a:xfrm>
            <a:off x="927890" y="5171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57" name="PPTextBox#22"/>
          <p:cNvSpPr/>
          <p:nvPr/>
        </p:nvSpPr>
        <p:spPr bwMode="auto">
          <a:xfrm>
            <a:off x="1132690" y="5171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58" name="PPTextBox#23"/>
          <p:cNvSpPr/>
          <p:nvPr/>
        </p:nvSpPr>
        <p:spPr bwMode="auto">
          <a:xfrm>
            <a:off x="1235090" y="5171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59" name="PPTextBox#24"/>
          <p:cNvSpPr/>
          <p:nvPr/>
        </p:nvSpPr>
        <p:spPr bwMode="auto">
          <a:xfrm>
            <a:off x="1337490" y="5171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60" name="PPTextBox#25"/>
          <p:cNvSpPr/>
          <p:nvPr/>
        </p:nvSpPr>
        <p:spPr bwMode="auto">
          <a:xfrm>
            <a:off x="1439890" y="5171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61" name="PPTextBox#26"/>
          <p:cNvSpPr/>
          <p:nvPr/>
        </p:nvSpPr>
        <p:spPr bwMode="auto">
          <a:xfrm>
            <a:off x="927890" y="5388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 a small chamber beneath a 3x3 steel grate to</a:t>
            </a:r>
          </a:p>
        </p:txBody>
      </p:sp>
      <p:sp>
        <p:nvSpPr>
          <p:cNvPr id="62" name="PPTextBox#27"/>
          <p:cNvSpPr/>
          <p:nvPr/>
        </p:nvSpPr>
        <p:spPr bwMode="auto">
          <a:xfrm>
            <a:off x="927890" y="5606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surface.  A low crawl over cobbles leads inward to</a:t>
            </a:r>
          </a:p>
        </p:txBody>
      </p:sp>
      <p:sp>
        <p:nvSpPr>
          <p:cNvPr id="63" name="PPTextBox#28"/>
          <p:cNvSpPr/>
          <p:nvPr/>
        </p:nvSpPr>
        <p:spPr bwMode="auto">
          <a:xfrm>
            <a:off x="927890" y="5824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west.</a:t>
            </a:r>
          </a:p>
        </p:txBody>
      </p:sp>
      <p:sp>
        <p:nvSpPr>
          <p:cNvPr id="64" name="PPTextBox#29"/>
          <p:cNvSpPr/>
          <p:nvPr/>
        </p:nvSpPr>
        <p:spPr bwMode="auto">
          <a:xfrm>
            <a:off x="927890" y="6041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There is a brightly shining brass lamp here.</a:t>
            </a:r>
          </a:p>
        </p:txBody>
      </p:sp>
      <p:sp>
        <p:nvSpPr>
          <p:cNvPr id="65" name="PPTextBox#30"/>
          <p:cNvSpPr/>
          <p:nvPr/>
        </p:nvSpPr>
        <p:spPr bwMode="auto">
          <a:xfrm>
            <a:off x="927890" y="6259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7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4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1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8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35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2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69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36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3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3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3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7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34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1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68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68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68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8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10979" name="Text Box 3"/>
          <p:cNvSpPr txBox="1">
            <a:spLocks noChangeArrowheads="1"/>
          </p:cNvSpPr>
          <p:nvPr/>
        </p:nvSpPr>
        <p:spPr bwMode="auto">
          <a:xfrm>
            <a:off x="373063" y="1193800"/>
            <a:ext cx="8440737" cy="533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dirty="0" err="1">
                <a:latin typeface="Courier New" charset="0"/>
              </a:rPr>
              <a:t>InsideBuilding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Inside building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You are inside a building, a well house for a large spring.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SOUTH: </a:t>
            </a: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OUT: </a:t>
            </a: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Valley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Valley beside a stream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You are in a valley in the forest beside a stream tumbling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along a rocky bed.  The stream is flowing to the south.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NORTH: </a:t>
            </a: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UP: </a:t>
            </a:r>
            <a:r>
              <a:rPr lang="en-US" sz="1400" b="1" dirty="0" err="1">
                <a:latin typeface="Courier New" charset="0"/>
              </a:rPr>
              <a:t>OutsideBuilding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SOUTH: </a:t>
            </a:r>
            <a:r>
              <a:rPr lang="en-US" sz="1400" b="1" dirty="0" err="1">
                <a:latin typeface="Courier New" charset="0"/>
              </a:rPr>
              <a:t>SlitInRock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DOWN: </a:t>
            </a:r>
            <a:r>
              <a:rPr lang="en-US" sz="1400" b="1" dirty="0" err="1">
                <a:latin typeface="Courier New" charset="0"/>
              </a:rPr>
              <a:t>SlitInRock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 err="1">
                <a:latin typeface="Courier New" charset="0"/>
              </a:rPr>
              <a:t>SlitInRock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Slit in rock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At your feet all the water of the stream splashes into a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two-inch slit in the rock.  To the south, the streambed is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bare rock.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NORTH: Valley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UP: Valley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SOUTH: </a:t>
            </a:r>
            <a:r>
              <a:rPr lang="en-US" sz="1400" b="1" dirty="0" err="1">
                <a:latin typeface="Courier New" charset="0"/>
              </a:rPr>
              <a:t>OutsideGrate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charset="0"/>
              </a:rPr>
              <a:t>DOWN: </a:t>
            </a:r>
            <a:r>
              <a:rPr lang="en-US" sz="1400" b="1" dirty="0" err="1">
                <a:latin typeface="Courier New" charset="0"/>
              </a:rPr>
              <a:t>OutsideGrate</a:t>
            </a:r>
            <a:endParaRPr lang="en-US" sz="1400" b="1" dirty="0">
              <a:latin typeface="Courier New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5600" y="1143000"/>
            <a:ext cx="8494713" cy="5395913"/>
            <a:chOff x="240" y="720"/>
            <a:chExt cx="5280" cy="3399"/>
          </a:xfrm>
        </p:grpSpPr>
        <p:sp>
          <p:nvSpPr>
            <p:cNvPr id="47116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7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7000"/>
                </a:lnSpc>
              </a:pPr>
              <a:r>
                <a:rPr lang="en-US" sz="1400" b="1" dirty="0" err="1">
                  <a:latin typeface="Courier New" charset="0"/>
                </a:rPr>
                <a:t>OutsideGrate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Outside grate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You are in a 25-foot depression floored with bare dirt.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Set into the dirt is a strong steel grate mounted in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concrete.  A dry streambed leads into the depression from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the north.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-----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NORTH: </a:t>
              </a:r>
              <a:r>
                <a:rPr lang="en-US" sz="1400" b="1" dirty="0" err="1">
                  <a:latin typeface="Courier New" charset="0"/>
                </a:rPr>
                <a:t>SlitInRock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UP: </a:t>
              </a:r>
              <a:r>
                <a:rPr lang="en-US" sz="1400" b="1" dirty="0" err="1">
                  <a:latin typeface="Courier New" charset="0"/>
                </a:rPr>
                <a:t>SlitInRock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DOWN: </a:t>
              </a:r>
              <a:r>
                <a:rPr lang="en-US" sz="1400" b="1" dirty="0" err="1">
                  <a:latin typeface="Courier New" charset="0"/>
                </a:rPr>
                <a:t>BeneathGrate</a:t>
              </a:r>
              <a:r>
                <a:rPr lang="en-US" sz="1400" b="1" dirty="0">
                  <a:latin typeface="Courier New" charset="0"/>
                </a:rPr>
                <a:t>/KEYS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DOWN: </a:t>
              </a:r>
              <a:r>
                <a:rPr lang="en-US" sz="1400" b="1" dirty="0" err="1">
                  <a:latin typeface="Courier New" charset="0"/>
                </a:rPr>
                <a:t>MissingKeys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 err="1">
                  <a:latin typeface="Courier New" charset="0"/>
                </a:rPr>
                <a:t>MissingKeys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Above locked grate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The grate is locked and you don't have any keys.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-----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FORCED: </a:t>
              </a:r>
              <a:r>
                <a:rPr lang="en-US" sz="1400" b="1" dirty="0" err="1">
                  <a:latin typeface="Courier New" charset="0"/>
                </a:rPr>
                <a:t>OutsideGrate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 err="1">
                  <a:latin typeface="Courier New" charset="0"/>
                </a:rPr>
                <a:t>BeneathGrate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Beneath grate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You are in a small chamber beneath a 3x3 steel grate to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the surface.  A low crawl over cobbles leads inward to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the west.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-----</a:t>
              </a: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UP: </a:t>
              </a:r>
              <a:r>
                <a:rPr lang="en-US" sz="1400" b="1" dirty="0" err="1">
                  <a:latin typeface="Courier New" charset="0"/>
                </a:rPr>
                <a:t>OutsideGrate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OUT: </a:t>
              </a:r>
              <a:r>
                <a:rPr lang="en-US" sz="1400" b="1" dirty="0" err="1">
                  <a:latin typeface="Courier New" charset="0"/>
                </a:rPr>
                <a:t>OutsideGrate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IN: </a:t>
              </a:r>
              <a:r>
                <a:rPr lang="en-US" sz="1400" b="1" dirty="0" err="1">
                  <a:latin typeface="Courier New" charset="0"/>
                </a:rPr>
                <a:t>CobbleCrawl</a:t>
              </a:r>
              <a:endParaRPr lang="en-US" sz="1400" b="1" dirty="0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 dirty="0">
                  <a:latin typeface="Courier New" charset="0"/>
                </a:rPr>
                <a:t>WEST: </a:t>
              </a:r>
              <a:r>
                <a:rPr lang="en-US" sz="1400" b="1" dirty="0" err="1">
                  <a:latin typeface="Courier New" charset="0"/>
                </a:rPr>
                <a:t>CobbleCrawl</a:t>
              </a:r>
              <a:endParaRPr lang="en-US" sz="1400" b="1" dirty="0">
                <a:latin typeface="Courier New" charset="0"/>
              </a:endParaRPr>
            </a:p>
          </p:txBody>
        </p:sp>
      </p:grpSp>
      <p:sp>
        <p:nvSpPr>
          <p:cNvPr id="47109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0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1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SmallRooms.txt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  <p:sp>
        <p:nvSpPr>
          <p:cNvPr id="47112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10989" name="Oval 13"/>
          <p:cNvSpPr>
            <a:spLocks noChangeArrowheads="1"/>
          </p:cNvSpPr>
          <p:nvPr/>
        </p:nvSpPr>
        <p:spPr bwMode="auto">
          <a:xfrm>
            <a:off x="166174" y="2804128"/>
            <a:ext cx="3262826" cy="6096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0990" name="Oval 14"/>
          <p:cNvSpPr>
            <a:spLocks noChangeArrowheads="1"/>
          </p:cNvSpPr>
          <p:nvPr/>
        </p:nvSpPr>
        <p:spPr bwMode="auto">
          <a:xfrm>
            <a:off x="304800" y="4114799"/>
            <a:ext cx="2590800" cy="419611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89" grpId="0" animBg="1"/>
      <p:bldP spid="51099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#8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</a:t>
            </a:r>
            <a:r>
              <a:rPr lang="en-US" sz="2400" b="1" i="1" dirty="0"/>
              <a:t>forced motion</a:t>
            </a:r>
            <a:r>
              <a:rPr lang="en-US" sz="2400" i="1" dirty="0"/>
              <a:t>,</a:t>
            </a:r>
            <a:r>
              <a:rPr lang="en-US" sz="2400" dirty="0"/>
              <a:t> in which the player is forced to move from a room even before reading a command.  Forced motion is indicated by the verb </a:t>
            </a:r>
            <a:r>
              <a:rPr lang="en-US" sz="2000" b="1" dirty="0">
                <a:latin typeface="Courier New"/>
                <a:cs typeface="Courier New"/>
              </a:rPr>
              <a:t>FORCED</a:t>
            </a:r>
            <a:r>
              <a:rPr lang="en-US" sz="2400" dirty="0"/>
              <a:t>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It is important to ensure that your implementation of forced motion allows those passages to be locked.  This combination of features is used to implement the shimmering curtain.</a:t>
            </a:r>
          </a:p>
        </p:txBody>
      </p:sp>
      <p:grpSp>
        <p:nvGrpSpPr>
          <p:cNvPr id="33" name="PPConsole#2"/>
          <p:cNvGrpSpPr/>
          <p:nvPr/>
        </p:nvGrpSpPr>
        <p:grpSpPr>
          <a:xfrm>
            <a:off x="901360" y="3801600"/>
            <a:ext cx="7552000" cy="2816000"/>
            <a:chOff x="806400" y="3801600"/>
            <a:chExt cx="7552000" cy="2816000"/>
          </a:xfrm>
        </p:grpSpPr>
        <p:pic>
          <p:nvPicPr>
            <p:cNvPr id="34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3801600"/>
              <a:ext cx="7552000" cy="2816000"/>
            </a:xfrm>
            <a:prstGeom prst="rect">
              <a:avLst/>
            </a:prstGeom>
          </p:spPr>
        </p:pic>
      </p:grpSp>
      <p:sp>
        <p:nvSpPr>
          <p:cNvPr id="35" name="PPTextBox#4"/>
          <p:cNvSpPr/>
          <p:nvPr/>
        </p:nvSpPr>
        <p:spPr bwMode="auto">
          <a:xfrm>
            <a:off x="939760" y="407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 a 20-foot depression floored with bare dirt.</a:t>
            </a:r>
          </a:p>
        </p:txBody>
      </p:sp>
      <p:sp>
        <p:nvSpPr>
          <p:cNvPr id="36" name="PPTextBox#5"/>
          <p:cNvSpPr/>
          <p:nvPr/>
        </p:nvSpPr>
        <p:spPr bwMode="auto">
          <a:xfrm>
            <a:off x="939760" y="4288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Set into the dirt is a strong steel grate mounted in</a:t>
            </a:r>
          </a:p>
        </p:txBody>
      </p:sp>
      <p:sp>
        <p:nvSpPr>
          <p:cNvPr id="37" name="PPTextBox#6"/>
          <p:cNvSpPr/>
          <p:nvPr/>
        </p:nvSpPr>
        <p:spPr bwMode="auto">
          <a:xfrm>
            <a:off x="939760" y="4505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concrete.  A dry streambed leads into the depression from</a:t>
            </a:r>
          </a:p>
        </p:txBody>
      </p:sp>
      <p:sp>
        <p:nvSpPr>
          <p:cNvPr id="66" name="PPTextBox#7"/>
          <p:cNvSpPr/>
          <p:nvPr/>
        </p:nvSpPr>
        <p:spPr bwMode="auto">
          <a:xfrm>
            <a:off x="939760" y="4723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north.</a:t>
            </a:r>
          </a:p>
        </p:txBody>
      </p:sp>
      <p:sp>
        <p:nvSpPr>
          <p:cNvPr id="67" name="PPTextBox#8"/>
          <p:cNvSpPr/>
          <p:nvPr/>
        </p:nvSpPr>
        <p:spPr bwMode="auto">
          <a:xfrm>
            <a:off x="939760" y="4940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68" name="PPTextBox#9"/>
          <p:cNvSpPr/>
          <p:nvPr/>
        </p:nvSpPr>
        <p:spPr bwMode="auto">
          <a:xfrm>
            <a:off x="11445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69" name="PPTextBox#10"/>
          <p:cNvSpPr/>
          <p:nvPr/>
        </p:nvSpPr>
        <p:spPr bwMode="auto">
          <a:xfrm>
            <a:off x="12469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70" name="PPTextBox#11"/>
          <p:cNvSpPr/>
          <p:nvPr/>
        </p:nvSpPr>
        <p:spPr bwMode="auto">
          <a:xfrm>
            <a:off x="13493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V</a:t>
            </a:r>
          </a:p>
        </p:txBody>
      </p:sp>
      <p:sp>
        <p:nvSpPr>
          <p:cNvPr id="71" name="PPTextBox#12"/>
          <p:cNvSpPr/>
          <p:nvPr/>
        </p:nvSpPr>
        <p:spPr bwMode="auto">
          <a:xfrm>
            <a:off x="14517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72" name="PPTextBox#13"/>
          <p:cNvSpPr/>
          <p:nvPr/>
        </p:nvSpPr>
        <p:spPr bwMode="auto">
          <a:xfrm>
            <a:off x="15541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73" name="PPTextBox#14"/>
          <p:cNvSpPr/>
          <p:nvPr/>
        </p:nvSpPr>
        <p:spPr bwMode="auto">
          <a:xfrm>
            <a:off x="16565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74" name="PPTextBox#15"/>
          <p:cNvSpPr/>
          <p:nvPr/>
        </p:nvSpPr>
        <p:spPr bwMode="auto">
          <a:xfrm>
            <a:off x="17589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75" name="PPTextBox#16"/>
          <p:cNvSpPr/>
          <p:nvPr/>
        </p:nvSpPr>
        <p:spPr bwMode="auto">
          <a:xfrm>
            <a:off x="18613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76" name="PPTextBox#17"/>
          <p:cNvSpPr/>
          <p:nvPr/>
        </p:nvSpPr>
        <p:spPr bwMode="auto">
          <a:xfrm>
            <a:off x="19637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77" name="PPTextBox#18"/>
          <p:cNvSpPr/>
          <p:nvPr/>
        </p:nvSpPr>
        <p:spPr bwMode="auto">
          <a:xfrm>
            <a:off x="939760" y="5158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carrying:</a:t>
            </a:r>
          </a:p>
        </p:txBody>
      </p:sp>
      <p:sp>
        <p:nvSpPr>
          <p:cNvPr id="78" name="PPTextBox#19"/>
          <p:cNvSpPr/>
          <p:nvPr/>
        </p:nvSpPr>
        <p:spPr bwMode="auto">
          <a:xfrm>
            <a:off x="939760" y="5376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bottle of water</a:t>
            </a:r>
          </a:p>
        </p:txBody>
      </p:sp>
      <p:sp>
        <p:nvSpPr>
          <p:cNvPr id="79" name="PPTextBox#20"/>
          <p:cNvSpPr/>
          <p:nvPr/>
        </p:nvSpPr>
        <p:spPr bwMode="auto">
          <a:xfrm>
            <a:off x="939760" y="55936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80" name="PPTextBox#21"/>
          <p:cNvSpPr/>
          <p:nvPr/>
        </p:nvSpPr>
        <p:spPr bwMode="auto">
          <a:xfrm>
            <a:off x="1144560" y="5593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81" name="PPTextBox#22"/>
          <p:cNvSpPr/>
          <p:nvPr/>
        </p:nvSpPr>
        <p:spPr bwMode="auto">
          <a:xfrm>
            <a:off x="1246960" y="5593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82" name="PPTextBox#23"/>
          <p:cNvSpPr/>
          <p:nvPr/>
        </p:nvSpPr>
        <p:spPr bwMode="auto">
          <a:xfrm>
            <a:off x="1349360" y="5593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83" name="PPTextBox#24"/>
          <p:cNvSpPr/>
          <p:nvPr/>
        </p:nvSpPr>
        <p:spPr bwMode="auto">
          <a:xfrm>
            <a:off x="1451760" y="5593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84" name="PPTextBox#25"/>
          <p:cNvSpPr/>
          <p:nvPr/>
        </p:nvSpPr>
        <p:spPr bwMode="auto">
          <a:xfrm>
            <a:off x="939760" y="5811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grate is locked and you don't have any keys.</a:t>
            </a:r>
          </a:p>
        </p:txBody>
      </p:sp>
      <p:sp>
        <p:nvSpPr>
          <p:cNvPr id="85" name="PPTextBox#26"/>
          <p:cNvSpPr/>
          <p:nvPr/>
        </p:nvSpPr>
        <p:spPr bwMode="auto">
          <a:xfrm>
            <a:off x="939760" y="6028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grate.</a:t>
            </a:r>
          </a:p>
        </p:txBody>
      </p:sp>
      <p:sp>
        <p:nvSpPr>
          <p:cNvPr id="86" name="PPTextBox#27"/>
          <p:cNvSpPr/>
          <p:nvPr/>
        </p:nvSpPr>
        <p:spPr bwMode="auto">
          <a:xfrm>
            <a:off x="939760" y="62464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7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4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1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8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35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2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69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36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3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3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7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4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1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8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68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  <p:bldP spid="35" grpId="0" animBg="1"/>
      <p:bldP spid="36" grpId="0" animBg="1"/>
      <p:bldP spid="37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20050</TotalTime>
  <Words>2956</Words>
  <Application>Microsoft Macintosh PowerPoint</Application>
  <PresentationFormat>On-screen Show (4:3)</PresentationFormat>
  <Paragraphs>581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Courier</vt:lpstr>
      <vt:lpstr>Courier New</vt:lpstr>
      <vt:lpstr>Helvetica Neue</vt:lpstr>
      <vt:lpstr>Monaco</vt:lpstr>
      <vt:lpstr>Times</vt:lpstr>
      <vt:lpstr>Times New Roman</vt:lpstr>
      <vt:lpstr>Blank Presentation</vt:lpstr>
      <vt:lpstr>1_Blank Presentation</vt:lpstr>
      <vt:lpstr>Adventure</vt:lpstr>
      <vt:lpstr>The Origins of the Internet</vt:lpstr>
      <vt:lpstr>Early Designs for the ARPANET</vt:lpstr>
      <vt:lpstr>The ARPANET in 1971</vt:lpstr>
      <vt:lpstr>The ARPANET in 1971</vt:lpstr>
      <vt:lpstr>The ARPANET Directory</vt:lpstr>
      <vt:lpstr>Life among the Wizards</vt:lpstr>
      <vt:lpstr>The BBN ARPANET Team</vt:lpstr>
      <vt:lpstr>Willie Crowther’s Adventure Game</vt:lpstr>
      <vt:lpstr>Willie Crowther’s Adventure Game</vt:lpstr>
      <vt:lpstr>A Brief History of Adventure</vt:lpstr>
      <vt:lpstr>Classes in the Adventure Game</vt:lpstr>
      <vt:lpstr>Milestone #1</vt:lpstr>
      <vt:lpstr>The SmallRooms.txt Data File</vt:lpstr>
      <vt:lpstr>The SmallRooms.txt Data File</vt:lpstr>
      <vt:lpstr>Milestone #2</vt:lpstr>
      <vt:lpstr>Milestone #3</vt:lpstr>
      <vt:lpstr>Milestone #4</vt:lpstr>
      <vt:lpstr>The SmallObjects.txt Data File</vt:lpstr>
      <vt:lpstr>Milestone #5</vt:lpstr>
      <vt:lpstr>Milestone #6</vt:lpstr>
      <vt:lpstr>The SmallSynonyms.txt Data File</vt:lpstr>
      <vt:lpstr>Milestone #7</vt:lpstr>
      <vt:lpstr>The SmallRooms.txt Data File</vt:lpstr>
      <vt:lpstr>Milestone #8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203</cp:revision>
  <cp:lastPrinted>2019-11-08T15:41:00Z</cp:lastPrinted>
  <dcterms:created xsi:type="dcterms:W3CDTF">2019-04-25T14:47:04Z</dcterms:created>
  <dcterms:modified xsi:type="dcterms:W3CDTF">2025-11-04T02:31:01Z</dcterms:modified>
</cp:coreProperties>
</file>