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20"/>
  </p:notesMasterIdLst>
  <p:handoutMasterIdLst>
    <p:handoutMasterId r:id="rId21"/>
  </p:handoutMasterIdLst>
  <p:sldIdLst>
    <p:sldId id="441" r:id="rId3"/>
    <p:sldId id="485" r:id="rId4"/>
    <p:sldId id="521" r:id="rId5"/>
    <p:sldId id="522" r:id="rId6"/>
    <p:sldId id="533" r:id="rId7"/>
    <p:sldId id="523" r:id="rId8"/>
    <p:sldId id="540" r:id="rId9"/>
    <p:sldId id="524" r:id="rId10"/>
    <p:sldId id="527" r:id="rId11"/>
    <p:sldId id="517" r:id="rId12"/>
    <p:sldId id="528" r:id="rId13"/>
    <p:sldId id="526" r:id="rId14"/>
    <p:sldId id="529" r:id="rId15"/>
    <p:sldId id="530" r:id="rId16"/>
    <p:sldId id="531" r:id="rId17"/>
    <p:sldId id="532" r:id="rId18"/>
    <p:sldId id="369"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666666"/>
    <a:srgbClr val="990000"/>
    <a:srgbClr val="FF3333"/>
    <a:srgbClr val="999999"/>
    <a:srgbClr val="FFFFFF"/>
    <a:srgbClr val="CCCCCC"/>
    <a:srgbClr val="000000"/>
    <a:srgbClr val="DDDDDD"/>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59"/>
    <p:restoredTop sz="90859"/>
  </p:normalViewPr>
  <p:slideViewPr>
    <p:cSldViewPr showGuides="1">
      <p:cViewPr varScale="1">
        <p:scale>
          <a:sx n="109" d="100"/>
          <a:sy n="109" d="100"/>
        </p:scale>
        <p:origin x="144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17D3B15-53FD-624D-BFE7-CF8E3BF8BA32}" type="datetimeFigureOut">
              <a:rPr lang="en-US" smtClean="0"/>
              <a:t>11/10/25</a:t>
            </a:fld>
            <a:endParaRPr lang="en-US"/>
          </a:p>
        </p:txBody>
      </p:sp>
      <p:sp>
        <p:nvSpPr>
          <p:cNvPr id="4" name="Footer Placeholder 3"/>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BBD3B69B-8FF3-D34F-B7D6-9ACF8C0B77AE}" type="slidenum">
              <a:rPr lang="en-US" smtClean="0"/>
              <a:t>‹#›</a:t>
            </a:fld>
            <a:endParaRPr lang="en-US"/>
          </a:p>
        </p:txBody>
      </p:sp>
    </p:spTree>
    <p:extLst>
      <p:ext uri="{BB962C8B-B14F-4D97-AF65-F5344CB8AC3E}">
        <p14:creationId xmlns:p14="http://schemas.microsoft.com/office/powerpoint/2010/main" val="112805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3</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4</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solidFill>
                  <a:prstClr val="black"/>
                </a:solidFill>
              </a:rPr>
              <a:pPr/>
              <a:t>5</a:t>
            </a:fld>
            <a:endParaRPr lang="en-US">
              <a:solidFill>
                <a:prstClr val="black"/>
              </a:solidFill>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4147214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457103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089080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037469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575962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296206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411018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652044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572518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660539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938717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17</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latin typeface="Times New Roman" charset="0"/>
              </a:rPr>
              <a:t>HTML and Interactors</a:t>
            </a:r>
          </a:p>
        </p:txBody>
      </p:sp>
      <p:sp>
        <p:nvSpPr>
          <p:cNvPr id="2051" name="Text Box 40"/>
          <p:cNvSpPr txBox="1">
            <a:spLocks noChangeArrowheads="1"/>
          </p:cNvSpPr>
          <p:nvPr/>
        </p:nvSpPr>
        <p:spPr bwMode="auto">
          <a:xfrm>
            <a:off x="0" y="4114800"/>
            <a:ext cx="9144000" cy="1348061"/>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106AX</a:t>
            </a:r>
          </a:p>
          <a:p>
            <a:pPr algn="ctr">
              <a:lnSpc>
                <a:spcPct val="85000"/>
              </a:lnSpc>
            </a:pPr>
            <a:r>
              <a:rPr lang="en-US" sz="3200" dirty="0">
                <a:latin typeface="Times New Roman" charset="0"/>
              </a:rPr>
              <a:t>November 10,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History of the World Wide Web</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dirty="0">
                <a:solidFill>
                  <a:srgbClr val="000000"/>
                </a:solidFill>
                <a:latin typeface="Times New Roman" charset="0"/>
              </a:rPr>
              <a:t>The ideas behind the web are much older than the web itself.</a:t>
            </a:r>
          </a:p>
          <a:p>
            <a:pPr marL="800100" lvl="1" indent="-342900">
              <a:lnSpc>
                <a:spcPct val="90000"/>
              </a:lnSpc>
              <a:spcAft>
                <a:spcPts val="500"/>
              </a:spcAft>
              <a:buFont typeface="Lucida Grande"/>
              <a:buChar char="–"/>
            </a:pPr>
            <a:r>
              <a:rPr lang="en-US" sz="2200" dirty="0">
                <a:solidFill>
                  <a:srgbClr val="000000"/>
                </a:solidFill>
                <a:latin typeface="Times New Roman" charset="0"/>
              </a:rPr>
              <a:t>In the early 20</a:t>
            </a:r>
            <a:r>
              <a:rPr lang="en-US" sz="2200" baseline="30000" dirty="0">
                <a:solidFill>
                  <a:srgbClr val="000000"/>
                </a:solidFill>
                <a:latin typeface="Times New Roman" charset="0"/>
              </a:rPr>
              <a:t>th</a:t>
            </a:r>
            <a:r>
              <a:rPr lang="en-US" sz="2200" dirty="0">
                <a:solidFill>
                  <a:srgbClr val="000000"/>
                </a:solidFill>
                <a:latin typeface="Times New Roman" charset="0"/>
              </a:rPr>
              <a:t> century, the Belgian bibliographer Paul </a:t>
            </a:r>
            <a:r>
              <a:rPr lang="en-US" sz="2200" dirty="0" err="1">
                <a:solidFill>
                  <a:srgbClr val="000000"/>
                </a:solidFill>
                <a:latin typeface="Times New Roman" charset="0"/>
              </a:rPr>
              <a:t>Otlet</a:t>
            </a:r>
            <a:r>
              <a:rPr lang="en-US" sz="2200" dirty="0">
                <a:solidFill>
                  <a:srgbClr val="000000"/>
                </a:solidFill>
                <a:latin typeface="Times New Roman" charset="0"/>
              </a:rPr>
              <a:t> envisioned a universal catalogue that would provide access to all the world’s information via an interconnected structure.</a:t>
            </a:r>
          </a:p>
          <a:p>
            <a:pPr marL="800100" lvl="1" indent="-342900">
              <a:lnSpc>
                <a:spcPct val="90000"/>
              </a:lnSpc>
              <a:spcAft>
                <a:spcPts val="500"/>
              </a:spcAft>
              <a:buFont typeface="Lucida Grande"/>
              <a:buChar char="–"/>
            </a:pPr>
            <a:r>
              <a:rPr lang="en-US" sz="2200" dirty="0">
                <a:solidFill>
                  <a:srgbClr val="000000"/>
                </a:solidFill>
                <a:latin typeface="Times New Roman" charset="0"/>
              </a:rPr>
              <a:t>In 1945, the director of the wartime science program </a:t>
            </a:r>
            <a:r>
              <a:rPr lang="en-US" sz="2200" dirty="0" err="1">
                <a:solidFill>
                  <a:srgbClr val="000000"/>
                </a:solidFill>
                <a:latin typeface="Times New Roman" charset="0"/>
              </a:rPr>
              <a:t>Vannevar</a:t>
            </a:r>
            <a:r>
              <a:rPr lang="en-US" sz="2200" dirty="0">
                <a:solidFill>
                  <a:srgbClr val="000000"/>
                </a:solidFill>
                <a:latin typeface="Times New Roman" charset="0"/>
              </a:rPr>
              <a:t> Bush published an article entitled "As We May Think," which envisioned an electronic archive of linked information.</a:t>
            </a:r>
            <a:endParaRPr lang="en-US" sz="2400" dirty="0">
              <a:solidFill>
                <a:srgbClr val="000000"/>
              </a:solidFill>
              <a:latin typeface="Times New Roman" charset="0"/>
            </a:endParaRPr>
          </a:p>
          <a:p>
            <a:pPr marL="800100" lvl="1" indent="-342900">
              <a:lnSpc>
                <a:spcPct val="90000"/>
              </a:lnSpc>
              <a:spcAft>
                <a:spcPts val="1400"/>
              </a:spcAft>
              <a:buFont typeface="Lucida Grande"/>
              <a:buChar char="–"/>
            </a:pPr>
            <a:r>
              <a:rPr lang="en-US" sz="2200" dirty="0">
                <a:solidFill>
                  <a:srgbClr val="000000"/>
                </a:solidFill>
                <a:latin typeface="Times New Roman" charset="0"/>
              </a:rPr>
              <a:t>In the early 1960s, computer visionary Ted Nelson coined the terms </a:t>
            </a:r>
            <a:r>
              <a:rPr lang="en-US" sz="2200" i="1" dirty="0">
                <a:solidFill>
                  <a:srgbClr val="000000"/>
                </a:solidFill>
                <a:latin typeface="Times New Roman" charset="0"/>
              </a:rPr>
              <a:t>hyperlink</a:t>
            </a:r>
            <a:r>
              <a:rPr lang="en-US" sz="2200" dirty="0">
                <a:solidFill>
                  <a:srgbClr val="000000"/>
                </a:solidFill>
                <a:latin typeface="Times New Roman" charset="0"/>
              </a:rPr>
              <a:t> and </a:t>
            </a:r>
            <a:r>
              <a:rPr lang="en-US" sz="2200" i="1" dirty="0">
                <a:solidFill>
                  <a:srgbClr val="000000"/>
                </a:solidFill>
                <a:latin typeface="Times New Roman" charset="0"/>
              </a:rPr>
              <a:t>hypermedia.</a:t>
            </a:r>
          </a:p>
          <a:p>
            <a:pPr marL="342900" indent="-342900">
              <a:lnSpc>
                <a:spcPct val="90000"/>
              </a:lnSpc>
              <a:spcAft>
                <a:spcPts val="1400"/>
              </a:spcAft>
              <a:buFont typeface="Arial"/>
              <a:buChar char="•"/>
            </a:pPr>
            <a:r>
              <a:rPr lang="en-US" sz="2400" dirty="0">
                <a:solidFill>
                  <a:srgbClr val="000000"/>
                </a:solidFill>
                <a:latin typeface="Times New Roman" charset="0"/>
              </a:rPr>
              <a:t>The modern web was developed in 1989 by Tim Berners-Lee at CERN, the European particle physics laboratory in Geneva, Switzerland.  Berners-Lee developed the first version of the </a:t>
            </a:r>
            <a:r>
              <a:rPr lang="en-US" sz="2400" b="1" i="1" dirty="0">
                <a:solidFill>
                  <a:srgbClr val="000000"/>
                </a:solidFill>
                <a:latin typeface="Times New Roman" charset="0"/>
              </a:rPr>
              <a:t>Hypertext Markup Language</a:t>
            </a:r>
            <a:r>
              <a:rPr lang="en-US" sz="2400" dirty="0">
                <a:solidFill>
                  <a:srgbClr val="000000"/>
                </a:solidFill>
                <a:latin typeface="Times New Roman" charset="0"/>
              </a:rPr>
              <a:t> (</a:t>
            </a:r>
            <a:r>
              <a:rPr lang="en-US" sz="2400" b="1" i="1" dirty="0">
                <a:solidFill>
                  <a:srgbClr val="000000"/>
                </a:solidFill>
                <a:latin typeface="Times New Roman" charset="0"/>
              </a:rPr>
              <a:t>HTML</a:t>
            </a:r>
            <a:r>
              <a:rPr lang="en-US" sz="2400" dirty="0">
                <a:solidFill>
                  <a:srgbClr val="000000"/>
                </a:solidFill>
                <a:latin typeface="Times New Roman" charset="0"/>
              </a:rPr>
              <a:t>).</a:t>
            </a:r>
          </a:p>
          <a:p>
            <a:pPr marL="342900" indent="-342900">
              <a:lnSpc>
                <a:spcPct val="90000"/>
              </a:lnSpc>
              <a:spcAft>
                <a:spcPts val="1400"/>
              </a:spcAft>
              <a:buFont typeface="Arial"/>
              <a:buChar char="•"/>
            </a:pPr>
            <a:r>
              <a:rPr lang="en-US" sz="2400" dirty="0">
                <a:solidFill>
                  <a:srgbClr val="000000"/>
                </a:solidFill>
                <a:latin typeface="Times New Roman" charset="0"/>
              </a:rPr>
              <a:t>Use of the web grew quickly after the release of Mosaic browser in 1993 and Netscape Navigator in 1994.</a:t>
            </a:r>
          </a:p>
        </p:txBody>
      </p:sp>
      <p:sp>
        <p:nvSpPr>
          <p:cNvPr id="2" name="TextBox 1">
            <a:extLst>
              <a:ext uri="{FF2B5EF4-FFF2-40B4-BE49-F238E27FC236}">
                <a16:creationId xmlns:a16="http://schemas.microsoft.com/office/drawing/2014/main" id="{D8483170-1728-2B46-9F93-0B4F0185F7E6}"/>
              </a:ext>
            </a:extLst>
          </p:cNvPr>
          <p:cNvSpPr txBox="1"/>
          <p:nvPr/>
        </p:nvSpPr>
        <p:spPr>
          <a:xfrm>
            <a:off x="76200" y="105489"/>
            <a:ext cx="2209800" cy="246221"/>
          </a:xfrm>
          <a:prstGeom prst="rect">
            <a:avLst/>
          </a:prstGeom>
          <a:noFill/>
        </p:spPr>
        <p:txBody>
          <a:bodyPr wrap="square" rtlCol="0">
            <a:spAutoFit/>
          </a:bodyPr>
          <a:lstStyle/>
          <a:p>
            <a:r>
              <a:rPr lang="en-US" sz="1000" i="1" dirty="0"/>
              <a:t>slide by Eric Roberts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The Document Object Model</a:t>
            </a:r>
            <a:endParaRPr lang="en-US" dirty="0">
              <a:solidFill>
                <a:srgbClr val="FF0000"/>
              </a:solidFill>
            </a:endParaRPr>
          </a:p>
        </p:txBody>
      </p:sp>
      <p:sp>
        <p:nvSpPr>
          <p:cNvPr id="74"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 the browser reads a web page, it first translates the text of the web page into an internal data structure that JavaScript code has an easier time accessing and manipulating. That internal form is called the </a:t>
            </a:r>
            <a:r>
              <a:rPr lang="en-US" sz="2400" b="1" i="1" dirty="0">
                <a:solidFill>
                  <a:srgbClr val="000000"/>
                </a:solidFill>
                <a:latin typeface="Times New Roman" charset="0"/>
              </a:rPr>
              <a:t>Document Object Model</a:t>
            </a:r>
            <a:r>
              <a:rPr lang="en-US" sz="2400" i="1" dirty="0">
                <a:solidFill>
                  <a:srgbClr val="000000"/>
                </a:solidFill>
                <a:latin typeface="Times New Roman" charset="0"/>
              </a:rPr>
              <a:t>,</a:t>
            </a:r>
            <a:r>
              <a:rPr lang="en-US" sz="2400" dirty="0">
                <a:solidFill>
                  <a:srgbClr val="000000"/>
                </a:solidFill>
                <a:latin typeface="Times New Roman" charset="0"/>
              </a:rPr>
              <a:t> or </a:t>
            </a:r>
            <a:r>
              <a:rPr lang="en-US" sz="2400" b="1" i="1" dirty="0">
                <a:solidFill>
                  <a:srgbClr val="000000"/>
                </a:solidFill>
                <a:latin typeface="Times New Roman" charset="0"/>
              </a:rPr>
              <a:t>DOM</a:t>
            </a:r>
            <a:r>
              <a:rPr lang="en-US" sz="2400" i="1" dirty="0">
                <a:solidFill>
                  <a:srgbClr val="000000"/>
                </a:solidFill>
                <a:latin typeface="Times New Roman" charset="0"/>
              </a:rPr>
              <a:t>.</a:t>
            </a:r>
          </a:p>
          <a:p>
            <a:pPr marL="342900" indent="-342900">
              <a:lnSpc>
                <a:spcPct val="90000"/>
              </a:lnSpc>
              <a:spcAft>
                <a:spcPts val="1400"/>
              </a:spcAft>
              <a:buFontTx/>
              <a:buChar char="•"/>
            </a:pPr>
            <a:r>
              <a:rPr lang="en-US" sz="2400" dirty="0">
                <a:solidFill>
                  <a:srgbClr val="000000"/>
                </a:solidFill>
                <a:latin typeface="Times New Roman" charset="0"/>
              </a:rPr>
              <a:t>The DOM is structured as a hierarchy of data objects called </a:t>
            </a:r>
            <a:r>
              <a:rPr lang="en-US" sz="2400" b="1" i="1" dirty="0">
                <a:solidFill>
                  <a:srgbClr val="000000"/>
                </a:solidFill>
                <a:latin typeface="Times New Roman" charset="0"/>
              </a:rPr>
              <a:t>elements</a:t>
            </a:r>
            <a:r>
              <a:rPr lang="en-US" sz="2400" i="1" dirty="0">
                <a:solidFill>
                  <a:srgbClr val="000000"/>
                </a:solidFill>
                <a:latin typeface="Times New Roman" charset="0"/>
              </a:rPr>
              <a:t>,</a:t>
            </a:r>
            <a:r>
              <a:rPr lang="en-US" sz="2400" dirty="0">
                <a:solidFill>
                  <a:srgbClr val="000000"/>
                </a:solidFill>
                <a:latin typeface="Times New Roman" charset="0"/>
              </a:rPr>
              <a:t> which most often correspond to a paired set of tags.</a:t>
            </a:r>
          </a:p>
          <a:p>
            <a:pPr marL="342900" indent="-342900">
              <a:lnSpc>
                <a:spcPct val="90000"/>
              </a:lnSpc>
              <a:spcAft>
                <a:spcPts val="1400"/>
              </a:spcAft>
              <a:buFontTx/>
              <a:buChar char="•"/>
              <a:tabLst>
                <a:tab pos="2397125" algn="l"/>
              </a:tabLst>
            </a:pPr>
            <a:r>
              <a:rPr lang="en-US" sz="2400" dirty="0">
                <a:solidFill>
                  <a:srgbClr val="000000"/>
                </a:solidFill>
                <a:latin typeface="Times New Roman" charset="0"/>
              </a:rPr>
              <a:t>The relationship between the HTML file and the internal representation is like the one between the external data file and the internal data structure in any data-driven program.  The browser acts as a driver that translates HTML into an internal form and then displays the document it represents.</a:t>
            </a:r>
          </a:p>
          <a:p>
            <a:pPr marL="342900" indent="-342900">
              <a:lnSpc>
                <a:spcPct val="90000"/>
              </a:lnSpc>
              <a:spcAft>
                <a:spcPts val="1400"/>
              </a:spcAft>
              <a:buFontTx/>
              <a:buChar char="•"/>
            </a:pPr>
            <a:r>
              <a:rPr lang="en-US" sz="2400" dirty="0">
                <a:solidFill>
                  <a:srgbClr val="000000"/>
                </a:solidFill>
                <a:latin typeface="Times New Roman" charset="0"/>
              </a:rPr>
              <a:t>The DOM is complicated and requires more than two weeks of study to fully understand it. However, we </a:t>
            </a:r>
            <a:r>
              <a:rPr lang="en-US" sz="2400" b="1" dirty="0">
                <a:solidFill>
                  <a:srgbClr val="000000"/>
                </a:solidFill>
                <a:latin typeface="Times New Roman" charset="0"/>
              </a:rPr>
              <a:t>can</a:t>
            </a:r>
            <a:r>
              <a:rPr lang="en-US" sz="2400" dirty="0">
                <a:solidFill>
                  <a:srgbClr val="000000"/>
                </a:solidFill>
                <a:latin typeface="Times New Roman" charset="0"/>
              </a:rPr>
              <a:t> get a meaningful start given what we know already.</a:t>
            </a: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
        <p:nvSpPr>
          <p:cNvPr id="4" name="TextBox 3">
            <a:extLst>
              <a:ext uri="{FF2B5EF4-FFF2-40B4-BE49-F238E27FC236}">
                <a16:creationId xmlns:a16="http://schemas.microsoft.com/office/drawing/2014/main" id="{1BC09537-FF15-104A-AB52-FFE15AB9973E}"/>
              </a:ext>
            </a:extLst>
          </p:cNvPr>
          <p:cNvSpPr txBox="1"/>
          <p:nvPr/>
        </p:nvSpPr>
        <p:spPr>
          <a:xfrm>
            <a:off x="76200" y="105489"/>
            <a:ext cx="2209800" cy="246221"/>
          </a:xfrm>
          <a:prstGeom prst="rect">
            <a:avLst/>
          </a:prstGeom>
          <a:noFill/>
        </p:spPr>
        <p:txBody>
          <a:bodyPr wrap="square" rtlCol="0">
            <a:spAutoFit/>
          </a:bodyPr>
          <a:lstStyle/>
          <a:p>
            <a:r>
              <a:rPr lang="en-US" sz="1000" i="1" dirty="0"/>
              <a:t>slide by Eric Roberts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Understanding The DOM</a:t>
            </a:r>
            <a:endParaRPr lang="en-US" dirty="0">
              <a:solidFill>
                <a:srgbClr val="FF0000"/>
              </a:solidFill>
            </a:endParaRPr>
          </a:p>
        </p:txBody>
      </p:sp>
      <p:pic>
        <p:nvPicPr>
          <p:cNvPr id="2" name="Picture 1">
            <a:extLst>
              <a:ext uri="{FF2B5EF4-FFF2-40B4-BE49-F238E27FC236}">
                <a16:creationId xmlns:a16="http://schemas.microsoft.com/office/drawing/2014/main" id="{21C8ABE3-DFC8-1B40-BA3B-49F740F07E88}"/>
              </a:ext>
            </a:extLst>
          </p:cNvPr>
          <p:cNvPicPr>
            <a:picLocks noChangeAspect="1"/>
          </p:cNvPicPr>
          <p:nvPr/>
        </p:nvPicPr>
        <p:blipFill>
          <a:blip r:embed="rId3"/>
          <a:stretch>
            <a:fillRect/>
          </a:stretch>
        </p:blipFill>
        <p:spPr>
          <a:xfrm>
            <a:off x="552450" y="1054100"/>
            <a:ext cx="8039100" cy="5499100"/>
          </a:xfrm>
          <a:prstGeom prst="rect">
            <a:avLst/>
          </a:prstGeom>
        </p:spPr>
      </p:pic>
      <p:sp>
        <p:nvSpPr>
          <p:cNvPr id="3" name="TextBox 2">
            <a:extLst>
              <a:ext uri="{FF2B5EF4-FFF2-40B4-BE49-F238E27FC236}">
                <a16:creationId xmlns:a16="http://schemas.microsoft.com/office/drawing/2014/main" id="{29D95FD3-474F-6A43-BDB9-A04CE305F108}"/>
              </a:ext>
            </a:extLst>
          </p:cNvPr>
          <p:cNvSpPr txBox="1"/>
          <p:nvPr/>
        </p:nvSpPr>
        <p:spPr>
          <a:xfrm>
            <a:off x="552450" y="1054100"/>
            <a:ext cx="2495550" cy="738664"/>
          </a:xfrm>
          <a:prstGeom prst="rect">
            <a:avLst/>
          </a:prstGeom>
          <a:noFill/>
        </p:spPr>
        <p:txBody>
          <a:bodyPr wrap="square" rtlCol="0">
            <a:spAutoFit/>
          </a:bodyPr>
          <a:lstStyle/>
          <a:p>
            <a:r>
              <a:rPr lang="en-US" sz="1400" i="1" dirty="0"/>
              <a:t>Introduction to JavaScript Programming, </a:t>
            </a:r>
            <a:r>
              <a:rPr lang="en-US" sz="1400" dirty="0"/>
              <a:t>Section 12.4, by Eric Roberts</a:t>
            </a:r>
          </a:p>
        </p:txBody>
      </p:sp>
      <p:sp>
        <p:nvSpPr>
          <p:cNvPr id="5" name="TextBox 4">
            <a:extLst>
              <a:ext uri="{FF2B5EF4-FFF2-40B4-BE49-F238E27FC236}">
                <a16:creationId xmlns:a16="http://schemas.microsoft.com/office/drawing/2014/main" id="{146BEDAE-FBEF-5242-8C73-D77954643042}"/>
              </a:ext>
            </a:extLst>
          </p:cNvPr>
          <p:cNvSpPr txBox="1"/>
          <p:nvPr/>
        </p:nvSpPr>
        <p:spPr>
          <a:xfrm>
            <a:off x="76200" y="105489"/>
            <a:ext cx="2209800" cy="246221"/>
          </a:xfrm>
          <a:prstGeom prst="rect">
            <a:avLst/>
          </a:prstGeom>
          <a:noFill/>
        </p:spPr>
        <p:txBody>
          <a:bodyPr wrap="square" rtlCol="0">
            <a:spAutoFit/>
          </a:bodyPr>
          <a:lstStyle/>
          <a:p>
            <a:r>
              <a:rPr lang="en-US" sz="1000" i="1" dirty="0"/>
              <a:t>slide by Eric Roberts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Understanding The DOM</a:t>
            </a:r>
            <a:endParaRPr lang="en-US" dirty="0">
              <a:solidFill>
                <a:srgbClr val="FF0000"/>
              </a:solidFill>
            </a:endParaRPr>
          </a:p>
        </p:txBody>
      </p:sp>
      <p:sp>
        <p:nvSpPr>
          <p:cNvPr id="74"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Our first example uses a subset of the DOM that nonetheless achieves something substantial. That subset contains:</a:t>
            </a:r>
          </a:p>
          <a:p>
            <a:pPr marL="800100" lvl="1" indent="-342900">
              <a:lnSpc>
                <a:spcPct val="90000"/>
              </a:lnSpc>
              <a:spcAft>
                <a:spcPts val="500"/>
              </a:spcAft>
              <a:buFont typeface="Lucida Grande"/>
              <a:buChar char="–"/>
            </a:pPr>
            <a:r>
              <a:rPr lang="en-US" sz="2200" i="1" dirty="0">
                <a:solidFill>
                  <a:srgbClr val="000000"/>
                </a:solidFill>
                <a:latin typeface="Times New Roman" charset="0"/>
              </a:rPr>
              <a:t>Naming an element in the HTML file.</a:t>
            </a:r>
            <a:r>
              <a:rPr lang="en-US" sz="2200" dirty="0">
                <a:solidFill>
                  <a:srgbClr val="000000"/>
                </a:solidFill>
                <a:latin typeface="Times New Roman" charset="0"/>
              </a:rPr>
              <a:t> It is often necessary to refer to a specific element in the web page from inside the JavaScript code. By including an </a:t>
            </a:r>
            <a:r>
              <a:rPr lang="en-US" sz="2000" b="1" dirty="0">
                <a:solidFill>
                  <a:srgbClr val="000000"/>
                </a:solidFill>
                <a:latin typeface="Courier New"/>
                <a:cs typeface="Courier New"/>
              </a:rPr>
              <a:t>id</a:t>
            </a:r>
            <a:r>
              <a:rPr lang="en-US" sz="2200" dirty="0">
                <a:solidFill>
                  <a:srgbClr val="000000"/>
                </a:solidFill>
                <a:latin typeface="Times New Roman" charset="0"/>
              </a:rPr>
              <a:t> attribute in the HTML tag, JavaScript code can then find that element by calling </a:t>
            </a:r>
            <a:r>
              <a:rPr lang="en-US" sz="2000" b="1" dirty="0" err="1">
                <a:solidFill>
                  <a:srgbClr val="000000"/>
                </a:solidFill>
                <a:latin typeface="Courier New"/>
                <a:cs typeface="Courier New"/>
              </a:rPr>
              <a:t>document.getElementById</a:t>
            </a:r>
            <a:r>
              <a:rPr lang="en-US" sz="2000" b="1" dirty="0">
                <a:solidFill>
                  <a:srgbClr val="000000"/>
                </a:solidFill>
                <a:latin typeface="Courier New"/>
                <a:cs typeface="Courier New"/>
              </a:rPr>
              <a:t>(</a:t>
            </a:r>
            <a:r>
              <a:rPr lang="en-US" sz="2000" i="1" dirty="0">
                <a:solidFill>
                  <a:srgbClr val="000000"/>
                </a:solidFill>
                <a:latin typeface="Times New Roman"/>
                <a:cs typeface="Times New Roman"/>
              </a:rPr>
              <a:t>id</a:t>
            </a:r>
            <a:r>
              <a:rPr lang="en-US" sz="2000" b="1" dirty="0">
                <a:solidFill>
                  <a:srgbClr val="000000"/>
                </a:solidFill>
                <a:latin typeface="Courier New"/>
                <a:cs typeface="Courier New"/>
              </a:rPr>
              <a:t>)</a:t>
            </a:r>
            <a:r>
              <a:rPr lang="en-US" sz="2200" dirty="0">
                <a:solidFill>
                  <a:srgbClr val="000000"/>
                </a:solidFill>
                <a:latin typeface="Times New Roman" charset="0"/>
              </a:rPr>
              <a:t>.</a:t>
            </a:r>
          </a:p>
          <a:p>
            <a:pPr marL="800100" lvl="1" indent="-342900">
              <a:lnSpc>
                <a:spcPct val="90000"/>
              </a:lnSpc>
              <a:spcAft>
                <a:spcPts val="1400"/>
              </a:spcAft>
              <a:buFont typeface="Lucida Grande"/>
              <a:buChar char="–"/>
            </a:pPr>
            <a:r>
              <a:rPr lang="en-US" sz="2200" i="1" dirty="0">
                <a:solidFill>
                  <a:srgbClr val="000000"/>
                </a:solidFill>
                <a:latin typeface="Times New Roman" charset="0"/>
              </a:rPr>
              <a:t>Adding HTML content to an existing element.</a:t>
            </a:r>
            <a:r>
              <a:rPr lang="en-US" sz="2200" dirty="0">
                <a:solidFill>
                  <a:srgbClr val="000000"/>
                </a:solidFill>
                <a:latin typeface="Times New Roman" charset="0"/>
              </a:rPr>
              <a:t> We can create new text nodes and HTML elements by calling one of two DOM functions: </a:t>
            </a:r>
            <a:r>
              <a:rPr lang="en-US" sz="2000" b="1" dirty="0" err="1">
                <a:solidFill>
                  <a:srgbClr val="000000"/>
                </a:solidFill>
                <a:latin typeface="Courier New"/>
                <a:cs typeface="Courier New"/>
              </a:rPr>
              <a:t>document.createTextNode</a:t>
            </a:r>
            <a:r>
              <a:rPr lang="en-US" sz="2000" b="1" dirty="0">
                <a:solidFill>
                  <a:srgbClr val="000000"/>
                </a:solidFill>
                <a:latin typeface="Courier New"/>
                <a:cs typeface="Courier New"/>
              </a:rPr>
              <a:t>(</a:t>
            </a:r>
            <a:r>
              <a:rPr lang="en-US" sz="2000" i="1" dirty="0">
                <a:solidFill>
                  <a:srgbClr val="000000"/>
                </a:solidFill>
                <a:latin typeface="Times New Roman" panose="02020603050405020304" pitchFamily="18" charset="0"/>
                <a:cs typeface="Times New Roman" panose="02020603050405020304" pitchFamily="18" charset="0"/>
              </a:rPr>
              <a:t>text</a:t>
            </a:r>
            <a:r>
              <a:rPr lang="en-US" sz="2000" b="1" dirty="0">
                <a:solidFill>
                  <a:srgbClr val="000000"/>
                </a:solidFill>
                <a:latin typeface="Courier New"/>
                <a:cs typeface="Courier New"/>
              </a:rPr>
              <a:t>)</a:t>
            </a:r>
            <a:r>
              <a:rPr lang="en-US" sz="2200" dirty="0">
                <a:solidFill>
                  <a:srgbClr val="000000"/>
                </a:solidFill>
                <a:latin typeface="Times New Roman" charset="0"/>
              </a:rPr>
              <a:t> and </a:t>
            </a:r>
            <a:r>
              <a:rPr lang="en-US" sz="2000" b="1" dirty="0" err="1">
                <a:solidFill>
                  <a:srgbClr val="000000"/>
                </a:solidFill>
                <a:latin typeface="Courier New"/>
                <a:cs typeface="Courier New"/>
              </a:rPr>
              <a:t>document.createElement</a:t>
            </a:r>
            <a:r>
              <a:rPr lang="en-US" sz="2000" b="1" dirty="0">
                <a:solidFill>
                  <a:srgbClr val="000000"/>
                </a:solidFill>
                <a:latin typeface="Courier New"/>
                <a:cs typeface="Courier New"/>
              </a:rPr>
              <a:t>(</a:t>
            </a:r>
            <a:r>
              <a:rPr lang="en-US" sz="2000" i="1" dirty="0">
                <a:solidFill>
                  <a:srgbClr val="000000"/>
                </a:solidFill>
                <a:latin typeface="Times New Roman" panose="02020603050405020304" pitchFamily="18" charset="0"/>
                <a:cs typeface="Times New Roman" panose="02020603050405020304" pitchFamily="18" charset="0"/>
              </a:rPr>
              <a:t>tag</a:t>
            </a:r>
            <a:r>
              <a:rPr lang="en-US" sz="2000" b="1" dirty="0">
                <a:solidFill>
                  <a:srgbClr val="000000"/>
                </a:solidFill>
                <a:latin typeface="Courier New"/>
                <a:cs typeface="Courier New"/>
              </a:rPr>
              <a:t>)</a:t>
            </a:r>
            <a:r>
              <a:rPr lang="en-US" sz="2200" dirty="0">
                <a:solidFill>
                  <a:srgbClr val="000000"/>
                </a:solidFill>
                <a:latin typeface="Times New Roman" charset="0"/>
              </a:rPr>
              <a:t>. We then rely on </a:t>
            </a:r>
            <a:r>
              <a:rPr lang="en-US" sz="2000" i="1" dirty="0" err="1">
                <a:solidFill>
                  <a:srgbClr val="000000"/>
                </a:solidFill>
                <a:latin typeface="Times New Roman" panose="02020603050405020304" pitchFamily="18" charset="0"/>
                <a:cs typeface="Times New Roman" panose="02020603050405020304" pitchFamily="18" charset="0"/>
              </a:rPr>
              <a:t>element</a:t>
            </a:r>
            <a:r>
              <a:rPr lang="en-US" sz="2000" b="1" dirty="0" err="1">
                <a:solidFill>
                  <a:srgbClr val="000000"/>
                </a:solidFill>
                <a:latin typeface="Courier New"/>
                <a:cs typeface="Courier New"/>
              </a:rPr>
              <a:t>.appendChild</a:t>
            </a:r>
            <a:r>
              <a:rPr lang="en-US" sz="2000" b="1" dirty="0">
                <a:solidFill>
                  <a:srgbClr val="000000"/>
                </a:solidFill>
                <a:latin typeface="Courier New"/>
                <a:cs typeface="Courier New"/>
              </a:rPr>
              <a:t>(</a:t>
            </a:r>
            <a:r>
              <a:rPr lang="en-US" sz="2000" i="1" dirty="0" err="1">
                <a:solidFill>
                  <a:srgbClr val="000000"/>
                </a:solidFill>
                <a:latin typeface="Times New Roman" panose="02020603050405020304" pitchFamily="18" charset="0"/>
                <a:cs typeface="Times New Roman" panose="02020603050405020304" pitchFamily="18" charset="0"/>
              </a:rPr>
              <a:t>childnode</a:t>
            </a:r>
            <a:r>
              <a:rPr lang="en-US" sz="2000" b="1" dirty="0">
                <a:solidFill>
                  <a:srgbClr val="000000"/>
                </a:solidFill>
                <a:latin typeface="Courier New"/>
                <a:cs typeface="Courier New"/>
              </a:rPr>
              <a:t>)</a:t>
            </a:r>
            <a:r>
              <a:rPr lang="en-US" sz="2000" dirty="0">
                <a:solidFill>
                  <a:srgbClr val="000000"/>
                </a:solidFill>
                <a:latin typeface="Times New Roman" charset="0"/>
              </a:rPr>
              <a:t>, which adds new content under </a:t>
            </a:r>
            <a:r>
              <a:rPr lang="en-US" sz="2000" i="1" dirty="0">
                <a:solidFill>
                  <a:srgbClr val="000000"/>
                </a:solidFill>
                <a:latin typeface="Times New Roman" panose="02020603050405020304" pitchFamily="18" charset="0"/>
                <a:cs typeface="Times New Roman" panose="02020603050405020304" pitchFamily="18" charset="0"/>
              </a:rPr>
              <a:t>element</a:t>
            </a:r>
            <a:r>
              <a:rPr lang="en-US" sz="2000" dirty="0">
                <a:solidFill>
                  <a:srgbClr val="000000"/>
                </a:solidFill>
                <a:latin typeface="Times New Roman" charset="0"/>
              </a:rPr>
              <a:t> and updates the presentation of the web page.</a:t>
            </a:r>
          </a:p>
          <a:p>
            <a:pPr marL="800100" lvl="1" indent="-342900">
              <a:lnSpc>
                <a:spcPct val="90000"/>
              </a:lnSpc>
              <a:spcAft>
                <a:spcPts val="1400"/>
              </a:spcAft>
              <a:buFont typeface="Lucida Grande"/>
              <a:buChar char="–"/>
            </a:pPr>
            <a:r>
              <a:rPr lang="en-US" sz="2200" i="1" dirty="0">
                <a:solidFill>
                  <a:srgbClr val="000000"/>
                </a:solidFill>
                <a:latin typeface="Times New Roman" charset="0"/>
              </a:rPr>
              <a:t>Attaching event listeners to specific HTML elements</a:t>
            </a:r>
            <a:r>
              <a:rPr lang="en-US" sz="2000" dirty="0">
                <a:solidFill>
                  <a:srgbClr val="000000"/>
                </a:solidFill>
                <a:latin typeface="Times New Roman" charset="0"/>
              </a:rPr>
              <a:t>. We install event listeners via </a:t>
            </a:r>
            <a:r>
              <a:rPr lang="en-US" sz="2000" i="1" dirty="0" err="1">
                <a:solidFill>
                  <a:srgbClr val="000000"/>
                </a:solidFill>
                <a:latin typeface="Times New Roman" panose="02020603050405020304" pitchFamily="18" charset="0"/>
                <a:cs typeface="Times New Roman" panose="02020603050405020304" pitchFamily="18" charset="0"/>
              </a:rPr>
              <a:t>element</a:t>
            </a:r>
            <a:r>
              <a:rPr lang="en-US" sz="2000" b="1" dirty="0" err="1">
                <a:solidFill>
                  <a:srgbClr val="000000"/>
                </a:solidFill>
                <a:latin typeface="Courier New"/>
                <a:cs typeface="Courier New"/>
              </a:rPr>
              <a:t>.addEventListener</a:t>
            </a:r>
            <a:r>
              <a:rPr lang="en-US" sz="2000" b="1" dirty="0">
                <a:solidFill>
                  <a:srgbClr val="000000"/>
                </a:solidFill>
                <a:latin typeface="Courier New"/>
                <a:cs typeface="Courier New"/>
              </a:rPr>
              <a:t>(</a:t>
            </a:r>
            <a:r>
              <a:rPr lang="en-US" sz="2000" i="1" dirty="0">
                <a:solidFill>
                  <a:srgbClr val="000000"/>
                </a:solidFill>
                <a:latin typeface="Times New Roman" charset="0"/>
              </a:rPr>
              <a:t>event</a:t>
            </a:r>
            <a:r>
              <a:rPr lang="en-US" sz="2000" dirty="0">
                <a:solidFill>
                  <a:srgbClr val="000000"/>
                </a:solidFill>
                <a:latin typeface="Times New Roman" charset="0"/>
              </a:rPr>
              <a:t>, </a:t>
            </a:r>
            <a:r>
              <a:rPr lang="en-US" sz="2000" i="1" dirty="0">
                <a:solidFill>
                  <a:srgbClr val="000000"/>
                </a:solidFill>
                <a:latin typeface="Times New Roman" charset="0"/>
              </a:rPr>
              <a:t>callback</a:t>
            </a:r>
            <a:r>
              <a:rPr lang="en-US" sz="2000" b="1" dirty="0">
                <a:solidFill>
                  <a:srgbClr val="000000"/>
                </a:solidFill>
                <a:latin typeface="Courier New"/>
                <a:cs typeface="Courier New"/>
              </a:rPr>
              <a:t>)</a:t>
            </a:r>
            <a:r>
              <a:rPr lang="en-US" sz="2000" dirty="0">
                <a:solidFill>
                  <a:srgbClr val="000000"/>
                </a:solidFill>
                <a:latin typeface="Times New Roman" charset="0"/>
              </a:rPr>
              <a:t>. When </a:t>
            </a:r>
            <a:r>
              <a:rPr lang="en-US" sz="2000" i="1" dirty="0">
                <a:solidFill>
                  <a:srgbClr val="000000"/>
                </a:solidFill>
                <a:latin typeface="Times New Roman" panose="02020603050405020304" pitchFamily="18" charset="0"/>
                <a:cs typeface="Times New Roman" panose="02020603050405020304" pitchFamily="18" charset="0"/>
              </a:rPr>
              <a:t>element</a:t>
            </a:r>
            <a:r>
              <a:rPr lang="en-US" sz="2000" dirty="0">
                <a:solidFill>
                  <a:srgbClr val="000000"/>
                </a:solidFill>
                <a:latin typeface="Times New Roman" charset="0"/>
              </a:rPr>
              <a:t> detects </a:t>
            </a:r>
            <a:r>
              <a:rPr lang="en-US" sz="2000" i="1" dirty="0">
                <a:solidFill>
                  <a:srgbClr val="000000"/>
                </a:solidFill>
                <a:latin typeface="Times New Roman" charset="0"/>
              </a:rPr>
              <a:t>event</a:t>
            </a:r>
            <a:r>
              <a:rPr lang="en-US" sz="2000" dirty="0">
                <a:solidFill>
                  <a:srgbClr val="000000"/>
                </a:solidFill>
                <a:latin typeface="Times New Roman" charset="0"/>
              </a:rPr>
              <a:t>, it executes </a:t>
            </a:r>
            <a:r>
              <a:rPr lang="en-US" sz="2000" b="1" dirty="0">
                <a:solidFill>
                  <a:srgbClr val="000000"/>
                </a:solidFill>
                <a:latin typeface="Courier New" panose="02070309020205020404" pitchFamily="49" charset="0"/>
                <a:cs typeface="Courier New" panose="02070309020205020404" pitchFamily="49" charset="0"/>
              </a:rPr>
              <a:t>callback(e)</a:t>
            </a:r>
            <a:r>
              <a:rPr lang="en-US" sz="2000" dirty="0">
                <a:solidFill>
                  <a:srgbClr val="000000"/>
                </a:solidFill>
                <a:latin typeface="Times New Roman" charset="0"/>
              </a:rPr>
              <a:t>.</a:t>
            </a:r>
            <a:endParaRPr lang="en-US" sz="2000" b="1" dirty="0">
              <a:solidFill>
                <a:srgbClr val="000000"/>
              </a:solidFill>
              <a:latin typeface="Courier New"/>
              <a:cs typeface="Courier New"/>
            </a:endParaRPr>
          </a:p>
        </p:txBody>
      </p:sp>
    </p:spTree>
    <p:extLst>
      <p:ext uri="{BB962C8B-B14F-4D97-AF65-F5344CB8AC3E}">
        <p14:creationId xmlns:p14="http://schemas.microsoft.com/office/powerpoint/2010/main" val="30424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Do Not Press This Button</a:t>
            </a:r>
            <a:endParaRPr lang="en-US" dirty="0">
              <a:solidFill>
                <a:srgbClr val="FF0000"/>
              </a:solidFill>
              <a:latin typeface="Times New Roman" charset="0"/>
            </a:endParaRPr>
          </a:p>
        </p:txBody>
      </p:sp>
      <p:sp>
        <p:nvSpPr>
          <p:cNvPr id="4" name="Rectangle 3"/>
          <p:cNvSpPr/>
          <p:nvPr/>
        </p:nvSpPr>
        <p:spPr bwMode="auto">
          <a:xfrm>
            <a:off x="922825" y="1302290"/>
            <a:ext cx="7298350" cy="28125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230575" cy="2677656"/>
          </a:xfrm>
          <a:prstGeom prst="rect">
            <a:avLst/>
          </a:prstGeom>
        </p:spPr>
        <p:txBody>
          <a:bodyPr wrap="square">
            <a:spAutoFit/>
          </a:bodyPr>
          <a:lstStyle/>
          <a:p>
            <a:r>
              <a:rPr lang="en-US" sz="1400" b="1" dirty="0">
                <a:solidFill>
                  <a:srgbClr val="0000FF"/>
                </a:solidFill>
                <a:latin typeface="Courier New"/>
                <a:cs typeface="Courier New"/>
              </a:rPr>
              <a:t>&lt;!DOCTYPE html&gt;</a:t>
            </a:r>
          </a:p>
          <a:p>
            <a:r>
              <a:rPr lang="en-US" sz="1400" b="1" dirty="0">
                <a:solidFill>
                  <a:srgbClr val="0000FF"/>
                </a:solidFill>
                <a:latin typeface="Courier New"/>
                <a:cs typeface="Courier New"/>
              </a:rPr>
              <a:t>&lt;html&gt;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&lt;meta charset="UTF-8"&gt;</a:t>
            </a:r>
          </a:p>
          <a:p>
            <a:r>
              <a:rPr lang="en-US" sz="1400" b="1" dirty="0">
                <a:solidFill>
                  <a:srgbClr val="0000FF"/>
                </a:solidFill>
                <a:latin typeface="Courier New"/>
                <a:cs typeface="Courier New"/>
              </a:rPr>
              <a:t>    &lt;title&gt;</a:t>
            </a:r>
            <a:r>
              <a:rPr lang="en-US" sz="1400" b="1" dirty="0">
                <a:latin typeface="Courier New"/>
                <a:cs typeface="Courier New"/>
              </a:rPr>
              <a:t>Do Not Press</a:t>
            </a:r>
            <a:r>
              <a:rPr lang="en-US" sz="1400" b="1" dirty="0">
                <a:solidFill>
                  <a:srgbClr val="0000FF"/>
                </a:solidFill>
                <a:latin typeface="Courier New"/>
                <a:cs typeface="Courier New"/>
              </a:rPr>
              <a:t>&lt;/title&gt;</a:t>
            </a:r>
          </a:p>
          <a:p>
            <a:r>
              <a:rPr lang="en-US" sz="1400" b="1" dirty="0">
                <a:solidFill>
                  <a:srgbClr val="0000FF"/>
                </a:solidFill>
                <a:latin typeface="Courier New"/>
                <a:cs typeface="Courier New"/>
              </a:rPr>
              <a:t>    &lt;script </a:t>
            </a:r>
            <a:r>
              <a:rPr lang="en-US" sz="1400" b="1" dirty="0" err="1">
                <a:solidFill>
                  <a:srgbClr val="0000FF"/>
                </a:solidFill>
                <a:latin typeface="Courier New"/>
                <a:cs typeface="Courier New"/>
              </a:rPr>
              <a:t>src</a:t>
            </a:r>
            <a:r>
              <a:rPr lang="en-US" sz="1400" b="1" dirty="0">
                <a:solidFill>
                  <a:srgbClr val="0000FF"/>
                </a:solidFill>
                <a:latin typeface="Courier New"/>
                <a:cs typeface="Courier New"/>
              </a:rPr>
              <a:t>="do-not-</a:t>
            </a:r>
            <a:r>
              <a:rPr lang="en-US" sz="1400" b="1" dirty="0" err="1">
                <a:solidFill>
                  <a:srgbClr val="0000FF"/>
                </a:solidFill>
                <a:latin typeface="Courier New"/>
                <a:cs typeface="Courier New"/>
              </a:rPr>
              <a:t>press.js</a:t>
            </a:r>
            <a:r>
              <a:rPr lang="en-US" sz="1400" b="1" dirty="0">
                <a:solidFill>
                  <a:srgbClr val="0000FF"/>
                </a:solidFill>
                <a:latin typeface="Courier New"/>
                <a:cs typeface="Courier New"/>
              </a:rPr>
              <a:t>" type="text/</a:t>
            </a:r>
            <a:r>
              <a:rPr lang="en-US" sz="1400" b="1" dirty="0" err="1">
                <a:solidFill>
                  <a:srgbClr val="0000FF"/>
                </a:solidFill>
                <a:latin typeface="Courier New"/>
                <a:cs typeface="Courier New"/>
              </a:rPr>
              <a:t>javascript</a:t>
            </a:r>
            <a:r>
              <a:rPr lang="en-US" sz="1400" b="1" dirty="0">
                <a:solidFill>
                  <a:srgbClr val="0000FF"/>
                </a:solidFill>
                <a:latin typeface="Courier New"/>
                <a:cs typeface="Courier New"/>
              </a:rPr>
              <a:t>"&gt;&lt;/script&gt;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    &lt;button id="button" type="button"&gt;</a:t>
            </a:r>
            <a:r>
              <a:rPr lang="en-US" sz="1400" b="1" dirty="0">
                <a:latin typeface="Courier New"/>
                <a:cs typeface="Courier New"/>
              </a:rPr>
              <a:t>Do Not Press</a:t>
            </a:r>
            <a:r>
              <a:rPr lang="en-US" sz="1400" b="1" dirty="0">
                <a:solidFill>
                  <a:srgbClr val="0000FF"/>
                </a:solidFill>
                <a:latin typeface="Courier New"/>
                <a:cs typeface="Courier New"/>
              </a:rPr>
              <a:t>&lt;/button&gt;</a:t>
            </a:r>
          </a:p>
          <a:p>
            <a:r>
              <a:rPr lang="en-US" sz="1400" b="1" dirty="0">
                <a:solidFill>
                  <a:srgbClr val="0000FF"/>
                </a:solidFill>
                <a:latin typeface="Courier New"/>
                <a:cs typeface="Courier New"/>
              </a:rPr>
              <a:t>    &lt;div id="digest"&gt;&lt;/div&gt;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&lt;/html&gt;</a:t>
            </a: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4419600"/>
            <a:ext cx="8255000" cy="1981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000" dirty="0">
                <a:solidFill>
                  <a:srgbClr val="000000"/>
                </a:solidFill>
                <a:latin typeface="Times New Roman" charset="0"/>
              </a:rPr>
              <a:t>Most of the tags are either boilerplate or irrelevant for the purposes of our discussion here.  The two important ones are:</a:t>
            </a:r>
          </a:p>
          <a:p>
            <a:pPr marL="914400" lvl="1" indent="-457200">
              <a:lnSpc>
                <a:spcPct val="90000"/>
              </a:lnSpc>
              <a:spcAft>
                <a:spcPts val="500"/>
              </a:spcAft>
              <a:buFont typeface="Wingdings" pitchFamily="2" charset="2"/>
              <a:buChar char="Ø"/>
            </a:pPr>
            <a:r>
              <a:rPr lang="en-US" b="1" dirty="0">
                <a:solidFill>
                  <a:srgbClr val="000000"/>
                </a:solidFill>
                <a:latin typeface="Courier New" panose="02070309020205020404" pitchFamily="49" charset="0"/>
                <a:cs typeface="Courier New" panose="02070309020205020404" pitchFamily="49" charset="0"/>
              </a:rPr>
              <a:t>&lt;button&gt;</a:t>
            </a:r>
            <a:r>
              <a:rPr lang="en-US" sz="2000" dirty="0">
                <a:solidFill>
                  <a:srgbClr val="000000"/>
                </a:solidFill>
                <a:latin typeface="Times New Roman" charset="0"/>
              </a:rPr>
              <a:t>, which renders a traditional button</a:t>
            </a:r>
          </a:p>
          <a:p>
            <a:pPr marL="914400" lvl="1" indent="-457200">
              <a:lnSpc>
                <a:spcPct val="90000"/>
              </a:lnSpc>
              <a:spcAft>
                <a:spcPts val="500"/>
              </a:spcAft>
              <a:buFont typeface="Wingdings" pitchFamily="2" charset="2"/>
              <a:buChar char="Ø"/>
            </a:pPr>
            <a:r>
              <a:rPr lang="en-US" b="1" dirty="0">
                <a:solidFill>
                  <a:srgbClr val="000000"/>
                </a:solidFill>
                <a:latin typeface="Courier New" panose="02070309020205020404" pitchFamily="49" charset="0"/>
                <a:cs typeface="Courier New" panose="02070309020205020404" pitchFamily="49" charset="0"/>
              </a:rPr>
              <a:t>&lt;div&gt;</a:t>
            </a:r>
            <a:r>
              <a:rPr lang="en-US" sz="2000" dirty="0">
                <a:solidFill>
                  <a:srgbClr val="000000"/>
                </a:solidFill>
                <a:latin typeface="Times New Roman" charset="0"/>
              </a:rPr>
              <a:t>, which identifies a region where new content can be inserted</a:t>
            </a:r>
          </a:p>
          <a:p>
            <a:pPr marL="342900" indent="-342900">
              <a:lnSpc>
                <a:spcPct val="90000"/>
              </a:lnSpc>
              <a:spcAft>
                <a:spcPts val="500"/>
              </a:spcAft>
              <a:buFont typeface="Arial" panose="020B0604020202020204" pitchFamily="34" charset="0"/>
              <a:buChar char="•"/>
            </a:pPr>
            <a:r>
              <a:rPr lang="en-US" sz="2000" dirty="0">
                <a:solidFill>
                  <a:srgbClr val="000000"/>
                </a:solidFill>
                <a:latin typeface="Times New Roman" charset="0"/>
              </a:rPr>
              <a:t>Each of the two contain </a:t>
            </a:r>
            <a:r>
              <a:rPr lang="en-US" b="1" dirty="0">
                <a:solidFill>
                  <a:srgbClr val="000000"/>
                </a:solidFill>
                <a:latin typeface="Courier" pitchFamily="2" charset="0"/>
                <a:cs typeface="Courier New" panose="02070309020205020404" pitchFamily="49" charset="0"/>
              </a:rPr>
              <a:t>id</a:t>
            </a:r>
            <a:r>
              <a:rPr lang="en-US" sz="2000" dirty="0">
                <a:solidFill>
                  <a:srgbClr val="000000"/>
                </a:solidFill>
                <a:latin typeface="Times New Roman" charset="0"/>
              </a:rPr>
              <a:t> attributes and are programmatically discoverable via </a:t>
            </a:r>
            <a:r>
              <a:rPr lang="en-US" b="1" dirty="0" err="1">
                <a:solidFill>
                  <a:srgbClr val="000000"/>
                </a:solidFill>
                <a:latin typeface="Courier New" panose="02070309020205020404" pitchFamily="49" charset="0"/>
                <a:cs typeface="Courier New" panose="02070309020205020404" pitchFamily="49" charset="0"/>
              </a:rPr>
              <a:t>document.getElementById</a:t>
            </a:r>
            <a:r>
              <a:rPr lang="en-US" sz="2000" dirty="0">
                <a:solidFill>
                  <a:srgbClr val="000000"/>
                </a:solidFill>
                <a:latin typeface="Times New Roman" charset="0"/>
              </a:rPr>
              <a:t>.</a:t>
            </a:r>
            <a:endParaRPr lang="en-US" sz="2000" b="1" dirty="0">
              <a:solidFill>
                <a:srgbClr val="000000"/>
              </a:solidFill>
              <a:latin typeface="Courier New" panose="02070309020205020404" pitchFamily="49" charset="0"/>
              <a:cs typeface="Courier New" panose="02070309020205020404" pitchFamily="49" charset="0"/>
            </a:endParaRP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24384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do-not-</a:t>
            </a:r>
            <a:r>
              <a:rPr lang="en-US" sz="1400" b="1" dirty="0" err="1">
                <a:latin typeface="Courier New" panose="02070309020205020404" pitchFamily="49" charset="0"/>
                <a:cs typeface="Courier New" panose="02070309020205020404" pitchFamily="49" charset="0"/>
              </a:rPr>
              <a:t>press.html</a:t>
            </a:r>
            <a:endParaRPr lang="en-US" sz="1400" b="1" dirty="0">
              <a:latin typeface="Courier New" panose="02070309020205020404" pitchFamily="49" charset="0"/>
              <a:cs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922825" y="997490"/>
            <a:ext cx="7298350" cy="28125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038284"/>
            <a:ext cx="7230575" cy="2677656"/>
          </a:xfrm>
          <a:prstGeom prst="rect">
            <a:avLst/>
          </a:prstGeom>
        </p:spPr>
        <p:txBody>
          <a:bodyPr wrap="square">
            <a:spAutoFit/>
          </a:bodyPr>
          <a:lstStyle/>
          <a:p>
            <a:r>
              <a:rPr lang="en-US" sz="1400" b="1" dirty="0">
                <a:solidFill>
                  <a:srgbClr val="0000FF"/>
                </a:solidFill>
                <a:latin typeface="Courier New"/>
                <a:cs typeface="Courier New"/>
              </a:rPr>
              <a:t>&lt;!DOCTYPE html&gt;</a:t>
            </a:r>
          </a:p>
          <a:p>
            <a:r>
              <a:rPr lang="en-US" sz="1400" b="1" dirty="0">
                <a:solidFill>
                  <a:srgbClr val="0000FF"/>
                </a:solidFill>
                <a:latin typeface="Courier New"/>
                <a:cs typeface="Courier New"/>
              </a:rPr>
              <a:t>&lt;html&gt;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&lt;meta charset="UTF-8"&gt;</a:t>
            </a:r>
          </a:p>
          <a:p>
            <a:r>
              <a:rPr lang="en-US" sz="1400" b="1" dirty="0">
                <a:solidFill>
                  <a:srgbClr val="0000FF"/>
                </a:solidFill>
                <a:latin typeface="Courier New"/>
                <a:cs typeface="Courier New"/>
              </a:rPr>
              <a:t>    &lt;title&gt;</a:t>
            </a:r>
            <a:r>
              <a:rPr lang="en-US" sz="1400" b="1" dirty="0">
                <a:latin typeface="Courier New"/>
                <a:cs typeface="Courier New"/>
              </a:rPr>
              <a:t>Do Not Press</a:t>
            </a:r>
            <a:r>
              <a:rPr lang="en-US" sz="1400" b="1" dirty="0">
                <a:solidFill>
                  <a:srgbClr val="0000FF"/>
                </a:solidFill>
                <a:latin typeface="Courier New"/>
                <a:cs typeface="Courier New"/>
              </a:rPr>
              <a:t>&lt;/title&gt;</a:t>
            </a:r>
          </a:p>
          <a:p>
            <a:r>
              <a:rPr lang="en-US" sz="1400" b="1" dirty="0">
                <a:solidFill>
                  <a:srgbClr val="0000FF"/>
                </a:solidFill>
                <a:latin typeface="Courier New"/>
                <a:cs typeface="Courier New"/>
              </a:rPr>
              <a:t>    &lt;script </a:t>
            </a:r>
            <a:r>
              <a:rPr lang="en-US" sz="1400" b="1" dirty="0" err="1">
                <a:solidFill>
                  <a:srgbClr val="0000FF"/>
                </a:solidFill>
                <a:latin typeface="Courier New"/>
                <a:cs typeface="Courier New"/>
              </a:rPr>
              <a:t>src</a:t>
            </a:r>
            <a:r>
              <a:rPr lang="en-US" sz="1400" b="1" dirty="0">
                <a:solidFill>
                  <a:srgbClr val="0000FF"/>
                </a:solidFill>
                <a:latin typeface="Courier New"/>
                <a:cs typeface="Courier New"/>
              </a:rPr>
              <a:t>="do-not-</a:t>
            </a:r>
            <a:r>
              <a:rPr lang="en-US" sz="1400" b="1" dirty="0" err="1">
                <a:solidFill>
                  <a:srgbClr val="0000FF"/>
                </a:solidFill>
                <a:latin typeface="Courier New"/>
                <a:cs typeface="Courier New"/>
              </a:rPr>
              <a:t>press.js</a:t>
            </a:r>
            <a:r>
              <a:rPr lang="en-US" sz="1400" b="1" dirty="0">
                <a:solidFill>
                  <a:srgbClr val="0000FF"/>
                </a:solidFill>
                <a:latin typeface="Courier New"/>
                <a:cs typeface="Courier New"/>
              </a:rPr>
              <a:t>" type="text/</a:t>
            </a:r>
            <a:r>
              <a:rPr lang="en-US" sz="1400" b="1" dirty="0" err="1">
                <a:solidFill>
                  <a:srgbClr val="0000FF"/>
                </a:solidFill>
                <a:latin typeface="Courier New"/>
                <a:cs typeface="Courier New"/>
              </a:rPr>
              <a:t>javascript</a:t>
            </a:r>
            <a:r>
              <a:rPr lang="en-US" sz="1400" b="1" dirty="0">
                <a:solidFill>
                  <a:srgbClr val="0000FF"/>
                </a:solidFill>
                <a:latin typeface="Courier New"/>
                <a:cs typeface="Courier New"/>
              </a:rPr>
              <a:t>"&gt;&lt;/script&gt;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    &lt;button id="</a:t>
            </a:r>
            <a:r>
              <a:rPr lang="en-US" sz="1400" b="1" dirty="0">
                <a:solidFill>
                  <a:srgbClr val="7030A0"/>
                </a:solidFill>
                <a:latin typeface="Courier New"/>
                <a:cs typeface="Courier New"/>
              </a:rPr>
              <a:t>button</a:t>
            </a:r>
            <a:r>
              <a:rPr lang="en-US" sz="1400" b="1" dirty="0">
                <a:solidFill>
                  <a:srgbClr val="0000FF"/>
                </a:solidFill>
                <a:latin typeface="Courier New"/>
                <a:cs typeface="Courier New"/>
              </a:rPr>
              <a:t>" type="button"&gt;</a:t>
            </a:r>
            <a:r>
              <a:rPr lang="en-US" sz="1400" b="1" dirty="0">
                <a:latin typeface="Courier New"/>
                <a:cs typeface="Courier New"/>
              </a:rPr>
              <a:t>Do Not Press</a:t>
            </a:r>
            <a:r>
              <a:rPr lang="en-US" sz="1400" b="1" dirty="0">
                <a:solidFill>
                  <a:srgbClr val="0000FF"/>
                </a:solidFill>
                <a:latin typeface="Courier New"/>
                <a:cs typeface="Courier New"/>
              </a:rPr>
              <a:t>&lt;/button&gt;</a:t>
            </a:r>
          </a:p>
          <a:p>
            <a:r>
              <a:rPr lang="en-US" sz="1400" b="1" dirty="0">
                <a:solidFill>
                  <a:srgbClr val="0000FF"/>
                </a:solidFill>
                <a:latin typeface="Courier New"/>
                <a:cs typeface="Courier New"/>
              </a:rPr>
              <a:t>    &lt;div id="</a:t>
            </a:r>
            <a:r>
              <a:rPr lang="en-US" sz="1400" b="1" dirty="0">
                <a:solidFill>
                  <a:srgbClr val="00B050"/>
                </a:solidFill>
                <a:latin typeface="Courier New"/>
                <a:cs typeface="Courier New"/>
              </a:rPr>
              <a:t>digest</a:t>
            </a:r>
            <a:r>
              <a:rPr lang="en-US" sz="1400" b="1" dirty="0">
                <a:solidFill>
                  <a:srgbClr val="0000FF"/>
                </a:solidFill>
                <a:latin typeface="Courier New"/>
                <a:cs typeface="Courier New"/>
              </a:rPr>
              <a:t>"&gt;&lt;/div&gt;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&lt;/html&gt;</a:t>
            </a: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4419600"/>
            <a:ext cx="8255000" cy="19812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endParaRPr lang="en-US" sz="2000" b="1" dirty="0">
              <a:solidFill>
                <a:srgbClr val="000000"/>
              </a:solidFill>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B326AD53-C567-6E4E-9197-FF526A42244F}"/>
              </a:ext>
            </a:extLst>
          </p:cNvPr>
          <p:cNvSpPr/>
          <p:nvPr/>
        </p:nvSpPr>
        <p:spPr bwMode="auto">
          <a:xfrm>
            <a:off x="922825" y="3847905"/>
            <a:ext cx="7298350" cy="2933895"/>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Rectangle 11">
            <a:extLst>
              <a:ext uri="{FF2B5EF4-FFF2-40B4-BE49-F238E27FC236}">
                <a16:creationId xmlns:a16="http://schemas.microsoft.com/office/drawing/2014/main" id="{05FF05BA-A9B8-EF44-A816-E73C7A364EA2}"/>
              </a:ext>
            </a:extLst>
          </p:cNvPr>
          <p:cNvSpPr/>
          <p:nvPr/>
        </p:nvSpPr>
        <p:spPr>
          <a:xfrm>
            <a:off x="990599" y="3854796"/>
            <a:ext cx="7230575" cy="2893100"/>
          </a:xfrm>
          <a:prstGeom prst="rect">
            <a:avLst/>
          </a:prstGeom>
        </p:spPr>
        <p:txBody>
          <a:bodyPr wrap="square">
            <a:spAutoFit/>
          </a:bodyPr>
          <a:lstStyle/>
          <a:p>
            <a:r>
              <a:rPr lang="en-US" sz="1400" b="1" dirty="0">
                <a:latin typeface="Courier New"/>
                <a:cs typeface="Courier New"/>
              </a:rPr>
              <a:t>const WARNING = "Please do not press that button again!";</a:t>
            </a:r>
          </a:p>
          <a:p>
            <a:r>
              <a:rPr lang="en-US" sz="1400" b="1" dirty="0">
                <a:latin typeface="Courier New"/>
                <a:cs typeface="Courier New"/>
              </a:rPr>
              <a:t>function </a:t>
            </a:r>
            <a:r>
              <a:rPr lang="en-US" sz="1400" b="1" dirty="0" err="1">
                <a:latin typeface="Courier New"/>
                <a:cs typeface="Courier New"/>
              </a:rPr>
              <a:t>onButtonClick</a:t>
            </a:r>
            <a:r>
              <a:rPr lang="en-US" sz="1400" b="1" dirty="0">
                <a:latin typeface="Courier New"/>
                <a:cs typeface="Courier New"/>
              </a:rPr>
              <a:t>(e) {</a:t>
            </a:r>
          </a:p>
          <a:p>
            <a:r>
              <a:rPr lang="en-US" sz="1400" b="1" dirty="0">
                <a:latin typeface="Courier New"/>
                <a:cs typeface="Courier New"/>
              </a:rPr>
              <a:t>   let div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00B050"/>
                </a:solidFill>
                <a:latin typeface="Courier New"/>
                <a:cs typeface="Courier New"/>
              </a:rPr>
              <a:t>digest</a:t>
            </a:r>
            <a:r>
              <a:rPr lang="en-US" sz="1400" b="1" dirty="0">
                <a:latin typeface="Courier New"/>
                <a:cs typeface="Courier New"/>
              </a:rPr>
              <a:t>");</a:t>
            </a:r>
          </a:p>
          <a:p>
            <a:r>
              <a:rPr lang="en-US" sz="1400" b="1" dirty="0">
                <a:latin typeface="Courier New"/>
                <a:cs typeface="Courier New"/>
              </a:rPr>
              <a:t>   let </a:t>
            </a:r>
            <a:r>
              <a:rPr lang="en-US" sz="1400" b="1" dirty="0" err="1">
                <a:latin typeface="Courier New"/>
                <a:cs typeface="Courier New"/>
              </a:rPr>
              <a:t>textElement</a:t>
            </a:r>
            <a:r>
              <a:rPr lang="en-US" sz="1400" b="1" dirty="0">
                <a:latin typeface="Courier New"/>
                <a:cs typeface="Courier New"/>
              </a:rPr>
              <a:t> = </a:t>
            </a:r>
            <a:r>
              <a:rPr lang="en-US" sz="1400" b="1" dirty="0" err="1">
                <a:latin typeface="Courier New"/>
                <a:cs typeface="Courier New"/>
              </a:rPr>
              <a:t>document.createTextNode</a:t>
            </a:r>
            <a:r>
              <a:rPr lang="en-US" sz="1400" b="1" dirty="0">
                <a:latin typeface="Courier New"/>
                <a:cs typeface="Courier New"/>
              </a:rPr>
              <a:t>(WARNING);</a:t>
            </a:r>
          </a:p>
          <a:p>
            <a:r>
              <a:rPr lang="en-US" sz="1400" b="1" dirty="0">
                <a:latin typeface="Courier New"/>
                <a:cs typeface="Courier New"/>
              </a:rPr>
              <a:t>   let </a:t>
            </a:r>
            <a:r>
              <a:rPr lang="en-US" sz="1400" b="1" dirty="0" err="1">
                <a:latin typeface="Courier New"/>
                <a:cs typeface="Courier New"/>
              </a:rPr>
              <a:t>breakTag</a:t>
            </a:r>
            <a:r>
              <a:rPr lang="en-US" sz="1400" b="1" dirty="0">
                <a:latin typeface="Courier New"/>
                <a:cs typeface="Courier New"/>
              </a:rPr>
              <a:t> = </a:t>
            </a:r>
            <a:r>
              <a:rPr lang="en-US" sz="1400" b="1" dirty="0" err="1">
                <a:latin typeface="Courier New"/>
                <a:cs typeface="Courier New"/>
              </a:rPr>
              <a:t>document.createElement</a:t>
            </a:r>
            <a:r>
              <a:rPr lang="en-US" sz="1400" b="1" dirty="0">
                <a:latin typeface="Courier New"/>
                <a:cs typeface="Courier New"/>
              </a:rPr>
              <a:t>("</a:t>
            </a:r>
            <a:r>
              <a:rPr lang="en-US" sz="1400" b="1" dirty="0" err="1">
                <a:latin typeface="Courier New"/>
                <a:cs typeface="Courier New"/>
              </a:rPr>
              <a:t>br</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div.appendChild</a:t>
            </a:r>
            <a:r>
              <a:rPr lang="en-US" sz="1400" b="1" dirty="0">
                <a:latin typeface="Courier New"/>
                <a:cs typeface="Courier New"/>
              </a:rPr>
              <a:t>(</a:t>
            </a:r>
            <a:r>
              <a:rPr lang="en-US" sz="1400" b="1" dirty="0" err="1">
                <a:latin typeface="Courier New"/>
                <a:cs typeface="Courier New"/>
              </a:rPr>
              <a:t>textElement</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div.appendChild</a:t>
            </a:r>
            <a:r>
              <a:rPr lang="en-US" sz="1400" b="1" dirty="0">
                <a:latin typeface="Courier New"/>
                <a:cs typeface="Courier New"/>
              </a:rPr>
              <a:t>(</a:t>
            </a:r>
            <a:r>
              <a:rPr lang="en-US" sz="1400" b="1" dirty="0" err="1">
                <a:latin typeface="Courier New"/>
                <a:cs typeface="Courier New"/>
              </a:rPr>
              <a:t>breakTag</a:t>
            </a:r>
            <a:r>
              <a:rPr lang="en-US" sz="1400" b="1" dirty="0">
                <a:latin typeface="Courier New"/>
                <a:cs typeface="Courier New"/>
              </a:rPr>
              <a:t>);</a:t>
            </a:r>
          </a:p>
          <a:p>
            <a:r>
              <a:rPr lang="en-US" sz="1400" b="1" dirty="0">
                <a:latin typeface="Courier New"/>
                <a:cs typeface="Courier New"/>
              </a:rPr>
              <a:t>}</a:t>
            </a:r>
          </a:p>
          <a:p>
            <a:endParaRPr lang="en-US" sz="1400" b="1" dirty="0">
              <a:solidFill>
                <a:srgbClr val="0000FF"/>
              </a:solidFill>
              <a:latin typeface="Courier New"/>
              <a:cs typeface="Courier New"/>
            </a:endParaRP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function() {</a:t>
            </a:r>
          </a:p>
          <a:p>
            <a:r>
              <a:rPr lang="en-US" sz="1400" b="1" dirty="0">
                <a:latin typeface="Courier New"/>
                <a:cs typeface="Courier New"/>
              </a:rPr>
              <a:t>   let button = </a:t>
            </a:r>
            <a:r>
              <a:rPr lang="en-US" sz="1400" b="1" dirty="0" err="1">
                <a:latin typeface="Courier New"/>
                <a:cs typeface="Courier New"/>
              </a:rPr>
              <a:t>document.getElementById</a:t>
            </a:r>
            <a:r>
              <a:rPr lang="en-US" sz="1400" b="1" dirty="0">
                <a:latin typeface="Courier New"/>
                <a:cs typeface="Courier New"/>
              </a:rPr>
              <a:t>("</a:t>
            </a:r>
            <a:r>
              <a:rPr lang="en-US" sz="1400" b="1" dirty="0">
                <a:solidFill>
                  <a:srgbClr val="7030A0"/>
                </a:solidFill>
                <a:latin typeface="Courier New"/>
                <a:cs typeface="Courier New"/>
              </a:rPr>
              <a:t>button</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button.addEventListener</a:t>
            </a:r>
            <a:r>
              <a:rPr lang="en-US" sz="1400" b="1" dirty="0">
                <a:latin typeface="Courier New"/>
                <a:cs typeface="Courier New"/>
              </a:rPr>
              <a:t>("click", </a:t>
            </a:r>
            <a:r>
              <a:rPr lang="en-US" sz="1400" b="1" dirty="0" err="1">
                <a:latin typeface="Courier New"/>
                <a:cs typeface="Courier New"/>
              </a:rPr>
              <a:t>onButtonClick</a:t>
            </a:r>
            <a:r>
              <a:rPr lang="en-US" sz="1400" b="1" dirty="0">
                <a:latin typeface="Courier New"/>
                <a:cs typeface="Courier New"/>
              </a:rPr>
              <a:t>);</a:t>
            </a:r>
          </a:p>
          <a:p>
            <a:r>
              <a:rPr lang="en-US" sz="1400" b="1" dirty="0">
                <a:latin typeface="Courier New"/>
                <a:cs typeface="Courier New"/>
              </a:rPr>
              <a:t>});</a:t>
            </a:r>
          </a:p>
        </p:txBody>
      </p:sp>
      <p:sp>
        <p:nvSpPr>
          <p:cNvPr id="13" name="Rectangle 2">
            <a:extLst>
              <a:ext uri="{FF2B5EF4-FFF2-40B4-BE49-F238E27FC236}">
                <a16:creationId xmlns:a16="http://schemas.microsoft.com/office/drawing/2014/main" id="{76273649-2F25-E145-B3B4-979B5957B47B}"/>
              </a:ext>
            </a:extLst>
          </p:cNvPr>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Do Not Press This Button</a:t>
            </a:r>
            <a:endParaRPr lang="en-US" dirty="0">
              <a:solidFill>
                <a:srgbClr val="FF0000"/>
              </a:solidFill>
              <a:latin typeface="Times New Roman" charset="0"/>
            </a:endParaRPr>
          </a:p>
        </p:txBody>
      </p:sp>
    </p:spTree>
    <p:extLst>
      <p:ext uri="{BB962C8B-B14F-4D97-AF65-F5344CB8AC3E}">
        <p14:creationId xmlns:p14="http://schemas.microsoft.com/office/powerpoint/2010/main" val="12653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Do Not Press This Button</a:t>
            </a:r>
            <a:endParaRPr lang="en-US" dirty="0">
              <a:solidFill>
                <a:srgbClr val="FF0000"/>
              </a:solidFill>
              <a:latin typeface="Times New Roman" charset="0"/>
            </a:endParaRPr>
          </a:p>
        </p:txBody>
      </p:sp>
      <p:sp>
        <p:nvSpPr>
          <p:cNvPr id="4" name="Rectangle 3"/>
          <p:cNvSpPr/>
          <p:nvPr/>
        </p:nvSpPr>
        <p:spPr bwMode="auto">
          <a:xfrm>
            <a:off x="922825" y="1302289"/>
            <a:ext cx="7298350" cy="2933895"/>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230575" cy="2893100"/>
          </a:xfrm>
          <a:prstGeom prst="rect">
            <a:avLst/>
          </a:prstGeom>
        </p:spPr>
        <p:txBody>
          <a:bodyPr wrap="square">
            <a:spAutoFit/>
          </a:bodyPr>
          <a:lstStyle/>
          <a:p>
            <a:r>
              <a:rPr lang="en-US" sz="1400" b="1" dirty="0">
                <a:latin typeface="Courier New"/>
                <a:cs typeface="Courier New"/>
              </a:rPr>
              <a:t>const WARNING = "Please do not press that button again!";</a:t>
            </a:r>
          </a:p>
          <a:p>
            <a:r>
              <a:rPr lang="en-US" sz="1400" b="1" dirty="0">
                <a:latin typeface="Courier New"/>
                <a:cs typeface="Courier New"/>
              </a:rPr>
              <a:t>function </a:t>
            </a:r>
            <a:r>
              <a:rPr lang="en-US" sz="1400" b="1" dirty="0" err="1">
                <a:latin typeface="Courier New"/>
                <a:cs typeface="Courier New"/>
              </a:rPr>
              <a:t>onButtonClick</a:t>
            </a:r>
            <a:r>
              <a:rPr lang="en-US" sz="1400" b="1" dirty="0">
                <a:latin typeface="Courier New"/>
                <a:cs typeface="Courier New"/>
              </a:rPr>
              <a:t>(e) {</a:t>
            </a:r>
          </a:p>
          <a:p>
            <a:r>
              <a:rPr lang="en-US" sz="1400" b="1" dirty="0">
                <a:latin typeface="Courier New"/>
                <a:cs typeface="Courier New"/>
              </a:rPr>
              <a:t>   let div = </a:t>
            </a:r>
            <a:r>
              <a:rPr lang="en-US" sz="1400" b="1" dirty="0" err="1">
                <a:latin typeface="Courier New"/>
                <a:cs typeface="Courier New"/>
              </a:rPr>
              <a:t>document.getElementById</a:t>
            </a:r>
            <a:r>
              <a:rPr lang="en-US" sz="1400" b="1" dirty="0">
                <a:latin typeface="Courier New"/>
                <a:cs typeface="Courier New"/>
              </a:rPr>
              <a:t>("digest");</a:t>
            </a:r>
          </a:p>
          <a:p>
            <a:r>
              <a:rPr lang="en-US" sz="1400" b="1" dirty="0">
                <a:latin typeface="Courier New"/>
                <a:cs typeface="Courier New"/>
              </a:rPr>
              <a:t>   let </a:t>
            </a:r>
            <a:r>
              <a:rPr lang="en-US" sz="1400" b="1" dirty="0" err="1">
                <a:latin typeface="Courier New"/>
                <a:cs typeface="Courier New"/>
              </a:rPr>
              <a:t>textElement</a:t>
            </a:r>
            <a:r>
              <a:rPr lang="en-US" sz="1400" b="1" dirty="0">
                <a:latin typeface="Courier New"/>
                <a:cs typeface="Courier New"/>
              </a:rPr>
              <a:t> = </a:t>
            </a:r>
            <a:r>
              <a:rPr lang="en-US" sz="1400" b="1" dirty="0" err="1">
                <a:latin typeface="Courier New"/>
                <a:cs typeface="Courier New"/>
              </a:rPr>
              <a:t>document.createTextNode</a:t>
            </a:r>
            <a:r>
              <a:rPr lang="en-US" sz="1400" b="1" dirty="0">
                <a:latin typeface="Courier New"/>
                <a:cs typeface="Courier New"/>
              </a:rPr>
              <a:t>(WARNING);</a:t>
            </a:r>
          </a:p>
          <a:p>
            <a:r>
              <a:rPr lang="en-US" sz="1400" b="1" dirty="0">
                <a:latin typeface="Courier New"/>
                <a:cs typeface="Courier New"/>
              </a:rPr>
              <a:t>   let </a:t>
            </a:r>
            <a:r>
              <a:rPr lang="en-US" sz="1400" b="1" dirty="0" err="1">
                <a:latin typeface="Courier New"/>
                <a:cs typeface="Courier New"/>
              </a:rPr>
              <a:t>breakTag</a:t>
            </a:r>
            <a:r>
              <a:rPr lang="en-US" sz="1400" b="1" dirty="0">
                <a:latin typeface="Courier New"/>
                <a:cs typeface="Courier New"/>
              </a:rPr>
              <a:t> = </a:t>
            </a:r>
            <a:r>
              <a:rPr lang="en-US" sz="1400" b="1" dirty="0" err="1">
                <a:latin typeface="Courier New"/>
                <a:cs typeface="Courier New"/>
              </a:rPr>
              <a:t>document.createElement</a:t>
            </a:r>
            <a:r>
              <a:rPr lang="en-US" sz="1400" b="1" dirty="0">
                <a:latin typeface="Courier New"/>
                <a:cs typeface="Courier New"/>
              </a:rPr>
              <a:t>("</a:t>
            </a:r>
            <a:r>
              <a:rPr lang="en-US" sz="1400" b="1" dirty="0" err="1">
                <a:latin typeface="Courier New"/>
                <a:cs typeface="Courier New"/>
              </a:rPr>
              <a:t>br</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div.appendChild</a:t>
            </a:r>
            <a:r>
              <a:rPr lang="en-US" sz="1400" b="1" dirty="0">
                <a:latin typeface="Courier New"/>
                <a:cs typeface="Courier New"/>
              </a:rPr>
              <a:t>(</a:t>
            </a:r>
            <a:r>
              <a:rPr lang="en-US" sz="1400" b="1" dirty="0" err="1">
                <a:latin typeface="Courier New"/>
                <a:cs typeface="Courier New"/>
              </a:rPr>
              <a:t>textElement</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div.appendChild</a:t>
            </a:r>
            <a:r>
              <a:rPr lang="en-US" sz="1400" b="1" dirty="0">
                <a:latin typeface="Courier New"/>
                <a:cs typeface="Courier New"/>
              </a:rPr>
              <a:t>(</a:t>
            </a:r>
            <a:r>
              <a:rPr lang="en-US" sz="1400" b="1" dirty="0" err="1">
                <a:latin typeface="Courier New"/>
                <a:cs typeface="Courier New"/>
              </a:rPr>
              <a:t>breakTag</a:t>
            </a:r>
            <a:r>
              <a:rPr lang="en-US" sz="1400" b="1" dirty="0">
                <a:latin typeface="Courier New"/>
                <a:cs typeface="Courier New"/>
              </a:rPr>
              <a:t>);</a:t>
            </a:r>
          </a:p>
          <a:p>
            <a:r>
              <a:rPr lang="en-US" sz="1400" b="1" dirty="0">
                <a:latin typeface="Courier New"/>
                <a:cs typeface="Courier New"/>
              </a:rPr>
              <a:t>}</a:t>
            </a:r>
          </a:p>
          <a:p>
            <a:endParaRPr lang="en-US" sz="1400" b="1" dirty="0">
              <a:solidFill>
                <a:srgbClr val="0000FF"/>
              </a:solidFill>
              <a:latin typeface="Courier New"/>
              <a:cs typeface="Courier New"/>
            </a:endParaRP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function() {</a:t>
            </a:r>
          </a:p>
          <a:p>
            <a:r>
              <a:rPr lang="en-US" sz="1400" b="1" dirty="0">
                <a:latin typeface="Courier New"/>
                <a:cs typeface="Courier New"/>
              </a:rPr>
              <a:t>   let button = </a:t>
            </a:r>
            <a:r>
              <a:rPr lang="en-US" sz="1400" b="1" dirty="0" err="1">
                <a:latin typeface="Courier New"/>
                <a:cs typeface="Courier New"/>
              </a:rPr>
              <a:t>document.getElementById</a:t>
            </a:r>
            <a:r>
              <a:rPr lang="en-US" sz="1400" b="1" dirty="0">
                <a:latin typeface="Courier New"/>
                <a:cs typeface="Courier New"/>
              </a:rPr>
              <a:t>("button");</a:t>
            </a:r>
          </a:p>
          <a:p>
            <a:r>
              <a:rPr lang="en-US" sz="1400" b="1" dirty="0">
                <a:latin typeface="Courier New"/>
                <a:cs typeface="Courier New"/>
              </a:rPr>
              <a:t>   </a:t>
            </a:r>
            <a:r>
              <a:rPr lang="en-US" sz="1400" b="1" dirty="0" err="1">
                <a:latin typeface="Courier New"/>
                <a:cs typeface="Courier New"/>
              </a:rPr>
              <a:t>button.addEventListener</a:t>
            </a:r>
            <a:r>
              <a:rPr lang="en-US" sz="1400" b="1" dirty="0">
                <a:latin typeface="Courier New"/>
                <a:cs typeface="Courier New"/>
              </a:rPr>
              <a:t>("click", </a:t>
            </a:r>
            <a:r>
              <a:rPr lang="en-US" sz="1400" b="1" dirty="0" err="1">
                <a:latin typeface="Courier New"/>
                <a:cs typeface="Courier New"/>
              </a:rPr>
              <a:t>onButtonClick</a:t>
            </a:r>
            <a:r>
              <a:rPr lang="en-US" sz="1400" b="1" dirty="0">
                <a:latin typeface="Courier New"/>
                <a:cs typeface="Courier New"/>
              </a:rPr>
              <a:t>);</a:t>
            </a:r>
          </a:p>
          <a:p>
            <a:r>
              <a:rPr lang="en-US" sz="1400" b="1" dirty="0">
                <a:latin typeface="Courier New"/>
                <a:cs typeface="Courier New"/>
              </a:rPr>
              <a:t>}); </a:t>
            </a:r>
            <a:r>
              <a:rPr lang="en-US" sz="1400" b="1" dirty="0">
                <a:solidFill>
                  <a:srgbClr val="0066CC"/>
                </a:solidFill>
                <a:latin typeface="Courier New"/>
                <a:cs typeface="Courier New"/>
              </a:rPr>
              <a:t>// </a:t>
            </a:r>
            <a:r>
              <a:rPr lang="en-US" sz="1400" b="1" dirty="0" err="1">
                <a:solidFill>
                  <a:srgbClr val="0066CC"/>
                </a:solidFill>
                <a:latin typeface="Courier New"/>
                <a:cs typeface="Courier New"/>
              </a:rPr>
              <a:t>DOMContentLoaded</a:t>
            </a:r>
            <a:r>
              <a:rPr lang="en-US" sz="1400" b="1" dirty="0">
                <a:solidFill>
                  <a:srgbClr val="0066CC"/>
                </a:solidFill>
                <a:latin typeface="Courier New"/>
                <a:cs typeface="Courier New"/>
              </a:rPr>
              <a:t> event is triggered when DOM is ready</a:t>
            </a: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4419600"/>
            <a:ext cx="8255000" cy="19812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endParaRPr lang="en-US" sz="2000" b="1" dirty="0">
              <a:solidFill>
                <a:srgbClr val="000000"/>
              </a:solidFill>
              <a:latin typeface="Courier New" panose="02070309020205020404" pitchFamily="49" charset="0"/>
              <a:cs typeface="Courier New" panose="02070309020205020404" pitchFamily="49" charset="0"/>
            </a:endParaRP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24384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do-not-</a:t>
            </a:r>
            <a:r>
              <a:rPr lang="en-US" sz="1400" b="1" dirty="0" err="1">
                <a:latin typeface="Courier New" panose="02070309020205020404" pitchFamily="49" charset="0"/>
                <a:cs typeface="Courier New" panose="02070309020205020404" pitchFamily="49" charset="0"/>
              </a:rPr>
              <a:t>press.js</a:t>
            </a:r>
            <a:endParaRPr lang="en-US" sz="1400" b="1" dirty="0">
              <a:latin typeface="Courier New" panose="02070309020205020404" pitchFamily="49" charset="0"/>
              <a:cs typeface="Courier New" panose="02070309020205020404" pitchFamily="49" charset="0"/>
            </a:endParaRPr>
          </a:p>
        </p:txBody>
      </p:sp>
      <p:sp>
        <p:nvSpPr>
          <p:cNvPr id="9" name="Rectangle 3">
            <a:extLst>
              <a:ext uri="{FF2B5EF4-FFF2-40B4-BE49-F238E27FC236}">
                <a16:creationId xmlns:a16="http://schemas.microsoft.com/office/drawing/2014/main" id="{2300ED11-C552-4F4B-9E92-6D79D6092CBC}"/>
              </a:ext>
            </a:extLst>
          </p:cNvPr>
          <p:cNvSpPr>
            <a:spLocks noChangeArrowheads="1"/>
          </p:cNvSpPr>
          <p:nvPr/>
        </p:nvSpPr>
        <p:spPr bwMode="auto">
          <a:xfrm>
            <a:off x="508000" y="4419600"/>
            <a:ext cx="8255000" cy="1981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000" dirty="0">
                <a:solidFill>
                  <a:srgbClr val="000000"/>
                </a:solidFill>
                <a:latin typeface="Times New Roman" panose="02020603050405020304" pitchFamily="18" charset="0"/>
                <a:cs typeface="Times New Roman" panose="02020603050405020304" pitchFamily="18" charset="0"/>
              </a:rPr>
              <a:t>Web programming purists work to minimize the amount of JavaScript appearing in HTML files—that is, they work to separate content and functionality.  </a:t>
            </a:r>
            <a:r>
              <a:rPr lang="en-US" b="1" dirty="0" err="1">
                <a:solidFill>
                  <a:srgbClr val="000000"/>
                </a:solidFill>
                <a:latin typeface="Courier" pitchFamily="2" charset="0"/>
                <a:cs typeface="Times New Roman" panose="02020603050405020304" pitchFamily="18" charset="0"/>
              </a:rPr>
              <a:t>document.addEventListener</a:t>
            </a:r>
            <a:r>
              <a:rPr lang="en-US" sz="2000" dirty="0">
                <a:solidFill>
                  <a:srgbClr val="000000"/>
                </a:solidFill>
                <a:latin typeface="Times New Roman" panose="02020603050405020304" pitchFamily="18" charset="0"/>
                <a:cs typeface="Times New Roman" panose="02020603050405020304" pitchFamily="18" charset="0"/>
              </a:rPr>
              <a:t> registers a callback to execute once the HTML file has been parsed and the DOM has been constructed.  </a:t>
            </a:r>
            <a:r>
              <a:rPr lang="en-US" sz="2000" i="1" dirty="0">
                <a:solidFill>
                  <a:srgbClr val="000000"/>
                </a:solidFill>
                <a:latin typeface="Times New Roman" panose="02020603050405020304" pitchFamily="18" charset="0"/>
                <a:cs typeface="Times New Roman" panose="02020603050405020304" pitchFamily="18" charset="0"/>
              </a:rPr>
              <a:t>Note this approach is different than that of your textbook.</a:t>
            </a:r>
          </a:p>
          <a:p>
            <a:pPr marL="342900" indent="-342900">
              <a:lnSpc>
                <a:spcPct val="90000"/>
              </a:lnSpc>
              <a:spcAft>
                <a:spcPts val="500"/>
              </a:spcAft>
              <a:buFontTx/>
              <a:buChar char="•"/>
            </a:pPr>
            <a:r>
              <a:rPr lang="en-US" sz="2000" dirty="0">
                <a:solidFill>
                  <a:srgbClr val="000000"/>
                </a:solidFill>
                <a:latin typeface="Times New Roman" panose="02020603050405020304" pitchFamily="18" charset="0"/>
                <a:cs typeface="Times New Roman" panose="02020603050405020304" pitchFamily="18" charset="0"/>
              </a:rPr>
              <a:t>That callback, when invoked, knows to search for the button element and install a mouse click handler called </a:t>
            </a:r>
            <a:r>
              <a:rPr lang="en-US" b="1" dirty="0" err="1">
                <a:solidFill>
                  <a:srgbClr val="000000"/>
                </a:solidFill>
                <a:latin typeface="Courier" pitchFamily="2" charset="0"/>
                <a:cs typeface="Times New Roman" panose="02020603050405020304" pitchFamily="18" charset="0"/>
              </a:rPr>
              <a:t>onButtonClick</a:t>
            </a:r>
            <a:r>
              <a:rPr lang="en-US" sz="20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3991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Interactive To-Do List</a:t>
            </a:r>
            <a:endParaRPr lang="en-US" dirty="0">
              <a:solidFill>
                <a:srgbClr val="FF0000"/>
              </a:solidFill>
              <a:latin typeface="Times New Roman" charset="0"/>
            </a:endParaRPr>
          </a:p>
        </p:txBody>
      </p:sp>
      <p:sp>
        <p:nvSpPr>
          <p:cNvPr id="4" name="Rectangle 3"/>
          <p:cNvSpPr/>
          <p:nvPr/>
        </p:nvSpPr>
        <p:spPr bwMode="auto">
          <a:xfrm>
            <a:off x="922825" y="1302290"/>
            <a:ext cx="7298350" cy="38031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230575" cy="3754874"/>
          </a:xfrm>
          <a:prstGeom prst="rect">
            <a:avLst/>
          </a:prstGeom>
        </p:spPr>
        <p:txBody>
          <a:bodyPr wrap="square">
            <a:spAutoFit/>
          </a:bodyPr>
          <a:lstStyle/>
          <a:p>
            <a:r>
              <a:rPr lang="en-US" sz="1400" b="1" dirty="0">
                <a:solidFill>
                  <a:srgbClr val="0000FF"/>
                </a:solidFill>
                <a:latin typeface="Courier New"/>
                <a:cs typeface="Courier New"/>
              </a:rPr>
              <a:t>&lt;html&gt;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&lt;title&gt;</a:t>
            </a:r>
            <a:r>
              <a:rPr lang="en-US" sz="1400" b="1" dirty="0">
                <a:latin typeface="Courier New"/>
                <a:cs typeface="Courier New"/>
              </a:rPr>
              <a:t>To-Do List</a:t>
            </a:r>
            <a:r>
              <a:rPr lang="en-US" sz="1400" b="1" dirty="0">
                <a:solidFill>
                  <a:srgbClr val="0000FF"/>
                </a:solidFill>
                <a:latin typeface="Courier New"/>
                <a:cs typeface="Courier New"/>
              </a:rPr>
              <a:t>&lt;/title&gt;</a:t>
            </a:r>
          </a:p>
          <a:p>
            <a:r>
              <a:rPr lang="en-US" sz="1400" b="1" dirty="0">
                <a:solidFill>
                  <a:srgbClr val="0000FF"/>
                </a:solidFill>
                <a:latin typeface="Courier New"/>
                <a:cs typeface="Courier New"/>
              </a:rPr>
              <a:t>    &lt;script </a:t>
            </a:r>
            <a:r>
              <a:rPr lang="en-US" sz="1400" b="1" dirty="0" err="1">
                <a:solidFill>
                  <a:srgbClr val="0000FF"/>
                </a:solidFill>
                <a:latin typeface="Courier New"/>
                <a:cs typeface="Courier New"/>
              </a:rPr>
              <a:t>src</a:t>
            </a:r>
            <a:r>
              <a:rPr lang="en-US" sz="1400" b="1" dirty="0">
                <a:solidFill>
                  <a:srgbClr val="0000FF"/>
                </a:solidFill>
                <a:latin typeface="Courier New"/>
                <a:cs typeface="Courier New"/>
              </a:rPr>
              <a:t>="</a:t>
            </a:r>
            <a:r>
              <a:rPr lang="en-US" sz="1400" b="1" dirty="0" err="1">
                <a:solidFill>
                  <a:srgbClr val="0000FF"/>
                </a:solidFill>
                <a:latin typeface="Courier New"/>
                <a:cs typeface="Courier New"/>
              </a:rPr>
              <a:t>todo.js</a:t>
            </a:r>
            <a:r>
              <a:rPr lang="en-US" sz="1400" b="1" dirty="0">
                <a:solidFill>
                  <a:srgbClr val="0000FF"/>
                </a:solidFill>
                <a:latin typeface="Courier New"/>
                <a:cs typeface="Courier New"/>
              </a:rPr>
              <a:t>" type="text/</a:t>
            </a:r>
            <a:r>
              <a:rPr lang="en-US" sz="1400" b="1" dirty="0" err="1">
                <a:solidFill>
                  <a:srgbClr val="0000FF"/>
                </a:solidFill>
                <a:latin typeface="Courier New"/>
                <a:cs typeface="Courier New"/>
              </a:rPr>
              <a:t>javascript</a:t>
            </a:r>
            <a:r>
              <a:rPr lang="en-US" sz="1400" b="1" dirty="0">
                <a:solidFill>
                  <a:srgbClr val="0000FF"/>
                </a:solidFill>
                <a:latin typeface="Courier New"/>
                <a:cs typeface="Courier New"/>
              </a:rPr>
              <a:t>"&gt;&lt;/script&gt;</a:t>
            </a:r>
          </a:p>
          <a:p>
            <a:r>
              <a:rPr lang="en-US" sz="1400" b="1" dirty="0">
                <a:solidFill>
                  <a:srgbClr val="0000FF"/>
                </a:solidFill>
                <a:latin typeface="Courier New"/>
                <a:cs typeface="Courier New"/>
              </a:rPr>
              <a:t>   &lt;/head&gt;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     </a:t>
            </a:r>
            <a:r>
              <a:rPr lang="en-US" sz="1400" b="1" dirty="0">
                <a:latin typeface="Courier New"/>
                <a:cs typeface="Courier New"/>
              </a:rPr>
              <a:t>Tasks for November 10</a:t>
            </a:r>
            <a:r>
              <a:rPr lang="en-US" sz="1400" b="1" dirty="0">
                <a:solidFill>
                  <a:srgbClr val="0000FF"/>
                </a:solidFill>
                <a:latin typeface="Courier New"/>
                <a:cs typeface="Courier New"/>
              </a:rPr>
              <a:t>&lt;sup&gt;</a:t>
            </a:r>
            <a:r>
              <a:rPr lang="en-US" sz="1400" b="1" dirty="0" err="1">
                <a:latin typeface="Courier New"/>
                <a:cs typeface="Courier New"/>
              </a:rPr>
              <a:t>th</a:t>
            </a:r>
            <a:r>
              <a:rPr lang="en-US" sz="1400" b="1" dirty="0">
                <a:solidFill>
                  <a:srgbClr val="0000FF"/>
                </a:solidFill>
                <a:latin typeface="Courier New"/>
                <a:cs typeface="Courier New"/>
              </a:rPr>
              <a:t>&lt;/sup&gt;</a:t>
            </a:r>
            <a:r>
              <a:rPr lang="en-US" sz="1400" b="1" dirty="0">
                <a:latin typeface="Courier New"/>
                <a:cs typeface="Courier New"/>
              </a:rPr>
              <a:t>, 2025:</a:t>
            </a:r>
          </a:p>
          <a:p>
            <a:r>
              <a:rPr lang="en-US" sz="1400" b="1" dirty="0">
                <a:solidFill>
                  <a:srgbClr val="0000FF"/>
                </a:solidFill>
                <a:latin typeface="Courier New"/>
                <a:cs typeface="Courier New"/>
              </a:rPr>
              <a:t>     &lt;</a:t>
            </a:r>
            <a:r>
              <a:rPr lang="en-US" sz="1400" b="1" dirty="0" err="1">
                <a:solidFill>
                  <a:srgbClr val="0000FF"/>
                </a:solidFill>
                <a:latin typeface="Courier New"/>
                <a:cs typeface="Courier New"/>
              </a:rPr>
              <a:t>ul</a:t>
            </a:r>
            <a:r>
              <a:rPr lang="en-US" sz="1400" b="1" dirty="0">
                <a:solidFill>
                  <a:srgbClr val="0000FF"/>
                </a:solidFill>
                <a:latin typeface="Courier New"/>
                <a:cs typeface="Courier New"/>
              </a:rPr>
              <a:t> id="to-do-list"&gt;</a:t>
            </a:r>
          </a:p>
          <a:p>
            <a:r>
              <a:rPr lang="en-US" sz="1400" b="1" dirty="0">
                <a:solidFill>
                  <a:srgbClr val="0000FF"/>
                </a:solidFill>
                <a:latin typeface="Courier New"/>
                <a:cs typeface="Courier New"/>
              </a:rPr>
              <a:t>       &lt;li&gt;</a:t>
            </a:r>
            <a:r>
              <a:rPr lang="en-US" sz="1400" b="1" dirty="0">
                <a:latin typeface="Courier New"/>
                <a:cs typeface="Courier New"/>
              </a:rPr>
              <a:t>Teach CS106AX and CS107 lectures.</a:t>
            </a:r>
            <a:r>
              <a:rPr lang="en-US" sz="1400" b="1" dirty="0">
                <a:solidFill>
                  <a:srgbClr val="0000FF"/>
                </a:solidFill>
                <a:latin typeface="Courier New"/>
                <a:cs typeface="Courier New"/>
              </a:rPr>
              <a:t>&lt;/li&gt;</a:t>
            </a:r>
          </a:p>
          <a:p>
            <a:r>
              <a:rPr lang="en-US" sz="1400" b="1" dirty="0">
                <a:solidFill>
                  <a:srgbClr val="0000FF"/>
                </a:solidFill>
                <a:latin typeface="Courier New"/>
                <a:cs typeface="Courier New"/>
              </a:rPr>
              <a:t>       &lt;li&gt;</a:t>
            </a:r>
            <a:r>
              <a:rPr lang="en-US" sz="1400" b="1" dirty="0">
                <a:latin typeface="Courier New"/>
                <a:cs typeface="Courier New"/>
              </a:rPr>
              <a:t>Take advisees to dinner at Bistro Vida.</a:t>
            </a:r>
            <a:r>
              <a:rPr lang="en-US" sz="1400" b="1" dirty="0">
                <a:solidFill>
                  <a:srgbClr val="0000FF"/>
                </a:solidFill>
                <a:latin typeface="Courier New"/>
                <a:cs typeface="Courier New"/>
              </a:rPr>
              <a:t>&lt;/li&gt;</a:t>
            </a:r>
          </a:p>
          <a:p>
            <a:r>
              <a:rPr lang="en-US" sz="1400" b="1" dirty="0">
                <a:solidFill>
                  <a:srgbClr val="0000FF"/>
                </a:solidFill>
                <a:latin typeface="Courier New"/>
                <a:cs typeface="Courier New"/>
              </a:rPr>
              <a:t>     &lt;/</a:t>
            </a:r>
            <a:r>
              <a:rPr lang="en-US" sz="1400" b="1" dirty="0" err="1">
                <a:solidFill>
                  <a:srgbClr val="0000FF"/>
                </a:solidFill>
                <a:latin typeface="Courier New"/>
                <a:cs typeface="Courier New"/>
              </a:rPr>
              <a:t>ul</a:t>
            </a:r>
            <a:r>
              <a:rPr lang="en-US" sz="1400" b="1" dirty="0">
                <a:solidFill>
                  <a:srgbClr val="0000FF"/>
                </a:solidFill>
                <a:latin typeface="Courier New"/>
                <a:cs typeface="Courier New"/>
              </a:rPr>
              <a:t>&gt;</a:t>
            </a:r>
          </a:p>
          <a:p>
            <a:r>
              <a:rPr lang="en-US" sz="1400" b="1" dirty="0">
                <a:solidFill>
                  <a:srgbClr val="0000FF"/>
                </a:solidFill>
                <a:latin typeface="Courier New"/>
                <a:cs typeface="Courier New"/>
              </a:rPr>
              <a:t>     &lt;</a:t>
            </a:r>
            <a:r>
              <a:rPr lang="en-US" sz="1400" b="1" dirty="0" err="1">
                <a:solidFill>
                  <a:srgbClr val="0000FF"/>
                </a:solidFill>
                <a:latin typeface="Courier New"/>
                <a:cs typeface="Courier New"/>
              </a:rPr>
              <a:t>hr</a:t>
            </a:r>
            <a:r>
              <a:rPr lang="en-US" sz="1400" b="1" dirty="0">
                <a:solidFill>
                  <a:srgbClr val="0000FF"/>
                </a:solidFill>
                <a:latin typeface="Courier New"/>
                <a:cs typeface="Courier New"/>
              </a:rPr>
              <a:t>/&gt;</a:t>
            </a:r>
          </a:p>
          <a:p>
            <a:r>
              <a:rPr lang="en-US" sz="1400" b="1" dirty="0">
                <a:solidFill>
                  <a:srgbClr val="0000FF"/>
                </a:solidFill>
                <a:latin typeface="Courier New"/>
                <a:cs typeface="Courier New"/>
              </a:rPr>
              <a:t>     </a:t>
            </a:r>
            <a:r>
              <a:rPr lang="en-US" sz="1400" b="1" dirty="0">
                <a:latin typeface="Courier New"/>
                <a:cs typeface="Courier New"/>
              </a:rPr>
              <a:t>New item: </a:t>
            </a:r>
            <a:r>
              <a:rPr lang="en-US" sz="1400" b="1" dirty="0">
                <a:solidFill>
                  <a:srgbClr val="0000FF"/>
                </a:solidFill>
                <a:latin typeface="Courier New"/>
                <a:cs typeface="Courier New"/>
              </a:rPr>
              <a:t>&lt;input id="item-text" size="60"/&gt;</a:t>
            </a:r>
          </a:p>
          <a:p>
            <a:r>
              <a:rPr lang="en-US" sz="1400" b="1" dirty="0">
                <a:solidFill>
                  <a:srgbClr val="0000FF"/>
                </a:solidFill>
                <a:latin typeface="Courier New"/>
                <a:cs typeface="Courier New"/>
              </a:rPr>
              <a:t>     &lt;button id="add-item" type="button"&gt;</a:t>
            </a:r>
            <a:r>
              <a:rPr lang="en-US" sz="1400" b="1" dirty="0">
                <a:latin typeface="Courier New"/>
                <a:cs typeface="Courier New"/>
              </a:rPr>
              <a:t>Add To List</a:t>
            </a:r>
            <a:r>
              <a:rPr lang="en-US" sz="1400" b="1" dirty="0">
                <a:solidFill>
                  <a:srgbClr val="0000FF"/>
                </a:solidFill>
                <a:latin typeface="Courier New"/>
                <a:cs typeface="Courier New"/>
              </a:rPr>
              <a:t>&lt;/button&gt;</a:t>
            </a:r>
          </a:p>
          <a:p>
            <a:r>
              <a:rPr lang="en-US" sz="1400" b="1" dirty="0">
                <a:solidFill>
                  <a:srgbClr val="0000FF"/>
                </a:solidFill>
                <a:latin typeface="Courier New"/>
                <a:cs typeface="Courier New"/>
              </a:rPr>
              <a:t>     &lt;button id="clear-all-items" type="button"&gt;</a:t>
            </a:r>
            <a:r>
              <a:rPr lang="en-US" sz="1400" b="1" dirty="0">
                <a:latin typeface="Courier New"/>
                <a:cs typeface="Courier New"/>
              </a:rPr>
              <a:t>Clear</a:t>
            </a:r>
            <a:r>
              <a:rPr lang="en-US" sz="1400" b="1" dirty="0">
                <a:solidFill>
                  <a:srgbClr val="0000FF"/>
                </a:solidFill>
                <a:latin typeface="Courier New"/>
                <a:cs typeface="Courier New"/>
              </a:rPr>
              <a:t>&lt;/button&gt;</a:t>
            </a:r>
          </a:p>
          <a:p>
            <a:r>
              <a:rPr lang="en-US" sz="1400" b="1" dirty="0">
                <a:solidFill>
                  <a:srgbClr val="0000FF"/>
                </a:solidFill>
                <a:latin typeface="Courier New"/>
                <a:cs typeface="Courier New"/>
              </a:rPr>
              <a:t>   &lt;/body&gt;</a:t>
            </a:r>
          </a:p>
          <a:p>
            <a:r>
              <a:rPr lang="en-US" sz="1400" b="1" dirty="0">
                <a:solidFill>
                  <a:srgbClr val="0000FF"/>
                </a:solidFill>
                <a:latin typeface="Courier New"/>
                <a:cs typeface="Courier New"/>
              </a:rPr>
              <a:t>&lt;/html&gt;</a:t>
            </a: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5257800"/>
            <a:ext cx="8255000" cy="1981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dirty="0">
                <a:solidFill>
                  <a:srgbClr val="000000"/>
                </a:solidFill>
                <a:latin typeface="Times New Roman" charset="0"/>
              </a:rPr>
              <a:t>Here’s an application designed to track the running list of errands I need to accomplish today. Presumably, I need functionality to add new tasks and delete completed ones.</a:t>
            </a:r>
          </a:p>
          <a:p>
            <a:pPr marL="342900" indent="-342900">
              <a:lnSpc>
                <a:spcPct val="90000"/>
              </a:lnSpc>
              <a:spcAft>
                <a:spcPts val="500"/>
              </a:spcAft>
              <a:buFontTx/>
              <a:buChar char="•"/>
            </a:pPr>
            <a:r>
              <a:rPr lang="en-US" sz="2400" dirty="0">
                <a:solidFill>
                  <a:srgbClr val="000000"/>
                </a:solidFill>
                <a:latin typeface="Times New Roman" charset="0"/>
              </a:rPr>
              <a:t>To support deletion, we’ll need some new DOM methods.</a:t>
            </a: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24384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to-do-</a:t>
            </a:r>
            <a:r>
              <a:rPr lang="en-US" sz="1400" b="1" dirty="0" err="1">
                <a:latin typeface="Courier New" panose="02070309020205020404" pitchFamily="49" charset="0"/>
                <a:cs typeface="Courier New" panose="02070309020205020404" pitchFamily="49" charset="0"/>
              </a:rPr>
              <a:t>list.html</a:t>
            </a:r>
            <a:endParaRPr lang="en-US" sz="1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0640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85FB473-7C78-FB45-AA96-6E4C2D1ACA9C}"/>
              </a:ext>
            </a:extLst>
          </p:cNvPr>
          <p:cNvSpPr/>
          <p:nvPr/>
        </p:nvSpPr>
        <p:spPr bwMode="auto">
          <a:xfrm>
            <a:off x="533400" y="4260273"/>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Rectangle 22">
            <a:extLst>
              <a:ext uri="{FF2B5EF4-FFF2-40B4-BE49-F238E27FC236}">
                <a16:creationId xmlns:a16="http://schemas.microsoft.com/office/drawing/2014/main" id="{16995A80-C0A4-3843-B545-8178775966B5}"/>
              </a:ext>
            </a:extLst>
          </p:cNvPr>
          <p:cNvSpPr/>
          <p:nvPr/>
        </p:nvSpPr>
        <p:spPr bwMode="auto">
          <a:xfrm>
            <a:off x="533400" y="3429000"/>
            <a:ext cx="8077200" cy="2357433"/>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Rectangle 15">
            <a:extLst>
              <a:ext uri="{FF2B5EF4-FFF2-40B4-BE49-F238E27FC236}">
                <a16:creationId xmlns:a16="http://schemas.microsoft.com/office/drawing/2014/main" id="{126055BE-5BDC-1F40-B35D-7E0F6D9C70D0}"/>
              </a:ext>
            </a:extLst>
          </p:cNvPr>
          <p:cNvSpPr/>
          <p:nvPr/>
        </p:nvSpPr>
        <p:spPr bwMode="auto">
          <a:xfrm>
            <a:off x="533400" y="191066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9" name="Group 18">
            <a:extLst>
              <a:ext uri="{FF2B5EF4-FFF2-40B4-BE49-F238E27FC236}">
                <a16:creationId xmlns:a16="http://schemas.microsoft.com/office/drawing/2014/main" id="{A84BD174-9124-F244-A300-C67116F8DA2F}"/>
              </a:ext>
            </a:extLst>
          </p:cNvPr>
          <p:cNvGrpSpPr/>
          <p:nvPr/>
        </p:nvGrpSpPr>
        <p:grpSpPr>
          <a:xfrm>
            <a:off x="621145" y="4309520"/>
            <a:ext cx="7989455" cy="646331"/>
            <a:chOff x="621145" y="1447800"/>
            <a:chExt cx="7989455" cy="646331"/>
          </a:xfrm>
        </p:grpSpPr>
        <p:sp>
          <p:nvSpPr>
            <p:cNvPr id="20" name="TextBox 19">
              <a:extLst>
                <a:ext uri="{FF2B5EF4-FFF2-40B4-BE49-F238E27FC236}">
                  <a16:creationId xmlns:a16="http://schemas.microsoft.com/office/drawing/2014/main" id="{A90B56AC-63B3-1C4A-AF65-902DF238FFCE}"/>
                </a:ext>
              </a:extLst>
            </p:cNvPr>
            <p:cNvSpPr txBox="1"/>
            <p:nvPr/>
          </p:nvSpPr>
          <p:spPr>
            <a:xfrm>
              <a:off x="621145" y="1547213"/>
              <a:ext cx="4572000" cy="369332"/>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.appendChild</a:t>
              </a:r>
              <a:r>
                <a:rPr lang="en-US" b="1" dirty="0">
                  <a:latin typeface="Courier New"/>
                  <a:cs typeface="Courier New"/>
                </a:rPr>
                <a:t>(</a:t>
              </a:r>
              <a:r>
                <a:rPr lang="en-US" i="1" dirty="0">
                  <a:latin typeface="Times New Roman"/>
                  <a:cs typeface="Times New Roman"/>
                </a:rPr>
                <a:t>node</a:t>
              </a:r>
              <a:r>
                <a:rPr lang="en-US" b="1" dirty="0">
                  <a:latin typeface="Courier New"/>
                  <a:cs typeface="Courier New"/>
                </a:rPr>
                <a:t>)</a:t>
              </a:r>
            </a:p>
          </p:txBody>
        </p:sp>
        <p:sp>
          <p:nvSpPr>
            <p:cNvPr id="22" name="TextBox 21">
              <a:extLst>
                <a:ext uri="{FF2B5EF4-FFF2-40B4-BE49-F238E27FC236}">
                  <a16:creationId xmlns:a16="http://schemas.microsoft.com/office/drawing/2014/main" id="{FA696EC3-38C5-C948-8B04-20B103365DA0}"/>
                </a:ext>
              </a:extLst>
            </p:cNvPr>
            <p:cNvSpPr txBox="1"/>
            <p:nvPr/>
          </p:nvSpPr>
          <p:spPr>
            <a:xfrm>
              <a:off x="509930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Appends a node to the end of the element’s list of children.</a:t>
              </a:r>
            </a:p>
          </p:txBody>
        </p:sp>
      </p:grpSp>
      <p:sp>
        <p:nvSpPr>
          <p:cNvPr id="4311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Common DOM Methods and Properties</a:t>
            </a:r>
            <a:endParaRPr lang="en-US" dirty="0">
              <a:solidFill>
                <a:srgbClr val="FF0000"/>
              </a:solidFill>
              <a:latin typeface="Times New Roman" charset="0"/>
            </a:endParaRPr>
          </a:p>
        </p:txBody>
      </p:sp>
      <p:sp>
        <p:nvSpPr>
          <p:cNvPr id="4" name="Rectangle 3"/>
          <p:cNvSpPr/>
          <p:nvPr/>
        </p:nvSpPr>
        <p:spPr bwMode="auto">
          <a:xfrm>
            <a:off x="533400" y="114300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8" name="Group 7"/>
          <p:cNvGrpSpPr/>
          <p:nvPr/>
        </p:nvGrpSpPr>
        <p:grpSpPr>
          <a:xfrm>
            <a:off x="619694" y="1219200"/>
            <a:ext cx="7990906" cy="651460"/>
            <a:chOff x="619694" y="1500910"/>
            <a:chExt cx="7990906" cy="651460"/>
          </a:xfrm>
        </p:grpSpPr>
        <p:sp>
          <p:nvSpPr>
            <p:cNvPr id="5" name="TextBox 4"/>
            <p:cNvSpPr txBox="1"/>
            <p:nvPr/>
          </p:nvSpPr>
          <p:spPr>
            <a:xfrm>
              <a:off x="619694" y="1664978"/>
              <a:ext cx="4572000" cy="369332"/>
            </a:xfrm>
            <a:prstGeom prst="rect">
              <a:avLst/>
            </a:prstGeom>
            <a:noFill/>
          </p:spPr>
          <p:txBody>
            <a:bodyPr wrap="square" rtlCol="0">
              <a:spAutoFit/>
            </a:bodyPr>
            <a:lstStyle/>
            <a:p>
              <a:r>
                <a:rPr lang="en-US" b="1" dirty="0" err="1">
                  <a:latin typeface="Courier New"/>
                  <a:cs typeface="Courier New"/>
                </a:rPr>
                <a:t>document.getElementById(</a:t>
              </a:r>
              <a:r>
                <a:rPr lang="en-US" i="1" dirty="0" err="1">
                  <a:latin typeface="Times New Roman"/>
                  <a:cs typeface="Times New Roman"/>
                </a:rPr>
                <a:t>id</a:t>
              </a:r>
              <a:r>
                <a:rPr lang="en-US" b="1" dirty="0">
                  <a:latin typeface="Courier New"/>
                  <a:cs typeface="Courier New"/>
                </a:rPr>
                <a:t>)</a:t>
              </a:r>
            </a:p>
          </p:txBody>
        </p:sp>
        <p:sp>
          <p:nvSpPr>
            <p:cNvPr id="7" name="TextBox 6"/>
            <p:cNvSpPr txBox="1"/>
            <p:nvPr/>
          </p:nvSpPr>
          <p:spPr>
            <a:xfrm>
              <a:off x="5099304" y="1500910"/>
              <a:ext cx="3511296" cy="651460"/>
            </a:xfrm>
            <a:prstGeom prst="rect">
              <a:avLst/>
            </a:prstGeom>
            <a:noFill/>
          </p:spPr>
          <p:txBody>
            <a:bodyPr wrap="square" rtlCol="0">
              <a:spAutoFit/>
            </a:bodyPr>
            <a:lstStyle/>
            <a:p>
              <a:pPr>
                <a:lnSpc>
                  <a:spcPct val="90000"/>
                </a:lnSpc>
              </a:pPr>
              <a:r>
                <a:rPr lang="en-US" sz="2000" dirty="0">
                  <a:latin typeface="Times New Roman"/>
                  <a:cs typeface="Times New Roman"/>
                </a:rPr>
                <a:t>Returns the element with the specified id attribute.</a:t>
              </a:r>
            </a:p>
          </p:txBody>
        </p:sp>
      </p:grpSp>
      <p:grpSp>
        <p:nvGrpSpPr>
          <p:cNvPr id="9" name="Group 8"/>
          <p:cNvGrpSpPr/>
          <p:nvPr/>
        </p:nvGrpSpPr>
        <p:grpSpPr>
          <a:xfrm>
            <a:off x="628075" y="1939340"/>
            <a:ext cx="7982525" cy="646331"/>
            <a:chOff x="628075" y="1447800"/>
            <a:chExt cx="7982525" cy="646331"/>
          </a:xfrm>
        </p:grpSpPr>
        <p:sp>
          <p:nvSpPr>
            <p:cNvPr id="10" name="TextBox 9"/>
            <p:cNvSpPr txBox="1"/>
            <p:nvPr/>
          </p:nvSpPr>
          <p:spPr>
            <a:xfrm>
              <a:off x="628075" y="1577528"/>
              <a:ext cx="4572000" cy="369332"/>
            </a:xfrm>
            <a:prstGeom prst="rect">
              <a:avLst/>
            </a:prstGeom>
            <a:noFill/>
          </p:spPr>
          <p:txBody>
            <a:bodyPr wrap="square" rtlCol="0">
              <a:spAutoFit/>
            </a:bodyPr>
            <a:lstStyle/>
            <a:p>
              <a:r>
                <a:rPr lang="en-US" b="1" dirty="0" err="1">
                  <a:latin typeface="Courier New"/>
                  <a:cs typeface="Courier New"/>
                </a:rPr>
                <a:t>document.createElement</a:t>
              </a:r>
              <a:r>
                <a:rPr lang="en-US" b="1" dirty="0">
                  <a:latin typeface="Courier New"/>
                  <a:cs typeface="Courier New"/>
                </a:rPr>
                <a:t>(</a:t>
              </a:r>
              <a:r>
                <a:rPr lang="en-US" i="1" dirty="0">
                  <a:latin typeface="Times New Roman"/>
                  <a:cs typeface="Times New Roman"/>
                </a:rPr>
                <a:t>type</a:t>
              </a:r>
              <a:r>
                <a:rPr lang="en-US" b="1" dirty="0">
                  <a:latin typeface="Courier New"/>
                  <a:cs typeface="Courier New"/>
                </a:rPr>
                <a:t>)</a:t>
              </a:r>
            </a:p>
          </p:txBody>
        </p:sp>
        <p:sp>
          <p:nvSpPr>
            <p:cNvPr id="11" name="TextBox 10"/>
            <p:cNvSpPr txBox="1"/>
            <p:nvPr/>
          </p:nvSpPr>
          <p:spPr>
            <a:xfrm>
              <a:off x="5105400" y="1447800"/>
              <a:ext cx="3505200" cy="646331"/>
            </a:xfrm>
            <a:prstGeom prst="rect">
              <a:avLst/>
            </a:prstGeom>
            <a:noFill/>
          </p:spPr>
          <p:txBody>
            <a:bodyPr wrap="square" rtlCol="0">
              <a:spAutoFit/>
            </a:bodyPr>
            <a:lstStyle/>
            <a:p>
              <a:pPr>
                <a:lnSpc>
                  <a:spcPct val="90000"/>
                </a:lnSpc>
              </a:pPr>
              <a:r>
                <a:rPr lang="en-US" sz="2000" dirty="0">
                  <a:latin typeface="Times New Roman"/>
                  <a:cs typeface="Times New Roman"/>
                </a:rPr>
                <a:t>Creates a new tag element for the tag of the specified type.</a:t>
              </a:r>
            </a:p>
          </p:txBody>
        </p:sp>
      </p:grpSp>
      <p:grpSp>
        <p:nvGrpSpPr>
          <p:cNvPr id="12" name="Group 11"/>
          <p:cNvGrpSpPr/>
          <p:nvPr/>
        </p:nvGrpSpPr>
        <p:grpSpPr>
          <a:xfrm>
            <a:off x="621145" y="2712590"/>
            <a:ext cx="7989455" cy="646331"/>
            <a:chOff x="621145" y="1447800"/>
            <a:chExt cx="7989455" cy="646331"/>
          </a:xfrm>
        </p:grpSpPr>
        <p:sp>
          <p:nvSpPr>
            <p:cNvPr id="13" name="TextBox 12"/>
            <p:cNvSpPr txBox="1"/>
            <p:nvPr/>
          </p:nvSpPr>
          <p:spPr>
            <a:xfrm>
              <a:off x="621145" y="1554610"/>
              <a:ext cx="4572000" cy="369332"/>
            </a:xfrm>
            <a:prstGeom prst="rect">
              <a:avLst/>
            </a:prstGeom>
            <a:noFill/>
          </p:spPr>
          <p:txBody>
            <a:bodyPr wrap="square" rtlCol="0">
              <a:spAutoFit/>
            </a:bodyPr>
            <a:lstStyle/>
            <a:p>
              <a:r>
                <a:rPr lang="en-US" b="1" dirty="0" err="1">
                  <a:latin typeface="Courier New"/>
                  <a:cs typeface="Courier New"/>
                </a:rPr>
                <a:t>document.createTextNode</a:t>
              </a:r>
              <a:r>
                <a:rPr lang="en-US" b="1" dirty="0">
                  <a:latin typeface="Courier New"/>
                  <a:cs typeface="Courier New"/>
                </a:rPr>
                <a:t>(</a:t>
              </a:r>
              <a:r>
                <a:rPr lang="en-US" i="1" dirty="0">
                  <a:latin typeface="Times New Roman"/>
                  <a:cs typeface="Times New Roman"/>
                </a:rPr>
                <a:t>text</a:t>
              </a:r>
              <a:r>
                <a:rPr lang="en-US" b="1" dirty="0">
                  <a:latin typeface="Courier New"/>
                  <a:cs typeface="Courier New"/>
                </a:rPr>
                <a:t>)</a:t>
              </a:r>
            </a:p>
          </p:txBody>
        </p:sp>
        <p:sp>
          <p:nvSpPr>
            <p:cNvPr id="14" name="TextBox 13"/>
            <p:cNvSpPr txBox="1"/>
            <p:nvPr/>
          </p:nvSpPr>
          <p:spPr>
            <a:xfrm>
              <a:off x="509930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Creates a new text element for the provided text string.</a:t>
              </a:r>
            </a:p>
          </p:txBody>
        </p:sp>
      </p:grpSp>
      <p:cxnSp>
        <p:nvCxnSpPr>
          <p:cNvPr id="17" name="Straight Connector 16"/>
          <p:cNvCxnSpPr/>
          <p:nvPr/>
        </p:nvCxnSpPr>
        <p:spPr bwMode="auto">
          <a:xfrm rot="10800000" flipH="1">
            <a:off x="533400" y="1906779"/>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533400" y="2670558"/>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a:cxnSpLocks/>
          </p:cNvCxnSpPr>
          <p:nvPr/>
        </p:nvCxnSpPr>
        <p:spPr bwMode="auto">
          <a:xfrm flipV="1">
            <a:off x="5032227" y="1143795"/>
            <a:ext cx="0" cy="540940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3A6D598-6CD1-9E49-905E-8E028439F5C2}"/>
              </a:ext>
            </a:extLst>
          </p:cNvPr>
          <p:cNvCxnSpPr/>
          <p:nvPr/>
        </p:nvCxnSpPr>
        <p:spPr bwMode="auto">
          <a:xfrm rot="10800000" flipH="1">
            <a:off x="533400" y="4951411"/>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B17EBCB0-4A57-B441-AA50-604C1007A71F}"/>
              </a:ext>
            </a:extLst>
          </p:cNvPr>
          <p:cNvGrpSpPr/>
          <p:nvPr/>
        </p:nvGrpSpPr>
        <p:grpSpPr>
          <a:xfrm>
            <a:off x="609600" y="5099310"/>
            <a:ext cx="8001000" cy="646331"/>
            <a:chOff x="540330" y="1447800"/>
            <a:chExt cx="8001000" cy="646331"/>
          </a:xfrm>
        </p:grpSpPr>
        <p:sp>
          <p:nvSpPr>
            <p:cNvPr id="27" name="TextBox 26">
              <a:extLst>
                <a:ext uri="{FF2B5EF4-FFF2-40B4-BE49-F238E27FC236}">
                  <a16:creationId xmlns:a16="http://schemas.microsoft.com/office/drawing/2014/main" id="{07AE2708-B388-C14F-BA0B-E57F7C2B6D14}"/>
                </a:ext>
              </a:extLst>
            </p:cNvPr>
            <p:cNvSpPr txBox="1"/>
            <p:nvPr/>
          </p:nvSpPr>
          <p:spPr>
            <a:xfrm>
              <a:off x="540330" y="1547213"/>
              <a:ext cx="4572000" cy="369332"/>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.removeChild</a:t>
              </a:r>
              <a:r>
                <a:rPr lang="en-US" b="1" dirty="0">
                  <a:latin typeface="Courier New"/>
                  <a:cs typeface="Courier New"/>
                </a:rPr>
                <a:t>(</a:t>
              </a:r>
              <a:r>
                <a:rPr lang="en-US" i="1" dirty="0">
                  <a:latin typeface="Times New Roman"/>
                  <a:cs typeface="Times New Roman"/>
                </a:rPr>
                <a:t>node</a:t>
              </a:r>
              <a:r>
                <a:rPr lang="en-US" b="1" dirty="0">
                  <a:latin typeface="Courier New"/>
                  <a:cs typeface="Courier New"/>
                </a:rPr>
                <a:t>)</a:t>
              </a:r>
            </a:p>
          </p:txBody>
        </p:sp>
        <p:sp>
          <p:nvSpPr>
            <p:cNvPr id="28" name="TextBox 27">
              <a:extLst>
                <a:ext uri="{FF2B5EF4-FFF2-40B4-BE49-F238E27FC236}">
                  <a16:creationId xmlns:a16="http://schemas.microsoft.com/office/drawing/2014/main" id="{89EE4727-BCE4-FE4E-9D0C-2C9D60149177}"/>
                </a:ext>
              </a:extLst>
            </p:cNvPr>
            <p:cNvSpPr txBox="1"/>
            <p:nvPr/>
          </p:nvSpPr>
          <p:spPr>
            <a:xfrm>
              <a:off x="503003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Removes a node from the element’s list of children.</a:t>
              </a:r>
            </a:p>
          </p:txBody>
        </p:sp>
      </p:grpSp>
      <p:sp>
        <p:nvSpPr>
          <p:cNvPr id="29" name="TextBox 28">
            <a:extLst>
              <a:ext uri="{FF2B5EF4-FFF2-40B4-BE49-F238E27FC236}">
                <a16:creationId xmlns:a16="http://schemas.microsoft.com/office/drawing/2014/main" id="{A63A728F-33C0-AF4D-99D9-4FF1CD831F2F}"/>
              </a:ext>
            </a:extLst>
          </p:cNvPr>
          <p:cNvSpPr txBox="1"/>
          <p:nvPr/>
        </p:nvSpPr>
        <p:spPr>
          <a:xfrm>
            <a:off x="609600" y="5858470"/>
            <a:ext cx="4572000" cy="923330"/>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.parentNode</a:t>
            </a:r>
            <a:endParaRPr lang="en-US" b="1" dirty="0">
              <a:latin typeface="Courier New"/>
              <a:cs typeface="Courier New"/>
            </a:endParaRPr>
          </a:p>
          <a:p>
            <a:r>
              <a:rPr lang="en-US" i="1" dirty="0" err="1">
                <a:latin typeface="Times New Roman"/>
                <a:cs typeface="Times New Roman"/>
              </a:rPr>
              <a:t>element</a:t>
            </a:r>
            <a:r>
              <a:rPr lang="en-US" b="1" dirty="0" err="1">
                <a:latin typeface="Courier New"/>
                <a:cs typeface="Courier New"/>
              </a:rPr>
              <a:t>.lastChild</a:t>
            </a:r>
            <a:endParaRPr lang="en-US" b="1" dirty="0">
              <a:latin typeface="Courier New"/>
              <a:cs typeface="Courier New"/>
            </a:endParaRPr>
          </a:p>
          <a:p>
            <a:endParaRPr lang="en-US" b="1" dirty="0">
              <a:latin typeface="Courier New"/>
              <a:cs typeface="Courier New"/>
            </a:endParaRPr>
          </a:p>
        </p:txBody>
      </p:sp>
      <p:sp>
        <p:nvSpPr>
          <p:cNvPr id="30" name="TextBox 29">
            <a:extLst>
              <a:ext uri="{FF2B5EF4-FFF2-40B4-BE49-F238E27FC236}">
                <a16:creationId xmlns:a16="http://schemas.microsoft.com/office/drawing/2014/main" id="{45C5B4DF-42B1-D24E-B6F6-979E10AD73D1}"/>
              </a:ext>
            </a:extLst>
          </p:cNvPr>
          <p:cNvSpPr txBox="1"/>
          <p:nvPr/>
        </p:nvSpPr>
        <p:spPr>
          <a:xfrm>
            <a:off x="5085153" y="585847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Stores references to a node’s parent and last child.</a:t>
            </a:r>
          </a:p>
        </p:txBody>
      </p:sp>
      <p:grpSp>
        <p:nvGrpSpPr>
          <p:cNvPr id="32" name="Group 31">
            <a:extLst>
              <a:ext uri="{FF2B5EF4-FFF2-40B4-BE49-F238E27FC236}">
                <a16:creationId xmlns:a16="http://schemas.microsoft.com/office/drawing/2014/main" id="{65BF285D-4D28-AD43-93B1-47B9CAA47B6B}"/>
              </a:ext>
            </a:extLst>
          </p:cNvPr>
          <p:cNvGrpSpPr/>
          <p:nvPr/>
        </p:nvGrpSpPr>
        <p:grpSpPr>
          <a:xfrm>
            <a:off x="609600" y="3505200"/>
            <a:ext cx="7989455" cy="646331"/>
            <a:chOff x="621145" y="1447800"/>
            <a:chExt cx="7989455" cy="646331"/>
          </a:xfrm>
        </p:grpSpPr>
        <p:sp>
          <p:nvSpPr>
            <p:cNvPr id="33" name="TextBox 32">
              <a:extLst>
                <a:ext uri="{FF2B5EF4-FFF2-40B4-BE49-F238E27FC236}">
                  <a16:creationId xmlns:a16="http://schemas.microsoft.com/office/drawing/2014/main" id="{8329301A-64D5-4E4B-98D8-0F1966A5AE0D}"/>
                </a:ext>
              </a:extLst>
            </p:cNvPr>
            <p:cNvSpPr txBox="1"/>
            <p:nvPr/>
          </p:nvSpPr>
          <p:spPr>
            <a:xfrm>
              <a:off x="621145" y="1547213"/>
              <a:ext cx="4572000" cy="369332"/>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.getElementsByTagName</a:t>
              </a:r>
              <a:r>
                <a:rPr lang="en-US" b="1" dirty="0">
                  <a:latin typeface="Courier New"/>
                  <a:cs typeface="Courier New"/>
                </a:rPr>
                <a:t>(</a:t>
              </a:r>
              <a:r>
                <a:rPr lang="en-US" i="1" dirty="0">
                  <a:latin typeface="Times New Roman"/>
                  <a:cs typeface="Times New Roman"/>
                </a:rPr>
                <a:t>name</a:t>
              </a:r>
              <a:r>
                <a:rPr lang="en-US" b="1" dirty="0">
                  <a:latin typeface="Courier New"/>
                  <a:cs typeface="Courier New"/>
                </a:rPr>
                <a:t>)</a:t>
              </a:r>
            </a:p>
          </p:txBody>
        </p:sp>
        <p:sp>
          <p:nvSpPr>
            <p:cNvPr id="34" name="TextBox 33">
              <a:extLst>
                <a:ext uri="{FF2B5EF4-FFF2-40B4-BE49-F238E27FC236}">
                  <a16:creationId xmlns:a16="http://schemas.microsoft.com/office/drawing/2014/main" id="{2819F44A-F304-3148-8801-079370794717}"/>
                </a:ext>
              </a:extLst>
            </p:cNvPr>
            <p:cNvSpPr txBox="1"/>
            <p:nvPr/>
          </p:nvSpPr>
          <p:spPr>
            <a:xfrm>
              <a:off x="509930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Returns an array of the elements with the specified tag name.</a:t>
              </a:r>
            </a:p>
          </p:txBody>
        </p:sp>
      </p:grpSp>
    </p:spTree>
    <p:extLst>
      <p:ext uri="{BB962C8B-B14F-4D97-AF65-F5344CB8AC3E}">
        <p14:creationId xmlns:p14="http://schemas.microsoft.com/office/powerpoint/2010/main" val="3955927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Interactive To-Do List</a:t>
            </a:r>
            <a:endParaRPr lang="en-US" dirty="0">
              <a:solidFill>
                <a:srgbClr val="FF0000"/>
              </a:solidFill>
              <a:latin typeface="Times New Roman" charset="0"/>
            </a:endParaRP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990600"/>
            <a:ext cx="8255000" cy="5562600"/>
          </a:xfrm>
          <a:prstGeom prst="rect">
            <a:avLst/>
          </a:prstGeom>
          <a:noFill/>
          <a:ln w="9525">
            <a:noFill/>
            <a:miter lim="800000"/>
            <a:headEnd/>
            <a:tailEnd/>
          </a:ln>
          <a:effectLst/>
        </p:spPr>
        <p:txBody>
          <a:bodyPr>
            <a:prstTxWarp prst="textNoShape">
              <a:avLst/>
            </a:prstTxWarp>
          </a:bodyPr>
          <a:lstStyle/>
          <a:p>
            <a:pPr>
              <a:lnSpc>
                <a:spcPct val="90000"/>
              </a:lnSpc>
              <a:spcAft>
                <a:spcPts val="500"/>
              </a:spcAft>
            </a:pPr>
            <a:r>
              <a:rPr lang="en-US" sz="2400" dirty="0">
                <a:solidFill>
                  <a:srgbClr val="000000"/>
                </a:solidFill>
                <a:latin typeface="Times New Roman" charset="0"/>
              </a:rPr>
              <a:t>Here’s a list of the four different interactions I’d like to support.</a:t>
            </a:r>
          </a:p>
          <a:p>
            <a:pPr marL="342900" indent="-342900">
              <a:lnSpc>
                <a:spcPct val="90000"/>
              </a:lnSpc>
              <a:spcAft>
                <a:spcPts val="500"/>
              </a:spcAft>
              <a:buFontTx/>
              <a:buChar char="•"/>
            </a:pPr>
            <a:r>
              <a:rPr lang="en-US" sz="2400" dirty="0">
                <a:solidFill>
                  <a:srgbClr val="000000"/>
                </a:solidFill>
                <a:latin typeface="Times New Roman" charset="0"/>
              </a:rPr>
              <a:t>Add a new item to my to-list, in one of two different ways:</a:t>
            </a:r>
          </a:p>
          <a:p>
            <a:pPr marL="800100" lvl="1" indent="-342900">
              <a:lnSpc>
                <a:spcPct val="90000"/>
              </a:lnSpc>
              <a:spcAft>
                <a:spcPts val="500"/>
              </a:spcAft>
              <a:buFontTx/>
              <a:buChar char="•"/>
            </a:pPr>
            <a:r>
              <a:rPr lang="en-US" sz="2400" dirty="0">
                <a:solidFill>
                  <a:srgbClr val="000000"/>
                </a:solidFill>
                <a:latin typeface="Times New Roman" charset="0"/>
              </a:rPr>
              <a:t>Type the new item description and click </a:t>
            </a:r>
            <a:r>
              <a:rPr lang="en-US" sz="2000" b="1" dirty="0">
                <a:solidFill>
                  <a:srgbClr val="000000"/>
                </a:solidFill>
                <a:latin typeface="Monaco" pitchFamily="2" charset="77"/>
              </a:rPr>
              <a:t>Add To List</a:t>
            </a:r>
            <a:r>
              <a:rPr lang="en-US" sz="2400" dirty="0">
                <a:solidFill>
                  <a:srgbClr val="000000"/>
                </a:solidFill>
                <a:latin typeface="Times New Roman" charset="0"/>
              </a:rPr>
              <a:t>.</a:t>
            </a:r>
          </a:p>
          <a:p>
            <a:pPr marL="800100" lvl="1" indent="-342900">
              <a:lnSpc>
                <a:spcPct val="90000"/>
              </a:lnSpc>
              <a:spcAft>
                <a:spcPts val="500"/>
              </a:spcAft>
              <a:buFontTx/>
              <a:buChar char="•"/>
            </a:pPr>
            <a:r>
              <a:rPr lang="en-US" sz="2400" dirty="0">
                <a:solidFill>
                  <a:srgbClr val="000000"/>
                </a:solidFill>
                <a:latin typeface="Times New Roman" charset="0"/>
              </a:rPr>
              <a:t>Type the new item description and hit enter while the input area has the focus.</a:t>
            </a:r>
          </a:p>
          <a:p>
            <a:pPr>
              <a:lnSpc>
                <a:spcPct val="90000"/>
              </a:lnSpc>
              <a:spcAft>
                <a:spcPts val="500"/>
              </a:spcAft>
            </a:pPr>
            <a:r>
              <a:rPr lang="en-US" i="1" dirty="0">
                <a:solidFill>
                  <a:srgbClr val="000000"/>
                </a:solidFill>
                <a:latin typeface="Times New Roman" charset="0"/>
              </a:rPr>
              <a:t>These require we attach a </a:t>
            </a:r>
            <a:r>
              <a:rPr lang="en-US" sz="1600" b="1" dirty="0">
                <a:solidFill>
                  <a:srgbClr val="000000"/>
                </a:solidFill>
                <a:latin typeface="Courier New" panose="02070309020205020404" pitchFamily="49" charset="0"/>
                <a:cs typeface="Courier New" panose="02070309020205020404" pitchFamily="49" charset="0"/>
              </a:rPr>
              <a:t>click</a:t>
            </a:r>
            <a:r>
              <a:rPr lang="en-US" i="1" dirty="0">
                <a:solidFill>
                  <a:srgbClr val="000000"/>
                </a:solidFill>
                <a:latin typeface="Times New Roman" charset="0"/>
              </a:rPr>
              <a:t> listener to the button element and a </a:t>
            </a:r>
            <a:r>
              <a:rPr lang="en-US" sz="1600" b="1" dirty="0" err="1">
                <a:solidFill>
                  <a:srgbClr val="000000"/>
                </a:solidFill>
                <a:latin typeface="Courier New" panose="02070309020205020404" pitchFamily="49" charset="0"/>
                <a:cs typeface="Courier New" panose="02070309020205020404" pitchFamily="49" charset="0"/>
              </a:rPr>
              <a:t>keydown</a:t>
            </a:r>
            <a:r>
              <a:rPr lang="en-US" i="1" dirty="0">
                <a:solidFill>
                  <a:srgbClr val="000000"/>
                </a:solidFill>
                <a:latin typeface="Times New Roman" charset="0"/>
              </a:rPr>
              <a:t> listener to the input element.  And because the DOM is updated the same way by each of the two interactions, we want to tap the same code if possible.</a:t>
            </a:r>
          </a:p>
          <a:p>
            <a:pPr marL="342900" indent="-342900">
              <a:lnSpc>
                <a:spcPct val="90000"/>
              </a:lnSpc>
              <a:spcAft>
                <a:spcPts val="500"/>
              </a:spcAft>
              <a:buFontTx/>
              <a:buChar char="•"/>
            </a:pPr>
            <a:r>
              <a:rPr lang="en-US" sz="2400" dirty="0">
                <a:solidFill>
                  <a:srgbClr val="000000"/>
                </a:solidFill>
                <a:latin typeface="Times New Roman" charset="0"/>
              </a:rPr>
              <a:t>Remove a list item by double clicking on it.</a:t>
            </a:r>
          </a:p>
          <a:p>
            <a:pPr>
              <a:lnSpc>
                <a:spcPct val="90000"/>
              </a:lnSpc>
              <a:spcAft>
                <a:spcPts val="500"/>
              </a:spcAft>
            </a:pPr>
            <a:r>
              <a:rPr lang="en-US" i="1" dirty="0">
                <a:solidFill>
                  <a:srgbClr val="000000"/>
                </a:solidFill>
                <a:latin typeface="Times New Roman" charset="0"/>
              </a:rPr>
              <a:t>Doing so requires we attach a </a:t>
            </a:r>
            <a:r>
              <a:rPr lang="en-US" sz="1600" b="1" dirty="0" err="1">
                <a:solidFill>
                  <a:srgbClr val="000000"/>
                </a:solidFill>
                <a:latin typeface="Courier New" panose="02070309020205020404" pitchFamily="49" charset="0"/>
                <a:cs typeface="Courier New" panose="02070309020205020404" pitchFamily="49" charset="0"/>
              </a:rPr>
              <a:t>dblclick</a:t>
            </a:r>
            <a:r>
              <a:rPr lang="en-US" i="1" dirty="0">
                <a:solidFill>
                  <a:srgbClr val="000000"/>
                </a:solidFill>
                <a:latin typeface="Times New Roman" charset="0"/>
              </a:rPr>
              <a:t> event to each </a:t>
            </a:r>
            <a:r>
              <a:rPr lang="en-US" sz="1600" b="1" dirty="0">
                <a:solidFill>
                  <a:srgbClr val="000000"/>
                </a:solidFill>
                <a:latin typeface="Courier New" panose="02070309020205020404" pitchFamily="49" charset="0"/>
                <a:cs typeface="Courier New" panose="02070309020205020404" pitchFamily="49" charset="0"/>
              </a:rPr>
              <a:t>li</a:t>
            </a:r>
            <a:r>
              <a:rPr lang="en-US" i="1" dirty="0">
                <a:solidFill>
                  <a:srgbClr val="000000"/>
                </a:solidFill>
                <a:latin typeface="Times New Roman" charset="0"/>
              </a:rPr>
              <a:t> element so that double clicking one removes the item from the DOM.  Every element in the DOM stores its parent in a properly named </a:t>
            </a:r>
            <a:r>
              <a:rPr lang="en-US" sz="1600" b="1" dirty="0" err="1">
                <a:solidFill>
                  <a:srgbClr val="000000"/>
                </a:solidFill>
                <a:latin typeface="Courier New" panose="02070309020205020404" pitchFamily="49" charset="0"/>
                <a:cs typeface="Courier New" panose="02070309020205020404" pitchFamily="49" charset="0"/>
              </a:rPr>
              <a:t>parentNode</a:t>
            </a:r>
            <a:r>
              <a:rPr lang="en-US" i="1" dirty="0">
                <a:solidFill>
                  <a:srgbClr val="000000"/>
                </a:solidFill>
                <a:latin typeface="Times New Roman" charset="0"/>
              </a:rPr>
              <a:t>, and a DOM method calls </a:t>
            </a:r>
            <a:r>
              <a:rPr lang="en-US" i="1" dirty="0" err="1">
                <a:solidFill>
                  <a:srgbClr val="000000"/>
                </a:solidFill>
                <a:latin typeface="Times New Roman" charset="0"/>
              </a:rPr>
              <a:t>element</a:t>
            </a:r>
            <a:r>
              <a:rPr lang="en-US" sz="1600" b="1" dirty="0" err="1">
                <a:solidFill>
                  <a:srgbClr val="000000"/>
                </a:solidFill>
                <a:latin typeface="Courier New" panose="02070309020205020404" pitchFamily="49" charset="0"/>
                <a:cs typeface="Courier New" panose="02070309020205020404" pitchFamily="49" charset="0"/>
              </a:rPr>
              <a:t>.removeChild</a:t>
            </a:r>
            <a:r>
              <a:rPr lang="en-US" sz="1600" b="1" dirty="0">
                <a:solidFill>
                  <a:srgbClr val="000000"/>
                </a:solidFill>
                <a:latin typeface="Courier New" panose="02070309020205020404" pitchFamily="49" charset="0"/>
                <a:cs typeface="Courier New" panose="02070309020205020404" pitchFamily="49" charset="0"/>
              </a:rPr>
              <a:t>(</a:t>
            </a:r>
            <a:r>
              <a:rPr lang="en-US" i="1" dirty="0">
                <a:solidFill>
                  <a:srgbClr val="000000"/>
                </a:solidFill>
                <a:latin typeface="Times New Roman" charset="0"/>
              </a:rPr>
              <a:t>node</a:t>
            </a:r>
            <a:r>
              <a:rPr lang="en-US" sz="1600" b="1" dirty="0">
                <a:solidFill>
                  <a:srgbClr val="000000"/>
                </a:solidFill>
                <a:latin typeface="Courier New" panose="02070309020205020404" pitchFamily="49" charset="0"/>
                <a:cs typeface="Courier New" panose="02070309020205020404" pitchFamily="49" charset="0"/>
              </a:rPr>
              <a:t>)</a:t>
            </a:r>
            <a:r>
              <a:rPr lang="en-US" i="1" dirty="0">
                <a:solidFill>
                  <a:srgbClr val="000000"/>
                </a:solidFill>
                <a:latin typeface="Times New Roman" charset="0"/>
              </a:rPr>
              <a:t> removes the specified node from the DOM.</a:t>
            </a:r>
          </a:p>
          <a:p>
            <a:pPr marL="342900" indent="-342900">
              <a:lnSpc>
                <a:spcPct val="90000"/>
              </a:lnSpc>
              <a:spcAft>
                <a:spcPts val="500"/>
              </a:spcAft>
              <a:buFontTx/>
              <a:buChar char="•"/>
            </a:pPr>
            <a:r>
              <a:rPr lang="en-US" sz="2400" dirty="0">
                <a:solidFill>
                  <a:srgbClr val="000000"/>
                </a:solidFill>
                <a:latin typeface="Times New Roman" charset="0"/>
              </a:rPr>
              <a:t>Clear all items by clicking the </a:t>
            </a:r>
            <a:r>
              <a:rPr lang="en-US" sz="2000" b="1" dirty="0">
                <a:solidFill>
                  <a:srgbClr val="000000"/>
                </a:solidFill>
                <a:latin typeface="Monaco" pitchFamily="2" charset="77"/>
              </a:rPr>
              <a:t>Clear</a:t>
            </a:r>
            <a:r>
              <a:rPr lang="en-US" sz="2400" dirty="0">
                <a:solidFill>
                  <a:srgbClr val="000000"/>
                </a:solidFill>
                <a:latin typeface="Times New Roman" charset="0"/>
              </a:rPr>
              <a:t> button.</a:t>
            </a:r>
          </a:p>
          <a:p>
            <a:pPr>
              <a:lnSpc>
                <a:spcPct val="90000"/>
              </a:lnSpc>
              <a:spcAft>
                <a:spcPts val="500"/>
              </a:spcAft>
            </a:pPr>
            <a:r>
              <a:rPr lang="en-US" i="1" dirty="0">
                <a:solidFill>
                  <a:srgbClr val="000000"/>
                </a:solidFill>
                <a:latin typeface="Times New Roman" charset="0"/>
              </a:rPr>
              <a:t>This is easiest to implement if we make use of an element’s </a:t>
            </a:r>
            <a:r>
              <a:rPr lang="en-US" sz="1600" b="1" dirty="0" err="1">
                <a:solidFill>
                  <a:srgbClr val="000000"/>
                </a:solidFill>
                <a:latin typeface="Courier New" panose="02070309020205020404" pitchFamily="49" charset="0"/>
                <a:cs typeface="Courier New" panose="02070309020205020404" pitchFamily="49" charset="0"/>
              </a:rPr>
              <a:t>lastChild</a:t>
            </a:r>
            <a:r>
              <a:rPr lang="en-US" i="1" dirty="0">
                <a:solidFill>
                  <a:srgbClr val="000000"/>
                </a:solidFill>
                <a:latin typeface="Times New Roman" charset="0"/>
              </a:rPr>
              <a:t> property, which stores a reference to the last child node—the one most efficiently plucked out by a call to </a:t>
            </a:r>
            <a:r>
              <a:rPr lang="en-US" i="1" dirty="0" err="1">
                <a:solidFill>
                  <a:srgbClr val="000000"/>
                </a:solidFill>
                <a:latin typeface="Times New Roman" charset="0"/>
              </a:rPr>
              <a:t>element</a:t>
            </a:r>
            <a:r>
              <a:rPr lang="en-US" b="1" dirty="0" err="1">
                <a:solidFill>
                  <a:srgbClr val="000000"/>
                </a:solidFill>
                <a:latin typeface="Courier New" panose="02070309020205020404" pitchFamily="49" charset="0"/>
                <a:cs typeface="Courier New" panose="02070309020205020404" pitchFamily="49" charset="0"/>
              </a:rPr>
              <a:t>.</a:t>
            </a:r>
            <a:r>
              <a:rPr lang="en-US" sz="1600" b="1" dirty="0" err="1">
                <a:solidFill>
                  <a:srgbClr val="000000"/>
                </a:solidFill>
                <a:latin typeface="Courier New" panose="02070309020205020404" pitchFamily="49" charset="0"/>
                <a:cs typeface="Courier New" panose="02070309020205020404" pitchFamily="49" charset="0"/>
              </a:rPr>
              <a:t>removeChild</a:t>
            </a:r>
            <a:r>
              <a:rPr lang="en-US" sz="1600" b="1" dirty="0">
                <a:solidFill>
                  <a:srgbClr val="000000"/>
                </a:solidFill>
                <a:latin typeface="Courier New" panose="02070309020205020404" pitchFamily="49" charset="0"/>
                <a:cs typeface="Courier New" panose="02070309020205020404" pitchFamily="49" charset="0"/>
              </a:rPr>
              <a:t>(</a:t>
            </a:r>
            <a:r>
              <a:rPr lang="en-US" i="1" dirty="0">
                <a:solidFill>
                  <a:srgbClr val="000000"/>
                </a:solidFill>
                <a:latin typeface="Times New Roman" charset="0"/>
              </a:rPr>
              <a:t>node</a:t>
            </a:r>
            <a:r>
              <a:rPr lang="en-US" sz="1600" b="1" dirty="0">
                <a:solidFill>
                  <a:srgbClr val="000000"/>
                </a:solidFill>
                <a:latin typeface="Courier New" panose="02070309020205020404" pitchFamily="49" charset="0"/>
                <a:cs typeface="Courier New" panose="02070309020205020404" pitchFamily="49" charset="0"/>
              </a:rPr>
              <a:t>)</a:t>
            </a:r>
            <a:r>
              <a:rPr lang="en-US" i="1" dirty="0">
                <a:solidFill>
                  <a:srgbClr val="000000"/>
                </a:solidFill>
                <a:latin typeface="Times New Roman" charset="0"/>
              </a:rPr>
              <a:t>.  If a node doesn’t have any children, then the </a:t>
            </a:r>
            <a:r>
              <a:rPr lang="en-US" sz="1600" b="1" dirty="0" err="1">
                <a:solidFill>
                  <a:srgbClr val="000000"/>
                </a:solidFill>
                <a:latin typeface="Courier New" panose="02070309020205020404" pitchFamily="49" charset="0"/>
                <a:cs typeface="Courier New" panose="02070309020205020404" pitchFamily="49" charset="0"/>
              </a:rPr>
              <a:t>lastChild</a:t>
            </a:r>
            <a:r>
              <a:rPr lang="en-US" i="1" dirty="0">
                <a:solidFill>
                  <a:srgbClr val="000000"/>
                </a:solidFill>
                <a:latin typeface="Times New Roman" charset="0"/>
              </a:rPr>
              <a:t> property is </a:t>
            </a:r>
            <a:r>
              <a:rPr lang="en-US" sz="1600" b="1" dirty="0">
                <a:solidFill>
                  <a:srgbClr val="000000"/>
                </a:solidFill>
                <a:latin typeface="Courier New" panose="02070309020205020404" pitchFamily="49" charset="0"/>
                <a:cs typeface="Courier New" panose="02070309020205020404" pitchFamily="49" charset="0"/>
              </a:rPr>
              <a:t>null</a:t>
            </a:r>
            <a:r>
              <a:rPr lang="en-US" i="1" dirty="0">
                <a:solidFill>
                  <a:srgbClr val="000000"/>
                </a:solidFill>
                <a:latin typeface="Times New Roman" charset="0"/>
              </a:rPr>
              <a:t>.</a:t>
            </a:r>
          </a:p>
          <a:p>
            <a:pPr>
              <a:lnSpc>
                <a:spcPct val="90000"/>
              </a:lnSpc>
              <a:spcAft>
                <a:spcPts val="500"/>
              </a:spcAft>
            </a:pPr>
            <a:endParaRPr lang="en-US" sz="2400" i="1" dirty="0">
              <a:solidFill>
                <a:srgbClr val="000000"/>
              </a:solidFill>
              <a:latin typeface="Times New Roman" charset="0"/>
            </a:endParaRPr>
          </a:p>
        </p:txBody>
      </p:sp>
    </p:spTree>
    <p:extLst>
      <p:ext uri="{BB962C8B-B14F-4D97-AF65-F5344CB8AC3E}">
        <p14:creationId xmlns:p14="http://schemas.microsoft.com/office/powerpoint/2010/main" val="67261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Interactive To-Do List</a:t>
            </a:r>
            <a:endParaRPr lang="en-US" dirty="0">
              <a:solidFill>
                <a:srgbClr val="FF0000"/>
              </a:solidFill>
              <a:latin typeface="Times New Roman" charset="0"/>
            </a:endParaRPr>
          </a:p>
        </p:txBody>
      </p:sp>
      <p:sp>
        <p:nvSpPr>
          <p:cNvPr id="4" name="Rectangle 3"/>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230575" cy="5047536"/>
          </a:xfrm>
          <a:prstGeom prst="rect">
            <a:avLst/>
          </a:prstGeom>
        </p:spPr>
        <p:txBody>
          <a:bodyPr wrap="square">
            <a:spAutoFit/>
          </a:bodyPr>
          <a:lstStyle/>
          <a:p>
            <a:r>
              <a:rPr lang="en-US" sz="1400" b="1" dirty="0">
                <a:latin typeface="Courier New"/>
                <a:cs typeface="Courier New"/>
              </a:rPr>
              <a:t>function </a:t>
            </a:r>
            <a:r>
              <a:rPr lang="en-US" sz="1400" b="1" dirty="0" err="1">
                <a:latin typeface="Courier New"/>
                <a:cs typeface="Courier New"/>
              </a:rPr>
              <a:t>onItemDoubleClick</a:t>
            </a:r>
            <a:r>
              <a:rPr lang="en-US" sz="1400" b="1" dirty="0">
                <a:latin typeface="Courier New"/>
                <a:cs typeface="Courier New"/>
              </a:rPr>
              <a:t>(e) {</a:t>
            </a:r>
          </a:p>
          <a:p>
            <a:r>
              <a:rPr lang="en-US" sz="1400" b="1" dirty="0">
                <a:latin typeface="Courier New"/>
                <a:cs typeface="Courier New"/>
              </a:rPr>
              <a:t>   </a:t>
            </a:r>
            <a:r>
              <a:rPr lang="en-US" sz="1400" b="1" dirty="0" err="1">
                <a:latin typeface="Courier New"/>
                <a:cs typeface="Courier New"/>
              </a:rPr>
              <a:t>e.target.parentNode.removeChild</a:t>
            </a:r>
            <a:r>
              <a:rPr lang="en-US" sz="1400" b="1" dirty="0">
                <a:latin typeface="Courier New"/>
                <a:cs typeface="Courier New"/>
              </a:rPr>
              <a:t>(</a:t>
            </a:r>
            <a:r>
              <a:rPr lang="en-US" sz="1400" b="1" dirty="0" err="1">
                <a:latin typeface="Courier New"/>
                <a:cs typeface="Courier New"/>
              </a:rPr>
              <a:t>e.target</a:t>
            </a:r>
            <a:r>
              <a:rPr lang="en-US" sz="1400" b="1" dirty="0">
                <a:latin typeface="Courier New"/>
                <a:cs typeface="Courier New"/>
              </a:rPr>
              <a:t>);</a:t>
            </a:r>
          </a:p>
          <a:p>
            <a:r>
              <a:rPr lang="en-US" sz="1400" b="1" dirty="0">
                <a:latin typeface="Courier New"/>
                <a:cs typeface="Courier New"/>
              </a:rPr>
              <a:t>} </a:t>
            </a:r>
            <a:r>
              <a:rPr lang="en-US" sz="1400" b="1" dirty="0">
                <a:solidFill>
                  <a:srgbClr val="0066CC"/>
                </a:solidFill>
                <a:latin typeface="Courier New"/>
                <a:cs typeface="Courier New"/>
              </a:rPr>
              <a:t>// </a:t>
            </a:r>
            <a:r>
              <a:rPr lang="en-US" sz="1400" b="1" dirty="0" err="1">
                <a:solidFill>
                  <a:srgbClr val="0066CC"/>
                </a:solidFill>
                <a:latin typeface="Courier New"/>
                <a:cs typeface="Courier New"/>
              </a:rPr>
              <a:t>e.target</a:t>
            </a:r>
            <a:r>
              <a:rPr lang="en-US" sz="1400" b="1" dirty="0">
                <a:solidFill>
                  <a:srgbClr val="0066CC"/>
                </a:solidFill>
                <a:latin typeface="Courier New"/>
                <a:cs typeface="Courier New"/>
              </a:rPr>
              <a:t> always references source of mouse event</a:t>
            </a:r>
          </a:p>
          <a:p>
            <a:endParaRPr lang="en-US" sz="1400" b="1" dirty="0">
              <a:latin typeface="Courier New"/>
              <a:cs typeface="Courier New"/>
            </a:endParaRPr>
          </a:p>
          <a:p>
            <a:r>
              <a:rPr lang="en-US" sz="1400" b="1" dirty="0">
                <a:latin typeface="Courier New"/>
                <a:cs typeface="Courier New"/>
              </a:rPr>
              <a:t>function </a:t>
            </a:r>
            <a:r>
              <a:rPr lang="en-US" sz="1400" b="1" dirty="0" err="1">
                <a:latin typeface="Courier New"/>
                <a:cs typeface="Courier New"/>
              </a:rPr>
              <a:t>onAddClick</a:t>
            </a:r>
            <a:r>
              <a:rPr lang="en-US" sz="1400" b="1" dirty="0">
                <a:latin typeface="Courier New"/>
                <a:cs typeface="Courier New"/>
              </a:rPr>
              <a:t>(e) { </a:t>
            </a:r>
            <a:r>
              <a:rPr lang="en-US" sz="1400" b="1" dirty="0">
                <a:solidFill>
                  <a:srgbClr val="0066CC"/>
                </a:solidFill>
                <a:latin typeface="Courier New"/>
                <a:cs typeface="Courier New"/>
              </a:rPr>
              <a:t>// e argument is ignored</a:t>
            </a:r>
          </a:p>
          <a:p>
            <a:r>
              <a:rPr lang="en-US" sz="1400" b="1" dirty="0">
                <a:latin typeface="Courier New"/>
                <a:cs typeface="Courier New"/>
              </a:rPr>
              <a:t>   let input = </a:t>
            </a:r>
            <a:r>
              <a:rPr lang="en-US" sz="1400" b="1" dirty="0" err="1">
                <a:latin typeface="Courier New"/>
                <a:cs typeface="Courier New"/>
              </a:rPr>
              <a:t>document.getElementById</a:t>
            </a:r>
            <a:r>
              <a:rPr lang="en-US" sz="1400" b="1" dirty="0">
                <a:latin typeface="Courier New"/>
                <a:cs typeface="Courier New"/>
              </a:rPr>
              <a:t>("item-text");</a:t>
            </a:r>
          </a:p>
          <a:p>
            <a:r>
              <a:rPr lang="en-US" sz="1400" b="1" dirty="0">
                <a:latin typeface="Courier New"/>
                <a:cs typeface="Courier New"/>
              </a:rPr>
              <a:t>   let text = </a:t>
            </a:r>
            <a:r>
              <a:rPr lang="en-US" sz="1400" b="1" dirty="0" err="1">
                <a:latin typeface="Courier New"/>
                <a:cs typeface="Courier New"/>
              </a:rPr>
              <a:t>input.value.trim</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input.value</a:t>
            </a:r>
            <a:r>
              <a:rPr lang="en-US" sz="1400" b="1" dirty="0">
                <a:latin typeface="Courier New"/>
                <a:cs typeface="Courier New"/>
              </a:rPr>
              <a:t> = "";</a:t>
            </a:r>
          </a:p>
          <a:p>
            <a:r>
              <a:rPr lang="en-US" sz="1400" b="1" dirty="0">
                <a:latin typeface="Courier New"/>
                <a:cs typeface="Courier New"/>
              </a:rPr>
              <a:t>   if (</a:t>
            </a:r>
            <a:r>
              <a:rPr lang="en-US" sz="1400" b="1" dirty="0" err="1">
                <a:latin typeface="Courier New"/>
                <a:cs typeface="Courier New"/>
              </a:rPr>
              <a:t>text.length</a:t>
            </a:r>
            <a:r>
              <a:rPr lang="en-US" sz="1400" b="1" dirty="0">
                <a:latin typeface="Courier New"/>
                <a:cs typeface="Courier New"/>
              </a:rPr>
              <a:t> === 0) return;</a:t>
            </a:r>
          </a:p>
          <a:p>
            <a:r>
              <a:rPr lang="en-US" sz="1400" b="1" dirty="0">
                <a:latin typeface="Courier New"/>
                <a:cs typeface="Courier New"/>
              </a:rPr>
              <a:t>   let ul = </a:t>
            </a:r>
            <a:r>
              <a:rPr lang="en-US" sz="1400" b="1" dirty="0" err="1">
                <a:latin typeface="Courier New"/>
                <a:cs typeface="Courier New"/>
              </a:rPr>
              <a:t>document.getElementById</a:t>
            </a:r>
            <a:r>
              <a:rPr lang="en-US" sz="1400" b="1" dirty="0">
                <a:latin typeface="Courier New"/>
                <a:cs typeface="Courier New"/>
              </a:rPr>
              <a:t>("to-do-list");</a:t>
            </a:r>
          </a:p>
          <a:p>
            <a:r>
              <a:rPr lang="en-US" sz="1400" b="1" dirty="0">
                <a:latin typeface="Courier New"/>
                <a:cs typeface="Courier New"/>
              </a:rPr>
              <a:t>   let li = </a:t>
            </a:r>
            <a:r>
              <a:rPr lang="en-US" sz="1400" b="1" dirty="0" err="1">
                <a:latin typeface="Courier New"/>
                <a:cs typeface="Courier New"/>
              </a:rPr>
              <a:t>document.createElement</a:t>
            </a:r>
            <a:r>
              <a:rPr lang="en-US" sz="1400" b="1" dirty="0">
                <a:latin typeface="Courier New"/>
                <a:cs typeface="Courier New"/>
              </a:rPr>
              <a:t>("li");</a:t>
            </a:r>
          </a:p>
          <a:p>
            <a:r>
              <a:rPr lang="en-US" sz="1400" b="1" dirty="0">
                <a:latin typeface="Courier New"/>
                <a:cs typeface="Courier New"/>
              </a:rPr>
              <a:t>   </a:t>
            </a:r>
            <a:r>
              <a:rPr lang="en-US" sz="1400" b="1" dirty="0" err="1">
                <a:latin typeface="Courier New"/>
                <a:cs typeface="Courier New"/>
              </a:rPr>
              <a:t>li.addEventListener</a:t>
            </a:r>
            <a:r>
              <a:rPr lang="en-US" sz="1400" b="1" dirty="0">
                <a:latin typeface="Courier New"/>
                <a:cs typeface="Courier New"/>
              </a:rPr>
              <a:t>("</a:t>
            </a:r>
            <a:r>
              <a:rPr lang="en-US" sz="1400" b="1" dirty="0" err="1">
                <a:latin typeface="Courier New"/>
                <a:cs typeface="Courier New"/>
              </a:rPr>
              <a:t>dblclick</a:t>
            </a:r>
            <a:r>
              <a:rPr lang="en-US" sz="1400" b="1" dirty="0">
                <a:latin typeface="Courier New"/>
                <a:cs typeface="Courier New"/>
              </a:rPr>
              <a:t>", </a:t>
            </a:r>
            <a:r>
              <a:rPr lang="en-US" sz="1400" b="1" dirty="0" err="1">
                <a:latin typeface="Courier New"/>
                <a:cs typeface="Courier New"/>
              </a:rPr>
              <a:t>onItemDoubleClick</a:t>
            </a:r>
            <a:r>
              <a:rPr lang="en-US" sz="1400" b="1" dirty="0">
                <a:latin typeface="Courier New"/>
                <a:cs typeface="Courier New"/>
              </a:rPr>
              <a:t>);</a:t>
            </a:r>
          </a:p>
          <a:p>
            <a:r>
              <a:rPr lang="en-US" sz="1400" b="1" dirty="0">
                <a:latin typeface="Courier New"/>
                <a:cs typeface="Courier New"/>
              </a:rPr>
              <a:t>   let item = </a:t>
            </a:r>
            <a:r>
              <a:rPr lang="en-US" sz="1400" b="1" dirty="0" err="1">
                <a:latin typeface="Courier New"/>
                <a:cs typeface="Courier New"/>
              </a:rPr>
              <a:t>document.createTextNode</a:t>
            </a:r>
            <a:r>
              <a:rPr lang="en-US" sz="1400" b="1" dirty="0">
                <a:latin typeface="Courier New"/>
                <a:cs typeface="Courier New"/>
              </a:rPr>
              <a:t>(text);</a:t>
            </a:r>
          </a:p>
          <a:p>
            <a:r>
              <a:rPr lang="en-US" sz="1400" b="1" dirty="0">
                <a:latin typeface="Courier New"/>
                <a:cs typeface="Courier New"/>
              </a:rPr>
              <a:t>   </a:t>
            </a:r>
            <a:r>
              <a:rPr lang="en-US" sz="1400" b="1" dirty="0" err="1">
                <a:latin typeface="Courier New"/>
                <a:cs typeface="Courier New"/>
              </a:rPr>
              <a:t>li.appendChild</a:t>
            </a:r>
            <a:r>
              <a:rPr lang="en-US" sz="1400" b="1" dirty="0">
                <a:latin typeface="Courier New"/>
                <a:cs typeface="Courier New"/>
              </a:rPr>
              <a:t>(item);</a:t>
            </a:r>
          </a:p>
          <a:p>
            <a:r>
              <a:rPr lang="en-US" sz="1400" b="1" dirty="0">
                <a:latin typeface="Courier New"/>
                <a:cs typeface="Courier New"/>
              </a:rPr>
              <a:t>   </a:t>
            </a:r>
            <a:r>
              <a:rPr lang="en-US" sz="1400" b="1" dirty="0" err="1">
                <a:latin typeface="Courier New"/>
                <a:cs typeface="Courier New"/>
              </a:rPr>
              <a:t>ul.appendChild</a:t>
            </a:r>
            <a:r>
              <a:rPr lang="en-US" sz="1400" b="1" dirty="0">
                <a:latin typeface="Courier New"/>
                <a:cs typeface="Courier New"/>
              </a:rPr>
              <a:t>(li);</a:t>
            </a:r>
          </a:p>
          <a:p>
            <a:r>
              <a:rPr lang="en-US" sz="1400" b="1" dirty="0">
                <a:latin typeface="Courier New"/>
                <a:cs typeface="Courier New"/>
              </a:rPr>
              <a:t>}</a:t>
            </a:r>
          </a:p>
          <a:p>
            <a:endParaRPr lang="en-US" sz="1400" b="1" dirty="0">
              <a:latin typeface="Courier New"/>
              <a:cs typeface="Courier New"/>
            </a:endParaRPr>
          </a:p>
          <a:p>
            <a:r>
              <a:rPr lang="en-US" sz="1400" b="1" dirty="0">
                <a:latin typeface="Courier New"/>
                <a:cs typeface="Courier New"/>
              </a:rPr>
              <a:t>function </a:t>
            </a:r>
            <a:r>
              <a:rPr lang="en-US" sz="1400" b="1" dirty="0" err="1">
                <a:latin typeface="Courier New"/>
                <a:cs typeface="Courier New"/>
              </a:rPr>
              <a:t>onClearClick</a:t>
            </a:r>
            <a:r>
              <a:rPr lang="en-US" sz="1400" b="1" dirty="0">
                <a:latin typeface="Courier New"/>
                <a:cs typeface="Courier New"/>
              </a:rPr>
              <a:t>(e) { </a:t>
            </a:r>
            <a:r>
              <a:rPr lang="en-US" sz="1400" b="1" dirty="0">
                <a:solidFill>
                  <a:srgbClr val="0066CC"/>
                </a:solidFill>
                <a:latin typeface="Courier New"/>
                <a:cs typeface="Courier New"/>
              </a:rPr>
              <a:t>// e argument is ignored</a:t>
            </a:r>
          </a:p>
          <a:p>
            <a:r>
              <a:rPr lang="en-US" sz="1400" b="1" dirty="0">
                <a:latin typeface="Courier New"/>
                <a:cs typeface="Courier New"/>
              </a:rPr>
              <a:t>   let ul = </a:t>
            </a:r>
            <a:r>
              <a:rPr lang="en-US" sz="1400" b="1" dirty="0" err="1">
                <a:latin typeface="Courier New"/>
                <a:cs typeface="Courier New"/>
              </a:rPr>
              <a:t>document.getElementById</a:t>
            </a:r>
            <a:r>
              <a:rPr lang="en-US" sz="1400" b="1" dirty="0">
                <a:latin typeface="Courier New"/>
                <a:cs typeface="Courier New"/>
              </a:rPr>
              <a:t>("to-do-list");</a:t>
            </a:r>
          </a:p>
          <a:p>
            <a:r>
              <a:rPr lang="en-US" sz="1400" b="1" dirty="0">
                <a:latin typeface="Courier New"/>
                <a:cs typeface="Courier New"/>
              </a:rPr>
              <a:t>   while (</a:t>
            </a:r>
            <a:r>
              <a:rPr lang="en-US" sz="1400" b="1" dirty="0" err="1">
                <a:latin typeface="Courier New"/>
                <a:cs typeface="Courier New"/>
              </a:rPr>
              <a:t>ul.childNodes.length</a:t>
            </a:r>
            <a:r>
              <a:rPr lang="en-US" sz="1400" b="1" dirty="0">
                <a:latin typeface="Courier New"/>
                <a:cs typeface="Courier New"/>
              </a:rPr>
              <a:t> &gt; 0) {</a:t>
            </a:r>
          </a:p>
          <a:p>
            <a:r>
              <a:rPr lang="en-US" sz="1400" b="1" dirty="0">
                <a:latin typeface="Courier New"/>
                <a:cs typeface="Courier New"/>
              </a:rPr>
              <a:t>      </a:t>
            </a:r>
            <a:r>
              <a:rPr lang="en-US" sz="1400" b="1" dirty="0" err="1">
                <a:latin typeface="Courier New"/>
                <a:cs typeface="Courier New"/>
              </a:rPr>
              <a:t>ul.removeChild</a:t>
            </a:r>
            <a:r>
              <a:rPr lang="en-US" sz="1400" b="1" dirty="0">
                <a:latin typeface="Courier New"/>
                <a:cs typeface="Courier New"/>
              </a:rPr>
              <a:t>(</a:t>
            </a:r>
            <a:r>
              <a:rPr lang="en-US" sz="1400" b="1" dirty="0" err="1">
                <a:latin typeface="Courier New"/>
                <a:cs typeface="Courier New"/>
              </a:rPr>
              <a:t>ul.lastChild</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a:t>
            </a: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30480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to-do-</a:t>
            </a:r>
            <a:r>
              <a:rPr lang="en-US" sz="1400" b="1" dirty="0" err="1">
                <a:latin typeface="Courier New" panose="02070309020205020404" pitchFamily="49" charset="0"/>
                <a:cs typeface="Courier New" panose="02070309020205020404" pitchFamily="49" charset="0"/>
              </a:rPr>
              <a:t>list.js</a:t>
            </a:r>
            <a:r>
              <a:rPr lang="en-US" sz="1400" b="1" dirty="0">
                <a:latin typeface="Courier New" panose="02070309020205020404" pitchFamily="49" charset="0"/>
                <a:cs typeface="Courier New" panose="02070309020205020404" pitchFamily="49" charset="0"/>
              </a:rPr>
              <a:t> (part 1)</a:t>
            </a:r>
          </a:p>
        </p:txBody>
      </p:sp>
    </p:spTree>
    <p:extLst>
      <p:ext uri="{BB962C8B-B14F-4D97-AF65-F5344CB8AC3E}">
        <p14:creationId xmlns:p14="http://schemas.microsoft.com/office/powerpoint/2010/main" val="1655475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Example: Interactive To-Do List</a:t>
            </a:r>
            <a:endParaRPr lang="en-US" dirty="0">
              <a:solidFill>
                <a:srgbClr val="FF0000"/>
              </a:solidFill>
              <a:latin typeface="Times New Roman" charset="0"/>
            </a:endParaRPr>
          </a:p>
        </p:txBody>
      </p:sp>
      <p:sp>
        <p:nvSpPr>
          <p:cNvPr id="4" name="Rectangle 3"/>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467601" cy="5047536"/>
          </a:xfrm>
          <a:prstGeom prst="rect">
            <a:avLst/>
          </a:prstGeom>
        </p:spPr>
        <p:txBody>
          <a:bodyPr wrap="square">
            <a:spAutoFit/>
          </a:bodyPr>
          <a:lstStyle/>
          <a:p>
            <a:r>
              <a:rPr lang="en-US" sz="1400" b="1" dirty="0">
                <a:latin typeface="Courier New"/>
                <a:cs typeface="Courier New"/>
              </a:rPr>
              <a:t>const ENTER_KEY = 13;</a:t>
            </a:r>
          </a:p>
          <a:p>
            <a:r>
              <a:rPr lang="en-US" sz="1400" b="1" dirty="0">
                <a:latin typeface="Courier New"/>
                <a:cs typeface="Courier New"/>
              </a:rPr>
              <a:t>function </a:t>
            </a:r>
            <a:r>
              <a:rPr lang="en-US" sz="1400" b="1" dirty="0" err="1">
                <a:latin typeface="Courier New"/>
                <a:cs typeface="Courier New"/>
              </a:rPr>
              <a:t>onKeyDown</a:t>
            </a:r>
            <a:r>
              <a:rPr lang="en-US" sz="1400" b="1" dirty="0">
                <a:latin typeface="Courier New"/>
                <a:cs typeface="Courier New"/>
              </a:rPr>
              <a:t>(e) {</a:t>
            </a:r>
          </a:p>
          <a:p>
            <a:r>
              <a:rPr lang="en-US" sz="1400" b="1" dirty="0">
                <a:latin typeface="Courier New"/>
                <a:cs typeface="Courier New"/>
              </a:rPr>
              <a:t>   if (</a:t>
            </a:r>
            <a:r>
              <a:rPr lang="en-US" sz="1400" b="1" dirty="0" err="1">
                <a:latin typeface="Courier New"/>
                <a:cs typeface="Courier New"/>
              </a:rPr>
              <a:t>e.which</a:t>
            </a:r>
            <a:r>
              <a:rPr lang="en-US" sz="1400" b="1" dirty="0">
                <a:latin typeface="Courier New"/>
                <a:cs typeface="Courier New"/>
              </a:rPr>
              <a:t> === undefined) </a:t>
            </a:r>
            <a:r>
              <a:rPr lang="en-US" sz="1400" b="1" dirty="0" err="1">
                <a:latin typeface="Courier New"/>
                <a:cs typeface="Courier New"/>
              </a:rPr>
              <a:t>e.which</a:t>
            </a:r>
            <a:r>
              <a:rPr lang="en-US" sz="1400" b="1" dirty="0">
                <a:latin typeface="Courier New"/>
                <a:cs typeface="Courier New"/>
              </a:rPr>
              <a:t> = </a:t>
            </a:r>
            <a:r>
              <a:rPr lang="en-US" sz="1400" b="1" dirty="0" err="1">
                <a:latin typeface="Courier New"/>
                <a:cs typeface="Courier New"/>
              </a:rPr>
              <a:t>e.keyCode</a:t>
            </a:r>
            <a:r>
              <a:rPr lang="en-US" sz="1400" b="1" dirty="0">
                <a:latin typeface="Courier New"/>
                <a:cs typeface="Courier New"/>
              </a:rPr>
              <a:t>;</a:t>
            </a:r>
          </a:p>
          <a:p>
            <a:r>
              <a:rPr lang="en-US" sz="1400" b="1" dirty="0">
                <a:latin typeface="Courier New"/>
                <a:cs typeface="Courier New"/>
              </a:rPr>
              <a:t>   if (</a:t>
            </a:r>
            <a:r>
              <a:rPr lang="en-US" sz="1400" b="1" dirty="0" err="1">
                <a:latin typeface="Courier New"/>
                <a:cs typeface="Courier New"/>
              </a:rPr>
              <a:t>e.which</a:t>
            </a:r>
            <a:r>
              <a:rPr lang="en-US" sz="1400" b="1" dirty="0">
                <a:latin typeface="Courier New"/>
                <a:cs typeface="Courier New"/>
              </a:rPr>
              <a:t> !== ENTER_KEY) return;</a:t>
            </a:r>
          </a:p>
          <a:p>
            <a:r>
              <a:rPr lang="en-US" sz="1400" b="1" dirty="0">
                <a:latin typeface="Courier New"/>
                <a:cs typeface="Courier New"/>
              </a:rPr>
              <a:t>   let </a:t>
            </a:r>
            <a:r>
              <a:rPr lang="en-US" sz="1400" b="1" dirty="0" err="1">
                <a:latin typeface="Courier New"/>
                <a:cs typeface="Courier New"/>
              </a:rPr>
              <a:t>addButton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("add-item");</a:t>
            </a:r>
          </a:p>
          <a:p>
            <a:r>
              <a:rPr lang="en-US" sz="1400" b="1" dirty="0">
                <a:latin typeface="Courier New"/>
                <a:cs typeface="Courier New"/>
              </a:rPr>
              <a:t>   </a:t>
            </a:r>
            <a:r>
              <a:rPr lang="en-US" sz="1400" b="1" dirty="0" err="1">
                <a:latin typeface="Courier New"/>
                <a:cs typeface="Courier New"/>
              </a:rPr>
              <a:t>addButton.click</a:t>
            </a:r>
            <a:r>
              <a:rPr lang="en-US" sz="1400" b="1" dirty="0">
                <a:latin typeface="Courier New"/>
                <a:cs typeface="Courier New"/>
              </a:rPr>
              <a:t>(); // programmatically simulate button click</a:t>
            </a:r>
          </a:p>
          <a:p>
            <a:r>
              <a:rPr lang="en-US" sz="1400" b="1" dirty="0">
                <a:latin typeface="Courier New"/>
                <a:cs typeface="Courier New"/>
              </a:rPr>
              <a:t>} </a:t>
            </a:r>
            <a:r>
              <a:rPr lang="en-US" sz="1400" b="1" dirty="0">
                <a:solidFill>
                  <a:srgbClr val="0066CC"/>
                </a:solidFill>
                <a:latin typeface="Courier New"/>
                <a:cs typeface="Courier New"/>
              </a:rPr>
              <a:t>// event source: </a:t>
            </a:r>
            <a:r>
              <a:rPr lang="en-US" sz="1400" b="1" dirty="0" err="1">
                <a:solidFill>
                  <a:srgbClr val="0066CC"/>
                </a:solidFill>
                <a:latin typeface="Courier New"/>
                <a:cs typeface="Courier New"/>
              </a:rPr>
              <a:t>e.which</a:t>
            </a:r>
            <a:r>
              <a:rPr lang="en-US" sz="1400" b="1" dirty="0">
                <a:solidFill>
                  <a:srgbClr val="0066CC"/>
                </a:solidFill>
                <a:latin typeface="Courier New"/>
                <a:cs typeface="Courier New"/>
              </a:rPr>
              <a:t> or </a:t>
            </a:r>
            <a:r>
              <a:rPr lang="en-US" sz="1400" b="1" dirty="0" err="1">
                <a:solidFill>
                  <a:srgbClr val="0066CC"/>
                </a:solidFill>
                <a:latin typeface="Courier New"/>
                <a:cs typeface="Courier New"/>
              </a:rPr>
              <a:t>e.keycode</a:t>
            </a:r>
            <a:r>
              <a:rPr lang="en-US" sz="1400" b="1" dirty="0">
                <a:solidFill>
                  <a:srgbClr val="0066CC"/>
                </a:solidFill>
                <a:latin typeface="Courier New"/>
                <a:cs typeface="Courier New"/>
              </a:rPr>
              <a:t>, depending on browser</a:t>
            </a:r>
          </a:p>
          <a:p>
            <a:endParaRPr lang="en-US" sz="1400" b="1" dirty="0">
              <a:latin typeface="Courier New"/>
              <a:cs typeface="Courier New"/>
            </a:endParaRP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function() {</a:t>
            </a:r>
          </a:p>
          <a:p>
            <a:r>
              <a:rPr lang="en-US" sz="1400" b="1" dirty="0">
                <a:latin typeface="Courier New"/>
                <a:cs typeface="Courier New"/>
              </a:rPr>
              <a:t>   let </a:t>
            </a:r>
            <a:r>
              <a:rPr lang="en-US" sz="1400" b="1" dirty="0" err="1">
                <a:latin typeface="Courier New"/>
                <a:cs typeface="Courier New"/>
              </a:rPr>
              <a:t>addButton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("add-item");</a:t>
            </a:r>
          </a:p>
          <a:p>
            <a:r>
              <a:rPr lang="en-US" sz="1400" b="1" dirty="0">
                <a:latin typeface="Courier New"/>
                <a:cs typeface="Courier New"/>
              </a:rPr>
              <a:t>   </a:t>
            </a:r>
            <a:r>
              <a:rPr lang="en-US" sz="1400" b="1" dirty="0" err="1">
                <a:latin typeface="Courier New"/>
                <a:cs typeface="Courier New"/>
              </a:rPr>
              <a:t>addButton.addEventListener</a:t>
            </a:r>
            <a:r>
              <a:rPr lang="en-US" sz="1400" b="1" dirty="0">
                <a:latin typeface="Courier New"/>
                <a:cs typeface="Courier New"/>
              </a:rPr>
              <a:t>("click", </a:t>
            </a:r>
            <a:r>
              <a:rPr lang="en-US" sz="1400" b="1" dirty="0" err="1">
                <a:latin typeface="Courier New"/>
                <a:cs typeface="Courier New"/>
              </a:rPr>
              <a:t>onAddClick</a:t>
            </a:r>
            <a:r>
              <a:rPr lang="en-US" sz="1400" b="1" dirty="0">
                <a:latin typeface="Courier New"/>
                <a:cs typeface="Courier New"/>
              </a:rPr>
              <a:t>);</a:t>
            </a:r>
          </a:p>
          <a:p>
            <a:endParaRPr lang="en-US" sz="1400" b="1" dirty="0">
              <a:latin typeface="Courier New"/>
              <a:cs typeface="Courier New"/>
            </a:endParaRPr>
          </a:p>
          <a:p>
            <a:r>
              <a:rPr lang="en-US" sz="1400" b="1" dirty="0">
                <a:latin typeface="Courier New"/>
                <a:cs typeface="Courier New"/>
              </a:rPr>
              <a:t>   let </a:t>
            </a:r>
            <a:r>
              <a:rPr lang="en-US" sz="1400" b="1" dirty="0" err="1">
                <a:latin typeface="Courier New"/>
                <a:cs typeface="Courier New"/>
              </a:rPr>
              <a:t>clearButton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("clear-all-items");</a:t>
            </a:r>
          </a:p>
          <a:p>
            <a:r>
              <a:rPr lang="en-US" sz="1400" b="1" dirty="0">
                <a:latin typeface="Courier New"/>
                <a:cs typeface="Courier New"/>
              </a:rPr>
              <a:t>   </a:t>
            </a:r>
            <a:r>
              <a:rPr lang="en-US" sz="1400" b="1" dirty="0" err="1">
                <a:latin typeface="Courier New"/>
                <a:cs typeface="Courier New"/>
              </a:rPr>
              <a:t>clearButton.addEventListener</a:t>
            </a:r>
            <a:r>
              <a:rPr lang="en-US" sz="1400" b="1" dirty="0">
                <a:latin typeface="Courier New"/>
                <a:cs typeface="Courier New"/>
              </a:rPr>
              <a:t>("click", </a:t>
            </a:r>
            <a:r>
              <a:rPr lang="en-US" sz="1400" b="1" dirty="0" err="1">
                <a:latin typeface="Courier New"/>
                <a:cs typeface="Courier New"/>
              </a:rPr>
              <a:t>onClearClick</a:t>
            </a:r>
            <a:r>
              <a:rPr lang="en-US" sz="1400" b="1" dirty="0">
                <a:latin typeface="Courier New"/>
                <a:cs typeface="Courier New"/>
              </a:rPr>
              <a:t>);</a:t>
            </a:r>
          </a:p>
          <a:p>
            <a:endParaRPr lang="en-US" sz="1400" b="1" dirty="0">
              <a:latin typeface="Courier New"/>
              <a:cs typeface="Courier New"/>
            </a:endParaRPr>
          </a:p>
          <a:p>
            <a:r>
              <a:rPr lang="en-US" sz="1400" b="1" dirty="0">
                <a:latin typeface="Courier New"/>
                <a:cs typeface="Courier New"/>
              </a:rPr>
              <a:t>   let input = </a:t>
            </a:r>
            <a:r>
              <a:rPr lang="en-US" sz="1400" b="1" dirty="0" err="1">
                <a:latin typeface="Courier New"/>
                <a:cs typeface="Courier New"/>
              </a:rPr>
              <a:t>document.getElementById</a:t>
            </a:r>
            <a:r>
              <a:rPr lang="en-US" sz="1400" b="1" dirty="0">
                <a:latin typeface="Courier New"/>
                <a:cs typeface="Courier New"/>
              </a:rPr>
              <a:t>("item-text");</a:t>
            </a:r>
          </a:p>
          <a:p>
            <a:r>
              <a:rPr lang="en-US" sz="1400" b="1" dirty="0">
                <a:latin typeface="Courier New"/>
                <a:cs typeface="Courier New"/>
              </a:rPr>
              <a:t>   </a:t>
            </a:r>
            <a:r>
              <a:rPr lang="en-US" sz="1400" b="1" dirty="0" err="1">
                <a:latin typeface="Courier New"/>
                <a:cs typeface="Courier New"/>
              </a:rPr>
              <a:t>input.addEventListener</a:t>
            </a:r>
            <a:r>
              <a:rPr lang="en-US" sz="1400" b="1" dirty="0">
                <a:latin typeface="Courier New"/>
                <a:cs typeface="Courier New"/>
              </a:rPr>
              <a:t>("</a:t>
            </a:r>
            <a:r>
              <a:rPr lang="en-US" sz="1400" b="1" dirty="0" err="1">
                <a:latin typeface="Courier New"/>
                <a:cs typeface="Courier New"/>
              </a:rPr>
              <a:t>keydown</a:t>
            </a:r>
            <a:r>
              <a:rPr lang="en-US" sz="1400" b="1" dirty="0">
                <a:latin typeface="Courier New"/>
                <a:cs typeface="Courier New"/>
              </a:rPr>
              <a:t>", </a:t>
            </a:r>
            <a:r>
              <a:rPr lang="en-US" sz="1400" b="1" dirty="0" err="1">
                <a:latin typeface="Courier New"/>
                <a:cs typeface="Courier New"/>
              </a:rPr>
              <a:t>onKeyDown</a:t>
            </a:r>
            <a:r>
              <a:rPr lang="en-US" sz="1400" b="1" dirty="0">
                <a:latin typeface="Courier New"/>
                <a:cs typeface="Courier New"/>
              </a:rPr>
              <a:t>);</a:t>
            </a:r>
          </a:p>
          <a:p>
            <a:endParaRPr lang="en-US" sz="1400" b="1" dirty="0">
              <a:latin typeface="Courier New"/>
              <a:cs typeface="Courier New"/>
            </a:endParaRPr>
          </a:p>
          <a:p>
            <a:r>
              <a:rPr lang="en-US" sz="1400" b="1" dirty="0">
                <a:latin typeface="Courier New"/>
                <a:cs typeface="Courier New"/>
              </a:rPr>
              <a:t>   let </a:t>
            </a:r>
            <a:r>
              <a:rPr lang="en-US" sz="1400" b="1" dirty="0" err="1">
                <a:latin typeface="Courier New"/>
                <a:cs typeface="Courier New"/>
              </a:rPr>
              <a:t>listItems</a:t>
            </a:r>
            <a:r>
              <a:rPr lang="en-US" sz="1400" b="1" dirty="0">
                <a:latin typeface="Courier New"/>
                <a:cs typeface="Courier New"/>
              </a:rPr>
              <a:t> = </a:t>
            </a:r>
            <a:r>
              <a:rPr lang="en-US" sz="1400" b="1" dirty="0" err="1">
                <a:latin typeface="Courier New"/>
                <a:cs typeface="Courier New"/>
              </a:rPr>
              <a:t>document.getElementsByTagName</a:t>
            </a:r>
            <a:r>
              <a:rPr lang="en-US" sz="1400" b="1" dirty="0">
                <a:latin typeface="Courier New"/>
                <a:cs typeface="Courier New"/>
              </a:rPr>
              <a:t>("li");</a:t>
            </a:r>
          </a:p>
          <a:p>
            <a:r>
              <a:rPr lang="en-US" sz="1400" b="1" dirty="0">
                <a:latin typeface="Courier New"/>
                <a:cs typeface="Courier New"/>
              </a:rPr>
              <a:t>   for (let </a:t>
            </a:r>
            <a:r>
              <a:rPr lang="en-US" sz="1400" b="1" dirty="0" err="1">
                <a:latin typeface="Courier New"/>
                <a:cs typeface="Courier New"/>
              </a:rPr>
              <a:t>i</a:t>
            </a:r>
            <a:r>
              <a:rPr lang="en-US" sz="1400" b="1" dirty="0">
                <a:latin typeface="Courier New"/>
                <a:cs typeface="Courier New"/>
              </a:rPr>
              <a:t> = 0; </a:t>
            </a:r>
            <a:r>
              <a:rPr lang="en-US" sz="1400" b="1" dirty="0" err="1">
                <a:latin typeface="Courier New"/>
                <a:cs typeface="Courier New"/>
              </a:rPr>
              <a:t>i</a:t>
            </a:r>
            <a:r>
              <a:rPr lang="en-US" sz="1400" b="1" dirty="0">
                <a:latin typeface="Courier New"/>
                <a:cs typeface="Courier New"/>
              </a:rPr>
              <a:t> &lt; </a:t>
            </a:r>
            <a:r>
              <a:rPr lang="en-US" sz="1400" b="1" dirty="0" err="1">
                <a:latin typeface="Courier New"/>
                <a:cs typeface="Courier New"/>
              </a:rPr>
              <a:t>listItems.length</a:t>
            </a:r>
            <a:r>
              <a:rPr lang="en-US" sz="1400" b="1" dirty="0">
                <a:latin typeface="Courier New"/>
                <a:cs typeface="Courier New"/>
              </a:rPr>
              <a:t>; </a:t>
            </a:r>
            <a:r>
              <a:rPr lang="en-US" sz="1400" b="1" dirty="0" err="1">
                <a:latin typeface="Courier New"/>
                <a:cs typeface="Courier New"/>
              </a:rPr>
              <a:t>i</a:t>
            </a:r>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listItems</a:t>
            </a:r>
            <a:r>
              <a:rPr lang="en-US" sz="1400" b="1" dirty="0">
                <a:latin typeface="Courier New"/>
                <a:cs typeface="Courier New"/>
              </a:rPr>
              <a:t>[</a:t>
            </a:r>
            <a:r>
              <a:rPr lang="en-US" sz="1400" b="1" dirty="0" err="1">
                <a:latin typeface="Courier New"/>
                <a:cs typeface="Courier New"/>
              </a:rPr>
              <a:t>i</a:t>
            </a:r>
            <a:r>
              <a:rPr lang="en-US" sz="1400" b="1" dirty="0">
                <a:latin typeface="Courier New"/>
                <a:cs typeface="Courier New"/>
              </a:rPr>
              <a:t>].</a:t>
            </a:r>
            <a:r>
              <a:rPr lang="en-US" sz="1400" b="1" dirty="0" err="1">
                <a:latin typeface="Courier New"/>
                <a:cs typeface="Courier New"/>
              </a:rPr>
              <a:t>addEventListener</a:t>
            </a:r>
            <a:r>
              <a:rPr lang="en-US" sz="1400" b="1" dirty="0">
                <a:latin typeface="Courier New"/>
                <a:cs typeface="Courier New"/>
              </a:rPr>
              <a:t>("</a:t>
            </a:r>
            <a:r>
              <a:rPr lang="en-US" sz="1400" b="1" dirty="0" err="1">
                <a:latin typeface="Courier New"/>
                <a:cs typeface="Courier New"/>
              </a:rPr>
              <a:t>dblclick</a:t>
            </a:r>
            <a:r>
              <a:rPr lang="en-US" sz="1400" b="1" dirty="0">
                <a:latin typeface="Courier New"/>
                <a:cs typeface="Courier New"/>
              </a:rPr>
              <a:t>", </a:t>
            </a:r>
            <a:r>
              <a:rPr lang="en-US" sz="1400" b="1" dirty="0" err="1">
                <a:latin typeface="Courier New"/>
                <a:cs typeface="Courier New"/>
              </a:rPr>
              <a:t>onItemDoubleClick</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a:t>
            </a: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28956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to-do-</a:t>
            </a:r>
            <a:r>
              <a:rPr lang="en-US" sz="1400" b="1" dirty="0" err="1">
                <a:latin typeface="Courier New" panose="02070309020205020404" pitchFamily="49" charset="0"/>
                <a:cs typeface="Courier New" panose="02070309020205020404" pitchFamily="49" charset="0"/>
              </a:rPr>
              <a:t>list.js</a:t>
            </a:r>
            <a:r>
              <a:rPr lang="en-US" sz="1400" b="1" dirty="0">
                <a:latin typeface="Courier New" panose="02070309020205020404" pitchFamily="49" charset="0"/>
                <a:cs typeface="Courier New" panose="02070309020205020404" pitchFamily="49" charset="0"/>
              </a:rPr>
              <a:t> (part 2)</a:t>
            </a:r>
          </a:p>
        </p:txBody>
      </p:sp>
    </p:spTree>
    <p:extLst>
      <p:ext uri="{BB962C8B-B14F-4D97-AF65-F5344CB8AC3E}">
        <p14:creationId xmlns:p14="http://schemas.microsoft.com/office/powerpoint/2010/main" val="167809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Interactive To-Do List Redux</a:t>
            </a:r>
            <a:endParaRPr lang="en-US" dirty="0">
              <a:solidFill>
                <a:srgbClr val="FF0000"/>
              </a:solidFill>
              <a:latin typeface="Times New Roman" charset="0"/>
            </a:endParaRPr>
          </a:p>
        </p:txBody>
      </p:sp>
      <p:sp>
        <p:nvSpPr>
          <p:cNvPr id="7" name="Rectangle 3">
            <a:extLst>
              <a:ext uri="{FF2B5EF4-FFF2-40B4-BE49-F238E27FC236}">
                <a16:creationId xmlns:a16="http://schemas.microsoft.com/office/drawing/2014/main" id="{A5356B47-1B2D-C044-8767-6BCFD73109FE}"/>
              </a:ext>
            </a:extLst>
          </p:cNvPr>
          <p:cNvSpPr>
            <a:spLocks noChangeArrowheads="1"/>
          </p:cNvSpPr>
          <p:nvPr/>
        </p:nvSpPr>
        <p:spPr bwMode="auto">
          <a:xfrm>
            <a:off x="508000" y="990600"/>
            <a:ext cx="8255000" cy="5562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One of the many drawbacks of the DOM is that the initial specification was vague and incomplete, forcing browser implementations to make decisions that were not portable.  </a:t>
            </a:r>
          </a:p>
          <a:p>
            <a:pPr marL="800100" lvl="1"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Too many web applications have been built now to introduce breaking changes.  </a:t>
            </a:r>
          </a:p>
          <a:p>
            <a:pPr marL="800100" lvl="1"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That’s why we need to cope with different event object structures (e.g., mouse events have a </a:t>
            </a:r>
            <a:r>
              <a:rPr lang="en-US" sz="2000" b="1" dirty="0">
                <a:solidFill>
                  <a:srgbClr val="000000"/>
                </a:solidFill>
                <a:latin typeface="Courier" pitchFamily="2" charset="0"/>
              </a:rPr>
              <a:t>target</a:t>
            </a:r>
            <a:r>
              <a:rPr lang="en-US" sz="2400" dirty="0">
                <a:solidFill>
                  <a:srgbClr val="000000"/>
                </a:solidFill>
                <a:latin typeface="Times New Roman" charset="0"/>
              </a:rPr>
              <a:t> attribute, key events don’t and store the element that triggered the event in either a </a:t>
            </a:r>
            <a:r>
              <a:rPr lang="en-US" sz="2000" b="1" dirty="0">
                <a:solidFill>
                  <a:srgbClr val="000000"/>
                </a:solidFill>
                <a:latin typeface="Courier" pitchFamily="2" charset="0"/>
              </a:rPr>
              <a:t>which</a:t>
            </a:r>
            <a:r>
              <a:rPr lang="en-US" sz="2400" dirty="0">
                <a:solidFill>
                  <a:srgbClr val="000000"/>
                </a:solidFill>
                <a:latin typeface="Times New Roman" charset="0"/>
              </a:rPr>
              <a:t> attribute, a </a:t>
            </a:r>
            <a:r>
              <a:rPr lang="en-US" sz="2000" b="1" dirty="0" err="1">
                <a:solidFill>
                  <a:srgbClr val="000000"/>
                </a:solidFill>
                <a:latin typeface="Courier" pitchFamily="2" charset="0"/>
              </a:rPr>
              <a:t>keyCode</a:t>
            </a:r>
            <a:r>
              <a:rPr lang="en-US" sz="2400" dirty="0">
                <a:solidFill>
                  <a:srgbClr val="000000"/>
                </a:solidFill>
                <a:latin typeface="Times New Roman" charset="0"/>
              </a:rPr>
              <a:t> attribute, or both).</a:t>
            </a:r>
          </a:p>
          <a:p>
            <a:pPr marL="342900"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Our implementation </a:t>
            </a:r>
            <a:r>
              <a:rPr lang="en-US" sz="2400" i="1" dirty="0">
                <a:solidFill>
                  <a:srgbClr val="000000"/>
                </a:solidFill>
                <a:latin typeface="Times New Roman" charset="0"/>
              </a:rPr>
              <a:t>cannot</a:t>
            </a:r>
            <a:r>
              <a:rPr lang="en-US" sz="2400" dirty="0">
                <a:solidFill>
                  <a:srgbClr val="000000"/>
                </a:solidFill>
                <a:latin typeface="Times New Roman" charset="0"/>
              </a:rPr>
              <a:t> blame the DOM for our decision to call </a:t>
            </a:r>
            <a:r>
              <a:rPr lang="en-US" sz="2000" b="1" dirty="0" err="1">
                <a:solidFill>
                  <a:srgbClr val="000000"/>
                </a:solidFill>
                <a:latin typeface="Courier New" panose="02070309020205020404" pitchFamily="49" charset="0"/>
                <a:cs typeface="Courier New" panose="02070309020205020404" pitchFamily="49" charset="0"/>
              </a:rPr>
              <a:t>document.getElementById</a:t>
            </a:r>
            <a:r>
              <a:rPr lang="en-US" sz="2400" dirty="0">
                <a:solidFill>
                  <a:srgbClr val="000000"/>
                </a:solidFill>
                <a:latin typeface="Times New Roman" charset="0"/>
              </a:rPr>
              <a:t> repeatedly to retrieve the same </a:t>
            </a:r>
            <a:r>
              <a:rPr lang="en-US" sz="2000" b="1" dirty="0">
                <a:solidFill>
                  <a:srgbClr val="000000"/>
                </a:solidFill>
                <a:latin typeface="Courier New" panose="02070309020205020404" pitchFamily="49" charset="0"/>
                <a:cs typeface="Courier New" panose="02070309020205020404" pitchFamily="49" charset="0"/>
              </a:rPr>
              <a:t>button</a:t>
            </a:r>
            <a:r>
              <a:rPr lang="en-US" sz="2400" dirty="0">
                <a:solidFill>
                  <a:srgbClr val="000000"/>
                </a:solidFill>
                <a:latin typeface="Times New Roman" charset="0"/>
              </a:rPr>
              <a:t> and </a:t>
            </a:r>
            <a:r>
              <a:rPr lang="en-US" sz="2000" b="1" dirty="0">
                <a:solidFill>
                  <a:srgbClr val="000000"/>
                </a:solidFill>
                <a:latin typeface="Courier New" panose="02070309020205020404" pitchFamily="49" charset="0"/>
                <a:cs typeface="Courier New" panose="02070309020205020404" pitchFamily="49" charset="0"/>
              </a:rPr>
              <a:t>ul</a:t>
            </a:r>
            <a:r>
              <a:rPr lang="en-US" sz="2400" dirty="0">
                <a:solidFill>
                  <a:srgbClr val="000000"/>
                </a:solidFill>
                <a:latin typeface="Times New Roman" charset="0"/>
              </a:rPr>
              <a:t> elements.  That’s on us.</a:t>
            </a:r>
          </a:p>
          <a:p>
            <a:pPr marL="800100" lvl="1" indent="-342900">
              <a:lnSpc>
                <a:spcPct val="90000"/>
              </a:lnSpc>
              <a:spcAft>
                <a:spcPts val="500"/>
              </a:spcAft>
              <a:buFont typeface="Arial" panose="020B0604020202020204" pitchFamily="34" charset="0"/>
              <a:buChar char="•"/>
            </a:pPr>
            <a:r>
              <a:rPr lang="en-US" sz="2400" dirty="0">
                <a:solidFill>
                  <a:srgbClr val="000000"/>
                </a:solidFill>
                <a:latin typeface="Times New Roman" charset="0"/>
              </a:rPr>
              <a:t>Fortunately, we can define callbacks—</a:t>
            </a:r>
            <a:r>
              <a:rPr lang="en-US" sz="2000" b="1" dirty="0" err="1">
                <a:solidFill>
                  <a:srgbClr val="000000"/>
                </a:solidFill>
                <a:latin typeface="Courier" pitchFamily="2" charset="0"/>
              </a:rPr>
              <a:t>onClearClick</a:t>
            </a:r>
            <a:r>
              <a:rPr lang="en-US" sz="2400" dirty="0">
                <a:solidFill>
                  <a:srgbClr val="000000"/>
                </a:solidFill>
                <a:latin typeface="Times New Roman" charset="0"/>
              </a:rPr>
              <a:t>, </a:t>
            </a:r>
            <a:r>
              <a:rPr lang="en-US" sz="2000" b="1" dirty="0" err="1">
                <a:solidFill>
                  <a:srgbClr val="000000"/>
                </a:solidFill>
                <a:latin typeface="Courier" pitchFamily="2" charset="0"/>
              </a:rPr>
              <a:t>onKeyUp</a:t>
            </a:r>
            <a:r>
              <a:rPr lang="en-US" sz="2400" dirty="0">
                <a:solidFill>
                  <a:srgbClr val="000000"/>
                </a:solidFill>
                <a:latin typeface="Times New Roman" charset="0"/>
              </a:rPr>
              <a:t>, etc.—as inner functions much as we did for Breakout and Enigma.</a:t>
            </a:r>
          </a:p>
          <a:p>
            <a:pPr>
              <a:lnSpc>
                <a:spcPct val="90000"/>
              </a:lnSpc>
              <a:spcAft>
                <a:spcPts val="500"/>
              </a:spcAft>
            </a:pPr>
            <a:endParaRPr lang="en-US" sz="2400" i="1" dirty="0">
              <a:solidFill>
                <a:srgbClr val="000000"/>
              </a:solidFill>
              <a:latin typeface="Times New Roman" charset="0"/>
            </a:endParaRPr>
          </a:p>
        </p:txBody>
      </p:sp>
    </p:spTree>
    <p:extLst>
      <p:ext uri="{BB962C8B-B14F-4D97-AF65-F5344CB8AC3E}">
        <p14:creationId xmlns:p14="http://schemas.microsoft.com/office/powerpoint/2010/main" val="58868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Revisited: Interactive To-Do List</a:t>
            </a:r>
            <a:endParaRPr lang="en-US" dirty="0">
              <a:solidFill>
                <a:srgbClr val="FF0000"/>
              </a:solidFill>
              <a:latin typeface="Times New Roman" charset="0"/>
            </a:endParaRPr>
          </a:p>
        </p:txBody>
      </p:sp>
      <p:sp>
        <p:nvSpPr>
          <p:cNvPr id="4" name="Rectangle 3"/>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599" y="1343084"/>
            <a:ext cx="7230575" cy="5047536"/>
          </a:xfrm>
          <a:prstGeom prst="rect">
            <a:avLst/>
          </a:prstGeom>
        </p:spPr>
        <p:txBody>
          <a:bodyPr wrap="square">
            <a:spAutoFit/>
          </a:bodyPr>
          <a:lstStyle/>
          <a:p>
            <a:r>
              <a:rPr lang="en-US" sz="1400" b="1" dirty="0">
                <a:latin typeface="Courier New"/>
                <a:cs typeface="Courier New"/>
              </a:rPr>
              <a:t>function </a:t>
            </a:r>
            <a:r>
              <a:rPr lang="en-US" sz="1400" b="1" dirty="0" err="1">
                <a:latin typeface="Courier New"/>
                <a:cs typeface="Courier New"/>
              </a:rPr>
              <a:t>BootstrapToDoList</a:t>
            </a:r>
            <a:r>
              <a:rPr lang="en-US" sz="1400" b="1" dirty="0">
                <a:latin typeface="Courier New"/>
                <a:cs typeface="Courier New"/>
              </a:rPr>
              <a:t>() {</a:t>
            </a:r>
          </a:p>
          <a:p>
            <a:r>
              <a:rPr lang="en-US" sz="1400" b="1" dirty="0">
                <a:latin typeface="Courier New"/>
                <a:cs typeface="Courier New"/>
              </a:rPr>
              <a:t>   </a:t>
            </a:r>
            <a:r>
              <a:rPr lang="en-US" sz="1400" b="1" dirty="0">
                <a:solidFill>
                  <a:schemeClr val="accent2"/>
                </a:solidFill>
                <a:latin typeface="Courier New"/>
                <a:cs typeface="Courier New"/>
              </a:rPr>
              <a:t>/* Variables always visible to inner functions. */</a:t>
            </a:r>
          </a:p>
          <a:p>
            <a:r>
              <a:rPr lang="en-US" sz="1400" b="1" dirty="0">
                <a:latin typeface="Courier New"/>
                <a:cs typeface="Courier New"/>
              </a:rPr>
              <a:t>   let ul = </a:t>
            </a:r>
            <a:r>
              <a:rPr lang="en-US" sz="1400" b="1" dirty="0" err="1">
                <a:latin typeface="Courier New"/>
                <a:cs typeface="Courier New"/>
              </a:rPr>
              <a:t>document.getElementById</a:t>
            </a:r>
            <a:r>
              <a:rPr lang="en-US" sz="1400" b="1" dirty="0">
                <a:latin typeface="Courier New"/>
                <a:cs typeface="Courier New"/>
              </a:rPr>
              <a:t>("to-do-list");</a:t>
            </a:r>
          </a:p>
          <a:p>
            <a:r>
              <a:rPr lang="en-US" sz="1400" b="1" dirty="0">
                <a:latin typeface="Courier New"/>
                <a:cs typeface="Courier New"/>
              </a:rPr>
              <a:t>   let </a:t>
            </a:r>
            <a:r>
              <a:rPr lang="en-US" sz="1400" b="1" dirty="0" err="1">
                <a:latin typeface="Courier New"/>
                <a:cs typeface="Courier New"/>
              </a:rPr>
              <a:t>addButton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("add-item");</a:t>
            </a:r>
          </a:p>
          <a:p>
            <a:r>
              <a:rPr lang="en-US" sz="1400" b="1" dirty="0">
                <a:latin typeface="Courier New"/>
                <a:cs typeface="Courier New"/>
              </a:rPr>
              <a:t>   let </a:t>
            </a:r>
            <a:r>
              <a:rPr lang="en-US" sz="1400" b="1" dirty="0" err="1">
                <a:latin typeface="Courier New"/>
                <a:cs typeface="Courier New"/>
              </a:rPr>
              <a:t>clearButton</a:t>
            </a:r>
            <a:r>
              <a:rPr lang="en-US" sz="1400" b="1" dirty="0">
                <a:latin typeface="Courier New"/>
                <a:cs typeface="Courier New"/>
              </a:rPr>
              <a:t> = </a:t>
            </a:r>
            <a:r>
              <a:rPr lang="en-US" sz="1400" b="1" dirty="0" err="1">
                <a:latin typeface="Courier New"/>
                <a:cs typeface="Courier New"/>
              </a:rPr>
              <a:t>document.getElementById</a:t>
            </a:r>
            <a:r>
              <a:rPr lang="en-US" sz="1400" b="1" dirty="0">
                <a:latin typeface="Courier New"/>
                <a:cs typeface="Courier New"/>
              </a:rPr>
              <a:t>("clear-all-items");</a:t>
            </a:r>
          </a:p>
          <a:p>
            <a:r>
              <a:rPr lang="en-US" sz="1400" b="1" dirty="0">
                <a:latin typeface="Courier New"/>
                <a:cs typeface="Courier New"/>
              </a:rPr>
              <a:t>   let input = </a:t>
            </a:r>
            <a:r>
              <a:rPr lang="en-US" sz="1400" b="1" dirty="0" err="1">
                <a:latin typeface="Courier New"/>
                <a:cs typeface="Courier New"/>
              </a:rPr>
              <a:t>document.getElementById</a:t>
            </a:r>
            <a:r>
              <a:rPr lang="en-US" sz="1400" b="1" dirty="0">
                <a:latin typeface="Courier New"/>
                <a:cs typeface="Courier New"/>
              </a:rPr>
              <a:t>("item-text");</a:t>
            </a:r>
          </a:p>
          <a:p>
            <a:endParaRPr lang="en-US" sz="1400" b="1" dirty="0">
              <a:latin typeface="Courier New"/>
              <a:cs typeface="Courier New"/>
            </a:endParaRPr>
          </a:p>
          <a:p>
            <a:r>
              <a:rPr lang="en-US" sz="1400" b="1" dirty="0">
                <a:latin typeface="Courier New"/>
                <a:cs typeface="Courier New"/>
              </a:rPr>
              <a:t>   function </a:t>
            </a:r>
            <a:r>
              <a:rPr lang="en-US" sz="1400" b="1" dirty="0" err="1">
                <a:latin typeface="Courier New"/>
                <a:cs typeface="Courier New"/>
              </a:rPr>
              <a:t>onClearClick</a:t>
            </a:r>
            <a:r>
              <a:rPr lang="en-US" sz="1400" b="1" dirty="0">
                <a:latin typeface="Courier New"/>
                <a:cs typeface="Courier New"/>
              </a:rPr>
              <a:t>(e) { // e argument is ignored</a:t>
            </a:r>
          </a:p>
          <a:p>
            <a:r>
              <a:rPr lang="en-US" sz="1400" b="1" dirty="0">
                <a:latin typeface="Courier New"/>
                <a:cs typeface="Courier New"/>
              </a:rPr>
              <a:t>      while (</a:t>
            </a:r>
            <a:r>
              <a:rPr lang="en-US" sz="1400" b="1" dirty="0" err="1">
                <a:latin typeface="Courier New"/>
                <a:cs typeface="Courier New"/>
              </a:rPr>
              <a:t>ul.childNodes.length</a:t>
            </a:r>
            <a:r>
              <a:rPr lang="en-US" sz="1400" b="1" dirty="0">
                <a:latin typeface="Courier New"/>
                <a:cs typeface="Courier New"/>
              </a:rPr>
              <a:t> &gt; 0) {</a:t>
            </a:r>
          </a:p>
          <a:p>
            <a:r>
              <a:rPr lang="en-US" sz="1400" b="1" dirty="0">
                <a:latin typeface="Courier New"/>
                <a:cs typeface="Courier New"/>
              </a:rPr>
              <a:t>         </a:t>
            </a:r>
            <a:r>
              <a:rPr lang="en-US" sz="1400" b="1" dirty="0" err="1">
                <a:latin typeface="Courier New"/>
                <a:cs typeface="Courier New"/>
              </a:rPr>
              <a:t>ul.removeChild</a:t>
            </a:r>
            <a:r>
              <a:rPr lang="en-US" sz="1400" b="1" dirty="0">
                <a:latin typeface="Courier New"/>
                <a:cs typeface="Courier New"/>
              </a:rPr>
              <a:t>(</a:t>
            </a:r>
            <a:r>
              <a:rPr lang="en-US" sz="1400" b="1" dirty="0" err="1">
                <a:latin typeface="Courier New"/>
                <a:cs typeface="Courier New"/>
              </a:rPr>
              <a:t>ul.lastChild</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   }</a:t>
            </a:r>
            <a:br>
              <a:rPr lang="en-US" sz="1400" b="1" dirty="0">
                <a:latin typeface="Courier New"/>
                <a:cs typeface="Courier New"/>
              </a:rPr>
            </a:br>
            <a:br>
              <a:rPr lang="en-US" sz="1400" b="1" dirty="0">
                <a:latin typeface="Courier New"/>
                <a:cs typeface="Courier New"/>
              </a:rPr>
            </a:br>
            <a:r>
              <a:rPr lang="en-US" sz="1400" b="1" dirty="0">
                <a:latin typeface="Courier New"/>
                <a:cs typeface="Courier New"/>
              </a:rPr>
              <a:t>   function </a:t>
            </a:r>
            <a:r>
              <a:rPr lang="en-US" sz="1400" b="1" dirty="0" err="1">
                <a:latin typeface="Courier New"/>
                <a:cs typeface="Courier New"/>
              </a:rPr>
              <a:t>onItemDoubleClick</a:t>
            </a:r>
            <a:r>
              <a:rPr lang="en-US" sz="1400" b="1" dirty="0">
                <a:latin typeface="Courier New"/>
                <a:cs typeface="Courier New"/>
              </a:rPr>
              <a:t>(e) {</a:t>
            </a:r>
          </a:p>
          <a:p>
            <a:r>
              <a:rPr lang="en-US" sz="1400" b="1" dirty="0">
                <a:latin typeface="Courier New"/>
                <a:cs typeface="Courier New"/>
              </a:rPr>
              <a:t>      </a:t>
            </a:r>
            <a:r>
              <a:rPr lang="en-US" sz="1400" b="1" dirty="0" err="1">
                <a:latin typeface="Courier New"/>
                <a:cs typeface="Courier New"/>
              </a:rPr>
              <a:t>e.target.parentNode.removeChild</a:t>
            </a:r>
            <a:r>
              <a:rPr lang="en-US" sz="1400" b="1" dirty="0">
                <a:latin typeface="Courier New"/>
                <a:cs typeface="Courier New"/>
              </a:rPr>
              <a:t>(</a:t>
            </a:r>
            <a:r>
              <a:rPr lang="en-US" sz="1400" b="1" dirty="0" err="1">
                <a:latin typeface="Courier New"/>
                <a:cs typeface="Courier New"/>
              </a:rPr>
              <a:t>e.target</a:t>
            </a:r>
            <a:r>
              <a:rPr lang="en-US" sz="1400" b="1" dirty="0">
                <a:latin typeface="Courier New"/>
                <a:cs typeface="Courier New"/>
              </a:rPr>
              <a:t>);</a:t>
            </a:r>
          </a:p>
          <a:p>
            <a:r>
              <a:rPr lang="en-US" sz="1400" b="1" dirty="0">
                <a:latin typeface="Courier New"/>
                <a:cs typeface="Courier New"/>
              </a:rPr>
              <a:t>   }</a:t>
            </a:r>
          </a:p>
          <a:p>
            <a:endParaRPr lang="en-US" sz="1400" b="1" dirty="0">
              <a:latin typeface="Courier New"/>
              <a:cs typeface="Courier New"/>
            </a:endParaRPr>
          </a:p>
          <a:p>
            <a:r>
              <a:rPr lang="en-US" sz="1400" b="1" dirty="0">
                <a:latin typeface="Courier New"/>
                <a:cs typeface="Courier New"/>
              </a:rPr>
              <a:t>   const ENTER_KEY = 13;</a:t>
            </a:r>
          </a:p>
          <a:p>
            <a:r>
              <a:rPr lang="en-US" sz="1400" b="1" dirty="0">
                <a:latin typeface="Courier New"/>
                <a:cs typeface="Courier New"/>
              </a:rPr>
              <a:t>   function </a:t>
            </a:r>
            <a:r>
              <a:rPr lang="en-US" sz="1400" b="1" dirty="0" err="1">
                <a:latin typeface="Courier New"/>
                <a:cs typeface="Courier New"/>
              </a:rPr>
              <a:t>onKeyDown</a:t>
            </a:r>
            <a:r>
              <a:rPr lang="en-US" sz="1400" b="1" dirty="0">
                <a:latin typeface="Courier New"/>
                <a:cs typeface="Courier New"/>
              </a:rPr>
              <a:t>(e) {</a:t>
            </a:r>
          </a:p>
          <a:p>
            <a:r>
              <a:rPr lang="en-US" sz="1400" b="1" dirty="0">
                <a:latin typeface="Courier New"/>
                <a:cs typeface="Courier New"/>
              </a:rPr>
              <a:t>      if (</a:t>
            </a:r>
            <a:r>
              <a:rPr lang="en-US" sz="1400" b="1" dirty="0" err="1">
                <a:latin typeface="Courier New"/>
                <a:cs typeface="Courier New"/>
              </a:rPr>
              <a:t>e.which</a:t>
            </a:r>
            <a:r>
              <a:rPr lang="en-US" sz="1400" b="1" dirty="0">
                <a:latin typeface="Courier New"/>
                <a:cs typeface="Courier New"/>
              </a:rPr>
              <a:t> === undefined) </a:t>
            </a:r>
            <a:r>
              <a:rPr lang="en-US" sz="1400" b="1" dirty="0" err="1">
                <a:latin typeface="Courier New"/>
                <a:cs typeface="Courier New"/>
              </a:rPr>
              <a:t>e.which</a:t>
            </a:r>
            <a:r>
              <a:rPr lang="en-US" sz="1400" b="1" dirty="0">
                <a:latin typeface="Courier New"/>
                <a:cs typeface="Courier New"/>
              </a:rPr>
              <a:t> = </a:t>
            </a:r>
            <a:r>
              <a:rPr lang="en-US" sz="1400" b="1" dirty="0" err="1">
                <a:latin typeface="Courier New"/>
                <a:cs typeface="Courier New"/>
              </a:rPr>
              <a:t>e.keyCode</a:t>
            </a:r>
            <a:r>
              <a:rPr lang="en-US" sz="1400" b="1" dirty="0">
                <a:latin typeface="Courier New"/>
                <a:cs typeface="Courier New"/>
              </a:rPr>
              <a:t>;</a:t>
            </a:r>
          </a:p>
          <a:p>
            <a:r>
              <a:rPr lang="en-US" sz="1400" b="1" dirty="0">
                <a:latin typeface="Courier New"/>
                <a:cs typeface="Courier New"/>
              </a:rPr>
              <a:t>      if (</a:t>
            </a:r>
            <a:r>
              <a:rPr lang="en-US" sz="1400" b="1" dirty="0" err="1">
                <a:latin typeface="Courier New"/>
                <a:cs typeface="Courier New"/>
              </a:rPr>
              <a:t>e.which</a:t>
            </a:r>
            <a:r>
              <a:rPr lang="en-US" sz="1400" b="1" dirty="0">
                <a:latin typeface="Courier New"/>
                <a:cs typeface="Courier New"/>
              </a:rPr>
              <a:t> !== ENTER_KEY) return;</a:t>
            </a:r>
          </a:p>
          <a:p>
            <a:r>
              <a:rPr lang="en-US" sz="1400" b="1" dirty="0">
                <a:latin typeface="Courier New"/>
                <a:cs typeface="Courier New"/>
              </a:rPr>
              <a:t>      </a:t>
            </a:r>
            <a:r>
              <a:rPr lang="en-US" sz="1400" b="1" dirty="0" err="1">
                <a:latin typeface="Courier New"/>
                <a:cs typeface="Courier New"/>
              </a:rPr>
              <a:t>addButton.click</a:t>
            </a:r>
            <a:r>
              <a:rPr lang="en-US" sz="1400" b="1" dirty="0">
                <a:latin typeface="Courier New"/>
                <a:cs typeface="Courier New"/>
              </a:rPr>
              <a:t>();</a:t>
            </a:r>
          </a:p>
          <a:p>
            <a:r>
              <a:rPr lang="en-US" sz="1400" b="1" dirty="0">
                <a:latin typeface="Courier New"/>
                <a:cs typeface="Courier New"/>
              </a:rPr>
              <a:t>   }</a:t>
            </a: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4267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to-do-list-</a:t>
            </a:r>
            <a:r>
              <a:rPr lang="en-US" sz="1400" b="1" dirty="0" err="1">
                <a:latin typeface="Courier New" panose="02070309020205020404" pitchFamily="49" charset="0"/>
                <a:cs typeface="Courier New" panose="02070309020205020404" pitchFamily="49" charset="0"/>
              </a:rPr>
              <a:t>improved.js</a:t>
            </a:r>
            <a:r>
              <a:rPr lang="en-US" sz="1400" b="1" dirty="0">
                <a:latin typeface="Courier New" panose="02070309020205020404" pitchFamily="49" charset="0"/>
                <a:cs typeface="Courier New" panose="02070309020205020404" pitchFamily="49" charset="0"/>
              </a:rPr>
              <a:t> (part 1)</a:t>
            </a:r>
          </a:p>
        </p:txBody>
      </p:sp>
    </p:spTree>
    <p:extLst>
      <p:ext uri="{BB962C8B-B14F-4D97-AF65-F5344CB8AC3E}">
        <p14:creationId xmlns:p14="http://schemas.microsoft.com/office/powerpoint/2010/main" val="2364996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Revisited: Interactive To-Do List</a:t>
            </a:r>
            <a:endParaRPr lang="en-US" dirty="0">
              <a:solidFill>
                <a:srgbClr val="FF0000"/>
              </a:solidFill>
              <a:latin typeface="Times New Roman" charset="0"/>
            </a:endParaRPr>
          </a:p>
        </p:txBody>
      </p:sp>
      <p:sp>
        <p:nvSpPr>
          <p:cNvPr id="4" name="Rectangle 3"/>
          <p:cNvSpPr/>
          <p:nvPr/>
        </p:nvSpPr>
        <p:spPr bwMode="auto">
          <a:xfrm>
            <a:off x="922825" y="1302290"/>
            <a:ext cx="7298350" cy="502231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pitchFamily="84" charset="0"/>
            </a:endParaRPr>
          </a:p>
        </p:txBody>
      </p:sp>
      <p:sp>
        <p:nvSpPr>
          <p:cNvPr id="5" name="Rectangle 4"/>
          <p:cNvSpPr/>
          <p:nvPr/>
        </p:nvSpPr>
        <p:spPr>
          <a:xfrm>
            <a:off x="990599" y="1343084"/>
            <a:ext cx="7467601" cy="4832092"/>
          </a:xfrm>
          <a:prstGeom prst="rect">
            <a:avLst/>
          </a:prstGeom>
        </p:spPr>
        <p:txBody>
          <a:bodyPr wrap="square">
            <a:spAutoFit/>
          </a:bodyPr>
          <a:lstStyle/>
          <a:p>
            <a:r>
              <a:rPr lang="en-US" sz="1400" b="1" dirty="0">
                <a:latin typeface="Courier New"/>
                <a:cs typeface="Courier New"/>
              </a:rPr>
              <a:t>   function </a:t>
            </a:r>
            <a:r>
              <a:rPr lang="en-US" sz="1400" b="1" dirty="0" err="1">
                <a:latin typeface="Courier New"/>
                <a:cs typeface="Courier New"/>
              </a:rPr>
              <a:t>onAddClick</a:t>
            </a:r>
            <a:r>
              <a:rPr lang="en-US" sz="1400" b="1" dirty="0">
                <a:latin typeface="Courier New"/>
                <a:cs typeface="Courier New"/>
              </a:rPr>
              <a:t>(e) { // e argument is ignored</a:t>
            </a:r>
          </a:p>
          <a:p>
            <a:r>
              <a:rPr lang="en-US" sz="1400" b="1" dirty="0">
                <a:latin typeface="Courier New"/>
                <a:cs typeface="Courier New"/>
              </a:rPr>
              <a:t>      let text = </a:t>
            </a:r>
            <a:r>
              <a:rPr lang="en-US" sz="1400" b="1" dirty="0" err="1">
                <a:latin typeface="Courier New"/>
                <a:cs typeface="Courier New"/>
              </a:rPr>
              <a:t>input.value.trim</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input.value</a:t>
            </a:r>
            <a:r>
              <a:rPr lang="en-US" sz="1400" b="1" dirty="0">
                <a:latin typeface="Courier New"/>
                <a:cs typeface="Courier New"/>
              </a:rPr>
              <a:t> = "";</a:t>
            </a:r>
          </a:p>
          <a:p>
            <a:r>
              <a:rPr lang="en-US" sz="1400" b="1" dirty="0">
                <a:latin typeface="Courier New"/>
                <a:cs typeface="Courier New"/>
              </a:rPr>
              <a:t>      if (</a:t>
            </a:r>
            <a:r>
              <a:rPr lang="en-US" sz="1400" b="1" dirty="0" err="1">
                <a:latin typeface="Courier New"/>
                <a:cs typeface="Courier New"/>
              </a:rPr>
              <a:t>text.length</a:t>
            </a:r>
            <a:r>
              <a:rPr lang="en-US" sz="1400" b="1">
                <a:latin typeface="Courier New"/>
                <a:cs typeface="Courier New"/>
              </a:rPr>
              <a:t> === </a:t>
            </a:r>
            <a:r>
              <a:rPr lang="en-US" sz="1400" b="1" dirty="0">
                <a:latin typeface="Courier New"/>
                <a:cs typeface="Courier New"/>
              </a:rPr>
              <a:t>0) return;</a:t>
            </a:r>
          </a:p>
          <a:p>
            <a:r>
              <a:rPr lang="en-US" sz="1400" b="1" dirty="0">
                <a:latin typeface="Courier New"/>
                <a:cs typeface="Courier New"/>
              </a:rPr>
              <a:t>      let li = </a:t>
            </a:r>
            <a:r>
              <a:rPr lang="en-US" sz="1400" b="1" dirty="0" err="1">
                <a:latin typeface="Courier New"/>
                <a:cs typeface="Courier New"/>
              </a:rPr>
              <a:t>document.createElement</a:t>
            </a:r>
            <a:r>
              <a:rPr lang="en-US" sz="1400" b="1" dirty="0">
                <a:latin typeface="Courier New"/>
                <a:cs typeface="Courier New"/>
              </a:rPr>
              <a:t>("li");</a:t>
            </a:r>
          </a:p>
          <a:p>
            <a:r>
              <a:rPr lang="en-US" sz="1400" b="1" dirty="0">
                <a:latin typeface="Courier New"/>
                <a:cs typeface="Courier New"/>
              </a:rPr>
              <a:t>      </a:t>
            </a:r>
            <a:r>
              <a:rPr lang="en-US" sz="1400" b="1" dirty="0" err="1">
                <a:latin typeface="Courier New"/>
                <a:cs typeface="Courier New"/>
              </a:rPr>
              <a:t>li.addEventListener</a:t>
            </a:r>
            <a:r>
              <a:rPr lang="en-US" sz="1400" b="1" dirty="0">
                <a:latin typeface="Courier New"/>
                <a:cs typeface="Courier New"/>
              </a:rPr>
              <a:t>("</a:t>
            </a:r>
            <a:r>
              <a:rPr lang="en-US" sz="1400" b="1" dirty="0" err="1">
                <a:latin typeface="Courier New"/>
                <a:cs typeface="Courier New"/>
              </a:rPr>
              <a:t>dblclick</a:t>
            </a:r>
            <a:r>
              <a:rPr lang="en-US" sz="1400" b="1" dirty="0">
                <a:latin typeface="Courier New"/>
                <a:cs typeface="Courier New"/>
              </a:rPr>
              <a:t>", </a:t>
            </a:r>
            <a:r>
              <a:rPr lang="en-US" sz="1400" b="1" dirty="0" err="1">
                <a:latin typeface="Courier New"/>
                <a:cs typeface="Courier New"/>
              </a:rPr>
              <a:t>onItemDoubleClick</a:t>
            </a:r>
            <a:r>
              <a:rPr lang="en-US" sz="1400" b="1" dirty="0">
                <a:latin typeface="Courier New"/>
                <a:cs typeface="Courier New"/>
              </a:rPr>
              <a:t>);</a:t>
            </a:r>
          </a:p>
          <a:p>
            <a:r>
              <a:rPr lang="en-US" sz="1400" b="1" dirty="0">
                <a:latin typeface="Courier New"/>
                <a:cs typeface="Courier New"/>
              </a:rPr>
              <a:t>      let item = </a:t>
            </a:r>
            <a:r>
              <a:rPr lang="en-US" sz="1400" b="1" dirty="0" err="1">
                <a:latin typeface="Courier New"/>
                <a:cs typeface="Courier New"/>
              </a:rPr>
              <a:t>document.createTextNode</a:t>
            </a:r>
            <a:r>
              <a:rPr lang="en-US" sz="1400" b="1" dirty="0">
                <a:latin typeface="Courier New"/>
                <a:cs typeface="Courier New"/>
              </a:rPr>
              <a:t>(text);</a:t>
            </a:r>
          </a:p>
          <a:p>
            <a:r>
              <a:rPr lang="en-US" sz="1400" b="1" dirty="0">
                <a:latin typeface="Courier New"/>
                <a:cs typeface="Courier New"/>
              </a:rPr>
              <a:t>      </a:t>
            </a:r>
            <a:r>
              <a:rPr lang="en-US" sz="1400" b="1" dirty="0" err="1">
                <a:latin typeface="Courier New"/>
                <a:cs typeface="Courier New"/>
              </a:rPr>
              <a:t>li.appendChild</a:t>
            </a:r>
            <a:r>
              <a:rPr lang="en-US" sz="1400" b="1" dirty="0">
                <a:latin typeface="Courier New"/>
                <a:cs typeface="Courier New"/>
              </a:rPr>
              <a:t>(item);</a:t>
            </a:r>
          </a:p>
          <a:p>
            <a:r>
              <a:rPr lang="en-US" sz="1400" b="1" dirty="0">
                <a:latin typeface="Courier New"/>
                <a:cs typeface="Courier New"/>
              </a:rPr>
              <a:t>      </a:t>
            </a:r>
            <a:r>
              <a:rPr lang="en-US" sz="1400" b="1" dirty="0" err="1">
                <a:latin typeface="Courier New"/>
                <a:cs typeface="Courier New"/>
              </a:rPr>
              <a:t>ul.appendChild</a:t>
            </a:r>
            <a:r>
              <a:rPr lang="en-US" sz="1400" b="1" dirty="0">
                <a:latin typeface="Courier New"/>
                <a:cs typeface="Courier New"/>
              </a:rPr>
              <a:t>(li);</a:t>
            </a:r>
          </a:p>
          <a:p>
            <a:r>
              <a:rPr lang="en-US" sz="1400" b="1" dirty="0">
                <a:latin typeface="Courier New"/>
                <a:cs typeface="Courier New"/>
              </a:rPr>
              <a:t>   }   </a:t>
            </a:r>
          </a:p>
          <a:p>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addButton.addEventListener</a:t>
            </a:r>
            <a:r>
              <a:rPr lang="en-US" sz="1400" b="1" dirty="0">
                <a:latin typeface="Courier New"/>
                <a:cs typeface="Courier New"/>
              </a:rPr>
              <a:t>("click", </a:t>
            </a:r>
            <a:r>
              <a:rPr lang="en-US" sz="1400" b="1" dirty="0" err="1">
                <a:latin typeface="Courier New"/>
                <a:cs typeface="Courier New"/>
              </a:rPr>
              <a:t>onAddClick</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clearButton.addEventListener</a:t>
            </a:r>
            <a:r>
              <a:rPr lang="en-US" sz="1400" b="1" dirty="0">
                <a:latin typeface="Courier New"/>
                <a:cs typeface="Courier New"/>
              </a:rPr>
              <a:t>("click", </a:t>
            </a:r>
            <a:r>
              <a:rPr lang="en-US" sz="1400" b="1" dirty="0" err="1">
                <a:latin typeface="Courier New"/>
                <a:cs typeface="Courier New"/>
              </a:rPr>
              <a:t>onClearClick</a:t>
            </a:r>
            <a:r>
              <a:rPr lang="en-US" sz="1400" b="1" dirty="0">
                <a:latin typeface="Courier New"/>
                <a:cs typeface="Courier New"/>
              </a:rPr>
              <a:t>);</a:t>
            </a:r>
          </a:p>
          <a:p>
            <a:r>
              <a:rPr lang="en-US" sz="1400" b="1" dirty="0">
                <a:latin typeface="Courier New"/>
                <a:cs typeface="Courier New"/>
              </a:rPr>
              <a:t>   </a:t>
            </a:r>
            <a:r>
              <a:rPr lang="en-US" sz="1400" b="1" dirty="0" err="1">
                <a:latin typeface="Courier New"/>
                <a:cs typeface="Courier New"/>
              </a:rPr>
              <a:t>input.addEventListener</a:t>
            </a:r>
            <a:r>
              <a:rPr lang="en-US" sz="1400" b="1" dirty="0">
                <a:latin typeface="Courier New"/>
                <a:cs typeface="Courier New"/>
              </a:rPr>
              <a:t>("</a:t>
            </a:r>
            <a:r>
              <a:rPr lang="en-US" sz="1400" b="1" dirty="0" err="1">
                <a:latin typeface="Courier New"/>
                <a:cs typeface="Courier New"/>
              </a:rPr>
              <a:t>keydown</a:t>
            </a:r>
            <a:r>
              <a:rPr lang="en-US" sz="1400" b="1" dirty="0">
                <a:latin typeface="Courier New"/>
                <a:cs typeface="Courier New"/>
              </a:rPr>
              <a:t>", </a:t>
            </a:r>
            <a:r>
              <a:rPr lang="en-US" sz="1400" b="1" dirty="0" err="1">
                <a:latin typeface="Courier New"/>
                <a:cs typeface="Courier New"/>
              </a:rPr>
              <a:t>onKeyDown</a:t>
            </a:r>
            <a:r>
              <a:rPr lang="en-US" sz="1400" b="1" dirty="0">
                <a:latin typeface="Courier New"/>
                <a:cs typeface="Courier New"/>
              </a:rPr>
              <a:t>);</a:t>
            </a:r>
          </a:p>
          <a:p>
            <a:r>
              <a:rPr lang="en-US" sz="1400" b="1" dirty="0">
                <a:latin typeface="Courier New"/>
                <a:cs typeface="Courier New"/>
              </a:rPr>
              <a:t>   let </a:t>
            </a:r>
            <a:r>
              <a:rPr lang="en-US" sz="1400" b="1" dirty="0" err="1">
                <a:latin typeface="Courier New"/>
                <a:cs typeface="Courier New"/>
              </a:rPr>
              <a:t>listItems</a:t>
            </a:r>
            <a:r>
              <a:rPr lang="en-US" sz="1400" b="1" dirty="0">
                <a:latin typeface="Courier New"/>
                <a:cs typeface="Courier New"/>
              </a:rPr>
              <a:t> = </a:t>
            </a:r>
            <a:r>
              <a:rPr lang="en-US" sz="1400" b="1" dirty="0" err="1">
                <a:latin typeface="Courier New"/>
                <a:cs typeface="Courier New"/>
              </a:rPr>
              <a:t>document.getElementsByTagName</a:t>
            </a:r>
            <a:r>
              <a:rPr lang="en-US" sz="1400" b="1" dirty="0">
                <a:latin typeface="Courier New"/>
                <a:cs typeface="Courier New"/>
              </a:rPr>
              <a:t>("li");</a:t>
            </a:r>
          </a:p>
          <a:p>
            <a:r>
              <a:rPr lang="en-US" sz="1400" b="1" dirty="0">
                <a:latin typeface="Courier New"/>
                <a:cs typeface="Courier New"/>
              </a:rPr>
              <a:t>   for (let </a:t>
            </a:r>
            <a:r>
              <a:rPr lang="en-US" sz="1400" b="1" dirty="0" err="1">
                <a:latin typeface="Courier New"/>
                <a:cs typeface="Courier New"/>
              </a:rPr>
              <a:t>i</a:t>
            </a:r>
            <a:r>
              <a:rPr lang="en-US" sz="1400" b="1" dirty="0">
                <a:latin typeface="Courier New"/>
                <a:cs typeface="Courier New"/>
              </a:rPr>
              <a:t> = 0; </a:t>
            </a:r>
            <a:r>
              <a:rPr lang="en-US" sz="1400" b="1" dirty="0" err="1">
                <a:latin typeface="Courier New"/>
                <a:cs typeface="Courier New"/>
              </a:rPr>
              <a:t>i</a:t>
            </a:r>
            <a:r>
              <a:rPr lang="en-US" sz="1400" b="1" dirty="0">
                <a:latin typeface="Courier New"/>
                <a:cs typeface="Courier New"/>
              </a:rPr>
              <a:t> &lt; </a:t>
            </a:r>
            <a:r>
              <a:rPr lang="en-US" sz="1400" b="1" dirty="0" err="1">
                <a:latin typeface="Courier New"/>
                <a:cs typeface="Courier New"/>
              </a:rPr>
              <a:t>listItems.length</a:t>
            </a:r>
            <a:r>
              <a:rPr lang="en-US" sz="1400" b="1" dirty="0">
                <a:latin typeface="Courier New"/>
                <a:cs typeface="Courier New"/>
              </a:rPr>
              <a:t>; </a:t>
            </a:r>
            <a:r>
              <a:rPr lang="en-US" sz="1400" b="1" dirty="0" err="1">
                <a:latin typeface="Courier New"/>
                <a:cs typeface="Courier New"/>
              </a:rPr>
              <a:t>i</a:t>
            </a:r>
            <a:r>
              <a:rPr lang="en-US" sz="1400" b="1" dirty="0">
                <a:latin typeface="Courier New"/>
                <a:cs typeface="Courier New"/>
              </a:rPr>
              <a:t>++) {</a:t>
            </a:r>
          </a:p>
          <a:p>
            <a:r>
              <a:rPr lang="en-US" sz="1400" b="1" dirty="0">
                <a:latin typeface="Courier New"/>
                <a:cs typeface="Courier New"/>
              </a:rPr>
              <a:t>      </a:t>
            </a:r>
            <a:r>
              <a:rPr lang="en-US" sz="1400" b="1" dirty="0" err="1">
                <a:latin typeface="Courier New"/>
                <a:cs typeface="Courier New"/>
              </a:rPr>
              <a:t>listItems</a:t>
            </a:r>
            <a:r>
              <a:rPr lang="en-US" sz="1400" b="1" dirty="0">
                <a:latin typeface="Courier New"/>
                <a:cs typeface="Courier New"/>
              </a:rPr>
              <a:t>[</a:t>
            </a:r>
            <a:r>
              <a:rPr lang="en-US" sz="1400" b="1" dirty="0" err="1">
                <a:latin typeface="Courier New"/>
                <a:cs typeface="Courier New"/>
              </a:rPr>
              <a:t>i</a:t>
            </a:r>
            <a:r>
              <a:rPr lang="en-US" sz="1400" b="1" dirty="0">
                <a:latin typeface="Courier New"/>
                <a:cs typeface="Courier New"/>
              </a:rPr>
              <a:t>].</a:t>
            </a:r>
            <a:r>
              <a:rPr lang="en-US" sz="1400" b="1" dirty="0" err="1">
                <a:latin typeface="Courier New"/>
                <a:cs typeface="Courier New"/>
              </a:rPr>
              <a:t>addEventListener</a:t>
            </a:r>
            <a:r>
              <a:rPr lang="en-US" sz="1400" b="1" dirty="0">
                <a:latin typeface="Courier New"/>
                <a:cs typeface="Courier New"/>
              </a:rPr>
              <a:t>("</a:t>
            </a:r>
            <a:r>
              <a:rPr lang="en-US" sz="1400" b="1" dirty="0" err="1">
                <a:latin typeface="Courier New"/>
                <a:cs typeface="Courier New"/>
              </a:rPr>
              <a:t>dblclick</a:t>
            </a:r>
            <a:r>
              <a:rPr lang="en-US" sz="1400" b="1" dirty="0">
                <a:latin typeface="Courier New"/>
                <a:cs typeface="Courier New"/>
              </a:rPr>
              <a:t>", </a:t>
            </a:r>
            <a:r>
              <a:rPr lang="en-US" sz="1400" b="1" dirty="0" err="1">
                <a:latin typeface="Courier New"/>
                <a:cs typeface="Courier New"/>
              </a:rPr>
              <a:t>onItemDoubleClick</a:t>
            </a:r>
            <a:r>
              <a:rPr lang="en-US" sz="1400" b="1" dirty="0">
                <a:latin typeface="Courier New"/>
                <a:cs typeface="Courier New"/>
              </a:rPr>
              <a:t>);</a:t>
            </a:r>
          </a:p>
          <a:p>
            <a:r>
              <a:rPr lang="en-US" sz="1400" b="1" dirty="0">
                <a:latin typeface="Courier New"/>
                <a:cs typeface="Courier New"/>
              </a:rPr>
              <a:t>   }</a:t>
            </a:r>
          </a:p>
          <a:p>
            <a:r>
              <a:rPr lang="en-US" sz="1400" b="1" dirty="0">
                <a:latin typeface="Courier New"/>
                <a:cs typeface="Courier New"/>
              </a:rPr>
              <a:t>}</a:t>
            </a:r>
          </a:p>
          <a:p>
            <a:endParaRPr lang="en-US" sz="1400" b="1" dirty="0">
              <a:latin typeface="Courier New"/>
              <a:cs typeface="Courier New"/>
            </a:endParaRPr>
          </a:p>
          <a:p>
            <a:r>
              <a:rPr lang="en-US" sz="1400" b="1" dirty="0">
                <a:solidFill>
                  <a:schemeClr val="accent2"/>
                </a:solidFill>
                <a:latin typeface="Courier New"/>
                <a:cs typeface="Courier New"/>
              </a:rPr>
              <a:t>/* Register </a:t>
            </a:r>
            <a:r>
              <a:rPr lang="en-US" sz="1400" b="1" dirty="0" err="1">
                <a:solidFill>
                  <a:schemeClr val="accent2"/>
                </a:solidFill>
                <a:latin typeface="Courier New"/>
                <a:cs typeface="Courier New"/>
              </a:rPr>
              <a:t>BootstrapToDoList</a:t>
            </a:r>
            <a:r>
              <a:rPr lang="en-US" sz="1400" b="1" dirty="0">
                <a:solidFill>
                  <a:schemeClr val="accent2"/>
                </a:solidFill>
                <a:latin typeface="Courier New"/>
                <a:cs typeface="Courier New"/>
              </a:rPr>
              <a:t> to fire when DOM is fully loaded. */</a:t>
            </a:r>
          </a:p>
          <a:p>
            <a:r>
              <a:rPr lang="en-US" sz="1400" b="1" dirty="0" err="1">
                <a:latin typeface="Courier New"/>
                <a:cs typeface="Courier New"/>
              </a:rPr>
              <a:t>document.addEventListener</a:t>
            </a:r>
            <a:r>
              <a:rPr lang="en-US" sz="1400" b="1" dirty="0">
                <a:latin typeface="Courier New"/>
                <a:cs typeface="Courier New"/>
              </a:rPr>
              <a:t>("</a:t>
            </a:r>
            <a:r>
              <a:rPr lang="en-US" sz="1400" b="1" dirty="0" err="1">
                <a:latin typeface="Courier New"/>
                <a:cs typeface="Courier New"/>
              </a:rPr>
              <a:t>DOMContentLoaded</a:t>
            </a:r>
            <a:r>
              <a:rPr lang="en-US" sz="1400" b="1" dirty="0">
                <a:latin typeface="Courier New"/>
                <a:cs typeface="Courier New"/>
              </a:rPr>
              <a:t>", </a:t>
            </a:r>
            <a:r>
              <a:rPr lang="en-US" sz="1400" b="1" dirty="0" err="1">
                <a:latin typeface="Courier New"/>
                <a:cs typeface="Courier New"/>
              </a:rPr>
              <a:t>BootstrapToDoList</a:t>
            </a:r>
            <a:r>
              <a:rPr lang="en-US" sz="1400" b="1" dirty="0">
                <a:latin typeface="Courier New"/>
                <a:cs typeface="Courier New"/>
              </a:rPr>
              <a:t>);</a:t>
            </a:r>
          </a:p>
        </p:txBody>
      </p:sp>
      <p:sp>
        <p:nvSpPr>
          <p:cNvPr id="6" name="TextBox 5">
            <a:extLst>
              <a:ext uri="{FF2B5EF4-FFF2-40B4-BE49-F238E27FC236}">
                <a16:creationId xmlns:a16="http://schemas.microsoft.com/office/drawing/2014/main" id="{2A4BD740-1460-5E4A-9603-4B67475E07F2}"/>
              </a:ext>
            </a:extLst>
          </p:cNvPr>
          <p:cNvSpPr txBox="1"/>
          <p:nvPr/>
        </p:nvSpPr>
        <p:spPr>
          <a:xfrm>
            <a:off x="838200" y="997490"/>
            <a:ext cx="426720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File: </a:t>
            </a:r>
            <a:r>
              <a:rPr lang="en-US" sz="1400" b="1" dirty="0">
                <a:latin typeface="Courier New" panose="02070309020205020404" pitchFamily="49" charset="0"/>
                <a:cs typeface="Courier New" panose="02070309020205020404" pitchFamily="49" charset="0"/>
              </a:rPr>
              <a:t>to-do-list-</a:t>
            </a:r>
            <a:r>
              <a:rPr lang="en-US" sz="1400" b="1" dirty="0" err="1">
                <a:latin typeface="Courier New" panose="02070309020205020404" pitchFamily="49" charset="0"/>
                <a:cs typeface="Courier New" panose="02070309020205020404" pitchFamily="49" charset="0"/>
              </a:rPr>
              <a:t>improved.js</a:t>
            </a:r>
            <a:r>
              <a:rPr lang="en-US" sz="1400" b="1" dirty="0">
                <a:latin typeface="Courier New" panose="02070309020205020404" pitchFamily="49" charset="0"/>
                <a:cs typeface="Courier New" panose="02070309020205020404" pitchFamily="49" charset="0"/>
              </a:rPr>
              <a:t> (part 2)</a:t>
            </a:r>
          </a:p>
        </p:txBody>
      </p:sp>
    </p:spTree>
    <p:extLst>
      <p:ext uri="{BB962C8B-B14F-4D97-AF65-F5344CB8AC3E}">
        <p14:creationId xmlns:p14="http://schemas.microsoft.com/office/powerpoint/2010/main" val="1242325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20899</TotalTime>
  <Words>2527</Words>
  <Application>Microsoft Macintosh PowerPoint</Application>
  <PresentationFormat>On-screen Show (4:3)</PresentationFormat>
  <Paragraphs>243</Paragraphs>
  <Slides>17</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Arial</vt:lpstr>
      <vt:lpstr>Courier</vt:lpstr>
      <vt:lpstr>Courier New</vt:lpstr>
      <vt:lpstr>Helvetica Neue</vt:lpstr>
      <vt:lpstr>Lucida Grande</vt:lpstr>
      <vt:lpstr>Monaco</vt:lpstr>
      <vt:lpstr>Times</vt:lpstr>
      <vt:lpstr>Times New Roman</vt:lpstr>
      <vt:lpstr>Wingdings</vt:lpstr>
      <vt:lpstr>Blank Presentation</vt:lpstr>
      <vt:lpstr>1_Blank Presentation</vt:lpstr>
      <vt:lpstr>HTML and Interactors</vt:lpstr>
      <vt:lpstr>The History of the World Wide Web</vt:lpstr>
      <vt:lpstr>The Document Object Model</vt:lpstr>
      <vt:lpstr>Understanding The DOM</vt:lpstr>
      <vt:lpstr>Understanding The DOM</vt:lpstr>
      <vt:lpstr>Example: Do Not Press This Button</vt:lpstr>
      <vt:lpstr>Example: Do Not Press This Button</vt:lpstr>
      <vt:lpstr>Example: Do Not Press This Button</vt:lpstr>
      <vt:lpstr>Example: Interactive To-Do List</vt:lpstr>
      <vt:lpstr>Common DOM Methods and Properties</vt:lpstr>
      <vt:lpstr>Example: Interactive To-Do List</vt:lpstr>
      <vt:lpstr>Example: Interactive To-Do List</vt:lpstr>
      <vt:lpstr>Example: Interactive To-Do List</vt:lpstr>
      <vt:lpstr>Interactive To-Do List Redux</vt:lpstr>
      <vt:lpstr>Revisited: Interactive To-Do List</vt:lpstr>
      <vt:lpstr>Revisited: Interactive To-Do List</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281</cp:revision>
  <cp:lastPrinted>2025-11-10T18:49:53Z</cp:lastPrinted>
  <dcterms:created xsi:type="dcterms:W3CDTF">2017-05-29T17:43:40Z</dcterms:created>
  <dcterms:modified xsi:type="dcterms:W3CDTF">2025-11-10T18:52:24Z</dcterms:modified>
</cp:coreProperties>
</file>