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5"/>
  </p:notesMasterIdLst>
  <p:handoutMasterIdLst>
    <p:handoutMasterId r:id="rId16"/>
  </p:handoutMasterIdLst>
  <p:sldIdLst>
    <p:sldId id="441" r:id="rId2"/>
    <p:sldId id="485" r:id="rId3"/>
    <p:sldId id="487" r:id="rId4"/>
    <p:sldId id="489" r:id="rId5"/>
    <p:sldId id="490" r:id="rId6"/>
    <p:sldId id="488" r:id="rId7"/>
    <p:sldId id="517" r:id="rId8"/>
    <p:sldId id="539" r:id="rId9"/>
    <p:sldId id="535" r:id="rId10"/>
    <p:sldId id="536" r:id="rId11"/>
    <p:sldId id="537" r:id="rId12"/>
    <p:sldId id="538" r:id="rId13"/>
    <p:sldId id="369"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FF9999"/>
    <a:srgbClr val="CC3333"/>
    <a:srgbClr val="FF3333"/>
    <a:srgbClr val="666666"/>
    <a:srgbClr val="990000"/>
    <a:srgbClr val="999999"/>
    <a:srgbClr val="FFFFFF"/>
    <a:srgbClr val="CC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p:scale>
          <a:sx n="129" d="100"/>
          <a:sy n="129" d="100"/>
        </p:scale>
        <p:origin x="2624"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17D3B15-53FD-624D-BFE7-CF8E3BF8BA32}" type="datetimeFigureOut">
              <a:rPr lang="en-US" smtClean="0"/>
              <a:t>11/16/25</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BBD3B69B-8FF3-D34F-B7D6-9ACF8C0B77AE}" type="slidenum">
              <a:rPr lang="en-US" smtClean="0"/>
              <a:t>‹#›</a:t>
            </a:fld>
            <a:endParaRPr lang="en-US"/>
          </a:p>
        </p:txBody>
      </p:sp>
    </p:spTree>
    <p:extLst>
      <p:ext uri="{BB962C8B-B14F-4D97-AF65-F5344CB8AC3E}">
        <p14:creationId xmlns:p14="http://schemas.microsoft.com/office/powerpoint/2010/main" val="112805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147441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31392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688712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602921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4800600" y="400050"/>
            <a:ext cx="2590800" cy="19431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625600" y="2457450"/>
            <a:ext cx="8940800" cy="2286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74868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4800600" y="400050"/>
            <a:ext cx="2590800" cy="19431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625600" y="2457450"/>
            <a:ext cx="8940800" cy="2286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784176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602138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50039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263608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335822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13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charset="0"/>
              </a:rPr>
              <a:t>Asynchronous Requests</a:t>
            </a:r>
          </a:p>
        </p:txBody>
      </p:sp>
      <p:sp>
        <p:nvSpPr>
          <p:cNvPr id="2051" name="Text Box 40"/>
          <p:cNvSpPr txBox="1">
            <a:spLocks noChangeArrowheads="1"/>
          </p:cNvSpPr>
          <p:nvPr/>
        </p:nvSpPr>
        <p:spPr bwMode="auto">
          <a:xfrm>
            <a:off x="0" y="4114800"/>
            <a:ext cx="9144000" cy="1348061"/>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106AX</a:t>
            </a:r>
          </a:p>
          <a:p>
            <a:pPr algn="ctr">
              <a:lnSpc>
                <a:spcPct val="85000"/>
              </a:lnSpc>
            </a:pPr>
            <a:r>
              <a:rPr lang="en-US" sz="3200" dirty="0">
                <a:latin typeface="Times New Roman" charset="0"/>
              </a:rPr>
              <a:t>November 14,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Asynchronous Data Requests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When you load a website, the initial HTML document often references many other resources (images, JavaScript files, CSS stylesheets, and so forth) to be downloaded as well.</a:t>
            </a:r>
          </a:p>
          <a:p>
            <a:pPr marL="342900" indent="-342900">
              <a:lnSpc>
                <a:spcPct val="90000"/>
              </a:lnSpc>
              <a:spcAft>
                <a:spcPts val="500"/>
              </a:spcAft>
              <a:buFontTx/>
              <a:buChar char="•"/>
            </a:pPr>
            <a:r>
              <a:rPr lang="en-US" sz="2400" dirty="0">
                <a:solidFill>
                  <a:srgbClr val="000000"/>
                </a:solidFill>
                <a:latin typeface="Times New Roman" charset="0"/>
              </a:rPr>
              <a:t>Some resources—images and videos, in particular—can be very large.  The larger the resources, the longer it takes for the application to load and properly function.</a:t>
            </a:r>
          </a:p>
          <a:p>
            <a:pPr marL="342900" indent="-342900">
              <a:lnSpc>
                <a:spcPct val="90000"/>
              </a:lnSpc>
              <a:spcAft>
                <a:spcPts val="500"/>
              </a:spcAft>
              <a:buFontTx/>
              <a:buChar char="•"/>
            </a:pPr>
            <a:r>
              <a:rPr lang="en-US" sz="2400" dirty="0">
                <a:solidFill>
                  <a:srgbClr val="000000"/>
                </a:solidFill>
                <a:latin typeface="Times New Roman" charset="0"/>
              </a:rPr>
              <a:t>Most web applications minimize the amount of data needed for the initial user experience and interaction.  By doing so, the website loads more quickly, and the application is operational with minimal lag time, or </a:t>
            </a:r>
            <a:r>
              <a:rPr lang="en-US" sz="2400" b="1" i="1" dirty="0">
                <a:solidFill>
                  <a:srgbClr val="000000"/>
                </a:solidFill>
                <a:latin typeface="Times New Roman" charset="0"/>
              </a:rPr>
              <a:t>latency</a:t>
            </a:r>
            <a:r>
              <a:rPr lang="en-US" sz="2400" dirty="0">
                <a:solidFill>
                  <a:srgbClr val="000000"/>
                </a:solidFill>
                <a:latin typeface="Times New Roman" charset="0"/>
              </a:rPr>
              <a:t>.</a:t>
            </a:r>
          </a:p>
          <a:p>
            <a:pPr marL="342900" indent="-342900">
              <a:lnSpc>
                <a:spcPct val="90000"/>
              </a:lnSpc>
              <a:spcAft>
                <a:spcPts val="500"/>
              </a:spcAft>
              <a:buFontTx/>
              <a:buChar char="•"/>
            </a:pPr>
            <a:r>
              <a:rPr lang="en-US" sz="2400" dirty="0">
                <a:solidFill>
                  <a:srgbClr val="000000"/>
                </a:solidFill>
                <a:latin typeface="Times New Roman" charset="0"/>
              </a:rPr>
              <a:t>As new resources are needed, the website can download those resources in the background—or rather, </a:t>
            </a:r>
            <a:r>
              <a:rPr lang="en-US" sz="2400" b="1" i="1" dirty="0">
                <a:solidFill>
                  <a:srgbClr val="000000"/>
                </a:solidFill>
                <a:latin typeface="Times New Roman" charset="0"/>
              </a:rPr>
              <a:t>asynchronously</a:t>
            </a:r>
            <a:r>
              <a:rPr lang="en-US" sz="2400" dirty="0">
                <a:solidFill>
                  <a:srgbClr val="000000"/>
                </a:solidFill>
                <a:latin typeface="Times New Roman" charset="0"/>
              </a:rPr>
              <a:t>. Once the new resources have been downloaded, JavaScript can programmatically update the DOM to incorporate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Asynchronous Data Requests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3312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The initial resource needed by most web applications is almost always formatted as HTML, which includes data and information about how they should be rendered in the browser.</a:t>
            </a:r>
          </a:p>
          <a:p>
            <a:pPr marL="342900" indent="-342900">
              <a:lnSpc>
                <a:spcPct val="90000"/>
              </a:lnSpc>
              <a:spcAft>
                <a:spcPts val="500"/>
              </a:spcAft>
              <a:buFontTx/>
              <a:buChar char="•"/>
            </a:pPr>
            <a:r>
              <a:rPr lang="en-US" sz="2400" dirty="0">
                <a:solidFill>
                  <a:srgbClr val="000000"/>
                </a:solidFill>
                <a:latin typeface="Times New Roman" charset="0"/>
              </a:rPr>
              <a:t>Asynchronous requests, however, generally fetch data as plaintext or JSON format without the surrounding HTML. The new data can be programmatically inserted into the DOM.</a:t>
            </a:r>
          </a:p>
          <a:p>
            <a:pPr marL="342900" indent="-342900">
              <a:lnSpc>
                <a:spcPct val="90000"/>
              </a:lnSpc>
              <a:spcAft>
                <a:spcPts val="500"/>
              </a:spcAft>
              <a:buFontTx/>
              <a:buChar char="•"/>
            </a:pPr>
            <a:r>
              <a:rPr lang="en-US" sz="2400" dirty="0">
                <a:solidFill>
                  <a:srgbClr val="000000"/>
                </a:solidFill>
                <a:latin typeface="Times New Roman" charset="0"/>
              </a:rPr>
              <a:t>As with the initial request for the HTML document, asynchronous data requests are framed as URLs, as with:</a:t>
            </a:r>
            <a:br>
              <a:rPr lang="en-US" sz="2400" dirty="0">
                <a:solidFill>
                  <a:srgbClr val="000000"/>
                </a:solidFill>
                <a:latin typeface="Times New Roman" charset="0"/>
              </a:rPr>
            </a:br>
            <a:endParaRPr lang="en-US" sz="2400" dirty="0">
              <a:solidFill>
                <a:srgbClr val="000000"/>
              </a:solidFill>
              <a:latin typeface="Times New Roman" charset="0"/>
            </a:endParaRPr>
          </a:p>
          <a:p>
            <a:pPr marL="800100" lvl="1" indent="-342900">
              <a:lnSpc>
                <a:spcPct val="90000"/>
              </a:lnSpc>
              <a:spcAft>
                <a:spcPts val="500"/>
              </a:spcAft>
              <a:buFont typeface="Wingdings" pitchFamily="2" charset="2"/>
              <a:buChar char="Ø"/>
            </a:pPr>
            <a:r>
              <a:rPr lang="en-US" sz="1600" b="1" dirty="0" err="1">
                <a:solidFill>
                  <a:srgbClr val="000000"/>
                </a:solidFill>
                <a:latin typeface="Courier" pitchFamily="2" charset="0"/>
              </a:rPr>
              <a:t>graph.facebook.com</a:t>
            </a:r>
            <a:r>
              <a:rPr lang="en-US" sz="1600" b="1" dirty="0">
                <a:solidFill>
                  <a:srgbClr val="000000"/>
                </a:solidFill>
                <a:latin typeface="Courier" pitchFamily="2" charset="0"/>
              </a:rPr>
              <a:t>/me </a:t>
            </a:r>
            <a:r>
              <a:rPr lang="en-US" sz="1600" i="1" dirty="0">
                <a:solidFill>
                  <a:srgbClr val="000000"/>
                </a:solidFill>
                <a:latin typeface="Times New Roman" panose="02020603050405020304" pitchFamily="18" charset="0"/>
                <a:cs typeface="Times New Roman" panose="02020603050405020304" pitchFamily="18" charset="0"/>
              </a:rPr>
              <a:t>(Facebook API)</a:t>
            </a:r>
          </a:p>
          <a:p>
            <a:pPr marL="800100" lvl="1" indent="-342900">
              <a:lnSpc>
                <a:spcPct val="90000"/>
              </a:lnSpc>
              <a:spcAft>
                <a:spcPts val="500"/>
              </a:spcAft>
              <a:buFont typeface="Wingdings" pitchFamily="2" charset="2"/>
              <a:buChar char="Ø"/>
            </a:pPr>
            <a:r>
              <a:rPr lang="en-US" sz="1600" b="1" dirty="0" err="1">
                <a:latin typeface="Courier" pitchFamily="2" charset="0"/>
              </a:rPr>
              <a:t>api.x.com</a:t>
            </a:r>
            <a:r>
              <a:rPr lang="en-US" sz="1600" b="1" dirty="0">
                <a:latin typeface="Courier" pitchFamily="2" charset="0"/>
              </a:rPr>
              <a:t>/1.1/statuses/</a:t>
            </a:r>
            <a:r>
              <a:rPr lang="en-US" sz="1600" b="1" dirty="0" err="1">
                <a:latin typeface="Courier" pitchFamily="2" charset="0"/>
              </a:rPr>
              <a:t>user_timeline.json</a:t>
            </a:r>
            <a:r>
              <a:rPr lang="en-US" sz="1600" b="1" dirty="0">
                <a:latin typeface="Courier" pitchFamily="2" charset="0"/>
              </a:rPr>
              <a:t> </a:t>
            </a:r>
            <a:r>
              <a:rPr lang="en-US" sz="1600" i="1" dirty="0">
                <a:solidFill>
                  <a:srgbClr val="000000"/>
                </a:solidFill>
                <a:latin typeface="Times New Roman" panose="02020603050405020304" pitchFamily="18" charset="0"/>
                <a:cs typeface="Times New Roman" panose="02020603050405020304" pitchFamily="18" charset="0"/>
              </a:rPr>
              <a:t>(X/Twitter API)</a:t>
            </a:r>
            <a:endParaRPr lang="en-US" sz="1600" b="1" dirty="0">
              <a:latin typeface="Courier" pitchFamily="2" charset="0"/>
            </a:endParaRPr>
          </a:p>
          <a:p>
            <a:pPr marL="800100" lvl="1" indent="-342900">
              <a:lnSpc>
                <a:spcPct val="90000"/>
              </a:lnSpc>
              <a:spcAft>
                <a:spcPts val="500"/>
              </a:spcAft>
              <a:buFont typeface="Wingdings" pitchFamily="2" charset="2"/>
              <a:buChar char="Ø"/>
            </a:pPr>
            <a:r>
              <a:rPr lang="en-US" sz="1600" b="1" dirty="0">
                <a:solidFill>
                  <a:srgbClr val="000000"/>
                </a:solidFill>
                <a:latin typeface="Courier" pitchFamily="2" charset="0"/>
                <a:cs typeface="Times New Roman" panose="02020603050405020304" pitchFamily="18" charset="0"/>
              </a:rPr>
              <a:t>number-</a:t>
            </a:r>
            <a:r>
              <a:rPr lang="en-US" sz="1600" b="1" dirty="0" err="1">
                <a:solidFill>
                  <a:srgbClr val="000000"/>
                </a:solidFill>
                <a:latin typeface="Courier" pitchFamily="2" charset="0"/>
                <a:cs typeface="Times New Roman" panose="02020603050405020304" pitchFamily="18" charset="0"/>
              </a:rPr>
              <a:t>trivia.com</a:t>
            </a:r>
            <a:r>
              <a:rPr lang="en-US" sz="1600" b="1" dirty="0">
                <a:solidFill>
                  <a:srgbClr val="000000"/>
                </a:solidFill>
                <a:latin typeface="Courier" pitchFamily="2" charset="0"/>
                <a:cs typeface="Times New Roman" panose="02020603050405020304" pitchFamily="18" charset="0"/>
              </a:rPr>
              <a:t>/122 </a:t>
            </a:r>
            <a:r>
              <a:rPr lang="en-US" sz="1600" i="1" dirty="0">
                <a:solidFill>
                  <a:srgbClr val="000000"/>
                </a:solidFill>
                <a:latin typeface="Times New Roman" panose="02020603050405020304" pitchFamily="18" charset="0"/>
                <a:cs typeface="Times New Roman" panose="02020603050405020304" pitchFamily="18" charset="0"/>
              </a:rPr>
              <a:t>(Toy API providing fun facts about numbers)</a:t>
            </a:r>
          </a:p>
          <a:p>
            <a:pPr marL="800100" lvl="1" indent="-342900">
              <a:lnSpc>
                <a:spcPct val="90000"/>
              </a:lnSpc>
              <a:spcAft>
                <a:spcPts val="500"/>
              </a:spcAft>
              <a:buFont typeface="Wingdings" pitchFamily="2" charset="2"/>
              <a:buChar char="Ø"/>
            </a:pPr>
            <a:r>
              <a:rPr lang="en-US" sz="1600" b="1" dirty="0">
                <a:solidFill>
                  <a:srgbClr val="000000"/>
                </a:solidFill>
                <a:latin typeface="Courier" pitchFamily="2" charset="0"/>
                <a:cs typeface="Times New Roman" panose="02020603050405020304" pitchFamily="18" charset="0"/>
              </a:rPr>
              <a:t>number-</a:t>
            </a:r>
            <a:r>
              <a:rPr lang="en-US" sz="1600" b="1" dirty="0" err="1">
                <a:solidFill>
                  <a:srgbClr val="000000"/>
                </a:solidFill>
                <a:latin typeface="Courier" pitchFamily="2" charset="0"/>
                <a:cs typeface="Times New Roman" panose="02020603050405020304" pitchFamily="18" charset="0"/>
              </a:rPr>
              <a:t>trivia.com</a:t>
            </a:r>
            <a:r>
              <a:rPr lang="en-US" sz="1600" b="1" dirty="0">
                <a:solidFill>
                  <a:srgbClr val="000000"/>
                </a:solidFill>
                <a:latin typeface="Courier" pitchFamily="2" charset="0"/>
                <a:cs typeface="Times New Roman" panose="02020603050405020304" pitchFamily="18" charset="0"/>
              </a:rPr>
              <a:t>/122?json=true </a:t>
            </a:r>
            <a:r>
              <a:rPr lang="en-US" sz="1600" i="1" dirty="0">
                <a:solidFill>
                  <a:srgbClr val="000000"/>
                </a:solidFill>
                <a:latin typeface="Times New Roman" panose="02020603050405020304" pitchFamily="18" charset="0"/>
                <a:cs typeface="Times New Roman" panose="02020603050405020304" pitchFamily="18" charset="0"/>
              </a:rPr>
              <a:t>(Same API, but respond in JSON)</a:t>
            </a:r>
            <a:endParaRPr lang="en-US" sz="1600" b="1" dirty="0">
              <a:solidFill>
                <a:srgbClr val="000000"/>
              </a:solidFill>
              <a:latin typeface="Courier" pitchFamily="2" charset="0"/>
              <a:cs typeface="Times New Roman" panose="02020603050405020304" pitchFamily="18" charset="0"/>
            </a:endParaRPr>
          </a:p>
          <a:p>
            <a:pPr marL="800100" lvl="1" indent="-342900">
              <a:lnSpc>
                <a:spcPct val="90000"/>
              </a:lnSpc>
              <a:spcAft>
                <a:spcPts val="500"/>
              </a:spcAft>
              <a:buFont typeface="Wingdings" pitchFamily="2" charset="2"/>
              <a:buChar char="Ø"/>
            </a:pPr>
            <a:endParaRPr lang="en-US" sz="1600" b="1" dirty="0">
              <a:latin typeface="Courier" pitchFamily="2" charset="0"/>
            </a:endParaRP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Most servers can infer from the URL itself whether the response should be HTML, plaintext, or JSON.</a:t>
            </a:r>
          </a:p>
          <a:p>
            <a:pPr marL="800100" lvl="1" indent="-342900">
              <a:lnSpc>
                <a:spcPct val="90000"/>
              </a:lnSpc>
              <a:spcAft>
                <a:spcPts val="500"/>
              </a:spcAft>
              <a:buFont typeface="Wingdings" pitchFamily="2" charset="2"/>
              <a:buChar char="Ø"/>
            </a:pPr>
            <a:endParaRPr lang="en-US" sz="1600" b="1" dirty="0">
              <a:solidFill>
                <a:srgbClr val="000000"/>
              </a:solidFill>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54457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90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905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90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Asynchronous Data Requests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500"/>
              </a:spcAft>
              <a:buFont typeface="Arial" panose="020B0604020202020204" pitchFamily="34" charset="0"/>
              <a:buChar char="•"/>
            </a:pPr>
            <a:endParaRPr lang="en-US" sz="24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marL="342900" indent="-342900">
              <a:lnSpc>
                <a:spcPct val="90000"/>
              </a:lnSpc>
              <a:spcAft>
                <a:spcPts val="500"/>
              </a:spcAft>
              <a:buFontTx/>
              <a:buChar char="•"/>
            </a:pPr>
            <a:endParaRPr lang="en-US" sz="2400" dirty="0">
              <a:solidFill>
                <a:srgbClr val="000000"/>
              </a:solidFill>
              <a:latin typeface="Times New Roman" charset="0"/>
            </a:endParaRPr>
          </a:p>
        </p:txBody>
      </p:sp>
      <p:pic>
        <p:nvPicPr>
          <p:cNvPr id="3" name="Picture 2">
            <a:extLst>
              <a:ext uri="{FF2B5EF4-FFF2-40B4-BE49-F238E27FC236}">
                <a16:creationId xmlns:a16="http://schemas.microsoft.com/office/drawing/2014/main" id="{031E8743-E310-5A46-A8E9-27FAA70FB6CC}"/>
              </a:ext>
            </a:extLst>
          </p:cNvPr>
          <p:cNvPicPr>
            <a:picLocks noChangeAspect="1"/>
          </p:cNvPicPr>
          <p:nvPr/>
        </p:nvPicPr>
        <p:blipFill>
          <a:blip r:embed="rId3"/>
          <a:stretch>
            <a:fillRect/>
          </a:stretch>
        </p:blipFill>
        <p:spPr>
          <a:xfrm>
            <a:off x="4420684" y="819306"/>
            <a:ext cx="4723316" cy="3295494"/>
          </a:xfrm>
          <a:prstGeom prst="rect">
            <a:avLst/>
          </a:prstGeom>
        </p:spPr>
      </p:pic>
      <p:sp>
        <p:nvSpPr>
          <p:cNvPr id="9" name="Rectangle 3">
            <a:extLst>
              <a:ext uri="{FF2B5EF4-FFF2-40B4-BE49-F238E27FC236}">
                <a16:creationId xmlns:a16="http://schemas.microsoft.com/office/drawing/2014/main" id="{7EC6570C-D1A0-5D4E-AB4D-933F63FA35ED}"/>
              </a:ext>
            </a:extLst>
          </p:cNvPr>
          <p:cNvSpPr>
            <a:spLocks noChangeArrowheads="1"/>
          </p:cNvSpPr>
          <p:nvPr/>
        </p:nvSpPr>
        <p:spPr bwMode="auto">
          <a:xfrm>
            <a:off x="304800" y="3782060"/>
            <a:ext cx="8331200" cy="3200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The URL used on the left fetches a plaintext resource with trivia about the number 122 and renders it once it arrives.</a:t>
            </a:r>
          </a:p>
          <a:p>
            <a:pPr marL="342900" indent="-342900">
              <a:lnSpc>
                <a:spcPct val="90000"/>
              </a:lnSpc>
              <a:spcAft>
                <a:spcPts val="500"/>
              </a:spcAft>
              <a:buFontTx/>
              <a:buChar char="•"/>
            </a:pPr>
            <a:r>
              <a:rPr lang="en-US" sz="2400" dirty="0">
                <a:solidFill>
                  <a:srgbClr val="000000"/>
                </a:solidFill>
                <a:latin typeface="Times New Roman" charset="0"/>
              </a:rPr>
              <a:t>The URL on the right requests the same resource, formatted as JSON instead of plaintext.</a:t>
            </a:r>
          </a:p>
          <a:p>
            <a:pPr marL="342900" indent="-342900">
              <a:lnSpc>
                <a:spcPct val="90000"/>
              </a:lnSpc>
              <a:spcAft>
                <a:spcPts val="500"/>
              </a:spcAft>
              <a:buFontTx/>
              <a:buChar char="•"/>
            </a:pPr>
            <a:r>
              <a:rPr lang="en-US" sz="2400" dirty="0">
                <a:solidFill>
                  <a:srgbClr val="000000"/>
                </a:solidFill>
                <a:latin typeface="Times New Roman" charset="0"/>
              </a:rPr>
              <a:t>In both cases, the browser opens a connection to the relevant server. It then issues a request for the resource associated with the URL, waits for the server to respond, and renders the response’s payload once it arrives.</a:t>
            </a:r>
          </a:p>
        </p:txBody>
      </p:sp>
      <p:pic>
        <p:nvPicPr>
          <p:cNvPr id="7" name="Picture 6">
            <a:extLst>
              <a:ext uri="{FF2B5EF4-FFF2-40B4-BE49-F238E27FC236}">
                <a16:creationId xmlns:a16="http://schemas.microsoft.com/office/drawing/2014/main" id="{00C8C168-315C-C24E-98F2-F963618EF68D}"/>
              </a:ext>
            </a:extLst>
          </p:cNvPr>
          <p:cNvPicPr>
            <a:picLocks noChangeAspect="1"/>
          </p:cNvPicPr>
          <p:nvPr/>
        </p:nvPicPr>
        <p:blipFill>
          <a:blip r:embed="rId4"/>
          <a:stretch>
            <a:fillRect/>
          </a:stretch>
        </p:blipFill>
        <p:spPr>
          <a:xfrm>
            <a:off x="0" y="819306"/>
            <a:ext cx="4723316" cy="3295494"/>
          </a:xfrm>
          <a:prstGeom prst="rect">
            <a:avLst/>
          </a:prstGeom>
        </p:spPr>
      </p:pic>
    </p:spTree>
    <p:extLst>
      <p:ext uri="{BB962C8B-B14F-4D97-AF65-F5344CB8AC3E}">
        <p14:creationId xmlns:p14="http://schemas.microsoft.com/office/powerpoint/2010/main" val="3781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5"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Asynchronous Data Requests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500"/>
              </a:spcAft>
              <a:buFont typeface="Arial" panose="020B0604020202020204" pitchFamily="34" charset="0"/>
              <a:buChar char="•"/>
            </a:pPr>
            <a:endParaRPr lang="en-US" sz="24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marL="342900" indent="-342900">
              <a:lnSpc>
                <a:spcPct val="90000"/>
              </a:lnSpc>
              <a:spcAft>
                <a:spcPts val="500"/>
              </a:spcAft>
              <a:buFontTx/>
              <a:buChar char="•"/>
            </a:pPr>
            <a:endParaRPr lang="en-US" sz="2400" dirty="0">
              <a:solidFill>
                <a:srgbClr val="000000"/>
              </a:solidFill>
              <a:latin typeface="Times New Roman" charset="0"/>
            </a:endParaRPr>
          </a:p>
        </p:txBody>
      </p:sp>
      <p:pic>
        <p:nvPicPr>
          <p:cNvPr id="3" name="Picture 2">
            <a:extLst>
              <a:ext uri="{FF2B5EF4-FFF2-40B4-BE49-F238E27FC236}">
                <a16:creationId xmlns:a16="http://schemas.microsoft.com/office/drawing/2014/main" id="{031E8743-E310-5A46-A8E9-27FAA70FB6CC}"/>
              </a:ext>
            </a:extLst>
          </p:cNvPr>
          <p:cNvPicPr>
            <a:picLocks noChangeAspect="1"/>
          </p:cNvPicPr>
          <p:nvPr/>
        </p:nvPicPr>
        <p:blipFill>
          <a:blip r:embed="rId3"/>
          <a:stretch>
            <a:fillRect/>
          </a:stretch>
        </p:blipFill>
        <p:spPr>
          <a:xfrm>
            <a:off x="4420684" y="819306"/>
            <a:ext cx="4723316" cy="3295494"/>
          </a:xfrm>
          <a:prstGeom prst="rect">
            <a:avLst/>
          </a:prstGeom>
        </p:spPr>
      </p:pic>
      <p:sp>
        <p:nvSpPr>
          <p:cNvPr id="9" name="Rectangle 3">
            <a:extLst>
              <a:ext uri="{FF2B5EF4-FFF2-40B4-BE49-F238E27FC236}">
                <a16:creationId xmlns:a16="http://schemas.microsoft.com/office/drawing/2014/main" id="{7EC6570C-D1A0-5D4E-AB4D-933F63FA35ED}"/>
              </a:ext>
            </a:extLst>
          </p:cNvPr>
          <p:cNvSpPr>
            <a:spLocks noChangeArrowheads="1"/>
          </p:cNvSpPr>
          <p:nvPr/>
        </p:nvSpPr>
        <p:spPr bwMode="auto">
          <a:xfrm>
            <a:off x="304800" y="3782060"/>
            <a:ext cx="8331200" cy="162814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Life would be terrific if we had JavaScript functionality to do the same thing a browser can—to programmatically request a resource through some URL, wait for a server response, and then process that response to suit the needs to the application.</a:t>
            </a:r>
            <a:br>
              <a:rPr lang="en-US" sz="2400" dirty="0">
                <a:solidFill>
                  <a:srgbClr val="000000"/>
                </a:solidFill>
                <a:latin typeface="Times New Roman" charset="0"/>
              </a:rPr>
            </a:br>
            <a:endParaRPr lang="en-US" sz="2400" dirty="0">
              <a:solidFill>
                <a:srgbClr val="000000"/>
              </a:solidFill>
              <a:latin typeface="Times New Roman" charset="0"/>
            </a:endParaRPr>
          </a:p>
          <a:p>
            <a:pPr algn="ctr">
              <a:lnSpc>
                <a:spcPct val="90000"/>
              </a:lnSpc>
              <a:spcAft>
                <a:spcPts val="500"/>
              </a:spcAft>
            </a:pPr>
            <a:r>
              <a:rPr lang="en-US" sz="3200" dirty="0">
                <a:solidFill>
                  <a:srgbClr val="000000"/>
                </a:solidFill>
                <a:latin typeface="Times New Roman" charset="0"/>
              </a:rPr>
              <a:t>Fortunately, life is terrific!</a:t>
            </a:r>
          </a:p>
        </p:txBody>
      </p:sp>
      <p:pic>
        <p:nvPicPr>
          <p:cNvPr id="7" name="Picture 6">
            <a:extLst>
              <a:ext uri="{FF2B5EF4-FFF2-40B4-BE49-F238E27FC236}">
                <a16:creationId xmlns:a16="http://schemas.microsoft.com/office/drawing/2014/main" id="{00C8C168-315C-C24E-98F2-F963618EF68D}"/>
              </a:ext>
            </a:extLst>
          </p:cNvPr>
          <p:cNvPicPr>
            <a:picLocks noChangeAspect="1"/>
          </p:cNvPicPr>
          <p:nvPr/>
        </p:nvPicPr>
        <p:blipFill>
          <a:blip r:embed="rId4"/>
          <a:stretch>
            <a:fillRect/>
          </a:stretch>
        </p:blipFill>
        <p:spPr>
          <a:xfrm>
            <a:off x="0" y="819306"/>
            <a:ext cx="4723316" cy="3295494"/>
          </a:xfrm>
          <a:prstGeom prst="rect">
            <a:avLst/>
          </a:prstGeom>
        </p:spPr>
      </p:pic>
    </p:spTree>
    <p:extLst>
      <p:ext uri="{BB962C8B-B14F-4D97-AF65-F5344CB8AC3E}">
        <p14:creationId xmlns:p14="http://schemas.microsoft.com/office/powerpoint/2010/main" val="102887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dissolve">
                                      <p:cBhvr>
                                        <p:cTn id="1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JavaScript provides built-in libraries to help asynchronously fetch resources as they’re needed. Unfortunately, they rely on JavaScript directives beyond the scope of our syllabus.</a:t>
            </a: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The CS106AX libraries include two classes that layer over the complexities of those built-ins so we can still asynchronously fetch new resources.  </a:t>
            </a: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Those new classes are called </a:t>
            </a:r>
            <a:r>
              <a:rPr lang="en-US" sz="2000" b="1" dirty="0" err="1">
                <a:solidFill>
                  <a:srgbClr val="000000"/>
                </a:solidFill>
                <a:latin typeface="Courier" pitchFamily="2" charset="0"/>
                <a:cs typeface="Courier New" panose="02070309020205020404" pitchFamily="49" charset="0"/>
              </a:rPr>
              <a:t>AsyncRequest</a:t>
            </a:r>
            <a:r>
              <a:rPr lang="en-US" sz="2400" dirty="0">
                <a:solidFill>
                  <a:srgbClr val="000000"/>
                </a:solidFill>
                <a:latin typeface="Times New Roman" charset="0"/>
              </a:rPr>
              <a:t> and </a:t>
            </a:r>
            <a:r>
              <a:rPr lang="en-US" sz="2000" b="1" dirty="0" err="1">
                <a:solidFill>
                  <a:srgbClr val="000000"/>
                </a:solidFill>
                <a:latin typeface="Courier" pitchFamily="2" charset="0"/>
              </a:rPr>
              <a:t>AsyncResponse</a:t>
            </a:r>
            <a:r>
              <a:rPr lang="en-US" sz="2400" dirty="0">
                <a:solidFill>
                  <a:srgbClr val="000000"/>
                </a:solidFill>
                <a:latin typeface="Times New Roman" charset="0"/>
              </a:rPr>
              <a:t> (modeled after libraries I used at Meta).</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500"/>
              </a:spcAft>
              <a:buFont typeface="Arial" panose="020B0604020202020204" pitchFamily="34" charset="0"/>
              <a:buChar char="•"/>
            </a:pPr>
            <a:endParaRPr lang="en-US" sz="2400" dirty="0">
              <a:solidFill>
                <a:srgbClr val="000000"/>
              </a:solidFill>
              <a:latin typeface="Times New Roman" charset="0"/>
            </a:endParaRP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The code above illustrates how these classes can be used to publish some trivia about the number 538 to the console.</a:t>
            </a:r>
            <a:endParaRPr lang="en-US" sz="20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a:lnSpc>
                <a:spcPct val="90000"/>
              </a:lnSpc>
              <a:spcAft>
                <a:spcPts val="500"/>
              </a:spcAft>
            </a:pPr>
            <a:endParaRPr lang="en-US" sz="2400" dirty="0">
              <a:solidFill>
                <a:srgbClr val="000000"/>
              </a:solidFill>
              <a:latin typeface="Times New Roman" charset="0"/>
            </a:endParaRPr>
          </a:p>
          <a:p>
            <a:pPr marL="342900" indent="-342900">
              <a:lnSpc>
                <a:spcPct val="90000"/>
              </a:lnSpc>
              <a:spcAft>
                <a:spcPts val="500"/>
              </a:spcAft>
              <a:buFontTx/>
              <a:buChar char="•"/>
            </a:pPr>
            <a:endParaRPr lang="en-US" sz="2400" dirty="0">
              <a:solidFill>
                <a:srgbClr val="000000"/>
              </a:solidFill>
              <a:latin typeface="Times New Roman" charset="0"/>
            </a:endParaRPr>
          </a:p>
        </p:txBody>
      </p:sp>
      <p:sp>
        <p:nvSpPr>
          <p:cNvPr id="6" name="Rectangle 5">
            <a:extLst>
              <a:ext uri="{FF2B5EF4-FFF2-40B4-BE49-F238E27FC236}">
                <a16:creationId xmlns:a16="http://schemas.microsoft.com/office/drawing/2014/main" id="{304AECA0-D402-A14A-A6E1-22D5DECE85EC}"/>
              </a:ext>
            </a:extLst>
          </p:cNvPr>
          <p:cNvSpPr>
            <a:spLocks noChangeArrowheads="1"/>
          </p:cNvSpPr>
          <p:nvPr/>
        </p:nvSpPr>
        <p:spPr bwMode="auto">
          <a:xfrm>
            <a:off x="1371600" y="4191000"/>
            <a:ext cx="6400800" cy="15049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Asynchronous Data Requests</a:t>
            </a:r>
            <a:endParaRPr lang="en-US" dirty="0">
              <a:solidFill>
                <a:srgbClr val="FF0000"/>
              </a:solidFill>
              <a:latin typeface="Times New Roman" charset="0"/>
            </a:endParaRPr>
          </a:p>
        </p:txBody>
      </p:sp>
      <p:sp>
        <p:nvSpPr>
          <p:cNvPr id="3" name="Rectangle 2">
            <a:extLst>
              <a:ext uri="{FF2B5EF4-FFF2-40B4-BE49-F238E27FC236}">
                <a16:creationId xmlns:a16="http://schemas.microsoft.com/office/drawing/2014/main" id="{605C5E0B-3EDE-8641-BE2B-CFFBB26C2030}"/>
              </a:ext>
            </a:extLst>
          </p:cNvPr>
          <p:cNvSpPr/>
          <p:nvPr/>
        </p:nvSpPr>
        <p:spPr>
          <a:xfrm>
            <a:off x="1524000" y="4267200"/>
            <a:ext cx="6096000" cy="1384995"/>
          </a:xfrm>
          <a:prstGeom prst="rect">
            <a:avLst/>
          </a:prstGeom>
        </p:spPr>
        <p:txBody>
          <a:bodyPr wrap="square">
            <a:spAutoFit/>
          </a:bodyPr>
          <a:lstStyle/>
          <a:p>
            <a:r>
              <a:rPr lang="en-US" sz="1400" b="1" dirty="0">
                <a:latin typeface="Courier New" panose="02070309020205020404" pitchFamily="49" charset="0"/>
                <a:cs typeface="Courier New" panose="02070309020205020404" pitchFamily="49" charset="0"/>
              </a:rPr>
              <a:t>let req = </a:t>
            </a:r>
            <a:r>
              <a:rPr lang="en-US" sz="1400" b="1" dirty="0" err="1">
                <a:latin typeface="Courier New" panose="02070309020205020404" pitchFamily="49" charset="0"/>
                <a:cs typeface="Courier New" panose="02070309020205020404" pitchFamily="49" charset="0"/>
              </a:rPr>
              <a:t>AsyncRequest</a:t>
            </a:r>
            <a:r>
              <a:rPr lang="en-US" sz="1400" b="1" dirty="0">
                <a:latin typeface="Courier New" panose="02070309020205020404" pitchFamily="49" charset="0"/>
                <a:cs typeface="Courier New" panose="02070309020205020404" pitchFamily="49" charset="0"/>
              </a:rPr>
              <a:t>("http://number-</a:t>
            </a:r>
            <a:r>
              <a:rPr lang="en-US" sz="1400" b="1" dirty="0" err="1">
                <a:latin typeface="Courier New" panose="02070309020205020404" pitchFamily="49" charset="0"/>
                <a:cs typeface="Courier New" panose="02070309020205020404" pitchFamily="49" charset="0"/>
              </a:rPr>
              <a:t>trivia.com</a:t>
            </a:r>
            <a:r>
              <a:rPr lang="en-US" sz="1400" b="1" dirty="0">
                <a:latin typeface="Courier New" panose="02070309020205020404" pitchFamily="49" charset="0"/>
                <a:cs typeface="Courier New" panose="02070309020205020404" pitchFamily="49" charset="0"/>
              </a:rPr>
              <a:t>/538");</a:t>
            </a:r>
          </a:p>
          <a:p>
            <a:r>
              <a:rPr lang="en-US" sz="1400" b="1" dirty="0" err="1">
                <a:latin typeface="Courier New" panose="02070309020205020404" pitchFamily="49" charset="0"/>
                <a:cs typeface="Courier New" panose="02070309020205020404" pitchFamily="49" charset="0"/>
              </a:rPr>
              <a:t>req.addParams</a:t>
            </a:r>
            <a:r>
              <a:rPr lang="en-US" sz="1400" b="1" dirty="0">
                <a:latin typeface="Courier New" panose="02070309020205020404" pitchFamily="49" charset="0"/>
                <a:cs typeface="Courier New" panose="02070309020205020404" pitchFamily="49" charset="0"/>
              </a:rPr>
              <a:t>({json: true});</a:t>
            </a:r>
          </a:p>
          <a:p>
            <a:r>
              <a:rPr lang="en-US" sz="1400" b="1" dirty="0" err="1">
                <a:latin typeface="Courier New" panose="02070309020205020404" pitchFamily="49" charset="0"/>
                <a:cs typeface="Courier New" panose="02070309020205020404" pitchFamily="49" charset="0"/>
              </a:rPr>
              <a:t>req.setSuccessHandler</a:t>
            </a:r>
            <a:r>
              <a:rPr lang="en-US" sz="1400" b="1" dirty="0">
                <a:latin typeface="Courier New" panose="02070309020205020404" pitchFamily="49" charset="0"/>
                <a:cs typeface="Courier New" panose="02070309020205020404" pitchFamily="49" charset="0"/>
              </a:rPr>
              <a:t>(function(response) {</a:t>
            </a:r>
          </a:p>
          <a:p>
            <a:r>
              <a:rPr lang="en-US" sz="1400" b="1" dirty="0">
                <a:latin typeface="Courier New" panose="02070309020205020404" pitchFamily="49" charset="0"/>
                <a:cs typeface="Courier New" panose="02070309020205020404" pitchFamily="49" charset="0"/>
              </a:rPr>
              <a:t>   </a:t>
            </a:r>
            <a:r>
              <a:rPr lang="en-US" sz="1400" b="1" dirty="0" err="1">
                <a:latin typeface="Courier New" panose="02070309020205020404" pitchFamily="49" charset="0"/>
                <a:cs typeface="Courier New" panose="02070309020205020404" pitchFamily="49" charset="0"/>
              </a:rPr>
              <a:t>console.log</a:t>
            </a:r>
            <a:r>
              <a:rPr lang="en-US" sz="1400" b="1" dirty="0">
                <a:latin typeface="Courier New" panose="02070309020205020404" pitchFamily="49" charset="0"/>
                <a:cs typeface="Courier New" panose="02070309020205020404" pitchFamily="49" charset="0"/>
              </a:rPr>
              <a:t>(</a:t>
            </a:r>
            <a:r>
              <a:rPr lang="en-US" sz="1400" b="1" dirty="0" err="1">
                <a:latin typeface="Courier New" panose="02070309020205020404" pitchFamily="49" charset="0"/>
                <a:cs typeface="Courier New" panose="02070309020205020404" pitchFamily="49" charset="0"/>
              </a:rPr>
              <a:t>response.getPayload</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a:t>
            </a:r>
          </a:p>
          <a:p>
            <a:r>
              <a:rPr lang="en-US" sz="1400" b="1" dirty="0" err="1">
                <a:latin typeface="Courier New" panose="02070309020205020404" pitchFamily="49" charset="0"/>
                <a:cs typeface="Courier New" panose="02070309020205020404" pitchFamily="49" charset="0"/>
              </a:rPr>
              <a:t>req.send</a:t>
            </a:r>
            <a:r>
              <a:rPr lang="en-US" sz="1400"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60686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85FB473-7C78-FB45-AA96-6E4C2D1ACA9C}"/>
              </a:ext>
            </a:extLst>
          </p:cNvPr>
          <p:cNvSpPr/>
          <p:nvPr/>
        </p:nvSpPr>
        <p:spPr bwMode="auto">
          <a:xfrm>
            <a:off x="533400" y="4260273"/>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Rectangle 22">
            <a:extLst>
              <a:ext uri="{FF2B5EF4-FFF2-40B4-BE49-F238E27FC236}">
                <a16:creationId xmlns:a16="http://schemas.microsoft.com/office/drawing/2014/main" id="{16995A80-C0A4-3843-B545-8178775966B5}"/>
              </a:ext>
            </a:extLst>
          </p:cNvPr>
          <p:cNvSpPr/>
          <p:nvPr/>
        </p:nvSpPr>
        <p:spPr bwMode="auto">
          <a:xfrm>
            <a:off x="533400" y="3429000"/>
            <a:ext cx="8077200" cy="235743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Rectangle 15">
            <a:extLst>
              <a:ext uri="{FF2B5EF4-FFF2-40B4-BE49-F238E27FC236}">
                <a16:creationId xmlns:a16="http://schemas.microsoft.com/office/drawing/2014/main" id="{126055BE-5BDC-1F40-B35D-7E0F6D9C70D0}"/>
              </a:ext>
            </a:extLst>
          </p:cNvPr>
          <p:cNvSpPr/>
          <p:nvPr/>
        </p:nvSpPr>
        <p:spPr bwMode="auto">
          <a:xfrm>
            <a:off x="533400" y="191066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9" name="Group 18">
            <a:extLst>
              <a:ext uri="{FF2B5EF4-FFF2-40B4-BE49-F238E27FC236}">
                <a16:creationId xmlns:a16="http://schemas.microsoft.com/office/drawing/2014/main" id="{A84BD174-9124-F244-A300-C67116F8DA2F}"/>
              </a:ext>
            </a:extLst>
          </p:cNvPr>
          <p:cNvGrpSpPr/>
          <p:nvPr/>
        </p:nvGrpSpPr>
        <p:grpSpPr>
          <a:xfrm>
            <a:off x="621145" y="4309520"/>
            <a:ext cx="8077193" cy="646331"/>
            <a:chOff x="621145" y="1447800"/>
            <a:chExt cx="8077193" cy="646331"/>
          </a:xfrm>
        </p:grpSpPr>
        <p:sp>
          <p:nvSpPr>
            <p:cNvPr id="20" name="TextBox 19">
              <a:extLst>
                <a:ext uri="{FF2B5EF4-FFF2-40B4-BE49-F238E27FC236}">
                  <a16:creationId xmlns:a16="http://schemas.microsoft.com/office/drawing/2014/main" id="{A90B56AC-63B3-1C4A-AF65-902DF238FFCE}"/>
                </a:ext>
              </a:extLst>
            </p:cNvPr>
            <p:cNvSpPr txBox="1"/>
            <p:nvPr/>
          </p:nvSpPr>
          <p:spPr>
            <a:xfrm>
              <a:off x="621145" y="1547213"/>
              <a:ext cx="4572000" cy="369332"/>
            </a:xfrm>
            <a:prstGeom prst="rect">
              <a:avLst/>
            </a:prstGeom>
            <a:noFill/>
          </p:spPr>
          <p:txBody>
            <a:bodyPr wrap="square" rtlCol="0">
              <a:spAutoFit/>
            </a:bodyPr>
            <a:lstStyle/>
            <a:p>
              <a:r>
                <a:rPr lang="en-US" i="1" dirty="0" err="1">
                  <a:latin typeface="Times New Roman"/>
                  <a:cs typeface="Times New Roman"/>
                </a:rPr>
                <a:t>request</a:t>
              </a:r>
              <a:r>
                <a:rPr lang="en-US" b="1" dirty="0" err="1">
                  <a:latin typeface="Courier New"/>
                  <a:cs typeface="Courier New"/>
                </a:rPr>
                <a:t>.setErrorHandler</a:t>
              </a:r>
              <a:r>
                <a:rPr lang="en-US" b="1" dirty="0">
                  <a:latin typeface="Courier New"/>
                  <a:cs typeface="Courier New"/>
                </a:rPr>
                <a:t>(</a:t>
              </a:r>
              <a:r>
                <a:rPr lang="en-US" i="1" dirty="0">
                  <a:latin typeface="Times New Roman"/>
                  <a:cs typeface="Times New Roman"/>
                </a:rPr>
                <a:t>callback</a:t>
              </a:r>
              <a:r>
                <a:rPr lang="en-US" b="1" dirty="0">
                  <a:latin typeface="Courier New"/>
                  <a:cs typeface="Courier New"/>
                </a:rPr>
                <a:t>)</a:t>
              </a:r>
            </a:p>
          </p:txBody>
        </p:sp>
        <p:sp>
          <p:nvSpPr>
            <p:cNvPr id="22" name="TextBox 21">
              <a:extLst>
                <a:ext uri="{FF2B5EF4-FFF2-40B4-BE49-F238E27FC236}">
                  <a16:creationId xmlns:a16="http://schemas.microsoft.com/office/drawing/2014/main" id="{FA696EC3-38C5-C948-8B04-20B103365DA0}"/>
                </a:ext>
              </a:extLst>
            </p:cNvPr>
            <p:cNvSpPr txBox="1"/>
            <p:nvPr/>
          </p:nvSpPr>
          <p:spPr>
            <a:xfrm>
              <a:off x="5099303" y="1447800"/>
              <a:ext cx="3599035" cy="646331"/>
            </a:xfrm>
            <a:prstGeom prst="rect">
              <a:avLst/>
            </a:prstGeom>
            <a:noFill/>
          </p:spPr>
          <p:txBody>
            <a:bodyPr wrap="square" rtlCol="0">
              <a:spAutoFit/>
            </a:bodyPr>
            <a:lstStyle/>
            <a:p>
              <a:pPr>
                <a:lnSpc>
                  <a:spcPct val="90000"/>
                </a:lnSpc>
              </a:pPr>
              <a:r>
                <a:rPr lang="en-US" sz="2000" dirty="0">
                  <a:latin typeface="Times New Roman"/>
                  <a:cs typeface="Times New Roman"/>
                </a:rPr>
                <a:t>Sets the </a:t>
              </a:r>
              <a:r>
                <a:rPr lang="en-US" sz="2000" i="1" dirty="0">
                  <a:latin typeface="Times New Roman"/>
                  <a:cs typeface="Times New Roman"/>
                </a:rPr>
                <a:t>callback</a:t>
              </a:r>
              <a:r>
                <a:rPr lang="en-US" sz="2000" dirty="0">
                  <a:latin typeface="Times New Roman"/>
                  <a:cs typeface="Times New Roman"/>
                </a:rPr>
                <a:t> to be executed if the server fails to fetch the </a:t>
              </a:r>
              <a:r>
                <a:rPr lang="en-US" sz="2000" i="1" dirty="0" err="1">
                  <a:latin typeface="Times New Roman"/>
                  <a:cs typeface="Times New Roman"/>
                </a:rPr>
                <a:t>url</a:t>
              </a:r>
              <a:r>
                <a:rPr lang="en-US" sz="2000" dirty="0">
                  <a:latin typeface="Times New Roman"/>
                  <a:cs typeface="Times New Roman"/>
                </a:rPr>
                <a:t>.</a:t>
              </a:r>
            </a:p>
          </p:txBody>
        </p:sp>
      </p:grpSp>
      <p:sp>
        <p:nvSpPr>
          <p:cNvPr id="431106" name="Rectangle 2"/>
          <p:cNvSpPr>
            <a:spLocks noGrp="1" noChangeArrowheads="1"/>
          </p:cNvSpPr>
          <p:nvPr>
            <p:ph type="title"/>
          </p:nvPr>
        </p:nvSpPr>
        <p:spPr>
          <a:xfrm>
            <a:off x="0" y="76200"/>
            <a:ext cx="9144000" cy="1143000"/>
          </a:xfrm>
          <a:noFill/>
          <a:ln/>
        </p:spPr>
        <p:txBody>
          <a:bodyPr/>
          <a:lstStyle/>
          <a:p>
            <a:r>
              <a:rPr lang="en-US" sz="3600" b="1" dirty="0" err="1">
                <a:solidFill>
                  <a:srgbClr val="FF0000"/>
                </a:solidFill>
                <a:latin typeface="Courier New" panose="02070309020205020404" pitchFamily="49" charset="0"/>
                <a:cs typeface="Courier New" panose="02070309020205020404" pitchFamily="49" charset="0"/>
              </a:rPr>
              <a:t>AsyncRequest</a:t>
            </a:r>
            <a:r>
              <a:rPr lang="en-US" sz="4000" dirty="0">
                <a:solidFill>
                  <a:srgbClr val="FF0000"/>
                </a:solidFill>
                <a:latin typeface="Times New Roman" charset="0"/>
              </a:rPr>
              <a:t> and </a:t>
            </a:r>
            <a:r>
              <a:rPr lang="en-US" sz="3600" b="1" dirty="0" err="1">
                <a:solidFill>
                  <a:srgbClr val="FF0000"/>
                </a:solidFill>
                <a:latin typeface="Courier New" panose="02070309020205020404" pitchFamily="49" charset="0"/>
                <a:cs typeface="Courier New" panose="02070309020205020404" pitchFamily="49" charset="0"/>
              </a:rPr>
              <a:t>AsyncResponse</a:t>
            </a:r>
            <a:endParaRPr lang="en-US" sz="3600" b="1" dirty="0">
              <a:solidFill>
                <a:srgbClr val="FF0000"/>
              </a:solidFill>
              <a:latin typeface="Courier New" panose="02070309020205020404" pitchFamily="49" charset="0"/>
              <a:cs typeface="Courier New" panose="02070309020205020404" pitchFamily="49" charset="0"/>
            </a:endParaRPr>
          </a:p>
        </p:txBody>
      </p:sp>
      <p:sp>
        <p:nvSpPr>
          <p:cNvPr id="4" name="Rectangle 3"/>
          <p:cNvSpPr/>
          <p:nvPr/>
        </p:nvSpPr>
        <p:spPr bwMode="auto">
          <a:xfrm>
            <a:off x="533400" y="114300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8" name="Group 7"/>
          <p:cNvGrpSpPr/>
          <p:nvPr/>
        </p:nvGrpSpPr>
        <p:grpSpPr>
          <a:xfrm>
            <a:off x="619694" y="1219200"/>
            <a:ext cx="7990906" cy="646331"/>
            <a:chOff x="619694" y="1500910"/>
            <a:chExt cx="7990906" cy="646331"/>
          </a:xfrm>
        </p:grpSpPr>
        <p:sp>
          <p:nvSpPr>
            <p:cNvPr id="5" name="TextBox 4"/>
            <p:cNvSpPr txBox="1"/>
            <p:nvPr/>
          </p:nvSpPr>
          <p:spPr>
            <a:xfrm>
              <a:off x="619694" y="1664978"/>
              <a:ext cx="4572000" cy="369332"/>
            </a:xfrm>
            <a:prstGeom prst="rect">
              <a:avLst/>
            </a:prstGeom>
            <a:noFill/>
          </p:spPr>
          <p:txBody>
            <a:bodyPr wrap="square" rtlCol="0">
              <a:spAutoFit/>
            </a:bodyPr>
            <a:lstStyle/>
            <a:p>
              <a:r>
                <a:rPr lang="en-US" b="1" dirty="0" err="1">
                  <a:latin typeface="Courier New"/>
                  <a:cs typeface="Courier New"/>
                </a:rPr>
                <a:t>AsyncRequest</a:t>
              </a:r>
              <a:r>
                <a:rPr lang="en-US" b="1" dirty="0">
                  <a:latin typeface="Courier New"/>
                  <a:cs typeface="Courier New"/>
                </a:rPr>
                <a:t>(</a:t>
              </a:r>
              <a:r>
                <a:rPr lang="en-US" i="1" dirty="0" err="1">
                  <a:latin typeface="Times New Roman"/>
                  <a:cs typeface="Times New Roman"/>
                </a:rPr>
                <a:t>url</a:t>
              </a:r>
              <a:r>
                <a:rPr lang="en-US" b="1" dirty="0">
                  <a:latin typeface="Courier New"/>
                  <a:cs typeface="Courier New"/>
                </a:rPr>
                <a:t>)</a:t>
              </a:r>
            </a:p>
          </p:txBody>
        </p:sp>
        <p:sp>
          <p:nvSpPr>
            <p:cNvPr id="7" name="TextBox 6"/>
            <p:cNvSpPr txBox="1"/>
            <p:nvPr/>
          </p:nvSpPr>
          <p:spPr>
            <a:xfrm>
              <a:off x="5099304" y="150091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Creates a request object primed to fetch a document from </a:t>
              </a:r>
              <a:r>
                <a:rPr lang="en-US" sz="2000" i="1" dirty="0" err="1">
                  <a:latin typeface="Times New Roman"/>
                  <a:cs typeface="Times New Roman"/>
                </a:rPr>
                <a:t>url</a:t>
              </a:r>
              <a:r>
                <a:rPr lang="en-US" sz="2000" dirty="0">
                  <a:latin typeface="Times New Roman"/>
                  <a:cs typeface="Times New Roman"/>
                </a:rPr>
                <a:t>.</a:t>
              </a:r>
            </a:p>
          </p:txBody>
        </p:sp>
      </p:grpSp>
      <p:grpSp>
        <p:nvGrpSpPr>
          <p:cNvPr id="9" name="Group 8"/>
          <p:cNvGrpSpPr/>
          <p:nvPr/>
        </p:nvGrpSpPr>
        <p:grpSpPr>
          <a:xfrm>
            <a:off x="628075" y="1939340"/>
            <a:ext cx="7982525" cy="646331"/>
            <a:chOff x="628075" y="1447800"/>
            <a:chExt cx="7982525" cy="646331"/>
          </a:xfrm>
        </p:grpSpPr>
        <p:sp>
          <p:nvSpPr>
            <p:cNvPr id="10" name="TextBox 9"/>
            <p:cNvSpPr txBox="1"/>
            <p:nvPr/>
          </p:nvSpPr>
          <p:spPr>
            <a:xfrm>
              <a:off x="628075" y="1577528"/>
              <a:ext cx="4572000" cy="369332"/>
            </a:xfrm>
            <a:prstGeom prst="rect">
              <a:avLst/>
            </a:prstGeom>
            <a:noFill/>
          </p:spPr>
          <p:txBody>
            <a:bodyPr wrap="square" rtlCol="0">
              <a:spAutoFit/>
            </a:bodyPr>
            <a:lstStyle/>
            <a:p>
              <a:r>
                <a:rPr lang="en-US" i="1" dirty="0" err="1">
                  <a:latin typeface="Times New Roman"/>
                  <a:cs typeface="Times New Roman"/>
                </a:rPr>
                <a:t>request</a:t>
              </a:r>
              <a:r>
                <a:rPr lang="en-US" b="1" dirty="0" err="1">
                  <a:latin typeface="Courier New"/>
                  <a:cs typeface="Courier New"/>
                </a:rPr>
                <a:t>.addParam</a:t>
              </a:r>
              <a:r>
                <a:rPr lang="en-US" b="1" dirty="0">
                  <a:latin typeface="Courier New"/>
                  <a:cs typeface="Courier New"/>
                </a:rPr>
                <a:t>(</a:t>
              </a:r>
              <a:r>
                <a:rPr lang="en-US" i="1" dirty="0">
                  <a:latin typeface="Times New Roman"/>
                  <a:cs typeface="Times New Roman"/>
                </a:rPr>
                <a:t>key, value</a:t>
              </a:r>
              <a:r>
                <a:rPr lang="en-US" b="1" dirty="0">
                  <a:latin typeface="Courier New"/>
                  <a:cs typeface="Courier New"/>
                </a:rPr>
                <a:t>)</a:t>
              </a:r>
            </a:p>
          </p:txBody>
        </p:sp>
        <p:sp>
          <p:nvSpPr>
            <p:cNvPr id="11" name="TextBox 10"/>
            <p:cNvSpPr txBox="1"/>
            <p:nvPr/>
          </p:nvSpPr>
          <p:spPr>
            <a:xfrm>
              <a:off x="5105400" y="1447800"/>
              <a:ext cx="3505200" cy="646331"/>
            </a:xfrm>
            <a:prstGeom prst="rect">
              <a:avLst/>
            </a:prstGeom>
            <a:noFill/>
          </p:spPr>
          <p:txBody>
            <a:bodyPr wrap="square" rtlCol="0">
              <a:spAutoFit/>
            </a:bodyPr>
            <a:lstStyle/>
            <a:p>
              <a:pPr>
                <a:lnSpc>
                  <a:spcPct val="90000"/>
                </a:lnSpc>
              </a:pPr>
              <a:r>
                <a:rPr lang="en-US" sz="2000" dirty="0">
                  <a:latin typeface="Times New Roman"/>
                  <a:cs typeface="Times New Roman"/>
                </a:rPr>
                <a:t>Adds a key-value pair to the </a:t>
              </a:r>
              <a:r>
                <a:rPr lang="en-US" sz="2000" i="1" dirty="0" err="1">
                  <a:latin typeface="Times New Roman"/>
                  <a:cs typeface="Times New Roman"/>
                </a:rPr>
                <a:t>url</a:t>
              </a:r>
              <a:r>
                <a:rPr lang="en-US" sz="2000" dirty="0" err="1">
                  <a:latin typeface="Times New Roman"/>
                  <a:cs typeface="Times New Roman"/>
                </a:rPr>
                <a:t>’s</a:t>
              </a:r>
              <a:r>
                <a:rPr lang="en-US" sz="2000" dirty="0">
                  <a:latin typeface="Times New Roman"/>
                  <a:cs typeface="Times New Roman"/>
                </a:rPr>
                <a:t> of query string.</a:t>
              </a:r>
            </a:p>
          </p:txBody>
        </p:sp>
      </p:grpSp>
      <p:grpSp>
        <p:nvGrpSpPr>
          <p:cNvPr id="12" name="Group 11"/>
          <p:cNvGrpSpPr/>
          <p:nvPr/>
        </p:nvGrpSpPr>
        <p:grpSpPr>
          <a:xfrm>
            <a:off x="621145" y="2712590"/>
            <a:ext cx="7989455" cy="646331"/>
            <a:chOff x="621145" y="1447800"/>
            <a:chExt cx="7989455" cy="646331"/>
          </a:xfrm>
        </p:grpSpPr>
        <p:sp>
          <p:nvSpPr>
            <p:cNvPr id="13" name="TextBox 12"/>
            <p:cNvSpPr txBox="1"/>
            <p:nvPr/>
          </p:nvSpPr>
          <p:spPr>
            <a:xfrm>
              <a:off x="621145" y="1554610"/>
              <a:ext cx="4572000" cy="369332"/>
            </a:xfrm>
            <a:prstGeom prst="rect">
              <a:avLst/>
            </a:prstGeom>
            <a:noFill/>
          </p:spPr>
          <p:txBody>
            <a:bodyPr wrap="square" rtlCol="0">
              <a:spAutoFit/>
            </a:bodyPr>
            <a:lstStyle/>
            <a:p>
              <a:r>
                <a:rPr lang="en-US" i="1" dirty="0" err="1">
                  <a:latin typeface="Times New Roman"/>
                  <a:cs typeface="Times New Roman"/>
                </a:rPr>
                <a:t>request</a:t>
              </a:r>
              <a:r>
                <a:rPr lang="en-US" b="1" dirty="0" err="1">
                  <a:latin typeface="Courier New"/>
                  <a:cs typeface="Courier New"/>
                </a:rPr>
                <a:t>.addParams</a:t>
              </a:r>
              <a:r>
                <a:rPr lang="en-US" b="1" dirty="0">
                  <a:latin typeface="Courier New"/>
                  <a:cs typeface="Courier New"/>
                </a:rPr>
                <a:t>(</a:t>
              </a:r>
              <a:r>
                <a:rPr lang="en-US" i="1" dirty="0">
                  <a:latin typeface="Times New Roman"/>
                  <a:cs typeface="Times New Roman"/>
                </a:rPr>
                <a:t>params</a:t>
              </a:r>
              <a:r>
                <a:rPr lang="en-US" b="1" dirty="0">
                  <a:latin typeface="Courier New"/>
                  <a:cs typeface="Courier New"/>
                </a:rPr>
                <a:t>)</a:t>
              </a:r>
            </a:p>
          </p:txBody>
        </p:sp>
        <p:sp>
          <p:nvSpPr>
            <p:cNvPr id="14" name="TextBox 13"/>
            <p:cNvSpPr txBox="1"/>
            <p:nvPr/>
          </p:nvSpPr>
          <p:spPr>
            <a:xfrm>
              <a:off x="509930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Adds all key-values pairs in </a:t>
              </a:r>
              <a:r>
                <a:rPr lang="en-US" sz="2000" i="1" dirty="0">
                  <a:latin typeface="Times New Roman"/>
                  <a:cs typeface="Times New Roman"/>
                </a:rPr>
                <a:t>params</a:t>
              </a:r>
              <a:r>
                <a:rPr lang="en-US" sz="2000" dirty="0">
                  <a:latin typeface="Times New Roman"/>
                  <a:cs typeface="Times New Roman"/>
                </a:rPr>
                <a:t> to the </a:t>
              </a:r>
              <a:r>
                <a:rPr lang="en-US" sz="2000" i="1" dirty="0" err="1">
                  <a:latin typeface="Times New Roman"/>
                  <a:cs typeface="Times New Roman"/>
                </a:rPr>
                <a:t>url</a:t>
              </a:r>
              <a:r>
                <a:rPr lang="en-US" sz="2000" dirty="0" err="1">
                  <a:latin typeface="Times New Roman"/>
                  <a:cs typeface="Times New Roman"/>
                </a:rPr>
                <a:t>’s</a:t>
              </a:r>
              <a:r>
                <a:rPr lang="en-US" sz="2000" dirty="0">
                  <a:latin typeface="Times New Roman"/>
                  <a:cs typeface="Times New Roman"/>
                </a:rPr>
                <a:t> query string.</a:t>
              </a:r>
            </a:p>
          </p:txBody>
        </p:sp>
      </p:grpSp>
      <p:cxnSp>
        <p:nvCxnSpPr>
          <p:cNvPr id="17" name="Straight Connector 16"/>
          <p:cNvCxnSpPr/>
          <p:nvPr/>
        </p:nvCxnSpPr>
        <p:spPr bwMode="auto">
          <a:xfrm rot="10800000" flipH="1">
            <a:off x="533400" y="1906779"/>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533400" y="2670558"/>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a:cxnSpLocks/>
          </p:cNvCxnSpPr>
          <p:nvPr/>
        </p:nvCxnSpPr>
        <p:spPr bwMode="auto">
          <a:xfrm flipV="1">
            <a:off x="5032227" y="1143795"/>
            <a:ext cx="0" cy="540940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3A6D598-6CD1-9E49-905E-8E028439F5C2}"/>
              </a:ext>
            </a:extLst>
          </p:cNvPr>
          <p:cNvCxnSpPr/>
          <p:nvPr/>
        </p:nvCxnSpPr>
        <p:spPr bwMode="auto">
          <a:xfrm rot="10800000" flipH="1">
            <a:off x="533400" y="4951411"/>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B17EBCB0-4A57-B441-AA50-604C1007A71F}"/>
              </a:ext>
            </a:extLst>
          </p:cNvPr>
          <p:cNvGrpSpPr/>
          <p:nvPr/>
        </p:nvGrpSpPr>
        <p:grpSpPr>
          <a:xfrm>
            <a:off x="609600" y="5099310"/>
            <a:ext cx="8001000" cy="646331"/>
            <a:chOff x="540330" y="1447800"/>
            <a:chExt cx="8001000" cy="646331"/>
          </a:xfrm>
        </p:grpSpPr>
        <p:sp>
          <p:nvSpPr>
            <p:cNvPr id="27" name="TextBox 26">
              <a:extLst>
                <a:ext uri="{FF2B5EF4-FFF2-40B4-BE49-F238E27FC236}">
                  <a16:creationId xmlns:a16="http://schemas.microsoft.com/office/drawing/2014/main" id="{07AE2708-B388-C14F-BA0B-E57F7C2B6D14}"/>
                </a:ext>
              </a:extLst>
            </p:cNvPr>
            <p:cNvSpPr txBox="1"/>
            <p:nvPr/>
          </p:nvSpPr>
          <p:spPr>
            <a:xfrm>
              <a:off x="540330" y="1547213"/>
              <a:ext cx="4572000" cy="369332"/>
            </a:xfrm>
            <a:prstGeom prst="rect">
              <a:avLst/>
            </a:prstGeom>
            <a:noFill/>
          </p:spPr>
          <p:txBody>
            <a:bodyPr wrap="square" rtlCol="0">
              <a:spAutoFit/>
            </a:bodyPr>
            <a:lstStyle/>
            <a:p>
              <a:r>
                <a:rPr lang="en-US" i="1" dirty="0" err="1">
                  <a:latin typeface="Times New Roman"/>
                  <a:cs typeface="Times New Roman"/>
                </a:rPr>
                <a:t>request</a:t>
              </a:r>
              <a:r>
                <a:rPr lang="en-US" b="1" dirty="0" err="1">
                  <a:latin typeface="Courier New"/>
                  <a:cs typeface="Courier New"/>
                </a:rPr>
                <a:t>.send</a:t>
              </a:r>
              <a:r>
                <a:rPr lang="en-US" b="1" dirty="0">
                  <a:latin typeface="Courier New"/>
                  <a:cs typeface="Courier New"/>
                </a:rPr>
                <a:t>()</a:t>
              </a:r>
            </a:p>
          </p:txBody>
        </p:sp>
        <p:sp>
          <p:nvSpPr>
            <p:cNvPr id="28" name="TextBox 27">
              <a:extLst>
                <a:ext uri="{FF2B5EF4-FFF2-40B4-BE49-F238E27FC236}">
                  <a16:creationId xmlns:a16="http://schemas.microsoft.com/office/drawing/2014/main" id="{89EE4727-BCE4-FE4E-9D0C-2C9D60149177}"/>
                </a:ext>
              </a:extLst>
            </p:cNvPr>
            <p:cNvSpPr txBox="1"/>
            <p:nvPr/>
          </p:nvSpPr>
          <p:spPr>
            <a:xfrm>
              <a:off x="503003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Initiates the request for the relevant resource.</a:t>
              </a:r>
            </a:p>
          </p:txBody>
        </p:sp>
      </p:grpSp>
      <p:sp>
        <p:nvSpPr>
          <p:cNvPr id="29" name="TextBox 28">
            <a:extLst>
              <a:ext uri="{FF2B5EF4-FFF2-40B4-BE49-F238E27FC236}">
                <a16:creationId xmlns:a16="http://schemas.microsoft.com/office/drawing/2014/main" id="{A63A728F-33C0-AF4D-99D9-4FF1CD831F2F}"/>
              </a:ext>
            </a:extLst>
          </p:cNvPr>
          <p:cNvSpPr txBox="1"/>
          <p:nvPr/>
        </p:nvSpPr>
        <p:spPr>
          <a:xfrm>
            <a:off x="609600" y="5982198"/>
            <a:ext cx="4572000" cy="369332"/>
          </a:xfrm>
          <a:prstGeom prst="rect">
            <a:avLst/>
          </a:prstGeom>
          <a:noFill/>
        </p:spPr>
        <p:txBody>
          <a:bodyPr wrap="square" rtlCol="0">
            <a:spAutoFit/>
          </a:bodyPr>
          <a:lstStyle/>
          <a:p>
            <a:r>
              <a:rPr lang="en-US" i="1" dirty="0" err="1">
                <a:latin typeface="Times New Roman"/>
                <a:cs typeface="Times New Roman"/>
              </a:rPr>
              <a:t>response</a:t>
            </a:r>
            <a:r>
              <a:rPr lang="en-US" b="1" dirty="0" err="1">
                <a:latin typeface="Courier New"/>
                <a:cs typeface="Courier New"/>
              </a:rPr>
              <a:t>.getPayload</a:t>
            </a:r>
            <a:r>
              <a:rPr lang="en-US" b="1" dirty="0">
                <a:latin typeface="Courier New"/>
                <a:cs typeface="Courier New"/>
              </a:rPr>
              <a:t>()</a:t>
            </a:r>
          </a:p>
        </p:txBody>
      </p:sp>
      <p:sp>
        <p:nvSpPr>
          <p:cNvPr id="30" name="TextBox 29">
            <a:extLst>
              <a:ext uri="{FF2B5EF4-FFF2-40B4-BE49-F238E27FC236}">
                <a16:creationId xmlns:a16="http://schemas.microsoft.com/office/drawing/2014/main" id="{45C5B4DF-42B1-D24E-B6F6-979E10AD73D1}"/>
              </a:ext>
            </a:extLst>
          </p:cNvPr>
          <p:cNvSpPr txBox="1"/>
          <p:nvPr/>
        </p:nvSpPr>
        <p:spPr>
          <a:xfrm>
            <a:off x="5085152" y="5858470"/>
            <a:ext cx="3601633" cy="646331"/>
          </a:xfrm>
          <a:prstGeom prst="rect">
            <a:avLst/>
          </a:prstGeom>
          <a:noFill/>
        </p:spPr>
        <p:txBody>
          <a:bodyPr wrap="square" rtlCol="0">
            <a:spAutoFit/>
          </a:bodyPr>
          <a:lstStyle/>
          <a:p>
            <a:pPr>
              <a:lnSpc>
                <a:spcPct val="90000"/>
              </a:lnSpc>
            </a:pPr>
            <a:r>
              <a:rPr lang="en-US" sz="2000" dirty="0">
                <a:latin typeface="Times New Roman"/>
                <a:cs typeface="Times New Roman"/>
              </a:rPr>
              <a:t>Returns the payload from the </a:t>
            </a:r>
            <a:r>
              <a:rPr lang="en-US" sz="2000" i="1" dirty="0">
                <a:latin typeface="Times New Roman"/>
                <a:cs typeface="Times New Roman"/>
              </a:rPr>
              <a:t>response</a:t>
            </a:r>
            <a:r>
              <a:rPr lang="en-US" sz="2000" dirty="0">
                <a:latin typeface="Times New Roman"/>
                <a:cs typeface="Times New Roman"/>
              </a:rPr>
              <a:t> passed to your </a:t>
            </a:r>
            <a:r>
              <a:rPr lang="en-US" sz="2000" i="1" dirty="0">
                <a:latin typeface="Times New Roman"/>
                <a:cs typeface="Times New Roman"/>
              </a:rPr>
              <a:t>callback</a:t>
            </a:r>
            <a:r>
              <a:rPr lang="en-US" sz="2000" dirty="0">
                <a:latin typeface="Times New Roman"/>
                <a:cs typeface="Times New Roman"/>
              </a:rPr>
              <a:t>.</a:t>
            </a:r>
          </a:p>
        </p:txBody>
      </p:sp>
      <p:grpSp>
        <p:nvGrpSpPr>
          <p:cNvPr id="32" name="Group 31">
            <a:extLst>
              <a:ext uri="{FF2B5EF4-FFF2-40B4-BE49-F238E27FC236}">
                <a16:creationId xmlns:a16="http://schemas.microsoft.com/office/drawing/2014/main" id="{65BF285D-4D28-AD43-93B1-47B9CAA47B6B}"/>
              </a:ext>
            </a:extLst>
          </p:cNvPr>
          <p:cNvGrpSpPr/>
          <p:nvPr/>
        </p:nvGrpSpPr>
        <p:grpSpPr>
          <a:xfrm>
            <a:off x="609600" y="3505200"/>
            <a:ext cx="7989455" cy="646331"/>
            <a:chOff x="621145" y="1447800"/>
            <a:chExt cx="7989455" cy="646331"/>
          </a:xfrm>
        </p:grpSpPr>
        <p:sp>
          <p:nvSpPr>
            <p:cNvPr id="33" name="TextBox 32">
              <a:extLst>
                <a:ext uri="{FF2B5EF4-FFF2-40B4-BE49-F238E27FC236}">
                  <a16:creationId xmlns:a16="http://schemas.microsoft.com/office/drawing/2014/main" id="{8329301A-64D5-4E4B-98D8-0F1966A5AE0D}"/>
                </a:ext>
              </a:extLst>
            </p:cNvPr>
            <p:cNvSpPr txBox="1"/>
            <p:nvPr/>
          </p:nvSpPr>
          <p:spPr>
            <a:xfrm>
              <a:off x="621145" y="1547213"/>
              <a:ext cx="4572000" cy="369332"/>
            </a:xfrm>
            <a:prstGeom prst="rect">
              <a:avLst/>
            </a:prstGeom>
            <a:noFill/>
          </p:spPr>
          <p:txBody>
            <a:bodyPr wrap="square" rtlCol="0">
              <a:spAutoFit/>
            </a:bodyPr>
            <a:lstStyle/>
            <a:p>
              <a:r>
                <a:rPr lang="en-US" i="1" dirty="0" err="1">
                  <a:latin typeface="Times New Roman"/>
                  <a:cs typeface="Times New Roman"/>
                </a:rPr>
                <a:t>request</a:t>
              </a:r>
              <a:r>
                <a:rPr lang="en-US" b="1" dirty="0" err="1">
                  <a:latin typeface="Courier New"/>
                  <a:cs typeface="Courier New"/>
                </a:rPr>
                <a:t>.setSuccessHandler</a:t>
              </a:r>
              <a:r>
                <a:rPr lang="en-US" b="1" dirty="0">
                  <a:latin typeface="Courier New"/>
                  <a:cs typeface="Courier New"/>
                </a:rPr>
                <a:t>(</a:t>
              </a:r>
              <a:r>
                <a:rPr lang="en-US" i="1" dirty="0">
                  <a:latin typeface="Times New Roman"/>
                  <a:cs typeface="Times New Roman"/>
                </a:rPr>
                <a:t>callback</a:t>
              </a:r>
              <a:r>
                <a:rPr lang="en-US" b="1" dirty="0">
                  <a:latin typeface="Courier New"/>
                  <a:cs typeface="Courier New"/>
                </a:rPr>
                <a:t>)</a:t>
              </a:r>
            </a:p>
          </p:txBody>
        </p:sp>
        <p:sp>
          <p:nvSpPr>
            <p:cNvPr id="34" name="TextBox 33">
              <a:extLst>
                <a:ext uri="{FF2B5EF4-FFF2-40B4-BE49-F238E27FC236}">
                  <a16:creationId xmlns:a16="http://schemas.microsoft.com/office/drawing/2014/main" id="{2819F44A-F304-3148-8801-079370794717}"/>
                </a:ext>
              </a:extLst>
            </p:cNvPr>
            <p:cNvSpPr txBox="1"/>
            <p:nvPr/>
          </p:nvSpPr>
          <p:spPr>
            <a:xfrm>
              <a:off x="509930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Sets the </a:t>
              </a:r>
              <a:r>
                <a:rPr lang="en-US" sz="2000" i="1" dirty="0">
                  <a:latin typeface="Times New Roman"/>
                  <a:cs typeface="Times New Roman"/>
                </a:rPr>
                <a:t>callback</a:t>
              </a:r>
              <a:r>
                <a:rPr lang="en-US" sz="2000" dirty="0">
                  <a:latin typeface="Times New Roman"/>
                  <a:cs typeface="Times New Roman"/>
                </a:rPr>
                <a:t> to be executed when the server responds.</a:t>
              </a:r>
            </a:p>
          </p:txBody>
        </p:sp>
      </p:grpSp>
    </p:spTree>
    <p:extLst>
      <p:ext uri="{BB962C8B-B14F-4D97-AF65-F5344CB8AC3E}">
        <p14:creationId xmlns:p14="http://schemas.microsoft.com/office/powerpoint/2010/main" val="98278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76200"/>
            <a:ext cx="9144000" cy="1143000"/>
          </a:xfrm>
          <a:noFill/>
          <a:ln/>
        </p:spPr>
        <p:txBody>
          <a:bodyPr/>
          <a:lstStyle/>
          <a:p>
            <a:r>
              <a:rPr lang="en-US" sz="3600" b="1" dirty="0" err="1">
                <a:solidFill>
                  <a:srgbClr val="FF0000"/>
                </a:solidFill>
                <a:latin typeface="Courier New" panose="02070309020205020404" pitchFamily="49" charset="0"/>
                <a:cs typeface="Courier New" panose="02070309020205020404" pitchFamily="49" charset="0"/>
              </a:rPr>
              <a:t>AsyncResponse</a:t>
            </a:r>
            <a:r>
              <a:rPr lang="en-US" sz="4000" dirty="0">
                <a:solidFill>
                  <a:srgbClr val="FF0000"/>
                </a:solidFill>
                <a:latin typeface="Times New Roman" charset="0"/>
              </a:rPr>
              <a:t> and </a:t>
            </a:r>
            <a:r>
              <a:rPr lang="en-US" sz="3600" b="1" dirty="0" err="1">
                <a:solidFill>
                  <a:srgbClr val="FF0000"/>
                </a:solidFill>
                <a:latin typeface="Courier New" panose="02070309020205020404" pitchFamily="49" charset="0"/>
                <a:cs typeface="Courier New" panose="02070309020205020404" pitchFamily="49" charset="0"/>
              </a:rPr>
              <a:t>JSON.parse</a:t>
            </a:r>
            <a:endParaRPr lang="en-US" sz="3600" b="1" dirty="0">
              <a:solidFill>
                <a:srgbClr val="FF0000"/>
              </a:solidFill>
              <a:latin typeface="Courier New" panose="02070309020205020404" pitchFamily="49" charset="0"/>
              <a:cs typeface="Courier New" panose="02070309020205020404" pitchFamily="49" charset="0"/>
            </a:endParaRPr>
          </a:p>
        </p:txBody>
      </p:sp>
      <p:sp>
        <p:nvSpPr>
          <p:cNvPr id="35" name="Rectangle 3">
            <a:extLst>
              <a:ext uri="{FF2B5EF4-FFF2-40B4-BE49-F238E27FC236}">
                <a16:creationId xmlns:a16="http://schemas.microsoft.com/office/drawing/2014/main" id="{C35AD367-F767-EF48-87F6-20F7C14C8393}"/>
              </a:ext>
            </a:extLst>
          </p:cNvPr>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The callbacks passed to </a:t>
            </a:r>
            <a:r>
              <a:rPr lang="en-US" sz="2000" i="1" dirty="0" err="1">
                <a:solidFill>
                  <a:srgbClr val="000000"/>
                </a:solidFill>
                <a:latin typeface="Times New Roman" charset="0"/>
              </a:rPr>
              <a:t>request</a:t>
            </a:r>
            <a:r>
              <a:rPr lang="en-US" sz="2400" dirty="0" err="1">
                <a:solidFill>
                  <a:srgbClr val="000000"/>
                </a:solidFill>
                <a:latin typeface="Times New Roman" charset="0"/>
              </a:rPr>
              <a:t>.</a:t>
            </a:r>
            <a:r>
              <a:rPr lang="en-US" sz="2000" b="1" dirty="0" err="1">
                <a:solidFill>
                  <a:srgbClr val="000000"/>
                </a:solidFill>
                <a:latin typeface="Courier New" panose="02070309020205020404" pitchFamily="49" charset="0"/>
                <a:cs typeface="Courier New" panose="02070309020205020404" pitchFamily="49" charset="0"/>
              </a:rPr>
              <a:t>setSuccessHandler</a:t>
            </a:r>
            <a:r>
              <a:rPr lang="en-US" sz="2400" dirty="0">
                <a:solidFill>
                  <a:srgbClr val="000000"/>
                </a:solidFill>
                <a:latin typeface="Times New Roman" charset="0"/>
              </a:rPr>
              <a:t> and </a:t>
            </a:r>
            <a:r>
              <a:rPr lang="en-US" sz="2000" i="1" dirty="0" err="1">
                <a:solidFill>
                  <a:srgbClr val="000000"/>
                </a:solidFill>
                <a:latin typeface="Times New Roman" charset="0"/>
              </a:rPr>
              <a:t>request</a:t>
            </a:r>
            <a:r>
              <a:rPr lang="en-US" sz="2800" dirty="0" err="1">
                <a:solidFill>
                  <a:srgbClr val="000000"/>
                </a:solidFill>
                <a:latin typeface="Times New Roman" charset="0"/>
              </a:rPr>
              <a:t>.</a:t>
            </a:r>
            <a:r>
              <a:rPr lang="en-US" sz="2000" b="1" dirty="0" err="1">
                <a:solidFill>
                  <a:srgbClr val="000000"/>
                </a:solidFill>
                <a:latin typeface="Courier New" panose="02070309020205020404" pitchFamily="49" charset="0"/>
                <a:cs typeface="Courier New" panose="02070309020205020404" pitchFamily="49" charset="0"/>
              </a:rPr>
              <a:t>setErrorHandler</a:t>
            </a:r>
            <a:r>
              <a:rPr lang="en-US" sz="2800" dirty="0">
                <a:solidFill>
                  <a:srgbClr val="000000"/>
                </a:solidFill>
                <a:latin typeface="Times New Roman" charset="0"/>
              </a:rPr>
              <a:t> </a:t>
            </a:r>
            <a:r>
              <a:rPr lang="en-US" sz="2400" dirty="0">
                <a:solidFill>
                  <a:srgbClr val="000000"/>
                </a:solidFill>
                <a:latin typeface="Times New Roman" charset="0"/>
              </a:rPr>
              <a:t>should be functions that take a single argument of type </a:t>
            </a:r>
            <a:r>
              <a:rPr lang="en-US" sz="2000" b="1" dirty="0" err="1">
                <a:solidFill>
                  <a:srgbClr val="000000"/>
                </a:solidFill>
                <a:latin typeface="Courier" pitchFamily="2" charset="0"/>
              </a:rPr>
              <a:t>AsyncResponse</a:t>
            </a:r>
            <a:r>
              <a:rPr lang="en-US" sz="2400" dirty="0">
                <a:solidFill>
                  <a:srgbClr val="000000"/>
                </a:solidFill>
                <a:latin typeface="Times New Roman" charset="0"/>
              </a:rPr>
              <a:t>. </a:t>
            </a:r>
          </a:p>
          <a:p>
            <a:pPr marL="342900" indent="-342900">
              <a:lnSpc>
                <a:spcPct val="90000"/>
              </a:lnSpc>
              <a:spcAft>
                <a:spcPts val="500"/>
              </a:spcAft>
              <a:buFont typeface="Arial" panose="020B0604020202020204" pitchFamily="34" charset="0"/>
              <a:buChar char="•"/>
            </a:pPr>
            <a:r>
              <a:rPr lang="en-US" sz="2000" b="1" dirty="0" err="1">
                <a:solidFill>
                  <a:srgbClr val="000000"/>
                </a:solidFill>
                <a:latin typeface="Courier" pitchFamily="2" charset="0"/>
              </a:rPr>
              <a:t>AsyncResponse</a:t>
            </a:r>
            <a:r>
              <a:rPr lang="en-US" sz="2400" dirty="0">
                <a:solidFill>
                  <a:srgbClr val="000000"/>
                </a:solidFill>
                <a:latin typeface="Times New Roman" charset="0"/>
              </a:rPr>
              <a:t> exports several methods, but in a success scenario, the only one that matters is </a:t>
            </a:r>
            <a:r>
              <a:rPr lang="en-US" sz="2000" b="1" dirty="0" err="1">
                <a:solidFill>
                  <a:srgbClr val="000000"/>
                </a:solidFill>
                <a:latin typeface="Courier New" panose="02070309020205020404" pitchFamily="49" charset="0"/>
                <a:cs typeface="Courier New" panose="02070309020205020404" pitchFamily="49" charset="0"/>
              </a:rPr>
              <a:t>getPayload</a:t>
            </a:r>
            <a:r>
              <a:rPr lang="en-US" sz="2000" b="1" dirty="0">
                <a:solidFill>
                  <a:srgbClr val="000000"/>
                </a:solidFill>
                <a:latin typeface="Courier New" panose="02070309020205020404" pitchFamily="49" charset="0"/>
                <a:cs typeface="Courier New" panose="02070309020205020404" pitchFamily="49" charset="0"/>
              </a:rPr>
              <a:t>()</a:t>
            </a:r>
            <a:r>
              <a:rPr lang="en-US" sz="2400" dirty="0">
                <a:solidFill>
                  <a:srgbClr val="000000"/>
                </a:solidFill>
                <a:latin typeface="Times New Roman" charset="0"/>
              </a:rPr>
              <a:t>. </a:t>
            </a: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If the payload is formatted as a JSON string, then you should pass that string to the built-in </a:t>
            </a:r>
            <a:r>
              <a:rPr lang="en-US" sz="2000" b="1" dirty="0" err="1">
                <a:solidFill>
                  <a:srgbClr val="000000"/>
                </a:solidFill>
                <a:latin typeface="Courier New" panose="02070309020205020404" pitchFamily="49" charset="0"/>
                <a:cs typeface="Courier New" panose="02070309020205020404" pitchFamily="49" charset="0"/>
              </a:rPr>
              <a:t>JSON.parse</a:t>
            </a:r>
            <a:r>
              <a:rPr lang="en-US" sz="2400" dirty="0">
                <a:solidFill>
                  <a:srgbClr val="000000"/>
                </a:solidFill>
                <a:latin typeface="Times New Roman" charset="0"/>
              </a:rPr>
              <a:t> function to rehydrate it into a true JavaScript object.</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36" name="Rectangle 35">
            <a:extLst>
              <a:ext uri="{FF2B5EF4-FFF2-40B4-BE49-F238E27FC236}">
                <a16:creationId xmlns:a16="http://schemas.microsoft.com/office/drawing/2014/main" id="{410C3426-0DA0-304D-9D66-F68A044B5C7B}"/>
              </a:ext>
            </a:extLst>
          </p:cNvPr>
          <p:cNvSpPr>
            <a:spLocks noChangeArrowheads="1"/>
          </p:cNvSpPr>
          <p:nvPr/>
        </p:nvSpPr>
        <p:spPr bwMode="auto">
          <a:xfrm>
            <a:off x="1524000" y="4191000"/>
            <a:ext cx="6248400" cy="1905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7" name="Rectangle 36">
            <a:extLst>
              <a:ext uri="{FF2B5EF4-FFF2-40B4-BE49-F238E27FC236}">
                <a16:creationId xmlns:a16="http://schemas.microsoft.com/office/drawing/2014/main" id="{BA23BA93-001B-984C-AF70-353D22200D39}"/>
              </a:ext>
            </a:extLst>
          </p:cNvPr>
          <p:cNvSpPr/>
          <p:nvPr/>
        </p:nvSpPr>
        <p:spPr>
          <a:xfrm>
            <a:off x="1600200" y="4267200"/>
            <a:ext cx="6096000" cy="1815882"/>
          </a:xfrm>
          <a:prstGeom prst="rect">
            <a:avLst/>
          </a:prstGeom>
        </p:spPr>
        <p:txBody>
          <a:bodyPr wrap="square">
            <a:spAutoFit/>
          </a:bodyPr>
          <a:lstStyle/>
          <a:p>
            <a:r>
              <a:rPr lang="en-US" sz="1400" b="1" dirty="0">
                <a:latin typeface="Courier New" panose="02070309020205020404" pitchFamily="49" charset="0"/>
                <a:cs typeface="Courier New" panose="02070309020205020404" pitchFamily="49" charset="0"/>
              </a:rPr>
              <a:t>let req = </a:t>
            </a:r>
            <a:r>
              <a:rPr lang="en-US" sz="1400" b="1" dirty="0" err="1">
                <a:latin typeface="Courier New" panose="02070309020205020404" pitchFamily="49" charset="0"/>
                <a:cs typeface="Courier New" panose="02070309020205020404" pitchFamily="49" charset="0"/>
              </a:rPr>
              <a:t>AsyncRequest</a:t>
            </a:r>
            <a:r>
              <a:rPr lang="en-US" sz="1400" b="1" dirty="0">
                <a:latin typeface="Courier New" panose="02070309020205020404" pitchFamily="49" charset="0"/>
                <a:cs typeface="Courier New" panose="02070309020205020404" pitchFamily="49" charset="0"/>
              </a:rPr>
              <a:t>("http://number-</a:t>
            </a:r>
            <a:r>
              <a:rPr lang="en-US" sz="1400" b="1" dirty="0" err="1">
                <a:latin typeface="Courier New" panose="02070309020205020404" pitchFamily="49" charset="0"/>
                <a:cs typeface="Courier New" panose="02070309020205020404" pitchFamily="49" charset="0"/>
              </a:rPr>
              <a:t>trivia.com</a:t>
            </a:r>
            <a:r>
              <a:rPr lang="en-US" sz="1400" b="1" dirty="0">
                <a:latin typeface="Courier New" panose="02070309020205020404" pitchFamily="49" charset="0"/>
                <a:cs typeface="Courier New" panose="02070309020205020404" pitchFamily="49" charset="0"/>
              </a:rPr>
              <a:t>/222");</a:t>
            </a:r>
          </a:p>
          <a:p>
            <a:r>
              <a:rPr lang="en-US" sz="1400" b="1" dirty="0" err="1">
                <a:latin typeface="Courier New" panose="02070309020205020404" pitchFamily="49" charset="0"/>
                <a:cs typeface="Courier New" panose="02070309020205020404" pitchFamily="49" charset="0"/>
              </a:rPr>
              <a:t>req.addParams</a:t>
            </a:r>
            <a:r>
              <a:rPr lang="en-US" sz="1400" b="1" dirty="0">
                <a:latin typeface="Courier New" panose="02070309020205020404" pitchFamily="49" charset="0"/>
                <a:cs typeface="Courier New" panose="02070309020205020404" pitchFamily="49" charset="0"/>
              </a:rPr>
              <a:t>({json: true});</a:t>
            </a:r>
          </a:p>
          <a:p>
            <a:r>
              <a:rPr lang="en-US" sz="1400" b="1" dirty="0" err="1">
                <a:latin typeface="Courier New" panose="02070309020205020404" pitchFamily="49" charset="0"/>
                <a:cs typeface="Courier New" panose="02070309020205020404" pitchFamily="49" charset="0"/>
              </a:rPr>
              <a:t>req.setSuccessHandler</a:t>
            </a:r>
            <a:r>
              <a:rPr lang="en-US" sz="1400" b="1" dirty="0">
                <a:latin typeface="Courier New" panose="02070309020205020404" pitchFamily="49" charset="0"/>
                <a:cs typeface="Courier New" panose="02070309020205020404" pitchFamily="49" charset="0"/>
              </a:rPr>
              <a:t>(function(response) {</a:t>
            </a:r>
          </a:p>
          <a:p>
            <a:r>
              <a:rPr lang="en-US" sz="1400" b="1" dirty="0">
                <a:latin typeface="Courier New" panose="02070309020205020404" pitchFamily="49" charset="0"/>
                <a:cs typeface="Courier New" panose="02070309020205020404" pitchFamily="49" charset="0"/>
              </a:rPr>
              <a:t>   let payload = </a:t>
            </a:r>
            <a:r>
              <a:rPr lang="en-US" sz="1400" b="1" dirty="0" err="1">
                <a:latin typeface="Courier New" panose="02070309020205020404" pitchFamily="49" charset="0"/>
                <a:cs typeface="Courier New" panose="02070309020205020404" pitchFamily="49" charset="0"/>
              </a:rPr>
              <a:t>response.getPayload</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let info = </a:t>
            </a:r>
            <a:r>
              <a:rPr lang="en-US" sz="1400" b="1" dirty="0" err="1">
                <a:solidFill>
                  <a:srgbClr val="0066CC"/>
                </a:solidFill>
                <a:latin typeface="Courier New" panose="02070309020205020404" pitchFamily="49" charset="0"/>
                <a:cs typeface="Courier New" panose="02070309020205020404" pitchFamily="49" charset="0"/>
              </a:rPr>
              <a:t>JSON.parse</a:t>
            </a:r>
            <a:r>
              <a:rPr lang="en-US" sz="1400" b="1" dirty="0">
                <a:latin typeface="Courier New" panose="02070309020205020404" pitchFamily="49" charset="0"/>
                <a:cs typeface="Courier New" panose="02070309020205020404" pitchFamily="49" charset="0"/>
              </a:rPr>
              <a:t>(payload);</a:t>
            </a:r>
          </a:p>
          <a:p>
            <a:r>
              <a:rPr lang="en-US" sz="1400" b="1" dirty="0">
                <a:latin typeface="Courier New" panose="02070309020205020404" pitchFamily="49" charset="0"/>
                <a:cs typeface="Courier New" panose="02070309020205020404" pitchFamily="49" charset="0"/>
              </a:rPr>
              <a:t>   </a:t>
            </a:r>
            <a:r>
              <a:rPr lang="en-US" sz="1400" b="1" dirty="0" err="1">
                <a:latin typeface="Courier New" panose="02070309020205020404" pitchFamily="49" charset="0"/>
                <a:cs typeface="Courier New" panose="02070309020205020404" pitchFamily="49" charset="0"/>
              </a:rPr>
              <a:t>console.log</a:t>
            </a:r>
            <a:r>
              <a:rPr lang="en-US" sz="1400" b="1" dirty="0">
                <a:latin typeface="Courier New" panose="02070309020205020404" pitchFamily="49" charset="0"/>
                <a:cs typeface="Courier New" panose="02070309020205020404" pitchFamily="49" charset="0"/>
              </a:rPr>
              <a:t>("Trivia: " + </a:t>
            </a:r>
            <a:r>
              <a:rPr lang="en-US" sz="1400" b="1" dirty="0" err="1">
                <a:latin typeface="Courier New" panose="02070309020205020404" pitchFamily="49" charset="0"/>
                <a:cs typeface="Courier New" panose="02070309020205020404" pitchFamily="49" charset="0"/>
              </a:rPr>
              <a:t>info.text</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a:t>
            </a:r>
          </a:p>
          <a:p>
            <a:r>
              <a:rPr lang="en-US" sz="1400" b="1" dirty="0" err="1">
                <a:latin typeface="Courier New" panose="02070309020205020404" pitchFamily="49" charset="0"/>
                <a:cs typeface="Courier New" panose="02070309020205020404" pitchFamily="49" charset="0"/>
              </a:rPr>
              <a:t>req.send</a:t>
            </a:r>
            <a:r>
              <a:rPr lang="en-US" sz="1400"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86302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500"/>
                                        <p:tgtEl>
                                          <p:spTgt spid="3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Exercise: Number Trivia Slideshow</a:t>
            </a:r>
            <a:endParaRPr lang="en-US" dirty="0">
              <a:solidFill>
                <a:srgbClr val="FF0000"/>
              </a:solidFill>
              <a:latin typeface="Times New Roman" charset="0"/>
            </a:endParaRPr>
          </a:p>
        </p:txBody>
      </p:sp>
      <p:sp>
        <p:nvSpPr>
          <p:cNvPr id="8" name="Rectangle 3">
            <a:extLst>
              <a:ext uri="{FF2B5EF4-FFF2-40B4-BE49-F238E27FC236}">
                <a16:creationId xmlns:a16="http://schemas.microsoft.com/office/drawing/2014/main" id="{5CFB645D-B689-0F47-94DA-CB96410DDCC1}"/>
              </a:ext>
            </a:extLst>
          </p:cNvPr>
          <p:cNvSpPr>
            <a:spLocks noChangeArrowheads="1"/>
          </p:cNvSpPr>
          <p:nvPr/>
        </p:nvSpPr>
        <p:spPr bwMode="auto">
          <a:xfrm>
            <a:off x="508000" y="990600"/>
            <a:ext cx="8102600" cy="17526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r>
              <a:rPr lang="en-US" sz="2400" dirty="0">
                <a:solidFill>
                  <a:srgbClr val="000000"/>
                </a:solidFill>
                <a:latin typeface="Times New Roman" charset="0"/>
              </a:rPr>
              <a:t>Implement a program that generates a random number between 1 and 200 and presents a random piece of trivia about it.  Allow the user to increment and decrement that number by clicking + and - buttons, and with each increment and decrement present some new morsel of information about the new number. Asynchronously fetch the trivia only as the number is being showcased.</a:t>
            </a:r>
          </a:p>
        </p:txBody>
      </p:sp>
      <p:pic>
        <p:nvPicPr>
          <p:cNvPr id="7" name="Picture 6">
            <a:extLst>
              <a:ext uri="{FF2B5EF4-FFF2-40B4-BE49-F238E27FC236}">
                <a16:creationId xmlns:a16="http://schemas.microsoft.com/office/drawing/2014/main" id="{4A185B76-E930-BA46-AC4D-CE6121CE7B4F}"/>
              </a:ext>
            </a:extLst>
          </p:cNvPr>
          <p:cNvPicPr>
            <a:picLocks noChangeAspect="1"/>
          </p:cNvPicPr>
          <p:nvPr/>
        </p:nvPicPr>
        <p:blipFill>
          <a:blip r:embed="rId3"/>
          <a:stretch>
            <a:fillRect/>
          </a:stretch>
        </p:blipFill>
        <p:spPr>
          <a:xfrm>
            <a:off x="-238762" y="3429000"/>
            <a:ext cx="3638824" cy="2895600"/>
          </a:xfrm>
          <a:prstGeom prst="rect">
            <a:avLst/>
          </a:prstGeom>
        </p:spPr>
      </p:pic>
      <p:pic>
        <p:nvPicPr>
          <p:cNvPr id="9" name="Picture 8">
            <a:extLst>
              <a:ext uri="{FF2B5EF4-FFF2-40B4-BE49-F238E27FC236}">
                <a16:creationId xmlns:a16="http://schemas.microsoft.com/office/drawing/2014/main" id="{2E70E94F-6428-CC44-96B3-69118A524E8B}"/>
              </a:ext>
            </a:extLst>
          </p:cNvPr>
          <p:cNvPicPr>
            <a:picLocks noChangeAspect="1"/>
          </p:cNvPicPr>
          <p:nvPr/>
        </p:nvPicPr>
        <p:blipFill>
          <a:blip r:embed="rId4"/>
          <a:stretch>
            <a:fillRect/>
          </a:stretch>
        </p:blipFill>
        <p:spPr>
          <a:xfrm>
            <a:off x="2747508" y="3429000"/>
            <a:ext cx="3638824" cy="2895600"/>
          </a:xfrm>
          <a:prstGeom prst="rect">
            <a:avLst/>
          </a:prstGeom>
        </p:spPr>
      </p:pic>
      <p:pic>
        <p:nvPicPr>
          <p:cNvPr id="10" name="Picture 9">
            <a:extLst>
              <a:ext uri="{FF2B5EF4-FFF2-40B4-BE49-F238E27FC236}">
                <a16:creationId xmlns:a16="http://schemas.microsoft.com/office/drawing/2014/main" id="{B9373C3C-D483-8049-81E3-571B9D8E46E4}"/>
              </a:ext>
            </a:extLst>
          </p:cNvPr>
          <p:cNvPicPr>
            <a:picLocks noChangeAspect="1"/>
          </p:cNvPicPr>
          <p:nvPr/>
        </p:nvPicPr>
        <p:blipFill>
          <a:blip r:embed="rId5"/>
          <a:stretch>
            <a:fillRect/>
          </a:stretch>
        </p:blipFill>
        <p:spPr>
          <a:xfrm>
            <a:off x="5733778" y="3429000"/>
            <a:ext cx="3638824" cy="2895600"/>
          </a:xfrm>
          <a:prstGeom prst="rect">
            <a:avLst/>
          </a:prstGeom>
        </p:spPr>
      </p:pic>
    </p:spTree>
    <p:extLst>
      <p:ext uri="{BB962C8B-B14F-4D97-AF65-F5344CB8AC3E}">
        <p14:creationId xmlns:p14="http://schemas.microsoft.com/office/powerpoint/2010/main" val="22846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par>
                          <p:cTn id="8" fill="hold">
                            <p:stCondLst>
                              <p:cond delay="4000"/>
                            </p:stCondLst>
                            <p:childTnLst>
                              <p:par>
                                <p:cTn id="9" presetID="9" presetClass="entr" presetSubtype="0" fill="hold" nodeType="afterEffect">
                                  <p:stCondLst>
                                    <p:cond delay="200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1000"/>
                                        <p:tgtEl>
                                          <p:spTgt spid="9"/>
                                        </p:tgtEl>
                                      </p:cBhvr>
                                    </p:animEffect>
                                  </p:childTnLst>
                                </p:cTn>
                              </p:par>
                            </p:childTnLst>
                          </p:cTn>
                        </p:par>
                        <p:par>
                          <p:cTn id="12" fill="hold">
                            <p:stCondLst>
                              <p:cond delay="7000"/>
                            </p:stCondLst>
                            <p:childTnLst>
                              <p:par>
                                <p:cTn id="13" presetID="9" presetClass="entr" presetSubtype="0" fill="hold" nodeType="afterEffect">
                                  <p:stCondLst>
                                    <p:cond delay="200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5E10DA-4741-3046-83FF-8F1C0E99B3C5}"/>
              </a:ext>
            </a:extLst>
          </p:cNvPr>
          <p:cNvSpPr/>
          <p:nvPr/>
        </p:nvSpPr>
        <p:spPr bwMode="auto">
          <a:xfrm>
            <a:off x="762000" y="1343084"/>
            <a:ext cx="7620000" cy="4401205"/>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pitchFamily="84"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Exercise: Number Trivia Slideshow</a:t>
            </a:r>
            <a:endParaRPr lang="en-US" dirty="0">
              <a:solidFill>
                <a:srgbClr val="FF0000"/>
              </a:solidFill>
              <a:latin typeface="Times New Roman" charset="0"/>
            </a:endParaRPr>
          </a:p>
        </p:txBody>
      </p:sp>
      <p:sp>
        <p:nvSpPr>
          <p:cNvPr id="12" name="Rectangle 11">
            <a:extLst>
              <a:ext uri="{FF2B5EF4-FFF2-40B4-BE49-F238E27FC236}">
                <a16:creationId xmlns:a16="http://schemas.microsoft.com/office/drawing/2014/main" id="{C4E203D0-13C1-B54F-B387-28504E5159B0}"/>
              </a:ext>
            </a:extLst>
          </p:cNvPr>
          <p:cNvSpPr/>
          <p:nvPr/>
        </p:nvSpPr>
        <p:spPr>
          <a:xfrm>
            <a:off x="914400" y="1343084"/>
            <a:ext cx="7543801" cy="4401205"/>
          </a:xfrm>
          <a:prstGeom prst="rect">
            <a:avLst/>
          </a:prstGeom>
        </p:spPr>
        <p:txBody>
          <a:bodyPr wrap="square">
            <a:spAutoFit/>
          </a:bodyPr>
          <a:lstStyle/>
          <a:p>
            <a:r>
              <a:rPr lang="en-US" sz="1400" b="1" dirty="0">
                <a:latin typeface="Courier New"/>
                <a:cs typeface="Courier New"/>
              </a:rPr>
              <a:t>&lt;!DOCTYPE html&gt;</a:t>
            </a:r>
          </a:p>
          <a:p>
            <a:r>
              <a:rPr lang="en-US" sz="1400" b="1" dirty="0">
                <a:latin typeface="Courier New"/>
                <a:cs typeface="Courier New"/>
              </a:rPr>
              <a:t>&lt;html&gt;</a:t>
            </a:r>
          </a:p>
          <a:p>
            <a:r>
              <a:rPr lang="en-US" sz="1400" b="1" dirty="0">
                <a:latin typeface="Courier New"/>
                <a:cs typeface="Courier New"/>
              </a:rPr>
              <a:t>  &lt;head&gt;</a:t>
            </a:r>
          </a:p>
          <a:p>
            <a:r>
              <a:rPr lang="en-US" sz="1400" b="1" dirty="0">
                <a:latin typeface="Courier New"/>
                <a:cs typeface="Courier New"/>
              </a:rPr>
              <a:t>    &lt;meta charset="UTF-8"&gt;</a:t>
            </a:r>
          </a:p>
          <a:p>
            <a:r>
              <a:rPr lang="en-US" sz="1400" b="1" dirty="0">
                <a:latin typeface="Courier New"/>
                <a:cs typeface="Courier New"/>
              </a:rPr>
              <a:t>    &lt;title&gt;Number Trivia&lt;/title&gt;</a:t>
            </a:r>
          </a:p>
          <a:p>
            <a:r>
              <a:rPr lang="en-US" sz="1400" b="1" dirty="0">
                <a:latin typeface="Courier New"/>
                <a:cs typeface="Courier New"/>
              </a:rPr>
              <a:t>    &lt;link </a:t>
            </a:r>
            <a:r>
              <a:rPr lang="en-US" sz="1400" b="1" dirty="0" err="1">
                <a:latin typeface="Courier New"/>
                <a:cs typeface="Courier New"/>
              </a:rPr>
              <a:t>rel</a:t>
            </a:r>
            <a:r>
              <a:rPr lang="en-US" sz="1400" b="1" dirty="0">
                <a:latin typeface="Courier New"/>
                <a:cs typeface="Courier New"/>
              </a:rPr>
              <a:t>="stylesheet" type="text/</a:t>
            </a:r>
            <a:r>
              <a:rPr lang="en-US" sz="1400" b="1" dirty="0" err="1">
                <a:latin typeface="Courier New"/>
                <a:cs typeface="Courier New"/>
              </a:rPr>
              <a:t>css</a:t>
            </a:r>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href</a:t>
            </a:r>
            <a:r>
              <a:rPr lang="en-US" sz="1400" b="1" dirty="0">
                <a:latin typeface="Courier New"/>
                <a:cs typeface="Courier New"/>
              </a:rPr>
              <a:t>="</a:t>
            </a:r>
            <a:r>
              <a:rPr lang="en-US" sz="1400" b="1" dirty="0">
                <a:solidFill>
                  <a:srgbClr val="00B050"/>
                </a:solidFill>
                <a:latin typeface="Courier New"/>
                <a:cs typeface="Courier New"/>
              </a:rPr>
              <a:t>number-</a:t>
            </a:r>
            <a:r>
              <a:rPr lang="en-US" sz="1400" b="1" dirty="0" err="1">
                <a:solidFill>
                  <a:srgbClr val="00B050"/>
                </a:solidFill>
                <a:latin typeface="Courier New"/>
                <a:cs typeface="Courier New"/>
              </a:rPr>
              <a:t>trivia.css</a:t>
            </a:r>
            <a:r>
              <a:rPr lang="en-US" sz="1400" b="1" dirty="0">
                <a:latin typeface="Courier New"/>
                <a:cs typeface="Courier New"/>
              </a:rPr>
              <a:t>"&gt;</a:t>
            </a:r>
          </a:p>
          <a:p>
            <a:r>
              <a:rPr lang="en-US" sz="1400" b="1" dirty="0">
                <a:latin typeface="Courier New"/>
                <a:cs typeface="Courier New"/>
              </a:rPr>
              <a:t>    &lt;script type="text/</a:t>
            </a:r>
            <a:r>
              <a:rPr lang="en-US" sz="1400" b="1" dirty="0" err="1">
                <a:latin typeface="Courier New"/>
                <a:cs typeface="Courier New"/>
              </a:rPr>
              <a:t>javascript</a:t>
            </a:r>
            <a:r>
              <a:rPr lang="en-US" sz="1400" b="1" dirty="0">
                <a:latin typeface="Courier New"/>
                <a:cs typeface="Courier New"/>
              </a:rPr>
              <a:t>" </a:t>
            </a:r>
            <a:r>
              <a:rPr lang="en-US" sz="1400" b="1" dirty="0" err="1">
                <a:latin typeface="Courier New"/>
                <a:cs typeface="Courier New"/>
              </a:rPr>
              <a:t>src</a:t>
            </a:r>
            <a:r>
              <a:rPr lang="en-US" sz="1400" b="1" dirty="0">
                <a:latin typeface="Courier New"/>
                <a:cs typeface="Courier New"/>
              </a:rPr>
              <a:t>="</a:t>
            </a:r>
            <a:r>
              <a:rPr lang="en-US" sz="1400" b="1" dirty="0" err="1">
                <a:latin typeface="Courier New"/>
                <a:cs typeface="Courier New"/>
              </a:rPr>
              <a:t>Async.js</a:t>
            </a:r>
            <a:r>
              <a:rPr lang="en-US" sz="1400" b="1" dirty="0">
                <a:latin typeface="Courier New"/>
                <a:cs typeface="Courier New"/>
              </a:rPr>
              <a:t>"&gt;&lt;/script&gt;</a:t>
            </a:r>
          </a:p>
          <a:p>
            <a:r>
              <a:rPr lang="en-US" sz="1400" b="1" dirty="0">
                <a:latin typeface="Courier New"/>
                <a:cs typeface="Courier New"/>
              </a:rPr>
              <a:t>    &lt;script type="text/</a:t>
            </a:r>
            <a:r>
              <a:rPr lang="en-US" sz="1400" b="1" dirty="0" err="1">
                <a:latin typeface="Courier New"/>
                <a:cs typeface="Courier New"/>
              </a:rPr>
              <a:t>javascript</a:t>
            </a:r>
            <a:r>
              <a:rPr lang="en-US" sz="1400" b="1" dirty="0">
                <a:latin typeface="Courier New"/>
                <a:cs typeface="Courier New"/>
              </a:rPr>
              <a:t>" </a:t>
            </a:r>
            <a:r>
              <a:rPr lang="en-US" sz="1400" b="1" dirty="0" err="1">
                <a:latin typeface="Courier New"/>
                <a:cs typeface="Courier New"/>
              </a:rPr>
              <a:t>src</a:t>
            </a:r>
            <a:r>
              <a:rPr lang="en-US" sz="1400" b="1" dirty="0">
                <a:latin typeface="Courier New"/>
                <a:cs typeface="Courier New"/>
              </a:rPr>
              <a:t>="</a:t>
            </a:r>
            <a:r>
              <a:rPr lang="en-US" sz="1400" b="1" dirty="0">
                <a:solidFill>
                  <a:srgbClr val="0066CC"/>
                </a:solidFill>
                <a:latin typeface="Courier New"/>
                <a:cs typeface="Courier New"/>
              </a:rPr>
              <a:t>number-</a:t>
            </a:r>
            <a:r>
              <a:rPr lang="en-US" sz="1400" b="1" dirty="0" err="1">
                <a:solidFill>
                  <a:srgbClr val="0066CC"/>
                </a:solidFill>
                <a:latin typeface="Courier New"/>
                <a:cs typeface="Courier New"/>
              </a:rPr>
              <a:t>trivia.js</a:t>
            </a:r>
            <a:r>
              <a:rPr lang="en-US" sz="1400" b="1" dirty="0">
                <a:latin typeface="Courier New"/>
                <a:cs typeface="Courier New"/>
              </a:rPr>
              <a:t>"&gt;&lt;/script&gt;</a:t>
            </a:r>
          </a:p>
          <a:p>
            <a:r>
              <a:rPr lang="en-US" sz="1400" b="1" dirty="0">
                <a:latin typeface="Courier New"/>
                <a:cs typeface="Courier New"/>
              </a:rPr>
              <a:t>  &lt;/head&gt;</a:t>
            </a:r>
          </a:p>
          <a:p>
            <a:r>
              <a:rPr lang="en-US" sz="1400" b="1" dirty="0">
                <a:latin typeface="Courier New"/>
                <a:cs typeface="Courier New"/>
              </a:rPr>
              <a:t>  &lt;body&gt;</a:t>
            </a:r>
          </a:p>
          <a:p>
            <a:r>
              <a:rPr lang="en-US" sz="1400" b="1" dirty="0">
                <a:latin typeface="Courier New"/>
                <a:cs typeface="Courier New"/>
              </a:rPr>
              <a:t>    &lt;div id="</a:t>
            </a:r>
            <a:r>
              <a:rPr lang="en-US" sz="1400" b="1" dirty="0">
                <a:solidFill>
                  <a:srgbClr val="0066CC"/>
                </a:solidFill>
                <a:latin typeface="Courier New"/>
                <a:cs typeface="Courier New"/>
              </a:rPr>
              <a:t>showcase</a:t>
            </a:r>
            <a:r>
              <a:rPr lang="en-US" sz="1400" b="1" dirty="0">
                <a:latin typeface="Courier New"/>
                <a:cs typeface="Courier New"/>
              </a:rPr>
              <a:t>" class="</a:t>
            </a:r>
            <a:r>
              <a:rPr lang="en-US" sz="1400" b="1" dirty="0">
                <a:solidFill>
                  <a:srgbClr val="00B050"/>
                </a:solidFill>
                <a:latin typeface="Courier New"/>
                <a:cs typeface="Courier New"/>
              </a:rPr>
              <a:t>showcase</a:t>
            </a:r>
            <a:r>
              <a:rPr lang="en-US" sz="1400" b="1" dirty="0">
                <a:latin typeface="Courier New"/>
                <a:cs typeface="Courier New"/>
              </a:rPr>
              <a:t>"&gt;&lt;/div&gt;</a:t>
            </a:r>
          </a:p>
          <a:p>
            <a:r>
              <a:rPr lang="en-US" sz="1400" b="1" dirty="0">
                <a:latin typeface="Courier New"/>
                <a:cs typeface="Courier New"/>
              </a:rPr>
              <a:t>    &lt;input id="</a:t>
            </a:r>
            <a:r>
              <a:rPr lang="en-US" sz="1400" b="1" dirty="0">
                <a:solidFill>
                  <a:srgbClr val="0066CC"/>
                </a:solidFill>
                <a:latin typeface="Courier New"/>
                <a:cs typeface="Courier New"/>
              </a:rPr>
              <a:t>decrement-button</a:t>
            </a:r>
            <a:r>
              <a:rPr lang="en-US" sz="1400" b="1" dirty="0">
                <a:latin typeface="Courier New"/>
                <a:cs typeface="Courier New"/>
              </a:rPr>
              <a:t>" type="image" </a:t>
            </a:r>
          </a:p>
          <a:p>
            <a:r>
              <a:rPr lang="en-US" sz="1400" b="1" dirty="0">
                <a:latin typeface="Courier New"/>
                <a:cs typeface="Courier New"/>
              </a:rPr>
              <a:t>           </a:t>
            </a:r>
            <a:r>
              <a:rPr lang="en-US" sz="1400" b="1" dirty="0" err="1">
                <a:latin typeface="Courier New"/>
                <a:cs typeface="Courier New"/>
              </a:rPr>
              <a:t>src</a:t>
            </a:r>
            <a:r>
              <a:rPr lang="en-US" sz="1400" b="1" dirty="0">
                <a:latin typeface="Courier New"/>
                <a:cs typeface="Courier New"/>
              </a:rPr>
              <a:t>="</a:t>
            </a:r>
            <a:r>
              <a:rPr lang="en-US" sz="1400" b="1" dirty="0" err="1">
                <a:latin typeface="Courier New"/>
                <a:cs typeface="Courier New"/>
              </a:rPr>
              <a:t>minus.png</a:t>
            </a:r>
            <a:r>
              <a:rPr lang="en-US" sz="1400" b="1" dirty="0">
                <a:latin typeface="Courier New"/>
                <a:cs typeface="Courier New"/>
              </a:rPr>
              <a:t>" class="</a:t>
            </a:r>
            <a:r>
              <a:rPr lang="en-US" sz="1400" b="1" dirty="0">
                <a:solidFill>
                  <a:srgbClr val="00B050"/>
                </a:solidFill>
                <a:latin typeface="Courier New"/>
                <a:cs typeface="Courier New"/>
              </a:rPr>
              <a:t>control-row</a:t>
            </a:r>
            <a:r>
              <a:rPr lang="en-US" sz="1400" b="1" dirty="0">
                <a:latin typeface="Courier New"/>
                <a:cs typeface="Courier New"/>
              </a:rPr>
              <a:t>"/&gt;</a:t>
            </a:r>
          </a:p>
          <a:p>
            <a:r>
              <a:rPr lang="en-US" sz="1400" b="1" dirty="0">
                <a:latin typeface="Courier New"/>
                <a:cs typeface="Courier New"/>
              </a:rPr>
              <a:t>    &lt;input id="</a:t>
            </a:r>
            <a:r>
              <a:rPr lang="en-US" sz="1400" b="1" dirty="0">
                <a:solidFill>
                  <a:srgbClr val="0066CC"/>
                </a:solidFill>
                <a:latin typeface="Courier New"/>
                <a:cs typeface="Courier New"/>
              </a:rPr>
              <a:t>number</a:t>
            </a:r>
            <a:r>
              <a:rPr lang="en-US" sz="1400" b="1" dirty="0">
                <a:latin typeface="Courier New"/>
                <a:cs typeface="Courier New"/>
              </a:rPr>
              <a:t>" class="</a:t>
            </a:r>
            <a:r>
              <a:rPr lang="en-US" sz="1400" b="1" dirty="0">
                <a:solidFill>
                  <a:srgbClr val="00B050"/>
                </a:solidFill>
                <a:latin typeface="Courier New"/>
                <a:cs typeface="Courier New"/>
              </a:rPr>
              <a:t>control-row number</a:t>
            </a:r>
            <a:r>
              <a:rPr lang="en-US" sz="1400" b="1" dirty="0">
                <a:latin typeface="Courier New"/>
                <a:cs typeface="Courier New"/>
              </a:rPr>
              <a:t>" </a:t>
            </a:r>
          </a:p>
          <a:p>
            <a:r>
              <a:rPr lang="en-US" sz="1400" b="1" dirty="0">
                <a:latin typeface="Courier New"/>
                <a:cs typeface="Courier New"/>
              </a:rPr>
              <a:t>           value="42" </a:t>
            </a:r>
            <a:r>
              <a:rPr lang="en-US" sz="1400" b="1" dirty="0" err="1">
                <a:latin typeface="Courier New"/>
                <a:cs typeface="Courier New"/>
              </a:rPr>
              <a:t>readonly</a:t>
            </a:r>
            <a:r>
              <a:rPr lang="en-US" sz="1400" b="1" dirty="0">
                <a:latin typeface="Courier New"/>
                <a:cs typeface="Courier New"/>
              </a:rPr>
              <a:t>/&gt;</a:t>
            </a:r>
          </a:p>
          <a:p>
            <a:r>
              <a:rPr lang="en-US" sz="1400" b="1" dirty="0">
                <a:latin typeface="Courier New"/>
                <a:cs typeface="Courier New"/>
              </a:rPr>
              <a:t>    &lt;input id="</a:t>
            </a:r>
            <a:r>
              <a:rPr lang="en-US" sz="1400" b="1" dirty="0">
                <a:solidFill>
                  <a:srgbClr val="0066CC"/>
                </a:solidFill>
                <a:latin typeface="Courier New"/>
                <a:cs typeface="Courier New"/>
              </a:rPr>
              <a:t>increment-button</a:t>
            </a:r>
            <a:r>
              <a:rPr lang="en-US" sz="1400" b="1" dirty="0">
                <a:latin typeface="Courier New"/>
                <a:cs typeface="Courier New"/>
              </a:rPr>
              <a:t>" type="image" </a:t>
            </a:r>
          </a:p>
          <a:p>
            <a:r>
              <a:rPr lang="en-US" sz="1400" b="1" dirty="0">
                <a:latin typeface="Courier New"/>
                <a:cs typeface="Courier New"/>
              </a:rPr>
              <a:t>           </a:t>
            </a:r>
            <a:r>
              <a:rPr lang="en-US" sz="1400" b="1" dirty="0" err="1">
                <a:latin typeface="Courier New"/>
                <a:cs typeface="Courier New"/>
              </a:rPr>
              <a:t>src</a:t>
            </a:r>
            <a:r>
              <a:rPr lang="en-US" sz="1400" b="1" dirty="0">
                <a:latin typeface="Courier New"/>
                <a:cs typeface="Courier New"/>
              </a:rPr>
              <a:t>="</a:t>
            </a:r>
            <a:r>
              <a:rPr lang="en-US" sz="1400" b="1" dirty="0" err="1">
                <a:latin typeface="Courier New"/>
                <a:cs typeface="Courier New"/>
              </a:rPr>
              <a:t>plus.png</a:t>
            </a:r>
            <a:r>
              <a:rPr lang="en-US" sz="1400" b="1" dirty="0">
                <a:latin typeface="Courier New"/>
                <a:cs typeface="Courier New"/>
              </a:rPr>
              <a:t>" class="</a:t>
            </a:r>
            <a:r>
              <a:rPr lang="en-US" sz="1400" b="1" dirty="0">
                <a:solidFill>
                  <a:srgbClr val="00B050"/>
                </a:solidFill>
                <a:latin typeface="Courier New"/>
                <a:cs typeface="Courier New"/>
              </a:rPr>
              <a:t>control-row</a:t>
            </a:r>
            <a:r>
              <a:rPr lang="en-US" sz="1400" b="1" dirty="0">
                <a:latin typeface="Courier New"/>
                <a:cs typeface="Courier New"/>
              </a:rPr>
              <a:t>"/&gt;</a:t>
            </a:r>
          </a:p>
          <a:p>
            <a:r>
              <a:rPr lang="en-US" sz="1400" b="1" dirty="0">
                <a:latin typeface="Courier New"/>
                <a:cs typeface="Courier New"/>
              </a:rPr>
              <a:t>   &lt;/body&gt;</a:t>
            </a:r>
          </a:p>
          <a:p>
            <a:r>
              <a:rPr lang="en-US" sz="1400" b="1" dirty="0">
                <a:latin typeface="Courier New"/>
                <a:cs typeface="Courier New"/>
              </a:rPr>
              <a:t>&lt;/html&gt;</a:t>
            </a:r>
          </a:p>
        </p:txBody>
      </p:sp>
      <p:sp>
        <p:nvSpPr>
          <p:cNvPr id="13" name="TextBox 12">
            <a:extLst>
              <a:ext uri="{FF2B5EF4-FFF2-40B4-BE49-F238E27FC236}">
                <a16:creationId xmlns:a16="http://schemas.microsoft.com/office/drawing/2014/main" id="{DDC7B3D2-BA4A-9B4C-8C08-162E3EB79A00}"/>
              </a:ext>
            </a:extLst>
          </p:cNvPr>
          <p:cNvSpPr txBox="1"/>
          <p:nvPr/>
        </p:nvSpPr>
        <p:spPr>
          <a:xfrm>
            <a:off x="838200" y="997490"/>
            <a:ext cx="37338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number-</a:t>
            </a:r>
            <a:r>
              <a:rPr lang="en-US" sz="1400" b="1" dirty="0" err="1">
                <a:latin typeface="Courier New" panose="02070309020205020404" pitchFamily="49" charset="0"/>
                <a:cs typeface="Courier New" panose="02070309020205020404" pitchFamily="49" charset="0"/>
              </a:rPr>
              <a:t>trivia.html</a:t>
            </a:r>
            <a:endParaRPr lang="en-US" sz="1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0727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Exercise: Number Trivia Slideshow</a:t>
            </a:r>
            <a:endParaRPr lang="en-US" dirty="0">
              <a:solidFill>
                <a:srgbClr val="FF0000"/>
              </a:solidFill>
              <a:latin typeface="Times New Roman" charset="0"/>
            </a:endParaRPr>
          </a:p>
        </p:txBody>
      </p:sp>
      <p:sp>
        <p:nvSpPr>
          <p:cNvPr id="11" name="Rectangle 10">
            <a:extLst>
              <a:ext uri="{FF2B5EF4-FFF2-40B4-BE49-F238E27FC236}">
                <a16:creationId xmlns:a16="http://schemas.microsoft.com/office/drawing/2014/main" id="{56CB0371-DCA8-6E4C-82E5-FF0B6EF8E7B4}"/>
              </a:ext>
            </a:extLst>
          </p:cNvPr>
          <p:cNvSpPr/>
          <p:nvPr/>
        </p:nvSpPr>
        <p:spPr bwMode="auto">
          <a:xfrm>
            <a:off x="762000" y="1343084"/>
            <a:ext cx="762000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pitchFamily="84" charset="0"/>
            </a:endParaRPr>
          </a:p>
        </p:txBody>
      </p:sp>
      <p:sp>
        <p:nvSpPr>
          <p:cNvPr id="12" name="Rectangle 11">
            <a:extLst>
              <a:ext uri="{FF2B5EF4-FFF2-40B4-BE49-F238E27FC236}">
                <a16:creationId xmlns:a16="http://schemas.microsoft.com/office/drawing/2014/main" id="{C4E203D0-13C1-B54F-B387-28504E5159B0}"/>
              </a:ext>
            </a:extLst>
          </p:cNvPr>
          <p:cNvSpPr/>
          <p:nvPr/>
        </p:nvSpPr>
        <p:spPr>
          <a:xfrm>
            <a:off x="762000" y="1343084"/>
            <a:ext cx="8000999" cy="5047536"/>
          </a:xfrm>
          <a:prstGeom prst="rect">
            <a:avLst/>
          </a:prstGeom>
        </p:spPr>
        <p:txBody>
          <a:bodyPr wrap="square">
            <a:spAutoFit/>
          </a:bodyPr>
          <a:lstStyle/>
          <a:p>
            <a:r>
              <a:rPr lang="en-US" sz="1400" b="1" dirty="0">
                <a:latin typeface="Courier New"/>
                <a:cs typeface="Courier New"/>
              </a:rPr>
              <a:t>function </a:t>
            </a:r>
            <a:r>
              <a:rPr lang="en-US" sz="1400" b="1" dirty="0" err="1">
                <a:latin typeface="Courier New"/>
                <a:cs typeface="Courier New"/>
              </a:rPr>
              <a:t>BootstrapNumberTrivia</a:t>
            </a:r>
            <a:r>
              <a:rPr lang="en-US" sz="1400" b="1" dirty="0">
                <a:latin typeface="Courier New"/>
                <a:cs typeface="Courier New"/>
              </a:rPr>
              <a:t>() {</a:t>
            </a:r>
          </a:p>
          <a:p>
            <a:r>
              <a:rPr lang="en-US" sz="1400" b="1" dirty="0">
                <a:latin typeface="Courier New"/>
                <a:cs typeface="Courier New"/>
              </a:rPr>
              <a:t>   </a:t>
            </a:r>
            <a:r>
              <a:rPr lang="en-US" sz="1400" b="1" dirty="0">
                <a:solidFill>
                  <a:srgbClr val="C00000"/>
                </a:solidFill>
                <a:latin typeface="Courier New"/>
                <a:cs typeface="Courier New"/>
              </a:rPr>
              <a:t>/* all four variables are referenced by inner callback functions */</a:t>
            </a:r>
          </a:p>
          <a:p>
            <a:r>
              <a:rPr lang="en-US" sz="1400" b="1" dirty="0">
                <a:latin typeface="Courier New"/>
                <a:cs typeface="Courier New"/>
              </a:rPr>
              <a:t>   let </a:t>
            </a:r>
            <a:r>
              <a:rPr lang="en-US" sz="1400" b="1" dirty="0" err="1">
                <a:solidFill>
                  <a:schemeClr val="accent1">
                    <a:lumMod val="75000"/>
                  </a:schemeClr>
                </a:solidFill>
                <a:latin typeface="Courier New"/>
                <a:cs typeface="Courier New"/>
              </a:rPr>
              <a:t>contentArea</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0066CC"/>
                </a:solidFill>
                <a:latin typeface="Courier New"/>
                <a:cs typeface="Courier New"/>
              </a:rPr>
              <a:t>showcase</a:t>
            </a:r>
            <a:r>
              <a:rPr lang="en-US" sz="1400" b="1" dirty="0">
                <a:latin typeface="Courier New"/>
                <a:cs typeface="Courier New"/>
              </a:rPr>
              <a:t>");</a:t>
            </a:r>
          </a:p>
          <a:p>
            <a:r>
              <a:rPr lang="en-US" sz="1400" b="1" dirty="0">
                <a:latin typeface="Courier New"/>
                <a:cs typeface="Courier New"/>
              </a:rPr>
              <a:t>   let </a:t>
            </a:r>
            <a:r>
              <a:rPr lang="en-US" sz="1400" b="1" dirty="0">
                <a:solidFill>
                  <a:schemeClr val="accent1">
                    <a:lumMod val="75000"/>
                  </a:schemeClr>
                </a:solidFill>
                <a:latin typeface="Courier New"/>
                <a:cs typeface="Courier New"/>
              </a:rPr>
              <a:t>number</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0066CC"/>
                </a:solidFill>
                <a:latin typeface="Courier New"/>
                <a:cs typeface="Courier New"/>
              </a:rPr>
              <a:t>number</a:t>
            </a:r>
            <a:r>
              <a:rPr lang="en-US" sz="1400" b="1" dirty="0">
                <a:latin typeface="Courier New"/>
                <a:cs typeface="Courier New"/>
              </a:rPr>
              <a:t>");</a:t>
            </a:r>
          </a:p>
          <a:p>
            <a:r>
              <a:rPr lang="en-US" sz="1400" b="1" dirty="0">
                <a:latin typeface="Courier New"/>
                <a:cs typeface="Courier New"/>
              </a:rPr>
              <a:t>   let </a:t>
            </a:r>
            <a:r>
              <a:rPr lang="en-US" sz="1400" b="1" dirty="0" err="1">
                <a:solidFill>
                  <a:schemeClr val="accent1">
                    <a:lumMod val="75000"/>
                  </a:schemeClr>
                </a:solidFill>
                <a:latin typeface="Courier New"/>
                <a:cs typeface="Courier New"/>
              </a:rPr>
              <a:t>decrementButton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0066CC"/>
                </a:solidFill>
                <a:latin typeface="Courier New"/>
                <a:cs typeface="Courier New"/>
              </a:rPr>
              <a:t>decrement-button</a:t>
            </a:r>
            <a:r>
              <a:rPr lang="en-US" sz="1400" b="1" dirty="0">
                <a:latin typeface="Courier New"/>
                <a:cs typeface="Courier New"/>
              </a:rPr>
              <a:t>");</a:t>
            </a:r>
          </a:p>
          <a:p>
            <a:r>
              <a:rPr lang="en-US" sz="1400" b="1" dirty="0">
                <a:latin typeface="Courier New"/>
                <a:cs typeface="Courier New"/>
              </a:rPr>
              <a:t>   let </a:t>
            </a:r>
            <a:r>
              <a:rPr lang="en-US" sz="1400" b="1" dirty="0" err="1">
                <a:solidFill>
                  <a:schemeClr val="accent1">
                    <a:lumMod val="75000"/>
                  </a:schemeClr>
                </a:solidFill>
                <a:latin typeface="Courier New"/>
                <a:cs typeface="Courier New"/>
              </a:rPr>
              <a:t>incrementButton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0066CC"/>
                </a:solidFill>
                <a:latin typeface="Courier New"/>
                <a:cs typeface="Courier New"/>
              </a:rPr>
              <a:t>increment-button</a:t>
            </a:r>
            <a:r>
              <a:rPr lang="en-US" sz="1400" b="1" dirty="0">
                <a:latin typeface="Courier New"/>
                <a:cs typeface="Courier New"/>
              </a:rPr>
              <a:t>");</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decrementButton</a:t>
            </a:r>
            <a:r>
              <a:rPr lang="en-US" sz="1400" b="1" dirty="0" err="1">
                <a:latin typeface="Courier New"/>
                <a:cs typeface="Courier New"/>
              </a:rPr>
              <a:t>.addEventListener</a:t>
            </a:r>
            <a:r>
              <a:rPr lang="en-US" sz="1400" b="1" dirty="0">
                <a:latin typeface="Courier New"/>
                <a:cs typeface="Courier New"/>
              </a:rPr>
              <a:t>("click", </a:t>
            </a:r>
            <a:r>
              <a:rPr lang="en-US" sz="1400" b="1" dirty="0" err="1">
                <a:latin typeface="Courier New"/>
                <a:cs typeface="Courier New"/>
              </a:rPr>
              <a:t>decrementNumber</a:t>
            </a:r>
            <a:r>
              <a:rPr lang="en-US" sz="1400" b="1" dirty="0">
                <a:latin typeface="Courier New"/>
                <a:cs typeface="Courier New"/>
              </a:rPr>
              <a:t>);</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incrementButton</a:t>
            </a:r>
            <a:r>
              <a:rPr lang="en-US" sz="1400" b="1" dirty="0" err="1">
                <a:latin typeface="Courier New"/>
                <a:cs typeface="Courier New"/>
              </a:rPr>
              <a:t>.addEventListener</a:t>
            </a:r>
            <a:r>
              <a:rPr lang="en-US" sz="1400" b="1" dirty="0">
                <a:latin typeface="Courier New"/>
                <a:cs typeface="Courier New"/>
              </a:rPr>
              <a:t>("click", </a:t>
            </a:r>
            <a:r>
              <a:rPr lang="en-US" sz="1400" b="1" dirty="0" err="1">
                <a:latin typeface="Courier New"/>
                <a:cs typeface="Courier New"/>
              </a:rPr>
              <a:t>incrementNumber</a:t>
            </a:r>
            <a:r>
              <a:rPr lang="en-US" sz="1400" b="1" dirty="0">
                <a:latin typeface="Courier New"/>
                <a:cs typeface="Courier New"/>
              </a:rPr>
              <a:t>);    </a:t>
            </a:r>
          </a:p>
          <a:p>
            <a:endParaRPr lang="en-US" sz="1400" b="1" dirty="0">
              <a:latin typeface="Courier New"/>
              <a:cs typeface="Courier New"/>
            </a:endParaRPr>
          </a:p>
          <a:p>
            <a:r>
              <a:rPr lang="en-US" sz="1400" b="1" dirty="0">
                <a:latin typeface="Courier New"/>
                <a:cs typeface="Courier New"/>
              </a:rPr>
              <a:t>   function </a:t>
            </a:r>
            <a:r>
              <a:rPr lang="en-US" sz="1400" b="1" dirty="0" err="1">
                <a:latin typeface="Courier New"/>
                <a:cs typeface="Courier New"/>
              </a:rPr>
              <a:t>showcaseTrivia</a:t>
            </a:r>
            <a:r>
              <a:rPr lang="en-US" sz="1400" b="1" dirty="0">
                <a:latin typeface="Courier New"/>
                <a:cs typeface="Courier New"/>
              </a:rPr>
              <a:t>(response) {</a:t>
            </a:r>
          </a:p>
          <a:p>
            <a:r>
              <a:rPr lang="en-US" sz="1400" b="1" dirty="0">
                <a:latin typeface="Courier New"/>
                <a:cs typeface="Courier New"/>
              </a:rPr>
              <a:t>      while (</a:t>
            </a:r>
            <a:r>
              <a:rPr lang="en-US" sz="1400" b="1" dirty="0" err="1">
                <a:latin typeface="Courier New"/>
                <a:cs typeface="Courier New"/>
              </a:rPr>
              <a:t>contentArea.childNodes.length</a:t>
            </a:r>
            <a:r>
              <a:rPr lang="en-US" sz="1400" b="1" dirty="0">
                <a:latin typeface="Courier New"/>
                <a:cs typeface="Courier New"/>
              </a:rPr>
              <a:t> &gt; 0) {</a:t>
            </a:r>
          </a:p>
          <a:p>
            <a:r>
              <a:rPr lang="en-US" sz="1400" b="1" dirty="0">
                <a:latin typeface="Courier New"/>
                <a:cs typeface="Courier New"/>
              </a:rPr>
              <a:t>         </a:t>
            </a:r>
            <a:r>
              <a:rPr lang="en-US" sz="1400" b="1" dirty="0" err="1">
                <a:latin typeface="Courier New"/>
                <a:cs typeface="Courier New"/>
              </a:rPr>
              <a:t>contentArea.removeChild</a:t>
            </a:r>
            <a:r>
              <a:rPr lang="en-US" sz="1400" b="1" dirty="0">
                <a:latin typeface="Courier New"/>
                <a:cs typeface="Courier New"/>
              </a:rPr>
              <a:t>(</a:t>
            </a:r>
            <a:r>
              <a:rPr lang="en-US" sz="1400" b="1" dirty="0" err="1">
                <a:latin typeface="Courier New"/>
                <a:cs typeface="Courier New"/>
              </a:rPr>
              <a:t>contentArea.lastChild</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      let info = </a:t>
            </a:r>
            <a:r>
              <a:rPr lang="en-US" sz="1400" b="1" dirty="0" err="1">
                <a:latin typeface="Courier New"/>
                <a:cs typeface="Courier New"/>
              </a:rPr>
              <a:t>JSON.parse</a:t>
            </a:r>
            <a:r>
              <a:rPr lang="en-US" sz="1400" b="1" dirty="0">
                <a:latin typeface="Courier New"/>
                <a:cs typeface="Courier New"/>
              </a:rPr>
              <a:t>(</a:t>
            </a:r>
            <a:r>
              <a:rPr lang="en-US" sz="1400" b="1" dirty="0" err="1">
                <a:latin typeface="Courier New"/>
                <a:cs typeface="Courier New"/>
              </a:rPr>
              <a:t>response.getPayload</a:t>
            </a:r>
            <a:r>
              <a:rPr lang="en-US" sz="1400" b="1" dirty="0">
                <a:latin typeface="Courier New"/>
                <a:cs typeface="Courier New"/>
              </a:rPr>
              <a:t>());</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contentArea</a:t>
            </a:r>
            <a:r>
              <a:rPr lang="en-US" sz="1400" b="1" dirty="0" err="1">
                <a:latin typeface="Courier New"/>
                <a:cs typeface="Courier New"/>
              </a:rPr>
              <a:t>.appendChild</a:t>
            </a:r>
            <a:r>
              <a:rPr lang="en-US" sz="1400" b="1" dirty="0">
                <a:latin typeface="Courier New"/>
                <a:cs typeface="Courier New"/>
              </a:rPr>
              <a:t>(</a:t>
            </a:r>
            <a:r>
              <a:rPr lang="en-US" sz="1400" b="1" dirty="0" err="1">
                <a:latin typeface="Courier New"/>
                <a:cs typeface="Courier New"/>
              </a:rPr>
              <a:t>document.createTextNode</a:t>
            </a:r>
            <a:r>
              <a:rPr lang="en-US" sz="1400" b="1" dirty="0">
                <a:latin typeface="Courier New"/>
                <a:cs typeface="Courier New"/>
              </a:rPr>
              <a:t>(</a:t>
            </a:r>
            <a:r>
              <a:rPr lang="en-US" sz="1400" b="1" dirty="0" err="1">
                <a:latin typeface="Courier New"/>
                <a:cs typeface="Courier New"/>
              </a:rPr>
              <a:t>info.text</a:t>
            </a:r>
            <a:r>
              <a:rPr lang="en-US" sz="1400" b="1" dirty="0">
                <a:latin typeface="Courier New"/>
                <a:cs typeface="Courier New"/>
              </a:rPr>
              <a:t>));</a:t>
            </a:r>
          </a:p>
          <a:p>
            <a:r>
              <a:rPr lang="en-US" sz="1400" b="1" dirty="0">
                <a:latin typeface="Courier New"/>
                <a:cs typeface="Courier New"/>
              </a:rPr>
              <a:t>   }</a:t>
            </a:r>
          </a:p>
          <a:p>
            <a:endParaRPr lang="en-US" sz="1400" b="1" dirty="0">
              <a:latin typeface="Courier New"/>
              <a:cs typeface="Courier New"/>
            </a:endParaRPr>
          </a:p>
          <a:p>
            <a:r>
              <a:rPr lang="en-US" sz="1400" b="1" dirty="0">
                <a:latin typeface="Courier New"/>
                <a:cs typeface="Courier New"/>
              </a:rPr>
              <a:t>   function </a:t>
            </a:r>
            <a:r>
              <a:rPr lang="en-US" sz="1400" b="1" dirty="0" err="1">
                <a:latin typeface="Courier New"/>
                <a:cs typeface="Courier New"/>
              </a:rPr>
              <a:t>initiateNumberTriviaFetch</a:t>
            </a:r>
            <a:r>
              <a:rPr lang="en-US" sz="1400" b="1" dirty="0">
                <a:latin typeface="Courier New"/>
                <a:cs typeface="Courier New"/>
              </a:rPr>
              <a:t>() {</a:t>
            </a:r>
          </a:p>
          <a:p>
            <a:r>
              <a:rPr lang="en-US" sz="1400" b="1" dirty="0">
                <a:latin typeface="Courier New"/>
                <a:cs typeface="Courier New"/>
              </a:rPr>
              <a:t>      let req = </a:t>
            </a:r>
            <a:r>
              <a:rPr lang="en-US" sz="1400" b="1" dirty="0" err="1">
                <a:latin typeface="Courier New"/>
                <a:cs typeface="Courier New"/>
              </a:rPr>
              <a:t>AsyncRequest</a:t>
            </a:r>
            <a:r>
              <a:rPr lang="en-US" sz="1400" b="1" dirty="0">
                <a:latin typeface="Courier New"/>
                <a:cs typeface="Courier New"/>
              </a:rPr>
              <a:t>("http://number-</a:t>
            </a:r>
            <a:r>
              <a:rPr lang="en-US" sz="1400" b="1" dirty="0" err="1">
                <a:latin typeface="Courier New"/>
                <a:cs typeface="Courier New"/>
              </a:rPr>
              <a:t>trivia.com</a:t>
            </a:r>
            <a:r>
              <a:rPr lang="en-US" sz="1400" b="1" dirty="0">
                <a:latin typeface="Courier New"/>
                <a:cs typeface="Courier New"/>
              </a:rPr>
              <a:t>/" + </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req.addParams</a:t>
            </a:r>
            <a:r>
              <a:rPr lang="en-US" sz="1400" b="1" dirty="0">
                <a:latin typeface="Courier New"/>
                <a:cs typeface="Courier New"/>
              </a:rPr>
              <a:t>({json: true});</a:t>
            </a:r>
          </a:p>
          <a:p>
            <a:r>
              <a:rPr lang="en-US" sz="1400" b="1" dirty="0">
                <a:latin typeface="Courier New"/>
                <a:cs typeface="Courier New"/>
              </a:rPr>
              <a:t>      </a:t>
            </a:r>
            <a:r>
              <a:rPr lang="en-US" sz="1400" b="1" dirty="0" err="1">
                <a:latin typeface="Courier New"/>
                <a:cs typeface="Courier New"/>
              </a:rPr>
              <a:t>req.setSuccessHandler</a:t>
            </a:r>
            <a:r>
              <a:rPr lang="en-US" sz="1400" b="1" dirty="0">
                <a:latin typeface="Courier New"/>
                <a:cs typeface="Courier New"/>
              </a:rPr>
              <a:t>(</a:t>
            </a:r>
            <a:r>
              <a:rPr lang="en-US" sz="1400" b="1" dirty="0" err="1">
                <a:latin typeface="Courier New"/>
                <a:cs typeface="Courier New"/>
              </a:rPr>
              <a:t>showcaseTrivia</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req.send</a:t>
            </a:r>
            <a:r>
              <a:rPr lang="en-US" sz="1400" b="1" dirty="0">
                <a:latin typeface="Courier New"/>
                <a:cs typeface="Courier New"/>
              </a:rPr>
              <a:t>();</a:t>
            </a:r>
          </a:p>
          <a:p>
            <a:r>
              <a:rPr lang="en-US" sz="1400" b="1" dirty="0">
                <a:latin typeface="Courier New"/>
                <a:cs typeface="Courier New"/>
              </a:rPr>
              <a:t>   }</a:t>
            </a:r>
          </a:p>
        </p:txBody>
      </p:sp>
      <p:sp>
        <p:nvSpPr>
          <p:cNvPr id="13" name="TextBox 12">
            <a:extLst>
              <a:ext uri="{FF2B5EF4-FFF2-40B4-BE49-F238E27FC236}">
                <a16:creationId xmlns:a16="http://schemas.microsoft.com/office/drawing/2014/main" id="{DDC7B3D2-BA4A-9B4C-8C08-162E3EB79A00}"/>
              </a:ext>
            </a:extLst>
          </p:cNvPr>
          <p:cNvSpPr txBox="1"/>
          <p:nvPr/>
        </p:nvSpPr>
        <p:spPr>
          <a:xfrm>
            <a:off x="838200" y="997490"/>
            <a:ext cx="37338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number-</a:t>
            </a:r>
            <a:r>
              <a:rPr lang="en-US" sz="1400" b="1" dirty="0" err="1">
                <a:latin typeface="Courier New" panose="02070309020205020404" pitchFamily="49" charset="0"/>
                <a:cs typeface="Courier New" panose="02070309020205020404" pitchFamily="49" charset="0"/>
              </a:rPr>
              <a:t>trivia.js</a:t>
            </a:r>
            <a:r>
              <a:rPr lang="en-US" sz="1400" b="1" dirty="0">
                <a:latin typeface="Courier New" panose="02070309020205020404" pitchFamily="49" charset="0"/>
                <a:cs typeface="Courier New" panose="02070309020205020404" pitchFamily="49" charset="0"/>
              </a:rPr>
              <a:t> (page 1)</a:t>
            </a:r>
          </a:p>
        </p:txBody>
      </p:sp>
    </p:spTree>
    <p:extLst>
      <p:ext uri="{BB962C8B-B14F-4D97-AF65-F5344CB8AC3E}">
        <p14:creationId xmlns:p14="http://schemas.microsoft.com/office/powerpoint/2010/main" val="423421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Exercise: Number Trivia Slideshow</a:t>
            </a:r>
            <a:endParaRPr lang="en-US" dirty="0">
              <a:solidFill>
                <a:srgbClr val="FF0000"/>
              </a:solidFill>
              <a:latin typeface="Times New Roman" charset="0"/>
            </a:endParaRPr>
          </a:p>
        </p:txBody>
      </p:sp>
      <p:sp>
        <p:nvSpPr>
          <p:cNvPr id="11" name="Rectangle 10">
            <a:extLst>
              <a:ext uri="{FF2B5EF4-FFF2-40B4-BE49-F238E27FC236}">
                <a16:creationId xmlns:a16="http://schemas.microsoft.com/office/drawing/2014/main" id="{56CB0371-DCA8-6E4C-82E5-FF0B6EF8E7B4}"/>
              </a:ext>
            </a:extLst>
          </p:cNvPr>
          <p:cNvSpPr/>
          <p:nvPr/>
        </p:nvSpPr>
        <p:spPr bwMode="auto">
          <a:xfrm>
            <a:off x="762000" y="1343084"/>
            <a:ext cx="762000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pitchFamily="84" charset="0"/>
            </a:endParaRPr>
          </a:p>
        </p:txBody>
      </p:sp>
      <p:sp>
        <p:nvSpPr>
          <p:cNvPr id="12" name="Rectangle 11">
            <a:extLst>
              <a:ext uri="{FF2B5EF4-FFF2-40B4-BE49-F238E27FC236}">
                <a16:creationId xmlns:a16="http://schemas.microsoft.com/office/drawing/2014/main" id="{C4E203D0-13C1-B54F-B387-28504E5159B0}"/>
              </a:ext>
            </a:extLst>
          </p:cNvPr>
          <p:cNvSpPr/>
          <p:nvPr/>
        </p:nvSpPr>
        <p:spPr>
          <a:xfrm>
            <a:off x="762000" y="1343084"/>
            <a:ext cx="7848601" cy="4832092"/>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decrementNumber</a:t>
            </a:r>
            <a:r>
              <a:rPr lang="en-US" sz="1400" b="1" dirty="0">
                <a:latin typeface="Courier New"/>
                <a:cs typeface="Courier New"/>
              </a:rPr>
              <a:t>(e) {</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incrementButton</a:t>
            </a:r>
            <a:r>
              <a:rPr lang="en-US" sz="1400" b="1" dirty="0" err="1">
                <a:latin typeface="Courier New"/>
                <a:cs typeface="Courier New"/>
              </a:rPr>
              <a:t>.disabled</a:t>
            </a:r>
            <a:r>
              <a:rPr lang="en-US" sz="1400" b="1" dirty="0">
                <a:latin typeface="Courier New"/>
                <a:cs typeface="Courier New"/>
              </a:rPr>
              <a:t> = false;</a:t>
            </a:r>
          </a:p>
          <a:p>
            <a:r>
              <a:rPr lang="en-US" sz="1400" b="1" dirty="0">
                <a:latin typeface="Courier New"/>
                <a:cs typeface="Courier New"/>
              </a:rPr>
              <a:t>      let current = </a:t>
            </a:r>
            <a:r>
              <a:rPr lang="en-US" sz="1400" b="1" dirty="0" err="1">
                <a:latin typeface="Courier New"/>
                <a:cs typeface="Courier New"/>
              </a:rPr>
              <a:t>parseInt</a:t>
            </a:r>
            <a:r>
              <a:rPr lang="en-US" sz="1400" b="1" dirty="0">
                <a:latin typeface="Courier New"/>
                <a:cs typeface="Courier New"/>
              </a:rPr>
              <a:t>(</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 - 1;</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 = </a:t>
            </a:r>
            <a:r>
              <a:rPr lang="en-US" sz="1400" b="1" dirty="0" err="1">
                <a:latin typeface="Courier New"/>
                <a:cs typeface="Courier New"/>
              </a:rPr>
              <a:t>current.toString</a:t>
            </a:r>
            <a:r>
              <a:rPr lang="en-US" sz="1400" b="1" dirty="0">
                <a:latin typeface="Courier New"/>
                <a:cs typeface="Courier New"/>
              </a:rPr>
              <a:t>();</a:t>
            </a:r>
          </a:p>
          <a:p>
            <a:r>
              <a:rPr lang="en-US" sz="1400" b="1" dirty="0">
                <a:latin typeface="Courier New"/>
                <a:cs typeface="Courier New"/>
              </a:rPr>
              <a:t>      if (current === 1) </a:t>
            </a:r>
            <a:r>
              <a:rPr lang="en-US" sz="1400" b="1" dirty="0" err="1">
                <a:solidFill>
                  <a:schemeClr val="accent1">
                    <a:lumMod val="75000"/>
                  </a:schemeClr>
                </a:solidFill>
                <a:latin typeface="Courier New"/>
                <a:cs typeface="Courier New"/>
              </a:rPr>
              <a:t>decrementButton</a:t>
            </a:r>
            <a:r>
              <a:rPr lang="en-US" sz="1400" b="1" dirty="0" err="1">
                <a:latin typeface="Courier New"/>
                <a:cs typeface="Courier New"/>
              </a:rPr>
              <a:t>.disabled</a:t>
            </a:r>
            <a:r>
              <a:rPr lang="en-US" sz="1400" b="1" dirty="0">
                <a:latin typeface="Courier New"/>
                <a:cs typeface="Courier New"/>
              </a:rPr>
              <a:t> = true;</a:t>
            </a:r>
          </a:p>
          <a:p>
            <a:r>
              <a:rPr lang="en-US" sz="1400" b="1" dirty="0">
                <a:latin typeface="Courier New"/>
                <a:cs typeface="Courier New"/>
              </a:rPr>
              <a:t>      </a:t>
            </a:r>
            <a:r>
              <a:rPr lang="en-US" sz="1400" b="1" dirty="0" err="1">
                <a:latin typeface="Courier New"/>
                <a:cs typeface="Courier New"/>
              </a:rPr>
              <a:t>initiateNumberTriviaFetch</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   </a:t>
            </a:r>
          </a:p>
          <a:p>
            <a:r>
              <a:rPr lang="en-US" sz="1400" b="1" dirty="0">
                <a:latin typeface="Courier New"/>
                <a:cs typeface="Courier New"/>
              </a:rPr>
              <a:t>   function </a:t>
            </a:r>
            <a:r>
              <a:rPr lang="en-US" sz="1400" b="1" dirty="0" err="1">
                <a:latin typeface="Courier New"/>
                <a:cs typeface="Courier New"/>
              </a:rPr>
              <a:t>incrementNumber</a:t>
            </a:r>
            <a:r>
              <a:rPr lang="en-US" sz="1400" b="1" dirty="0">
                <a:latin typeface="Courier New"/>
                <a:cs typeface="Courier New"/>
              </a:rPr>
              <a:t>(e) {</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decrementButton</a:t>
            </a:r>
            <a:r>
              <a:rPr lang="en-US" sz="1400" b="1" dirty="0" err="1">
                <a:latin typeface="Courier New"/>
                <a:cs typeface="Courier New"/>
              </a:rPr>
              <a:t>.disabled</a:t>
            </a:r>
            <a:r>
              <a:rPr lang="en-US" sz="1400" b="1" dirty="0">
                <a:latin typeface="Courier New"/>
                <a:cs typeface="Courier New"/>
              </a:rPr>
              <a:t> = false;</a:t>
            </a:r>
          </a:p>
          <a:p>
            <a:r>
              <a:rPr lang="en-US" sz="1400" b="1" dirty="0">
                <a:latin typeface="Courier New"/>
                <a:cs typeface="Courier New"/>
              </a:rPr>
              <a:t>      let current = </a:t>
            </a:r>
            <a:r>
              <a:rPr lang="en-US" sz="1400" b="1" dirty="0" err="1">
                <a:latin typeface="Courier New"/>
                <a:cs typeface="Courier New"/>
              </a:rPr>
              <a:t>parseInt</a:t>
            </a:r>
            <a:r>
              <a:rPr lang="en-US" sz="1400" b="1" dirty="0">
                <a:latin typeface="Courier New"/>
                <a:cs typeface="Courier New"/>
              </a:rPr>
              <a:t>(</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 + 1;</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 = </a:t>
            </a:r>
            <a:r>
              <a:rPr lang="en-US" sz="1400" b="1" dirty="0" err="1">
                <a:latin typeface="Courier New"/>
                <a:cs typeface="Courier New"/>
              </a:rPr>
              <a:t>current.toString</a:t>
            </a:r>
            <a:r>
              <a:rPr lang="en-US" sz="1400" b="1" dirty="0">
                <a:latin typeface="Courier New"/>
                <a:cs typeface="Courier New"/>
              </a:rPr>
              <a:t>();</a:t>
            </a:r>
          </a:p>
          <a:p>
            <a:r>
              <a:rPr lang="en-US" sz="1400" b="1" dirty="0">
                <a:latin typeface="Courier New"/>
                <a:cs typeface="Courier New"/>
              </a:rPr>
              <a:t>      if (current === 200) </a:t>
            </a:r>
            <a:r>
              <a:rPr lang="en-US" sz="1400" b="1" dirty="0" err="1">
                <a:solidFill>
                  <a:schemeClr val="accent1">
                    <a:lumMod val="75000"/>
                  </a:schemeClr>
                </a:solidFill>
                <a:latin typeface="Courier New"/>
                <a:cs typeface="Courier New"/>
              </a:rPr>
              <a:t>incrementButton</a:t>
            </a:r>
            <a:r>
              <a:rPr lang="en-US" sz="1400" b="1" dirty="0" err="1">
                <a:latin typeface="Courier New"/>
                <a:cs typeface="Courier New"/>
              </a:rPr>
              <a:t>.disabled</a:t>
            </a:r>
            <a:r>
              <a:rPr lang="en-US" sz="1400" b="1" dirty="0">
                <a:latin typeface="Courier New"/>
                <a:cs typeface="Courier New"/>
              </a:rPr>
              <a:t> = true;</a:t>
            </a:r>
          </a:p>
          <a:p>
            <a:r>
              <a:rPr lang="en-US" sz="1400" b="1" dirty="0">
                <a:latin typeface="Courier New"/>
                <a:cs typeface="Courier New"/>
              </a:rPr>
              <a:t>      </a:t>
            </a:r>
            <a:r>
              <a:rPr lang="en-US" sz="1400" b="1" dirty="0" err="1">
                <a:latin typeface="Courier New"/>
                <a:cs typeface="Courier New"/>
              </a:rPr>
              <a:t>initiateNumberTriviaFetch</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   </a:t>
            </a:r>
          </a:p>
          <a:p>
            <a:r>
              <a:rPr lang="en-US" sz="1400" b="1" dirty="0">
                <a:latin typeface="Courier New"/>
                <a:cs typeface="Courier New"/>
              </a:rPr>
              <a:t>   </a:t>
            </a:r>
            <a:r>
              <a:rPr lang="en-US" sz="1400" b="1" dirty="0">
                <a:solidFill>
                  <a:srgbClr val="C00000"/>
                </a:solidFill>
                <a:latin typeface="Courier New"/>
                <a:cs typeface="Courier New"/>
              </a:rPr>
              <a:t>/* seed initial presentation with a random number from [1, 200] */</a:t>
            </a:r>
          </a:p>
          <a:p>
            <a:r>
              <a:rPr lang="en-US" sz="1400" b="1" dirty="0">
                <a:latin typeface="Courier New"/>
                <a:cs typeface="Courier New"/>
              </a:rPr>
              <a:t>   </a:t>
            </a:r>
            <a:r>
              <a:rPr lang="en-US" sz="1400" b="1" dirty="0" err="1">
                <a:solidFill>
                  <a:schemeClr val="accent1">
                    <a:lumMod val="75000"/>
                  </a:schemeClr>
                </a:solidFill>
                <a:latin typeface="Courier New"/>
                <a:cs typeface="Courier New"/>
              </a:rPr>
              <a:t>number</a:t>
            </a:r>
            <a:r>
              <a:rPr lang="en-US" sz="1400" b="1" dirty="0" err="1">
                <a:latin typeface="Courier New"/>
                <a:cs typeface="Courier New"/>
              </a:rPr>
              <a:t>.value</a:t>
            </a:r>
            <a:r>
              <a:rPr lang="en-US" sz="1400" b="1" dirty="0">
                <a:latin typeface="Courier New"/>
                <a:cs typeface="Courier New"/>
              </a:rPr>
              <a:t> = (</a:t>
            </a:r>
            <a:r>
              <a:rPr lang="en-US" sz="1400" b="1" dirty="0" err="1">
                <a:latin typeface="Courier New"/>
                <a:cs typeface="Courier New"/>
              </a:rPr>
              <a:t>Math.floor</a:t>
            </a:r>
            <a:r>
              <a:rPr lang="en-US" sz="1400" b="1" dirty="0">
                <a:latin typeface="Courier New"/>
                <a:cs typeface="Courier New"/>
              </a:rPr>
              <a:t>(</a:t>
            </a:r>
            <a:r>
              <a:rPr lang="en-US" sz="1400" b="1" dirty="0" err="1">
                <a:latin typeface="Courier New"/>
                <a:cs typeface="Courier New"/>
              </a:rPr>
              <a:t>Math.random</a:t>
            </a:r>
            <a:r>
              <a:rPr lang="en-US" sz="1400" b="1" dirty="0">
                <a:latin typeface="Courier New"/>
                <a:cs typeface="Courier New"/>
              </a:rPr>
              <a:t>() * 200) + 1).</a:t>
            </a:r>
            <a:r>
              <a:rPr lang="en-US" sz="1400" b="1" dirty="0" err="1">
                <a:latin typeface="Courier New"/>
                <a:cs typeface="Courier New"/>
              </a:rPr>
              <a:t>toString</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initiateNumberTriviaFetch</a:t>
            </a:r>
            <a:r>
              <a:rPr lang="en-US" sz="1400" b="1" dirty="0">
                <a:latin typeface="Courier New"/>
                <a:cs typeface="Courier New"/>
              </a:rPr>
              <a:t>();</a:t>
            </a:r>
          </a:p>
          <a:p>
            <a:r>
              <a:rPr lang="en-US" sz="1400" b="1" dirty="0">
                <a:latin typeface="Courier New"/>
                <a:cs typeface="Courier New"/>
              </a:rPr>
              <a:t>}</a:t>
            </a:r>
          </a:p>
          <a:p>
            <a:endParaRPr lang="en-US" sz="1400" b="1" dirty="0">
              <a:latin typeface="Courier New"/>
              <a:cs typeface="Courier New"/>
            </a:endParaRP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a:t>
            </a:r>
            <a:r>
              <a:rPr lang="en-US" sz="1400" b="1" dirty="0" err="1">
                <a:latin typeface="Courier New"/>
                <a:cs typeface="Courier New"/>
              </a:rPr>
              <a:t>BootstrapNumberTrivia</a:t>
            </a:r>
            <a:r>
              <a:rPr lang="en-US" sz="1400" b="1" dirty="0">
                <a:latin typeface="Courier New"/>
                <a:cs typeface="Courier New"/>
              </a:rPr>
              <a:t>);</a:t>
            </a:r>
          </a:p>
        </p:txBody>
      </p:sp>
      <p:sp>
        <p:nvSpPr>
          <p:cNvPr id="13" name="TextBox 12">
            <a:extLst>
              <a:ext uri="{FF2B5EF4-FFF2-40B4-BE49-F238E27FC236}">
                <a16:creationId xmlns:a16="http://schemas.microsoft.com/office/drawing/2014/main" id="{DDC7B3D2-BA4A-9B4C-8C08-162E3EB79A00}"/>
              </a:ext>
            </a:extLst>
          </p:cNvPr>
          <p:cNvSpPr txBox="1"/>
          <p:nvPr/>
        </p:nvSpPr>
        <p:spPr>
          <a:xfrm>
            <a:off x="838200" y="997490"/>
            <a:ext cx="37338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number-</a:t>
            </a:r>
            <a:r>
              <a:rPr lang="en-US" sz="1400" b="1" dirty="0" err="1">
                <a:latin typeface="Courier New" panose="02070309020205020404" pitchFamily="49" charset="0"/>
                <a:cs typeface="Courier New" panose="02070309020205020404" pitchFamily="49" charset="0"/>
              </a:rPr>
              <a:t>trivia.js</a:t>
            </a:r>
            <a:r>
              <a:rPr lang="en-US" sz="1400" b="1" dirty="0">
                <a:latin typeface="Courier New" panose="02070309020205020404" pitchFamily="49" charset="0"/>
                <a:cs typeface="Courier New" panose="02070309020205020404" pitchFamily="49" charset="0"/>
              </a:rPr>
              <a:t> (page 2)</a:t>
            </a:r>
          </a:p>
        </p:txBody>
      </p:sp>
    </p:spTree>
    <p:extLst>
      <p:ext uri="{BB962C8B-B14F-4D97-AF65-F5344CB8AC3E}">
        <p14:creationId xmlns:p14="http://schemas.microsoft.com/office/powerpoint/2010/main" val="396947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23974</TotalTime>
  <Words>1518</Words>
  <Application>Microsoft Macintosh PowerPoint</Application>
  <PresentationFormat>On-screen Show (4:3)</PresentationFormat>
  <Paragraphs>148</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Courier</vt:lpstr>
      <vt:lpstr>Courier New</vt:lpstr>
      <vt:lpstr>Helvetica Neue</vt:lpstr>
      <vt:lpstr>Times</vt:lpstr>
      <vt:lpstr>Times New Roman</vt:lpstr>
      <vt:lpstr>Wingdings</vt:lpstr>
      <vt:lpstr>Blank Presentation</vt:lpstr>
      <vt:lpstr>Asynchronous Requests</vt:lpstr>
      <vt:lpstr>Asynchronous Data Requests</vt:lpstr>
      <vt:lpstr>Asynchronous Data Requests</vt:lpstr>
      <vt:lpstr>Asynchronous Data Requests</vt:lpstr>
      <vt:lpstr>Asynchronous Data Requests</vt:lpstr>
      <vt:lpstr>Asynchronous Data Requests</vt:lpstr>
      <vt:lpstr>AsyncRequest and AsyncResponse</vt:lpstr>
      <vt:lpstr>AsyncResponse and JSON.parse</vt:lpstr>
      <vt:lpstr>Exercise: Number Trivia Slideshow</vt:lpstr>
      <vt:lpstr>Exercise: Number Trivia Slideshow</vt:lpstr>
      <vt:lpstr>Exercise: Number Trivia Slideshow</vt:lpstr>
      <vt:lpstr>Exercise: Number Trivia Slideshow</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422</cp:revision>
  <cp:lastPrinted>2025-11-16T21:43:39Z</cp:lastPrinted>
  <dcterms:created xsi:type="dcterms:W3CDTF">2017-05-29T17:43:40Z</dcterms:created>
  <dcterms:modified xsi:type="dcterms:W3CDTF">2025-11-16T22:37:56Z</dcterms:modified>
</cp:coreProperties>
</file>