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25"/>
  </p:notesMasterIdLst>
  <p:handoutMasterIdLst>
    <p:handoutMasterId r:id="rId26"/>
  </p:handoutMasterIdLst>
  <p:sldIdLst>
    <p:sldId id="513" r:id="rId2"/>
    <p:sldId id="514" r:id="rId3"/>
    <p:sldId id="515" r:id="rId4"/>
    <p:sldId id="516" r:id="rId5"/>
    <p:sldId id="532" r:id="rId6"/>
    <p:sldId id="518" r:id="rId7"/>
    <p:sldId id="533" r:id="rId8"/>
    <p:sldId id="534" r:id="rId9"/>
    <p:sldId id="441" r:id="rId10"/>
    <p:sldId id="517" r:id="rId11"/>
    <p:sldId id="529" r:id="rId12"/>
    <p:sldId id="530" r:id="rId13"/>
    <p:sldId id="519" r:id="rId14"/>
    <p:sldId id="520" r:id="rId15"/>
    <p:sldId id="521" r:id="rId16"/>
    <p:sldId id="525" r:id="rId17"/>
    <p:sldId id="523" r:id="rId18"/>
    <p:sldId id="524" r:id="rId19"/>
    <p:sldId id="526" r:id="rId20"/>
    <p:sldId id="528" r:id="rId21"/>
    <p:sldId id="527" r:id="rId22"/>
    <p:sldId id="531" r:id="rId23"/>
    <p:sldId id="369" r:id="rId24"/>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Helvetica Neue" charset="0"/>
        <a:ea typeface="+mn-ea"/>
        <a:cs typeface="+mn-cs"/>
      </a:defRPr>
    </a:lvl1pPr>
    <a:lvl2pPr marL="457200" algn="l" rtl="0" eaLnBrk="0" fontAlgn="base" hangingPunct="0">
      <a:spcBef>
        <a:spcPct val="0"/>
      </a:spcBef>
      <a:spcAft>
        <a:spcPct val="0"/>
      </a:spcAft>
      <a:defRPr kern="1200">
        <a:solidFill>
          <a:schemeClr val="tx1"/>
        </a:solidFill>
        <a:latin typeface="Helvetica Neue" charset="0"/>
        <a:ea typeface="+mn-ea"/>
        <a:cs typeface="+mn-cs"/>
      </a:defRPr>
    </a:lvl2pPr>
    <a:lvl3pPr marL="914400" algn="l" rtl="0" eaLnBrk="0" fontAlgn="base" hangingPunct="0">
      <a:spcBef>
        <a:spcPct val="0"/>
      </a:spcBef>
      <a:spcAft>
        <a:spcPct val="0"/>
      </a:spcAft>
      <a:defRPr kern="1200">
        <a:solidFill>
          <a:schemeClr val="tx1"/>
        </a:solidFill>
        <a:latin typeface="Helvetica Neue" charset="0"/>
        <a:ea typeface="+mn-ea"/>
        <a:cs typeface="+mn-cs"/>
      </a:defRPr>
    </a:lvl3pPr>
    <a:lvl4pPr marL="1371600" algn="l" rtl="0" eaLnBrk="0" fontAlgn="base" hangingPunct="0">
      <a:spcBef>
        <a:spcPct val="0"/>
      </a:spcBef>
      <a:spcAft>
        <a:spcPct val="0"/>
      </a:spcAft>
      <a:defRPr kern="1200">
        <a:solidFill>
          <a:schemeClr val="tx1"/>
        </a:solidFill>
        <a:latin typeface="Helvetica Neue" charset="0"/>
        <a:ea typeface="+mn-ea"/>
        <a:cs typeface="+mn-cs"/>
      </a:defRPr>
    </a:lvl4pPr>
    <a:lvl5pPr marL="1828800" algn="l" rtl="0" eaLnBrk="0" fontAlgn="base" hangingPunct="0">
      <a:spcBef>
        <a:spcPct val="0"/>
      </a:spcBef>
      <a:spcAft>
        <a:spcPct val="0"/>
      </a:spcAft>
      <a:defRPr kern="1200">
        <a:solidFill>
          <a:schemeClr val="tx1"/>
        </a:solidFill>
        <a:latin typeface="Helvetica Neue" charset="0"/>
        <a:ea typeface="+mn-ea"/>
        <a:cs typeface="+mn-cs"/>
      </a:defRPr>
    </a:lvl5pPr>
    <a:lvl6pPr marL="2286000" algn="l" defTabSz="457200" rtl="0" eaLnBrk="1" latinLnBrk="0" hangingPunct="1">
      <a:defRPr kern="1200">
        <a:solidFill>
          <a:schemeClr val="tx1"/>
        </a:solidFill>
        <a:latin typeface="Helvetica Neue" charset="0"/>
        <a:ea typeface="+mn-ea"/>
        <a:cs typeface="+mn-cs"/>
      </a:defRPr>
    </a:lvl6pPr>
    <a:lvl7pPr marL="2743200" algn="l" defTabSz="457200" rtl="0" eaLnBrk="1" latinLnBrk="0" hangingPunct="1">
      <a:defRPr kern="1200">
        <a:solidFill>
          <a:schemeClr val="tx1"/>
        </a:solidFill>
        <a:latin typeface="Helvetica Neue" charset="0"/>
        <a:ea typeface="+mn-ea"/>
        <a:cs typeface="+mn-cs"/>
      </a:defRPr>
    </a:lvl7pPr>
    <a:lvl8pPr marL="3200400" algn="l" defTabSz="457200" rtl="0" eaLnBrk="1" latinLnBrk="0" hangingPunct="1">
      <a:defRPr kern="1200">
        <a:solidFill>
          <a:schemeClr val="tx1"/>
        </a:solidFill>
        <a:latin typeface="Helvetica Neue" charset="0"/>
        <a:ea typeface="+mn-ea"/>
        <a:cs typeface="+mn-cs"/>
      </a:defRPr>
    </a:lvl8pPr>
    <a:lvl9pPr marL="3657600" algn="l" defTabSz="457200" rtl="0" eaLnBrk="1" latinLnBrk="0" hangingPunct="1">
      <a:defRPr kern="1200">
        <a:solidFill>
          <a:schemeClr val="tx1"/>
        </a:solidFill>
        <a:latin typeface="Helvetica Neue"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CC"/>
    <a:srgbClr val="FF9999"/>
    <a:srgbClr val="CC3333"/>
    <a:srgbClr val="FF3333"/>
    <a:srgbClr val="666666"/>
    <a:srgbClr val="990000"/>
    <a:srgbClr val="999999"/>
    <a:srgbClr val="FFFFFF"/>
    <a:srgbClr val="CCCCCC"/>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ferSingleView="1">
    <p:restoredLeft sz="32787"/>
    <p:restoredTop sz="90929"/>
  </p:normalViewPr>
  <p:slideViewPr>
    <p:cSldViewPr showGuides="1">
      <p:cViewPr varScale="1">
        <p:scale>
          <a:sx n="162" d="100"/>
          <a:sy n="162" d="100"/>
        </p:scale>
        <p:origin x="2272" y="19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9317"/>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5010" y="0"/>
            <a:ext cx="2971800" cy="459317"/>
          </a:xfrm>
          <a:prstGeom prst="rect">
            <a:avLst/>
          </a:prstGeom>
        </p:spPr>
        <p:txBody>
          <a:bodyPr vert="horz" lIns="91440" tIns="45720" rIns="91440" bIns="45720" rtlCol="0"/>
          <a:lstStyle>
            <a:lvl1pPr algn="r">
              <a:defRPr sz="1200"/>
            </a:lvl1pPr>
          </a:lstStyle>
          <a:p>
            <a:fld id="{F17D3B15-53FD-624D-BFE7-CF8E3BF8BA32}" type="datetimeFigureOut">
              <a:rPr lang="en-US" smtClean="0"/>
              <a:t>11/19/25</a:t>
            </a:fld>
            <a:endParaRPr lang="en-US"/>
          </a:p>
        </p:txBody>
      </p:sp>
      <p:sp>
        <p:nvSpPr>
          <p:cNvPr id="4" name="Footer Placeholder 3"/>
          <p:cNvSpPr>
            <a:spLocks noGrp="1"/>
          </p:cNvSpPr>
          <p:nvPr>
            <p:ph type="ftr" sz="quarter" idx="2"/>
          </p:nvPr>
        </p:nvSpPr>
        <p:spPr>
          <a:xfrm>
            <a:off x="0" y="8684686"/>
            <a:ext cx="2971800" cy="459316"/>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5010" y="8684686"/>
            <a:ext cx="2971800" cy="459316"/>
          </a:xfrm>
          <a:prstGeom prst="rect">
            <a:avLst/>
          </a:prstGeom>
        </p:spPr>
        <p:txBody>
          <a:bodyPr vert="horz" lIns="91440" tIns="45720" rIns="91440" bIns="45720" rtlCol="0" anchor="b"/>
          <a:lstStyle>
            <a:lvl1pPr algn="r">
              <a:defRPr sz="1200"/>
            </a:lvl1pPr>
          </a:lstStyle>
          <a:p>
            <a:fld id="{BBD3B69B-8FF3-D34F-B7D6-9ACF8C0B77AE}" type="slidenum">
              <a:rPr lang="en-US" smtClean="0"/>
              <a:t>‹#›</a:t>
            </a:fld>
            <a:endParaRPr lang="en-US"/>
          </a:p>
        </p:txBody>
      </p:sp>
    </p:spTree>
    <p:extLst>
      <p:ext uri="{BB962C8B-B14F-4D97-AF65-F5344CB8AC3E}">
        <p14:creationId xmlns:p14="http://schemas.microsoft.com/office/powerpoint/2010/main" val="11280526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7282" name="Rectangle 2"/>
          <p:cNvSpPr>
            <a:spLocks noGrp="1" noChangeArrowheads="1"/>
          </p:cNvSpPr>
          <p:nvPr>
            <p:ph type="hdr" sz="quarter"/>
          </p:nvPr>
        </p:nvSpPr>
        <p:spPr bwMode="auto">
          <a:xfrm>
            <a:off x="0" y="0"/>
            <a:ext cx="2971800" cy="508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smtClean="0">
                <a:latin typeface="Times" pitchFamily="84" charset="0"/>
              </a:defRPr>
            </a:lvl1pPr>
          </a:lstStyle>
          <a:p>
            <a:pPr>
              <a:defRPr/>
            </a:pPr>
            <a:endParaRPr lang="en-US"/>
          </a:p>
        </p:txBody>
      </p:sp>
      <p:sp>
        <p:nvSpPr>
          <p:cNvPr id="97283" name="Rectangle 3"/>
          <p:cNvSpPr>
            <a:spLocks noGrp="1" noChangeArrowheads="1"/>
          </p:cNvSpPr>
          <p:nvPr>
            <p:ph type="dt" idx="1"/>
          </p:nvPr>
        </p:nvSpPr>
        <p:spPr bwMode="auto">
          <a:xfrm>
            <a:off x="3886200" y="0"/>
            <a:ext cx="2971800" cy="508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smtClean="0">
                <a:latin typeface="Times" pitchFamily="84" charset="0"/>
              </a:defRPr>
            </a:lvl1pPr>
          </a:lstStyle>
          <a:p>
            <a:pPr>
              <a:defRPr/>
            </a:pPr>
            <a:endParaRPr lang="en-US"/>
          </a:p>
        </p:txBody>
      </p:sp>
      <p:sp>
        <p:nvSpPr>
          <p:cNvPr id="8196" name="Rectangle 4"/>
          <p:cNvSpPr>
            <a:spLocks noGrp="1" noRot="1" noChangeAspect="1" noChangeArrowheads="1" noTextEdit="1"/>
          </p:cNvSpPr>
          <p:nvPr>
            <p:ph type="sldImg" idx="2"/>
          </p:nvPr>
        </p:nvSpPr>
        <p:spPr bwMode="auto">
          <a:xfrm>
            <a:off x="1127125" y="711200"/>
            <a:ext cx="4603750" cy="3454400"/>
          </a:xfrm>
          <a:prstGeom prst="rect">
            <a:avLst/>
          </a:prstGeom>
          <a:noFill/>
          <a:ln w="9525">
            <a:solidFill>
              <a:srgbClr val="000000"/>
            </a:solidFill>
            <a:miter lim="800000"/>
            <a:headEnd/>
            <a:tailEnd/>
          </a:ln>
        </p:spPr>
      </p:sp>
      <p:sp>
        <p:nvSpPr>
          <p:cNvPr id="97285" name="Rectangle 5"/>
          <p:cNvSpPr>
            <a:spLocks noGrp="1" noChangeArrowheads="1"/>
          </p:cNvSpPr>
          <p:nvPr>
            <p:ph type="body" sz="quarter" idx="3"/>
          </p:nvPr>
        </p:nvSpPr>
        <p:spPr bwMode="auto">
          <a:xfrm>
            <a:off x="914400" y="4368800"/>
            <a:ext cx="5029200" cy="4064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97286" name="Rectangle 6"/>
          <p:cNvSpPr>
            <a:spLocks noGrp="1" noChangeArrowheads="1"/>
          </p:cNvSpPr>
          <p:nvPr>
            <p:ph type="ftr" sz="quarter" idx="4"/>
          </p:nvPr>
        </p:nvSpPr>
        <p:spPr bwMode="auto">
          <a:xfrm>
            <a:off x="0" y="8636000"/>
            <a:ext cx="2971800" cy="508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smtClean="0">
                <a:latin typeface="Times" pitchFamily="84" charset="0"/>
              </a:defRPr>
            </a:lvl1pPr>
          </a:lstStyle>
          <a:p>
            <a:pPr>
              <a:defRPr/>
            </a:pPr>
            <a:endParaRPr lang="en-US"/>
          </a:p>
        </p:txBody>
      </p:sp>
      <p:sp>
        <p:nvSpPr>
          <p:cNvPr id="97287" name="Rectangle 7"/>
          <p:cNvSpPr>
            <a:spLocks noGrp="1" noChangeArrowheads="1"/>
          </p:cNvSpPr>
          <p:nvPr>
            <p:ph type="sldNum" sz="quarter" idx="5"/>
          </p:nvPr>
        </p:nvSpPr>
        <p:spPr bwMode="auto">
          <a:xfrm>
            <a:off x="3886200" y="8636000"/>
            <a:ext cx="2971800" cy="508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charset="0"/>
              </a:defRPr>
            </a:lvl1pPr>
          </a:lstStyle>
          <a:p>
            <a:fld id="{3CB2C09D-45CF-5344-9575-253182AB5076}" type="slidenum">
              <a:rPr lang="en-US"/>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84" charset="0"/>
        <a:ea typeface="+mn-ea"/>
        <a:cs typeface="+mn-cs"/>
      </a:defRPr>
    </a:lvl1pPr>
    <a:lvl2pPr marL="457200" algn="l" rtl="0" eaLnBrk="0" fontAlgn="base" hangingPunct="0">
      <a:spcBef>
        <a:spcPct val="30000"/>
      </a:spcBef>
      <a:spcAft>
        <a:spcPct val="0"/>
      </a:spcAft>
      <a:defRPr sz="1200" kern="1200">
        <a:solidFill>
          <a:schemeClr val="tx1"/>
        </a:solidFill>
        <a:latin typeface="Times" pitchFamily="84"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Times" pitchFamily="84"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Times" pitchFamily="84"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Times" pitchFamily="84" charset="0"/>
        <a:ea typeface="ＭＳ Ｐゴシック"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2" name="Rectangle 2"/>
          <p:cNvSpPr>
            <a:spLocks noGrp="1" noRot="1" noChangeAspect="1" noChangeArrowheads="1"/>
          </p:cNvSpPr>
          <p:nvPr>
            <p:ph type="sldImg"/>
          </p:nvPr>
        </p:nvSpPr>
        <p:spPr bwMode="auto">
          <a:xfrm>
            <a:off x="-498475" y="947738"/>
            <a:ext cx="6142038" cy="4606925"/>
          </a:xfrm>
          <a:prstGeom prst="rect">
            <a:avLst/>
          </a:prstGeom>
          <a:solidFill>
            <a:srgbClr val="FFFFFF"/>
          </a:solidFill>
          <a:ln>
            <a:solidFill>
              <a:srgbClr val="000000"/>
            </a:solidFill>
            <a:miter lim="800000"/>
            <a:headEnd/>
            <a:tailEnd/>
          </a:ln>
        </p:spPr>
      </p:sp>
      <p:sp>
        <p:nvSpPr>
          <p:cNvPr id="430083" name="Rectangle 3"/>
          <p:cNvSpPr>
            <a:spLocks noGrp="1" noChangeArrowheads="1"/>
          </p:cNvSpPr>
          <p:nvPr>
            <p:ph type="body" idx="1"/>
          </p:nvPr>
        </p:nvSpPr>
        <p:spPr bwMode="auto">
          <a:xfrm>
            <a:off x="685800" y="5825067"/>
            <a:ext cx="3771900" cy="5418667"/>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charset="0"/>
            </a:endParaRPr>
          </a:p>
        </p:txBody>
      </p:sp>
    </p:spTree>
    <p:extLst>
      <p:ext uri="{BB962C8B-B14F-4D97-AF65-F5344CB8AC3E}">
        <p14:creationId xmlns:p14="http://schemas.microsoft.com/office/powerpoint/2010/main" val="26595749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2" name="Rectangle 2"/>
          <p:cNvSpPr>
            <a:spLocks noGrp="1" noRot="1" noChangeAspect="1" noChangeArrowheads="1"/>
          </p:cNvSpPr>
          <p:nvPr>
            <p:ph type="sldImg"/>
          </p:nvPr>
        </p:nvSpPr>
        <p:spPr bwMode="auto">
          <a:xfrm>
            <a:off x="-498475" y="947738"/>
            <a:ext cx="6142038" cy="4606925"/>
          </a:xfrm>
          <a:prstGeom prst="rect">
            <a:avLst/>
          </a:prstGeom>
          <a:solidFill>
            <a:srgbClr val="FFFFFF"/>
          </a:solidFill>
          <a:ln>
            <a:solidFill>
              <a:srgbClr val="000000"/>
            </a:solidFill>
            <a:miter lim="800000"/>
            <a:headEnd/>
            <a:tailEnd/>
          </a:ln>
        </p:spPr>
      </p:sp>
      <p:sp>
        <p:nvSpPr>
          <p:cNvPr id="430083" name="Rectangle 3"/>
          <p:cNvSpPr>
            <a:spLocks noGrp="1" noChangeArrowheads="1"/>
          </p:cNvSpPr>
          <p:nvPr>
            <p:ph type="body" idx="1"/>
          </p:nvPr>
        </p:nvSpPr>
        <p:spPr bwMode="auto">
          <a:xfrm>
            <a:off x="685800" y="5825067"/>
            <a:ext cx="3771900" cy="5418667"/>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charset="0"/>
            </a:endParaRPr>
          </a:p>
        </p:txBody>
      </p:sp>
    </p:spTree>
    <p:extLst>
      <p:ext uri="{BB962C8B-B14F-4D97-AF65-F5344CB8AC3E}">
        <p14:creationId xmlns:p14="http://schemas.microsoft.com/office/powerpoint/2010/main" val="15063620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2" name="Rectangle 2"/>
          <p:cNvSpPr>
            <a:spLocks noGrp="1" noRot="1" noChangeAspect="1" noChangeArrowheads="1"/>
          </p:cNvSpPr>
          <p:nvPr>
            <p:ph type="sldImg"/>
          </p:nvPr>
        </p:nvSpPr>
        <p:spPr bwMode="auto">
          <a:xfrm>
            <a:off x="-498475" y="947738"/>
            <a:ext cx="6142038" cy="4606925"/>
          </a:xfrm>
          <a:prstGeom prst="rect">
            <a:avLst/>
          </a:prstGeom>
          <a:solidFill>
            <a:srgbClr val="FFFFFF"/>
          </a:solidFill>
          <a:ln>
            <a:solidFill>
              <a:srgbClr val="000000"/>
            </a:solidFill>
            <a:miter lim="800000"/>
            <a:headEnd/>
            <a:tailEnd/>
          </a:ln>
        </p:spPr>
      </p:sp>
      <p:sp>
        <p:nvSpPr>
          <p:cNvPr id="430083" name="Rectangle 3"/>
          <p:cNvSpPr>
            <a:spLocks noGrp="1" noChangeArrowheads="1"/>
          </p:cNvSpPr>
          <p:nvPr>
            <p:ph type="body" idx="1"/>
          </p:nvPr>
        </p:nvSpPr>
        <p:spPr bwMode="auto">
          <a:xfrm>
            <a:off x="685800" y="5825067"/>
            <a:ext cx="3771900" cy="5418667"/>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charset="0"/>
            </a:endParaRPr>
          </a:p>
        </p:txBody>
      </p:sp>
    </p:spTree>
    <p:extLst>
      <p:ext uri="{BB962C8B-B14F-4D97-AF65-F5344CB8AC3E}">
        <p14:creationId xmlns:p14="http://schemas.microsoft.com/office/powerpoint/2010/main" val="13471135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2" name="Rectangle 2"/>
          <p:cNvSpPr>
            <a:spLocks noGrp="1" noRot="1" noChangeAspect="1" noChangeArrowheads="1"/>
          </p:cNvSpPr>
          <p:nvPr>
            <p:ph type="sldImg"/>
          </p:nvPr>
        </p:nvSpPr>
        <p:spPr bwMode="auto">
          <a:xfrm>
            <a:off x="-498475" y="947738"/>
            <a:ext cx="6142038" cy="4606925"/>
          </a:xfrm>
          <a:prstGeom prst="rect">
            <a:avLst/>
          </a:prstGeom>
          <a:solidFill>
            <a:srgbClr val="FFFFFF"/>
          </a:solidFill>
          <a:ln>
            <a:solidFill>
              <a:srgbClr val="000000"/>
            </a:solidFill>
            <a:miter lim="800000"/>
            <a:headEnd/>
            <a:tailEnd/>
          </a:ln>
        </p:spPr>
      </p:sp>
      <p:sp>
        <p:nvSpPr>
          <p:cNvPr id="430083" name="Rectangle 3"/>
          <p:cNvSpPr>
            <a:spLocks noGrp="1" noChangeArrowheads="1"/>
          </p:cNvSpPr>
          <p:nvPr>
            <p:ph type="body" idx="1"/>
          </p:nvPr>
        </p:nvSpPr>
        <p:spPr bwMode="auto">
          <a:xfrm>
            <a:off x="685800" y="5825067"/>
            <a:ext cx="3771900" cy="5418667"/>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charset="0"/>
            </a:endParaRPr>
          </a:p>
        </p:txBody>
      </p:sp>
    </p:spTree>
    <p:extLst>
      <p:ext uri="{BB962C8B-B14F-4D97-AF65-F5344CB8AC3E}">
        <p14:creationId xmlns:p14="http://schemas.microsoft.com/office/powerpoint/2010/main" val="34029242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2" name="Rectangle 2"/>
          <p:cNvSpPr>
            <a:spLocks noGrp="1" noRot="1" noChangeAspect="1" noChangeArrowheads="1"/>
          </p:cNvSpPr>
          <p:nvPr>
            <p:ph type="sldImg"/>
          </p:nvPr>
        </p:nvSpPr>
        <p:spPr bwMode="auto">
          <a:xfrm>
            <a:off x="-498475" y="947738"/>
            <a:ext cx="6142038" cy="4606925"/>
          </a:xfrm>
          <a:prstGeom prst="rect">
            <a:avLst/>
          </a:prstGeom>
          <a:solidFill>
            <a:srgbClr val="FFFFFF"/>
          </a:solidFill>
          <a:ln>
            <a:solidFill>
              <a:srgbClr val="000000"/>
            </a:solidFill>
            <a:miter lim="800000"/>
            <a:headEnd/>
            <a:tailEnd/>
          </a:ln>
        </p:spPr>
      </p:sp>
      <p:sp>
        <p:nvSpPr>
          <p:cNvPr id="430083" name="Rectangle 3"/>
          <p:cNvSpPr>
            <a:spLocks noGrp="1" noChangeArrowheads="1"/>
          </p:cNvSpPr>
          <p:nvPr>
            <p:ph type="body" idx="1"/>
          </p:nvPr>
        </p:nvSpPr>
        <p:spPr bwMode="auto">
          <a:xfrm>
            <a:off x="685800" y="5825067"/>
            <a:ext cx="3771900" cy="5418667"/>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charset="0"/>
            </a:endParaRPr>
          </a:p>
        </p:txBody>
      </p:sp>
    </p:spTree>
    <p:extLst>
      <p:ext uri="{BB962C8B-B14F-4D97-AF65-F5344CB8AC3E}">
        <p14:creationId xmlns:p14="http://schemas.microsoft.com/office/powerpoint/2010/main" val="7106166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2" name="Rectangle 2"/>
          <p:cNvSpPr>
            <a:spLocks noGrp="1" noRot="1" noChangeAspect="1" noChangeArrowheads="1"/>
          </p:cNvSpPr>
          <p:nvPr>
            <p:ph type="sldImg"/>
          </p:nvPr>
        </p:nvSpPr>
        <p:spPr bwMode="auto">
          <a:xfrm>
            <a:off x="-498475" y="947738"/>
            <a:ext cx="6142038" cy="4606925"/>
          </a:xfrm>
          <a:prstGeom prst="rect">
            <a:avLst/>
          </a:prstGeom>
          <a:solidFill>
            <a:srgbClr val="FFFFFF"/>
          </a:solidFill>
          <a:ln>
            <a:solidFill>
              <a:srgbClr val="000000"/>
            </a:solidFill>
            <a:miter lim="800000"/>
            <a:headEnd/>
            <a:tailEnd/>
          </a:ln>
        </p:spPr>
      </p:sp>
      <p:sp>
        <p:nvSpPr>
          <p:cNvPr id="430083" name="Rectangle 3"/>
          <p:cNvSpPr>
            <a:spLocks noGrp="1" noChangeArrowheads="1"/>
          </p:cNvSpPr>
          <p:nvPr>
            <p:ph type="body" idx="1"/>
          </p:nvPr>
        </p:nvSpPr>
        <p:spPr bwMode="auto">
          <a:xfrm>
            <a:off x="685800" y="5825067"/>
            <a:ext cx="3771900" cy="5418667"/>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charset="0"/>
            </a:endParaRPr>
          </a:p>
        </p:txBody>
      </p:sp>
    </p:spTree>
    <p:extLst>
      <p:ext uri="{BB962C8B-B14F-4D97-AF65-F5344CB8AC3E}">
        <p14:creationId xmlns:p14="http://schemas.microsoft.com/office/powerpoint/2010/main" val="31324680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2" name="Rectangle 2"/>
          <p:cNvSpPr>
            <a:spLocks noGrp="1" noRot="1" noChangeAspect="1" noChangeArrowheads="1"/>
          </p:cNvSpPr>
          <p:nvPr>
            <p:ph type="sldImg"/>
          </p:nvPr>
        </p:nvSpPr>
        <p:spPr bwMode="auto">
          <a:xfrm>
            <a:off x="-498475" y="947738"/>
            <a:ext cx="6142038" cy="4606925"/>
          </a:xfrm>
          <a:prstGeom prst="rect">
            <a:avLst/>
          </a:prstGeom>
          <a:solidFill>
            <a:srgbClr val="FFFFFF"/>
          </a:solidFill>
          <a:ln>
            <a:solidFill>
              <a:srgbClr val="000000"/>
            </a:solidFill>
            <a:miter lim="800000"/>
            <a:headEnd/>
            <a:tailEnd/>
          </a:ln>
        </p:spPr>
      </p:sp>
      <p:sp>
        <p:nvSpPr>
          <p:cNvPr id="430083" name="Rectangle 3"/>
          <p:cNvSpPr>
            <a:spLocks noGrp="1" noChangeArrowheads="1"/>
          </p:cNvSpPr>
          <p:nvPr>
            <p:ph type="body" idx="1"/>
          </p:nvPr>
        </p:nvSpPr>
        <p:spPr bwMode="auto">
          <a:xfrm>
            <a:off x="685800" y="5825067"/>
            <a:ext cx="3771900" cy="5418667"/>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charset="0"/>
            </a:endParaRPr>
          </a:p>
        </p:txBody>
      </p:sp>
    </p:spTree>
    <p:extLst>
      <p:ext uri="{BB962C8B-B14F-4D97-AF65-F5344CB8AC3E}">
        <p14:creationId xmlns:p14="http://schemas.microsoft.com/office/powerpoint/2010/main" val="24941309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2" name="Rectangle 2"/>
          <p:cNvSpPr>
            <a:spLocks noGrp="1" noRot="1" noChangeAspect="1" noChangeArrowheads="1"/>
          </p:cNvSpPr>
          <p:nvPr>
            <p:ph type="sldImg"/>
          </p:nvPr>
        </p:nvSpPr>
        <p:spPr bwMode="auto">
          <a:xfrm>
            <a:off x="-498475" y="947738"/>
            <a:ext cx="6142038" cy="4606925"/>
          </a:xfrm>
          <a:prstGeom prst="rect">
            <a:avLst/>
          </a:prstGeom>
          <a:solidFill>
            <a:srgbClr val="FFFFFF"/>
          </a:solidFill>
          <a:ln>
            <a:solidFill>
              <a:srgbClr val="000000"/>
            </a:solidFill>
            <a:miter lim="800000"/>
            <a:headEnd/>
            <a:tailEnd/>
          </a:ln>
        </p:spPr>
      </p:sp>
      <p:sp>
        <p:nvSpPr>
          <p:cNvPr id="430083" name="Rectangle 3"/>
          <p:cNvSpPr>
            <a:spLocks noGrp="1" noChangeArrowheads="1"/>
          </p:cNvSpPr>
          <p:nvPr>
            <p:ph type="body" idx="1"/>
          </p:nvPr>
        </p:nvSpPr>
        <p:spPr bwMode="auto">
          <a:xfrm>
            <a:off x="685800" y="5825067"/>
            <a:ext cx="3771900" cy="5418667"/>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charset="0"/>
            </a:endParaRPr>
          </a:p>
        </p:txBody>
      </p:sp>
    </p:spTree>
    <p:extLst>
      <p:ext uri="{BB962C8B-B14F-4D97-AF65-F5344CB8AC3E}">
        <p14:creationId xmlns:p14="http://schemas.microsoft.com/office/powerpoint/2010/main" val="10192987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1A4D13-B417-A379-F04A-8966FE6738E3}"/>
            </a:ext>
          </a:extLst>
        </p:cNvPr>
        <p:cNvGrpSpPr/>
        <p:nvPr/>
      </p:nvGrpSpPr>
      <p:grpSpPr>
        <a:xfrm>
          <a:off x="0" y="0"/>
          <a:ext cx="0" cy="0"/>
          <a:chOff x="0" y="0"/>
          <a:chExt cx="0" cy="0"/>
        </a:xfrm>
      </p:grpSpPr>
      <p:sp>
        <p:nvSpPr>
          <p:cNvPr id="9218" name="Rectangle 7">
            <a:extLst>
              <a:ext uri="{FF2B5EF4-FFF2-40B4-BE49-F238E27FC236}">
                <a16:creationId xmlns:a16="http://schemas.microsoft.com/office/drawing/2014/main" id="{14B89749-CBF6-7D6A-0567-7A2FD3C0CB7A}"/>
              </a:ext>
            </a:extLst>
          </p:cNvPr>
          <p:cNvSpPr>
            <a:spLocks noGrp="1" noChangeArrowheads="1"/>
          </p:cNvSpPr>
          <p:nvPr>
            <p:ph type="sldNum" sz="quarter" idx="5"/>
          </p:nvPr>
        </p:nvSpPr>
        <p:spPr>
          <a:noFill/>
        </p:spPr>
        <p:txBody>
          <a:bodyPr/>
          <a:lstStyle/>
          <a:p>
            <a:fld id="{9C35923C-2D47-474E-9097-3EF4FB0BC4EA}" type="slidenum">
              <a:rPr lang="en-US"/>
              <a:pPr/>
              <a:t>9</a:t>
            </a:fld>
            <a:endParaRPr lang="en-US"/>
          </a:p>
        </p:txBody>
      </p:sp>
      <p:sp>
        <p:nvSpPr>
          <p:cNvPr id="9219" name="Rectangle 2">
            <a:extLst>
              <a:ext uri="{FF2B5EF4-FFF2-40B4-BE49-F238E27FC236}">
                <a16:creationId xmlns:a16="http://schemas.microsoft.com/office/drawing/2014/main" id="{2130E589-4082-AD25-2742-F2922BB3A05B}"/>
              </a:ext>
            </a:extLst>
          </p:cNvPr>
          <p:cNvSpPr>
            <a:spLocks noGrp="1" noRot="1" noChangeAspect="1" noChangeArrowheads="1" noTextEdit="1"/>
          </p:cNvSpPr>
          <p:nvPr>
            <p:ph type="sldImg"/>
          </p:nvPr>
        </p:nvSpPr>
        <p:spPr>
          <a:ln/>
        </p:spPr>
      </p:sp>
      <p:sp>
        <p:nvSpPr>
          <p:cNvPr id="9220" name="Rectangle 3">
            <a:extLst>
              <a:ext uri="{FF2B5EF4-FFF2-40B4-BE49-F238E27FC236}">
                <a16:creationId xmlns:a16="http://schemas.microsoft.com/office/drawing/2014/main" id="{48D2DC12-5EF9-6157-28F9-020C98E30058}"/>
              </a:ext>
            </a:extLst>
          </p:cNvPr>
          <p:cNvSpPr>
            <a:spLocks noGrp="1" noChangeArrowheads="1"/>
          </p:cNvSpPr>
          <p:nvPr>
            <p:ph type="body" idx="1"/>
          </p:nvPr>
        </p:nvSpPr>
        <p:spPr>
          <a:noFill/>
          <a:ln/>
        </p:spPr>
        <p:txBody>
          <a:bodyPr/>
          <a:lstStyle/>
          <a:p>
            <a:endParaRPr lang="en-US">
              <a:latin typeface="Times" charset="0"/>
            </a:endParaRPr>
          </a:p>
        </p:txBody>
      </p:sp>
    </p:spTree>
    <p:extLst>
      <p:ext uri="{BB962C8B-B14F-4D97-AF65-F5344CB8AC3E}">
        <p14:creationId xmlns:p14="http://schemas.microsoft.com/office/powerpoint/2010/main" val="27905536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2" name="Rectangle 2"/>
          <p:cNvSpPr>
            <a:spLocks noGrp="1" noRot="1" noChangeAspect="1" noChangeArrowheads="1"/>
          </p:cNvSpPr>
          <p:nvPr>
            <p:ph type="sldImg"/>
          </p:nvPr>
        </p:nvSpPr>
        <p:spPr bwMode="auto">
          <a:xfrm>
            <a:off x="-498475" y="947738"/>
            <a:ext cx="6142038" cy="4606925"/>
          </a:xfrm>
          <a:prstGeom prst="rect">
            <a:avLst/>
          </a:prstGeom>
          <a:solidFill>
            <a:srgbClr val="FFFFFF"/>
          </a:solidFill>
          <a:ln>
            <a:solidFill>
              <a:srgbClr val="000000"/>
            </a:solidFill>
            <a:miter lim="800000"/>
            <a:headEnd/>
            <a:tailEnd/>
          </a:ln>
        </p:spPr>
      </p:sp>
      <p:sp>
        <p:nvSpPr>
          <p:cNvPr id="430083" name="Rectangle 3"/>
          <p:cNvSpPr>
            <a:spLocks noGrp="1" noChangeArrowheads="1"/>
          </p:cNvSpPr>
          <p:nvPr>
            <p:ph type="body" idx="1"/>
          </p:nvPr>
        </p:nvSpPr>
        <p:spPr bwMode="auto">
          <a:xfrm>
            <a:off x="685800" y="5825067"/>
            <a:ext cx="3771900" cy="5418667"/>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charset="0"/>
            </a:endParaRPr>
          </a:p>
        </p:txBody>
      </p:sp>
    </p:spTree>
    <p:extLst>
      <p:ext uri="{BB962C8B-B14F-4D97-AF65-F5344CB8AC3E}">
        <p14:creationId xmlns:p14="http://schemas.microsoft.com/office/powerpoint/2010/main" val="7106166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2" name="Rectangle 2"/>
          <p:cNvSpPr>
            <a:spLocks noGrp="1" noRot="1" noChangeAspect="1" noChangeArrowheads="1"/>
          </p:cNvSpPr>
          <p:nvPr>
            <p:ph type="sldImg"/>
          </p:nvPr>
        </p:nvSpPr>
        <p:spPr bwMode="auto">
          <a:xfrm>
            <a:off x="-498475" y="947738"/>
            <a:ext cx="6142038" cy="4606925"/>
          </a:xfrm>
          <a:prstGeom prst="rect">
            <a:avLst/>
          </a:prstGeom>
          <a:solidFill>
            <a:srgbClr val="FFFFFF"/>
          </a:solidFill>
          <a:ln>
            <a:solidFill>
              <a:srgbClr val="000000"/>
            </a:solidFill>
            <a:miter lim="800000"/>
            <a:headEnd/>
            <a:tailEnd/>
          </a:ln>
        </p:spPr>
      </p:sp>
      <p:sp>
        <p:nvSpPr>
          <p:cNvPr id="430083" name="Rectangle 3"/>
          <p:cNvSpPr>
            <a:spLocks noGrp="1" noChangeArrowheads="1"/>
          </p:cNvSpPr>
          <p:nvPr>
            <p:ph type="body" idx="1"/>
          </p:nvPr>
        </p:nvSpPr>
        <p:spPr bwMode="auto">
          <a:xfrm>
            <a:off x="685800" y="5825067"/>
            <a:ext cx="3771900" cy="5418667"/>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charset="0"/>
            </a:endParaRPr>
          </a:p>
        </p:txBody>
      </p:sp>
    </p:spTree>
    <p:extLst>
      <p:ext uri="{BB962C8B-B14F-4D97-AF65-F5344CB8AC3E}">
        <p14:creationId xmlns:p14="http://schemas.microsoft.com/office/powerpoint/2010/main" val="28882998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2" name="Rectangle 2"/>
          <p:cNvSpPr>
            <a:spLocks noGrp="1" noRot="1" noChangeAspect="1" noChangeArrowheads="1"/>
          </p:cNvSpPr>
          <p:nvPr>
            <p:ph type="sldImg"/>
          </p:nvPr>
        </p:nvSpPr>
        <p:spPr bwMode="auto">
          <a:xfrm>
            <a:off x="-498475" y="947738"/>
            <a:ext cx="6142038" cy="4606925"/>
          </a:xfrm>
          <a:prstGeom prst="rect">
            <a:avLst/>
          </a:prstGeom>
          <a:solidFill>
            <a:srgbClr val="FFFFFF"/>
          </a:solidFill>
          <a:ln>
            <a:solidFill>
              <a:srgbClr val="000000"/>
            </a:solidFill>
            <a:miter lim="800000"/>
            <a:headEnd/>
            <a:tailEnd/>
          </a:ln>
        </p:spPr>
      </p:sp>
      <p:sp>
        <p:nvSpPr>
          <p:cNvPr id="430083" name="Rectangle 3"/>
          <p:cNvSpPr>
            <a:spLocks noGrp="1" noChangeArrowheads="1"/>
          </p:cNvSpPr>
          <p:nvPr>
            <p:ph type="body" idx="1"/>
          </p:nvPr>
        </p:nvSpPr>
        <p:spPr bwMode="auto">
          <a:xfrm>
            <a:off x="685800" y="5825067"/>
            <a:ext cx="3771900" cy="5418667"/>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charset="0"/>
            </a:endParaRPr>
          </a:p>
        </p:txBody>
      </p:sp>
    </p:spTree>
    <p:extLst>
      <p:ext uri="{BB962C8B-B14F-4D97-AF65-F5344CB8AC3E}">
        <p14:creationId xmlns:p14="http://schemas.microsoft.com/office/powerpoint/2010/main" val="4132720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2" name="Rectangle 2"/>
          <p:cNvSpPr>
            <a:spLocks noGrp="1" noRot="1" noChangeAspect="1" noChangeArrowheads="1"/>
          </p:cNvSpPr>
          <p:nvPr>
            <p:ph type="sldImg"/>
          </p:nvPr>
        </p:nvSpPr>
        <p:spPr bwMode="auto">
          <a:xfrm>
            <a:off x="-498475" y="947738"/>
            <a:ext cx="6142038" cy="4606925"/>
          </a:xfrm>
          <a:prstGeom prst="rect">
            <a:avLst/>
          </a:prstGeom>
          <a:solidFill>
            <a:srgbClr val="FFFFFF"/>
          </a:solidFill>
          <a:ln>
            <a:solidFill>
              <a:srgbClr val="000000"/>
            </a:solidFill>
            <a:miter lim="800000"/>
            <a:headEnd/>
            <a:tailEnd/>
          </a:ln>
        </p:spPr>
      </p:sp>
      <p:sp>
        <p:nvSpPr>
          <p:cNvPr id="430083" name="Rectangle 3"/>
          <p:cNvSpPr>
            <a:spLocks noGrp="1" noChangeArrowheads="1"/>
          </p:cNvSpPr>
          <p:nvPr>
            <p:ph type="body" idx="1"/>
          </p:nvPr>
        </p:nvSpPr>
        <p:spPr bwMode="auto">
          <a:xfrm>
            <a:off x="685800" y="5825067"/>
            <a:ext cx="3771900" cy="5418667"/>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charset="0"/>
            </a:endParaRPr>
          </a:p>
        </p:txBody>
      </p:sp>
    </p:spTree>
    <p:extLst>
      <p:ext uri="{BB962C8B-B14F-4D97-AF65-F5344CB8AC3E}">
        <p14:creationId xmlns:p14="http://schemas.microsoft.com/office/powerpoint/2010/main" val="14012603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2" name="Rectangle 2"/>
          <p:cNvSpPr>
            <a:spLocks noGrp="1" noRot="1" noChangeAspect="1" noChangeArrowheads="1"/>
          </p:cNvSpPr>
          <p:nvPr>
            <p:ph type="sldImg"/>
          </p:nvPr>
        </p:nvSpPr>
        <p:spPr bwMode="auto">
          <a:xfrm>
            <a:off x="-498475" y="947738"/>
            <a:ext cx="6142038" cy="4606925"/>
          </a:xfrm>
          <a:prstGeom prst="rect">
            <a:avLst/>
          </a:prstGeom>
          <a:solidFill>
            <a:srgbClr val="FFFFFF"/>
          </a:solidFill>
          <a:ln>
            <a:solidFill>
              <a:srgbClr val="000000"/>
            </a:solidFill>
            <a:miter lim="800000"/>
            <a:headEnd/>
            <a:tailEnd/>
          </a:ln>
        </p:spPr>
      </p:sp>
      <p:sp>
        <p:nvSpPr>
          <p:cNvPr id="430083" name="Rectangle 3"/>
          <p:cNvSpPr>
            <a:spLocks noGrp="1" noChangeArrowheads="1"/>
          </p:cNvSpPr>
          <p:nvPr>
            <p:ph type="body" idx="1"/>
          </p:nvPr>
        </p:nvSpPr>
        <p:spPr bwMode="auto">
          <a:xfrm>
            <a:off x="685800" y="5825067"/>
            <a:ext cx="3771900" cy="5418667"/>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charset="0"/>
            </a:endParaRPr>
          </a:p>
        </p:txBody>
      </p:sp>
    </p:spTree>
    <p:extLst>
      <p:ext uri="{BB962C8B-B14F-4D97-AF65-F5344CB8AC3E}">
        <p14:creationId xmlns:p14="http://schemas.microsoft.com/office/powerpoint/2010/main" val="34413769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2" name="Rectangle 2"/>
          <p:cNvSpPr>
            <a:spLocks noGrp="1" noRot="1" noChangeAspect="1" noChangeArrowheads="1"/>
          </p:cNvSpPr>
          <p:nvPr>
            <p:ph type="sldImg"/>
          </p:nvPr>
        </p:nvSpPr>
        <p:spPr bwMode="auto">
          <a:xfrm>
            <a:off x="-498475" y="947738"/>
            <a:ext cx="6142038" cy="4606925"/>
          </a:xfrm>
          <a:prstGeom prst="rect">
            <a:avLst/>
          </a:prstGeom>
          <a:solidFill>
            <a:srgbClr val="FFFFFF"/>
          </a:solidFill>
          <a:ln>
            <a:solidFill>
              <a:srgbClr val="000000"/>
            </a:solidFill>
            <a:miter lim="800000"/>
            <a:headEnd/>
            <a:tailEnd/>
          </a:ln>
        </p:spPr>
      </p:sp>
      <p:sp>
        <p:nvSpPr>
          <p:cNvPr id="430083" name="Rectangle 3"/>
          <p:cNvSpPr>
            <a:spLocks noGrp="1" noChangeArrowheads="1"/>
          </p:cNvSpPr>
          <p:nvPr>
            <p:ph type="body" idx="1"/>
          </p:nvPr>
        </p:nvSpPr>
        <p:spPr bwMode="auto">
          <a:xfrm>
            <a:off x="685800" y="5825067"/>
            <a:ext cx="3771900" cy="5418667"/>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charset="0"/>
            </a:endParaRPr>
          </a:p>
        </p:txBody>
      </p:sp>
    </p:spTree>
    <p:extLst>
      <p:ext uri="{BB962C8B-B14F-4D97-AF65-F5344CB8AC3E}">
        <p14:creationId xmlns:p14="http://schemas.microsoft.com/office/powerpoint/2010/main" val="36292586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2" name="Rectangle 2"/>
          <p:cNvSpPr>
            <a:spLocks noGrp="1" noRot="1" noChangeAspect="1" noChangeArrowheads="1"/>
          </p:cNvSpPr>
          <p:nvPr>
            <p:ph type="sldImg"/>
          </p:nvPr>
        </p:nvSpPr>
        <p:spPr bwMode="auto">
          <a:xfrm>
            <a:off x="-498475" y="947738"/>
            <a:ext cx="6142038" cy="4606925"/>
          </a:xfrm>
          <a:prstGeom prst="rect">
            <a:avLst/>
          </a:prstGeom>
          <a:solidFill>
            <a:srgbClr val="FFFFFF"/>
          </a:solidFill>
          <a:ln>
            <a:solidFill>
              <a:srgbClr val="000000"/>
            </a:solidFill>
            <a:miter lim="800000"/>
            <a:headEnd/>
            <a:tailEnd/>
          </a:ln>
        </p:spPr>
      </p:sp>
      <p:sp>
        <p:nvSpPr>
          <p:cNvPr id="430083" name="Rectangle 3"/>
          <p:cNvSpPr>
            <a:spLocks noGrp="1" noChangeArrowheads="1"/>
          </p:cNvSpPr>
          <p:nvPr>
            <p:ph type="body" idx="1"/>
          </p:nvPr>
        </p:nvSpPr>
        <p:spPr bwMode="auto">
          <a:xfrm>
            <a:off x="685800" y="5825067"/>
            <a:ext cx="3771900" cy="5418667"/>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charset="0"/>
            </a:endParaRPr>
          </a:p>
        </p:txBody>
      </p:sp>
    </p:spTree>
    <p:extLst>
      <p:ext uri="{BB962C8B-B14F-4D97-AF65-F5344CB8AC3E}">
        <p14:creationId xmlns:p14="http://schemas.microsoft.com/office/powerpoint/2010/main" val="14039472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2" name="Rectangle 2"/>
          <p:cNvSpPr>
            <a:spLocks noGrp="1" noRot="1" noChangeAspect="1" noChangeArrowheads="1"/>
          </p:cNvSpPr>
          <p:nvPr>
            <p:ph type="sldImg"/>
          </p:nvPr>
        </p:nvSpPr>
        <p:spPr bwMode="auto">
          <a:xfrm>
            <a:off x="-498475" y="947738"/>
            <a:ext cx="6142038" cy="4606925"/>
          </a:xfrm>
          <a:prstGeom prst="rect">
            <a:avLst/>
          </a:prstGeom>
          <a:solidFill>
            <a:srgbClr val="FFFFFF"/>
          </a:solidFill>
          <a:ln>
            <a:solidFill>
              <a:srgbClr val="000000"/>
            </a:solidFill>
            <a:miter lim="800000"/>
            <a:headEnd/>
            <a:tailEnd/>
          </a:ln>
        </p:spPr>
      </p:sp>
      <p:sp>
        <p:nvSpPr>
          <p:cNvPr id="430083" name="Rectangle 3"/>
          <p:cNvSpPr>
            <a:spLocks noGrp="1" noChangeArrowheads="1"/>
          </p:cNvSpPr>
          <p:nvPr>
            <p:ph type="body" idx="1"/>
          </p:nvPr>
        </p:nvSpPr>
        <p:spPr bwMode="auto">
          <a:xfrm>
            <a:off x="685800" y="5825067"/>
            <a:ext cx="3771900" cy="5418667"/>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charset="0"/>
            </a:endParaRPr>
          </a:p>
        </p:txBody>
      </p:sp>
    </p:spTree>
    <p:extLst>
      <p:ext uri="{BB962C8B-B14F-4D97-AF65-F5344CB8AC3E}">
        <p14:creationId xmlns:p14="http://schemas.microsoft.com/office/powerpoint/2010/main" val="324086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2" name="Rectangle 2"/>
          <p:cNvSpPr>
            <a:spLocks noGrp="1" noRot="1" noChangeAspect="1" noChangeArrowheads="1"/>
          </p:cNvSpPr>
          <p:nvPr>
            <p:ph type="sldImg"/>
          </p:nvPr>
        </p:nvSpPr>
        <p:spPr bwMode="auto">
          <a:xfrm>
            <a:off x="-498475" y="947738"/>
            <a:ext cx="6142038" cy="4606925"/>
          </a:xfrm>
          <a:prstGeom prst="rect">
            <a:avLst/>
          </a:prstGeom>
          <a:solidFill>
            <a:srgbClr val="FFFFFF"/>
          </a:solidFill>
          <a:ln>
            <a:solidFill>
              <a:srgbClr val="000000"/>
            </a:solidFill>
            <a:miter lim="800000"/>
            <a:headEnd/>
            <a:tailEnd/>
          </a:ln>
        </p:spPr>
      </p:sp>
      <p:sp>
        <p:nvSpPr>
          <p:cNvPr id="430083" name="Rectangle 3"/>
          <p:cNvSpPr>
            <a:spLocks noGrp="1" noChangeArrowheads="1"/>
          </p:cNvSpPr>
          <p:nvPr>
            <p:ph type="body" idx="1"/>
          </p:nvPr>
        </p:nvSpPr>
        <p:spPr bwMode="auto">
          <a:xfrm>
            <a:off x="685800" y="5825067"/>
            <a:ext cx="3771900" cy="5418667"/>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charset="0"/>
            </a:endParaRPr>
          </a:p>
        </p:txBody>
      </p:sp>
    </p:spTree>
    <p:extLst>
      <p:ext uri="{BB962C8B-B14F-4D97-AF65-F5344CB8AC3E}">
        <p14:creationId xmlns:p14="http://schemas.microsoft.com/office/powerpoint/2010/main" val="25300295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2" name="Rectangle 2"/>
          <p:cNvSpPr>
            <a:spLocks noGrp="1" noRot="1" noChangeAspect="1" noChangeArrowheads="1"/>
          </p:cNvSpPr>
          <p:nvPr>
            <p:ph type="sldImg"/>
          </p:nvPr>
        </p:nvSpPr>
        <p:spPr bwMode="auto">
          <a:xfrm>
            <a:off x="-498475" y="947738"/>
            <a:ext cx="6142038" cy="4606925"/>
          </a:xfrm>
          <a:prstGeom prst="rect">
            <a:avLst/>
          </a:prstGeom>
          <a:solidFill>
            <a:srgbClr val="FFFFFF"/>
          </a:solidFill>
          <a:ln>
            <a:solidFill>
              <a:srgbClr val="000000"/>
            </a:solidFill>
            <a:miter lim="800000"/>
            <a:headEnd/>
            <a:tailEnd/>
          </a:ln>
        </p:spPr>
      </p:sp>
      <p:sp>
        <p:nvSpPr>
          <p:cNvPr id="430083" name="Rectangle 3"/>
          <p:cNvSpPr>
            <a:spLocks noGrp="1" noChangeArrowheads="1"/>
          </p:cNvSpPr>
          <p:nvPr>
            <p:ph type="body" idx="1"/>
          </p:nvPr>
        </p:nvSpPr>
        <p:spPr bwMode="auto">
          <a:xfrm>
            <a:off x="685800" y="5825067"/>
            <a:ext cx="3771900" cy="5418667"/>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charset="0"/>
            </a:endParaRPr>
          </a:p>
        </p:txBody>
      </p:sp>
    </p:spTree>
    <p:extLst>
      <p:ext uri="{BB962C8B-B14F-4D97-AF65-F5344CB8AC3E}">
        <p14:creationId xmlns:p14="http://schemas.microsoft.com/office/powerpoint/2010/main" val="13675018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2" name="Rectangle 2"/>
          <p:cNvSpPr>
            <a:spLocks noGrp="1" noRot="1" noChangeAspect="1" noChangeArrowheads="1"/>
          </p:cNvSpPr>
          <p:nvPr>
            <p:ph type="sldImg"/>
          </p:nvPr>
        </p:nvSpPr>
        <p:spPr bwMode="auto">
          <a:xfrm>
            <a:off x="-498475" y="947738"/>
            <a:ext cx="6142038" cy="4606925"/>
          </a:xfrm>
          <a:prstGeom prst="rect">
            <a:avLst/>
          </a:prstGeom>
          <a:solidFill>
            <a:srgbClr val="FFFFFF"/>
          </a:solidFill>
          <a:ln>
            <a:solidFill>
              <a:srgbClr val="000000"/>
            </a:solidFill>
            <a:miter lim="800000"/>
            <a:headEnd/>
            <a:tailEnd/>
          </a:ln>
        </p:spPr>
      </p:sp>
      <p:sp>
        <p:nvSpPr>
          <p:cNvPr id="430083" name="Rectangle 3"/>
          <p:cNvSpPr>
            <a:spLocks noGrp="1" noChangeArrowheads="1"/>
          </p:cNvSpPr>
          <p:nvPr>
            <p:ph type="body" idx="1"/>
          </p:nvPr>
        </p:nvSpPr>
        <p:spPr bwMode="auto">
          <a:xfrm>
            <a:off x="685800" y="5825067"/>
            <a:ext cx="3771900" cy="5418667"/>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charset="0"/>
            </a:endParaRPr>
          </a:p>
        </p:txBody>
      </p:sp>
    </p:spTree>
    <p:extLst>
      <p:ext uri="{BB962C8B-B14F-4D97-AF65-F5344CB8AC3E}">
        <p14:creationId xmlns:p14="http://schemas.microsoft.com/office/powerpoint/2010/main" val="44820344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2" name="Rectangle 2"/>
          <p:cNvSpPr>
            <a:spLocks noGrp="1" noRot="1" noChangeAspect="1" noChangeArrowheads="1"/>
          </p:cNvSpPr>
          <p:nvPr>
            <p:ph type="sldImg"/>
          </p:nvPr>
        </p:nvSpPr>
        <p:spPr bwMode="auto">
          <a:xfrm>
            <a:off x="-498475" y="947738"/>
            <a:ext cx="6142038" cy="4606925"/>
          </a:xfrm>
          <a:prstGeom prst="rect">
            <a:avLst/>
          </a:prstGeom>
          <a:solidFill>
            <a:srgbClr val="FFFFFF"/>
          </a:solidFill>
          <a:ln>
            <a:solidFill>
              <a:srgbClr val="000000"/>
            </a:solidFill>
            <a:miter lim="800000"/>
            <a:headEnd/>
            <a:tailEnd/>
          </a:ln>
        </p:spPr>
      </p:sp>
      <p:sp>
        <p:nvSpPr>
          <p:cNvPr id="430083" name="Rectangle 3"/>
          <p:cNvSpPr>
            <a:spLocks noGrp="1" noChangeArrowheads="1"/>
          </p:cNvSpPr>
          <p:nvPr>
            <p:ph type="body" idx="1"/>
          </p:nvPr>
        </p:nvSpPr>
        <p:spPr bwMode="auto">
          <a:xfrm>
            <a:off x="685800" y="5825067"/>
            <a:ext cx="3771900" cy="5418667"/>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charset="0"/>
            </a:endParaRPr>
          </a:p>
        </p:txBody>
      </p:sp>
    </p:spTree>
    <p:extLst>
      <p:ext uri="{BB962C8B-B14F-4D97-AF65-F5344CB8AC3E}">
        <p14:creationId xmlns:p14="http://schemas.microsoft.com/office/powerpoint/2010/main" val="2890339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2" name="Rectangle 2"/>
          <p:cNvSpPr>
            <a:spLocks noGrp="1" noRot="1" noChangeAspect="1" noChangeArrowheads="1"/>
          </p:cNvSpPr>
          <p:nvPr>
            <p:ph type="sldImg"/>
          </p:nvPr>
        </p:nvSpPr>
        <p:spPr bwMode="auto">
          <a:xfrm>
            <a:off x="-498475" y="947738"/>
            <a:ext cx="6142038" cy="4606925"/>
          </a:xfrm>
          <a:prstGeom prst="rect">
            <a:avLst/>
          </a:prstGeom>
          <a:solidFill>
            <a:srgbClr val="FFFFFF"/>
          </a:solidFill>
          <a:ln>
            <a:solidFill>
              <a:srgbClr val="000000"/>
            </a:solidFill>
            <a:miter lim="800000"/>
            <a:headEnd/>
            <a:tailEnd/>
          </a:ln>
        </p:spPr>
      </p:sp>
      <p:sp>
        <p:nvSpPr>
          <p:cNvPr id="430083" name="Rectangle 3"/>
          <p:cNvSpPr>
            <a:spLocks noGrp="1" noChangeArrowheads="1"/>
          </p:cNvSpPr>
          <p:nvPr>
            <p:ph type="body" idx="1"/>
          </p:nvPr>
        </p:nvSpPr>
        <p:spPr bwMode="auto">
          <a:xfrm>
            <a:off x="685800" y="5825067"/>
            <a:ext cx="3771900" cy="5418667"/>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charset="0"/>
            </a:endParaRPr>
          </a:p>
        </p:txBody>
      </p:sp>
    </p:spTree>
    <p:extLst>
      <p:ext uri="{BB962C8B-B14F-4D97-AF65-F5344CB8AC3E}">
        <p14:creationId xmlns:p14="http://schemas.microsoft.com/office/powerpoint/2010/main" val="9891798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p:spPr>
        <p:txBody>
          <a:bodyPr/>
          <a:lstStyle/>
          <a:p>
            <a:fld id="{AA2566D5-1C9D-7E49-98F3-65DE8C0B7F16}" type="slidenum">
              <a:rPr lang="en-US"/>
              <a:pPr/>
              <a:t>23</a:t>
            </a:fld>
            <a:endParaRPr lang="en-US"/>
          </a:p>
        </p:txBody>
      </p:sp>
      <p:sp>
        <p:nvSpPr>
          <p:cNvPr id="14339" name="Rectangle 2"/>
          <p:cNvSpPr>
            <a:spLocks noGrp="1" noRot="1" noChangeAspect="1" noChangeArrowheads="1" noTextEdit="1"/>
          </p:cNvSpPr>
          <p:nvPr>
            <p:ph type="sldImg"/>
          </p:nvPr>
        </p:nvSpPr>
        <p:spPr>
          <a:ln/>
        </p:spPr>
      </p:sp>
      <p:sp>
        <p:nvSpPr>
          <p:cNvPr id="14340" name="Rectangle 3"/>
          <p:cNvSpPr>
            <a:spLocks noGrp="1" noChangeArrowheads="1"/>
          </p:cNvSpPr>
          <p:nvPr>
            <p:ph type="body" idx="1"/>
          </p:nvPr>
        </p:nvSpPr>
        <p:spPr>
          <a:noFill/>
          <a:ln/>
        </p:spPr>
        <p:txBody>
          <a:bodyPr/>
          <a:lstStyle/>
          <a:p>
            <a:endParaRPr lang="en-US">
              <a:latin typeface="Times"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33FAA4E9-0A73-BA46-ABD0-E6DC1BE1D806}"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E813FC51-0BE3-7348-AC56-5E44BFADB8B3}"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626D60B3-0B92-7740-A04E-0824966A3AFF}"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A239ACDD-438B-EE4D-BA5D-88E1215019B4}"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4B211AEF-699D-EB41-9B7B-C4138CF490E2}"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01F4BE58-7A00-4545-9792-9CD16E33EB5A}"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fld id="{5F2C4472-9AA4-154D-90AE-56C23B003626}"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CA6F6B53-1BBC-1344-B449-E1DDFEE22691}"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DD4BE300-83FC-F44D-9BC4-0502637AEC66}"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25CAFF7F-14B0-7346-91E8-30BF0902E76E}"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7585CFD8-8DB5-4044-8960-750B996B7317}"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smtClean="0">
                <a:latin typeface="+mn-lt"/>
              </a:defRPr>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smtClean="0">
                <a:latin typeface="+mn-lt"/>
              </a:defRPr>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Times" charset="0"/>
              </a:defRPr>
            </a:lvl1pPr>
          </a:lstStyle>
          <a:p>
            <a:fld id="{5744EB7F-D4BD-7B49-B9A3-0885C0342778}"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pitchFamily="84" charset="0"/>
        </a:defRPr>
      </a:lvl2pPr>
      <a:lvl3pPr algn="ctr" rtl="0" eaLnBrk="0" fontAlgn="base" hangingPunct="0">
        <a:spcBef>
          <a:spcPct val="0"/>
        </a:spcBef>
        <a:spcAft>
          <a:spcPct val="0"/>
        </a:spcAft>
        <a:defRPr sz="4400">
          <a:solidFill>
            <a:schemeClr val="tx2"/>
          </a:solidFill>
          <a:latin typeface="Times" pitchFamily="84" charset="0"/>
        </a:defRPr>
      </a:lvl3pPr>
      <a:lvl4pPr algn="ctr" rtl="0" eaLnBrk="0" fontAlgn="base" hangingPunct="0">
        <a:spcBef>
          <a:spcPct val="0"/>
        </a:spcBef>
        <a:spcAft>
          <a:spcPct val="0"/>
        </a:spcAft>
        <a:defRPr sz="4400">
          <a:solidFill>
            <a:schemeClr val="tx2"/>
          </a:solidFill>
          <a:latin typeface="Times" pitchFamily="84" charset="0"/>
        </a:defRPr>
      </a:lvl4pPr>
      <a:lvl5pPr algn="ctr" rtl="0" eaLnBrk="0" fontAlgn="base" hangingPunct="0">
        <a:spcBef>
          <a:spcPct val="0"/>
        </a:spcBef>
        <a:spcAft>
          <a:spcPct val="0"/>
        </a:spcAft>
        <a:defRPr sz="4400">
          <a:solidFill>
            <a:schemeClr val="tx2"/>
          </a:solidFill>
          <a:latin typeface="Times" pitchFamily="84" charset="0"/>
        </a:defRPr>
      </a:lvl5pPr>
      <a:lvl6pPr marL="457200" algn="ctr" rtl="0" eaLnBrk="0" fontAlgn="base" hangingPunct="0">
        <a:spcBef>
          <a:spcPct val="0"/>
        </a:spcBef>
        <a:spcAft>
          <a:spcPct val="0"/>
        </a:spcAft>
        <a:defRPr sz="4400">
          <a:solidFill>
            <a:schemeClr val="tx2"/>
          </a:solidFill>
          <a:latin typeface="Times" pitchFamily="84" charset="0"/>
        </a:defRPr>
      </a:lvl6pPr>
      <a:lvl7pPr marL="914400" algn="ctr" rtl="0" eaLnBrk="0" fontAlgn="base" hangingPunct="0">
        <a:spcBef>
          <a:spcPct val="0"/>
        </a:spcBef>
        <a:spcAft>
          <a:spcPct val="0"/>
        </a:spcAft>
        <a:defRPr sz="4400">
          <a:solidFill>
            <a:schemeClr val="tx2"/>
          </a:solidFill>
          <a:latin typeface="Times" pitchFamily="84" charset="0"/>
        </a:defRPr>
      </a:lvl7pPr>
      <a:lvl8pPr marL="1371600" algn="ctr" rtl="0" eaLnBrk="0" fontAlgn="base" hangingPunct="0">
        <a:spcBef>
          <a:spcPct val="0"/>
        </a:spcBef>
        <a:spcAft>
          <a:spcPct val="0"/>
        </a:spcAft>
        <a:defRPr sz="4400">
          <a:solidFill>
            <a:schemeClr val="tx2"/>
          </a:solidFill>
          <a:latin typeface="Times" pitchFamily="84" charset="0"/>
        </a:defRPr>
      </a:lvl8pPr>
      <a:lvl9pPr marL="1828800" algn="ctr" rtl="0" eaLnBrk="0" fontAlgn="base" hangingPunct="0">
        <a:spcBef>
          <a:spcPct val="0"/>
        </a:spcBef>
        <a:spcAft>
          <a:spcPct val="0"/>
        </a:spcAft>
        <a:defRPr sz="4400">
          <a:solidFill>
            <a:schemeClr val="tx2"/>
          </a:solidFill>
          <a:latin typeface="Times" pitchFamily="8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8" name="Rectangle 2"/>
          <p:cNvSpPr>
            <a:spLocks noGrp="1" noChangeArrowheads="1"/>
          </p:cNvSpPr>
          <p:nvPr>
            <p:ph type="title"/>
          </p:nvPr>
        </p:nvSpPr>
        <p:spPr>
          <a:xfrm>
            <a:off x="0" y="76200"/>
            <a:ext cx="9144000" cy="1143000"/>
          </a:xfrm>
          <a:noFill/>
          <a:ln/>
        </p:spPr>
        <p:txBody>
          <a:bodyPr/>
          <a:lstStyle/>
          <a:p>
            <a:r>
              <a:rPr lang="en-US" dirty="0">
                <a:solidFill>
                  <a:srgbClr val="FF0000"/>
                </a:solidFill>
                <a:latin typeface="Times New Roman" charset="0"/>
              </a:rPr>
              <a:t>The Hypertext Transfer Protocol</a:t>
            </a:r>
          </a:p>
        </p:txBody>
      </p:sp>
      <p:sp>
        <p:nvSpPr>
          <p:cNvPr id="429059" name="Rectangle 3"/>
          <p:cNvSpPr>
            <a:spLocks noChangeArrowheads="1"/>
          </p:cNvSpPr>
          <p:nvPr/>
        </p:nvSpPr>
        <p:spPr bwMode="auto">
          <a:xfrm>
            <a:off x="508000" y="1231900"/>
            <a:ext cx="8178800" cy="53213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ts val="1400"/>
              </a:spcAft>
              <a:buFontTx/>
              <a:buChar char="•"/>
            </a:pPr>
            <a:r>
              <a:rPr lang="en-US" sz="2400" b="0" dirty="0">
                <a:solidFill>
                  <a:srgbClr val="000000"/>
                </a:solidFill>
                <a:latin typeface="Times New Roman" charset="0"/>
              </a:rPr>
              <a:t>Once the connection has been established—that is, the client has initiated the connection and the server has accepted it—the two endpoints are free to exchange data, provided the exchange respects the </a:t>
            </a:r>
            <a:r>
              <a:rPr lang="en-US" sz="2400" b="1" i="1" dirty="0">
                <a:solidFill>
                  <a:srgbClr val="000000"/>
                </a:solidFill>
                <a:latin typeface="Times New Roman" charset="0"/>
              </a:rPr>
              <a:t>Hypertext Transfer Protocol</a:t>
            </a:r>
            <a:r>
              <a:rPr lang="en-US" sz="2400" b="0" dirty="0">
                <a:solidFill>
                  <a:srgbClr val="000000"/>
                </a:solidFill>
                <a:latin typeface="Times New Roman" charset="0"/>
              </a:rPr>
              <a:t>, or </a:t>
            </a:r>
            <a:r>
              <a:rPr lang="en-US" sz="2400" b="1" i="1" dirty="0">
                <a:solidFill>
                  <a:srgbClr val="000000"/>
                </a:solidFill>
                <a:latin typeface="Times New Roman" charset="0"/>
              </a:rPr>
              <a:t>HTTP</a:t>
            </a:r>
            <a:r>
              <a:rPr lang="en-US" sz="2400" b="0" dirty="0">
                <a:solidFill>
                  <a:srgbClr val="000000"/>
                </a:solidFill>
                <a:latin typeface="Times New Roman" charset="0"/>
              </a:rPr>
              <a:t>.</a:t>
            </a:r>
          </a:p>
          <a:p>
            <a:pPr marL="342900" indent="-342900">
              <a:lnSpc>
                <a:spcPct val="90000"/>
              </a:lnSpc>
              <a:spcAft>
                <a:spcPts val="1400"/>
              </a:spcAft>
              <a:buFontTx/>
              <a:buChar char="•"/>
            </a:pPr>
            <a:r>
              <a:rPr lang="en-US" sz="2400" dirty="0">
                <a:solidFill>
                  <a:srgbClr val="000000"/>
                </a:solidFill>
                <a:latin typeface="Times New Roman" charset="0"/>
              </a:rPr>
              <a:t>In a standard exchange, the client sends over an HTTP-compliant request.  The server ingests the request, processes it, and sends back an HTTP-compliant response.</a:t>
            </a:r>
          </a:p>
          <a:p>
            <a:pPr marL="800100" lvl="1" indent="-342900">
              <a:lnSpc>
                <a:spcPct val="90000"/>
              </a:lnSpc>
              <a:spcAft>
                <a:spcPts val="1400"/>
              </a:spcAft>
              <a:buFontTx/>
              <a:buChar char="•"/>
            </a:pPr>
            <a:r>
              <a:rPr lang="en-US" sz="2400" b="0" dirty="0">
                <a:solidFill>
                  <a:srgbClr val="000000"/>
                </a:solidFill>
                <a:latin typeface="Times New Roman" charset="0"/>
              </a:rPr>
              <a:t>In some cases, the response is little more than the contents of a static file, like </a:t>
            </a:r>
            <a:r>
              <a:rPr lang="en-US" sz="2000" b="1" dirty="0" err="1">
                <a:solidFill>
                  <a:srgbClr val="000000"/>
                </a:solidFill>
                <a:latin typeface="Courier" pitchFamily="2" charset="0"/>
              </a:rPr>
              <a:t>index.html</a:t>
            </a:r>
            <a:r>
              <a:rPr lang="en-US" sz="2400" b="0" dirty="0">
                <a:solidFill>
                  <a:srgbClr val="000000"/>
                </a:solidFill>
                <a:latin typeface="Times New Roman" charset="0"/>
              </a:rPr>
              <a:t> or </a:t>
            </a:r>
            <a:r>
              <a:rPr lang="en-US" sz="2000" b="1" dirty="0" err="1">
                <a:solidFill>
                  <a:srgbClr val="000000"/>
                </a:solidFill>
                <a:latin typeface="Courier" pitchFamily="2" charset="0"/>
              </a:rPr>
              <a:t>JSGraphics.js</a:t>
            </a:r>
            <a:r>
              <a:rPr lang="en-US" sz="2400" dirty="0">
                <a:solidFill>
                  <a:srgbClr val="000000"/>
                </a:solidFill>
                <a:latin typeface="Times New Roman" charset="0"/>
              </a:rPr>
              <a:t>.</a:t>
            </a:r>
          </a:p>
          <a:p>
            <a:pPr marL="800100" lvl="1" indent="-342900">
              <a:lnSpc>
                <a:spcPct val="90000"/>
              </a:lnSpc>
              <a:spcAft>
                <a:spcPts val="1400"/>
              </a:spcAft>
              <a:buFontTx/>
              <a:buChar char="•"/>
            </a:pPr>
            <a:r>
              <a:rPr lang="en-US" sz="2400" dirty="0">
                <a:solidFill>
                  <a:srgbClr val="000000"/>
                </a:solidFill>
                <a:latin typeface="Times New Roman" charset="0"/>
              </a:rPr>
              <a:t>Other times, the server programmatically synthesizes a response and sends that back as if the response payload were locally stored (e.g., your Google search result).</a:t>
            </a:r>
          </a:p>
        </p:txBody>
      </p:sp>
    </p:spTree>
    <p:extLst>
      <p:ext uri="{BB962C8B-B14F-4D97-AF65-F5344CB8AC3E}">
        <p14:creationId xmlns:p14="http://schemas.microsoft.com/office/powerpoint/2010/main" val="1129468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2905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2905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2905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2905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9059" grpId="0" uiExpand="1" build="p" bldLvl="2"/>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8" name="Rectangle 2"/>
          <p:cNvSpPr>
            <a:spLocks noGrp="1" noChangeArrowheads="1"/>
          </p:cNvSpPr>
          <p:nvPr>
            <p:ph type="title"/>
          </p:nvPr>
        </p:nvSpPr>
        <p:spPr>
          <a:xfrm>
            <a:off x="0" y="76200"/>
            <a:ext cx="9144000" cy="1143000"/>
          </a:xfrm>
          <a:noFill/>
          <a:ln/>
        </p:spPr>
        <p:txBody>
          <a:bodyPr/>
          <a:lstStyle/>
          <a:p>
            <a:r>
              <a:rPr lang="en-US" dirty="0">
                <a:solidFill>
                  <a:srgbClr val="FF0000"/>
                </a:solidFill>
                <a:latin typeface="Times New Roman" charset="0"/>
              </a:rPr>
              <a:t>HTTP </a:t>
            </a:r>
            <a:r>
              <a:rPr lang="en-US" sz="4000" b="1" dirty="0">
                <a:solidFill>
                  <a:srgbClr val="FF0000"/>
                </a:solidFill>
                <a:latin typeface="Courier" pitchFamily="2" charset="0"/>
              </a:rPr>
              <a:t>GET</a:t>
            </a:r>
            <a:r>
              <a:rPr lang="en-US" dirty="0">
                <a:solidFill>
                  <a:srgbClr val="FF0000"/>
                </a:solidFill>
                <a:latin typeface="Times New Roman" charset="0"/>
              </a:rPr>
              <a:t> Request Structure</a:t>
            </a:r>
          </a:p>
        </p:txBody>
      </p:sp>
      <p:sp>
        <p:nvSpPr>
          <p:cNvPr id="429059" name="Rectangle 3"/>
          <p:cNvSpPr>
            <a:spLocks noChangeArrowheads="1"/>
          </p:cNvSpPr>
          <p:nvPr/>
        </p:nvSpPr>
        <p:spPr bwMode="auto">
          <a:xfrm>
            <a:off x="508000" y="1231900"/>
            <a:ext cx="8178800" cy="53213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ts val="1400"/>
              </a:spcAft>
              <a:buFontTx/>
              <a:buChar char="•"/>
            </a:pPr>
            <a:r>
              <a:rPr lang="en-US" sz="2400" dirty="0">
                <a:solidFill>
                  <a:srgbClr val="000000"/>
                </a:solidFill>
                <a:latin typeface="Times New Roman" charset="0"/>
              </a:rPr>
              <a:t>When we enter </a:t>
            </a:r>
            <a:r>
              <a:rPr lang="en-US" sz="2000" b="1" dirty="0">
                <a:solidFill>
                  <a:srgbClr val="000000"/>
                </a:solidFill>
                <a:latin typeface="Courier" pitchFamily="2" charset="0"/>
              </a:rPr>
              <a:t>http://number-</a:t>
            </a:r>
            <a:r>
              <a:rPr lang="en-US" sz="2000" b="1" dirty="0" err="1">
                <a:solidFill>
                  <a:srgbClr val="000000"/>
                </a:solidFill>
                <a:latin typeface="Courier" pitchFamily="2" charset="0"/>
              </a:rPr>
              <a:t>trivia.com</a:t>
            </a:r>
            <a:r>
              <a:rPr lang="en-US" sz="2000" b="1" dirty="0">
                <a:solidFill>
                  <a:srgbClr val="000000"/>
                </a:solidFill>
                <a:latin typeface="Courier" pitchFamily="2" charset="0"/>
              </a:rPr>
              <a:t>/56?json=true</a:t>
            </a:r>
            <a:r>
              <a:rPr lang="en-US" sz="2400" dirty="0">
                <a:solidFill>
                  <a:srgbClr val="000000"/>
                </a:solidFill>
                <a:latin typeface="Times New Roman" charset="0"/>
              </a:rPr>
              <a:t>, the browsers opens a connection to </a:t>
            </a:r>
            <a:r>
              <a:rPr lang="en-US" sz="2000" b="1" dirty="0" err="1">
                <a:solidFill>
                  <a:srgbClr val="000000"/>
                </a:solidFill>
                <a:latin typeface="Courier" pitchFamily="2" charset="0"/>
              </a:rPr>
              <a:t>numbersapi.com</a:t>
            </a:r>
            <a:r>
              <a:rPr lang="en-US" sz="2400" dirty="0">
                <a:solidFill>
                  <a:srgbClr val="000000"/>
                </a:solidFill>
                <a:latin typeface="Times New Roman" charset="0"/>
              </a:rPr>
              <a:t>, port 80, and sends a request that looks like this:</a:t>
            </a: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endParaRPr lang="en-US" sz="2400" dirty="0">
              <a:solidFill>
                <a:srgbClr val="000000"/>
              </a:solidFill>
              <a:latin typeface="Times New Roman" charset="0"/>
            </a:endParaRPr>
          </a:p>
          <a:p>
            <a:pPr marL="342900" indent="-342900">
              <a:lnSpc>
                <a:spcPct val="90000"/>
              </a:lnSpc>
              <a:spcAft>
                <a:spcPts val="1400"/>
              </a:spcAft>
              <a:buFontTx/>
              <a:buChar char="•"/>
            </a:pPr>
            <a:r>
              <a:rPr lang="en-US" sz="2400" dirty="0">
                <a:solidFill>
                  <a:srgbClr val="000000"/>
                </a:solidFill>
                <a:latin typeface="Times New Roman" charset="0"/>
              </a:rPr>
              <a:t>The first line is the request line contains three tokens: the </a:t>
            </a:r>
            <a:r>
              <a:rPr lang="en-US" sz="2400" b="1" i="1" dirty="0">
                <a:solidFill>
                  <a:srgbClr val="000000"/>
                </a:solidFill>
                <a:latin typeface="Times New Roman" charset="0"/>
              </a:rPr>
              <a:t>method</a:t>
            </a:r>
            <a:r>
              <a:rPr lang="en-US" sz="2400" dirty="0">
                <a:solidFill>
                  <a:srgbClr val="000000"/>
                </a:solidFill>
                <a:latin typeface="Times New Roman" charset="0"/>
              </a:rPr>
              <a:t>, the </a:t>
            </a:r>
            <a:r>
              <a:rPr lang="en-US" sz="2400" b="1" i="1" dirty="0">
                <a:solidFill>
                  <a:srgbClr val="000000"/>
                </a:solidFill>
                <a:latin typeface="Times New Roman" charset="0"/>
              </a:rPr>
              <a:t>request path</a:t>
            </a:r>
            <a:r>
              <a:rPr lang="en-US" sz="2400" dirty="0">
                <a:solidFill>
                  <a:srgbClr val="000000"/>
                </a:solidFill>
                <a:latin typeface="Times New Roman" charset="0"/>
              </a:rPr>
              <a:t>, and the </a:t>
            </a:r>
            <a:r>
              <a:rPr lang="en-US" sz="2400" b="1" i="1" dirty="0">
                <a:solidFill>
                  <a:srgbClr val="000000"/>
                </a:solidFill>
                <a:latin typeface="Times New Roman" charset="0"/>
              </a:rPr>
              <a:t>protocol version</a:t>
            </a:r>
            <a:r>
              <a:rPr lang="en-US" sz="2400" dirty="0">
                <a:solidFill>
                  <a:srgbClr val="000000"/>
                </a:solidFill>
                <a:latin typeface="Times New Roman" charset="0"/>
              </a:rPr>
              <a:t>.</a:t>
            </a:r>
          </a:p>
          <a:p>
            <a:pPr marL="342900" indent="-342900">
              <a:lnSpc>
                <a:spcPct val="90000"/>
              </a:lnSpc>
              <a:spcAft>
                <a:spcPts val="1400"/>
              </a:spcAft>
              <a:buFontTx/>
              <a:buChar char="•"/>
            </a:pPr>
            <a:r>
              <a:rPr lang="en-US" sz="2400" dirty="0">
                <a:solidFill>
                  <a:srgbClr val="000000"/>
                </a:solidFill>
                <a:latin typeface="Times New Roman" charset="0"/>
              </a:rPr>
              <a:t>The remaining lines are </a:t>
            </a:r>
            <a:r>
              <a:rPr lang="en-US" sz="2400" b="1" i="1" dirty="0">
                <a:solidFill>
                  <a:srgbClr val="000000"/>
                </a:solidFill>
                <a:latin typeface="Times New Roman" charset="0"/>
              </a:rPr>
              <a:t>response headers</a:t>
            </a:r>
            <a:r>
              <a:rPr lang="en-US" sz="2400" dirty="0">
                <a:solidFill>
                  <a:srgbClr val="000000"/>
                </a:solidFill>
                <a:latin typeface="Times New Roman" charset="0"/>
              </a:rPr>
              <a:t>—think of them as key/value pairs of a dictionary—that further inform the server how to respond.</a:t>
            </a:r>
          </a:p>
          <a:p>
            <a:pPr marL="342900" indent="-342900">
              <a:lnSpc>
                <a:spcPct val="90000"/>
              </a:lnSpc>
              <a:spcAft>
                <a:spcPts val="1400"/>
              </a:spcAft>
              <a:buFontTx/>
              <a:buChar char="•"/>
            </a:pPr>
            <a:r>
              <a:rPr lang="en-US" sz="2400" dirty="0">
                <a:solidFill>
                  <a:srgbClr val="000000"/>
                </a:solidFill>
                <a:latin typeface="Times New Roman" charset="0"/>
              </a:rPr>
              <a:t>All </a:t>
            </a:r>
            <a:r>
              <a:rPr lang="en-US" sz="2000" b="1" dirty="0">
                <a:solidFill>
                  <a:srgbClr val="000000"/>
                </a:solidFill>
                <a:latin typeface="Courier" pitchFamily="2" charset="0"/>
              </a:rPr>
              <a:t>GET</a:t>
            </a:r>
            <a:r>
              <a:rPr lang="en-US" sz="2400" dirty="0">
                <a:solidFill>
                  <a:srgbClr val="000000"/>
                </a:solidFill>
                <a:latin typeface="Times New Roman" charset="0"/>
              </a:rPr>
              <a:t> requests are terminated by a single blank line.</a:t>
            </a:r>
          </a:p>
        </p:txBody>
      </p:sp>
      <p:sp>
        <p:nvSpPr>
          <p:cNvPr id="5" name="Rectangle 4">
            <a:extLst>
              <a:ext uri="{FF2B5EF4-FFF2-40B4-BE49-F238E27FC236}">
                <a16:creationId xmlns:a16="http://schemas.microsoft.com/office/drawing/2014/main" id="{8F6642DA-676B-0F4B-868A-F7C0ABEC4FD4}"/>
              </a:ext>
            </a:extLst>
          </p:cNvPr>
          <p:cNvSpPr>
            <a:spLocks noChangeArrowheads="1"/>
          </p:cNvSpPr>
          <p:nvPr/>
        </p:nvSpPr>
        <p:spPr bwMode="auto">
          <a:xfrm>
            <a:off x="2616200" y="2480885"/>
            <a:ext cx="3962400" cy="1384995"/>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dirty="0"/>
          </a:p>
        </p:txBody>
      </p:sp>
      <p:sp>
        <p:nvSpPr>
          <p:cNvPr id="7" name="Text Box 5">
            <a:extLst>
              <a:ext uri="{FF2B5EF4-FFF2-40B4-BE49-F238E27FC236}">
                <a16:creationId xmlns:a16="http://schemas.microsoft.com/office/drawing/2014/main" id="{2BD0C330-8F4F-D84C-BF4C-9A35198B9E7C}"/>
              </a:ext>
            </a:extLst>
          </p:cNvPr>
          <p:cNvSpPr txBox="1">
            <a:spLocks noChangeArrowheads="1"/>
          </p:cNvSpPr>
          <p:nvPr/>
        </p:nvSpPr>
        <p:spPr bwMode="auto">
          <a:xfrm>
            <a:off x="2616200" y="2480884"/>
            <a:ext cx="4419600" cy="1384995"/>
          </a:xfrm>
          <a:prstGeom prst="rect">
            <a:avLst/>
          </a:prstGeom>
          <a:noFill/>
          <a:ln w="9525">
            <a:noFill/>
            <a:miter lim="800000"/>
            <a:headEnd/>
            <a:tailEnd/>
          </a:ln>
        </p:spPr>
        <p:txBody>
          <a:bodyPr wrap="square">
            <a:prstTxWarp prst="textNoShape">
              <a:avLst/>
            </a:prstTxWarp>
            <a:spAutoFit/>
          </a:bodyPr>
          <a:lstStyle/>
          <a:p>
            <a:r>
              <a:rPr lang="en-US" sz="1200" b="1" dirty="0">
                <a:latin typeface="Courier" pitchFamily="2" charset="0"/>
                <a:cs typeface="Times New Roman" panose="02020603050405020304" pitchFamily="18" charset="0"/>
              </a:rPr>
              <a:t>GET /56?json=true HTTP/1.1</a:t>
            </a:r>
            <a:br>
              <a:rPr lang="en-US" sz="1200" b="1" dirty="0">
                <a:latin typeface="Courier" pitchFamily="2" charset="0"/>
                <a:cs typeface="Times New Roman" panose="02020603050405020304" pitchFamily="18" charset="0"/>
              </a:rPr>
            </a:br>
            <a:r>
              <a:rPr lang="en-US" sz="1200" b="1" dirty="0">
                <a:latin typeface="Courier" pitchFamily="2" charset="0"/>
                <a:cs typeface="Times New Roman" panose="02020603050405020304" pitchFamily="18" charset="0"/>
              </a:rPr>
              <a:t>Host: number-</a:t>
            </a:r>
            <a:r>
              <a:rPr lang="en-US" sz="1200" b="1" dirty="0" err="1">
                <a:latin typeface="Courier" pitchFamily="2" charset="0"/>
                <a:cs typeface="Times New Roman" panose="02020603050405020304" pitchFamily="18" charset="0"/>
              </a:rPr>
              <a:t>trivia.com</a:t>
            </a:r>
            <a:endParaRPr lang="en-US" sz="1200" b="1" dirty="0">
              <a:latin typeface="Courier" pitchFamily="2" charset="0"/>
              <a:cs typeface="Times New Roman" panose="02020603050405020304" pitchFamily="18" charset="0"/>
            </a:endParaRPr>
          </a:p>
          <a:p>
            <a:r>
              <a:rPr lang="en-US" sz="1200" b="1" dirty="0">
                <a:latin typeface="Courier" pitchFamily="2" charset="0"/>
                <a:cs typeface="Times New Roman" panose="02020603050405020304" pitchFamily="18" charset="0"/>
              </a:rPr>
              <a:t>Cache-Control: max-age=0</a:t>
            </a:r>
          </a:p>
          <a:p>
            <a:r>
              <a:rPr lang="en-US" sz="1200" b="1" dirty="0">
                <a:latin typeface="Courier" pitchFamily="2" charset="0"/>
                <a:cs typeface="Times New Roman" panose="02020603050405020304" pitchFamily="18" charset="0"/>
              </a:rPr>
              <a:t>Accept-Encoding: </a:t>
            </a:r>
            <a:r>
              <a:rPr lang="en-US" sz="1200" b="1" dirty="0" err="1">
                <a:latin typeface="Courier" pitchFamily="2" charset="0"/>
                <a:cs typeface="Times New Roman" panose="02020603050405020304" pitchFamily="18" charset="0"/>
              </a:rPr>
              <a:t>gzip</a:t>
            </a:r>
            <a:r>
              <a:rPr lang="en-US" sz="1200" b="1" dirty="0">
                <a:latin typeface="Courier" pitchFamily="2" charset="0"/>
                <a:cs typeface="Times New Roman" panose="02020603050405020304" pitchFamily="18" charset="0"/>
              </a:rPr>
              <a:t>, deflate</a:t>
            </a:r>
            <a:br>
              <a:rPr lang="en-US" sz="1200" b="1" dirty="0">
                <a:latin typeface="Courier" pitchFamily="2" charset="0"/>
                <a:cs typeface="Times New Roman" panose="02020603050405020304" pitchFamily="18" charset="0"/>
              </a:rPr>
            </a:br>
            <a:r>
              <a:rPr lang="en-US" sz="1200" b="1" dirty="0">
                <a:latin typeface="Courier" pitchFamily="2" charset="0"/>
                <a:cs typeface="Times New Roman" panose="02020603050405020304" pitchFamily="18" charset="0"/>
              </a:rPr>
              <a:t>Accept-Language: </a:t>
            </a:r>
            <a:r>
              <a:rPr lang="en-US" sz="1200" b="1" dirty="0" err="1">
                <a:latin typeface="Courier" pitchFamily="2" charset="0"/>
                <a:cs typeface="Times New Roman" panose="02020603050405020304" pitchFamily="18" charset="0"/>
              </a:rPr>
              <a:t>en-US,en;q</a:t>
            </a:r>
            <a:r>
              <a:rPr lang="en-US" sz="1200" b="1" dirty="0">
                <a:latin typeface="Courier" pitchFamily="2" charset="0"/>
                <a:cs typeface="Times New Roman" panose="02020603050405020304" pitchFamily="18" charset="0"/>
              </a:rPr>
              <a:t>=0.9,fr;q=0.8</a:t>
            </a:r>
            <a:br>
              <a:rPr lang="en-US" sz="1200" b="1" dirty="0">
                <a:latin typeface="Courier" pitchFamily="2" charset="0"/>
                <a:cs typeface="Times New Roman" panose="02020603050405020304" pitchFamily="18" charset="0"/>
              </a:rPr>
            </a:br>
            <a:r>
              <a:rPr lang="en-US" sz="1200" i="1" dirty="0">
                <a:latin typeface="Times New Roman" panose="02020603050405020304" pitchFamily="18" charset="0"/>
                <a:cs typeface="Times New Roman" panose="02020603050405020304" pitchFamily="18" charset="0"/>
              </a:rPr>
              <a:t>other similarly structured request headers</a:t>
            </a:r>
          </a:p>
          <a:p>
            <a:r>
              <a:rPr lang="en-US" sz="1200" i="1" dirty="0">
                <a:latin typeface="Times New Roman" panose="02020603050405020304" pitchFamily="18" charset="0"/>
                <a:cs typeface="Times New Roman" panose="02020603050405020304" pitchFamily="18" charset="0"/>
              </a:rPr>
              <a:t>&lt;blank line&gt;</a:t>
            </a:r>
          </a:p>
        </p:txBody>
      </p:sp>
    </p:spTree>
    <p:extLst>
      <p:ext uri="{BB962C8B-B14F-4D97-AF65-F5344CB8AC3E}">
        <p14:creationId xmlns:p14="http://schemas.microsoft.com/office/powerpoint/2010/main" val="161540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2905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29059">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29059">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2905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9059" grpId="0" uiExpand="1" build="p" bldLvl="2"/>
      <p:bldP spid="5" grpId="0" animBg="1"/>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9" name="Rectangle 3"/>
          <p:cNvSpPr>
            <a:spLocks noChangeArrowheads="1"/>
          </p:cNvSpPr>
          <p:nvPr/>
        </p:nvSpPr>
        <p:spPr bwMode="auto">
          <a:xfrm>
            <a:off x="508000" y="1231900"/>
            <a:ext cx="8178800" cy="53213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ts val="1400"/>
              </a:spcAft>
              <a:buFontTx/>
              <a:buChar char="•"/>
            </a:pPr>
            <a:r>
              <a:rPr lang="en-US" sz="2400" dirty="0">
                <a:solidFill>
                  <a:srgbClr val="000000"/>
                </a:solidFill>
                <a:latin typeface="Times New Roman" charset="0"/>
              </a:rPr>
              <a:t>Whenever the browser needs to upload new data to the server, the method will be </a:t>
            </a:r>
            <a:r>
              <a:rPr lang="en-US" sz="2000" b="1" dirty="0">
                <a:solidFill>
                  <a:srgbClr val="000000"/>
                </a:solidFill>
                <a:latin typeface="Courier" pitchFamily="2" charset="0"/>
              </a:rPr>
              <a:t>POST</a:t>
            </a:r>
            <a:r>
              <a:rPr lang="en-US" sz="2400" dirty="0">
                <a:solidFill>
                  <a:srgbClr val="000000"/>
                </a:solidFill>
                <a:latin typeface="Times New Roman" charset="0"/>
              </a:rPr>
              <a:t> instead of </a:t>
            </a:r>
            <a:r>
              <a:rPr lang="en-US" sz="2000" b="1" dirty="0">
                <a:solidFill>
                  <a:srgbClr val="000000"/>
                </a:solidFill>
                <a:latin typeface="Courier" pitchFamily="2" charset="0"/>
              </a:rPr>
              <a:t>GET</a:t>
            </a:r>
            <a:r>
              <a:rPr lang="en-US" sz="2400" dirty="0">
                <a:solidFill>
                  <a:srgbClr val="000000"/>
                </a:solidFill>
                <a:latin typeface="Times New Roman" charset="0"/>
              </a:rPr>
              <a:t>, as with:</a:t>
            </a: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endParaRPr lang="en-US" sz="2400" dirty="0">
              <a:solidFill>
                <a:srgbClr val="000000"/>
              </a:solidFill>
              <a:latin typeface="Times New Roman" charset="0"/>
            </a:endParaRPr>
          </a:p>
          <a:p>
            <a:pPr marL="342900" indent="-342900">
              <a:lnSpc>
                <a:spcPct val="90000"/>
              </a:lnSpc>
              <a:spcAft>
                <a:spcPts val="1400"/>
              </a:spcAft>
              <a:buFontTx/>
              <a:buChar char="•"/>
            </a:pPr>
            <a:r>
              <a:rPr lang="en-US" sz="2400" dirty="0">
                <a:solidFill>
                  <a:srgbClr val="000000"/>
                </a:solidFill>
                <a:latin typeface="Times New Roman" charset="0"/>
              </a:rPr>
              <a:t>The </a:t>
            </a:r>
            <a:r>
              <a:rPr lang="en-US" sz="2000" b="1" dirty="0">
                <a:solidFill>
                  <a:srgbClr val="000000"/>
                </a:solidFill>
                <a:latin typeface="Courier" pitchFamily="2" charset="0"/>
              </a:rPr>
              <a:t>Content-Length</a:t>
            </a:r>
            <a:r>
              <a:rPr lang="en-US" sz="2400" dirty="0">
                <a:solidFill>
                  <a:srgbClr val="000000"/>
                </a:solidFill>
                <a:latin typeface="Times New Roman" charset="0"/>
              </a:rPr>
              <a:t> request header must be present, so the server knows exactly how many bytes follow the blank line.  </a:t>
            </a:r>
          </a:p>
          <a:p>
            <a:pPr marL="342900" indent="-342900">
              <a:lnSpc>
                <a:spcPct val="90000"/>
              </a:lnSpc>
              <a:spcAft>
                <a:spcPts val="1400"/>
              </a:spcAft>
              <a:buFontTx/>
              <a:buChar char="•"/>
            </a:pPr>
            <a:r>
              <a:rPr lang="en-US" sz="2400" dirty="0">
                <a:solidFill>
                  <a:srgbClr val="000000"/>
                </a:solidFill>
                <a:latin typeface="Times New Roman" charset="0"/>
              </a:rPr>
              <a:t>The material after that blank line is referred to as the </a:t>
            </a:r>
            <a:r>
              <a:rPr lang="en-US" sz="2400" b="1" i="1" dirty="0">
                <a:solidFill>
                  <a:srgbClr val="000000"/>
                </a:solidFill>
                <a:latin typeface="Times New Roman" charset="0"/>
              </a:rPr>
              <a:t>request payload</a:t>
            </a:r>
            <a:r>
              <a:rPr lang="en-US" sz="2400" dirty="0">
                <a:solidFill>
                  <a:srgbClr val="000000"/>
                </a:solidFill>
                <a:latin typeface="Times New Roman" charset="0"/>
              </a:rPr>
              <a:t>, and it can only be present for </a:t>
            </a:r>
            <a:r>
              <a:rPr lang="en-US" sz="2000" b="1" dirty="0">
                <a:solidFill>
                  <a:srgbClr val="000000"/>
                </a:solidFill>
                <a:latin typeface="Courier" pitchFamily="2" charset="0"/>
              </a:rPr>
              <a:t>POST</a:t>
            </a:r>
            <a:r>
              <a:rPr lang="en-US" sz="2400" dirty="0">
                <a:solidFill>
                  <a:srgbClr val="000000"/>
                </a:solidFill>
                <a:latin typeface="Times New Roman" charset="0"/>
              </a:rPr>
              <a:t> requests.</a:t>
            </a:r>
          </a:p>
          <a:p>
            <a:pPr marL="342900" indent="-342900">
              <a:lnSpc>
                <a:spcPct val="90000"/>
              </a:lnSpc>
              <a:spcAft>
                <a:spcPts val="1400"/>
              </a:spcAft>
              <a:buFontTx/>
              <a:buChar char="•"/>
            </a:pPr>
            <a:r>
              <a:rPr lang="en-US" sz="2400" dirty="0">
                <a:solidFill>
                  <a:srgbClr val="000000"/>
                </a:solidFill>
                <a:latin typeface="Times New Roman" charset="0"/>
              </a:rPr>
              <a:t>The most common actions that result in </a:t>
            </a:r>
            <a:r>
              <a:rPr lang="en-US" sz="2000" b="1" dirty="0">
                <a:solidFill>
                  <a:srgbClr val="000000"/>
                </a:solidFill>
                <a:latin typeface="Courier" pitchFamily="2" charset="0"/>
              </a:rPr>
              <a:t>POST</a:t>
            </a:r>
            <a:r>
              <a:rPr lang="en-US" sz="2400" dirty="0">
                <a:solidFill>
                  <a:srgbClr val="000000"/>
                </a:solidFill>
                <a:latin typeface="Times New Roman" charset="0"/>
              </a:rPr>
              <a:t> requests are ones like secure logins, payment submissions, photo and video uploads, and so forth.</a:t>
            </a:r>
          </a:p>
        </p:txBody>
      </p:sp>
      <p:sp>
        <p:nvSpPr>
          <p:cNvPr id="6" name="Rectangle 5">
            <a:extLst>
              <a:ext uri="{FF2B5EF4-FFF2-40B4-BE49-F238E27FC236}">
                <a16:creationId xmlns:a16="http://schemas.microsoft.com/office/drawing/2014/main" id="{8EE361D4-2BEA-7641-813B-8C3C8064E9E2}"/>
              </a:ext>
            </a:extLst>
          </p:cNvPr>
          <p:cNvSpPr>
            <a:spLocks noChangeArrowheads="1"/>
          </p:cNvSpPr>
          <p:nvPr/>
        </p:nvSpPr>
        <p:spPr bwMode="auto">
          <a:xfrm>
            <a:off x="2616200" y="2133600"/>
            <a:ext cx="3962400" cy="1384995"/>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dirty="0"/>
          </a:p>
        </p:txBody>
      </p:sp>
      <p:sp>
        <p:nvSpPr>
          <p:cNvPr id="429058" name="Rectangle 2"/>
          <p:cNvSpPr>
            <a:spLocks noGrp="1" noChangeArrowheads="1"/>
          </p:cNvSpPr>
          <p:nvPr>
            <p:ph type="title"/>
          </p:nvPr>
        </p:nvSpPr>
        <p:spPr>
          <a:xfrm>
            <a:off x="0" y="76200"/>
            <a:ext cx="9144000" cy="1143000"/>
          </a:xfrm>
          <a:noFill/>
          <a:ln/>
        </p:spPr>
        <p:txBody>
          <a:bodyPr/>
          <a:lstStyle/>
          <a:p>
            <a:r>
              <a:rPr lang="en-US" dirty="0">
                <a:solidFill>
                  <a:srgbClr val="FF0000"/>
                </a:solidFill>
                <a:latin typeface="Times New Roman" charset="0"/>
              </a:rPr>
              <a:t>HTTP </a:t>
            </a:r>
            <a:r>
              <a:rPr lang="en-US" sz="4000" b="1" dirty="0">
                <a:solidFill>
                  <a:srgbClr val="FF0000"/>
                </a:solidFill>
                <a:latin typeface="Courier" pitchFamily="2" charset="0"/>
              </a:rPr>
              <a:t>POST</a:t>
            </a:r>
            <a:r>
              <a:rPr lang="en-US" dirty="0">
                <a:solidFill>
                  <a:srgbClr val="FF0000"/>
                </a:solidFill>
                <a:latin typeface="Times New Roman" charset="0"/>
              </a:rPr>
              <a:t> Request Structure</a:t>
            </a:r>
          </a:p>
        </p:txBody>
      </p:sp>
      <p:sp>
        <p:nvSpPr>
          <p:cNvPr id="7" name="Text Box 5">
            <a:extLst>
              <a:ext uri="{FF2B5EF4-FFF2-40B4-BE49-F238E27FC236}">
                <a16:creationId xmlns:a16="http://schemas.microsoft.com/office/drawing/2014/main" id="{2BD0C330-8F4F-D84C-BF4C-9A35198B9E7C}"/>
              </a:ext>
            </a:extLst>
          </p:cNvPr>
          <p:cNvSpPr txBox="1">
            <a:spLocks noChangeArrowheads="1"/>
          </p:cNvSpPr>
          <p:nvPr/>
        </p:nvSpPr>
        <p:spPr bwMode="auto">
          <a:xfrm>
            <a:off x="2611120" y="2133600"/>
            <a:ext cx="3962400" cy="1384995"/>
          </a:xfrm>
          <a:prstGeom prst="rect">
            <a:avLst/>
          </a:prstGeom>
          <a:noFill/>
          <a:ln w="9525">
            <a:noFill/>
            <a:miter lim="800000"/>
            <a:headEnd/>
            <a:tailEnd/>
          </a:ln>
        </p:spPr>
        <p:txBody>
          <a:bodyPr wrap="square">
            <a:prstTxWarp prst="textNoShape">
              <a:avLst/>
            </a:prstTxWarp>
            <a:spAutoFit/>
          </a:bodyPr>
          <a:lstStyle/>
          <a:p>
            <a:r>
              <a:rPr lang="en-US" sz="1200" b="1" dirty="0">
                <a:latin typeface="Courier" pitchFamily="2" charset="0"/>
                <a:cs typeface="Times New Roman" panose="02020603050405020304" pitchFamily="18" charset="0"/>
              </a:rPr>
              <a:t>POST /scripts/</a:t>
            </a:r>
            <a:r>
              <a:rPr lang="en-US" sz="1200" b="1" dirty="0" err="1">
                <a:latin typeface="Courier" pitchFamily="2" charset="0"/>
                <a:cs typeface="Times New Roman" panose="02020603050405020304" pitchFamily="18" charset="0"/>
              </a:rPr>
              <a:t>addListItem.py</a:t>
            </a:r>
            <a:r>
              <a:rPr lang="en-US" sz="1200" b="1" dirty="0">
                <a:latin typeface="Courier" pitchFamily="2" charset="0"/>
                <a:cs typeface="Times New Roman" panose="02020603050405020304" pitchFamily="18" charset="0"/>
              </a:rPr>
              <a:t> HTTP/1.1</a:t>
            </a:r>
            <a:br>
              <a:rPr lang="en-US" sz="1200" b="1" dirty="0">
                <a:latin typeface="Courier" pitchFamily="2" charset="0"/>
                <a:cs typeface="Times New Roman" panose="02020603050405020304" pitchFamily="18" charset="0"/>
              </a:rPr>
            </a:br>
            <a:r>
              <a:rPr lang="en-US" sz="1200" b="1" dirty="0">
                <a:latin typeface="Courier" pitchFamily="2" charset="0"/>
                <a:cs typeface="Times New Roman" panose="02020603050405020304" pitchFamily="18" charset="0"/>
              </a:rPr>
              <a:t>Host: localhost:8000</a:t>
            </a:r>
          </a:p>
          <a:p>
            <a:r>
              <a:rPr lang="en-US" sz="1200" b="1" dirty="0">
                <a:latin typeface="Courier" pitchFamily="2" charset="0"/>
                <a:cs typeface="Times New Roman" panose="02020603050405020304" pitchFamily="18" charset="0"/>
              </a:rPr>
              <a:t>Content-Length: 41</a:t>
            </a:r>
          </a:p>
          <a:p>
            <a:r>
              <a:rPr lang="en-US" sz="1200" b="1" dirty="0">
                <a:latin typeface="Courier" pitchFamily="2" charset="0"/>
                <a:cs typeface="Times New Roman" panose="02020603050405020304" pitchFamily="18" charset="0"/>
              </a:rPr>
              <a:t>Content-Type: application/json</a:t>
            </a:r>
            <a:br>
              <a:rPr lang="en-US" sz="1200" b="1" dirty="0">
                <a:latin typeface="Courier" pitchFamily="2" charset="0"/>
                <a:cs typeface="Times New Roman" panose="02020603050405020304" pitchFamily="18" charset="0"/>
              </a:rPr>
            </a:br>
            <a:r>
              <a:rPr lang="en-US" sz="1200" i="1" dirty="0">
                <a:latin typeface="Times New Roman" panose="02020603050405020304" pitchFamily="18" charset="0"/>
                <a:cs typeface="Times New Roman" panose="02020603050405020304" pitchFamily="18" charset="0"/>
              </a:rPr>
              <a:t>other similarly structured request headers</a:t>
            </a:r>
          </a:p>
          <a:p>
            <a:r>
              <a:rPr lang="en-US" sz="1200" i="1" dirty="0">
                <a:latin typeface="Times New Roman" panose="02020603050405020304" pitchFamily="18" charset="0"/>
                <a:cs typeface="Times New Roman" panose="02020603050405020304" pitchFamily="18" charset="0"/>
              </a:rPr>
              <a:t>&lt;blank line&gt;</a:t>
            </a:r>
          </a:p>
          <a:p>
            <a:r>
              <a:rPr lang="en-US" sz="1200" b="1" dirty="0">
                <a:latin typeface="Courier" pitchFamily="2" charset="0"/>
              </a:rPr>
              <a:t>"Get dry cleaning before 7:00pm closing."</a:t>
            </a:r>
            <a:endParaRPr lang="en-US" sz="1200" b="1" i="1" dirty="0">
              <a:latin typeface="Courier" pitchFamily="2" charset="0"/>
              <a:cs typeface="Times New Roman" panose="02020603050405020304" pitchFamily="18" charset="0"/>
            </a:endParaRPr>
          </a:p>
        </p:txBody>
      </p:sp>
    </p:spTree>
    <p:extLst>
      <p:ext uri="{BB962C8B-B14F-4D97-AF65-F5344CB8AC3E}">
        <p14:creationId xmlns:p14="http://schemas.microsoft.com/office/powerpoint/2010/main" val="3314095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2905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29059">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29059">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2905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9059" grpId="0" uiExpand="1" build="p" bldLvl="2"/>
      <p:bldP spid="6" grpId="0" animBg="1"/>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174F056-97AC-5844-B1B8-7B397D8A9C8B}"/>
              </a:ext>
            </a:extLst>
          </p:cNvPr>
          <p:cNvSpPr>
            <a:spLocks noChangeArrowheads="1"/>
          </p:cNvSpPr>
          <p:nvPr/>
        </p:nvSpPr>
        <p:spPr bwMode="auto">
          <a:xfrm>
            <a:off x="4648200" y="2062480"/>
            <a:ext cx="3733800" cy="212852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dirty="0"/>
          </a:p>
        </p:txBody>
      </p:sp>
      <p:sp>
        <p:nvSpPr>
          <p:cNvPr id="429059" name="Rectangle 3"/>
          <p:cNvSpPr>
            <a:spLocks noChangeArrowheads="1"/>
          </p:cNvSpPr>
          <p:nvPr/>
        </p:nvSpPr>
        <p:spPr bwMode="auto">
          <a:xfrm>
            <a:off x="508000" y="1231900"/>
            <a:ext cx="8178800" cy="53213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ts val="1400"/>
              </a:spcAft>
              <a:buFontTx/>
              <a:buChar char="•"/>
            </a:pPr>
            <a:r>
              <a:rPr lang="en-US" sz="2400" dirty="0">
                <a:solidFill>
                  <a:srgbClr val="000000"/>
                </a:solidFill>
                <a:latin typeface="Times New Roman" charset="0"/>
              </a:rPr>
              <a:t>HTTP responses have their own structure.  Here are the two responses to each of the two requests presented earlier:</a:t>
            </a: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endParaRPr lang="en-US" sz="2400" dirty="0">
              <a:solidFill>
                <a:srgbClr val="000000"/>
              </a:solidFill>
              <a:latin typeface="Times New Roman" charset="0"/>
            </a:endParaRPr>
          </a:p>
          <a:p>
            <a:pPr marL="342900" indent="-342900">
              <a:lnSpc>
                <a:spcPct val="90000"/>
              </a:lnSpc>
              <a:spcAft>
                <a:spcPts val="1400"/>
              </a:spcAft>
              <a:buFontTx/>
              <a:buChar char="•"/>
            </a:pPr>
            <a:r>
              <a:rPr lang="en-US" sz="2400" dirty="0">
                <a:solidFill>
                  <a:srgbClr val="000000"/>
                </a:solidFill>
                <a:latin typeface="Times New Roman" charset="0"/>
              </a:rPr>
              <a:t>The first line is the status line that lists the protocol, the status code (200 means success, and you’ve likely seen others like 403 and 404), and a status message consistent with the code.</a:t>
            </a:r>
          </a:p>
          <a:p>
            <a:pPr marL="342900" indent="-342900">
              <a:lnSpc>
                <a:spcPct val="90000"/>
              </a:lnSpc>
              <a:spcAft>
                <a:spcPts val="1400"/>
              </a:spcAft>
              <a:buFontTx/>
              <a:buChar char="•"/>
            </a:pPr>
            <a:r>
              <a:rPr lang="en-US" sz="2400" dirty="0">
                <a:solidFill>
                  <a:srgbClr val="000000"/>
                </a:solidFill>
                <a:latin typeface="Times New Roman" charset="0"/>
              </a:rPr>
              <a:t>Everything following is structured much as HTTP requests are, except there’s almost always a payload (and hence a </a:t>
            </a:r>
            <a:r>
              <a:rPr lang="en-US" sz="2000" b="1" dirty="0">
                <a:solidFill>
                  <a:srgbClr val="000000"/>
                </a:solidFill>
                <a:latin typeface="Courier" pitchFamily="2" charset="0"/>
              </a:rPr>
              <a:t>Content-Length</a:t>
            </a:r>
            <a:r>
              <a:rPr lang="en-US" sz="2400" dirty="0">
                <a:solidFill>
                  <a:srgbClr val="000000"/>
                </a:solidFill>
                <a:latin typeface="Times New Roman" charset="0"/>
              </a:rPr>
              <a:t> response header is always included). </a:t>
            </a:r>
          </a:p>
        </p:txBody>
      </p:sp>
      <p:sp>
        <p:nvSpPr>
          <p:cNvPr id="5" name="Rectangle 4">
            <a:extLst>
              <a:ext uri="{FF2B5EF4-FFF2-40B4-BE49-F238E27FC236}">
                <a16:creationId xmlns:a16="http://schemas.microsoft.com/office/drawing/2014/main" id="{8F6642DA-676B-0F4B-868A-F7C0ABEC4FD4}"/>
              </a:ext>
            </a:extLst>
          </p:cNvPr>
          <p:cNvSpPr>
            <a:spLocks noChangeArrowheads="1"/>
          </p:cNvSpPr>
          <p:nvPr/>
        </p:nvSpPr>
        <p:spPr bwMode="auto">
          <a:xfrm>
            <a:off x="762000" y="2062480"/>
            <a:ext cx="3733800" cy="212852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dirty="0"/>
          </a:p>
        </p:txBody>
      </p:sp>
      <p:sp>
        <p:nvSpPr>
          <p:cNvPr id="7" name="Text Box 5">
            <a:extLst>
              <a:ext uri="{FF2B5EF4-FFF2-40B4-BE49-F238E27FC236}">
                <a16:creationId xmlns:a16="http://schemas.microsoft.com/office/drawing/2014/main" id="{2BD0C330-8F4F-D84C-BF4C-9A35198B9E7C}"/>
              </a:ext>
            </a:extLst>
          </p:cNvPr>
          <p:cNvSpPr txBox="1">
            <a:spLocks noChangeArrowheads="1"/>
          </p:cNvSpPr>
          <p:nvPr/>
        </p:nvSpPr>
        <p:spPr bwMode="auto">
          <a:xfrm>
            <a:off x="762000" y="2057400"/>
            <a:ext cx="3733800" cy="2308324"/>
          </a:xfrm>
          <a:prstGeom prst="rect">
            <a:avLst/>
          </a:prstGeom>
          <a:noFill/>
          <a:ln w="9525">
            <a:noFill/>
            <a:miter lim="800000"/>
            <a:headEnd/>
            <a:tailEnd/>
          </a:ln>
        </p:spPr>
        <p:txBody>
          <a:bodyPr wrap="square">
            <a:prstTxWarp prst="textNoShape">
              <a:avLst/>
            </a:prstTxWarp>
            <a:spAutoFit/>
          </a:bodyPr>
          <a:lstStyle/>
          <a:p>
            <a:r>
              <a:rPr lang="en-US" sz="1200" b="1" dirty="0">
                <a:latin typeface="Courier" pitchFamily="2" charset="0"/>
                <a:cs typeface="Times New Roman" panose="02020603050405020304" pitchFamily="18" charset="0"/>
              </a:rPr>
              <a:t>HTTP/1.1 200 OK</a:t>
            </a:r>
            <a:br>
              <a:rPr lang="en-US" sz="1200" b="1" dirty="0">
                <a:latin typeface="Courier" pitchFamily="2" charset="0"/>
                <a:cs typeface="Times New Roman" panose="02020603050405020304" pitchFamily="18" charset="0"/>
              </a:rPr>
            </a:br>
            <a:r>
              <a:rPr lang="en-US" sz="1200" b="1" dirty="0">
                <a:latin typeface="Courier" pitchFamily="2" charset="0"/>
                <a:cs typeface="Times New Roman" panose="02020603050405020304" pitchFamily="18" charset="0"/>
              </a:rPr>
              <a:t>Content-Length: 136</a:t>
            </a:r>
          </a:p>
          <a:p>
            <a:r>
              <a:rPr lang="en-US" sz="1200" b="1" dirty="0">
                <a:latin typeface="Courier" pitchFamily="2" charset="0"/>
                <a:cs typeface="Times New Roman" panose="02020603050405020304" pitchFamily="18" charset="0"/>
              </a:rPr>
              <a:t>Content-Type: application/json</a:t>
            </a:r>
            <a:br>
              <a:rPr lang="en-US" sz="1200" b="1" dirty="0">
                <a:latin typeface="Courier" pitchFamily="2" charset="0"/>
                <a:cs typeface="Times New Roman" panose="02020603050405020304" pitchFamily="18" charset="0"/>
              </a:rPr>
            </a:br>
            <a:r>
              <a:rPr lang="en-US" sz="1200" i="1" dirty="0">
                <a:latin typeface="Times New Roman" panose="02020603050405020304" pitchFamily="18" charset="0"/>
                <a:cs typeface="Times New Roman" panose="02020603050405020304" pitchFamily="18" charset="0"/>
              </a:rPr>
              <a:t>other similarly structured response headers</a:t>
            </a:r>
          </a:p>
          <a:p>
            <a:r>
              <a:rPr lang="en-US" sz="1200" i="1" dirty="0">
                <a:latin typeface="Times New Roman" panose="02020603050405020304" pitchFamily="18" charset="0"/>
                <a:cs typeface="Times New Roman" panose="02020603050405020304" pitchFamily="18" charset="0"/>
              </a:rPr>
              <a:t>&lt;blank line&gt;</a:t>
            </a:r>
          </a:p>
          <a:p>
            <a:r>
              <a:rPr lang="en-US" sz="1200" b="1" dirty="0">
                <a:latin typeface="Courier" pitchFamily="2" charset="0"/>
              </a:rPr>
              <a:t>{</a:t>
            </a:r>
          </a:p>
          <a:p>
            <a:r>
              <a:rPr lang="en-US" sz="1200" b="1" dirty="0">
                <a:latin typeface="Courier" pitchFamily="2" charset="0"/>
              </a:rPr>
              <a:t> "text": "56 is the number of curls S…</a:t>
            </a:r>
          </a:p>
          <a:p>
            <a:r>
              <a:rPr lang="en-US" sz="1200" b="1" dirty="0">
                <a:latin typeface="Courier" pitchFamily="2" charset="0"/>
              </a:rPr>
              <a:t> "number": 56,</a:t>
            </a:r>
          </a:p>
          <a:p>
            <a:r>
              <a:rPr lang="en-US" sz="1200" b="1" dirty="0">
                <a:latin typeface="Courier" pitchFamily="2" charset="0"/>
              </a:rPr>
              <a:t> "found": true,</a:t>
            </a:r>
          </a:p>
          <a:p>
            <a:r>
              <a:rPr lang="en-US" sz="1200" b="1" dirty="0">
                <a:latin typeface="Courier" pitchFamily="2" charset="0"/>
              </a:rPr>
              <a:t> "type": "trivia"</a:t>
            </a:r>
          </a:p>
          <a:p>
            <a:r>
              <a:rPr lang="en-US" sz="1200" b="1" dirty="0">
                <a:latin typeface="Courier" pitchFamily="2" charset="0"/>
              </a:rPr>
              <a:t>}</a:t>
            </a:r>
          </a:p>
          <a:p>
            <a:endParaRPr lang="en-US" sz="1200" i="1" dirty="0">
              <a:latin typeface="Times New Roman" panose="02020603050405020304" pitchFamily="18" charset="0"/>
              <a:cs typeface="Times New Roman" panose="02020603050405020304" pitchFamily="18" charset="0"/>
            </a:endParaRPr>
          </a:p>
        </p:txBody>
      </p:sp>
      <p:sp>
        <p:nvSpPr>
          <p:cNvPr id="429058" name="Rectangle 2"/>
          <p:cNvSpPr>
            <a:spLocks noGrp="1" noChangeArrowheads="1"/>
          </p:cNvSpPr>
          <p:nvPr>
            <p:ph type="title"/>
          </p:nvPr>
        </p:nvSpPr>
        <p:spPr>
          <a:xfrm>
            <a:off x="0" y="76200"/>
            <a:ext cx="9144000" cy="1143000"/>
          </a:xfrm>
          <a:noFill/>
          <a:ln/>
        </p:spPr>
        <p:txBody>
          <a:bodyPr/>
          <a:lstStyle/>
          <a:p>
            <a:r>
              <a:rPr lang="en-US" dirty="0">
                <a:solidFill>
                  <a:srgbClr val="FF0000"/>
                </a:solidFill>
                <a:latin typeface="Times New Roman" charset="0"/>
              </a:rPr>
              <a:t>HTTP Response Structure</a:t>
            </a:r>
          </a:p>
        </p:txBody>
      </p:sp>
      <p:sp>
        <p:nvSpPr>
          <p:cNvPr id="6" name="Text Box 5">
            <a:extLst>
              <a:ext uri="{FF2B5EF4-FFF2-40B4-BE49-F238E27FC236}">
                <a16:creationId xmlns:a16="http://schemas.microsoft.com/office/drawing/2014/main" id="{800562A5-43EA-294D-9D72-36EA6FAF1B37}"/>
              </a:ext>
            </a:extLst>
          </p:cNvPr>
          <p:cNvSpPr txBox="1">
            <a:spLocks noChangeArrowheads="1"/>
          </p:cNvSpPr>
          <p:nvPr/>
        </p:nvSpPr>
        <p:spPr bwMode="auto">
          <a:xfrm>
            <a:off x="4648200" y="2035076"/>
            <a:ext cx="3733800" cy="2308324"/>
          </a:xfrm>
          <a:prstGeom prst="rect">
            <a:avLst/>
          </a:prstGeom>
          <a:noFill/>
          <a:ln w="9525">
            <a:noFill/>
            <a:miter lim="800000"/>
            <a:headEnd/>
            <a:tailEnd/>
          </a:ln>
        </p:spPr>
        <p:txBody>
          <a:bodyPr wrap="square">
            <a:prstTxWarp prst="textNoShape">
              <a:avLst/>
            </a:prstTxWarp>
            <a:spAutoFit/>
          </a:bodyPr>
          <a:lstStyle/>
          <a:p>
            <a:r>
              <a:rPr lang="en-US" sz="1200" b="1" dirty="0">
                <a:latin typeface="Courier" pitchFamily="2" charset="0"/>
                <a:cs typeface="Times New Roman" panose="02020603050405020304" pitchFamily="18" charset="0"/>
              </a:rPr>
              <a:t>HTTP/1.1 200 Script output follows</a:t>
            </a:r>
          </a:p>
          <a:p>
            <a:r>
              <a:rPr lang="en-US" sz="1200" b="1" dirty="0">
                <a:latin typeface="Courier" pitchFamily="2" charset="0"/>
                <a:cs typeface="Times New Roman" panose="02020603050405020304" pitchFamily="18" charset="0"/>
              </a:rPr>
              <a:t>Server: </a:t>
            </a:r>
            <a:r>
              <a:rPr lang="en-US" sz="1200" b="1" dirty="0" err="1">
                <a:latin typeface="Courier" pitchFamily="2" charset="0"/>
                <a:cs typeface="Times New Roman" panose="02020603050405020304" pitchFamily="18" charset="0"/>
              </a:rPr>
              <a:t>SimpleHTTP</a:t>
            </a:r>
            <a:r>
              <a:rPr lang="en-US" sz="1200" b="1" dirty="0">
                <a:latin typeface="Courier" pitchFamily="2" charset="0"/>
                <a:cs typeface="Times New Roman" panose="02020603050405020304" pitchFamily="18" charset="0"/>
              </a:rPr>
              <a:t>/0.6 Python/3.8.0</a:t>
            </a:r>
          </a:p>
          <a:p>
            <a:r>
              <a:rPr lang="en-US" sz="1200" b="1" dirty="0">
                <a:latin typeface="Courier" pitchFamily="2" charset="0"/>
                <a:cs typeface="Times New Roman" panose="02020603050405020304" pitchFamily="18" charset="0"/>
              </a:rPr>
              <a:t>Date: Sun, 16 Nov 2025 04:39:35 GMT</a:t>
            </a:r>
            <a:br>
              <a:rPr lang="en-US" sz="1200" b="1" dirty="0">
                <a:latin typeface="Courier" pitchFamily="2" charset="0"/>
                <a:cs typeface="Times New Roman" panose="02020603050405020304" pitchFamily="18" charset="0"/>
              </a:rPr>
            </a:br>
            <a:r>
              <a:rPr lang="en-US" sz="1200" b="1" dirty="0">
                <a:latin typeface="Courier" pitchFamily="2" charset="0"/>
                <a:cs typeface="Times New Roman" panose="02020603050405020304" pitchFamily="18" charset="0"/>
              </a:rPr>
              <a:t>Content-Length: 69</a:t>
            </a:r>
          </a:p>
          <a:p>
            <a:r>
              <a:rPr lang="en-US" sz="1200" b="1" dirty="0">
                <a:latin typeface="Courier" pitchFamily="2" charset="0"/>
                <a:cs typeface="Times New Roman" panose="02020603050405020304" pitchFamily="18" charset="0"/>
              </a:rPr>
              <a:t>Content-Type: application/json</a:t>
            </a:r>
            <a:br>
              <a:rPr lang="en-US" sz="1200" b="1" dirty="0">
                <a:latin typeface="Courier" pitchFamily="2" charset="0"/>
                <a:cs typeface="Times New Roman" panose="02020603050405020304" pitchFamily="18" charset="0"/>
              </a:rPr>
            </a:br>
            <a:r>
              <a:rPr lang="en-US" sz="1200" i="1" dirty="0">
                <a:latin typeface="Times New Roman" panose="02020603050405020304" pitchFamily="18" charset="0"/>
                <a:cs typeface="Times New Roman" panose="02020603050405020304" pitchFamily="18" charset="0"/>
              </a:rPr>
              <a:t>other similarly structured response headers</a:t>
            </a:r>
          </a:p>
          <a:p>
            <a:r>
              <a:rPr lang="en-US" sz="1200" i="1" dirty="0">
                <a:latin typeface="Times New Roman" panose="02020603050405020304" pitchFamily="18" charset="0"/>
                <a:cs typeface="Times New Roman" panose="02020603050405020304" pitchFamily="18" charset="0"/>
              </a:rPr>
              <a:t>&lt;blank line&gt;</a:t>
            </a:r>
          </a:p>
          <a:p>
            <a:r>
              <a:rPr lang="en-US" sz="1200" b="1" dirty="0">
                <a:latin typeface="Courier" pitchFamily="2" charset="0"/>
              </a:rPr>
              <a:t>{</a:t>
            </a:r>
          </a:p>
          <a:p>
            <a:r>
              <a:rPr lang="en-US" sz="1200" b="1" dirty="0">
                <a:latin typeface="Courier" pitchFamily="2" charset="0"/>
              </a:rPr>
              <a:t>   "id": 55,</a:t>
            </a:r>
          </a:p>
          <a:p>
            <a:r>
              <a:rPr lang="en-US" sz="1200" b="1" dirty="0">
                <a:latin typeface="Courier" pitchFamily="2" charset="0"/>
              </a:rPr>
              <a:t>   "item": "Get dry cleaning before…</a:t>
            </a:r>
          </a:p>
          <a:p>
            <a:r>
              <a:rPr lang="en-US" sz="1200" b="1" dirty="0">
                <a:latin typeface="Courier" pitchFamily="2" charset="0"/>
              </a:rPr>
              <a:t>}</a:t>
            </a:r>
          </a:p>
          <a:p>
            <a:endParaRPr lang="en-US" sz="12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54563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2905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29059">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2905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429059" grpId="0" uiExpand="1" build="p" bldLvl="2"/>
      <p:bldP spid="5" grpId="0" animBg="1"/>
      <p:bldP spid="7" grpId="0"/>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9" name="Rectangle 3"/>
          <p:cNvSpPr>
            <a:spLocks noChangeArrowheads="1"/>
          </p:cNvSpPr>
          <p:nvPr/>
        </p:nvSpPr>
        <p:spPr bwMode="auto">
          <a:xfrm>
            <a:off x="508000" y="1231900"/>
            <a:ext cx="8331200" cy="11430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ts val="1400"/>
              </a:spcAft>
              <a:buFontTx/>
              <a:buChar char="•"/>
            </a:pPr>
            <a:r>
              <a:rPr lang="en-US" sz="2400" dirty="0">
                <a:solidFill>
                  <a:srgbClr val="000000"/>
                </a:solidFill>
                <a:latin typeface="Times New Roman" charset="0"/>
              </a:rPr>
              <a:t>Python provides a generic HTTP server implementation that allows us to serve static resources (images, JavaScript files, etc.) and run Python scripts to dynamically generate responses.</a:t>
            </a: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endParaRPr lang="en-US" sz="2400" dirty="0">
              <a:solidFill>
                <a:srgbClr val="000000"/>
              </a:solidFill>
              <a:latin typeface="Times New Roman" charset="0"/>
            </a:endParaRPr>
          </a:p>
          <a:p>
            <a:pPr marL="342900" indent="-342900">
              <a:lnSpc>
                <a:spcPct val="90000"/>
              </a:lnSpc>
              <a:spcAft>
                <a:spcPts val="1400"/>
              </a:spcAft>
              <a:buFontTx/>
              <a:buChar char="•"/>
            </a:pPr>
            <a:r>
              <a:rPr lang="en-US" sz="2400" dirty="0">
                <a:solidFill>
                  <a:srgbClr val="000000"/>
                </a:solidFill>
                <a:latin typeface="Times New Roman" charset="0"/>
              </a:rPr>
              <a:t>The </a:t>
            </a:r>
            <a:r>
              <a:rPr lang="en-US" sz="2000" b="1" dirty="0" err="1">
                <a:solidFill>
                  <a:srgbClr val="000000"/>
                </a:solidFill>
                <a:latin typeface="Courier" pitchFamily="2" charset="0"/>
              </a:rPr>
              <a:t>HTTPServer</a:t>
            </a:r>
            <a:r>
              <a:rPr lang="en-US" sz="2400" dirty="0">
                <a:solidFill>
                  <a:srgbClr val="000000"/>
                </a:solidFill>
                <a:latin typeface="Times New Roman" charset="0"/>
              </a:rPr>
              <a:t> and </a:t>
            </a:r>
            <a:r>
              <a:rPr lang="en-US" sz="2000" b="1" dirty="0" err="1">
                <a:solidFill>
                  <a:srgbClr val="000000"/>
                </a:solidFill>
                <a:latin typeface="Courier" pitchFamily="2" charset="0"/>
              </a:rPr>
              <a:t>CGIHTTPRequestHandler</a:t>
            </a:r>
            <a:r>
              <a:rPr lang="en-US" sz="2400" dirty="0">
                <a:solidFill>
                  <a:srgbClr val="000000"/>
                </a:solidFill>
                <a:latin typeface="Times New Roman" charset="0"/>
              </a:rPr>
              <a:t> classes are built-ins, and the above program can be run as is. Doing so creates a server that listens for incoming requests on port 8000.</a:t>
            </a:r>
          </a:p>
          <a:p>
            <a:pPr marL="342900" indent="-342900">
              <a:lnSpc>
                <a:spcPct val="90000"/>
              </a:lnSpc>
              <a:spcAft>
                <a:spcPts val="1400"/>
              </a:spcAft>
              <a:buFontTx/>
              <a:buChar char="•"/>
            </a:pPr>
            <a:r>
              <a:rPr lang="en-US" sz="2400" dirty="0">
                <a:solidFill>
                  <a:srgbClr val="000000"/>
                </a:solidFill>
                <a:latin typeface="Times New Roman" charset="0"/>
              </a:rPr>
              <a:t>Any request path beginning with </a:t>
            </a:r>
            <a:r>
              <a:rPr lang="en-US" sz="2000" b="1" dirty="0">
                <a:solidFill>
                  <a:srgbClr val="000000"/>
                </a:solidFill>
                <a:latin typeface="Courier" pitchFamily="2" charset="0"/>
              </a:rPr>
              <a:t>/scripts/</a:t>
            </a:r>
            <a:r>
              <a:rPr lang="en-US" sz="2400" dirty="0">
                <a:solidFill>
                  <a:srgbClr val="000000"/>
                </a:solidFill>
                <a:latin typeface="Times New Roman" charset="0"/>
              </a:rPr>
              <a:t> invokes a specific Python program that knows to programmatically synthesize a response and send it back to the client.</a:t>
            </a: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endParaRPr lang="en-US" sz="2400" dirty="0">
              <a:solidFill>
                <a:srgbClr val="000000"/>
              </a:solidFill>
              <a:latin typeface="Times New Roman" charset="0"/>
            </a:endParaRPr>
          </a:p>
        </p:txBody>
      </p:sp>
      <p:sp>
        <p:nvSpPr>
          <p:cNvPr id="429058" name="Rectangle 2"/>
          <p:cNvSpPr>
            <a:spLocks noGrp="1" noChangeArrowheads="1"/>
          </p:cNvSpPr>
          <p:nvPr>
            <p:ph type="title"/>
          </p:nvPr>
        </p:nvSpPr>
        <p:spPr>
          <a:xfrm>
            <a:off x="0" y="76200"/>
            <a:ext cx="9144000" cy="1143000"/>
          </a:xfrm>
          <a:noFill/>
          <a:ln/>
        </p:spPr>
        <p:txBody>
          <a:bodyPr/>
          <a:lstStyle/>
          <a:p>
            <a:r>
              <a:rPr lang="en-US" dirty="0">
                <a:solidFill>
                  <a:srgbClr val="FF0000"/>
                </a:solidFill>
                <a:latin typeface="Times New Roman" charset="0"/>
              </a:rPr>
              <a:t>Implementing HTTP Servers</a:t>
            </a:r>
          </a:p>
        </p:txBody>
      </p:sp>
      <p:sp>
        <p:nvSpPr>
          <p:cNvPr id="9" name="Rectangle 8">
            <a:extLst>
              <a:ext uri="{FF2B5EF4-FFF2-40B4-BE49-F238E27FC236}">
                <a16:creationId xmlns:a16="http://schemas.microsoft.com/office/drawing/2014/main" id="{53B07D95-A87D-1549-9AB7-D4750C3B5AEB}"/>
              </a:ext>
            </a:extLst>
          </p:cNvPr>
          <p:cNvSpPr>
            <a:spLocks noChangeArrowheads="1"/>
          </p:cNvSpPr>
          <p:nvPr/>
        </p:nvSpPr>
        <p:spPr bwMode="auto">
          <a:xfrm>
            <a:off x="1524000" y="2451100"/>
            <a:ext cx="6019800" cy="14351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dirty="0"/>
          </a:p>
        </p:txBody>
      </p:sp>
      <p:sp>
        <p:nvSpPr>
          <p:cNvPr id="2" name="Rectangle 1">
            <a:extLst>
              <a:ext uri="{FF2B5EF4-FFF2-40B4-BE49-F238E27FC236}">
                <a16:creationId xmlns:a16="http://schemas.microsoft.com/office/drawing/2014/main" id="{37330858-6842-284F-ACB1-659D7CA2EB2B}"/>
              </a:ext>
            </a:extLst>
          </p:cNvPr>
          <p:cNvSpPr/>
          <p:nvPr/>
        </p:nvSpPr>
        <p:spPr>
          <a:xfrm>
            <a:off x="1534160" y="2451100"/>
            <a:ext cx="5857240" cy="1384995"/>
          </a:xfrm>
          <a:prstGeom prst="rect">
            <a:avLst/>
          </a:prstGeom>
        </p:spPr>
        <p:txBody>
          <a:bodyPr wrap="square">
            <a:spAutoFit/>
          </a:bodyPr>
          <a:lstStyle/>
          <a:p>
            <a:r>
              <a:rPr lang="en-US" sz="1200" b="1" dirty="0">
                <a:latin typeface="Courier" pitchFamily="2" charset="0"/>
              </a:rPr>
              <a:t>def </a:t>
            </a:r>
            <a:r>
              <a:rPr lang="en-US" sz="1200" b="1" dirty="0" err="1">
                <a:latin typeface="Courier" pitchFamily="2" charset="0"/>
              </a:rPr>
              <a:t>runServer</a:t>
            </a:r>
            <a:r>
              <a:rPr lang="en-US" sz="1200" b="1" dirty="0">
                <a:latin typeface="Courier" pitchFamily="2" charset="0"/>
              </a:rPr>
              <a:t>(port):</a:t>
            </a:r>
          </a:p>
          <a:p>
            <a:r>
              <a:rPr lang="en-US" sz="1200" b="1" dirty="0">
                <a:latin typeface="Courier" pitchFamily="2" charset="0"/>
              </a:rPr>
              <a:t>    </a:t>
            </a:r>
            <a:r>
              <a:rPr lang="en-US" sz="1200" b="1" dirty="0" err="1">
                <a:latin typeface="Courier" pitchFamily="2" charset="0"/>
              </a:rPr>
              <a:t>CGIHTTPRequestHandler.cgi_directories</a:t>
            </a:r>
            <a:r>
              <a:rPr lang="en-US" sz="1200" b="1" dirty="0">
                <a:latin typeface="Courier" pitchFamily="2" charset="0"/>
              </a:rPr>
              <a:t> = ['/scripts']</a:t>
            </a:r>
          </a:p>
          <a:p>
            <a:r>
              <a:rPr lang="en-US" sz="1200" b="1" dirty="0">
                <a:latin typeface="Courier" pitchFamily="2" charset="0"/>
              </a:rPr>
              <a:t>    server = </a:t>
            </a:r>
            <a:r>
              <a:rPr lang="en-US" sz="1200" b="1" dirty="0" err="1">
                <a:latin typeface="Courier" pitchFamily="2" charset="0"/>
              </a:rPr>
              <a:t>HTTPServer</a:t>
            </a:r>
            <a:r>
              <a:rPr lang="en-US" sz="1200" b="1" dirty="0">
                <a:latin typeface="Courier" pitchFamily="2" charset="0"/>
              </a:rPr>
              <a:t>(("", port), </a:t>
            </a:r>
            <a:r>
              <a:rPr lang="en-US" sz="1200" b="1" dirty="0" err="1">
                <a:latin typeface="Courier" pitchFamily="2" charset="0"/>
              </a:rPr>
              <a:t>CGIHTTPRequestHandler</a:t>
            </a:r>
            <a:r>
              <a:rPr lang="en-US" sz="1200" b="1" dirty="0">
                <a:latin typeface="Courier" pitchFamily="2" charset="0"/>
              </a:rPr>
              <a:t>)</a:t>
            </a:r>
          </a:p>
          <a:p>
            <a:r>
              <a:rPr lang="en-US" sz="1200" b="1" dirty="0">
                <a:latin typeface="Courier" pitchFamily="2" charset="0"/>
              </a:rPr>
              <a:t>    </a:t>
            </a:r>
            <a:r>
              <a:rPr lang="en-US" sz="1200" b="1" dirty="0" err="1">
                <a:latin typeface="Courier" pitchFamily="2" charset="0"/>
              </a:rPr>
              <a:t>server.serve_forever</a:t>
            </a:r>
            <a:r>
              <a:rPr lang="en-US" sz="1200" b="1" dirty="0">
                <a:latin typeface="Courier" pitchFamily="2" charset="0"/>
              </a:rPr>
              <a:t>() </a:t>
            </a:r>
          </a:p>
          <a:p>
            <a:endParaRPr lang="en-US" sz="1200" b="1" dirty="0">
              <a:latin typeface="Courier" pitchFamily="2" charset="0"/>
            </a:endParaRPr>
          </a:p>
          <a:p>
            <a:r>
              <a:rPr lang="en-US" sz="1200" b="1" dirty="0">
                <a:latin typeface="Courier" pitchFamily="2" charset="0"/>
              </a:rPr>
              <a:t>DEFAULT_PORT = 8000 # must be larger than 1024, choose 8000</a:t>
            </a:r>
          </a:p>
          <a:p>
            <a:r>
              <a:rPr lang="en-US" sz="1200" b="1" dirty="0" err="1">
                <a:latin typeface="Courier" pitchFamily="2" charset="0"/>
              </a:rPr>
              <a:t>runServer</a:t>
            </a:r>
            <a:r>
              <a:rPr lang="en-US" sz="1200" b="1" dirty="0">
                <a:latin typeface="Courier" pitchFamily="2" charset="0"/>
              </a:rPr>
              <a:t>(DEFAULT_PORT)</a:t>
            </a:r>
          </a:p>
        </p:txBody>
      </p:sp>
    </p:spTree>
    <p:extLst>
      <p:ext uri="{BB962C8B-B14F-4D97-AF65-F5344CB8AC3E}">
        <p14:creationId xmlns:p14="http://schemas.microsoft.com/office/powerpoint/2010/main" val="3881396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2905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9" presetClass="entr" presetSubtype="0"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dissolve">
                                      <p:cBhvr>
                                        <p:cTn id="11" dur="5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429059">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42905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9059" grpId="0" uiExpand="1" build="p" bldLvl="2"/>
      <p:bldP spid="9" grpId="0" animBg="1"/>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9" name="Rectangle 3"/>
          <p:cNvSpPr>
            <a:spLocks noChangeArrowheads="1"/>
          </p:cNvSpPr>
          <p:nvPr/>
        </p:nvSpPr>
        <p:spPr bwMode="auto">
          <a:xfrm>
            <a:off x="508000" y="1231900"/>
            <a:ext cx="7950200" cy="1143000"/>
          </a:xfrm>
          <a:prstGeom prst="rect">
            <a:avLst/>
          </a:prstGeom>
          <a:noFill/>
          <a:ln w="9525">
            <a:noFill/>
            <a:miter lim="800000"/>
            <a:headEnd/>
            <a:tailEnd/>
          </a:ln>
          <a:effectLst/>
        </p:spPr>
        <p:txBody>
          <a:bodyPr>
            <a:prstTxWarp prst="textNoShape">
              <a:avLst/>
            </a:prstTxWarp>
          </a:bodyPr>
          <a:lstStyle/>
          <a:p>
            <a:pPr>
              <a:lnSpc>
                <a:spcPct val="90000"/>
              </a:lnSpc>
              <a:spcAft>
                <a:spcPts val="1400"/>
              </a:spcAft>
            </a:pPr>
            <a:r>
              <a:rPr lang="en-US" sz="2400" dirty="0">
                <a:solidFill>
                  <a:srgbClr val="000000"/>
                </a:solidFill>
                <a:latin typeface="Times New Roman" charset="0"/>
              </a:rPr>
              <a:t>Let’s implement a server endpoint called </a:t>
            </a:r>
            <a:r>
              <a:rPr lang="en-US" sz="2000" b="1" dirty="0" err="1">
                <a:solidFill>
                  <a:srgbClr val="000000"/>
                </a:solidFill>
                <a:latin typeface="Courier" pitchFamily="2" charset="0"/>
              </a:rPr>
              <a:t>factor.py</a:t>
            </a:r>
            <a:r>
              <a:rPr lang="en-US" sz="2400" dirty="0">
                <a:solidFill>
                  <a:srgbClr val="000000"/>
                </a:solidFill>
                <a:latin typeface="Times New Roman" charset="0"/>
              </a:rPr>
              <a:t> that assumes assumes a single query string parameter (often called a </a:t>
            </a:r>
            <a:r>
              <a:rPr lang="en-US" sz="2000" b="1" dirty="0">
                <a:solidFill>
                  <a:srgbClr val="000000"/>
                </a:solidFill>
                <a:latin typeface="Courier" pitchFamily="2" charset="0"/>
              </a:rPr>
              <a:t>GET</a:t>
            </a:r>
            <a:r>
              <a:rPr lang="en-US" sz="2400" dirty="0">
                <a:solidFill>
                  <a:srgbClr val="000000"/>
                </a:solidFill>
                <a:latin typeface="Times New Roman" charset="0"/>
              </a:rPr>
              <a:t> parameter) called numbers and responds with an HTTP response payload that looks like this:</a:t>
            </a: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endParaRPr lang="en-US" sz="2400" dirty="0">
              <a:solidFill>
                <a:srgbClr val="000000"/>
              </a:solidFill>
              <a:latin typeface="Times New Roman" charset="0"/>
            </a:endParaRPr>
          </a:p>
          <a:p>
            <a:pPr>
              <a:lnSpc>
                <a:spcPct val="90000"/>
              </a:lnSpc>
              <a:spcAft>
                <a:spcPts val="1400"/>
              </a:spcAft>
            </a:pPr>
            <a:r>
              <a:rPr lang="en-US" sz="2400" dirty="0">
                <a:solidFill>
                  <a:srgbClr val="000000"/>
                </a:solidFill>
                <a:latin typeface="Times New Roman" charset="0"/>
              </a:rPr>
              <a:t>The implementation can assume the existence of a function called </a:t>
            </a:r>
            <a:r>
              <a:rPr lang="en-US" sz="2000" b="1" dirty="0" err="1">
                <a:solidFill>
                  <a:srgbClr val="000000"/>
                </a:solidFill>
                <a:latin typeface="Courier" pitchFamily="2" charset="0"/>
              </a:rPr>
              <a:t>extractRequestParameter</a:t>
            </a:r>
            <a:r>
              <a:rPr lang="en-US" sz="2000" b="1" dirty="0">
                <a:solidFill>
                  <a:srgbClr val="000000"/>
                </a:solidFill>
                <a:latin typeface="Courier" pitchFamily="2" charset="0"/>
              </a:rPr>
              <a:t>(key)</a:t>
            </a:r>
            <a:r>
              <a:rPr lang="en-US" sz="2400" dirty="0">
                <a:solidFill>
                  <a:srgbClr val="000000"/>
                </a:solidFill>
                <a:latin typeface="Times New Roman" charset="0"/>
              </a:rPr>
              <a:t> that returns the string value associated with the provided </a:t>
            </a:r>
            <a:r>
              <a:rPr lang="en-US" sz="2000" b="1" dirty="0">
                <a:solidFill>
                  <a:srgbClr val="000000"/>
                </a:solidFill>
                <a:latin typeface="Courier" pitchFamily="2" charset="0"/>
              </a:rPr>
              <a:t>key</a:t>
            </a:r>
            <a:r>
              <a:rPr lang="en-US" sz="2400" dirty="0">
                <a:solidFill>
                  <a:srgbClr val="000000"/>
                </a:solidFill>
                <a:latin typeface="Times New Roman" charset="0"/>
              </a:rPr>
              <a:t> in the query string.  Assume the response is formatted as JSON so the client can easily parse the response.</a:t>
            </a: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endParaRPr lang="en-US" sz="2400" dirty="0">
              <a:solidFill>
                <a:srgbClr val="000000"/>
              </a:solidFill>
              <a:latin typeface="Times New Roman" charset="0"/>
            </a:endParaRPr>
          </a:p>
        </p:txBody>
      </p:sp>
      <p:sp>
        <p:nvSpPr>
          <p:cNvPr id="429058" name="Rectangle 2"/>
          <p:cNvSpPr>
            <a:spLocks noGrp="1" noChangeArrowheads="1"/>
          </p:cNvSpPr>
          <p:nvPr>
            <p:ph type="title"/>
          </p:nvPr>
        </p:nvSpPr>
        <p:spPr>
          <a:xfrm>
            <a:off x="0" y="76200"/>
            <a:ext cx="9144000" cy="1143000"/>
          </a:xfrm>
          <a:noFill/>
          <a:ln/>
        </p:spPr>
        <p:txBody>
          <a:bodyPr/>
          <a:lstStyle/>
          <a:p>
            <a:r>
              <a:rPr lang="en-US" dirty="0">
                <a:solidFill>
                  <a:srgbClr val="FF0000"/>
                </a:solidFill>
                <a:latin typeface="Times New Roman" charset="0"/>
              </a:rPr>
              <a:t>Example: Prime Factorization Service</a:t>
            </a:r>
          </a:p>
        </p:txBody>
      </p:sp>
      <p:sp>
        <p:nvSpPr>
          <p:cNvPr id="9" name="Rectangle 8">
            <a:extLst>
              <a:ext uri="{FF2B5EF4-FFF2-40B4-BE49-F238E27FC236}">
                <a16:creationId xmlns:a16="http://schemas.microsoft.com/office/drawing/2014/main" id="{53B07D95-A87D-1549-9AB7-D4750C3B5AEB}"/>
              </a:ext>
            </a:extLst>
          </p:cNvPr>
          <p:cNvSpPr>
            <a:spLocks noChangeArrowheads="1"/>
          </p:cNvSpPr>
          <p:nvPr/>
        </p:nvSpPr>
        <p:spPr bwMode="auto">
          <a:xfrm>
            <a:off x="2286000" y="2895600"/>
            <a:ext cx="4572000" cy="11430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dirty="0"/>
          </a:p>
        </p:txBody>
      </p:sp>
      <p:sp>
        <p:nvSpPr>
          <p:cNvPr id="2" name="Rectangle 1">
            <a:extLst>
              <a:ext uri="{FF2B5EF4-FFF2-40B4-BE49-F238E27FC236}">
                <a16:creationId xmlns:a16="http://schemas.microsoft.com/office/drawing/2014/main" id="{37330858-6842-284F-ACB1-659D7CA2EB2B}"/>
              </a:ext>
            </a:extLst>
          </p:cNvPr>
          <p:cNvSpPr/>
          <p:nvPr/>
        </p:nvSpPr>
        <p:spPr>
          <a:xfrm>
            <a:off x="2286000" y="2895600"/>
            <a:ext cx="4648200" cy="1015663"/>
          </a:xfrm>
          <a:prstGeom prst="rect">
            <a:avLst/>
          </a:prstGeom>
        </p:spPr>
        <p:txBody>
          <a:bodyPr wrap="square">
            <a:spAutoFit/>
          </a:bodyPr>
          <a:lstStyle/>
          <a:p>
            <a:r>
              <a:rPr lang="en-US" sz="1200" b="1" dirty="0">
                <a:latin typeface="Courier" pitchFamily="2" charset="0"/>
              </a:rPr>
              <a:t>{</a:t>
            </a:r>
          </a:p>
          <a:p>
            <a:r>
              <a:rPr lang="en-US" sz="1200" b="1" dirty="0">
                <a:latin typeface="Courier" pitchFamily="2" charset="0"/>
              </a:rPr>
              <a:t>    success: true,</a:t>
            </a:r>
          </a:p>
          <a:p>
            <a:r>
              <a:rPr lang="en-US" sz="1200" b="1" dirty="0">
                <a:latin typeface="Courier" pitchFamily="2" charset="0"/>
              </a:rPr>
              <a:t>    number: 96294000,</a:t>
            </a:r>
          </a:p>
          <a:p>
            <a:r>
              <a:rPr lang="en-US" sz="1200" b="1" dirty="0">
                <a:latin typeface="Courier" pitchFamily="2" charset="0"/>
              </a:rPr>
              <a:t>    factors: [2, 2, 2, 2, 3, 5, 5, 5, 11, 1459]</a:t>
            </a:r>
          </a:p>
          <a:p>
            <a:r>
              <a:rPr lang="en-US" sz="1200" b="1" dirty="0">
                <a:latin typeface="Courier" pitchFamily="2" charset="0"/>
              </a:rPr>
              <a:t>}</a:t>
            </a:r>
          </a:p>
        </p:txBody>
      </p:sp>
      <p:sp>
        <p:nvSpPr>
          <p:cNvPr id="3" name="TextBox 2">
            <a:extLst>
              <a:ext uri="{FF2B5EF4-FFF2-40B4-BE49-F238E27FC236}">
                <a16:creationId xmlns:a16="http://schemas.microsoft.com/office/drawing/2014/main" id="{571B8E60-EE92-B24C-9DC9-B160771348DD}"/>
              </a:ext>
            </a:extLst>
          </p:cNvPr>
          <p:cNvSpPr txBox="1"/>
          <p:nvPr/>
        </p:nvSpPr>
        <p:spPr>
          <a:xfrm>
            <a:off x="1752600" y="4064000"/>
            <a:ext cx="6091732" cy="307777"/>
          </a:xfrm>
          <a:prstGeom prst="rect">
            <a:avLst/>
          </a:prstGeom>
          <a:noFill/>
        </p:spPr>
        <p:txBody>
          <a:bodyPr wrap="none" rtlCol="0">
            <a:spAutoFit/>
          </a:bodyPr>
          <a:lstStyle/>
          <a:p>
            <a:r>
              <a:rPr lang="en-US" sz="1400" b="1" dirty="0">
                <a:latin typeface="Courier" pitchFamily="2" charset="0"/>
              </a:rPr>
              <a:t>http://localhost:8000/scripts/</a:t>
            </a:r>
            <a:r>
              <a:rPr lang="en-US" sz="1400" b="1" dirty="0" err="1">
                <a:latin typeface="Courier" pitchFamily="2" charset="0"/>
              </a:rPr>
              <a:t>factor.py?number</a:t>
            </a:r>
            <a:r>
              <a:rPr lang="en-US" sz="1400" b="1" dirty="0">
                <a:latin typeface="Courier" pitchFamily="2" charset="0"/>
              </a:rPr>
              <a:t>=96294000</a:t>
            </a:r>
          </a:p>
        </p:txBody>
      </p:sp>
    </p:spTree>
    <p:extLst>
      <p:ext uri="{BB962C8B-B14F-4D97-AF65-F5344CB8AC3E}">
        <p14:creationId xmlns:p14="http://schemas.microsoft.com/office/powerpoint/2010/main" val="557389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2905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9"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dissolve">
                                      <p:cBhvr>
                                        <p:cTn id="13" dur="5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429059">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9059" grpId="0" uiExpand="1" build="p" bldLvl="2"/>
      <p:bldP spid="9" grpId="0" animBg="1"/>
      <p:bldP spid="2" grpId="0"/>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9" name="Rectangle 3"/>
          <p:cNvSpPr>
            <a:spLocks noChangeArrowheads="1"/>
          </p:cNvSpPr>
          <p:nvPr/>
        </p:nvSpPr>
        <p:spPr bwMode="auto">
          <a:xfrm>
            <a:off x="508000" y="1231900"/>
            <a:ext cx="7950200" cy="1143000"/>
          </a:xfrm>
          <a:prstGeom prst="rect">
            <a:avLst/>
          </a:prstGeom>
          <a:noFill/>
          <a:ln w="9525">
            <a:noFill/>
            <a:miter lim="800000"/>
            <a:headEnd/>
            <a:tailEnd/>
          </a:ln>
          <a:effectLst/>
        </p:spPr>
        <p:txBody>
          <a:bodyPr>
            <a:prstTxWarp prst="textNoShape">
              <a:avLst/>
            </a:prstTxWarp>
          </a:bodyPr>
          <a:lstStyle/>
          <a:p>
            <a:pPr>
              <a:lnSpc>
                <a:spcPct val="90000"/>
              </a:lnSpc>
              <a:spcAft>
                <a:spcPts val="1400"/>
              </a:spcAft>
            </a:pP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endParaRPr lang="en-US" sz="2400" dirty="0">
              <a:solidFill>
                <a:srgbClr val="000000"/>
              </a:solidFill>
              <a:latin typeface="Times New Roman" charset="0"/>
            </a:endParaRPr>
          </a:p>
        </p:txBody>
      </p:sp>
      <p:sp>
        <p:nvSpPr>
          <p:cNvPr id="429058" name="Rectangle 2"/>
          <p:cNvSpPr>
            <a:spLocks noGrp="1" noChangeArrowheads="1"/>
          </p:cNvSpPr>
          <p:nvPr>
            <p:ph type="title"/>
          </p:nvPr>
        </p:nvSpPr>
        <p:spPr>
          <a:xfrm>
            <a:off x="0" y="76200"/>
            <a:ext cx="9144000" cy="1143000"/>
          </a:xfrm>
          <a:noFill/>
          <a:ln/>
        </p:spPr>
        <p:txBody>
          <a:bodyPr/>
          <a:lstStyle/>
          <a:p>
            <a:r>
              <a:rPr lang="en-US" dirty="0">
                <a:solidFill>
                  <a:srgbClr val="FF0000"/>
                </a:solidFill>
                <a:latin typeface="Times New Roman" charset="0"/>
              </a:rPr>
              <a:t>Example: Prime Factorization Service</a:t>
            </a:r>
          </a:p>
        </p:txBody>
      </p:sp>
      <p:sp>
        <p:nvSpPr>
          <p:cNvPr id="7" name="Rectangle 6">
            <a:extLst>
              <a:ext uri="{FF2B5EF4-FFF2-40B4-BE49-F238E27FC236}">
                <a16:creationId xmlns:a16="http://schemas.microsoft.com/office/drawing/2014/main" id="{F0CD2301-6027-DA46-A4D2-302FF6D6F550}"/>
              </a:ext>
            </a:extLst>
          </p:cNvPr>
          <p:cNvSpPr/>
          <p:nvPr/>
        </p:nvSpPr>
        <p:spPr bwMode="auto">
          <a:xfrm>
            <a:off x="922825" y="1302290"/>
            <a:ext cx="7298350" cy="5022310"/>
          </a:xfrm>
          <a:prstGeom prst="rect">
            <a:avLst/>
          </a:prstGeom>
          <a:solidFill>
            <a:srgbClr val="FFFFFF"/>
          </a:solidFill>
          <a:ln w="9525" cap="flat" cmpd="sng" algn="ctr">
            <a:solidFill>
              <a:schemeClr val="tx1"/>
            </a:solidFill>
            <a:prstDash val="solid"/>
            <a:round/>
            <a:headEnd type="none" w="med" len="med"/>
            <a:tailEnd type="none" w="med" len="med"/>
          </a:ln>
          <a:effectLst>
            <a:outerShdw blurRad="50800" dist="38100" dir="2700000">
              <a:srgbClr val="000000">
                <a:alpha val="43000"/>
              </a:srgb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8" name="Rectangle 7">
            <a:extLst>
              <a:ext uri="{FF2B5EF4-FFF2-40B4-BE49-F238E27FC236}">
                <a16:creationId xmlns:a16="http://schemas.microsoft.com/office/drawing/2014/main" id="{01F55685-07D8-8447-9EE5-45BD277B7ECA}"/>
              </a:ext>
            </a:extLst>
          </p:cNvPr>
          <p:cNvSpPr/>
          <p:nvPr/>
        </p:nvSpPr>
        <p:spPr>
          <a:xfrm>
            <a:off x="990599" y="1343084"/>
            <a:ext cx="7230575" cy="5047536"/>
          </a:xfrm>
          <a:prstGeom prst="rect">
            <a:avLst/>
          </a:prstGeom>
        </p:spPr>
        <p:txBody>
          <a:bodyPr wrap="square">
            <a:spAutoFit/>
          </a:bodyPr>
          <a:lstStyle/>
          <a:p>
            <a:r>
              <a:rPr lang="en-US" sz="1400" b="1" dirty="0">
                <a:latin typeface="Courier New"/>
                <a:cs typeface="Courier New"/>
              </a:rPr>
              <a:t>def </a:t>
            </a:r>
            <a:r>
              <a:rPr lang="en-US" sz="1400" b="1" dirty="0" err="1">
                <a:latin typeface="Courier New"/>
                <a:cs typeface="Courier New"/>
              </a:rPr>
              <a:t>computeFactorization</a:t>
            </a:r>
            <a:r>
              <a:rPr lang="en-US" sz="1400" b="1" dirty="0">
                <a:latin typeface="Courier New"/>
                <a:cs typeface="Courier New"/>
              </a:rPr>
              <a:t>(n):</a:t>
            </a:r>
          </a:p>
          <a:p>
            <a:r>
              <a:rPr lang="en-US" sz="1400" b="1" dirty="0">
                <a:latin typeface="Courier New"/>
                <a:cs typeface="Courier New"/>
              </a:rPr>
              <a:t>    factors = []</a:t>
            </a:r>
          </a:p>
          <a:p>
            <a:r>
              <a:rPr lang="en-US" sz="1400" b="1" dirty="0">
                <a:latin typeface="Courier New"/>
                <a:cs typeface="Courier New"/>
              </a:rPr>
              <a:t>    factor = 2</a:t>
            </a:r>
          </a:p>
          <a:p>
            <a:r>
              <a:rPr lang="en-US" sz="1400" b="1" dirty="0">
                <a:latin typeface="Courier New"/>
                <a:cs typeface="Courier New"/>
              </a:rPr>
              <a:t>    while n &gt; 1:</a:t>
            </a:r>
          </a:p>
          <a:p>
            <a:r>
              <a:rPr lang="en-US" sz="1400" b="1" dirty="0">
                <a:latin typeface="Courier New"/>
                <a:cs typeface="Courier New"/>
              </a:rPr>
              <a:t>        while n % factor == 0:</a:t>
            </a:r>
          </a:p>
          <a:p>
            <a:r>
              <a:rPr lang="en-US" sz="1400" b="1" dirty="0">
                <a:latin typeface="Courier New"/>
                <a:cs typeface="Courier New"/>
              </a:rPr>
              <a:t>            </a:t>
            </a:r>
            <a:r>
              <a:rPr lang="en-US" sz="1400" b="1" dirty="0" err="1">
                <a:latin typeface="Courier New"/>
                <a:cs typeface="Courier New"/>
              </a:rPr>
              <a:t>factors.append</a:t>
            </a:r>
            <a:r>
              <a:rPr lang="en-US" sz="1400" b="1" dirty="0">
                <a:latin typeface="Courier New"/>
                <a:cs typeface="Courier New"/>
              </a:rPr>
              <a:t>(factor)</a:t>
            </a:r>
          </a:p>
          <a:p>
            <a:r>
              <a:rPr lang="en-US" sz="1400" b="1" dirty="0">
                <a:latin typeface="Courier New"/>
                <a:cs typeface="Courier New"/>
              </a:rPr>
              <a:t>            n /= factor</a:t>
            </a:r>
          </a:p>
          <a:p>
            <a:r>
              <a:rPr lang="en-US" sz="1400" b="1" dirty="0">
                <a:latin typeface="Courier New"/>
                <a:cs typeface="Courier New"/>
              </a:rPr>
              <a:t>        factor += 1</a:t>
            </a:r>
          </a:p>
          <a:p>
            <a:r>
              <a:rPr lang="en-US" sz="1400" b="1" dirty="0">
                <a:latin typeface="Courier New"/>
                <a:cs typeface="Courier New"/>
              </a:rPr>
              <a:t>    return factors</a:t>
            </a:r>
          </a:p>
          <a:p>
            <a:endParaRPr lang="en-US" sz="1400" b="1" dirty="0">
              <a:latin typeface="Courier New"/>
              <a:cs typeface="Courier New"/>
            </a:endParaRPr>
          </a:p>
          <a:p>
            <a:r>
              <a:rPr lang="en-US" sz="1400" b="1" dirty="0">
                <a:latin typeface="Courier New"/>
                <a:cs typeface="Courier New"/>
              </a:rPr>
              <a:t>number = </a:t>
            </a:r>
            <a:r>
              <a:rPr lang="en-US" sz="1400" b="1" dirty="0" err="1">
                <a:latin typeface="Courier New"/>
                <a:cs typeface="Courier New"/>
              </a:rPr>
              <a:t>extractRequestParameter</a:t>
            </a:r>
            <a:r>
              <a:rPr lang="en-US" sz="1400" b="1" dirty="0">
                <a:latin typeface="Courier New"/>
                <a:cs typeface="Courier New"/>
              </a:rPr>
              <a:t>("number")</a:t>
            </a:r>
          </a:p>
          <a:p>
            <a:r>
              <a:rPr lang="en-US" sz="1400" b="1" dirty="0">
                <a:latin typeface="Courier New"/>
                <a:cs typeface="Courier New"/>
              </a:rPr>
              <a:t>response = {}</a:t>
            </a:r>
          </a:p>
          <a:p>
            <a:r>
              <a:rPr lang="en-US" sz="1400" b="1" dirty="0">
                <a:latin typeface="Courier New"/>
                <a:cs typeface="Courier New"/>
              </a:rPr>
              <a:t>response["success"] = \</a:t>
            </a:r>
          </a:p>
          <a:p>
            <a:r>
              <a:rPr lang="en-US" sz="1400" b="1" dirty="0">
                <a:latin typeface="Courier New"/>
                <a:cs typeface="Courier New"/>
              </a:rPr>
              <a:t>    number is not None and </a:t>
            </a:r>
            <a:r>
              <a:rPr lang="en-US" sz="1400" b="1" dirty="0" err="1">
                <a:latin typeface="Courier New"/>
                <a:cs typeface="Courier New"/>
              </a:rPr>
              <a:t>number.isdigit</a:t>
            </a:r>
            <a:r>
              <a:rPr lang="en-US" sz="1400" b="1" dirty="0">
                <a:latin typeface="Courier New"/>
                <a:cs typeface="Courier New"/>
              </a:rPr>
              <a:t>() and int(number) &gt; 0</a:t>
            </a:r>
          </a:p>
          <a:p>
            <a:r>
              <a:rPr lang="en-US" sz="1400" b="1" dirty="0">
                <a:latin typeface="Courier New"/>
                <a:cs typeface="Courier New"/>
              </a:rPr>
              <a:t>if response["success"]:</a:t>
            </a:r>
          </a:p>
          <a:p>
            <a:r>
              <a:rPr lang="en-US" sz="1400" b="1" dirty="0">
                <a:latin typeface="Courier New"/>
                <a:cs typeface="Courier New"/>
              </a:rPr>
              <a:t>    response["number"] = int(number)</a:t>
            </a:r>
          </a:p>
          <a:p>
            <a:r>
              <a:rPr lang="en-US" sz="1400" b="1" dirty="0">
                <a:latin typeface="Courier New"/>
                <a:cs typeface="Courier New"/>
              </a:rPr>
              <a:t>    response["factors"] = </a:t>
            </a:r>
            <a:r>
              <a:rPr lang="en-US" sz="1400" b="1" dirty="0" err="1">
                <a:latin typeface="Courier New"/>
                <a:cs typeface="Courier New"/>
              </a:rPr>
              <a:t>computeFactorization</a:t>
            </a:r>
            <a:r>
              <a:rPr lang="en-US" sz="1400" b="1" dirty="0">
                <a:latin typeface="Courier New"/>
                <a:cs typeface="Courier New"/>
              </a:rPr>
              <a:t>(int(number))</a:t>
            </a:r>
          </a:p>
          <a:p>
            <a:r>
              <a:rPr lang="en-US" sz="1400" b="1" dirty="0">
                <a:latin typeface="Courier New"/>
                <a:cs typeface="Courier New"/>
              </a:rPr>
              <a:t>    </a:t>
            </a:r>
          </a:p>
          <a:p>
            <a:r>
              <a:rPr lang="en-US" sz="1400" b="1" dirty="0" err="1">
                <a:latin typeface="Courier New"/>
                <a:cs typeface="Courier New"/>
              </a:rPr>
              <a:t>responsePayload</a:t>
            </a:r>
            <a:r>
              <a:rPr lang="en-US" sz="1400" b="1" dirty="0">
                <a:latin typeface="Courier New"/>
                <a:cs typeface="Courier New"/>
              </a:rPr>
              <a:t> = </a:t>
            </a:r>
            <a:r>
              <a:rPr lang="en-US" sz="1400" b="1" dirty="0" err="1">
                <a:latin typeface="Courier New"/>
                <a:cs typeface="Courier New"/>
              </a:rPr>
              <a:t>json.dumps</a:t>
            </a:r>
            <a:r>
              <a:rPr lang="en-US" sz="1400" b="1" dirty="0">
                <a:latin typeface="Courier New"/>
                <a:cs typeface="Courier New"/>
              </a:rPr>
              <a:t>(response)</a:t>
            </a:r>
          </a:p>
          <a:p>
            <a:r>
              <a:rPr lang="en-US" sz="1400" b="1" dirty="0">
                <a:latin typeface="Courier New"/>
                <a:cs typeface="Courier New"/>
              </a:rPr>
              <a:t>print("Content-Length: " + str(</a:t>
            </a:r>
            <a:r>
              <a:rPr lang="en-US" sz="1400" b="1" dirty="0" err="1">
                <a:latin typeface="Courier New"/>
                <a:cs typeface="Courier New"/>
              </a:rPr>
              <a:t>len</a:t>
            </a:r>
            <a:r>
              <a:rPr lang="en-US" sz="1400" b="1" dirty="0">
                <a:latin typeface="Courier New"/>
                <a:cs typeface="Courier New"/>
              </a:rPr>
              <a:t>(</a:t>
            </a:r>
            <a:r>
              <a:rPr lang="en-US" sz="1400" b="1" dirty="0" err="1">
                <a:latin typeface="Courier New"/>
                <a:cs typeface="Courier New"/>
              </a:rPr>
              <a:t>responsePayload</a:t>
            </a:r>
            <a:r>
              <a:rPr lang="en-US" sz="1400" b="1" dirty="0">
                <a:latin typeface="Courier New"/>
                <a:cs typeface="Courier New"/>
              </a:rPr>
              <a:t>)))</a:t>
            </a:r>
          </a:p>
          <a:p>
            <a:r>
              <a:rPr lang="en-US" sz="1400" b="1" dirty="0">
                <a:latin typeface="Courier New"/>
                <a:cs typeface="Courier New"/>
              </a:rPr>
              <a:t>print("Content-Type: application/json")</a:t>
            </a:r>
          </a:p>
          <a:p>
            <a:r>
              <a:rPr lang="en-US" sz="1400" b="1" dirty="0">
                <a:latin typeface="Courier New"/>
                <a:cs typeface="Courier New"/>
              </a:rPr>
              <a:t>print()</a:t>
            </a:r>
          </a:p>
          <a:p>
            <a:r>
              <a:rPr lang="en-US" sz="1400" b="1" dirty="0">
                <a:latin typeface="Courier New"/>
                <a:cs typeface="Courier New"/>
              </a:rPr>
              <a:t>print(</a:t>
            </a:r>
            <a:r>
              <a:rPr lang="en-US" sz="1400" b="1" dirty="0" err="1">
                <a:latin typeface="Courier New"/>
                <a:cs typeface="Courier New"/>
              </a:rPr>
              <a:t>responsePayload</a:t>
            </a:r>
            <a:r>
              <a:rPr lang="en-US" sz="1400" b="1" dirty="0">
                <a:latin typeface="Courier New"/>
                <a:cs typeface="Courier New"/>
              </a:rPr>
              <a:t>)</a:t>
            </a:r>
          </a:p>
        </p:txBody>
      </p:sp>
      <p:sp>
        <p:nvSpPr>
          <p:cNvPr id="10" name="TextBox 9">
            <a:extLst>
              <a:ext uri="{FF2B5EF4-FFF2-40B4-BE49-F238E27FC236}">
                <a16:creationId xmlns:a16="http://schemas.microsoft.com/office/drawing/2014/main" id="{F6CBA98E-8A81-F548-9564-43A74A3C7A47}"/>
              </a:ext>
            </a:extLst>
          </p:cNvPr>
          <p:cNvSpPr txBox="1"/>
          <p:nvPr/>
        </p:nvSpPr>
        <p:spPr>
          <a:xfrm>
            <a:off x="838200" y="997490"/>
            <a:ext cx="3048000" cy="307777"/>
          </a:xfrm>
          <a:prstGeom prst="rect">
            <a:avLst/>
          </a:prstGeom>
          <a:noFill/>
        </p:spPr>
        <p:txBody>
          <a:bodyPr wrap="square" rtlCol="0">
            <a:spAutoFit/>
          </a:bodyPr>
          <a:lstStyle/>
          <a:p>
            <a:r>
              <a:rPr lang="en-US" sz="1400" dirty="0">
                <a:latin typeface="Times New Roman" panose="02020603050405020304" pitchFamily="18" charset="0"/>
                <a:cs typeface="Times New Roman" panose="02020603050405020304" pitchFamily="18" charset="0"/>
              </a:rPr>
              <a:t>File: </a:t>
            </a:r>
            <a:r>
              <a:rPr lang="en-US" sz="1400" b="1" dirty="0" err="1">
                <a:latin typeface="Courier New" panose="02070309020205020404" pitchFamily="49" charset="0"/>
                <a:cs typeface="Courier New" panose="02070309020205020404" pitchFamily="49" charset="0"/>
              </a:rPr>
              <a:t>factor.py</a:t>
            </a:r>
            <a:endParaRPr lang="en-US" sz="1400" b="1" dirty="0">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39437729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9" name="Rectangle 3"/>
          <p:cNvSpPr>
            <a:spLocks noChangeArrowheads="1"/>
          </p:cNvSpPr>
          <p:nvPr/>
        </p:nvSpPr>
        <p:spPr bwMode="auto">
          <a:xfrm>
            <a:off x="508000" y="1231900"/>
            <a:ext cx="8102600" cy="11430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ts val="1400"/>
              </a:spcAft>
              <a:buFontTx/>
              <a:buChar char="•"/>
            </a:pPr>
            <a:r>
              <a:rPr lang="en-US" sz="2400" dirty="0">
                <a:solidFill>
                  <a:srgbClr val="000000"/>
                </a:solidFill>
                <a:latin typeface="Times New Roman" charset="0"/>
              </a:rPr>
              <a:t>The script assumes the full HTTP request has already been ingested.  In fact, that’s what the </a:t>
            </a:r>
            <a:r>
              <a:rPr lang="en-US" sz="2000" b="1" dirty="0" err="1">
                <a:solidFill>
                  <a:srgbClr val="000000"/>
                </a:solidFill>
                <a:latin typeface="Courier" pitchFamily="2" charset="0"/>
              </a:rPr>
              <a:t>HTTPServer</a:t>
            </a:r>
            <a:r>
              <a:rPr lang="en-US" sz="2400" dirty="0">
                <a:solidFill>
                  <a:srgbClr val="000000"/>
                </a:solidFill>
                <a:latin typeface="Times New Roman" charset="0"/>
              </a:rPr>
              <a:t> class does.</a:t>
            </a:r>
          </a:p>
          <a:p>
            <a:pPr marL="342900" indent="-342900">
              <a:lnSpc>
                <a:spcPct val="90000"/>
              </a:lnSpc>
              <a:spcAft>
                <a:spcPts val="1400"/>
              </a:spcAft>
              <a:buFontTx/>
              <a:buChar char="•"/>
            </a:pPr>
            <a:r>
              <a:rPr lang="en-US" sz="2400" dirty="0">
                <a:solidFill>
                  <a:srgbClr val="000000"/>
                </a:solidFill>
                <a:latin typeface="Times New Roman" charset="0"/>
              </a:rPr>
              <a:t>The only thing we need from the request is the value attached to </a:t>
            </a:r>
            <a:r>
              <a:rPr lang="en-US" sz="2000" b="1" dirty="0">
                <a:solidFill>
                  <a:srgbClr val="000000"/>
                </a:solidFill>
                <a:latin typeface="Courier" pitchFamily="2" charset="0"/>
              </a:rPr>
              <a:t>number</a:t>
            </a:r>
            <a:r>
              <a:rPr lang="en-US" sz="2400" dirty="0">
                <a:solidFill>
                  <a:srgbClr val="000000"/>
                </a:solidFill>
                <a:latin typeface="Times New Roman" charset="0"/>
              </a:rPr>
              <a:t> in the query string.  We rely on a function we wrote for you—</a:t>
            </a:r>
            <a:r>
              <a:rPr lang="en-US" sz="2000" b="1" dirty="0" err="1">
                <a:solidFill>
                  <a:srgbClr val="000000"/>
                </a:solidFill>
                <a:latin typeface="Courier" pitchFamily="2" charset="0"/>
              </a:rPr>
              <a:t>extractRequestParameter</a:t>
            </a:r>
            <a:r>
              <a:rPr lang="en-US" sz="2400" dirty="0">
                <a:solidFill>
                  <a:srgbClr val="000000"/>
                </a:solidFill>
                <a:latin typeface="Times New Roman" charset="0"/>
              </a:rPr>
              <a:t>—to do that.</a:t>
            </a:r>
          </a:p>
          <a:p>
            <a:pPr marL="342900" indent="-342900">
              <a:lnSpc>
                <a:spcPct val="90000"/>
              </a:lnSpc>
              <a:spcAft>
                <a:spcPts val="1400"/>
              </a:spcAft>
              <a:buFontTx/>
              <a:buChar char="•"/>
            </a:pPr>
            <a:r>
              <a:rPr lang="en-US" sz="2400" dirty="0">
                <a:solidFill>
                  <a:srgbClr val="000000"/>
                </a:solidFill>
                <a:latin typeface="Times New Roman" charset="0"/>
              </a:rPr>
              <a:t>Provided the </a:t>
            </a:r>
            <a:r>
              <a:rPr lang="en-US" sz="2000" b="1" dirty="0">
                <a:solidFill>
                  <a:srgbClr val="000000"/>
                </a:solidFill>
                <a:latin typeface="Courier" pitchFamily="2" charset="0"/>
              </a:rPr>
              <a:t>number</a:t>
            </a:r>
            <a:r>
              <a:rPr lang="en-US" sz="2400" dirty="0">
                <a:solidFill>
                  <a:srgbClr val="000000"/>
                </a:solidFill>
                <a:latin typeface="Times New Roman" charset="0"/>
              </a:rPr>
              <a:t> parameter is well-formed—that is, it’s truly a number and it’s positive so it can be factored—we tap a standard Python function that computes the prime factorization, places all factors in a list, and returns it.</a:t>
            </a:r>
          </a:p>
          <a:p>
            <a:pPr marL="342900" indent="-342900">
              <a:lnSpc>
                <a:spcPct val="90000"/>
              </a:lnSpc>
              <a:spcAft>
                <a:spcPts val="1400"/>
              </a:spcAft>
              <a:buFontTx/>
              <a:buChar char="•"/>
            </a:pPr>
            <a:r>
              <a:rPr lang="en-US" sz="2400" dirty="0">
                <a:solidFill>
                  <a:srgbClr val="000000"/>
                </a:solidFill>
                <a:latin typeface="Times New Roman" charset="0"/>
              </a:rPr>
              <a:t>Once the </a:t>
            </a:r>
            <a:r>
              <a:rPr lang="en-US" sz="2000" b="1" dirty="0">
                <a:solidFill>
                  <a:srgbClr val="000000"/>
                </a:solidFill>
                <a:latin typeface="Courier" pitchFamily="2" charset="0"/>
              </a:rPr>
              <a:t>response</a:t>
            </a:r>
            <a:r>
              <a:rPr lang="en-US" sz="2400" dirty="0">
                <a:solidFill>
                  <a:srgbClr val="000000"/>
                </a:solidFill>
                <a:latin typeface="Times New Roman" charset="0"/>
              </a:rPr>
              <a:t> dictionary has been assembled, we invoke </a:t>
            </a:r>
            <a:r>
              <a:rPr lang="en-US" sz="2000" b="1" dirty="0" err="1">
                <a:solidFill>
                  <a:srgbClr val="000000"/>
                </a:solidFill>
                <a:latin typeface="Courier" pitchFamily="2" charset="0"/>
              </a:rPr>
              <a:t>json.dumps</a:t>
            </a:r>
            <a:r>
              <a:rPr lang="en-US" sz="2400" dirty="0">
                <a:solidFill>
                  <a:srgbClr val="000000"/>
                </a:solidFill>
                <a:latin typeface="Times New Roman" charset="0"/>
              </a:rPr>
              <a:t> to generate its JSON serialization.  The script publishes two response headers (</a:t>
            </a:r>
            <a:r>
              <a:rPr lang="en-US" sz="2000" b="1" dirty="0">
                <a:solidFill>
                  <a:srgbClr val="000000"/>
                </a:solidFill>
                <a:latin typeface="Courier" pitchFamily="2" charset="0"/>
              </a:rPr>
              <a:t>Content-Length</a:t>
            </a:r>
            <a:r>
              <a:rPr lang="en-US" sz="2400" dirty="0">
                <a:solidFill>
                  <a:srgbClr val="000000"/>
                </a:solidFill>
                <a:latin typeface="Times New Roman" charset="0"/>
              </a:rPr>
              <a:t> is mandatory, the other is optional if the client knows to expect JSON), followed by a blank line, followed by the payload.</a:t>
            </a: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endParaRPr lang="en-US" sz="2400" dirty="0">
              <a:solidFill>
                <a:srgbClr val="000000"/>
              </a:solidFill>
              <a:latin typeface="Times New Roman" charset="0"/>
            </a:endParaRPr>
          </a:p>
        </p:txBody>
      </p:sp>
      <p:sp>
        <p:nvSpPr>
          <p:cNvPr id="429058" name="Rectangle 2"/>
          <p:cNvSpPr>
            <a:spLocks noGrp="1" noChangeArrowheads="1"/>
          </p:cNvSpPr>
          <p:nvPr>
            <p:ph type="title"/>
          </p:nvPr>
        </p:nvSpPr>
        <p:spPr>
          <a:xfrm>
            <a:off x="0" y="76200"/>
            <a:ext cx="9144000" cy="1143000"/>
          </a:xfrm>
          <a:noFill/>
          <a:ln/>
        </p:spPr>
        <p:txBody>
          <a:bodyPr/>
          <a:lstStyle/>
          <a:p>
            <a:r>
              <a:rPr lang="en-US" dirty="0">
                <a:solidFill>
                  <a:srgbClr val="FF0000"/>
                </a:solidFill>
                <a:latin typeface="Times New Roman" charset="0"/>
              </a:rPr>
              <a:t>Example: Prime Factorization Service</a:t>
            </a:r>
          </a:p>
        </p:txBody>
      </p:sp>
    </p:spTree>
    <p:extLst>
      <p:ext uri="{BB962C8B-B14F-4D97-AF65-F5344CB8AC3E}">
        <p14:creationId xmlns:p14="http://schemas.microsoft.com/office/powerpoint/2010/main" val="2823870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2905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2905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2905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2905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9059" grpId="0" uiExpand="1" build="p" bldLvl="2"/>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2D4DDD-DC12-482A-49C3-DE968E3045B6}"/>
            </a:ext>
          </a:extLst>
        </p:cNvPr>
        <p:cNvGrpSpPr/>
        <p:nvPr/>
      </p:nvGrpSpPr>
      <p:grpSpPr>
        <a:xfrm>
          <a:off x="0" y="0"/>
          <a:ext cx="0" cy="0"/>
          <a:chOff x="0" y="0"/>
          <a:chExt cx="0" cy="0"/>
        </a:xfrm>
      </p:grpSpPr>
      <p:sp>
        <p:nvSpPr>
          <p:cNvPr id="2050" name="Rectangle 2">
            <a:extLst>
              <a:ext uri="{FF2B5EF4-FFF2-40B4-BE49-F238E27FC236}">
                <a16:creationId xmlns:a16="http://schemas.microsoft.com/office/drawing/2014/main" id="{6063838A-204D-E02D-A803-8B780FAD6417}"/>
              </a:ext>
            </a:extLst>
          </p:cNvPr>
          <p:cNvSpPr>
            <a:spLocks noGrp="1" noChangeArrowheads="1"/>
          </p:cNvSpPr>
          <p:nvPr>
            <p:ph type="ctrTitle"/>
          </p:nvPr>
        </p:nvSpPr>
        <p:spPr>
          <a:xfrm>
            <a:off x="0" y="1143000"/>
            <a:ext cx="9144000" cy="1143000"/>
          </a:xfrm>
        </p:spPr>
        <p:txBody>
          <a:bodyPr/>
          <a:lstStyle/>
          <a:p>
            <a:r>
              <a:rPr lang="en-US" sz="6000" dirty="0">
                <a:solidFill>
                  <a:srgbClr val="FF0000"/>
                </a:solidFill>
                <a:latin typeface="Times New Roman" charset="0"/>
              </a:rPr>
              <a:t>Building Web Applications</a:t>
            </a:r>
          </a:p>
        </p:txBody>
      </p:sp>
      <p:sp>
        <p:nvSpPr>
          <p:cNvPr id="2051" name="Text Box 40">
            <a:extLst>
              <a:ext uri="{FF2B5EF4-FFF2-40B4-BE49-F238E27FC236}">
                <a16:creationId xmlns:a16="http://schemas.microsoft.com/office/drawing/2014/main" id="{80737FDF-E93D-07B6-5DC8-B2F335619464}"/>
              </a:ext>
            </a:extLst>
          </p:cNvPr>
          <p:cNvSpPr txBox="1">
            <a:spLocks noChangeArrowheads="1"/>
          </p:cNvSpPr>
          <p:nvPr/>
        </p:nvSpPr>
        <p:spPr bwMode="auto">
          <a:xfrm>
            <a:off x="0" y="4114800"/>
            <a:ext cx="9144000" cy="1348061"/>
          </a:xfrm>
          <a:prstGeom prst="rect">
            <a:avLst/>
          </a:prstGeom>
          <a:noFill/>
          <a:ln w="9525">
            <a:noFill/>
            <a:miter lim="800000"/>
            <a:headEnd/>
            <a:tailEnd/>
          </a:ln>
        </p:spPr>
        <p:txBody>
          <a:bodyPr>
            <a:prstTxWarp prst="textNoShape">
              <a:avLst/>
            </a:prstTxWarp>
            <a:spAutoFit/>
          </a:bodyPr>
          <a:lstStyle/>
          <a:p>
            <a:pPr algn="ctr">
              <a:lnSpc>
                <a:spcPct val="85000"/>
              </a:lnSpc>
            </a:pPr>
            <a:r>
              <a:rPr lang="en-US" sz="3200" dirty="0">
                <a:latin typeface="Times New Roman" charset="0"/>
              </a:rPr>
              <a:t>Jerry Cain</a:t>
            </a:r>
          </a:p>
          <a:p>
            <a:pPr algn="ctr">
              <a:lnSpc>
                <a:spcPct val="85000"/>
              </a:lnSpc>
            </a:pPr>
            <a:r>
              <a:rPr lang="en-US" sz="3200" dirty="0">
                <a:latin typeface="Times New Roman" charset="0"/>
              </a:rPr>
              <a:t>CS 106AX</a:t>
            </a:r>
          </a:p>
          <a:p>
            <a:pPr algn="ctr">
              <a:lnSpc>
                <a:spcPct val="85000"/>
              </a:lnSpc>
            </a:pPr>
            <a:r>
              <a:rPr lang="en-US" sz="3200" dirty="0">
                <a:latin typeface="Times New Roman" charset="0"/>
              </a:rPr>
              <a:t>November 19, 2025</a:t>
            </a:r>
          </a:p>
        </p:txBody>
      </p:sp>
    </p:spTree>
    <p:extLst>
      <p:ext uri="{BB962C8B-B14F-4D97-AF65-F5344CB8AC3E}">
        <p14:creationId xmlns:p14="http://schemas.microsoft.com/office/powerpoint/2010/main" val="20481284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9" name="Rectangle 3"/>
          <p:cNvSpPr>
            <a:spLocks noChangeArrowheads="1"/>
          </p:cNvSpPr>
          <p:nvPr/>
        </p:nvSpPr>
        <p:spPr bwMode="auto">
          <a:xfrm>
            <a:off x="508000" y="1231900"/>
            <a:ext cx="8331200" cy="39497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ts val="1400"/>
              </a:spcAft>
              <a:buFontTx/>
              <a:buChar char="•"/>
            </a:pPr>
            <a:r>
              <a:rPr lang="en-US" sz="2400" dirty="0">
                <a:solidFill>
                  <a:srgbClr val="000000"/>
                </a:solidFill>
                <a:latin typeface="Times New Roman" charset="0"/>
              </a:rPr>
              <a:t>Most web applications bias toward a </a:t>
            </a:r>
            <a:r>
              <a:rPr lang="en-US" sz="2400" b="1" i="1" dirty="0">
                <a:solidFill>
                  <a:srgbClr val="000000"/>
                </a:solidFill>
                <a:latin typeface="Times New Roman" charset="0"/>
              </a:rPr>
              <a:t>thin-client</a:t>
            </a:r>
            <a:r>
              <a:rPr lang="en-US" sz="2400" dirty="0">
                <a:solidFill>
                  <a:srgbClr val="000000"/>
                </a:solidFill>
                <a:latin typeface="Times New Roman" charset="0"/>
              </a:rPr>
              <a:t> architecture, which means most of the computationally-intense program logic is managed server-side. The client, conversely, requires a minimal amount of processing power and typically manages the user experience and virtually nothing else.</a:t>
            </a:r>
          </a:p>
          <a:p>
            <a:pPr marL="342900" indent="-342900">
              <a:lnSpc>
                <a:spcPct val="90000"/>
              </a:lnSpc>
              <a:spcAft>
                <a:spcPts val="1400"/>
              </a:spcAft>
              <a:buFontTx/>
              <a:buChar char="•"/>
            </a:pPr>
            <a:r>
              <a:rPr lang="en-US" sz="2400" dirty="0">
                <a:solidFill>
                  <a:srgbClr val="000000"/>
                </a:solidFill>
                <a:latin typeface="Times New Roman" charset="0"/>
              </a:rPr>
              <a:t>Programs coded to such an architecture are organized across several different files:</a:t>
            </a:r>
          </a:p>
          <a:p>
            <a:pPr marL="800100" lvl="1" indent="-342900">
              <a:lnSpc>
                <a:spcPct val="90000"/>
              </a:lnSpc>
              <a:spcAft>
                <a:spcPts val="1400"/>
              </a:spcAft>
              <a:buFontTx/>
              <a:buChar char="•"/>
            </a:pPr>
            <a:r>
              <a:rPr lang="en-US" sz="2400" dirty="0">
                <a:solidFill>
                  <a:srgbClr val="000000"/>
                </a:solidFill>
                <a:latin typeface="Times New Roman" charset="0"/>
              </a:rPr>
              <a:t>HTML files housing the smallest amount of markup needed to structure the web pages, alongside CSS files supplying rules the browser applies to properly style them.</a:t>
            </a:r>
          </a:p>
          <a:p>
            <a:pPr marL="800100" lvl="1" indent="-342900">
              <a:lnSpc>
                <a:spcPct val="90000"/>
              </a:lnSpc>
              <a:spcAft>
                <a:spcPts val="1400"/>
              </a:spcAft>
              <a:buFontTx/>
              <a:buChar char="•"/>
            </a:pPr>
            <a:r>
              <a:rPr lang="en-US" sz="2400" dirty="0">
                <a:solidFill>
                  <a:srgbClr val="000000"/>
                </a:solidFill>
                <a:latin typeface="Times New Roman" charset="0"/>
              </a:rPr>
              <a:t>A collection of server-side endpoints that are operationally a library of functions invoked using networking and URLs.</a:t>
            </a:r>
          </a:p>
          <a:p>
            <a:pPr marL="800100" lvl="1" indent="-342900">
              <a:lnSpc>
                <a:spcPct val="90000"/>
              </a:lnSpc>
              <a:spcAft>
                <a:spcPts val="1400"/>
              </a:spcAft>
              <a:buFontTx/>
              <a:buChar char="•"/>
            </a:pPr>
            <a:r>
              <a:rPr lang="en-US" sz="2400" dirty="0">
                <a:solidFill>
                  <a:srgbClr val="000000"/>
                </a:solidFill>
                <a:latin typeface="Times New Roman" charset="0"/>
              </a:rPr>
              <a:t>JavaScript code that knows when to invoke these endpoints (using </a:t>
            </a:r>
            <a:r>
              <a:rPr lang="en-US" sz="2000" b="1" dirty="0" err="1">
                <a:solidFill>
                  <a:srgbClr val="000000"/>
                </a:solidFill>
                <a:latin typeface="Courier" pitchFamily="2" charset="0"/>
              </a:rPr>
              <a:t>AsyncRequest</a:t>
            </a:r>
            <a:r>
              <a:rPr lang="en-US" sz="2400" dirty="0">
                <a:solidFill>
                  <a:srgbClr val="000000"/>
                </a:solidFill>
                <a:latin typeface="Times New Roman" charset="0"/>
              </a:rPr>
              <a:t>) and update the DOM in response.</a:t>
            </a: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endParaRPr lang="en-US" sz="2400" dirty="0">
              <a:solidFill>
                <a:srgbClr val="000000"/>
              </a:solidFill>
              <a:latin typeface="Times New Roman" charset="0"/>
            </a:endParaRPr>
          </a:p>
        </p:txBody>
      </p:sp>
      <p:sp>
        <p:nvSpPr>
          <p:cNvPr id="429058" name="Rectangle 2"/>
          <p:cNvSpPr>
            <a:spLocks noGrp="1" noChangeArrowheads="1"/>
          </p:cNvSpPr>
          <p:nvPr>
            <p:ph type="title"/>
          </p:nvPr>
        </p:nvSpPr>
        <p:spPr>
          <a:xfrm>
            <a:off x="0" y="76200"/>
            <a:ext cx="9144000" cy="1143000"/>
          </a:xfrm>
          <a:noFill/>
          <a:ln/>
        </p:spPr>
        <p:txBody>
          <a:bodyPr/>
          <a:lstStyle/>
          <a:p>
            <a:r>
              <a:rPr lang="en-US" dirty="0">
                <a:solidFill>
                  <a:srgbClr val="FF0000"/>
                </a:solidFill>
                <a:latin typeface="Times New Roman" charset="0"/>
              </a:rPr>
              <a:t>Building Web Applications</a:t>
            </a:r>
          </a:p>
        </p:txBody>
      </p:sp>
    </p:spTree>
    <p:extLst>
      <p:ext uri="{BB962C8B-B14F-4D97-AF65-F5344CB8AC3E}">
        <p14:creationId xmlns:p14="http://schemas.microsoft.com/office/powerpoint/2010/main" val="9998535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2905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2905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2905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2905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2905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9059" grpId="0" uiExpand="1" build="p" bldLvl="2"/>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9" name="Rectangle 3"/>
          <p:cNvSpPr>
            <a:spLocks noChangeArrowheads="1"/>
          </p:cNvSpPr>
          <p:nvPr/>
        </p:nvSpPr>
        <p:spPr bwMode="auto">
          <a:xfrm>
            <a:off x="508000" y="1231900"/>
            <a:ext cx="8331200" cy="39497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ts val="1400"/>
              </a:spcAft>
              <a:buFontTx/>
              <a:buChar char="•"/>
            </a:pPr>
            <a:r>
              <a:rPr lang="en-US" sz="2400" dirty="0">
                <a:solidFill>
                  <a:srgbClr val="000000"/>
                </a:solidFill>
                <a:latin typeface="Times New Roman" charset="0"/>
              </a:rPr>
              <a:t>One of many important aspects of the architecture is to ensure the client and server are consistent—that is, the information presented client-side is in sync with that stored on the server.</a:t>
            </a:r>
          </a:p>
          <a:p>
            <a:pPr marL="342900" indent="-342900">
              <a:lnSpc>
                <a:spcPct val="90000"/>
              </a:lnSpc>
              <a:spcAft>
                <a:spcPts val="1400"/>
              </a:spcAft>
              <a:buFontTx/>
              <a:buChar char="•"/>
            </a:pPr>
            <a:r>
              <a:rPr lang="en-US" sz="2400" dirty="0">
                <a:solidFill>
                  <a:srgbClr val="000000"/>
                </a:solidFill>
                <a:latin typeface="Times New Roman" charset="0"/>
              </a:rPr>
              <a:t>To that end, the server typically defines a collection of server-side endpoints that comprise an API. In web programming, an API is a collection of URLs that can be used to make remotely executing functions </a:t>
            </a:r>
            <a:r>
              <a:rPr lang="en-US" sz="2400" b="1" i="1" dirty="0">
                <a:solidFill>
                  <a:srgbClr val="000000"/>
                </a:solidFill>
                <a:latin typeface="Times New Roman" charset="0"/>
              </a:rPr>
              <a:t>appear</a:t>
            </a:r>
            <a:r>
              <a:rPr lang="en-US" sz="2400" dirty="0">
                <a:solidFill>
                  <a:srgbClr val="000000"/>
                </a:solidFill>
                <a:latin typeface="Times New Roman" charset="0"/>
              </a:rPr>
              <a:t> to run locally.</a:t>
            </a:r>
          </a:p>
          <a:p>
            <a:pPr marL="342900" indent="-342900">
              <a:lnSpc>
                <a:spcPct val="90000"/>
              </a:lnSpc>
              <a:spcAft>
                <a:spcPts val="1400"/>
              </a:spcAft>
              <a:buFontTx/>
              <a:buChar char="•"/>
            </a:pPr>
            <a:r>
              <a:rPr lang="en-US" sz="2400" dirty="0">
                <a:solidFill>
                  <a:srgbClr val="000000"/>
                </a:solidFill>
                <a:latin typeface="Times New Roman" charset="0"/>
              </a:rPr>
              <a:t>When we make API calls like </a:t>
            </a:r>
            <a:r>
              <a:rPr lang="en-US" sz="2000" b="1" dirty="0">
                <a:solidFill>
                  <a:srgbClr val="000000"/>
                </a:solidFill>
                <a:latin typeface="Courier" pitchFamily="2" charset="0"/>
              </a:rPr>
              <a:t>/</a:t>
            </a:r>
            <a:r>
              <a:rPr lang="en-US" sz="2000" b="1" dirty="0" err="1">
                <a:solidFill>
                  <a:srgbClr val="000000"/>
                </a:solidFill>
                <a:latin typeface="Courier" pitchFamily="2" charset="0"/>
              </a:rPr>
              <a:t>factor.py?number</a:t>
            </a:r>
            <a:r>
              <a:rPr lang="en-US" sz="2000" b="1" dirty="0">
                <a:solidFill>
                  <a:srgbClr val="000000"/>
                </a:solidFill>
                <a:latin typeface="Courier" pitchFamily="2" charset="0"/>
              </a:rPr>
              <a:t>=14728</a:t>
            </a:r>
            <a:r>
              <a:rPr lang="en-US" sz="2400" dirty="0">
                <a:solidFill>
                  <a:srgbClr val="000000"/>
                </a:solidFill>
                <a:latin typeface="Times New Roman" charset="0"/>
              </a:rPr>
              <a:t>, we are invoking a remotely implemented function called </a:t>
            </a:r>
            <a:r>
              <a:rPr lang="en-US" sz="2000" b="1" dirty="0" err="1">
                <a:solidFill>
                  <a:srgbClr val="000000"/>
                </a:solidFill>
                <a:latin typeface="Courier" pitchFamily="2" charset="0"/>
              </a:rPr>
              <a:t>factor.py</a:t>
            </a:r>
            <a:r>
              <a:rPr lang="en-US" sz="2400" dirty="0">
                <a:solidFill>
                  <a:srgbClr val="000000"/>
                </a:solidFill>
                <a:latin typeface="Times New Roman" charset="0"/>
              </a:rPr>
              <a:t>. This </a:t>
            </a:r>
            <a:r>
              <a:rPr lang="en-US" sz="2000" b="1" dirty="0" err="1">
                <a:solidFill>
                  <a:srgbClr val="000000"/>
                </a:solidFill>
                <a:latin typeface="Courier" pitchFamily="2" charset="0"/>
              </a:rPr>
              <a:t>factor.py</a:t>
            </a:r>
            <a:r>
              <a:rPr lang="en-US" sz="2400" dirty="0">
                <a:solidFill>
                  <a:srgbClr val="000000"/>
                </a:solidFill>
                <a:latin typeface="Times New Roman" charset="0"/>
              </a:rPr>
              <a:t> expects its arguments be expressed within the query string (here, one argument called </a:t>
            </a:r>
            <a:r>
              <a:rPr lang="en-US" sz="2000" b="1" dirty="0">
                <a:solidFill>
                  <a:srgbClr val="000000"/>
                </a:solidFill>
                <a:latin typeface="Courier" pitchFamily="2" charset="0"/>
              </a:rPr>
              <a:t>number</a:t>
            </a:r>
            <a:r>
              <a:rPr lang="en-US" sz="2400" dirty="0">
                <a:solidFill>
                  <a:srgbClr val="000000"/>
                </a:solidFill>
                <a:latin typeface="Times New Roman" charset="0"/>
              </a:rPr>
              <a:t>). The factorization is returned as the response payload. </a:t>
            </a: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endParaRPr lang="en-US" sz="2400" dirty="0">
              <a:solidFill>
                <a:srgbClr val="000000"/>
              </a:solidFill>
              <a:latin typeface="Times New Roman" charset="0"/>
            </a:endParaRPr>
          </a:p>
        </p:txBody>
      </p:sp>
      <p:sp>
        <p:nvSpPr>
          <p:cNvPr id="429058" name="Rectangle 2"/>
          <p:cNvSpPr>
            <a:spLocks noGrp="1" noChangeArrowheads="1"/>
          </p:cNvSpPr>
          <p:nvPr>
            <p:ph type="title"/>
          </p:nvPr>
        </p:nvSpPr>
        <p:spPr>
          <a:xfrm>
            <a:off x="0" y="76200"/>
            <a:ext cx="9144000" cy="1143000"/>
          </a:xfrm>
          <a:noFill/>
          <a:ln/>
        </p:spPr>
        <p:txBody>
          <a:bodyPr/>
          <a:lstStyle/>
          <a:p>
            <a:r>
              <a:rPr lang="en-US" dirty="0">
                <a:solidFill>
                  <a:srgbClr val="FF0000"/>
                </a:solidFill>
                <a:latin typeface="Times New Roman" charset="0"/>
              </a:rPr>
              <a:t>Building Web Applications</a:t>
            </a:r>
          </a:p>
        </p:txBody>
      </p:sp>
    </p:spTree>
    <p:extLst>
      <p:ext uri="{BB962C8B-B14F-4D97-AF65-F5344CB8AC3E}">
        <p14:creationId xmlns:p14="http://schemas.microsoft.com/office/powerpoint/2010/main" val="4263380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2905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2905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2905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9059" grpId="0" uiExpand="1" build="p" bldLvl="2"/>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9" name="Rectangle 3"/>
          <p:cNvSpPr>
            <a:spLocks noChangeArrowheads="1"/>
          </p:cNvSpPr>
          <p:nvPr/>
        </p:nvSpPr>
        <p:spPr bwMode="auto">
          <a:xfrm>
            <a:off x="508000" y="1231900"/>
            <a:ext cx="8331200" cy="53213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ts val="1400"/>
              </a:spcAft>
              <a:buFontTx/>
              <a:buChar char="•"/>
            </a:pPr>
            <a:r>
              <a:rPr lang="en-US" sz="2400" dirty="0">
                <a:solidFill>
                  <a:srgbClr val="000000"/>
                </a:solidFill>
                <a:latin typeface="Times New Roman" charset="0"/>
              </a:rPr>
              <a:t>We’ll revisit the to-do list application from last week and implement one key difference: we’ll require a server to store a persistent copy of the list that can be syndicated to every browser that ever connects to it.</a:t>
            </a:r>
          </a:p>
          <a:p>
            <a:pPr marL="342900" indent="-342900">
              <a:lnSpc>
                <a:spcPct val="90000"/>
              </a:lnSpc>
              <a:spcAft>
                <a:spcPts val="1400"/>
              </a:spcAft>
              <a:buFontTx/>
              <a:buChar char="•"/>
            </a:pPr>
            <a:r>
              <a:rPr lang="en-US" sz="2400" dirty="0">
                <a:solidFill>
                  <a:srgbClr val="000000"/>
                </a:solidFill>
                <a:latin typeface="Times New Roman" charset="0"/>
              </a:rPr>
              <a:t>In order to fully realize the application, we need to define the structure and behavior of a small number of endpoints allowing us to synchronize application state between client and server.  Those endpoints are:</a:t>
            </a:r>
          </a:p>
          <a:p>
            <a:pPr marL="800100" lvl="1" indent="-342900">
              <a:lnSpc>
                <a:spcPct val="90000"/>
              </a:lnSpc>
              <a:spcAft>
                <a:spcPts val="1400"/>
              </a:spcAft>
              <a:buSzPct val="80000"/>
              <a:buFontTx/>
              <a:buChar char="•"/>
            </a:pPr>
            <a:r>
              <a:rPr lang="en-US" sz="2000" b="1" dirty="0">
                <a:solidFill>
                  <a:srgbClr val="000000"/>
                </a:solidFill>
                <a:latin typeface="Courier" pitchFamily="2" charset="0"/>
              </a:rPr>
              <a:t>GET /scripts/</a:t>
            </a:r>
            <a:r>
              <a:rPr lang="en-US" sz="2000" b="1" dirty="0" err="1">
                <a:solidFill>
                  <a:srgbClr val="000000"/>
                </a:solidFill>
                <a:latin typeface="Courier" pitchFamily="2" charset="0"/>
              </a:rPr>
              <a:t>getListItems.py</a:t>
            </a:r>
            <a:r>
              <a:rPr lang="en-US" sz="2000" dirty="0">
                <a:solidFill>
                  <a:srgbClr val="000000"/>
                </a:solidFill>
                <a:latin typeface="Times New Roman" charset="0"/>
              </a:rPr>
              <a:t>, which returns a JSON object of item-id/item-text pairs.</a:t>
            </a:r>
          </a:p>
          <a:p>
            <a:pPr marL="800100" lvl="1" indent="-342900">
              <a:lnSpc>
                <a:spcPct val="90000"/>
              </a:lnSpc>
              <a:spcAft>
                <a:spcPts val="1400"/>
              </a:spcAft>
              <a:buSzPct val="80000"/>
              <a:buFontTx/>
              <a:buChar char="•"/>
            </a:pPr>
            <a:r>
              <a:rPr lang="en-US" sz="2000" b="1" dirty="0">
                <a:solidFill>
                  <a:srgbClr val="000000"/>
                </a:solidFill>
                <a:latin typeface="Courier" pitchFamily="2" charset="0"/>
              </a:rPr>
              <a:t>POST /scripts/</a:t>
            </a:r>
            <a:r>
              <a:rPr lang="en-US" sz="2000" b="1" dirty="0" err="1">
                <a:solidFill>
                  <a:srgbClr val="000000"/>
                </a:solidFill>
                <a:latin typeface="Courier" pitchFamily="2" charset="0"/>
              </a:rPr>
              <a:t>addListItem.py</a:t>
            </a:r>
            <a:r>
              <a:rPr lang="en-US" sz="2000" dirty="0">
                <a:solidFill>
                  <a:srgbClr val="000000"/>
                </a:solidFill>
                <a:latin typeface="Times New Roman" charset="0"/>
              </a:rPr>
              <a:t>, which posts the text of a new to-do list item so that it's shared with and stored by the server.</a:t>
            </a:r>
          </a:p>
          <a:p>
            <a:pPr marL="800100" lvl="1" indent="-342900">
              <a:lnSpc>
                <a:spcPct val="90000"/>
              </a:lnSpc>
              <a:spcAft>
                <a:spcPts val="1400"/>
              </a:spcAft>
              <a:buSzPct val="80000"/>
              <a:buFontTx/>
              <a:buChar char="•"/>
            </a:pPr>
            <a:r>
              <a:rPr lang="en-US" sz="2000" b="1" dirty="0">
                <a:solidFill>
                  <a:srgbClr val="000000"/>
                </a:solidFill>
                <a:latin typeface="Courier" pitchFamily="2" charset="0"/>
              </a:rPr>
              <a:t>POST /scripts/</a:t>
            </a:r>
            <a:r>
              <a:rPr lang="en-US" sz="2000" b="1" dirty="0" err="1">
                <a:solidFill>
                  <a:srgbClr val="000000"/>
                </a:solidFill>
                <a:latin typeface="Courier" pitchFamily="2" charset="0"/>
              </a:rPr>
              <a:t>removeListItems.py</a:t>
            </a:r>
            <a:r>
              <a:rPr lang="en-US" sz="2000" dirty="0">
                <a:solidFill>
                  <a:srgbClr val="000000"/>
                </a:solidFill>
                <a:latin typeface="Times New Roman" charset="0"/>
              </a:rPr>
              <a:t>, which posts a JSON list of item-ids that the server should delete.</a:t>
            </a: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endParaRPr lang="en-US" sz="2400" dirty="0">
              <a:solidFill>
                <a:srgbClr val="000000"/>
              </a:solidFill>
              <a:latin typeface="Times New Roman" charset="0"/>
            </a:endParaRPr>
          </a:p>
        </p:txBody>
      </p:sp>
      <p:sp>
        <p:nvSpPr>
          <p:cNvPr id="429058" name="Rectangle 2"/>
          <p:cNvSpPr>
            <a:spLocks noGrp="1" noChangeArrowheads="1"/>
          </p:cNvSpPr>
          <p:nvPr>
            <p:ph type="title"/>
          </p:nvPr>
        </p:nvSpPr>
        <p:spPr>
          <a:xfrm>
            <a:off x="0" y="76200"/>
            <a:ext cx="9144000" cy="1143000"/>
          </a:xfrm>
          <a:noFill/>
          <a:ln/>
        </p:spPr>
        <p:txBody>
          <a:bodyPr/>
          <a:lstStyle/>
          <a:p>
            <a:r>
              <a:rPr lang="en-US" dirty="0">
                <a:solidFill>
                  <a:srgbClr val="FF0000"/>
                </a:solidFill>
                <a:latin typeface="Times New Roman" charset="0"/>
              </a:rPr>
              <a:t>Example: Persistent To-Do List</a:t>
            </a:r>
          </a:p>
        </p:txBody>
      </p:sp>
    </p:spTree>
    <p:extLst>
      <p:ext uri="{BB962C8B-B14F-4D97-AF65-F5344CB8AC3E}">
        <p14:creationId xmlns:p14="http://schemas.microsoft.com/office/powerpoint/2010/main" val="3112955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2905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2905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2905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2905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2905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9059" grpId="0" uiExpand="1" build="p" bldLvl="2"/>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9" name="Rectangle 3"/>
          <p:cNvSpPr>
            <a:spLocks noChangeArrowheads="1"/>
          </p:cNvSpPr>
          <p:nvPr/>
        </p:nvSpPr>
        <p:spPr bwMode="auto">
          <a:xfrm>
            <a:off x="508000" y="1231900"/>
            <a:ext cx="7950200" cy="1143000"/>
          </a:xfrm>
          <a:prstGeom prst="rect">
            <a:avLst/>
          </a:prstGeom>
          <a:noFill/>
          <a:ln w="9525">
            <a:noFill/>
            <a:miter lim="800000"/>
            <a:headEnd/>
            <a:tailEnd/>
          </a:ln>
          <a:effectLst/>
        </p:spPr>
        <p:txBody>
          <a:bodyPr>
            <a:prstTxWarp prst="textNoShape">
              <a:avLst/>
            </a:prstTxWarp>
          </a:bodyPr>
          <a:lstStyle/>
          <a:p>
            <a:pPr>
              <a:lnSpc>
                <a:spcPct val="90000"/>
              </a:lnSpc>
              <a:spcAft>
                <a:spcPts val="1400"/>
              </a:spcAft>
            </a:pP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endParaRPr lang="en-US" sz="2400" dirty="0">
              <a:solidFill>
                <a:srgbClr val="000000"/>
              </a:solidFill>
              <a:latin typeface="Times New Roman" charset="0"/>
            </a:endParaRPr>
          </a:p>
        </p:txBody>
      </p:sp>
      <p:sp>
        <p:nvSpPr>
          <p:cNvPr id="429058" name="Rectangle 2"/>
          <p:cNvSpPr>
            <a:spLocks noGrp="1" noChangeArrowheads="1"/>
          </p:cNvSpPr>
          <p:nvPr>
            <p:ph type="title"/>
          </p:nvPr>
        </p:nvSpPr>
        <p:spPr>
          <a:xfrm>
            <a:off x="0" y="76200"/>
            <a:ext cx="9144000" cy="1143000"/>
          </a:xfrm>
          <a:noFill/>
          <a:ln/>
        </p:spPr>
        <p:txBody>
          <a:bodyPr/>
          <a:lstStyle/>
          <a:p>
            <a:r>
              <a:rPr lang="en-US" dirty="0">
                <a:solidFill>
                  <a:srgbClr val="FF0000"/>
                </a:solidFill>
                <a:latin typeface="Times New Roman" charset="0"/>
              </a:rPr>
              <a:t>Example: Persistent To-Do List</a:t>
            </a:r>
          </a:p>
        </p:txBody>
      </p:sp>
      <p:sp>
        <p:nvSpPr>
          <p:cNvPr id="7" name="Rectangle 6">
            <a:extLst>
              <a:ext uri="{FF2B5EF4-FFF2-40B4-BE49-F238E27FC236}">
                <a16:creationId xmlns:a16="http://schemas.microsoft.com/office/drawing/2014/main" id="{F0CD2301-6027-DA46-A4D2-302FF6D6F550}"/>
              </a:ext>
            </a:extLst>
          </p:cNvPr>
          <p:cNvSpPr/>
          <p:nvPr/>
        </p:nvSpPr>
        <p:spPr bwMode="auto">
          <a:xfrm>
            <a:off x="922825" y="1302290"/>
            <a:ext cx="7298350" cy="4011112"/>
          </a:xfrm>
          <a:prstGeom prst="rect">
            <a:avLst/>
          </a:prstGeom>
          <a:solidFill>
            <a:srgbClr val="FFFFFF"/>
          </a:solidFill>
          <a:ln w="9525" cap="flat" cmpd="sng" algn="ctr">
            <a:solidFill>
              <a:schemeClr val="tx1"/>
            </a:solidFill>
            <a:prstDash val="solid"/>
            <a:round/>
            <a:headEnd type="none" w="med" len="med"/>
            <a:tailEnd type="none" w="med" len="med"/>
          </a:ln>
          <a:effectLst>
            <a:outerShdw blurRad="50800" dist="38100" dir="2700000">
              <a:srgbClr val="000000">
                <a:alpha val="43000"/>
              </a:srgb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8" name="Rectangle 7">
            <a:extLst>
              <a:ext uri="{FF2B5EF4-FFF2-40B4-BE49-F238E27FC236}">
                <a16:creationId xmlns:a16="http://schemas.microsoft.com/office/drawing/2014/main" id="{01F55685-07D8-8447-9EE5-45BD277B7ECA}"/>
              </a:ext>
            </a:extLst>
          </p:cNvPr>
          <p:cNvSpPr/>
          <p:nvPr/>
        </p:nvSpPr>
        <p:spPr>
          <a:xfrm>
            <a:off x="990599" y="1343084"/>
            <a:ext cx="7230575" cy="3970318"/>
          </a:xfrm>
          <a:prstGeom prst="rect">
            <a:avLst/>
          </a:prstGeom>
        </p:spPr>
        <p:txBody>
          <a:bodyPr wrap="square">
            <a:spAutoFit/>
          </a:bodyPr>
          <a:lstStyle/>
          <a:p>
            <a:r>
              <a:rPr lang="en-US" sz="1400" b="1" dirty="0">
                <a:latin typeface="Courier New"/>
                <a:cs typeface="Courier New"/>
              </a:rPr>
              <a:t>&lt;!DOCTYPE html&gt;</a:t>
            </a:r>
          </a:p>
          <a:p>
            <a:r>
              <a:rPr lang="en-US" sz="1400" b="1" dirty="0">
                <a:latin typeface="Courier New"/>
                <a:cs typeface="Courier New"/>
              </a:rPr>
              <a:t>&lt;html&gt;</a:t>
            </a:r>
          </a:p>
          <a:p>
            <a:r>
              <a:rPr lang="en-US" sz="1400" b="1" dirty="0">
                <a:latin typeface="Courier New"/>
                <a:cs typeface="Courier New"/>
              </a:rPr>
              <a:t>   &lt;head&gt;</a:t>
            </a:r>
          </a:p>
          <a:p>
            <a:r>
              <a:rPr lang="en-US" sz="1400" b="1" dirty="0">
                <a:latin typeface="Courier New"/>
                <a:cs typeface="Courier New"/>
              </a:rPr>
              <a:t>      &lt;meta charset="UTF-8"&gt;</a:t>
            </a:r>
          </a:p>
          <a:p>
            <a:r>
              <a:rPr lang="en-US" sz="1400" b="1" dirty="0">
                <a:latin typeface="Courier New"/>
                <a:cs typeface="Courier New"/>
              </a:rPr>
              <a:t>      &lt;title&gt;To-Do List&lt;/title&gt;</a:t>
            </a:r>
          </a:p>
          <a:p>
            <a:r>
              <a:rPr lang="en-US" sz="1400" b="1" dirty="0">
                <a:latin typeface="Courier New"/>
                <a:cs typeface="Courier New"/>
              </a:rPr>
              <a:t>      &lt;script </a:t>
            </a:r>
            <a:r>
              <a:rPr lang="en-US" sz="1400" b="1" dirty="0" err="1">
                <a:latin typeface="Courier New"/>
                <a:cs typeface="Courier New"/>
              </a:rPr>
              <a:t>src</a:t>
            </a:r>
            <a:r>
              <a:rPr lang="en-US" sz="1400" b="1" dirty="0">
                <a:latin typeface="Courier New"/>
                <a:cs typeface="Courier New"/>
              </a:rPr>
              <a:t>="</a:t>
            </a:r>
            <a:r>
              <a:rPr lang="en-US" sz="1400" b="1" dirty="0" err="1">
                <a:latin typeface="Courier New"/>
                <a:cs typeface="Courier New"/>
              </a:rPr>
              <a:t>async.js</a:t>
            </a:r>
            <a:r>
              <a:rPr lang="en-US" sz="1400" b="1" dirty="0">
                <a:latin typeface="Courier New"/>
                <a:cs typeface="Courier New"/>
              </a:rPr>
              <a:t>" type="text/</a:t>
            </a:r>
            <a:r>
              <a:rPr lang="en-US" sz="1400" b="1" dirty="0" err="1">
                <a:latin typeface="Courier New"/>
                <a:cs typeface="Courier New"/>
              </a:rPr>
              <a:t>javascript</a:t>
            </a:r>
            <a:r>
              <a:rPr lang="en-US" sz="1400" b="1" dirty="0">
                <a:latin typeface="Courier New"/>
                <a:cs typeface="Courier New"/>
              </a:rPr>
              <a:t>"&gt;&lt;/script</a:t>
            </a:r>
          </a:p>
          <a:p>
            <a:r>
              <a:rPr lang="en-US" sz="1400" b="1" dirty="0">
                <a:latin typeface="Courier New"/>
                <a:cs typeface="Courier New"/>
              </a:rPr>
              <a:t>      &lt;script </a:t>
            </a:r>
            <a:r>
              <a:rPr lang="en-US" sz="1400" b="1" dirty="0" err="1">
                <a:latin typeface="Courier New"/>
                <a:cs typeface="Courier New"/>
              </a:rPr>
              <a:t>src</a:t>
            </a:r>
            <a:r>
              <a:rPr lang="en-US" sz="1400" b="1" dirty="0">
                <a:latin typeface="Courier New"/>
                <a:cs typeface="Courier New"/>
              </a:rPr>
              <a:t>="</a:t>
            </a:r>
            <a:r>
              <a:rPr lang="en-US" sz="1400" b="1" dirty="0" err="1">
                <a:solidFill>
                  <a:srgbClr val="7030A0"/>
                </a:solidFill>
                <a:latin typeface="Courier New"/>
                <a:cs typeface="Courier New"/>
              </a:rPr>
              <a:t>todo.js</a:t>
            </a:r>
            <a:r>
              <a:rPr lang="en-US" sz="1400" b="1" dirty="0">
                <a:latin typeface="Courier New"/>
                <a:cs typeface="Courier New"/>
              </a:rPr>
              <a:t>" type="text/</a:t>
            </a:r>
            <a:r>
              <a:rPr lang="en-US" sz="1400" b="1" dirty="0" err="1">
                <a:latin typeface="Courier New"/>
                <a:cs typeface="Courier New"/>
              </a:rPr>
              <a:t>javascript</a:t>
            </a:r>
            <a:r>
              <a:rPr lang="en-US" sz="1400" b="1" dirty="0">
                <a:latin typeface="Courier New"/>
                <a:cs typeface="Courier New"/>
              </a:rPr>
              <a:t>"&gt;&lt;/script&gt;</a:t>
            </a:r>
          </a:p>
          <a:p>
            <a:r>
              <a:rPr lang="en-US" sz="1400" b="1" dirty="0">
                <a:latin typeface="Courier New"/>
                <a:cs typeface="Courier New"/>
              </a:rPr>
              <a:t>   &lt;/head&gt;</a:t>
            </a:r>
          </a:p>
          <a:p>
            <a:r>
              <a:rPr lang="en-US" sz="1400" b="1" dirty="0">
                <a:latin typeface="Courier New"/>
                <a:cs typeface="Courier New"/>
              </a:rPr>
              <a:t>   &lt;body&gt;</a:t>
            </a:r>
          </a:p>
          <a:p>
            <a:r>
              <a:rPr lang="en-US" sz="1400" b="1" dirty="0">
                <a:latin typeface="Courier New"/>
                <a:cs typeface="Courier New"/>
              </a:rPr>
              <a:t>      </a:t>
            </a:r>
            <a:r>
              <a:rPr lang="en-US" sz="1400" b="1" dirty="0">
                <a:solidFill>
                  <a:srgbClr val="0066CC"/>
                </a:solidFill>
                <a:latin typeface="Courier New"/>
                <a:cs typeface="Courier New"/>
              </a:rPr>
              <a:t>Today's To-Do List:</a:t>
            </a:r>
          </a:p>
          <a:p>
            <a:r>
              <a:rPr lang="en-US" sz="1400" b="1" dirty="0">
                <a:latin typeface="Courier New"/>
                <a:cs typeface="Courier New"/>
              </a:rPr>
              <a:t>      &lt;ul id="to-do-list"&gt;</a:t>
            </a:r>
          </a:p>
          <a:p>
            <a:r>
              <a:rPr lang="en-US" sz="1400" b="1" dirty="0">
                <a:latin typeface="Courier New"/>
                <a:cs typeface="Courier New"/>
              </a:rPr>
              <a:t>         </a:t>
            </a:r>
            <a:r>
              <a:rPr lang="en-US" sz="1400" b="1" dirty="0">
                <a:solidFill>
                  <a:srgbClr val="0066CC"/>
                </a:solidFill>
                <a:latin typeface="Courier New"/>
                <a:cs typeface="Courier New"/>
              </a:rPr>
              <a:t>&lt;!-- This is where list items will be placed. --&gt;</a:t>
            </a:r>
          </a:p>
          <a:p>
            <a:r>
              <a:rPr lang="en-US" sz="1400" b="1" dirty="0">
                <a:latin typeface="Courier New"/>
                <a:cs typeface="Courier New"/>
              </a:rPr>
              <a:t>      &lt;/ul&gt;</a:t>
            </a:r>
          </a:p>
          <a:p>
            <a:r>
              <a:rPr lang="en-US" sz="1400" b="1" dirty="0">
                <a:latin typeface="Courier New"/>
                <a:cs typeface="Courier New"/>
              </a:rPr>
              <a:t>      </a:t>
            </a:r>
            <a:r>
              <a:rPr lang="en-US" sz="1400" b="1" dirty="0">
                <a:solidFill>
                  <a:srgbClr val="0066CC"/>
                </a:solidFill>
                <a:latin typeface="Courier New"/>
                <a:cs typeface="Courier New"/>
              </a:rPr>
              <a:t>New item: </a:t>
            </a:r>
            <a:r>
              <a:rPr lang="en-US" sz="1400" b="1" dirty="0">
                <a:latin typeface="Courier New"/>
                <a:cs typeface="Courier New"/>
              </a:rPr>
              <a:t>&lt;input id="item-text" size="60"/&gt;</a:t>
            </a:r>
          </a:p>
          <a:p>
            <a:r>
              <a:rPr lang="en-US" sz="1400" b="1" dirty="0">
                <a:latin typeface="Courier New"/>
                <a:cs typeface="Courier New"/>
              </a:rPr>
              <a:t>      &lt;button id="add-item" type="button"&gt;</a:t>
            </a:r>
            <a:r>
              <a:rPr lang="en-US" sz="1400" b="1" dirty="0">
                <a:solidFill>
                  <a:srgbClr val="0066CC"/>
                </a:solidFill>
                <a:latin typeface="Courier New"/>
                <a:cs typeface="Courier New"/>
              </a:rPr>
              <a:t>Add To List</a:t>
            </a:r>
            <a:r>
              <a:rPr lang="en-US" sz="1400" b="1" dirty="0">
                <a:latin typeface="Courier New"/>
                <a:cs typeface="Courier New"/>
              </a:rPr>
              <a:t>&lt;/button&gt;</a:t>
            </a:r>
          </a:p>
          <a:p>
            <a:r>
              <a:rPr lang="en-US" sz="1400" b="1" dirty="0">
                <a:latin typeface="Courier New"/>
                <a:cs typeface="Courier New"/>
              </a:rPr>
              <a:t>      &lt;button id="clear-all-items" type="button"&gt;</a:t>
            </a:r>
            <a:r>
              <a:rPr lang="en-US" sz="1400" b="1" dirty="0">
                <a:solidFill>
                  <a:srgbClr val="0066CC"/>
                </a:solidFill>
                <a:latin typeface="Courier New"/>
                <a:cs typeface="Courier New"/>
              </a:rPr>
              <a:t>Clear</a:t>
            </a:r>
            <a:r>
              <a:rPr lang="en-US" sz="1400" b="1" dirty="0">
                <a:latin typeface="Courier New"/>
                <a:cs typeface="Courier New"/>
              </a:rPr>
              <a:t>&lt;/button&gt;</a:t>
            </a:r>
          </a:p>
          <a:p>
            <a:r>
              <a:rPr lang="en-US" sz="1400" b="1" dirty="0">
                <a:latin typeface="Courier New"/>
                <a:cs typeface="Courier New"/>
              </a:rPr>
              <a:t>   &lt;/body&gt;</a:t>
            </a:r>
          </a:p>
          <a:p>
            <a:r>
              <a:rPr lang="en-US" sz="1400" b="1" dirty="0">
                <a:latin typeface="Courier New"/>
                <a:cs typeface="Courier New"/>
              </a:rPr>
              <a:t>&lt;/html&gt;</a:t>
            </a:r>
          </a:p>
        </p:txBody>
      </p:sp>
      <p:sp>
        <p:nvSpPr>
          <p:cNvPr id="10" name="TextBox 9">
            <a:extLst>
              <a:ext uri="{FF2B5EF4-FFF2-40B4-BE49-F238E27FC236}">
                <a16:creationId xmlns:a16="http://schemas.microsoft.com/office/drawing/2014/main" id="{F6CBA98E-8A81-F548-9564-43A74A3C7A47}"/>
              </a:ext>
            </a:extLst>
          </p:cNvPr>
          <p:cNvSpPr txBox="1"/>
          <p:nvPr/>
        </p:nvSpPr>
        <p:spPr>
          <a:xfrm>
            <a:off x="838200" y="997490"/>
            <a:ext cx="3048000" cy="307777"/>
          </a:xfrm>
          <a:prstGeom prst="rect">
            <a:avLst/>
          </a:prstGeom>
          <a:noFill/>
        </p:spPr>
        <p:txBody>
          <a:bodyPr wrap="square" rtlCol="0">
            <a:spAutoFit/>
          </a:bodyPr>
          <a:lstStyle/>
          <a:p>
            <a:r>
              <a:rPr lang="en-US" sz="1400" dirty="0">
                <a:latin typeface="Times New Roman" panose="02020603050405020304" pitchFamily="18" charset="0"/>
                <a:cs typeface="Times New Roman" panose="02020603050405020304" pitchFamily="18" charset="0"/>
              </a:rPr>
              <a:t>File: </a:t>
            </a:r>
            <a:r>
              <a:rPr lang="en-US" sz="1400" b="1" dirty="0" err="1">
                <a:latin typeface="Courier New" panose="02070309020205020404" pitchFamily="49" charset="0"/>
                <a:cs typeface="Courier New" panose="02070309020205020404" pitchFamily="49" charset="0"/>
              </a:rPr>
              <a:t>todo.html</a:t>
            </a:r>
            <a:endParaRPr lang="en-US" sz="1400" b="1" dirty="0">
              <a:latin typeface="Courier New" panose="02070309020205020404" pitchFamily="49" charset="0"/>
              <a:cs typeface="Courier New" panose="02070309020205020404" pitchFamily="49" charset="0"/>
            </a:endParaRPr>
          </a:p>
        </p:txBody>
      </p:sp>
      <p:sp>
        <p:nvSpPr>
          <p:cNvPr id="9" name="Rectangle 3">
            <a:extLst>
              <a:ext uri="{FF2B5EF4-FFF2-40B4-BE49-F238E27FC236}">
                <a16:creationId xmlns:a16="http://schemas.microsoft.com/office/drawing/2014/main" id="{E77913B2-3C4D-7042-9158-B25886A87732}"/>
              </a:ext>
            </a:extLst>
          </p:cNvPr>
          <p:cNvSpPr>
            <a:spLocks noChangeArrowheads="1"/>
          </p:cNvSpPr>
          <p:nvPr/>
        </p:nvSpPr>
        <p:spPr bwMode="auto">
          <a:xfrm>
            <a:off x="508000" y="5383792"/>
            <a:ext cx="8636000" cy="1143000"/>
          </a:xfrm>
          <a:prstGeom prst="rect">
            <a:avLst/>
          </a:prstGeom>
          <a:noFill/>
          <a:ln w="9525">
            <a:noFill/>
            <a:miter lim="800000"/>
            <a:headEnd/>
            <a:tailEnd/>
          </a:ln>
          <a:effectLst/>
        </p:spPr>
        <p:txBody>
          <a:bodyPr>
            <a:prstTxWarp prst="textNoShape">
              <a:avLst/>
            </a:prstTxWarp>
          </a:bodyPr>
          <a:lstStyle/>
          <a:p>
            <a:pPr>
              <a:lnSpc>
                <a:spcPct val="90000"/>
              </a:lnSpc>
              <a:spcAft>
                <a:spcPts val="1400"/>
              </a:spcAft>
            </a:pPr>
            <a:r>
              <a:rPr lang="en-US" sz="2400" dirty="0">
                <a:solidFill>
                  <a:srgbClr val="000000"/>
                </a:solidFill>
                <a:latin typeface="Times New Roman" charset="0"/>
              </a:rPr>
              <a:t>Very often the HTML is small and only includes elements that are </a:t>
            </a:r>
            <a:r>
              <a:rPr lang="en-US" sz="2400" b="1" dirty="0">
                <a:solidFill>
                  <a:srgbClr val="000000"/>
                </a:solidFill>
                <a:latin typeface="Times New Roman" charset="0"/>
              </a:rPr>
              <a:t>always</a:t>
            </a:r>
            <a:r>
              <a:rPr lang="en-US" sz="2400" dirty="0">
                <a:solidFill>
                  <a:srgbClr val="000000"/>
                </a:solidFill>
                <a:latin typeface="Times New Roman" charset="0"/>
              </a:rPr>
              <a:t> visible—e.g., the text input, the two buttons, and the skeleton of an unordered list. We rely on JavaScript and </a:t>
            </a:r>
            <a:r>
              <a:rPr lang="en-US" sz="2000" b="1" dirty="0" err="1">
                <a:solidFill>
                  <a:srgbClr val="000000"/>
                </a:solidFill>
                <a:latin typeface="Courier" pitchFamily="2" charset="0"/>
              </a:rPr>
              <a:t>AsyncRequest</a:t>
            </a:r>
            <a:r>
              <a:rPr lang="en-US" sz="2400" dirty="0">
                <a:solidFill>
                  <a:srgbClr val="000000"/>
                </a:solidFill>
                <a:latin typeface="Times New Roman" charset="0"/>
              </a:rPr>
              <a:t> to pull in list items, which potentially vary with each page load.</a:t>
            </a: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endParaRPr lang="en-US" sz="2400" dirty="0">
              <a:solidFill>
                <a:srgbClr val="000000"/>
              </a:solidFill>
              <a:latin typeface="Times New Roman" charset="0"/>
            </a:endParaRPr>
          </a:p>
        </p:txBody>
      </p:sp>
    </p:spTree>
    <p:extLst>
      <p:ext uri="{BB962C8B-B14F-4D97-AF65-F5344CB8AC3E}">
        <p14:creationId xmlns:p14="http://schemas.microsoft.com/office/powerpoint/2010/main" val="3070091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bldLvl="2"/>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9" name="Rectangle 3"/>
          <p:cNvSpPr>
            <a:spLocks noChangeArrowheads="1"/>
          </p:cNvSpPr>
          <p:nvPr/>
        </p:nvSpPr>
        <p:spPr bwMode="auto">
          <a:xfrm>
            <a:off x="508000" y="1231900"/>
            <a:ext cx="7950200" cy="1143000"/>
          </a:xfrm>
          <a:prstGeom prst="rect">
            <a:avLst/>
          </a:prstGeom>
          <a:noFill/>
          <a:ln w="9525">
            <a:noFill/>
            <a:miter lim="800000"/>
            <a:headEnd/>
            <a:tailEnd/>
          </a:ln>
          <a:effectLst/>
        </p:spPr>
        <p:txBody>
          <a:bodyPr>
            <a:prstTxWarp prst="textNoShape">
              <a:avLst/>
            </a:prstTxWarp>
          </a:bodyPr>
          <a:lstStyle/>
          <a:p>
            <a:pPr>
              <a:lnSpc>
                <a:spcPct val="90000"/>
              </a:lnSpc>
              <a:spcAft>
                <a:spcPts val="1400"/>
              </a:spcAft>
            </a:pP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endParaRPr lang="en-US" sz="2400" dirty="0">
              <a:solidFill>
                <a:srgbClr val="000000"/>
              </a:solidFill>
              <a:latin typeface="Times New Roman" charset="0"/>
            </a:endParaRPr>
          </a:p>
        </p:txBody>
      </p:sp>
      <p:sp>
        <p:nvSpPr>
          <p:cNvPr id="429058" name="Rectangle 2"/>
          <p:cNvSpPr>
            <a:spLocks noGrp="1" noChangeArrowheads="1"/>
          </p:cNvSpPr>
          <p:nvPr>
            <p:ph type="title"/>
          </p:nvPr>
        </p:nvSpPr>
        <p:spPr>
          <a:xfrm>
            <a:off x="0" y="76200"/>
            <a:ext cx="9144000" cy="1143000"/>
          </a:xfrm>
          <a:noFill/>
          <a:ln/>
        </p:spPr>
        <p:txBody>
          <a:bodyPr/>
          <a:lstStyle/>
          <a:p>
            <a:r>
              <a:rPr lang="en-US" dirty="0">
                <a:solidFill>
                  <a:srgbClr val="FF0000"/>
                </a:solidFill>
                <a:latin typeface="Times New Roman" charset="0"/>
              </a:rPr>
              <a:t>Example: Persistent To-Do List</a:t>
            </a:r>
          </a:p>
        </p:txBody>
      </p:sp>
      <p:sp>
        <p:nvSpPr>
          <p:cNvPr id="7" name="Rectangle 6">
            <a:extLst>
              <a:ext uri="{FF2B5EF4-FFF2-40B4-BE49-F238E27FC236}">
                <a16:creationId xmlns:a16="http://schemas.microsoft.com/office/drawing/2014/main" id="{F0CD2301-6027-DA46-A4D2-302FF6D6F550}"/>
              </a:ext>
            </a:extLst>
          </p:cNvPr>
          <p:cNvSpPr/>
          <p:nvPr/>
        </p:nvSpPr>
        <p:spPr bwMode="auto">
          <a:xfrm>
            <a:off x="922825" y="1302290"/>
            <a:ext cx="7298350" cy="2933894"/>
          </a:xfrm>
          <a:prstGeom prst="rect">
            <a:avLst/>
          </a:prstGeom>
          <a:solidFill>
            <a:srgbClr val="FFFFFF"/>
          </a:solidFill>
          <a:ln w="9525" cap="flat" cmpd="sng" algn="ctr">
            <a:solidFill>
              <a:schemeClr val="tx1"/>
            </a:solidFill>
            <a:prstDash val="solid"/>
            <a:round/>
            <a:headEnd type="none" w="med" len="med"/>
            <a:tailEnd type="none" w="med" len="med"/>
          </a:ln>
          <a:effectLst>
            <a:outerShdw blurRad="50800" dist="38100" dir="2700000">
              <a:srgbClr val="000000">
                <a:alpha val="43000"/>
              </a:srgb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8" name="Rectangle 7">
            <a:extLst>
              <a:ext uri="{FF2B5EF4-FFF2-40B4-BE49-F238E27FC236}">
                <a16:creationId xmlns:a16="http://schemas.microsoft.com/office/drawing/2014/main" id="{01F55685-07D8-8447-9EE5-45BD277B7ECA}"/>
              </a:ext>
            </a:extLst>
          </p:cNvPr>
          <p:cNvSpPr/>
          <p:nvPr/>
        </p:nvSpPr>
        <p:spPr>
          <a:xfrm>
            <a:off x="990599" y="1343084"/>
            <a:ext cx="7230575" cy="2893100"/>
          </a:xfrm>
          <a:prstGeom prst="rect">
            <a:avLst/>
          </a:prstGeom>
        </p:spPr>
        <p:txBody>
          <a:bodyPr wrap="square">
            <a:spAutoFit/>
          </a:bodyPr>
          <a:lstStyle/>
          <a:p>
            <a:r>
              <a:rPr lang="en-US" sz="1400" b="1" dirty="0">
                <a:latin typeface="Courier New"/>
                <a:cs typeface="Courier New"/>
              </a:rPr>
              <a:t>def </a:t>
            </a:r>
            <a:r>
              <a:rPr lang="en-US" sz="1400" b="1" dirty="0" err="1">
                <a:latin typeface="Courier New"/>
                <a:cs typeface="Courier New"/>
              </a:rPr>
              <a:t>extractItems</a:t>
            </a:r>
            <a:r>
              <a:rPr lang="en-US" sz="1400" b="1" dirty="0">
                <a:latin typeface="Courier New"/>
                <a:cs typeface="Courier New"/>
              </a:rPr>
              <a:t>(name): # used by all three endpoints</a:t>
            </a:r>
          </a:p>
          <a:p>
            <a:r>
              <a:rPr lang="en-US" sz="1400" b="1" dirty="0">
                <a:latin typeface="Courier New"/>
                <a:cs typeface="Courier New"/>
              </a:rPr>
              <a:t>    with open(name) as </a:t>
            </a:r>
            <a:r>
              <a:rPr lang="en-US" sz="1400" b="1" dirty="0" err="1">
                <a:latin typeface="Courier New"/>
                <a:cs typeface="Courier New"/>
              </a:rPr>
              <a:t>infile</a:t>
            </a:r>
            <a:r>
              <a:rPr lang="en-US" sz="1400" b="1" dirty="0">
                <a:latin typeface="Courier New"/>
                <a:cs typeface="Courier New"/>
              </a:rPr>
              <a:t>:</a:t>
            </a:r>
          </a:p>
          <a:p>
            <a:r>
              <a:rPr lang="en-US" sz="1400" b="1" dirty="0">
                <a:latin typeface="Courier New"/>
                <a:cs typeface="Courier New"/>
              </a:rPr>
              <a:t>        return </a:t>
            </a:r>
            <a:r>
              <a:rPr lang="en-US" sz="1400" b="1" dirty="0" err="1">
                <a:solidFill>
                  <a:srgbClr val="0066CC"/>
                </a:solidFill>
                <a:latin typeface="Courier New"/>
                <a:cs typeface="Courier New"/>
              </a:rPr>
              <a:t>json.loads</a:t>
            </a:r>
            <a:r>
              <a:rPr lang="en-US" sz="1400" b="1" dirty="0">
                <a:solidFill>
                  <a:srgbClr val="0066CC"/>
                </a:solidFill>
                <a:latin typeface="Courier New"/>
                <a:cs typeface="Courier New"/>
              </a:rPr>
              <a:t>(</a:t>
            </a:r>
            <a:r>
              <a:rPr lang="en-US" sz="1400" b="1" dirty="0" err="1">
                <a:solidFill>
                  <a:srgbClr val="0066CC"/>
                </a:solidFill>
                <a:latin typeface="Courier New"/>
                <a:cs typeface="Courier New"/>
              </a:rPr>
              <a:t>infile.read</a:t>
            </a:r>
            <a:r>
              <a:rPr lang="en-US" sz="1400" b="1" dirty="0">
                <a:solidFill>
                  <a:srgbClr val="0066CC"/>
                </a:solidFill>
                <a:latin typeface="Courier New"/>
                <a:cs typeface="Courier New"/>
              </a:rPr>
              <a:t>())</a:t>
            </a:r>
          </a:p>
          <a:p>
            <a:endParaRPr lang="en-US" sz="1400" b="1" dirty="0">
              <a:latin typeface="Courier New"/>
              <a:cs typeface="Courier New"/>
            </a:endParaRPr>
          </a:p>
          <a:p>
            <a:r>
              <a:rPr lang="en-US" sz="1400" b="1" dirty="0">
                <a:latin typeface="Courier New"/>
                <a:cs typeface="Courier New"/>
              </a:rPr>
              <a:t>def </a:t>
            </a:r>
            <a:r>
              <a:rPr lang="en-US" sz="1400" b="1" dirty="0" err="1">
                <a:latin typeface="Courier New"/>
                <a:cs typeface="Courier New"/>
              </a:rPr>
              <a:t>publishPayloadAsJSON</a:t>
            </a:r>
            <a:r>
              <a:rPr lang="en-US" sz="1400" b="1" dirty="0">
                <a:latin typeface="Courier New"/>
                <a:cs typeface="Courier New"/>
              </a:rPr>
              <a:t>(response): # used by all three endpoints</a:t>
            </a:r>
          </a:p>
          <a:p>
            <a:r>
              <a:rPr lang="en-US" sz="1400" b="1" dirty="0">
                <a:latin typeface="Courier New"/>
                <a:cs typeface="Courier New"/>
              </a:rPr>
              <a:t>    </a:t>
            </a:r>
            <a:r>
              <a:rPr lang="en-US" sz="1400" b="1" dirty="0" err="1">
                <a:latin typeface="Courier New"/>
                <a:cs typeface="Courier New"/>
              </a:rPr>
              <a:t>responsePayload</a:t>
            </a:r>
            <a:r>
              <a:rPr lang="en-US" sz="1400" b="1" dirty="0">
                <a:latin typeface="Courier New"/>
                <a:cs typeface="Courier New"/>
              </a:rPr>
              <a:t> = </a:t>
            </a:r>
            <a:r>
              <a:rPr lang="en-US" sz="1400" b="1" dirty="0" err="1">
                <a:solidFill>
                  <a:srgbClr val="0066CC"/>
                </a:solidFill>
                <a:latin typeface="Courier New"/>
                <a:cs typeface="Courier New"/>
              </a:rPr>
              <a:t>json.dumps</a:t>
            </a:r>
            <a:r>
              <a:rPr lang="en-US" sz="1400" b="1" dirty="0">
                <a:solidFill>
                  <a:srgbClr val="0066CC"/>
                </a:solidFill>
                <a:latin typeface="Courier New"/>
                <a:cs typeface="Courier New"/>
              </a:rPr>
              <a:t>(response)</a:t>
            </a:r>
          </a:p>
          <a:p>
            <a:r>
              <a:rPr lang="en-US" sz="1400" b="1" dirty="0">
                <a:latin typeface="Courier New"/>
                <a:cs typeface="Courier New"/>
              </a:rPr>
              <a:t>    </a:t>
            </a:r>
            <a:r>
              <a:rPr lang="en-US" sz="1400" b="1" dirty="0">
                <a:solidFill>
                  <a:srgbClr val="0066CC"/>
                </a:solidFill>
                <a:latin typeface="Courier New"/>
                <a:cs typeface="Courier New"/>
              </a:rPr>
              <a:t>print</a:t>
            </a:r>
            <a:r>
              <a:rPr lang="en-US" sz="1400" b="1" dirty="0">
                <a:latin typeface="Courier New"/>
                <a:cs typeface="Courier New"/>
              </a:rPr>
              <a:t>("Content-Length: " + str(</a:t>
            </a:r>
            <a:r>
              <a:rPr lang="en-US" sz="1400" b="1" dirty="0" err="1">
                <a:latin typeface="Courier New"/>
                <a:cs typeface="Courier New"/>
              </a:rPr>
              <a:t>len</a:t>
            </a:r>
            <a:r>
              <a:rPr lang="en-US" sz="1400" b="1" dirty="0">
                <a:latin typeface="Courier New"/>
                <a:cs typeface="Courier New"/>
              </a:rPr>
              <a:t>(</a:t>
            </a:r>
            <a:r>
              <a:rPr lang="en-US" sz="1400" b="1" dirty="0" err="1">
                <a:latin typeface="Courier New"/>
                <a:cs typeface="Courier New"/>
              </a:rPr>
              <a:t>responsePayload</a:t>
            </a:r>
            <a:r>
              <a:rPr lang="en-US" sz="1400" b="1" dirty="0">
                <a:latin typeface="Courier New"/>
                <a:cs typeface="Courier New"/>
              </a:rPr>
              <a:t>)))</a:t>
            </a:r>
          </a:p>
          <a:p>
            <a:r>
              <a:rPr lang="en-US" sz="1400" b="1" dirty="0">
                <a:latin typeface="Courier New"/>
                <a:cs typeface="Courier New"/>
              </a:rPr>
              <a:t>    </a:t>
            </a:r>
            <a:r>
              <a:rPr lang="en-US" sz="1400" b="1" dirty="0">
                <a:solidFill>
                  <a:srgbClr val="0066CC"/>
                </a:solidFill>
                <a:latin typeface="Courier New"/>
                <a:cs typeface="Courier New"/>
              </a:rPr>
              <a:t>print</a:t>
            </a:r>
            <a:r>
              <a:rPr lang="en-US" sz="1400" b="1" dirty="0">
                <a:latin typeface="Courier New"/>
                <a:cs typeface="Courier New"/>
              </a:rPr>
              <a:t>("Content-Type: application/json")</a:t>
            </a:r>
          </a:p>
          <a:p>
            <a:r>
              <a:rPr lang="en-US" sz="1400" b="1" dirty="0">
                <a:latin typeface="Courier New"/>
                <a:cs typeface="Courier New"/>
              </a:rPr>
              <a:t>    </a:t>
            </a:r>
            <a:r>
              <a:rPr lang="en-US" sz="1400" b="1" dirty="0">
                <a:solidFill>
                  <a:srgbClr val="0066CC"/>
                </a:solidFill>
                <a:latin typeface="Courier New"/>
                <a:cs typeface="Courier New"/>
              </a:rPr>
              <a:t>print</a:t>
            </a:r>
            <a:r>
              <a:rPr lang="en-US" sz="1400" b="1" dirty="0">
                <a:latin typeface="Courier New"/>
                <a:cs typeface="Courier New"/>
              </a:rPr>
              <a:t>()</a:t>
            </a:r>
          </a:p>
          <a:p>
            <a:r>
              <a:rPr lang="en-US" sz="1400" b="1" dirty="0">
                <a:latin typeface="Courier New"/>
                <a:cs typeface="Courier New"/>
              </a:rPr>
              <a:t>    </a:t>
            </a:r>
            <a:r>
              <a:rPr lang="en-US" sz="1400" b="1" dirty="0">
                <a:solidFill>
                  <a:srgbClr val="0066CC"/>
                </a:solidFill>
                <a:latin typeface="Courier New"/>
                <a:cs typeface="Courier New"/>
              </a:rPr>
              <a:t>print</a:t>
            </a:r>
            <a:r>
              <a:rPr lang="en-US" sz="1400" b="1" dirty="0">
                <a:latin typeface="Courier New"/>
                <a:cs typeface="Courier New"/>
              </a:rPr>
              <a:t>(</a:t>
            </a:r>
            <a:r>
              <a:rPr lang="en-US" sz="1400" b="1" dirty="0" err="1">
                <a:latin typeface="Courier New"/>
                <a:cs typeface="Courier New"/>
              </a:rPr>
              <a:t>responsePayload</a:t>
            </a:r>
            <a:r>
              <a:rPr lang="en-US" sz="1400" b="1" dirty="0">
                <a:latin typeface="Courier New"/>
                <a:cs typeface="Courier New"/>
              </a:rPr>
              <a:t>)</a:t>
            </a:r>
          </a:p>
          <a:p>
            <a:endParaRPr lang="en-US" sz="1400" b="1" dirty="0">
              <a:latin typeface="Courier New"/>
              <a:cs typeface="Courier New"/>
            </a:endParaRPr>
          </a:p>
          <a:p>
            <a:r>
              <a:rPr lang="en-US" sz="1400" b="1" dirty="0">
                <a:latin typeface="Courier New"/>
                <a:cs typeface="Courier New"/>
              </a:rPr>
              <a:t>info = </a:t>
            </a:r>
            <a:r>
              <a:rPr lang="en-US" sz="1400" b="1" dirty="0" err="1">
                <a:latin typeface="Courier New"/>
                <a:cs typeface="Courier New"/>
              </a:rPr>
              <a:t>extractItems</a:t>
            </a:r>
            <a:r>
              <a:rPr lang="en-US" sz="1400" b="1" dirty="0">
                <a:latin typeface="Courier New"/>
                <a:cs typeface="Courier New"/>
              </a:rPr>
              <a:t>("</a:t>
            </a:r>
            <a:r>
              <a:rPr lang="en-US" sz="1400" b="1" dirty="0" err="1">
                <a:latin typeface="Courier New"/>
                <a:cs typeface="Courier New"/>
              </a:rPr>
              <a:t>items.json</a:t>
            </a:r>
            <a:r>
              <a:rPr lang="en-US" sz="1400" b="1" dirty="0">
                <a:latin typeface="Courier New"/>
                <a:cs typeface="Courier New"/>
              </a:rPr>
              <a:t>")</a:t>
            </a:r>
          </a:p>
          <a:p>
            <a:r>
              <a:rPr lang="en-US" sz="1400" b="1" dirty="0" err="1">
                <a:latin typeface="Courier New"/>
                <a:cs typeface="Courier New"/>
              </a:rPr>
              <a:t>publishPayloadAsJSON</a:t>
            </a:r>
            <a:r>
              <a:rPr lang="en-US" sz="1400" b="1" dirty="0">
                <a:latin typeface="Courier New"/>
                <a:cs typeface="Courier New"/>
              </a:rPr>
              <a:t>(info["items"])</a:t>
            </a:r>
          </a:p>
        </p:txBody>
      </p:sp>
      <p:sp>
        <p:nvSpPr>
          <p:cNvPr id="10" name="TextBox 9">
            <a:extLst>
              <a:ext uri="{FF2B5EF4-FFF2-40B4-BE49-F238E27FC236}">
                <a16:creationId xmlns:a16="http://schemas.microsoft.com/office/drawing/2014/main" id="{F6CBA98E-8A81-F548-9564-43A74A3C7A47}"/>
              </a:ext>
            </a:extLst>
          </p:cNvPr>
          <p:cNvSpPr txBox="1"/>
          <p:nvPr/>
        </p:nvSpPr>
        <p:spPr>
          <a:xfrm>
            <a:off x="838200" y="997490"/>
            <a:ext cx="3505200" cy="307777"/>
          </a:xfrm>
          <a:prstGeom prst="rect">
            <a:avLst/>
          </a:prstGeom>
          <a:noFill/>
        </p:spPr>
        <p:txBody>
          <a:bodyPr wrap="square" rtlCol="0">
            <a:spAutoFit/>
          </a:bodyPr>
          <a:lstStyle/>
          <a:p>
            <a:r>
              <a:rPr lang="en-US" sz="1400" dirty="0">
                <a:latin typeface="Times New Roman" panose="02020603050405020304" pitchFamily="18" charset="0"/>
                <a:cs typeface="Times New Roman" panose="02020603050405020304" pitchFamily="18" charset="0"/>
              </a:rPr>
              <a:t>File: </a:t>
            </a:r>
            <a:r>
              <a:rPr lang="en-US" sz="1400" b="1" dirty="0">
                <a:latin typeface="Courier New" panose="02070309020205020404" pitchFamily="49" charset="0"/>
                <a:cs typeface="Courier New" panose="02070309020205020404" pitchFamily="49" charset="0"/>
              </a:rPr>
              <a:t>/scripts/</a:t>
            </a:r>
            <a:r>
              <a:rPr lang="en-US" sz="1400" b="1" dirty="0" err="1">
                <a:latin typeface="Courier New" panose="02070309020205020404" pitchFamily="49" charset="0"/>
                <a:cs typeface="Courier New" panose="02070309020205020404" pitchFamily="49" charset="0"/>
              </a:rPr>
              <a:t>getListItems.py</a:t>
            </a:r>
            <a:endParaRPr lang="en-US" sz="1400" b="1" dirty="0">
              <a:latin typeface="Courier New" panose="02070309020205020404" pitchFamily="49" charset="0"/>
              <a:cs typeface="Courier New" panose="02070309020205020404" pitchFamily="49" charset="0"/>
            </a:endParaRPr>
          </a:p>
        </p:txBody>
      </p:sp>
      <p:sp>
        <p:nvSpPr>
          <p:cNvPr id="9" name="Rectangle 3">
            <a:extLst>
              <a:ext uri="{FF2B5EF4-FFF2-40B4-BE49-F238E27FC236}">
                <a16:creationId xmlns:a16="http://schemas.microsoft.com/office/drawing/2014/main" id="{E77913B2-3C4D-7042-9158-B25886A87732}"/>
              </a:ext>
            </a:extLst>
          </p:cNvPr>
          <p:cNvSpPr>
            <a:spLocks noChangeArrowheads="1"/>
          </p:cNvSpPr>
          <p:nvPr/>
        </p:nvSpPr>
        <p:spPr bwMode="auto">
          <a:xfrm>
            <a:off x="508000" y="4412710"/>
            <a:ext cx="8331200" cy="1143000"/>
          </a:xfrm>
          <a:prstGeom prst="rect">
            <a:avLst/>
          </a:prstGeom>
          <a:noFill/>
          <a:ln w="9525">
            <a:noFill/>
            <a:miter lim="800000"/>
            <a:headEnd/>
            <a:tailEnd/>
          </a:ln>
          <a:effectLst/>
        </p:spPr>
        <p:txBody>
          <a:bodyPr>
            <a:prstTxWarp prst="textNoShape">
              <a:avLst/>
            </a:prstTxWarp>
          </a:bodyPr>
          <a:lstStyle/>
          <a:p>
            <a:pPr>
              <a:lnSpc>
                <a:spcPct val="90000"/>
              </a:lnSpc>
              <a:spcAft>
                <a:spcPts val="1400"/>
              </a:spcAft>
            </a:pPr>
            <a:r>
              <a:rPr lang="en-US" sz="2400" dirty="0">
                <a:solidFill>
                  <a:srgbClr val="000000"/>
                </a:solidFill>
                <a:latin typeface="Times New Roman" charset="0"/>
              </a:rPr>
              <a:t>This is the server-side endpoint that will be called by the onload </a:t>
            </a:r>
            <a:r>
              <a:rPr lang="en-US" sz="2000" b="1" dirty="0" err="1">
                <a:solidFill>
                  <a:srgbClr val="000000"/>
                </a:solidFill>
                <a:latin typeface="Courier New" panose="02070309020205020404" pitchFamily="49" charset="0"/>
                <a:cs typeface="Courier New" panose="02070309020205020404" pitchFamily="49" charset="0"/>
              </a:rPr>
              <a:t>AsyncRequest</a:t>
            </a:r>
            <a:r>
              <a:rPr lang="en-US" sz="2400">
                <a:solidFill>
                  <a:srgbClr val="000000"/>
                </a:solidFill>
                <a:latin typeface="Times New Roman" charset="0"/>
              </a:rPr>
              <a:t>. The </a:t>
            </a:r>
            <a:r>
              <a:rPr lang="en-US" sz="2400" dirty="0">
                <a:solidFill>
                  <a:srgbClr val="000000"/>
                </a:solidFill>
                <a:latin typeface="Times New Roman" charset="0"/>
              </a:rPr>
              <a:t>response payload will look like this:</a:t>
            </a:r>
          </a:p>
          <a:p>
            <a:pPr>
              <a:lnSpc>
                <a:spcPct val="90000"/>
              </a:lnSpc>
              <a:spcAft>
                <a:spcPts val="1400"/>
              </a:spcAft>
            </a:pPr>
            <a:r>
              <a:rPr lang="en-US" sz="2400" dirty="0">
                <a:solidFill>
                  <a:srgbClr val="000000"/>
                </a:solidFill>
                <a:latin typeface="Times New Roman" charset="0"/>
              </a:rPr>
              <a:t>   </a:t>
            </a: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endParaRPr lang="en-US" sz="2400" dirty="0">
              <a:solidFill>
                <a:srgbClr val="000000"/>
              </a:solidFill>
              <a:latin typeface="Times New Roman" charset="0"/>
            </a:endParaRPr>
          </a:p>
        </p:txBody>
      </p:sp>
      <p:sp>
        <p:nvSpPr>
          <p:cNvPr id="11" name="Rectangle 10">
            <a:extLst>
              <a:ext uri="{FF2B5EF4-FFF2-40B4-BE49-F238E27FC236}">
                <a16:creationId xmlns:a16="http://schemas.microsoft.com/office/drawing/2014/main" id="{8E5ED019-23A8-3441-A345-AFCA5FFDCF39}"/>
              </a:ext>
            </a:extLst>
          </p:cNvPr>
          <p:cNvSpPr>
            <a:spLocks noChangeArrowheads="1"/>
          </p:cNvSpPr>
          <p:nvPr/>
        </p:nvSpPr>
        <p:spPr bwMode="auto">
          <a:xfrm>
            <a:off x="1714500" y="5276850"/>
            <a:ext cx="5715000" cy="1384995"/>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12" name="Rectangle 11">
            <a:extLst>
              <a:ext uri="{FF2B5EF4-FFF2-40B4-BE49-F238E27FC236}">
                <a16:creationId xmlns:a16="http://schemas.microsoft.com/office/drawing/2014/main" id="{14AF28E0-C9EE-4342-ADDD-47705EE62E13}"/>
              </a:ext>
            </a:extLst>
          </p:cNvPr>
          <p:cNvSpPr/>
          <p:nvPr/>
        </p:nvSpPr>
        <p:spPr>
          <a:xfrm>
            <a:off x="1714500" y="5276850"/>
            <a:ext cx="5715000" cy="1384995"/>
          </a:xfrm>
          <a:prstGeom prst="rect">
            <a:avLst/>
          </a:prstGeom>
        </p:spPr>
        <p:txBody>
          <a:bodyPr wrap="square">
            <a:spAutoFit/>
          </a:bodyPr>
          <a:lstStyle/>
          <a:p>
            <a:r>
              <a:rPr lang="en-US" sz="1400" b="1" dirty="0">
                <a:latin typeface="Courier New" panose="02070309020205020404" pitchFamily="49" charset="0"/>
                <a:cs typeface="Courier New" panose="02070309020205020404" pitchFamily="49" charset="0"/>
              </a:rPr>
              <a:t>{</a:t>
            </a:r>
          </a:p>
          <a:p>
            <a:r>
              <a:rPr lang="en-US" sz="1400" b="1" dirty="0">
                <a:latin typeface="Courier New" panose="02070309020205020404" pitchFamily="49" charset="0"/>
                <a:cs typeface="Courier New" panose="02070309020205020404" pitchFamily="49" charset="0"/>
              </a:rPr>
              <a:t>   "4": "Pick up dry cleaning.", </a:t>
            </a:r>
          </a:p>
          <a:p>
            <a:r>
              <a:rPr lang="en-US" sz="1400" b="1" dirty="0">
                <a:latin typeface="Courier New" panose="02070309020205020404" pitchFamily="49" charset="0"/>
                <a:cs typeface="Courier New" panose="02070309020205020404" pitchFamily="49" charset="0"/>
              </a:rPr>
              <a:t>   "5": "Call Wells Fargo about mortgage rate.", </a:t>
            </a:r>
          </a:p>
          <a:p>
            <a:r>
              <a:rPr lang="en-US" sz="1400" b="1" dirty="0">
                <a:latin typeface="Courier New" panose="02070309020205020404" pitchFamily="49" charset="0"/>
                <a:cs typeface="Courier New" panose="02070309020205020404" pitchFamily="49" charset="0"/>
              </a:rPr>
              <a:t>   "6": "Write last CS106AX final exam question.", </a:t>
            </a:r>
          </a:p>
          <a:p>
            <a:r>
              <a:rPr lang="en-US" sz="1400" b="1" dirty="0">
                <a:latin typeface="Courier New" panose="02070309020205020404" pitchFamily="49" charset="0"/>
                <a:cs typeface="Courier New" panose="02070309020205020404" pitchFamily="49" charset="0"/>
              </a:rPr>
              <a:t>   "8": "Schedule dinner with Ben and the SLs."</a:t>
            </a:r>
            <a:br>
              <a:rPr lang="en-US" sz="1400" b="1" dirty="0">
                <a:latin typeface="Courier New" panose="02070309020205020404" pitchFamily="49" charset="0"/>
                <a:cs typeface="Courier New" panose="02070309020205020404" pitchFamily="49" charset="0"/>
              </a:rPr>
            </a:br>
            <a:r>
              <a:rPr lang="en-US" sz="1400" b="1" dirty="0">
                <a:latin typeface="Courier New" panose="02070309020205020404" pitchFamily="49" charset="0"/>
                <a:cs typeface="Courier New" panose="02070309020205020404" pitchFamily="49" charset="0"/>
              </a:rPr>
              <a:t>}</a:t>
            </a:r>
          </a:p>
        </p:txBody>
      </p:sp>
    </p:spTree>
    <p:extLst>
      <p:ext uri="{BB962C8B-B14F-4D97-AF65-F5344CB8AC3E}">
        <p14:creationId xmlns:p14="http://schemas.microsoft.com/office/powerpoint/2010/main" val="3576032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dissolve">
                                      <p:cBhvr>
                                        <p:cTn id="13" dur="500"/>
                                        <p:tgtEl>
                                          <p:spTgt spid="12"/>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dissolve">
                                      <p:cBhvr>
                                        <p:cTn id="1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bldLvl="2"/>
      <p:bldP spid="11" grpId="0" animBg="1"/>
      <p:bldP spid="1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9" name="Rectangle 3"/>
          <p:cNvSpPr>
            <a:spLocks noChangeArrowheads="1"/>
          </p:cNvSpPr>
          <p:nvPr/>
        </p:nvSpPr>
        <p:spPr bwMode="auto">
          <a:xfrm>
            <a:off x="508000" y="1231900"/>
            <a:ext cx="7950200" cy="1143000"/>
          </a:xfrm>
          <a:prstGeom prst="rect">
            <a:avLst/>
          </a:prstGeom>
          <a:noFill/>
          <a:ln w="9525">
            <a:noFill/>
            <a:miter lim="800000"/>
            <a:headEnd/>
            <a:tailEnd/>
          </a:ln>
          <a:effectLst/>
        </p:spPr>
        <p:txBody>
          <a:bodyPr>
            <a:prstTxWarp prst="textNoShape">
              <a:avLst/>
            </a:prstTxWarp>
          </a:bodyPr>
          <a:lstStyle/>
          <a:p>
            <a:pPr>
              <a:lnSpc>
                <a:spcPct val="90000"/>
              </a:lnSpc>
              <a:spcAft>
                <a:spcPts val="1400"/>
              </a:spcAft>
            </a:pP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endParaRPr lang="en-US" sz="2400" dirty="0">
              <a:solidFill>
                <a:srgbClr val="000000"/>
              </a:solidFill>
              <a:latin typeface="Times New Roman" charset="0"/>
            </a:endParaRPr>
          </a:p>
        </p:txBody>
      </p:sp>
      <p:sp>
        <p:nvSpPr>
          <p:cNvPr id="429058" name="Rectangle 2"/>
          <p:cNvSpPr>
            <a:spLocks noGrp="1" noChangeArrowheads="1"/>
          </p:cNvSpPr>
          <p:nvPr>
            <p:ph type="title"/>
          </p:nvPr>
        </p:nvSpPr>
        <p:spPr>
          <a:xfrm>
            <a:off x="0" y="76200"/>
            <a:ext cx="9144000" cy="1143000"/>
          </a:xfrm>
          <a:noFill/>
          <a:ln/>
        </p:spPr>
        <p:txBody>
          <a:bodyPr/>
          <a:lstStyle/>
          <a:p>
            <a:r>
              <a:rPr lang="en-US" dirty="0">
                <a:solidFill>
                  <a:srgbClr val="FF0000"/>
                </a:solidFill>
                <a:latin typeface="Times New Roman" charset="0"/>
              </a:rPr>
              <a:t>Example: Persistent To-Do List</a:t>
            </a:r>
          </a:p>
        </p:txBody>
      </p:sp>
      <p:sp>
        <p:nvSpPr>
          <p:cNvPr id="7" name="Rectangle 6">
            <a:extLst>
              <a:ext uri="{FF2B5EF4-FFF2-40B4-BE49-F238E27FC236}">
                <a16:creationId xmlns:a16="http://schemas.microsoft.com/office/drawing/2014/main" id="{F0CD2301-6027-DA46-A4D2-302FF6D6F550}"/>
              </a:ext>
            </a:extLst>
          </p:cNvPr>
          <p:cNvSpPr/>
          <p:nvPr/>
        </p:nvSpPr>
        <p:spPr bwMode="auto">
          <a:xfrm>
            <a:off x="922825" y="1302289"/>
            <a:ext cx="7298350" cy="3803111"/>
          </a:xfrm>
          <a:prstGeom prst="rect">
            <a:avLst/>
          </a:prstGeom>
          <a:solidFill>
            <a:srgbClr val="FFFFFF"/>
          </a:solidFill>
          <a:ln w="9525" cap="flat" cmpd="sng" algn="ctr">
            <a:solidFill>
              <a:schemeClr val="tx1"/>
            </a:solidFill>
            <a:prstDash val="solid"/>
            <a:round/>
            <a:headEnd type="none" w="med" len="med"/>
            <a:tailEnd type="none" w="med" len="med"/>
          </a:ln>
          <a:effectLst>
            <a:outerShdw blurRad="50800" dist="38100" dir="2700000">
              <a:srgbClr val="000000">
                <a:alpha val="43000"/>
              </a:srgb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8" name="Rectangle 7">
            <a:extLst>
              <a:ext uri="{FF2B5EF4-FFF2-40B4-BE49-F238E27FC236}">
                <a16:creationId xmlns:a16="http://schemas.microsoft.com/office/drawing/2014/main" id="{01F55685-07D8-8447-9EE5-45BD277B7ECA}"/>
              </a:ext>
            </a:extLst>
          </p:cNvPr>
          <p:cNvSpPr/>
          <p:nvPr/>
        </p:nvSpPr>
        <p:spPr>
          <a:xfrm>
            <a:off x="990599" y="1343084"/>
            <a:ext cx="7230575" cy="3754874"/>
          </a:xfrm>
          <a:prstGeom prst="rect">
            <a:avLst/>
          </a:prstGeom>
        </p:spPr>
        <p:txBody>
          <a:bodyPr wrap="square">
            <a:spAutoFit/>
          </a:bodyPr>
          <a:lstStyle/>
          <a:p>
            <a:r>
              <a:rPr lang="en-US" sz="1400" b="1" dirty="0">
                <a:latin typeface="Courier New"/>
                <a:cs typeface="Courier New"/>
              </a:rPr>
              <a:t>function </a:t>
            </a:r>
            <a:r>
              <a:rPr lang="en-US" sz="1400" b="1" dirty="0" err="1">
                <a:latin typeface="Courier New"/>
                <a:cs typeface="Courier New"/>
              </a:rPr>
              <a:t>BootstrapToDoList</a:t>
            </a:r>
            <a:r>
              <a:rPr lang="en-US" sz="1400" b="1" dirty="0">
                <a:latin typeface="Courier New"/>
                <a:cs typeface="Courier New"/>
              </a:rPr>
              <a:t>() {</a:t>
            </a:r>
          </a:p>
          <a:p>
            <a:r>
              <a:rPr lang="en-US" sz="1400" b="1" dirty="0">
                <a:latin typeface="Courier New"/>
                <a:cs typeface="Courier New"/>
              </a:rPr>
              <a:t>   let ul = </a:t>
            </a:r>
            <a:r>
              <a:rPr lang="en-US" sz="1400" b="1" dirty="0" err="1">
                <a:latin typeface="Courier New"/>
                <a:cs typeface="Courier New"/>
              </a:rPr>
              <a:t>document.getElementById</a:t>
            </a:r>
            <a:r>
              <a:rPr lang="en-US" sz="1400" b="1" dirty="0">
                <a:latin typeface="Courier New"/>
                <a:cs typeface="Courier New"/>
              </a:rPr>
              <a:t>("to-do-list");</a:t>
            </a:r>
          </a:p>
          <a:p>
            <a:r>
              <a:rPr lang="en-US" sz="1400" b="1" dirty="0">
                <a:latin typeface="Courier New"/>
                <a:cs typeface="Courier New"/>
              </a:rPr>
              <a:t>   let input = </a:t>
            </a:r>
            <a:r>
              <a:rPr lang="en-US" sz="1400" b="1" dirty="0" err="1">
                <a:latin typeface="Courier New"/>
                <a:cs typeface="Courier New"/>
              </a:rPr>
              <a:t>document.getElementById</a:t>
            </a:r>
            <a:r>
              <a:rPr lang="en-US" sz="1400" b="1" dirty="0">
                <a:latin typeface="Courier New"/>
                <a:cs typeface="Courier New"/>
              </a:rPr>
              <a:t>("item-text");</a:t>
            </a:r>
          </a:p>
          <a:p>
            <a:r>
              <a:rPr lang="en-US" sz="1400" b="1" dirty="0">
                <a:latin typeface="Courier New"/>
                <a:cs typeface="Courier New"/>
              </a:rPr>
              <a:t>   </a:t>
            </a:r>
            <a:r>
              <a:rPr lang="en-US" sz="1400" b="1" dirty="0">
                <a:solidFill>
                  <a:srgbClr val="0066CC"/>
                </a:solidFill>
                <a:latin typeface="Courier New"/>
                <a:cs typeface="Courier New"/>
              </a:rPr>
              <a:t>// other variables omitted for brevity</a:t>
            </a:r>
          </a:p>
          <a:p>
            <a:r>
              <a:rPr lang="en-US" sz="1400" b="1" dirty="0">
                <a:latin typeface="Courier New"/>
                <a:cs typeface="Courier New"/>
              </a:rPr>
              <a:t>   </a:t>
            </a:r>
          </a:p>
          <a:p>
            <a:r>
              <a:rPr lang="en-US" sz="1400" b="1" dirty="0">
                <a:latin typeface="Courier New"/>
                <a:cs typeface="Courier New"/>
              </a:rPr>
              <a:t>   </a:t>
            </a:r>
            <a:r>
              <a:rPr lang="en-US" sz="1400" b="1" dirty="0" err="1">
                <a:latin typeface="Courier New"/>
                <a:cs typeface="Courier New"/>
              </a:rPr>
              <a:t>AsyncRequest</a:t>
            </a:r>
            <a:r>
              <a:rPr lang="en-US" sz="1400" b="1" dirty="0">
                <a:latin typeface="Courier New"/>
                <a:cs typeface="Courier New"/>
              </a:rPr>
              <a:t>("/scripts/</a:t>
            </a:r>
            <a:r>
              <a:rPr lang="en-US" sz="1400" b="1" dirty="0" err="1">
                <a:latin typeface="Courier New"/>
                <a:cs typeface="Courier New"/>
              </a:rPr>
              <a:t>getListItems.py</a:t>
            </a:r>
            <a:r>
              <a:rPr lang="en-US" sz="1400" b="1" dirty="0">
                <a:latin typeface="Courier New"/>
                <a:cs typeface="Courier New"/>
              </a:rPr>
              <a:t>")</a:t>
            </a:r>
          </a:p>
          <a:p>
            <a:r>
              <a:rPr lang="en-US" sz="1400" b="1" dirty="0">
                <a:latin typeface="Courier New"/>
                <a:cs typeface="Courier New"/>
              </a:rPr>
              <a:t>     .</a:t>
            </a:r>
            <a:r>
              <a:rPr lang="en-US" sz="1400" b="1" dirty="0" err="1">
                <a:latin typeface="Courier New"/>
                <a:cs typeface="Courier New"/>
              </a:rPr>
              <a:t>setSuccessHandler</a:t>
            </a:r>
            <a:r>
              <a:rPr lang="en-US" sz="1400" b="1" dirty="0">
                <a:latin typeface="Courier New"/>
                <a:cs typeface="Courier New"/>
              </a:rPr>
              <a:t>(</a:t>
            </a:r>
            <a:r>
              <a:rPr lang="en-US" sz="1400" b="1" dirty="0" err="1">
                <a:solidFill>
                  <a:srgbClr val="0066CC"/>
                </a:solidFill>
                <a:latin typeface="Courier New"/>
                <a:cs typeface="Courier New"/>
              </a:rPr>
              <a:t>populateInitialList</a:t>
            </a:r>
            <a:r>
              <a:rPr lang="en-US" sz="1400" b="1" dirty="0">
                <a:latin typeface="Courier New"/>
                <a:cs typeface="Courier New"/>
              </a:rPr>
              <a:t>)</a:t>
            </a:r>
          </a:p>
          <a:p>
            <a:r>
              <a:rPr lang="en-US" sz="1400" b="1" dirty="0">
                <a:latin typeface="Courier New"/>
                <a:cs typeface="Courier New"/>
              </a:rPr>
              <a:t>     .send(); </a:t>
            </a:r>
            <a:r>
              <a:rPr lang="en-US" sz="1400" b="1" dirty="0">
                <a:solidFill>
                  <a:srgbClr val="0066CC"/>
                </a:solidFill>
                <a:latin typeface="Courier New"/>
                <a:cs typeface="Courier New"/>
              </a:rPr>
              <a:t># notation provided to daisy chain method calls</a:t>
            </a:r>
          </a:p>
          <a:p>
            <a:endParaRPr lang="en-US" sz="1400" b="1" dirty="0">
              <a:latin typeface="Courier New"/>
              <a:cs typeface="Courier New"/>
            </a:endParaRPr>
          </a:p>
          <a:p>
            <a:r>
              <a:rPr lang="en-US" sz="1400" b="1" dirty="0">
                <a:latin typeface="Courier New"/>
                <a:cs typeface="Courier New"/>
              </a:rPr>
              <a:t>   function </a:t>
            </a:r>
            <a:r>
              <a:rPr lang="en-US" sz="1400" b="1" dirty="0" err="1">
                <a:solidFill>
                  <a:srgbClr val="0066CC"/>
                </a:solidFill>
                <a:latin typeface="Courier New"/>
                <a:cs typeface="Courier New"/>
              </a:rPr>
              <a:t>populateInitialList</a:t>
            </a:r>
            <a:r>
              <a:rPr lang="en-US" sz="1400" b="1" dirty="0">
                <a:latin typeface="Courier New"/>
                <a:cs typeface="Courier New"/>
              </a:rPr>
              <a:t>(response) {</a:t>
            </a:r>
          </a:p>
          <a:p>
            <a:r>
              <a:rPr lang="en-US" sz="1400" b="1" dirty="0">
                <a:latin typeface="Courier New"/>
                <a:cs typeface="Courier New"/>
              </a:rPr>
              <a:t>      while (</a:t>
            </a:r>
            <a:r>
              <a:rPr lang="en-US" sz="1400" b="1" dirty="0" err="1">
                <a:latin typeface="Courier New"/>
                <a:cs typeface="Courier New"/>
              </a:rPr>
              <a:t>ul.lastChild</a:t>
            </a:r>
            <a:r>
              <a:rPr lang="en-US" sz="1400" b="1" dirty="0">
                <a:latin typeface="Courier New"/>
                <a:cs typeface="Courier New"/>
              </a:rPr>
              <a:t> !== null) </a:t>
            </a:r>
            <a:r>
              <a:rPr lang="en-US" sz="1400" b="1" dirty="0" err="1">
                <a:latin typeface="Courier New"/>
                <a:cs typeface="Courier New"/>
              </a:rPr>
              <a:t>ul.removeChild</a:t>
            </a:r>
            <a:r>
              <a:rPr lang="en-US" sz="1400" b="1" dirty="0">
                <a:latin typeface="Courier New"/>
                <a:cs typeface="Courier New"/>
              </a:rPr>
              <a:t>(</a:t>
            </a:r>
            <a:r>
              <a:rPr lang="en-US" sz="1400" b="1" dirty="0" err="1">
                <a:latin typeface="Courier New"/>
                <a:cs typeface="Courier New"/>
              </a:rPr>
              <a:t>ul.lastChild</a:t>
            </a:r>
            <a:r>
              <a:rPr lang="en-US" sz="1400" b="1" dirty="0">
                <a:latin typeface="Courier New"/>
                <a:cs typeface="Courier New"/>
              </a:rPr>
              <a:t>);</a:t>
            </a:r>
          </a:p>
          <a:p>
            <a:r>
              <a:rPr lang="en-US" sz="1400" b="1" dirty="0">
                <a:latin typeface="Courier New"/>
                <a:cs typeface="Courier New"/>
              </a:rPr>
              <a:t>      let items = </a:t>
            </a:r>
            <a:r>
              <a:rPr lang="en-US" sz="1400" b="1" dirty="0" err="1">
                <a:latin typeface="Courier New"/>
                <a:cs typeface="Courier New"/>
              </a:rPr>
              <a:t>JSON.parse</a:t>
            </a:r>
            <a:r>
              <a:rPr lang="en-US" sz="1400" b="1" dirty="0">
                <a:latin typeface="Courier New"/>
                <a:cs typeface="Courier New"/>
              </a:rPr>
              <a:t>(</a:t>
            </a:r>
            <a:r>
              <a:rPr lang="en-US" sz="1400" b="1" dirty="0" err="1">
                <a:latin typeface="Courier New"/>
                <a:cs typeface="Courier New"/>
              </a:rPr>
              <a:t>response.getPayload</a:t>
            </a:r>
            <a:r>
              <a:rPr lang="en-US" sz="1400" b="1" dirty="0">
                <a:latin typeface="Courier New"/>
                <a:cs typeface="Courier New"/>
              </a:rPr>
              <a:t>());</a:t>
            </a:r>
          </a:p>
          <a:p>
            <a:r>
              <a:rPr lang="en-US" sz="1400" b="1" dirty="0">
                <a:latin typeface="Courier New"/>
                <a:cs typeface="Courier New"/>
              </a:rPr>
              <a:t>      for (let key in items) </a:t>
            </a:r>
            <a:r>
              <a:rPr lang="en-US" sz="1400" b="1" dirty="0" err="1">
                <a:solidFill>
                  <a:srgbClr val="0066CC"/>
                </a:solidFill>
                <a:latin typeface="Courier New"/>
                <a:cs typeface="Courier New"/>
              </a:rPr>
              <a:t>appendListItem</a:t>
            </a:r>
            <a:r>
              <a:rPr lang="en-US" sz="1400" b="1" dirty="0">
                <a:latin typeface="Courier New"/>
                <a:cs typeface="Courier New"/>
              </a:rPr>
              <a:t>(key, items[key]);</a:t>
            </a:r>
          </a:p>
          <a:p>
            <a:r>
              <a:rPr lang="en-US" sz="1400" b="1" dirty="0">
                <a:latin typeface="Courier New"/>
                <a:cs typeface="Courier New"/>
              </a:rPr>
              <a:t>   } // implementation of </a:t>
            </a:r>
            <a:r>
              <a:rPr lang="en-US" sz="1400" b="1" dirty="0" err="1">
                <a:solidFill>
                  <a:srgbClr val="0066CC"/>
                </a:solidFill>
                <a:latin typeface="Courier New"/>
                <a:cs typeface="Courier New"/>
              </a:rPr>
              <a:t>appendListItem</a:t>
            </a:r>
            <a:r>
              <a:rPr lang="en-US" sz="1400" b="1" dirty="0">
                <a:latin typeface="Courier New"/>
                <a:cs typeface="Courier New"/>
              </a:rPr>
              <a:t> on next slide</a:t>
            </a:r>
          </a:p>
          <a:p>
            <a:r>
              <a:rPr lang="en-US" sz="1400" b="1" dirty="0">
                <a:latin typeface="Courier New"/>
                <a:cs typeface="Courier New"/>
              </a:rPr>
              <a:t>}</a:t>
            </a:r>
          </a:p>
          <a:p>
            <a:endParaRPr lang="en-US" sz="1400" b="1" dirty="0">
              <a:latin typeface="Courier New"/>
              <a:cs typeface="Courier New"/>
            </a:endParaRPr>
          </a:p>
          <a:p>
            <a:r>
              <a:rPr lang="en-US" sz="1400" b="1" dirty="0" err="1">
                <a:latin typeface="Courier New"/>
                <a:cs typeface="Courier New"/>
              </a:rPr>
              <a:t>document.addEventListener</a:t>
            </a:r>
            <a:r>
              <a:rPr lang="en-US" sz="1400" b="1" dirty="0">
                <a:latin typeface="Courier New"/>
                <a:cs typeface="Courier New"/>
              </a:rPr>
              <a:t>("</a:t>
            </a:r>
            <a:r>
              <a:rPr lang="en-US" sz="1400" b="1" dirty="0" err="1">
                <a:latin typeface="Courier New"/>
                <a:cs typeface="Courier New"/>
              </a:rPr>
              <a:t>DOMContentLoaded</a:t>
            </a:r>
            <a:r>
              <a:rPr lang="en-US" sz="1400" b="1" dirty="0">
                <a:latin typeface="Courier New"/>
                <a:cs typeface="Courier New"/>
              </a:rPr>
              <a:t>", </a:t>
            </a:r>
            <a:r>
              <a:rPr lang="en-US" sz="1400" b="1" dirty="0" err="1">
                <a:latin typeface="Courier New"/>
                <a:cs typeface="Courier New"/>
              </a:rPr>
              <a:t>BootstrapToDoList</a:t>
            </a:r>
            <a:r>
              <a:rPr lang="en-US" sz="1400" b="1" dirty="0">
                <a:latin typeface="Courier New"/>
                <a:cs typeface="Courier New"/>
              </a:rPr>
              <a:t>);</a:t>
            </a:r>
          </a:p>
        </p:txBody>
      </p:sp>
      <p:sp>
        <p:nvSpPr>
          <p:cNvPr id="10" name="TextBox 9">
            <a:extLst>
              <a:ext uri="{FF2B5EF4-FFF2-40B4-BE49-F238E27FC236}">
                <a16:creationId xmlns:a16="http://schemas.microsoft.com/office/drawing/2014/main" id="{F6CBA98E-8A81-F548-9564-43A74A3C7A47}"/>
              </a:ext>
            </a:extLst>
          </p:cNvPr>
          <p:cNvSpPr txBox="1"/>
          <p:nvPr/>
        </p:nvSpPr>
        <p:spPr>
          <a:xfrm>
            <a:off x="838200" y="997490"/>
            <a:ext cx="3505200" cy="307777"/>
          </a:xfrm>
          <a:prstGeom prst="rect">
            <a:avLst/>
          </a:prstGeom>
          <a:noFill/>
        </p:spPr>
        <p:txBody>
          <a:bodyPr wrap="square" rtlCol="0">
            <a:spAutoFit/>
          </a:bodyPr>
          <a:lstStyle/>
          <a:p>
            <a:r>
              <a:rPr lang="en-US" sz="1400" dirty="0">
                <a:latin typeface="Times New Roman" panose="02020603050405020304" pitchFamily="18" charset="0"/>
                <a:cs typeface="Times New Roman" panose="02020603050405020304" pitchFamily="18" charset="0"/>
              </a:rPr>
              <a:t>File: </a:t>
            </a:r>
            <a:r>
              <a:rPr lang="en-US" sz="1400" b="1" dirty="0" err="1">
                <a:latin typeface="Courier New" panose="02070309020205020404" pitchFamily="49" charset="0"/>
                <a:cs typeface="Courier New" panose="02070309020205020404" pitchFamily="49" charset="0"/>
              </a:rPr>
              <a:t>todo.js</a:t>
            </a:r>
            <a:r>
              <a:rPr lang="en-US" sz="1400" b="1" dirty="0">
                <a:latin typeface="Courier New" panose="02070309020205020404" pitchFamily="49" charset="0"/>
                <a:cs typeface="Courier New" panose="02070309020205020404" pitchFamily="49" charset="0"/>
              </a:rPr>
              <a:t> (part 1)</a:t>
            </a:r>
          </a:p>
        </p:txBody>
      </p:sp>
      <p:sp>
        <p:nvSpPr>
          <p:cNvPr id="9" name="Rectangle 3">
            <a:extLst>
              <a:ext uri="{FF2B5EF4-FFF2-40B4-BE49-F238E27FC236}">
                <a16:creationId xmlns:a16="http://schemas.microsoft.com/office/drawing/2014/main" id="{E77913B2-3C4D-7042-9158-B25886A87732}"/>
              </a:ext>
            </a:extLst>
          </p:cNvPr>
          <p:cNvSpPr>
            <a:spLocks noChangeArrowheads="1"/>
          </p:cNvSpPr>
          <p:nvPr/>
        </p:nvSpPr>
        <p:spPr bwMode="auto">
          <a:xfrm>
            <a:off x="508000" y="5105400"/>
            <a:ext cx="8331200" cy="1143000"/>
          </a:xfrm>
          <a:prstGeom prst="rect">
            <a:avLst/>
          </a:prstGeom>
          <a:noFill/>
          <a:ln w="9525">
            <a:noFill/>
            <a:miter lim="800000"/>
            <a:headEnd/>
            <a:tailEnd/>
          </a:ln>
          <a:effectLst/>
        </p:spPr>
        <p:txBody>
          <a:bodyPr>
            <a:prstTxWarp prst="textNoShape">
              <a:avLst/>
            </a:prstTxWarp>
          </a:bodyPr>
          <a:lstStyle/>
          <a:p>
            <a:pPr>
              <a:lnSpc>
                <a:spcPct val="90000"/>
              </a:lnSpc>
              <a:spcAft>
                <a:spcPts val="1400"/>
              </a:spcAft>
            </a:pPr>
            <a:r>
              <a:rPr lang="en-US" sz="2400" dirty="0">
                <a:solidFill>
                  <a:srgbClr val="000000"/>
                </a:solidFill>
                <a:latin typeface="Times New Roman" charset="0"/>
              </a:rPr>
              <a:t>The above JavaScript is a subset of the full </a:t>
            </a:r>
            <a:r>
              <a:rPr lang="en-US" sz="2400" b="1" i="1" dirty="0">
                <a:solidFill>
                  <a:srgbClr val="000000"/>
                </a:solidFill>
                <a:latin typeface="Times New Roman" charset="0"/>
              </a:rPr>
              <a:t>controller</a:t>
            </a:r>
            <a:r>
              <a:rPr lang="en-US" sz="2400" dirty="0">
                <a:solidFill>
                  <a:srgbClr val="000000"/>
                </a:solidFill>
                <a:latin typeface="Times New Roman" charset="0"/>
              </a:rPr>
              <a:t>, but just enough to be clear how the to-do list is populated with the current set of items as stored server-side.  This programming model works to ensure the web page and server can always be in sync.</a:t>
            </a:r>
          </a:p>
          <a:p>
            <a:pPr>
              <a:lnSpc>
                <a:spcPct val="90000"/>
              </a:lnSpc>
              <a:spcAft>
                <a:spcPts val="1400"/>
              </a:spcAft>
            </a:pPr>
            <a:r>
              <a:rPr lang="en-US" sz="2400" dirty="0">
                <a:solidFill>
                  <a:srgbClr val="000000"/>
                </a:solidFill>
                <a:latin typeface="Times New Roman" charset="0"/>
              </a:rPr>
              <a:t>   </a:t>
            </a: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endParaRPr lang="en-US" sz="2400" dirty="0">
              <a:solidFill>
                <a:srgbClr val="000000"/>
              </a:solidFill>
              <a:latin typeface="Times New Roman" charset="0"/>
            </a:endParaRPr>
          </a:p>
        </p:txBody>
      </p:sp>
    </p:spTree>
    <p:extLst>
      <p:ext uri="{BB962C8B-B14F-4D97-AF65-F5344CB8AC3E}">
        <p14:creationId xmlns:p14="http://schemas.microsoft.com/office/powerpoint/2010/main" val="1677937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bldLvl="2"/>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9" name="Rectangle 3"/>
          <p:cNvSpPr>
            <a:spLocks noChangeArrowheads="1"/>
          </p:cNvSpPr>
          <p:nvPr/>
        </p:nvSpPr>
        <p:spPr bwMode="auto">
          <a:xfrm>
            <a:off x="508000" y="1231900"/>
            <a:ext cx="7950200" cy="1143000"/>
          </a:xfrm>
          <a:prstGeom prst="rect">
            <a:avLst/>
          </a:prstGeom>
          <a:noFill/>
          <a:ln w="9525">
            <a:noFill/>
            <a:miter lim="800000"/>
            <a:headEnd/>
            <a:tailEnd/>
          </a:ln>
          <a:effectLst/>
        </p:spPr>
        <p:txBody>
          <a:bodyPr>
            <a:prstTxWarp prst="textNoShape">
              <a:avLst/>
            </a:prstTxWarp>
          </a:bodyPr>
          <a:lstStyle/>
          <a:p>
            <a:pPr>
              <a:lnSpc>
                <a:spcPct val="90000"/>
              </a:lnSpc>
              <a:spcAft>
                <a:spcPts val="1400"/>
              </a:spcAft>
            </a:pP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endParaRPr lang="en-US" sz="2400" dirty="0">
              <a:solidFill>
                <a:srgbClr val="000000"/>
              </a:solidFill>
              <a:latin typeface="Times New Roman" charset="0"/>
            </a:endParaRPr>
          </a:p>
        </p:txBody>
      </p:sp>
      <p:sp>
        <p:nvSpPr>
          <p:cNvPr id="429058" name="Rectangle 2"/>
          <p:cNvSpPr>
            <a:spLocks noGrp="1" noChangeArrowheads="1"/>
          </p:cNvSpPr>
          <p:nvPr>
            <p:ph type="title"/>
          </p:nvPr>
        </p:nvSpPr>
        <p:spPr>
          <a:xfrm>
            <a:off x="0" y="76200"/>
            <a:ext cx="9144000" cy="1143000"/>
          </a:xfrm>
          <a:noFill/>
          <a:ln/>
        </p:spPr>
        <p:txBody>
          <a:bodyPr/>
          <a:lstStyle/>
          <a:p>
            <a:r>
              <a:rPr lang="en-US" dirty="0">
                <a:solidFill>
                  <a:srgbClr val="FF0000"/>
                </a:solidFill>
                <a:latin typeface="Times New Roman" charset="0"/>
              </a:rPr>
              <a:t>Example: Persistent To-Do List</a:t>
            </a:r>
          </a:p>
        </p:txBody>
      </p:sp>
      <p:sp>
        <p:nvSpPr>
          <p:cNvPr id="7" name="Rectangle 6">
            <a:extLst>
              <a:ext uri="{FF2B5EF4-FFF2-40B4-BE49-F238E27FC236}">
                <a16:creationId xmlns:a16="http://schemas.microsoft.com/office/drawing/2014/main" id="{F0CD2301-6027-DA46-A4D2-302FF6D6F550}"/>
              </a:ext>
            </a:extLst>
          </p:cNvPr>
          <p:cNvSpPr/>
          <p:nvPr/>
        </p:nvSpPr>
        <p:spPr bwMode="auto">
          <a:xfrm>
            <a:off x="922825" y="1302289"/>
            <a:ext cx="7298350" cy="2190211"/>
          </a:xfrm>
          <a:prstGeom prst="rect">
            <a:avLst/>
          </a:prstGeom>
          <a:solidFill>
            <a:srgbClr val="FFFFFF"/>
          </a:solidFill>
          <a:ln w="9525" cap="flat" cmpd="sng" algn="ctr">
            <a:solidFill>
              <a:schemeClr val="tx1"/>
            </a:solidFill>
            <a:prstDash val="solid"/>
            <a:round/>
            <a:headEnd type="none" w="med" len="med"/>
            <a:tailEnd type="none" w="med" len="med"/>
          </a:ln>
          <a:effectLst>
            <a:outerShdw blurRad="50800" dist="38100" dir="2700000">
              <a:srgbClr val="000000">
                <a:alpha val="43000"/>
              </a:srgb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8" name="Rectangle 7">
            <a:extLst>
              <a:ext uri="{FF2B5EF4-FFF2-40B4-BE49-F238E27FC236}">
                <a16:creationId xmlns:a16="http://schemas.microsoft.com/office/drawing/2014/main" id="{01F55685-07D8-8447-9EE5-45BD277B7ECA}"/>
              </a:ext>
            </a:extLst>
          </p:cNvPr>
          <p:cNvSpPr/>
          <p:nvPr/>
        </p:nvSpPr>
        <p:spPr>
          <a:xfrm>
            <a:off x="990599" y="1343084"/>
            <a:ext cx="7230575" cy="2031325"/>
          </a:xfrm>
          <a:prstGeom prst="rect">
            <a:avLst/>
          </a:prstGeom>
        </p:spPr>
        <p:txBody>
          <a:bodyPr wrap="square">
            <a:spAutoFit/>
          </a:bodyPr>
          <a:lstStyle/>
          <a:p>
            <a:r>
              <a:rPr lang="en-US" sz="1400" b="1" dirty="0">
                <a:latin typeface="Courier New"/>
                <a:cs typeface="Courier New"/>
              </a:rPr>
              <a:t>   function </a:t>
            </a:r>
            <a:r>
              <a:rPr lang="en-US" sz="1400" b="1" dirty="0" err="1">
                <a:latin typeface="Courier New"/>
                <a:cs typeface="Courier New"/>
              </a:rPr>
              <a:t>appendListItem</a:t>
            </a:r>
            <a:r>
              <a:rPr lang="en-US" sz="1400" b="1" dirty="0">
                <a:latin typeface="Courier New"/>
                <a:cs typeface="Courier New"/>
              </a:rPr>
              <a:t>(</a:t>
            </a:r>
            <a:r>
              <a:rPr lang="en-US" sz="1400" b="1" dirty="0" err="1">
                <a:latin typeface="Courier New"/>
                <a:cs typeface="Courier New"/>
              </a:rPr>
              <a:t>itemid</a:t>
            </a:r>
            <a:r>
              <a:rPr lang="en-US" sz="1400" b="1" dirty="0">
                <a:latin typeface="Courier New"/>
                <a:cs typeface="Courier New"/>
              </a:rPr>
              <a:t>, text) {</a:t>
            </a:r>
          </a:p>
          <a:p>
            <a:r>
              <a:rPr lang="en-US" sz="1400" b="1" dirty="0">
                <a:latin typeface="Courier New"/>
                <a:cs typeface="Courier New"/>
              </a:rPr>
              <a:t>      let li = </a:t>
            </a:r>
            <a:r>
              <a:rPr lang="en-US" sz="1400" b="1" dirty="0" err="1">
                <a:latin typeface="Courier New"/>
                <a:cs typeface="Courier New"/>
              </a:rPr>
              <a:t>document.createElement</a:t>
            </a:r>
            <a:r>
              <a:rPr lang="en-US" sz="1400" b="1" dirty="0">
                <a:latin typeface="Courier New"/>
                <a:cs typeface="Courier New"/>
              </a:rPr>
              <a:t>("li");</a:t>
            </a:r>
          </a:p>
          <a:p>
            <a:r>
              <a:rPr lang="en-US" sz="1400" b="1" dirty="0">
                <a:latin typeface="Courier New"/>
                <a:cs typeface="Courier New"/>
              </a:rPr>
              <a:t>      let </a:t>
            </a:r>
            <a:r>
              <a:rPr lang="en-US" sz="1400" b="1" dirty="0" err="1">
                <a:latin typeface="Courier New"/>
                <a:cs typeface="Courier New"/>
              </a:rPr>
              <a:t>tn</a:t>
            </a:r>
            <a:r>
              <a:rPr lang="en-US" sz="1400" b="1" dirty="0">
                <a:latin typeface="Courier New"/>
                <a:cs typeface="Courier New"/>
              </a:rPr>
              <a:t> = </a:t>
            </a:r>
            <a:r>
              <a:rPr lang="en-US" sz="1400" b="1" dirty="0" err="1">
                <a:latin typeface="Courier New"/>
                <a:cs typeface="Courier New"/>
              </a:rPr>
              <a:t>document.createTextNode</a:t>
            </a:r>
            <a:r>
              <a:rPr lang="en-US" sz="1400" b="1" dirty="0">
                <a:latin typeface="Courier New"/>
                <a:cs typeface="Courier New"/>
              </a:rPr>
              <a:t>(text);</a:t>
            </a:r>
          </a:p>
          <a:p>
            <a:r>
              <a:rPr lang="en-US" sz="1400" b="1" dirty="0">
                <a:latin typeface="Courier New"/>
                <a:cs typeface="Courier New"/>
              </a:rPr>
              <a:t>      </a:t>
            </a:r>
            <a:r>
              <a:rPr lang="en-US" sz="1400" b="1" dirty="0" err="1">
                <a:solidFill>
                  <a:srgbClr val="0066CC"/>
                </a:solidFill>
                <a:latin typeface="Courier New"/>
                <a:cs typeface="Courier New"/>
              </a:rPr>
              <a:t>li.setAttribute</a:t>
            </a:r>
            <a:r>
              <a:rPr lang="en-US" sz="1400" b="1" dirty="0">
                <a:solidFill>
                  <a:srgbClr val="0066CC"/>
                </a:solidFill>
                <a:latin typeface="Courier New"/>
                <a:cs typeface="Courier New"/>
              </a:rPr>
              <a:t>("id", "item-" + </a:t>
            </a:r>
            <a:r>
              <a:rPr lang="en-US" sz="1400" b="1" dirty="0" err="1">
                <a:solidFill>
                  <a:srgbClr val="0066CC"/>
                </a:solidFill>
                <a:latin typeface="Courier New"/>
                <a:cs typeface="Courier New"/>
              </a:rPr>
              <a:t>itemid</a:t>
            </a:r>
            <a:r>
              <a:rPr lang="en-US" sz="1400" b="1" dirty="0">
                <a:solidFill>
                  <a:srgbClr val="0066CC"/>
                </a:solidFill>
                <a:latin typeface="Courier New"/>
                <a:cs typeface="Courier New"/>
              </a:rPr>
              <a:t>)</a:t>
            </a:r>
          </a:p>
          <a:p>
            <a:r>
              <a:rPr lang="en-US" sz="1400" b="1" dirty="0">
                <a:solidFill>
                  <a:srgbClr val="0066CC"/>
                </a:solidFill>
                <a:latin typeface="Courier New"/>
                <a:cs typeface="Courier New"/>
              </a:rPr>
              <a:t>      </a:t>
            </a:r>
            <a:r>
              <a:rPr lang="en-US" sz="1400" b="1" dirty="0" err="1">
                <a:solidFill>
                  <a:srgbClr val="0066CC"/>
                </a:solidFill>
                <a:latin typeface="Courier New"/>
                <a:cs typeface="Courier New"/>
              </a:rPr>
              <a:t>li.setAttribute</a:t>
            </a:r>
            <a:r>
              <a:rPr lang="en-US" sz="1400" b="1" dirty="0">
                <a:solidFill>
                  <a:srgbClr val="0066CC"/>
                </a:solidFill>
                <a:latin typeface="Courier New"/>
                <a:cs typeface="Courier New"/>
              </a:rPr>
              <a:t>("data-id", </a:t>
            </a:r>
            <a:r>
              <a:rPr lang="en-US" sz="1400" b="1" dirty="0" err="1">
                <a:solidFill>
                  <a:srgbClr val="0066CC"/>
                </a:solidFill>
                <a:latin typeface="Courier New"/>
                <a:cs typeface="Courier New"/>
              </a:rPr>
              <a:t>itemid</a:t>
            </a:r>
            <a:r>
              <a:rPr lang="en-US" sz="1400" b="1" dirty="0">
                <a:solidFill>
                  <a:srgbClr val="0066CC"/>
                </a:solidFill>
                <a:latin typeface="Courier New"/>
                <a:cs typeface="Courier New"/>
              </a:rPr>
              <a:t>);</a:t>
            </a:r>
          </a:p>
          <a:p>
            <a:r>
              <a:rPr lang="en-US" sz="1400" b="1" dirty="0">
                <a:latin typeface="Courier New"/>
                <a:cs typeface="Courier New"/>
              </a:rPr>
              <a:t>      </a:t>
            </a:r>
            <a:r>
              <a:rPr lang="en-US" sz="1400" b="1" dirty="0" err="1">
                <a:latin typeface="Courier New"/>
                <a:cs typeface="Courier New"/>
              </a:rPr>
              <a:t>li.addEventListener</a:t>
            </a:r>
            <a:r>
              <a:rPr lang="en-US" sz="1400" b="1" dirty="0">
                <a:latin typeface="Courier New"/>
                <a:cs typeface="Courier New"/>
              </a:rPr>
              <a:t>("</a:t>
            </a:r>
            <a:r>
              <a:rPr lang="en-US" sz="1400" b="1" dirty="0" err="1">
                <a:latin typeface="Courier New"/>
                <a:cs typeface="Courier New"/>
              </a:rPr>
              <a:t>dblclick</a:t>
            </a:r>
            <a:r>
              <a:rPr lang="en-US" sz="1400" b="1" dirty="0">
                <a:latin typeface="Courier New"/>
                <a:cs typeface="Courier New"/>
              </a:rPr>
              <a:t>", </a:t>
            </a:r>
            <a:r>
              <a:rPr lang="en-US" sz="1400" b="1" dirty="0" err="1">
                <a:latin typeface="Courier New"/>
                <a:cs typeface="Courier New"/>
              </a:rPr>
              <a:t>onItemDoubleClick</a:t>
            </a:r>
            <a:r>
              <a:rPr lang="en-US" sz="1400" b="1" dirty="0">
                <a:latin typeface="Courier New"/>
                <a:cs typeface="Courier New"/>
              </a:rPr>
              <a:t>);</a:t>
            </a:r>
          </a:p>
          <a:p>
            <a:r>
              <a:rPr lang="en-US" sz="1400" b="1" dirty="0">
                <a:latin typeface="Courier New"/>
                <a:cs typeface="Courier New"/>
              </a:rPr>
              <a:t>      </a:t>
            </a:r>
            <a:r>
              <a:rPr lang="en-US" sz="1400" b="1" dirty="0" err="1">
                <a:latin typeface="Courier New"/>
                <a:cs typeface="Courier New"/>
              </a:rPr>
              <a:t>li.appendChild</a:t>
            </a:r>
            <a:r>
              <a:rPr lang="en-US" sz="1400" b="1" dirty="0">
                <a:latin typeface="Courier New"/>
                <a:cs typeface="Courier New"/>
              </a:rPr>
              <a:t>(</a:t>
            </a:r>
            <a:r>
              <a:rPr lang="en-US" sz="1400" b="1" dirty="0" err="1">
                <a:latin typeface="Courier New"/>
                <a:cs typeface="Courier New"/>
              </a:rPr>
              <a:t>tn</a:t>
            </a:r>
            <a:r>
              <a:rPr lang="en-US" sz="1400" b="1" dirty="0">
                <a:latin typeface="Courier New"/>
                <a:cs typeface="Courier New"/>
              </a:rPr>
              <a:t>);</a:t>
            </a:r>
          </a:p>
          <a:p>
            <a:r>
              <a:rPr lang="en-US" sz="1400" b="1" dirty="0">
                <a:latin typeface="Courier New"/>
                <a:cs typeface="Courier New"/>
              </a:rPr>
              <a:t>      </a:t>
            </a:r>
            <a:r>
              <a:rPr lang="en-US" sz="1400" b="1" dirty="0" err="1">
                <a:latin typeface="Courier New"/>
                <a:cs typeface="Courier New"/>
              </a:rPr>
              <a:t>ul.appendChild</a:t>
            </a:r>
            <a:r>
              <a:rPr lang="en-US" sz="1400" b="1" dirty="0">
                <a:latin typeface="Courier New"/>
                <a:cs typeface="Courier New"/>
              </a:rPr>
              <a:t>(li);</a:t>
            </a:r>
          </a:p>
          <a:p>
            <a:r>
              <a:rPr lang="en-US" sz="1400" b="1" dirty="0">
                <a:latin typeface="Courier New"/>
                <a:cs typeface="Courier New"/>
              </a:rPr>
              <a:t>   }</a:t>
            </a:r>
          </a:p>
        </p:txBody>
      </p:sp>
      <p:sp>
        <p:nvSpPr>
          <p:cNvPr id="10" name="TextBox 9">
            <a:extLst>
              <a:ext uri="{FF2B5EF4-FFF2-40B4-BE49-F238E27FC236}">
                <a16:creationId xmlns:a16="http://schemas.microsoft.com/office/drawing/2014/main" id="{F6CBA98E-8A81-F548-9564-43A74A3C7A47}"/>
              </a:ext>
            </a:extLst>
          </p:cNvPr>
          <p:cNvSpPr txBox="1"/>
          <p:nvPr/>
        </p:nvSpPr>
        <p:spPr>
          <a:xfrm>
            <a:off x="838200" y="997490"/>
            <a:ext cx="3505200" cy="307777"/>
          </a:xfrm>
          <a:prstGeom prst="rect">
            <a:avLst/>
          </a:prstGeom>
          <a:noFill/>
        </p:spPr>
        <p:txBody>
          <a:bodyPr wrap="square" rtlCol="0">
            <a:spAutoFit/>
          </a:bodyPr>
          <a:lstStyle/>
          <a:p>
            <a:r>
              <a:rPr lang="en-US" sz="1400" dirty="0">
                <a:latin typeface="Times New Roman" panose="02020603050405020304" pitchFamily="18" charset="0"/>
                <a:cs typeface="Times New Roman" panose="02020603050405020304" pitchFamily="18" charset="0"/>
              </a:rPr>
              <a:t>File: </a:t>
            </a:r>
            <a:r>
              <a:rPr lang="en-US" sz="1400" b="1" dirty="0" err="1">
                <a:latin typeface="Courier New" panose="02070309020205020404" pitchFamily="49" charset="0"/>
                <a:cs typeface="Courier New" panose="02070309020205020404" pitchFamily="49" charset="0"/>
              </a:rPr>
              <a:t>todo.js</a:t>
            </a:r>
            <a:r>
              <a:rPr lang="en-US" sz="1400" b="1" dirty="0">
                <a:latin typeface="Courier New" panose="02070309020205020404" pitchFamily="49" charset="0"/>
                <a:cs typeface="Courier New" panose="02070309020205020404" pitchFamily="49" charset="0"/>
              </a:rPr>
              <a:t> (part 2)</a:t>
            </a:r>
          </a:p>
        </p:txBody>
      </p:sp>
      <p:sp>
        <p:nvSpPr>
          <p:cNvPr id="9" name="Rectangle 3">
            <a:extLst>
              <a:ext uri="{FF2B5EF4-FFF2-40B4-BE49-F238E27FC236}">
                <a16:creationId xmlns:a16="http://schemas.microsoft.com/office/drawing/2014/main" id="{E77913B2-3C4D-7042-9158-B25886A87732}"/>
              </a:ext>
            </a:extLst>
          </p:cNvPr>
          <p:cNvSpPr>
            <a:spLocks noChangeArrowheads="1"/>
          </p:cNvSpPr>
          <p:nvPr/>
        </p:nvSpPr>
        <p:spPr bwMode="auto">
          <a:xfrm>
            <a:off x="508000" y="3733800"/>
            <a:ext cx="8331200" cy="2819400"/>
          </a:xfrm>
          <a:prstGeom prst="rect">
            <a:avLst/>
          </a:prstGeom>
          <a:noFill/>
          <a:ln w="9525">
            <a:noFill/>
            <a:miter lim="800000"/>
            <a:headEnd/>
            <a:tailEnd/>
          </a:ln>
          <a:effectLst/>
        </p:spPr>
        <p:txBody>
          <a:bodyPr>
            <a:prstTxWarp prst="textNoShape">
              <a:avLst/>
            </a:prstTxWarp>
          </a:bodyPr>
          <a:lstStyle/>
          <a:p>
            <a:pPr>
              <a:lnSpc>
                <a:spcPct val="90000"/>
              </a:lnSpc>
              <a:spcAft>
                <a:spcPts val="1400"/>
              </a:spcAft>
            </a:pPr>
            <a:r>
              <a:rPr lang="en-US" sz="2400" dirty="0">
                <a:solidFill>
                  <a:srgbClr val="000000"/>
                </a:solidFill>
                <a:latin typeface="Times New Roman" charset="0"/>
              </a:rPr>
              <a:t>The implementation of </a:t>
            </a:r>
            <a:r>
              <a:rPr lang="en-US" sz="2000" b="1" dirty="0" err="1">
                <a:solidFill>
                  <a:srgbClr val="000000"/>
                </a:solidFill>
                <a:latin typeface="Courier" pitchFamily="2" charset="0"/>
              </a:rPr>
              <a:t>appendListItem</a:t>
            </a:r>
            <a:r>
              <a:rPr lang="en-US" sz="2400" dirty="0">
                <a:solidFill>
                  <a:srgbClr val="000000"/>
                </a:solidFill>
                <a:latin typeface="Times New Roman" charset="0"/>
              </a:rPr>
              <a:t> should be familiar from prior versions of the to-do list app.  We create a text node around the supplied text and embed it within a new </a:t>
            </a:r>
            <a:r>
              <a:rPr lang="en-US" sz="2000" b="1" dirty="0">
                <a:solidFill>
                  <a:srgbClr val="000000"/>
                </a:solidFill>
                <a:latin typeface="Courier" pitchFamily="2" charset="0"/>
              </a:rPr>
              <a:t>&lt;li&gt;</a:t>
            </a:r>
            <a:r>
              <a:rPr lang="en-US" sz="2400" dirty="0">
                <a:solidFill>
                  <a:srgbClr val="000000"/>
                </a:solidFill>
                <a:latin typeface="Times New Roman" charset="0"/>
              </a:rPr>
              <a:t> node. This new </a:t>
            </a:r>
            <a:r>
              <a:rPr lang="en-US" sz="2000" b="1" dirty="0">
                <a:solidFill>
                  <a:srgbClr val="000000"/>
                </a:solidFill>
                <a:latin typeface="Courier" pitchFamily="2" charset="0"/>
              </a:rPr>
              <a:t>&lt;li&gt;</a:t>
            </a:r>
            <a:r>
              <a:rPr lang="en-US" sz="2400" dirty="0">
                <a:solidFill>
                  <a:srgbClr val="000000"/>
                </a:solidFill>
                <a:latin typeface="Times New Roman" charset="0"/>
              </a:rPr>
              <a:t> node is appended to the running list of </a:t>
            </a:r>
            <a:r>
              <a:rPr lang="en-US" sz="2000" b="1" dirty="0">
                <a:solidFill>
                  <a:srgbClr val="000000"/>
                </a:solidFill>
                <a:latin typeface="Courier" pitchFamily="2" charset="0"/>
              </a:rPr>
              <a:t>&lt;li&gt;</a:t>
            </a:r>
            <a:r>
              <a:rPr lang="en-US" sz="2400" dirty="0">
                <a:solidFill>
                  <a:srgbClr val="000000"/>
                </a:solidFill>
                <a:latin typeface="Times New Roman" charset="0"/>
              </a:rPr>
              <a:t> nodes already hanging from </a:t>
            </a:r>
            <a:r>
              <a:rPr lang="en-US" sz="2000" b="1" dirty="0">
                <a:solidFill>
                  <a:srgbClr val="000000"/>
                </a:solidFill>
                <a:latin typeface="Courier" pitchFamily="2" charset="0"/>
              </a:rPr>
              <a:t>&lt;</a:t>
            </a:r>
            <a:r>
              <a:rPr lang="en-US" sz="2000" b="1" dirty="0" err="1">
                <a:solidFill>
                  <a:srgbClr val="000000"/>
                </a:solidFill>
                <a:latin typeface="Courier" pitchFamily="2" charset="0"/>
              </a:rPr>
              <a:t>ul</a:t>
            </a:r>
            <a:r>
              <a:rPr lang="en-US" sz="2000" b="1" dirty="0">
                <a:solidFill>
                  <a:srgbClr val="000000"/>
                </a:solidFill>
                <a:latin typeface="Courier" pitchFamily="2" charset="0"/>
              </a:rPr>
              <a:t>&gt;</a:t>
            </a:r>
            <a:r>
              <a:rPr lang="en-US" sz="2400" dirty="0">
                <a:solidFill>
                  <a:srgbClr val="000000"/>
                </a:solidFill>
                <a:latin typeface="Times New Roman" charset="0"/>
              </a:rPr>
              <a:t>.  The key differences? We add an </a:t>
            </a:r>
            <a:r>
              <a:rPr lang="en-US" sz="2000" b="1" dirty="0">
                <a:solidFill>
                  <a:srgbClr val="000000"/>
                </a:solidFill>
                <a:latin typeface="Courier" pitchFamily="2" charset="0"/>
                <a:cs typeface="Courier New" panose="02070309020205020404" pitchFamily="49" charset="0"/>
              </a:rPr>
              <a:t>id</a:t>
            </a:r>
            <a:r>
              <a:rPr lang="en-US" sz="2400" dirty="0">
                <a:solidFill>
                  <a:srgbClr val="000000"/>
                </a:solidFill>
                <a:latin typeface="Times New Roman" charset="0"/>
              </a:rPr>
              <a:t> attribute so the node can be programmatically discovered by </a:t>
            </a:r>
            <a:r>
              <a:rPr lang="en-US" sz="2000" b="1" dirty="0" err="1">
                <a:solidFill>
                  <a:srgbClr val="000000"/>
                </a:solidFill>
                <a:latin typeface="Courier" pitchFamily="2" charset="0"/>
                <a:cs typeface="Courier New" panose="02070309020205020404" pitchFamily="49" charset="0"/>
              </a:rPr>
              <a:t>document.getElementById</a:t>
            </a:r>
            <a:r>
              <a:rPr lang="en-US" sz="2400" dirty="0">
                <a:solidFill>
                  <a:srgbClr val="000000"/>
                </a:solidFill>
                <a:latin typeface="Times New Roman" charset="0"/>
              </a:rPr>
              <a:t>, and we add a </a:t>
            </a:r>
            <a:r>
              <a:rPr lang="en-US" sz="2000" b="1" dirty="0">
                <a:solidFill>
                  <a:srgbClr val="000000"/>
                </a:solidFill>
                <a:latin typeface="Courier" pitchFamily="2" charset="0"/>
              </a:rPr>
              <a:t>data-id</a:t>
            </a:r>
            <a:r>
              <a:rPr lang="en-US" sz="2400" dirty="0">
                <a:solidFill>
                  <a:srgbClr val="000000"/>
                </a:solidFill>
                <a:latin typeface="Times New Roman" charset="0"/>
              </a:rPr>
              <a:t> attribute that stores the raw list item identifier as it's stored server-side.</a:t>
            </a:r>
            <a:br>
              <a:rPr lang="en-US" sz="2400" dirty="0">
                <a:solidFill>
                  <a:srgbClr val="000000"/>
                </a:solidFill>
                <a:latin typeface="Times New Roman" charset="0"/>
              </a:rPr>
            </a:br>
            <a:br>
              <a:rPr lang="en-US" sz="2400" dirty="0">
                <a:solidFill>
                  <a:srgbClr val="000000"/>
                </a:solidFill>
                <a:latin typeface="Times New Roman" charset="0"/>
              </a:rPr>
            </a:br>
            <a:endParaRPr lang="en-US" sz="2400" dirty="0">
              <a:solidFill>
                <a:srgbClr val="000000"/>
              </a:solidFill>
              <a:latin typeface="Times New Roman" charset="0"/>
            </a:endParaRPr>
          </a:p>
          <a:p>
            <a:pPr>
              <a:lnSpc>
                <a:spcPct val="90000"/>
              </a:lnSpc>
              <a:spcAft>
                <a:spcPts val="1400"/>
              </a:spcAft>
            </a:pPr>
            <a:r>
              <a:rPr lang="en-US" sz="2400" dirty="0">
                <a:solidFill>
                  <a:srgbClr val="000000"/>
                </a:solidFill>
                <a:latin typeface="Times New Roman" charset="0"/>
              </a:rPr>
              <a:t>   </a:t>
            </a: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endParaRPr lang="en-US" sz="2400" dirty="0">
              <a:solidFill>
                <a:srgbClr val="000000"/>
              </a:solidFill>
              <a:latin typeface="Times New Roman" charset="0"/>
            </a:endParaRPr>
          </a:p>
        </p:txBody>
      </p:sp>
    </p:spTree>
    <p:extLst>
      <p:ext uri="{BB962C8B-B14F-4D97-AF65-F5344CB8AC3E}">
        <p14:creationId xmlns:p14="http://schemas.microsoft.com/office/powerpoint/2010/main" val="1080096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bldLvl="2"/>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9" name="Rectangle 3"/>
          <p:cNvSpPr>
            <a:spLocks noChangeArrowheads="1"/>
          </p:cNvSpPr>
          <p:nvPr/>
        </p:nvSpPr>
        <p:spPr bwMode="auto">
          <a:xfrm>
            <a:off x="508000" y="1231900"/>
            <a:ext cx="7950200" cy="1143000"/>
          </a:xfrm>
          <a:prstGeom prst="rect">
            <a:avLst/>
          </a:prstGeom>
          <a:noFill/>
          <a:ln w="9525">
            <a:noFill/>
            <a:miter lim="800000"/>
            <a:headEnd/>
            <a:tailEnd/>
          </a:ln>
          <a:effectLst/>
        </p:spPr>
        <p:txBody>
          <a:bodyPr>
            <a:prstTxWarp prst="textNoShape">
              <a:avLst/>
            </a:prstTxWarp>
          </a:bodyPr>
          <a:lstStyle/>
          <a:p>
            <a:pPr>
              <a:lnSpc>
                <a:spcPct val="90000"/>
              </a:lnSpc>
              <a:spcAft>
                <a:spcPts val="1400"/>
              </a:spcAft>
            </a:pP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endParaRPr lang="en-US" sz="2400" dirty="0">
              <a:solidFill>
                <a:srgbClr val="000000"/>
              </a:solidFill>
              <a:latin typeface="Times New Roman" charset="0"/>
            </a:endParaRPr>
          </a:p>
        </p:txBody>
      </p:sp>
      <p:sp>
        <p:nvSpPr>
          <p:cNvPr id="429058" name="Rectangle 2"/>
          <p:cNvSpPr>
            <a:spLocks noGrp="1" noChangeArrowheads="1"/>
          </p:cNvSpPr>
          <p:nvPr>
            <p:ph type="title"/>
          </p:nvPr>
        </p:nvSpPr>
        <p:spPr>
          <a:xfrm>
            <a:off x="0" y="76200"/>
            <a:ext cx="9144000" cy="1143000"/>
          </a:xfrm>
          <a:noFill/>
          <a:ln/>
        </p:spPr>
        <p:txBody>
          <a:bodyPr/>
          <a:lstStyle/>
          <a:p>
            <a:r>
              <a:rPr lang="en-US" dirty="0">
                <a:solidFill>
                  <a:srgbClr val="FF0000"/>
                </a:solidFill>
                <a:latin typeface="Times New Roman" charset="0"/>
              </a:rPr>
              <a:t>Example: Persistent To-Do List</a:t>
            </a:r>
          </a:p>
        </p:txBody>
      </p:sp>
      <p:sp>
        <p:nvSpPr>
          <p:cNvPr id="7" name="Rectangle 6">
            <a:extLst>
              <a:ext uri="{FF2B5EF4-FFF2-40B4-BE49-F238E27FC236}">
                <a16:creationId xmlns:a16="http://schemas.microsoft.com/office/drawing/2014/main" id="{F0CD2301-6027-DA46-A4D2-302FF6D6F550}"/>
              </a:ext>
            </a:extLst>
          </p:cNvPr>
          <p:cNvSpPr/>
          <p:nvPr/>
        </p:nvSpPr>
        <p:spPr bwMode="auto">
          <a:xfrm>
            <a:off x="922825" y="1302288"/>
            <a:ext cx="7298350" cy="3539429"/>
          </a:xfrm>
          <a:prstGeom prst="rect">
            <a:avLst/>
          </a:prstGeom>
          <a:solidFill>
            <a:srgbClr val="FFFFFF"/>
          </a:solidFill>
          <a:ln w="9525" cap="flat" cmpd="sng" algn="ctr">
            <a:solidFill>
              <a:schemeClr val="tx1"/>
            </a:solidFill>
            <a:prstDash val="solid"/>
            <a:round/>
            <a:headEnd type="none" w="med" len="med"/>
            <a:tailEnd type="none" w="med" len="med"/>
          </a:ln>
          <a:effectLst>
            <a:outerShdw blurRad="50800" dist="38100" dir="2700000">
              <a:srgbClr val="000000">
                <a:alpha val="43000"/>
              </a:srgb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8" name="Rectangle 7">
            <a:extLst>
              <a:ext uri="{FF2B5EF4-FFF2-40B4-BE49-F238E27FC236}">
                <a16:creationId xmlns:a16="http://schemas.microsoft.com/office/drawing/2014/main" id="{01F55685-07D8-8447-9EE5-45BD277B7ECA}"/>
              </a:ext>
            </a:extLst>
          </p:cNvPr>
          <p:cNvSpPr/>
          <p:nvPr/>
        </p:nvSpPr>
        <p:spPr>
          <a:xfrm>
            <a:off x="990599" y="1343084"/>
            <a:ext cx="7230575" cy="3539430"/>
          </a:xfrm>
          <a:prstGeom prst="rect">
            <a:avLst/>
          </a:prstGeom>
        </p:spPr>
        <p:txBody>
          <a:bodyPr wrap="square">
            <a:spAutoFit/>
          </a:bodyPr>
          <a:lstStyle/>
          <a:p>
            <a:r>
              <a:rPr lang="en-US" sz="1400" b="1" dirty="0">
                <a:latin typeface="Courier New"/>
                <a:cs typeface="Courier New"/>
              </a:rPr>
              <a:t>   function </a:t>
            </a:r>
            <a:r>
              <a:rPr lang="en-US" sz="1400" b="1" dirty="0" err="1">
                <a:latin typeface="Courier New"/>
                <a:cs typeface="Courier New"/>
              </a:rPr>
              <a:t>onAddClick</a:t>
            </a:r>
            <a:r>
              <a:rPr lang="en-US" sz="1400" b="1" dirty="0">
                <a:latin typeface="Courier New"/>
                <a:cs typeface="Courier New"/>
              </a:rPr>
              <a:t>(e) { // e argument is ignored</a:t>
            </a:r>
          </a:p>
          <a:p>
            <a:r>
              <a:rPr lang="en-US" sz="1400" b="1" dirty="0">
                <a:latin typeface="Courier New"/>
                <a:cs typeface="Courier New"/>
              </a:rPr>
              <a:t>      let text = </a:t>
            </a:r>
            <a:r>
              <a:rPr lang="en-US" sz="1400" b="1" dirty="0" err="1">
                <a:latin typeface="Courier New"/>
                <a:cs typeface="Courier New"/>
              </a:rPr>
              <a:t>input.value.trim</a:t>
            </a:r>
            <a:r>
              <a:rPr lang="en-US" sz="1400" b="1" dirty="0">
                <a:latin typeface="Courier New"/>
                <a:cs typeface="Courier New"/>
              </a:rPr>
              <a:t>();</a:t>
            </a:r>
          </a:p>
          <a:p>
            <a:r>
              <a:rPr lang="en-US" sz="1400" b="1" dirty="0">
                <a:latin typeface="Courier New"/>
                <a:cs typeface="Courier New"/>
              </a:rPr>
              <a:t>      </a:t>
            </a:r>
            <a:r>
              <a:rPr lang="en-US" sz="1400" b="1" dirty="0" err="1">
                <a:latin typeface="Courier New"/>
                <a:cs typeface="Courier New"/>
              </a:rPr>
              <a:t>input.value</a:t>
            </a:r>
            <a:r>
              <a:rPr lang="en-US" sz="1400" b="1" dirty="0">
                <a:latin typeface="Courier New"/>
                <a:cs typeface="Courier New"/>
              </a:rPr>
              <a:t> = "";</a:t>
            </a:r>
          </a:p>
          <a:p>
            <a:r>
              <a:rPr lang="en-US" sz="1400" b="1" dirty="0">
                <a:latin typeface="Courier New"/>
                <a:cs typeface="Courier New"/>
              </a:rPr>
              <a:t>      if (</a:t>
            </a:r>
            <a:r>
              <a:rPr lang="en-US" sz="1400" b="1" dirty="0" err="1">
                <a:latin typeface="Courier New"/>
                <a:cs typeface="Courier New"/>
              </a:rPr>
              <a:t>text.trim</a:t>
            </a:r>
            <a:r>
              <a:rPr lang="en-US" sz="1400" b="1" dirty="0">
                <a:latin typeface="Courier New"/>
                <a:cs typeface="Courier New"/>
              </a:rPr>
              <a:t>() == 0) return;</a:t>
            </a:r>
          </a:p>
          <a:p>
            <a:r>
              <a:rPr lang="en-US" sz="1400" b="1" dirty="0">
                <a:latin typeface="Courier New"/>
                <a:cs typeface="Courier New"/>
              </a:rPr>
              <a:t>      </a:t>
            </a:r>
          </a:p>
          <a:p>
            <a:r>
              <a:rPr lang="en-US" sz="1400" b="1" dirty="0">
                <a:latin typeface="Courier New"/>
                <a:cs typeface="Courier New"/>
              </a:rPr>
              <a:t>      </a:t>
            </a:r>
            <a:r>
              <a:rPr lang="en-US" sz="1400" b="1" dirty="0" err="1">
                <a:latin typeface="Courier New"/>
                <a:cs typeface="Courier New"/>
              </a:rPr>
              <a:t>AsyncRequest</a:t>
            </a:r>
            <a:r>
              <a:rPr lang="en-US" sz="1400" b="1" dirty="0">
                <a:latin typeface="Courier New"/>
                <a:cs typeface="Courier New"/>
              </a:rPr>
              <a:t>("/scripts/</a:t>
            </a:r>
            <a:r>
              <a:rPr lang="en-US" sz="1400" b="1" dirty="0" err="1">
                <a:latin typeface="Courier New"/>
                <a:cs typeface="Courier New"/>
              </a:rPr>
              <a:t>addListItem.py</a:t>
            </a:r>
            <a:r>
              <a:rPr lang="en-US" sz="1400" b="1" dirty="0">
                <a:latin typeface="Courier New"/>
                <a:cs typeface="Courier New"/>
              </a:rPr>
              <a:t>")</a:t>
            </a:r>
          </a:p>
          <a:p>
            <a:r>
              <a:rPr lang="en-US" sz="1400" b="1" dirty="0">
                <a:latin typeface="Courier New"/>
                <a:cs typeface="Courier New"/>
              </a:rPr>
              <a:t>        </a:t>
            </a:r>
            <a:r>
              <a:rPr lang="en-US" sz="1400" b="1" dirty="0">
                <a:solidFill>
                  <a:srgbClr val="0066CC"/>
                </a:solidFill>
                <a:latin typeface="Courier New"/>
                <a:cs typeface="Courier New"/>
              </a:rPr>
              <a:t>.</a:t>
            </a:r>
            <a:r>
              <a:rPr lang="en-US" sz="1400" b="1" dirty="0" err="1">
                <a:solidFill>
                  <a:srgbClr val="0066CC"/>
                </a:solidFill>
                <a:latin typeface="Courier New"/>
                <a:cs typeface="Courier New"/>
              </a:rPr>
              <a:t>setMethod</a:t>
            </a:r>
            <a:r>
              <a:rPr lang="en-US" sz="1400" b="1" dirty="0">
                <a:solidFill>
                  <a:srgbClr val="0066CC"/>
                </a:solidFill>
                <a:latin typeface="Courier New"/>
                <a:cs typeface="Courier New"/>
              </a:rPr>
              <a:t>("POST") # defaults to "GET", so override</a:t>
            </a:r>
          </a:p>
          <a:p>
            <a:r>
              <a:rPr lang="en-US" sz="1400" b="1" dirty="0">
                <a:solidFill>
                  <a:srgbClr val="0066CC"/>
                </a:solidFill>
                <a:latin typeface="Courier New"/>
                <a:cs typeface="Courier New"/>
              </a:rPr>
              <a:t>        .</a:t>
            </a:r>
            <a:r>
              <a:rPr lang="en-US" sz="1400" b="1" dirty="0" err="1">
                <a:solidFill>
                  <a:srgbClr val="0066CC"/>
                </a:solidFill>
                <a:latin typeface="Courier New"/>
                <a:cs typeface="Courier New"/>
              </a:rPr>
              <a:t>setPayload</a:t>
            </a:r>
            <a:r>
              <a:rPr lang="en-US" sz="1400" b="1" dirty="0">
                <a:solidFill>
                  <a:srgbClr val="0066CC"/>
                </a:solidFill>
                <a:latin typeface="Courier New"/>
                <a:cs typeface="Courier New"/>
              </a:rPr>
              <a:t>(</a:t>
            </a:r>
            <a:r>
              <a:rPr lang="en-US" sz="1400" b="1" dirty="0" err="1">
                <a:solidFill>
                  <a:srgbClr val="0066CC"/>
                </a:solidFill>
                <a:latin typeface="Courier New"/>
                <a:cs typeface="Courier New"/>
              </a:rPr>
              <a:t>JSON.stringify</a:t>
            </a:r>
            <a:r>
              <a:rPr lang="en-US" sz="1400" b="1" dirty="0">
                <a:solidFill>
                  <a:srgbClr val="0066CC"/>
                </a:solidFill>
                <a:latin typeface="Courier New"/>
                <a:cs typeface="Courier New"/>
              </a:rPr>
              <a:t>(text))</a:t>
            </a:r>
          </a:p>
          <a:p>
            <a:r>
              <a:rPr lang="en-US" sz="1400" b="1" dirty="0">
                <a:latin typeface="Courier New"/>
                <a:cs typeface="Courier New"/>
              </a:rPr>
              <a:t>        .</a:t>
            </a:r>
            <a:r>
              <a:rPr lang="en-US" sz="1400" b="1" dirty="0" err="1">
                <a:latin typeface="Courier New"/>
                <a:cs typeface="Courier New"/>
              </a:rPr>
              <a:t>setSuccessHandler</a:t>
            </a:r>
            <a:r>
              <a:rPr lang="en-US" sz="1400" b="1" dirty="0">
                <a:latin typeface="Courier New"/>
                <a:cs typeface="Courier New"/>
              </a:rPr>
              <a:t>(</a:t>
            </a:r>
            <a:r>
              <a:rPr lang="en-US" sz="1400" b="1" dirty="0" err="1">
                <a:latin typeface="Courier New"/>
                <a:cs typeface="Courier New"/>
              </a:rPr>
              <a:t>addNewListItem</a:t>
            </a:r>
            <a:r>
              <a:rPr lang="en-US" sz="1400" b="1" dirty="0">
                <a:latin typeface="Courier New"/>
                <a:cs typeface="Courier New"/>
              </a:rPr>
              <a:t>)</a:t>
            </a:r>
          </a:p>
          <a:p>
            <a:r>
              <a:rPr lang="en-US" sz="1400" b="1" dirty="0">
                <a:latin typeface="Courier New"/>
                <a:cs typeface="Courier New"/>
              </a:rPr>
              <a:t>        .send();</a:t>
            </a:r>
          </a:p>
          <a:p>
            <a:r>
              <a:rPr lang="en-US" sz="1400" b="1" dirty="0">
                <a:latin typeface="Courier New"/>
                <a:cs typeface="Courier New"/>
              </a:rPr>
              <a:t>   }</a:t>
            </a:r>
          </a:p>
          <a:p>
            <a:br>
              <a:rPr lang="en-US" sz="1400" b="1" dirty="0">
                <a:latin typeface="Courier New"/>
                <a:cs typeface="Courier New"/>
              </a:rPr>
            </a:br>
            <a:r>
              <a:rPr lang="en-US" sz="1400" b="1" dirty="0">
                <a:latin typeface="Courier New"/>
                <a:cs typeface="Courier New"/>
              </a:rPr>
              <a:t>   function </a:t>
            </a:r>
            <a:r>
              <a:rPr lang="en-US" sz="1400" b="1" dirty="0" err="1">
                <a:latin typeface="Courier New"/>
                <a:cs typeface="Courier New"/>
              </a:rPr>
              <a:t>addNewListItem</a:t>
            </a:r>
            <a:r>
              <a:rPr lang="en-US" sz="1400" b="1" dirty="0">
                <a:latin typeface="Courier New"/>
                <a:cs typeface="Courier New"/>
              </a:rPr>
              <a:t>(response) {</a:t>
            </a:r>
          </a:p>
          <a:p>
            <a:r>
              <a:rPr lang="en-US" sz="1400" b="1" dirty="0">
                <a:latin typeface="Courier New"/>
                <a:cs typeface="Courier New"/>
              </a:rPr>
              <a:t>      let payload = </a:t>
            </a:r>
            <a:r>
              <a:rPr lang="en-US" sz="1400" b="1" dirty="0" err="1">
                <a:latin typeface="Courier New"/>
                <a:cs typeface="Courier New"/>
              </a:rPr>
              <a:t>JSON.parse</a:t>
            </a:r>
            <a:r>
              <a:rPr lang="en-US" sz="1400" b="1" dirty="0">
                <a:latin typeface="Courier New"/>
                <a:cs typeface="Courier New"/>
              </a:rPr>
              <a:t>(</a:t>
            </a:r>
            <a:r>
              <a:rPr lang="en-US" sz="1400" b="1" dirty="0" err="1">
                <a:latin typeface="Courier New"/>
                <a:cs typeface="Courier New"/>
              </a:rPr>
              <a:t>response.getPayload</a:t>
            </a:r>
            <a:r>
              <a:rPr lang="en-US" sz="1400" b="1" dirty="0">
                <a:latin typeface="Courier New"/>
                <a:cs typeface="Courier New"/>
              </a:rPr>
              <a:t>());</a:t>
            </a:r>
          </a:p>
          <a:p>
            <a:r>
              <a:rPr lang="en-US" sz="1400" b="1" dirty="0">
                <a:latin typeface="Courier New"/>
                <a:cs typeface="Courier New"/>
              </a:rPr>
              <a:t>      </a:t>
            </a:r>
            <a:r>
              <a:rPr lang="en-US" sz="1400" b="1" dirty="0" err="1">
                <a:latin typeface="Courier New"/>
                <a:cs typeface="Courier New"/>
              </a:rPr>
              <a:t>appendListItem</a:t>
            </a:r>
            <a:r>
              <a:rPr lang="en-US" sz="1400" b="1" dirty="0">
                <a:latin typeface="Courier New"/>
                <a:cs typeface="Courier New"/>
              </a:rPr>
              <a:t>(</a:t>
            </a:r>
            <a:r>
              <a:rPr lang="en-US" sz="1400" b="1" dirty="0" err="1">
                <a:latin typeface="Courier New"/>
                <a:cs typeface="Courier New"/>
              </a:rPr>
              <a:t>payload.id</a:t>
            </a:r>
            <a:r>
              <a:rPr lang="en-US" sz="1400" b="1" dirty="0">
                <a:latin typeface="Courier New"/>
                <a:cs typeface="Courier New"/>
              </a:rPr>
              <a:t>, </a:t>
            </a:r>
            <a:r>
              <a:rPr lang="en-US" sz="1400" b="1" dirty="0" err="1">
                <a:latin typeface="Courier New"/>
                <a:cs typeface="Courier New"/>
              </a:rPr>
              <a:t>payload.item</a:t>
            </a:r>
            <a:r>
              <a:rPr lang="en-US" sz="1400" b="1" dirty="0">
                <a:latin typeface="Courier New"/>
                <a:cs typeface="Courier New"/>
              </a:rPr>
              <a:t>);</a:t>
            </a:r>
          </a:p>
          <a:p>
            <a:r>
              <a:rPr lang="en-US" sz="1400" b="1" dirty="0">
                <a:latin typeface="Courier New"/>
                <a:cs typeface="Courier New"/>
              </a:rPr>
              <a:t>   }</a:t>
            </a:r>
          </a:p>
        </p:txBody>
      </p:sp>
      <p:sp>
        <p:nvSpPr>
          <p:cNvPr id="10" name="TextBox 9">
            <a:extLst>
              <a:ext uri="{FF2B5EF4-FFF2-40B4-BE49-F238E27FC236}">
                <a16:creationId xmlns:a16="http://schemas.microsoft.com/office/drawing/2014/main" id="{F6CBA98E-8A81-F548-9564-43A74A3C7A47}"/>
              </a:ext>
            </a:extLst>
          </p:cNvPr>
          <p:cNvSpPr txBox="1"/>
          <p:nvPr/>
        </p:nvSpPr>
        <p:spPr>
          <a:xfrm>
            <a:off x="838200" y="997490"/>
            <a:ext cx="3505200" cy="307777"/>
          </a:xfrm>
          <a:prstGeom prst="rect">
            <a:avLst/>
          </a:prstGeom>
          <a:noFill/>
        </p:spPr>
        <p:txBody>
          <a:bodyPr wrap="square" rtlCol="0">
            <a:spAutoFit/>
          </a:bodyPr>
          <a:lstStyle/>
          <a:p>
            <a:r>
              <a:rPr lang="en-US" sz="1400" dirty="0">
                <a:latin typeface="Times New Roman" panose="02020603050405020304" pitchFamily="18" charset="0"/>
                <a:cs typeface="Times New Roman" panose="02020603050405020304" pitchFamily="18" charset="0"/>
              </a:rPr>
              <a:t>File: </a:t>
            </a:r>
            <a:r>
              <a:rPr lang="en-US" sz="1400" b="1" dirty="0" err="1">
                <a:latin typeface="Courier New" panose="02070309020205020404" pitchFamily="49" charset="0"/>
                <a:cs typeface="Courier New" panose="02070309020205020404" pitchFamily="49" charset="0"/>
              </a:rPr>
              <a:t>todo.js</a:t>
            </a:r>
            <a:r>
              <a:rPr lang="en-US" sz="1400" b="1" dirty="0">
                <a:latin typeface="Courier New" panose="02070309020205020404" pitchFamily="49" charset="0"/>
                <a:cs typeface="Courier New" panose="02070309020205020404" pitchFamily="49" charset="0"/>
              </a:rPr>
              <a:t> (part 3)</a:t>
            </a:r>
          </a:p>
        </p:txBody>
      </p:sp>
      <p:sp>
        <p:nvSpPr>
          <p:cNvPr id="9" name="Rectangle 3">
            <a:extLst>
              <a:ext uri="{FF2B5EF4-FFF2-40B4-BE49-F238E27FC236}">
                <a16:creationId xmlns:a16="http://schemas.microsoft.com/office/drawing/2014/main" id="{E77913B2-3C4D-7042-9158-B25886A87732}"/>
              </a:ext>
            </a:extLst>
          </p:cNvPr>
          <p:cNvSpPr>
            <a:spLocks noChangeArrowheads="1"/>
          </p:cNvSpPr>
          <p:nvPr/>
        </p:nvSpPr>
        <p:spPr bwMode="auto">
          <a:xfrm>
            <a:off x="508000" y="4953000"/>
            <a:ext cx="8331200" cy="1143000"/>
          </a:xfrm>
          <a:prstGeom prst="rect">
            <a:avLst/>
          </a:prstGeom>
          <a:noFill/>
          <a:ln w="9525">
            <a:noFill/>
            <a:miter lim="800000"/>
            <a:headEnd/>
            <a:tailEnd/>
          </a:ln>
          <a:effectLst/>
        </p:spPr>
        <p:txBody>
          <a:bodyPr>
            <a:prstTxWarp prst="textNoShape">
              <a:avLst/>
            </a:prstTxWarp>
          </a:bodyPr>
          <a:lstStyle/>
          <a:p>
            <a:pPr>
              <a:lnSpc>
                <a:spcPct val="90000"/>
              </a:lnSpc>
              <a:spcAft>
                <a:spcPts val="1400"/>
              </a:spcAft>
            </a:pPr>
            <a:r>
              <a:rPr lang="en-US" sz="2000" b="1" dirty="0" err="1">
                <a:solidFill>
                  <a:srgbClr val="000000"/>
                </a:solidFill>
                <a:latin typeface="Courier" pitchFamily="2" charset="0"/>
              </a:rPr>
              <a:t>onAddClick</a:t>
            </a:r>
            <a:r>
              <a:rPr lang="en-US" sz="2400" dirty="0">
                <a:solidFill>
                  <a:srgbClr val="000000"/>
                </a:solidFill>
                <a:latin typeface="Times New Roman" charset="0"/>
              </a:rPr>
              <a:t> is invoked whenever the user clicks the </a:t>
            </a:r>
            <a:r>
              <a:rPr lang="en-US" sz="2000" b="1" dirty="0">
                <a:solidFill>
                  <a:srgbClr val="000000"/>
                </a:solidFill>
                <a:latin typeface="Courier New" panose="02070309020205020404" pitchFamily="49" charset="0"/>
                <a:cs typeface="Courier New" panose="02070309020205020404" pitchFamily="49" charset="0"/>
              </a:rPr>
              <a:t>Add To List</a:t>
            </a:r>
            <a:r>
              <a:rPr lang="en-US" sz="2400" dirty="0">
                <a:solidFill>
                  <a:srgbClr val="000000"/>
                </a:solidFill>
                <a:latin typeface="Times New Roman" charset="0"/>
              </a:rPr>
              <a:t> button.  We want this new item to persist server-side, so we issue a </a:t>
            </a:r>
            <a:r>
              <a:rPr lang="en-US" sz="2000" b="1" dirty="0">
                <a:solidFill>
                  <a:srgbClr val="000000"/>
                </a:solidFill>
                <a:latin typeface="Courier" pitchFamily="2" charset="0"/>
              </a:rPr>
              <a:t>"POST"</a:t>
            </a:r>
            <a:r>
              <a:rPr lang="en-US" sz="2400" dirty="0">
                <a:solidFill>
                  <a:srgbClr val="000000"/>
                </a:solidFill>
                <a:latin typeface="Times New Roman" charset="0"/>
              </a:rPr>
              <a:t> request via an </a:t>
            </a:r>
            <a:r>
              <a:rPr lang="en-US" sz="2000" b="1" dirty="0" err="1">
                <a:solidFill>
                  <a:srgbClr val="000000"/>
                </a:solidFill>
                <a:latin typeface="Courier" pitchFamily="2" charset="0"/>
              </a:rPr>
              <a:t>AsyncRequest</a:t>
            </a:r>
            <a:r>
              <a:rPr lang="en-US" sz="2400" dirty="0">
                <a:solidFill>
                  <a:srgbClr val="000000"/>
                </a:solidFill>
                <a:latin typeface="Times New Roman" charset="0"/>
              </a:rPr>
              <a:t>, and install a response callback that inserts a new </a:t>
            </a:r>
            <a:r>
              <a:rPr lang="en-US" sz="2000" b="1" dirty="0">
                <a:solidFill>
                  <a:srgbClr val="000000"/>
                </a:solidFill>
                <a:latin typeface="Courier" pitchFamily="2" charset="0"/>
              </a:rPr>
              <a:t>&lt;li&gt;</a:t>
            </a:r>
            <a:r>
              <a:rPr lang="en-US" sz="2400" dirty="0">
                <a:solidFill>
                  <a:srgbClr val="000000"/>
                </a:solidFill>
                <a:latin typeface="Times New Roman" charset="0"/>
              </a:rPr>
              <a:t> item to the DOM.  This model ensures the server and the client agree on the state of the list.</a:t>
            </a:r>
            <a:br>
              <a:rPr lang="en-US" sz="2400" dirty="0">
                <a:solidFill>
                  <a:srgbClr val="000000"/>
                </a:solidFill>
                <a:latin typeface="Times New Roman" charset="0"/>
              </a:rPr>
            </a:br>
            <a:br>
              <a:rPr lang="en-US" sz="2400" dirty="0">
                <a:solidFill>
                  <a:srgbClr val="000000"/>
                </a:solidFill>
                <a:latin typeface="Times New Roman" charset="0"/>
              </a:rPr>
            </a:br>
            <a:endParaRPr lang="en-US" sz="2400" dirty="0">
              <a:solidFill>
                <a:srgbClr val="000000"/>
              </a:solidFill>
              <a:latin typeface="Times New Roman" charset="0"/>
            </a:endParaRPr>
          </a:p>
          <a:p>
            <a:pPr>
              <a:lnSpc>
                <a:spcPct val="90000"/>
              </a:lnSpc>
              <a:spcAft>
                <a:spcPts val="1400"/>
              </a:spcAft>
            </a:pPr>
            <a:r>
              <a:rPr lang="en-US" sz="2400" dirty="0">
                <a:solidFill>
                  <a:srgbClr val="000000"/>
                </a:solidFill>
                <a:latin typeface="Times New Roman" charset="0"/>
              </a:rPr>
              <a:t>   </a:t>
            </a: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endParaRPr lang="en-US" sz="2400" dirty="0">
              <a:solidFill>
                <a:srgbClr val="000000"/>
              </a:solidFill>
              <a:latin typeface="Times New Roman" charset="0"/>
            </a:endParaRPr>
          </a:p>
        </p:txBody>
      </p:sp>
    </p:spTree>
    <p:extLst>
      <p:ext uri="{BB962C8B-B14F-4D97-AF65-F5344CB8AC3E}">
        <p14:creationId xmlns:p14="http://schemas.microsoft.com/office/powerpoint/2010/main" val="3717525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bldLvl="2"/>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9" name="Rectangle 3"/>
          <p:cNvSpPr>
            <a:spLocks noChangeArrowheads="1"/>
          </p:cNvSpPr>
          <p:nvPr/>
        </p:nvSpPr>
        <p:spPr bwMode="auto">
          <a:xfrm>
            <a:off x="508000" y="1231900"/>
            <a:ext cx="7950200" cy="1143000"/>
          </a:xfrm>
          <a:prstGeom prst="rect">
            <a:avLst/>
          </a:prstGeom>
          <a:noFill/>
          <a:ln w="9525">
            <a:noFill/>
            <a:miter lim="800000"/>
            <a:headEnd/>
            <a:tailEnd/>
          </a:ln>
          <a:effectLst/>
        </p:spPr>
        <p:txBody>
          <a:bodyPr>
            <a:prstTxWarp prst="textNoShape">
              <a:avLst/>
            </a:prstTxWarp>
          </a:bodyPr>
          <a:lstStyle/>
          <a:p>
            <a:pPr>
              <a:lnSpc>
                <a:spcPct val="90000"/>
              </a:lnSpc>
              <a:spcAft>
                <a:spcPts val="1400"/>
              </a:spcAft>
            </a:pP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endParaRPr lang="en-US" sz="2400" dirty="0">
              <a:solidFill>
                <a:srgbClr val="000000"/>
              </a:solidFill>
              <a:latin typeface="Times New Roman" charset="0"/>
            </a:endParaRPr>
          </a:p>
        </p:txBody>
      </p:sp>
      <p:sp>
        <p:nvSpPr>
          <p:cNvPr id="429058" name="Rectangle 2"/>
          <p:cNvSpPr>
            <a:spLocks noGrp="1" noChangeArrowheads="1"/>
          </p:cNvSpPr>
          <p:nvPr>
            <p:ph type="title"/>
          </p:nvPr>
        </p:nvSpPr>
        <p:spPr>
          <a:xfrm>
            <a:off x="0" y="76200"/>
            <a:ext cx="9144000" cy="1143000"/>
          </a:xfrm>
          <a:noFill/>
          <a:ln/>
        </p:spPr>
        <p:txBody>
          <a:bodyPr/>
          <a:lstStyle/>
          <a:p>
            <a:r>
              <a:rPr lang="en-US" dirty="0">
                <a:solidFill>
                  <a:srgbClr val="FF0000"/>
                </a:solidFill>
                <a:latin typeface="Times New Roman" charset="0"/>
              </a:rPr>
              <a:t>Example: Persistent To-Do List</a:t>
            </a:r>
          </a:p>
        </p:txBody>
      </p:sp>
      <p:sp>
        <p:nvSpPr>
          <p:cNvPr id="7" name="Rectangle 6">
            <a:extLst>
              <a:ext uri="{FF2B5EF4-FFF2-40B4-BE49-F238E27FC236}">
                <a16:creationId xmlns:a16="http://schemas.microsoft.com/office/drawing/2014/main" id="{F0CD2301-6027-DA46-A4D2-302FF6D6F550}"/>
              </a:ext>
            </a:extLst>
          </p:cNvPr>
          <p:cNvSpPr/>
          <p:nvPr/>
        </p:nvSpPr>
        <p:spPr bwMode="auto">
          <a:xfrm>
            <a:off x="922825" y="1302290"/>
            <a:ext cx="7298350" cy="1856676"/>
          </a:xfrm>
          <a:prstGeom prst="rect">
            <a:avLst/>
          </a:prstGeom>
          <a:solidFill>
            <a:srgbClr val="FFFFFF"/>
          </a:solidFill>
          <a:ln w="9525" cap="flat" cmpd="sng" algn="ctr">
            <a:solidFill>
              <a:schemeClr val="tx1"/>
            </a:solidFill>
            <a:prstDash val="solid"/>
            <a:round/>
            <a:headEnd type="none" w="med" len="med"/>
            <a:tailEnd type="none" w="med" len="med"/>
          </a:ln>
          <a:effectLst>
            <a:outerShdw blurRad="50800" dist="38100" dir="2700000">
              <a:srgbClr val="000000">
                <a:alpha val="43000"/>
              </a:srgb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8" name="Rectangle 7">
            <a:extLst>
              <a:ext uri="{FF2B5EF4-FFF2-40B4-BE49-F238E27FC236}">
                <a16:creationId xmlns:a16="http://schemas.microsoft.com/office/drawing/2014/main" id="{01F55685-07D8-8447-9EE5-45BD277B7ECA}"/>
              </a:ext>
            </a:extLst>
          </p:cNvPr>
          <p:cNvSpPr/>
          <p:nvPr/>
        </p:nvSpPr>
        <p:spPr>
          <a:xfrm>
            <a:off x="990599" y="1343084"/>
            <a:ext cx="7230575" cy="1815882"/>
          </a:xfrm>
          <a:prstGeom prst="rect">
            <a:avLst/>
          </a:prstGeom>
        </p:spPr>
        <p:txBody>
          <a:bodyPr wrap="square">
            <a:spAutoFit/>
          </a:bodyPr>
          <a:lstStyle/>
          <a:p>
            <a:r>
              <a:rPr lang="en-US" sz="1400" b="1" dirty="0" err="1">
                <a:latin typeface="Courier New"/>
                <a:cs typeface="Courier New"/>
              </a:rPr>
              <a:t>requestPayload</a:t>
            </a:r>
            <a:r>
              <a:rPr lang="en-US" sz="1400" b="1" dirty="0">
                <a:latin typeface="Courier New"/>
                <a:cs typeface="Courier New"/>
              </a:rPr>
              <a:t> = </a:t>
            </a:r>
            <a:r>
              <a:rPr lang="en-US" sz="1400" b="1" dirty="0" err="1">
                <a:latin typeface="Courier New"/>
                <a:cs typeface="Courier New"/>
              </a:rPr>
              <a:t>json.loads</a:t>
            </a:r>
            <a:r>
              <a:rPr lang="en-US" sz="1400" b="1" dirty="0">
                <a:latin typeface="Courier New"/>
                <a:cs typeface="Courier New"/>
              </a:rPr>
              <a:t>(</a:t>
            </a:r>
            <a:r>
              <a:rPr lang="en-US" sz="1400" b="1" dirty="0" err="1">
                <a:latin typeface="Courier New"/>
                <a:cs typeface="Courier New"/>
              </a:rPr>
              <a:t>extractPayload</a:t>
            </a:r>
            <a:r>
              <a:rPr lang="en-US" sz="1400" b="1" dirty="0">
                <a:latin typeface="Courier New"/>
                <a:cs typeface="Courier New"/>
              </a:rPr>
              <a:t>())</a:t>
            </a:r>
          </a:p>
          <a:p>
            <a:r>
              <a:rPr lang="en-US" sz="1400" b="1" dirty="0">
                <a:latin typeface="Courier New"/>
                <a:cs typeface="Courier New"/>
              </a:rPr>
              <a:t>info = </a:t>
            </a:r>
            <a:r>
              <a:rPr lang="en-US" sz="1400" b="1" dirty="0" err="1">
                <a:latin typeface="Courier New"/>
                <a:cs typeface="Courier New"/>
              </a:rPr>
              <a:t>extractItems</a:t>
            </a:r>
            <a:r>
              <a:rPr lang="en-US" sz="1400" b="1" dirty="0">
                <a:latin typeface="Courier New"/>
                <a:cs typeface="Courier New"/>
              </a:rPr>
              <a:t>("</a:t>
            </a:r>
            <a:r>
              <a:rPr lang="en-US" sz="1400" b="1" dirty="0" err="1">
                <a:latin typeface="Courier New"/>
                <a:cs typeface="Courier New"/>
              </a:rPr>
              <a:t>items.json</a:t>
            </a:r>
            <a:r>
              <a:rPr lang="en-US" sz="1400" b="1" dirty="0">
                <a:latin typeface="Courier New"/>
                <a:cs typeface="Courier New"/>
              </a:rPr>
              <a:t>")</a:t>
            </a:r>
          </a:p>
          <a:p>
            <a:r>
              <a:rPr lang="en-US" sz="1400" b="1" dirty="0">
                <a:latin typeface="Courier New"/>
                <a:cs typeface="Courier New"/>
              </a:rPr>
              <a:t>id = info["id"]</a:t>
            </a:r>
          </a:p>
          <a:p>
            <a:r>
              <a:rPr lang="en-US" sz="1400" b="1" dirty="0" err="1">
                <a:latin typeface="Courier New"/>
                <a:cs typeface="Courier New"/>
              </a:rPr>
              <a:t>newItem</a:t>
            </a:r>
            <a:r>
              <a:rPr lang="en-US" sz="1400" b="1" dirty="0">
                <a:latin typeface="Courier New"/>
                <a:cs typeface="Courier New"/>
              </a:rPr>
              <a:t> = {"id": id, "item": </a:t>
            </a:r>
            <a:r>
              <a:rPr lang="en-US" sz="1400" b="1" dirty="0" err="1">
                <a:latin typeface="Courier New"/>
                <a:cs typeface="Courier New"/>
              </a:rPr>
              <a:t>requestPayload</a:t>
            </a:r>
            <a:r>
              <a:rPr lang="en-US" sz="1400" b="1" dirty="0">
                <a:latin typeface="Courier New"/>
                <a:cs typeface="Courier New"/>
              </a:rPr>
              <a:t> }</a:t>
            </a:r>
          </a:p>
          <a:p>
            <a:r>
              <a:rPr lang="en-US" sz="1400" b="1" dirty="0">
                <a:latin typeface="Courier New"/>
                <a:cs typeface="Courier New"/>
              </a:rPr>
              <a:t>info["id"] += 1</a:t>
            </a:r>
          </a:p>
          <a:p>
            <a:r>
              <a:rPr lang="en-US" sz="1400" b="1" dirty="0">
                <a:latin typeface="Courier New"/>
                <a:cs typeface="Courier New"/>
              </a:rPr>
              <a:t>info["items"][id] = </a:t>
            </a:r>
            <a:r>
              <a:rPr lang="en-US" sz="1400" b="1" dirty="0" err="1">
                <a:latin typeface="Courier New"/>
                <a:cs typeface="Courier New"/>
              </a:rPr>
              <a:t>requestPayload</a:t>
            </a:r>
            <a:endParaRPr lang="en-US" sz="1400" b="1" dirty="0">
              <a:latin typeface="Courier New"/>
              <a:cs typeface="Courier New"/>
            </a:endParaRPr>
          </a:p>
          <a:p>
            <a:r>
              <a:rPr lang="en-US" sz="1400" b="1" dirty="0" err="1">
                <a:latin typeface="Courier New"/>
                <a:cs typeface="Courier New"/>
              </a:rPr>
              <a:t>saveAllItems</a:t>
            </a:r>
            <a:r>
              <a:rPr lang="en-US" sz="1400" b="1" dirty="0">
                <a:latin typeface="Courier New"/>
                <a:cs typeface="Courier New"/>
              </a:rPr>
              <a:t>("</a:t>
            </a:r>
            <a:r>
              <a:rPr lang="en-US" sz="1400" b="1" dirty="0" err="1">
                <a:latin typeface="Courier New"/>
                <a:cs typeface="Courier New"/>
              </a:rPr>
              <a:t>items.json</a:t>
            </a:r>
            <a:r>
              <a:rPr lang="en-US" sz="1400" b="1" dirty="0">
                <a:latin typeface="Courier New"/>
                <a:cs typeface="Courier New"/>
              </a:rPr>
              <a:t>", info)</a:t>
            </a:r>
          </a:p>
          <a:p>
            <a:r>
              <a:rPr lang="en-US" sz="1400" b="1" dirty="0" err="1">
                <a:latin typeface="Courier New"/>
                <a:cs typeface="Courier New"/>
              </a:rPr>
              <a:t>publishPayloadAsJSON</a:t>
            </a:r>
            <a:r>
              <a:rPr lang="en-US" sz="1400" b="1" dirty="0">
                <a:latin typeface="Courier New"/>
                <a:cs typeface="Courier New"/>
              </a:rPr>
              <a:t>(</a:t>
            </a:r>
            <a:r>
              <a:rPr lang="en-US" sz="1400" b="1" dirty="0" err="1">
                <a:latin typeface="Courier New"/>
                <a:cs typeface="Courier New"/>
              </a:rPr>
              <a:t>newItem</a:t>
            </a:r>
            <a:r>
              <a:rPr lang="en-US" sz="1400" b="1" dirty="0">
                <a:latin typeface="Courier New"/>
                <a:cs typeface="Courier New"/>
              </a:rPr>
              <a:t>)</a:t>
            </a:r>
          </a:p>
        </p:txBody>
      </p:sp>
      <p:sp>
        <p:nvSpPr>
          <p:cNvPr id="10" name="TextBox 9">
            <a:extLst>
              <a:ext uri="{FF2B5EF4-FFF2-40B4-BE49-F238E27FC236}">
                <a16:creationId xmlns:a16="http://schemas.microsoft.com/office/drawing/2014/main" id="{F6CBA98E-8A81-F548-9564-43A74A3C7A47}"/>
              </a:ext>
            </a:extLst>
          </p:cNvPr>
          <p:cNvSpPr txBox="1"/>
          <p:nvPr/>
        </p:nvSpPr>
        <p:spPr>
          <a:xfrm>
            <a:off x="838200" y="997490"/>
            <a:ext cx="3505200" cy="307777"/>
          </a:xfrm>
          <a:prstGeom prst="rect">
            <a:avLst/>
          </a:prstGeom>
          <a:noFill/>
        </p:spPr>
        <p:txBody>
          <a:bodyPr wrap="square" rtlCol="0">
            <a:spAutoFit/>
          </a:bodyPr>
          <a:lstStyle/>
          <a:p>
            <a:r>
              <a:rPr lang="en-US" sz="1400" dirty="0">
                <a:latin typeface="Times New Roman" panose="02020603050405020304" pitchFamily="18" charset="0"/>
                <a:cs typeface="Times New Roman" panose="02020603050405020304" pitchFamily="18" charset="0"/>
              </a:rPr>
              <a:t>File: </a:t>
            </a:r>
            <a:r>
              <a:rPr lang="en-US" sz="1400" b="1" dirty="0">
                <a:latin typeface="Courier New" panose="02070309020205020404" pitchFamily="49" charset="0"/>
                <a:cs typeface="Courier New" panose="02070309020205020404" pitchFamily="49" charset="0"/>
              </a:rPr>
              <a:t>/scripts/</a:t>
            </a:r>
            <a:r>
              <a:rPr lang="en-US" sz="1400" b="1" dirty="0" err="1">
                <a:latin typeface="Courier New" panose="02070309020205020404" pitchFamily="49" charset="0"/>
                <a:cs typeface="Courier New" panose="02070309020205020404" pitchFamily="49" charset="0"/>
              </a:rPr>
              <a:t>addListItem.py</a:t>
            </a:r>
            <a:endParaRPr lang="en-US" sz="1400" b="1" dirty="0">
              <a:latin typeface="Courier New" panose="02070309020205020404" pitchFamily="49" charset="0"/>
              <a:cs typeface="Courier New" panose="02070309020205020404" pitchFamily="49" charset="0"/>
            </a:endParaRPr>
          </a:p>
        </p:txBody>
      </p:sp>
      <p:sp>
        <p:nvSpPr>
          <p:cNvPr id="9" name="Rectangle 3">
            <a:extLst>
              <a:ext uri="{FF2B5EF4-FFF2-40B4-BE49-F238E27FC236}">
                <a16:creationId xmlns:a16="http://schemas.microsoft.com/office/drawing/2014/main" id="{E77913B2-3C4D-7042-9158-B25886A87732}"/>
              </a:ext>
            </a:extLst>
          </p:cNvPr>
          <p:cNvSpPr>
            <a:spLocks noChangeArrowheads="1"/>
          </p:cNvSpPr>
          <p:nvPr/>
        </p:nvSpPr>
        <p:spPr bwMode="auto">
          <a:xfrm>
            <a:off x="508000" y="3429000"/>
            <a:ext cx="8483600" cy="1143000"/>
          </a:xfrm>
          <a:prstGeom prst="rect">
            <a:avLst/>
          </a:prstGeom>
          <a:noFill/>
          <a:ln w="9525">
            <a:noFill/>
            <a:miter lim="800000"/>
            <a:headEnd/>
            <a:tailEnd/>
          </a:ln>
          <a:effectLst/>
        </p:spPr>
        <p:txBody>
          <a:bodyPr>
            <a:prstTxWarp prst="textNoShape">
              <a:avLst/>
            </a:prstTxWarp>
          </a:bodyPr>
          <a:lstStyle/>
          <a:p>
            <a:pPr>
              <a:lnSpc>
                <a:spcPct val="90000"/>
              </a:lnSpc>
              <a:spcAft>
                <a:spcPts val="1400"/>
              </a:spcAft>
            </a:pPr>
            <a:r>
              <a:rPr lang="en-US" sz="2400" dirty="0">
                <a:solidFill>
                  <a:srgbClr val="000000"/>
                </a:solidFill>
                <a:latin typeface="Times New Roman" charset="0"/>
              </a:rPr>
              <a:t>The </a:t>
            </a:r>
            <a:r>
              <a:rPr lang="en-US" sz="2000" b="1" dirty="0" err="1">
                <a:solidFill>
                  <a:srgbClr val="000000"/>
                </a:solidFill>
                <a:latin typeface="Courier" pitchFamily="2" charset="0"/>
              </a:rPr>
              <a:t>addListItem.py</a:t>
            </a:r>
            <a:r>
              <a:rPr lang="en-US" sz="2400" dirty="0">
                <a:solidFill>
                  <a:srgbClr val="000000"/>
                </a:solidFill>
                <a:latin typeface="Times New Roman" charset="0"/>
              </a:rPr>
              <a:t> endpoint is invoked by the </a:t>
            </a:r>
            <a:r>
              <a:rPr lang="en-US" sz="2000" b="1" dirty="0" err="1">
                <a:solidFill>
                  <a:srgbClr val="000000"/>
                </a:solidFill>
                <a:latin typeface="Courier" pitchFamily="2" charset="0"/>
              </a:rPr>
              <a:t>AsyncRequest</a:t>
            </a:r>
            <a:r>
              <a:rPr lang="en-US" sz="2400" dirty="0">
                <a:solidFill>
                  <a:srgbClr val="000000"/>
                </a:solidFill>
                <a:latin typeface="Times New Roman" charset="0"/>
              </a:rPr>
              <a:t> outlined on the previous slide.  As the client is uploading new information , the request method is </a:t>
            </a:r>
            <a:r>
              <a:rPr lang="en-US" sz="2000" b="1" dirty="0">
                <a:solidFill>
                  <a:srgbClr val="000000"/>
                </a:solidFill>
                <a:latin typeface="Courier" pitchFamily="2" charset="0"/>
              </a:rPr>
              <a:t>"POST"</a:t>
            </a:r>
            <a:r>
              <a:rPr lang="en-US" sz="2400" dirty="0">
                <a:solidFill>
                  <a:srgbClr val="000000"/>
                </a:solidFill>
                <a:latin typeface="Times New Roman" charset="0"/>
              </a:rPr>
              <a:t> and the request includes a payload (returned by a library function called </a:t>
            </a:r>
            <a:r>
              <a:rPr lang="en-US" sz="2000" b="1" dirty="0" err="1">
                <a:solidFill>
                  <a:srgbClr val="000000"/>
                </a:solidFill>
                <a:latin typeface="Courier" pitchFamily="2" charset="0"/>
              </a:rPr>
              <a:t>extractPayload</a:t>
            </a:r>
            <a:r>
              <a:rPr lang="en-US" sz="2400" dirty="0">
                <a:solidFill>
                  <a:srgbClr val="000000"/>
                </a:solidFill>
                <a:latin typeface="Times New Roman" charset="0"/>
              </a:rPr>
              <a:t>).  The payload is a string constant, which is valid JSON provided it includes the double quotes.  Our endpoint associates the next available id with the uploaded text, updates the internal store to include the association, and publishes a response whose payload includes the original text along with the assigned id.</a:t>
            </a:r>
          </a:p>
          <a:p>
            <a:pPr>
              <a:lnSpc>
                <a:spcPct val="90000"/>
              </a:lnSpc>
              <a:spcAft>
                <a:spcPts val="1400"/>
              </a:spcAft>
            </a:pPr>
            <a:r>
              <a:rPr lang="en-US" sz="2400" dirty="0">
                <a:solidFill>
                  <a:srgbClr val="000000"/>
                </a:solidFill>
                <a:latin typeface="Times New Roman" charset="0"/>
              </a:rPr>
              <a:t>   </a:t>
            </a: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endParaRPr lang="en-US" sz="2400" dirty="0">
              <a:solidFill>
                <a:srgbClr val="000000"/>
              </a:solidFill>
              <a:latin typeface="Times New Roman" charset="0"/>
            </a:endParaRPr>
          </a:p>
        </p:txBody>
      </p:sp>
    </p:spTree>
    <p:extLst>
      <p:ext uri="{BB962C8B-B14F-4D97-AF65-F5344CB8AC3E}">
        <p14:creationId xmlns:p14="http://schemas.microsoft.com/office/powerpoint/2010/main" val="79223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bldLvl="2"/>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9" name="Rectangle 3"/>
          <p:cNvSpPr>
            <a:spLocks noChangeArrowheads="1"/>
          </p:cNvSpPr>
          <p:nvPr/>
        </p:nvSpPr>
        <p:spPr bwMode="auto">
          <a:xfrm>
            <a:off x="508000" y="1231900"/>
            <a:ext cx="7950200" cy="1143000"/>
          </a:xfrm>
          <a:prstGeom prst="rect">
            <a:avLst/>
          </a:prstGeom>
          <a:noFill/>
          <a:ln w="9525">
            <a:noFill/>
            <a:miter lim="800000"/>
            <a:headEnd/>
            <a:tailEnd/>
          </a:ln>
          <a:effectLst/>
        </p:spPr>
        <p:txBody>
          <a:bodyPr>
            <a:prstTxWarp prst="textNoShape">
              <a:avLst/>
            </a:prstTxWarp>
          </a:bodyPr>
          <a:lstStyle/>
          <a:p>
            <a:pPr>
              <a:lnSpc>
                <a:spcPct val="90000"/>
              </a:lnSpc>
              <a:spcAft>
                <a:spcPts val="1400"/>
              </a:spcAft>
            </a:pP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endParaRPr lang="en-US" sz="2400" dirty="0">
              <a:solidFill>
                <a:srgbClr val="000000"/>
              </a:solidFill>
              <a:latin typeface="Times New Roman" charset="0"/>
            </a:endParaRPr>
          </a:p>
        </p:txBody>
      </p:sp>
      <p:sp>
        <p:nvSpPr>
          <p:cNvPr id="429058" name="Rectangle 2"/>
          <p:cNvSpPr>
            <a:spLocks noGrp="1" noChangeArrowheads="1"/>
          </p:cNvSpPr>
          <p:nvPr>
            <p:ph type="title"/>
          </p:nvPr>
        </p:nvSpPr>
        <p:spPr>
          <a:xfrm>
            <a:off x="0" y="76200"/>
            <a:ext cx="9144000" cy="1143000"/>
          </a:xfrm>
          <a:noFill/>
          <a:ln/>
        </p:spPr>
        <p:txBody>
          <a:bodyPr/>
          <a:lstStyle/>
          <a:p>
            <a:r>
              <a:rPr lang="en-US" dirty="0">
                <a:solidFill>
                  <a:srgbClr val="FF0000"/>
                </a:solidFill>
                <a:latin typeface="Times New Roman" charset="0"/>
              </a:rPr>
              <a:t>Example: Persistent To-Do List</a:t>
            </a:r>
          </a:p>
        </p:txBody>
      </p:sp>
      <p:sp>
        <p:nvSpPr>
          <p:cNvPr id="7" name="Rectangle 6">
            <a:extLst>
              <a:ext uri="{FF2B5EF4-FFF2-40B4-BE49-F238E27FC236}">
                <a16:creationId xmlns:a16="http://schemas.microsoft.com/office/drawing/2014/main" id="{F0CD2301-6027-DA46-A4D2-302FF6D6F550}"/>
              </a:ext>
            </a:extLst>
          </p:cNvPr>
          <p:cNvSpPr/>
          <p:nvPr/>
        </p:nvSpPr>
        <p:spPr bwMode="auto">
          <a:xfrm>
            <a:off x="922825" y="1302288"/>
            <a:ext cx="7298350" cy="2503009"/>
          </a:xfrm>
          <a:prstGeom prst="rect">
            <a:avLst/>
          </a:prstGeom>
          <a:solidFill>
            <a:srgbClr val="FFFFFF"/>
          </a:solidFill>
          <a:ln w="9525" cap="flat" cmpd="sng" algn="ctr">
            <a:solidFill>
              <a:schemeClr val="tx1"/>
            </a:solidFill>
            <a:prstDash val="solid"/>
            <a:round/>
            <a:headEnd type="none" w="med" len="med"/>
            <a:tailEnd type="none" w="med" len="med"/>
          </a:ln>
          <a:effectLst>
            <a:outerShdw blurRad="50800" dist="38100" dir="2700000">
              <a:srgbClr val="000000">
                <a:alpha val="43000"/>
              </a:srgb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8" name="Rectangle 7">
            <a:extLst>
              <a:ext uri="{FF2B5EF4-FFF2-40B4-BE49-F238E27FC236}">
                <a16:creationId xmlns:a16="http://schemas.microsoft.com/office/drawing/2014/main" id="{01F55685-07D8-8447-9EE5-45BD277B7ECA}"/>
              </a:ext>
            </a:extLst>
          </p:cNvPr>
          <p:cNvSpPr/>
          <p:nvPr/>
        </p:nvSpPr>
        <p:spPr>
          <a:xfrm>
            <a:off x="990599" y="1343084"/>
            <a:ext cx="7230575" cy="2462213"/>
          </a:xfrm>
          <a:prstGeom prst="rect">
            <a:avLst/>
          </a:prstGeom>
        </p:spPr>
        <p:txBody>
          <a:bodyPr wrap="square">
            <a:spAutoFit/>
          </a:bodyPr>
          <a:lstStyle/>
          <a:p>
            <a:r>
              <a:rPr lang="en-US" sz="1400" b="1" dirty="0">
                <a:latin typeface="Courier New"/>
                <a:cs typeface="Courier New"/>
              </a:rPr>
              <a:t>   function </a:t>
            </a:r>
            <a:r>
              <a:rPr lang="en-US" sz="1400" b="1" dirty="0" err="1">
                <a:latin typeface="Courier New"/>
                <a:cs typeface="Courier New"/>
              </a:rPr>
              <a:t>onClearClick</a:t>
            </a:r>
            <a:r>
              <a:rPr lang="en-US" sz="1400" b="1" dirty="0">
                <a:latin typeface="Courier New"/>
                <a:cs typeface="Courier New"/>
              </a:rPr>
              <a:t>(e) { // e argument is ignored</a:t>
            </a:r>
          </a:p>
          <a:p>
            <a:r>
              <a:rPr lang="en-US" sz="1400" b="1" dirty="0">
                <a:latin typeface="Courier New"/>
                <a:cs typeface="Courier New"/>
              </a:rPr>
              <a:t>      let </a:t>
            </a:r>
            <a:r>
              <a:rPr lang="en-US" sz="1400" b="1" dirty="0" err="1">
                <a:latin typeface="Courier New"/>
                <a:cs typeface="Courier New"/>
              </a:rPr>
              <a:t>itemIDs</a:t>
            </a:r>
            <a:r>
              <a:rPr lang="en-US" sz="1400" b="1" dirty="0">
                <a:latin typeface="Courier New"/>
                <a:cs typeface="Courier New"/>
              </a:rPr>
              <a:t> = [];</a:t>
            </a:r>
          </a:p>
          <a:p>
            <a:r>
              <a:rPr lang="en-US" sz="1400" b="1" dirty="0">
                <a:latin typeface="Courier New"/>
                <a:cs typeface="Courier New"/>
              </a:rPr>
              <a:t>      for (let </a:t>
            </a:r>
            <a:r>
              <a:rPr lang="en-US" sz="1400" b="1" dirty="0" err="1">
                <a:latin typeface="Courier New"/>
                <a:cs typeface="Courier New"/>
              </a:rPr>
              <a:t>i</a:t>
            </a:r>
            <a:r>
              <a:rPr lang="en-US" sz="1400" b="1" dirty="0">
                <a:latin typeface="Courier New"/>
                <a:cs typeface="Courier New"/>
              </a:rPr>
              <a:t> = 0; </a:t>
            </a:r>
            <a:r>
              <a:rPr lang="en-US" sz="1400" b="1" dirty="0" err="1">
                <a:latin typeface="Courier New"/>
                <a:cs typeface="Courier New"/>
              </a:rPr>
              <a:t>i</a:t>
            </a:r>
            <a:r>
              <a:rPr lang="en-US" sz="1400" b="1" dirty="0">
                <a:latin typeface="Courier New"/>
                <a:cs typeface="Courier New"/>
              </a:rPr>
              <a:t> &lt; </a:t>
            </a:r>
            <a:r>
              <a:rPr lang="en-US" sz="1400" b="1" dirty="0" err="1">
                <a:latin typeface="Courier New"/>
                <a:cs typeface="Courier New"/>
              </a:rPr>
              <a:t>ul.childNodes.length</a:t>
            </a:r>
            <a:r>
              <a:rPr lang="en-US" sz="1400" b="1" dirty="0">
                <a:latin typeface="Courier New"/>
                <a:cs typeface="Courier New"/>
              </a:rPr>
              <a:t>; </a:t>
            </a:r>
            <a:r>
              <a:rPr lang="en-US" sz="1400" b="1" dirty="0" err="1">
                <a:latin typeface="Courier New"/>
                <a:cs typeface="Courier New"/>
              </a:rPr>
              <a:t>i</a:t>
            </a:r>
            <a:r>
              <a:rPr lang="en-US" sz="1400" b="1" dirty="0">
                <a:latin typeface="Courier New"/>
                <a:cs typeface="Courier New"/>
              </a:rPr>
              <a:t>++) {</a:t>
            </a:r>
          </a:p>
          <a:p>
            <a:r>
              <a:rPr lang="en-US" sz="1400" b="1" dirty="0">
                <a:latin typeface="Courier New"/>
                <a:cs typeface="Courier New"/>
              </a:rPr>
              <a:t>         </a:t>
            </a:r>
            <a:r>
              <a:rPr lang="en-US" sz="1400" b="1" dirty="0" err="1">
                <a:latin typeface="Courier New"/>
                <a:cs typeface="Courier New"/>
              </a:rPr>
              <a:t>itemIDs.push</a:t>
            </a:r>
            <a:r>
              <a:rPr lang="en-US" sz="1400" b="1" dirty="0">
                <a:latin typeface="Courier New"/>
                <a:cs typeface="Courier New"/>
              </a:rPr>
              <a:t>(</a:t>
            </a:r>
            <a:r>
              <a:rPr lang="en-US" sz="1400" b="1" dirty="0" err="1">
                <a:latin typeface="Courier New"/>
                <a:cs typeface="Courier New"/>
              </a:rPr>
              <a:t>ul.childNodes</a:t>
            </a:r>
            <a:r>
              <a:rPr lang="en-US" sz="1400" b="1" dirty="0">
                <a:latin typeface="Courier New"/>
                <a:cs typeface="Courier New"/>
              </a:rPr>
              <a:t>[</a:t>
            </a:r>
            <a:r>
              <a:rPr lang="en-US" sz="1400" b="1" dirty="0" err="1">
                <a:latin typeface="Courier New"/>
                <a:cs typeface="Courier New"/>
              </a:rPr>
              <a:t>i</a:t>
            </a:r>
            <a:r>
              <a:rPr lang="en-US" sz="1400" b="1" dirty="0">
                <a:latin typeface="Courier New"/>
                <a:cs typeface="Courier New"/>
              </a:rPr>
              <a:t>].</a:t>
            </a:r>
            <a:r>
              <a:rPr lang="en-US" sz="1400" b="1" dirty="0" err="1">
                <a:latin typeface="Courier New"/>
                <a:cs typeface="Courier New"/>
              </a:rPr>
              <a:t>getAttribute</a:t>
            </a:r>
            <a:r>
              <a:rPr lang="en-US" sz="1400" b="1" dirty="0">
                <a:latin typeface="Courier New"/>
                <a:cs typeface="Courier New"/>
              </a:rPr>
              <a:t>("data-id"));</a:t>
            </a:r>
          </a:p>
          <a:p>
            <a:r>
              <a:rPr lang="en-US" sz="1400" b="1" dirty="0">
                <a:latin typeface="Courier New"/>
                <a:cs typeface="Courier New"/>
              </a:rPr>
              <a:t>      }</a:t>
            </a:r>
          </a:p>
          <a:p>
            <a:r>
              <a:rPr lang="en-US" sz="1400" b="1" dirty="0">
                <a:latin typeface="Courier New"/>
                <a:cs typeface="Courier New"/>
              </a:rPr>
              <a:t>      </a:t>
            </a:r>
            <a:r>
              <a:rPr lang="en-US" sz="1400" b="1" dirty="0" err="1">
                <a:latin typeface="Courier New"/>
                <a:cs typeface="Courier New"/>
              </a:rPr>
              <a:t>AsyncRequest</a:t>
            </a:r>
            <a:r>
              <a:rPr lang="en-US" sz="1400" b="1" dirty="0">
                <a:latin typeface="Courier New"/>
                <a:cs typeface="Courier New"/>
              </a:rPr>
              <a:t>("/scripts/</a:t>
            </a:r>
            <a:r>
              <a:rPr lang="en-US" sz="1400" b="1" dirty="0" err="1">
                <a:latin typeface="Courier New"/>
                <a:cs typeface="Courier New"/>
              </a:rPr>
              <a:t>removeListItems.py</a:t>
            </a:r>
            <a:r>
              <a:rPr lang="en-US" sz="1400" b="1" dirty="0">
                <a:latin typeface="Courier New"/>
                <a:cs typeface="Courier New"/>
              </a:rPr>
              <a:t>")</a:t>
            </a:r>
          </a:p>
          <a:p>
            <a:r>
              <a:rPr lang="en-US" sz="1400" b="1" dirty="0">
                <a:latin typeface="Courier New"/>
                <a:cs typeface="Courier New"/>
              </a:rPr>
              <a:t>         .</a:t>
            </a:r>
            <a:r>
              <a:rPr lang="en-US" sz="1400" b="1" dirty="0" err="1">
                <a:latin typeface="Courier New"/>
                <a:cs typeface="Courier New"/>
              </a:rPr>
              <a:t>setMethod</a:t>
            </a:r>
            <a:r>
              <a:rPr lang="en-US" sz="1400" b="1" dirty="0">
                <a:latin typeface="Courier New"/>
                <a:cs typeface="Courier New"/>
              </a:rPr>
              <a:t>("POST")</a:t>
            </a:r>
          </a:p>
          <a:p>
            <a:r>
              <a:rPr lang="en-US" sz="1400" b="1" dirty="0">
                <a:latin typeface="Courier New"/>
                <a:cs typeface="Courier New"/>
              </a:rPr>
              <a:t>         .</a:t>
            </a:r>
            <a:r>
              <a:rPr lang="en-US" sz="1400" b="1" dirty="0" err="1">
                <a:latin typeface="Courier New"/>
                <a:cs typeface="Courier New"/>
              </a:rPr>
              <a:t>setPayload</a:t>
            </a:r>
            <a:r>
              <a:rPr lang="en-US" sz="1400" b="1" dirty="0">
                <a:latin typeface="Courier New"/>
                <a:cs typeface="Courier New"/>
              </a:rPr>
              <a:t>(</a:t>
            </a:r>
            <a:r>
              <a:rPr lang="en-US" sz="1400" b="1" dirty="0" err="1">
                <a:latin typeface="Courier New"/>
                <a:cs typeface="Courier New"/>
              </a:rPr>
              <a:t>JSON.stringify</a:t>
            </a:r>
            <a:r>
              <a:rPr lang="en-US" sz="1400" b="1" dirty="0">
                <a:latin typeface="Courier New"/>
                <a:cs typeface="Courier New"/>
              </a:rPr>
              <a:t>(</a:t>
            </a:r>
            <a:r>
              <a:rPr lang="en-US" sz="1400" b="1" dirty="0" err="1">
                <a:latin typeface="Courier New"/>
                <a:cs typeface="Courier New"/>
              </a:rPr>
              <a:t>itemIDs</a:t>
            </a:r>
            <a:r>
              <a:rPr lang="en-US" sz="1400" b="1" dirty="0">
                <a:latin typeface="Courier New"/>
                <a:cs typeface="Courier New"/>
              </a:rPr>
              <a:t>))</a:t>
            </a:r>
          </a:p>
          <a:p>
            <a:r>
              <a:rPr lang="en-US" sz="1400" b="1" dirty="0">
                <a:latin typeface="Courier New"/>
                <a:cs typeface="Courier New"/>
              </a:rPr>
              <a:t>         .</a:t>
            </a:r>
            <a:r>
              <a:rPr lang="en-US" sz="1400" b="1" dirty="0" err="1">
                <a:latin typeface="Courier New"/>
                <a:cs typeface="Courier New"/>
              </a:rPr>
              <a:t>setSuccessHandler</a:t>
            </a:r>
            <a:r>
              <a:rPr lang="en-US" sz="1400" b="1" dirty="0">
                <a:latin typeface="Courier New"/>
                <a:cs typeface="Courier New"/>
              </a:rPr>
              <a:t>(</a:t>
            </a:r>
            <a:r>
              <a:rPr lang="en-US" sz="1400" b="1" dirty="0" err="1">
                <a:latin typeface="Courier New"/>
                <a:cs typeface="Courier New"/>
              </a:rPr>
              <a:t>removeListItems</a:t>
            </a:r>
            <a:r>
              <a:rPr lang="en-US" sz="1400" b="1" dirty="0">
                <a:latin typeface="Courier New"/>
                <a:cs typeface="Courier New"/>
              </a:rPr>
              <a:t>)</a:t>
            </a:r>
          </a:p>
          <a:p>
            <a:r>
              <a:rPr lang="en-US" sz="1400" b="1" dirty="0">
                <a:latin typeface="Courier New"/>
                <a:cs typeface="Courier New"/>
              </a:rPr>
              <a:t>         .send();</a:t>
            </a:r>
          </a:p>
          <a:p>
            <a:r>
              <a:rPr lang="en-US" sz="1400" b="1" dirty="0">
                <a:latin typeface="Courier New"/>
                <a:cs typeface="Courier New"/>
              </a:rPr>
              <a:t>   }</a:t>
            </a:r>
          </a:p>
        </p:txBody>
      </p:sp>
      <p:sp>
        <p:nvSpPr>
          <p:cNvPr id="10" name="TextBox 9">
            <a:extLst>
              <a:ext uri="{FF2B5EF4-FFF2-40B4-BE49-F238E27FC236}">
                <a16:creationId xmlns:a16="http://schemas.microsoft.com/office/drawing/2014/main" id="{F6CBA98E-8A81-F548-9564-43A74A3C7A47}"/>
              </a:ext>
            </a:extLst>
          </p:cNvPr>
          <p:cNvSpPr txBox="1"/>
          <p:nvPr/>
        </p:nvSpPr>
        <p:spPr>
          <a:xfrm>
            <a:off x="838200" y="997490"/>
            <a:ext cx="3505200" cy="307777"/>
          </a:xfrm>
          <a:prstGeom prst="rect">
            <a:avLst/>
          </a:prstGeom>
          <a:noFill/>
        </p:spPr>
        <p:txBody>
          <a:bodyPr wrap="square" rtlCol="0">
            <a:spAutoFit/>
          </a:bodyPr>
          <a:lstStyle/>
          <a:p>
            <a:r>
              <a:rPr lang="en-US" sz="1400" dirty="0">
                <a:latin typeface="Times New Roman" panose="02020603050405020304" pitchFamily="18" charset="0"/>
                <a:cs typeface="Times New Roman" panose="02020603050405020304" pitchFamily="18" charset="0"/>
              </a:rPr>
              <a:t>File: </a:t>
            </a:r>
            <a:r>
              <a:rPr lang="en-US" sz="1400" b="1" dirty="0" err="1">
                <a:latin typeface="Courier New" panose="02070309020205020404" pitchFamily="49" charset="0"/>
                <a:cs typeface="Courier New" panose="02070309020205020404" pitchFamily="49" charset="0"/>
              </a:rPr>
              <a:t>todo.js</a:t>
            </a:r>
            <a:r>
              <a:rPr lang="en-US" sz="1400" b="1" dirty="0">
                <a:latin typeface="Courier New" panose="02070309020205020404" pitchFamily="49" charset="0"/>
                <a:cs typeface="Courier New" panose="02070309020205020404" pitchFamily="49" charset="0"/>
              </a:rPr>
              <a:t> (part 4)</a:t>
            </a:r>
          </a:p>
        </p:txBody>
      </p:sp>
      <p:sp>
        <p:nvSpPr>
          <p:cNvPr id="9" name="Rectangle 3">
            <a:extLst>
              <a:ext uri="{FF2B5EF4-FFF2-40B4-BE49-F238E27FC236}">
                <a16:creationId xmlns:a16="http://schemas.microsoft.com/office/drawing/2014/main" id="{E77913B2-3C4D-7042-9158-B25886A87732}"/>
              </a:ext>
            </a:extLst>
          </p:cNvPr>
          <p:cNvSpPr>
            <a:spLocks noChangeArrowheads="1"/>
          </p:cNvSpPr>
          <p:nvPr/>
        </p:nvSpPr>
        <p:spPr bwMode="auto">
          <a:xfrm>
            <a:off x="508000" y="5528845"/>
            <a:ext cx="8331200" cy="719555"/>
          </a:xfrm>
          <a:prstGeom prst="rect">
            <a:avLst/>
          </a:prstGeom>
          <a:noFill/>
          <a:ln w="9525">
            <a:noFill/>
            <a:miter lim="800000"/>
            <a:headEnd/>
            <a:tailEnd/>
          </a:ln>
          <a:effectLst/>
        </p:spPr>
        <p:txBody>
          <a:bodyPr>
            <a:prstTxWarp prst="textNoShape">
              <a:avLst/>
            </a:prstTxWarp>
          </a:bodyPr>
          <a:lstStyle/>
          <a:p>
            <a:pPr>
              <a:lnSpc>
                <a:spcPct val="90000"/>
              </a:lnSpc>
              <a:spcAft>
                <a:spcPts val="1400"/>
              </a:spcAft>
            </a:pPr>
            <a:br>
              <a:rPr lang="en-US" sz="2400" dirty="0">
                <a:solidFill>
                  <a:srgbClr val="000000"/>
                </a:solidFill>
                <a:latin typeface="Times New Roman" charset="0"/>
              </a:rPr>
            </a:br>
            <a:endParaRPr lang="en-US" sz="2400" dirty="0">
              <a:solidFill>
                <a:srgbClr val="000000"/>
              </a:solidFill>
              <a:latin typeface="Times New Roman" charset="0"/>
            </a:endParaRPr>
          </a:p>
          <a:p>
            <a:pPr>
              <a:lnSpc>
                <a:spcPct val="90000"/>
              </a:lnSpc>
              <a:spcAft>
                <a:spcPts val="1400"/>
              </a:spcAft>
            </a:pPr>
            <a:r>
              <a:rPr lang="en-US" sz="2400" dirty="0">
                <a:solidFill>
                  <a:srgbClr val="000000"/>
                </a:solidFill>
                <a:latin typeface="Times New Roman" charset="0"/>
              </a:rPr>
              <a:t>   </a:t>
            </a: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endParaRPr lang="en-US" sz="2400" dirty="0">
              <a:solidFill>
                <a:srgbClr val="000000"/>
              </a:solidFill>
              <a:latin typeface="Times New Roman" charset="0"/>
            </a:endParaRPr>
          </a:p>
        </p:txBody>
      </p:sp>
      <p:sp>
        <p:nvSpPr>
          <p:cNvPr id="11" name="Rectangle 3">
            <a:extLst>
              <a:ext uri="{FF2B5EF4-FFF2-40B4-BE49-F238E27FC236}">
                <a16:creationId xmlns:a16="http://schemas.microsoft.com/office/drawing/2014/main" id="{03F505C0-5F0B-F143-936E-1B526A82540F}"/>
              </a:ext>
            </a:extLst>
          </p:cNvPr>
          <p:cNvSpPr>
            <a:spLocks noChangeArrowheads="1"/>
          </p:cNvSpPr>
          <p:nvPr/>
        </p:nvSpPr>
        <p:spPr bwMode="auto">
          <a:xfrm>
            <a:off x="508000" y="4095571"/>
            <a:ext cx="8331200" cy="1143000"/>
          </a:xfrm>
          <a:prstGeom prst="rect">
            <a:avLst/>
          </a:prstGeom>
          <a:noFill/>
          <a:ln w="9525">
            <a:noFill/>
            <a:miter lim="800000"/>
            <a:headEnd/>
            <a:tailEnd/>
          </a:ln>
          <a:effectLst/>
        </p:spPr>
        <p:txBody>
          <a:bodyPr>
            <a:prstTxWarp prst="textNoShape">
              <a:avLst/>
            </a:prstTxWarp>
          </a:bodyPr>
          <a:lstStyle/>
          <a:p>
            <a:pPr>
              <a:lnSpc>
                <a:spcPct val="90000"/>
              </a:lnSpc>
              <a:spcAft>
                <a:spcPts val="1400"/>
              </a:spcAft>
            </a:pPr>
            <a:r>
              <a:rPr lang="en-US" sz="2000" b="1" dirty="0" err="1">
                <a:solidFill>
                  <a:srgbClr val="000000"/>
                </a:solidFill>
                <a:latin typeface="Courier" pitchFamily="2" charset="0"/>
              </a:rPr>
              <a:t>onClearClick</a:t>
            </a:r>
            <a:r>
              <a:rPr lang="en-US" sz="2400" dirty="0">
                <a:solidFill>
                  <a:srgbClr val="000000"/>
                </a:solidFill>
                <a:latin typeface="Times New Roman" charset="0"/>
              </a:rPr>
              <a:t> is invoked whenever the user clicks the </a:t>
            </a:r>
            <a:r>
              <a:rPr lang="en-US" sz="2000" b="1" dirty="0">
                <a:solidFill>
                  <a:srgbClr val="000000"/>
                </a:solidFill>
                <a:latin typeface="Courier New" panose="02070309020205020404" pitchFamily="49" charset="0"/>
                <a:cs typeface="Courier New" panose="02070309020205020404" pitchFamily="49" charset="0"/>
              </a:rPr>
              <a:t>Clear</a:t>
            </a:r>
            <a:r>
              <a:rPr lang="en-US" sz="2400" dirty="0">
                <a:solidFill>
                  <a:srgbClr val="000000"/>
                </a:solidFill>
                <a:latin typeface="Times New Roman" charset="0"/>
              </a:rPr>
              <a:t> button. It </a:t>
            </a:r>
            <a:r>
              <a:rPr lang="en-US" sz="2400">
                <a:solidFill>
                  <a:srgbClr val="000000"/>
                </a:solidFill>
                <a:latin typeface="Times New Roman" charset="0"/>
              </a:rPr>
              <a:t>collects the </a:t>
            </a:r>
            <a:r>
              <a:rPr lang="en-US" sz="2400" dirty="0">
                <a:solidFill>
                  <a:srgbClr val="000000"/>
                </a:solidFill>
                <a:latin typeface="Times New Roman" charset="0"/>
              </a:rPr>
              <a:t>text item ids into an array and then posts that array to the third of our three server-side endpoints, </a:t>
            </a:r>
            <a:r>
              <a:rPr lang="en-US" sz="2000" b="1" dirty="0">
                <a:solidFill>
                  <a:srgbClr val="000000"/>
                </a:solidFill>
                <a:latin typeface="Courier" pitchFamily="2" charset="0"/>
              </a:rPr>
              <a:t>/scripts/</a:t>
            </a:r>
            <a:r>
              <a:rPr lang="en-US" sz="2000" b="1" dirty="0" err="1">
                <a:solidFill>
                  <a:srgbClr val="000000"/>
                </a:solidFill>
                <a:latin typeface="Courier" pitchFamily="2" charset="0"/>
              </a:rPr>
              <a:t>removeListItems.py</a:t>
            </a:r>
            <a:r>
              <a:rPr lang="en-US" sz="2400" dirty="0">
                <a:solidFill>
                  <a:srgbClr val="000000"/>
                </a:solidFill>
                <a:latin typeface="Times New Roman" charset="0"/>
              </a:rPr>
              <a:t>. We install </a:t>
            </a:r>
            <a:r>
              <a:rPr lang="en-US" sz="2000" b="1" dirty="0" err="1">
                <a:solidFill>
                  <a:srgbClr val="000000"/>
                </a:solidFill>
                <a:latin typeface="Courier" pitchFamily="2" charset="0"/>
              </a:rPr>
              <a:t>removeListItems</a:t>
            </a:r>
            <a:r>
              <a:rPr lang="en-US" sz="2400" dirty="0">
                <a:solidFill>
                  <a:srgbClr val="000000"/>
                </a:solidFill>
                <a:latin typeface="Times New Roman" charset="0"/>
              </a:rPr>
              <a:t> to be invoked once the server responds with information about which items were successfully deleted (generally all of them) and which ones were not.</a:t>
            </a:r>
            <a:br>
              <a:rPr lang="en-US" sz="2400" dirty="0">
                <a:solidFill>
                  <a:srgbClr val="000000"/>
                </a:solidFill>
                <a:latin typeface="Times New Roman" charset="0"/>
              </a:rPr>
            </a:br>
            <a:br>
              <a:rPr lang="en-US" sz="2400" dirty="0">
                <a:solidFill>
                  <a:srgbClr val="000000"/>
                </a:solidFill>
                <a:latin typeface="Times New Roman" charset="0"/>
              </a:rPr>
            </a:br>
            <a:endParaRPr lang="en-US" sz="2400" dirty="0">
              <a:solidFill>
                <a:srgbClr val="000000"/>
              </a:solidFill>
              <a:latin typeface="Times New Roman" charset="0"/>
            </a:endParaRPr>
          </a:p>
          <a:p>
            <a:pPr>
              <a:lnSpc>
                <a:spcPct val="90000"/>
              </a:lnSpc>
              <a:spcAft>
                <a:spcPts val="1400"/>
              </a:spcAft>
            </a:pPr>
            <a:r>
              <a:rPr lang="en-US" sz="2400" dirty="0">
                <a:solidFill>
                  <a:srgbClr val="000000"/>
                </a:solidFill>
                <a:latin typeface="Times New Roman" charset="0"/>
              </a:rPr>
              <a:t>   </a:t>
            </a: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endParaRPr lang="en-US" sz="2400" dirty="0">
              <a:solidFill>
                <a:srgbClr val="000000"/>
              </a:solidFill>
              <a:latin typeface="Times New Roman" charset="0"/>
            </a:endParaRPr>
          </a:p>
        </p:txBody>
      </p:sp>
    </p:spTree>
    <p:extLst>
      <p:ext uri="{BB962C8B-B14F-4D97-AF65-F5344CB8AC3E}">
        <p14:creationId xmlns:p14="http://schemas.microsoft.com/office/powerpoint/2010/main" val="297758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uiExpand="1" build="p" bldLvl="2"/>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9" name="Rectangle 3"/>
          <p:cNvSpPr>
            <a:spLocks noChangeArrowheads="1"/>
          </p:cNvSpPr>
          <p:nvPr/>
        </p:nvSpPr>
        <p:spPr bwMode="auto">
          <a:xfrm>
            <a:off x="508000" y="1231900"/>
            <a:ext cx="7950200" cy="1143000"/>
          </a:xfrm>
          <a:prstGeom prst="rect">
            <a:avLst/>
          </a:prstGeom>
          <a:noFill/>
          <a:ln w="9525">
            <a:noFill/>
            <a:miter lim="800000"/>
            <a:headEnd/>
            <a:tailEnd/>
          </a:ln>
          <a:effectLst/>
        </p:spPr>
        <p:txBody>
          <a:bodyPr>
            <a:prstTxWarp prst="textNoShape">
              <a:avLst/>
            </a:prstTxWarp>
          </a:bodyPr>
          <a:lstStyle/>
          <a:p>
            <a:pPr>
              <a:lnSpc>
                <a:spcPct val="90000"/>
              </a:lnSpc>
              <a:spcAft>
                <a:spcPts val="1400"/>
              </a:spcAft>
            </a:pP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endParaRPr lang="en-US" sz="2400" dirty="0">
              <a:solidFill>
                <a:srgbClr val="000000"/>
              </a:solidFill>
              <a:latin typeface="Times New Roman" charset="0"/>
            </a:endParaRPr>
          </a:p>
        </p:txBody>
      </p:sp>
      <p:sp>
        <p:nvSpPr>
          <p:cNvPr id="429058" name="Rectangle 2"/>
          <p:cNvSpPr>
            <a:spLocks noGrp="1" noChangeArrowheads="1"/>
          </p:cNvSpPr>
          <p:nvPr>
            <p:ph type="title"/>
          </p:nvPr>
        </p:nvSpPr>
        <p:spPr>
          <a:xfrm>
            <a:off x="0" y="76200"/>
            <a:ext cx="9144000" cy="1143000"/>
          </a:xfrm>
          <a:noFill/>
          <a:ln/>
        </p:spPr>
        <p:txBody>
          <a:bodyPr/>
          <a:lstStyle/>
          <a:p>
            <a:r>
              <a:rPr lang="en-US" dirty="0">
                <a:solidFill>
                  <a:srgbClr val="FF0000"/>
                </a:solidFill>
                <a:latin typeface="Times New Roman" charset="0"/>
              </a:rPr>
              <a:t>Example: Persistent To-Do List</a:t>
            </a:r>
          </a:p>
        </p:txBody>
      </p:sp>
      <p:sp>
        <p:nvSpPr>
          <p:cNvPr id="7" name="Rectangle 6">
            <a:extLst>
              <a:ext uri="{FF2B5EF4-FFF2-40B4-BE49-F238E27FC236}">
                <a16:creationId xmlns:a16="http://schemas.microsoft.com/office/drawing/2014/main" id="{F0CD2301-6027-DA46-A4D2-302FF6D6F550}"/>
              </a:ext>
            </a:extLst>
          </p:cNvPr>
          <p:cNvSpPr/>
          <p:nvPr/>
        </p:nvSpPr>
        <p:spPr bwMode="auto">
          <a:xfrm>
            <a:off x="922825" y="1302288"/>
            <a:ext cx="7298350" cy="1760358"/>
          </a:xfrm>
          <a:prstGeom prst="rect">
            <a:avLst/>
          </a:prstGeom>
          <a:solidFill>
            <a:srgbClr val="FFFFFF"/>
          </a:solidFill>
          <a:ln w="9525" cap="flat" cmpd="sng" algn="ctr">
            <a:solidFill>
              <a:schemeClr val="tx1"/>
            </a:solidFill>
            <a:prstDash val="solid"/>
            <a:round/>
            <a:headEnd type="none" w="med" len="med"/>
            <a:tailEnd type="none" w="med" len="med"/>
          </a:ln>
          <a:effectLst>
            <a:outerShdw blurRad="50800" dist="38100" dir="2700000">
              <a:srgbClr val="000000">
                <a:alpha val="43000"/>
              </a:srgb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8" name="Rectangle 7">
            <a:extLst>
              <a:ext uri="{FF2B5EF4-FFF2-40B4-BE49-F238E27FC236}">
                <a16:creationId xmlns:a16="http://schemas.microsoft.com/office/drawing/2014/main" id="{01F55685-07D8-8447-9EE5-45BD277B7ECA}"/>
              </a:ext>
            </a:extLst>
          </p:cNvPr>
          <p:cNvSpPr/>
          <p:nvPr/>
        </p:nvSpPr>
        <p:spPr>
          <a:xfrm>
            <a:off x="990599" y="1343084"/>
            <a:ext cx="7230575" cy="1600438"/>
          </a:xfrm>
          <a:prstGeom prst="rect">
            <a:avLst/>
          </a:prstGeom>
        </p:spPr>
        <p:txBody>
          <a:bodyPr wrap="square">
            <a:spAutoFit/>
          </a:bodyPr>
          <a:lstStyle/>
          <a:p>
            <a:r>
              <a:rPr lang="en-US" sz="1400" b="1" dirty="0">
                <a:latin typeface="Courier New"/>
                <a:cs typeface="Courier New"/>
              </a:rPr>
              <a:t>   function </a:t>
            </a:r>
            <a:r>
              <a:rPr lang="en-US" sz="1400" b="1" dirty="0" err="1">
                <a:latin typeface="Courier New"/>
                <a:cs typeface="Courier New"/>
              </a:rPr>
              <a:t>removeListItems</a:t>
            </a:r>
            <a:r>
              <a:rPr lang="en-US" sz="1400" b="1" dirty="0">
                <a:latin typeface="Courier New"/>
                <a:cs typeface="Courier New"/>
              </a:rPr>
              <a:t>(response) {</a:t>
            </a:r>
          </a:p>
          <a:p>
            <a:r>
              <a:rPr lang="en-US" sz="1400" b="1" dirty="0">
                <a:latin typeface="Courier New"/>
                <a:cs typeface="Courier New"/>
              </a:rPr>
              <a:t>      let </a:t>
            </a:r>
            <a:r>
              <a:rPr lang="en-US" sz="1400" b="1" dirty="0" err="1">
                <a:latin typeface="Courier New"/>
                <a:cs typeface="Courier New"/>
              </a:rPr>
              <a:t>itemsToDelete</a:t>
            </a:r>
            <a:r>
              <a:rPr lang="en-US" sz="1400" b="1" dirty="0">
                <a:latin typeface="Courier New"/>
                <a:cs typeface="Courier New"/>
              </a:rPr>
              <a:t> = </a:t>
            </a:r>
            <a:r>
              <a:rPr lang="en-US" sz="1400" b="1" dirty="0" err="1">
                <a:latin typeface="Courier New"/>
                <a:cs typeface="Courier New"/>
              </a:rPr>
              <a:t>JSON.parse</a:t>
            </a:r>
            <a:r>
              <a:rPr lang="en-US" sz="1400" b="1" dirty="0">
                <a:latin typeface="Courier New"/>
                <a:cs typeface="Courier New"/>
              </a:rPr>
              <a:t>(</a:t>
            </a:r>
            <a:r>
              <a:rPr lang="en-US" sz="1400" b="1" dirty="0" err="1">
                <a:latin typeface="Courier New"/>
                <a:cs typeface="Courier New"/>
              </a:rPr>
              <a:t>response.getPayload</a:t>
            </a:r>
            <a:r>
              <a:rPr lang="en-US" sz="1400" b="1" dirty="0">
                <a:latin typeface="Courier New"/>
                <a:cs typeface="Courier New"/>
              </a:rPr>
              <a:t>());</a:t>
            </a:r>
          </a:p>
          <a:p>
            <a:r>
              <a:rPr lang="en-US" sz="1400" b="1" dirty="0">
                <a:latin typeface="Courier New"/>
                <a:cs typeface="Courier New"/>
              </a:rPr>
              <a:t>      for (let key in </a:t>
            </a:r>
            <a:r>
              <a:rPr lang="en-US" sz="1400" b="1" dirty="0" err="1">
                <a:latin typeface="Courier New"/>
                <a:cs typeface="Courier New"/>
              </a:rPr>
              <a:t>itemsToDelete</a:t>
            </a:r>
            <a:r>
              <a:rPr lang="en-US" sz="1400" b="1" dirty="0">
                <a:latin typeface="Courier New"/>
                <a:cs typeface="Courier New"/>
              </a:rPr>
              <a:t>) {</a:t>
            </a:r>
          </a:p>
          <a:p>
            <a:r>
              <a:rPr lang="en-US" sz="1400" b="1" dirty="0">
                <a:latin typeface="Courier New"/>
                <a:cs typeface="Courier New"/>
              </a:rPr>
              <a:t>         let li = </a:t>
            </a:r>
            <a:r>
              <a:rPr lang="en-US" sz="1400" b="1" dirty="0" err="1">
                <a:latin typeface="Courier New"/>
                <a:cs typeface="Courier New"/>
              </a:rPr>
              <a:t>document.getElementById</a:t>
            </a:r>
            <a:r>
              <a:rPr lang="en-US" sz="1400" b="1" dirty="0">
                <a:latin typeface="Courier New"/>
                <a:cs typeface="Courier New"/>
              </a:rPr>
              <a:t>("item-" + key);</a:t>
            </a:r>
          </a:p>
          <a:p>
            <a:r>
              <a:rPr lang="en-US" sz="1400" b="1" dirty="0">
                <a:latin typeface="Courier New"/>
                <a:cs typeface="Courier New"/>
              </a:rPr>
              <a:t>         </a:t>
            </a:r>
            <a:r>
              <a:rPr lang="en-US" sz="1400" b="1" dirty="0" err="1">
                <a:latin typeface="Courier New"/>
                <a:cs typeface="Courier New"/>
              </a:rPr>
              <a:t>li.parentNode.removeChild</a:t>
            </a:r>
            <a:r>
              <a:rPr lang="en-US" sz="1400" b="1" dirty="0">
                <a:latin typeface="Courier New"/>
                <a:cs typeface="Courier New"/>
              </a:rPr>
              <a:t>(li);</a:t>
            </a:r>
          </a:p>
          <a:p>
            <a:r>
              <a:rPr lang="en-US" sz="1400" b="1" dirty="0">
                <a:latin typeface="Courier New"/>
                <a:cs typeface="Courier New"/>
              </a:rPr>
              <a:t>      }</a:t>
            </a:r>
          </a:p>
          <a:p>
            <a:r>
              <a:rPr lang="en-US" sz="1400" b="1" dirty="0">
                <a:latin typeface="Courier New"/>
                <a:cs typeface="Courier New"/>
              </a:rPr>
              <a:t>   }</a:t>
            </a:r>
          </a:p>
        </p:txBody>
      </p:sp>
      <p:sp>
        <p:nvSpPr>
          <p:cNvPr id="10" name="TextBox 9">
            <a:extLst>
              <a:ext uri="{FF2B5EF4-FFF2-40B4-BE49-F238E27FC236}">
                <a16:creationId xmlns:a16="http://schemas.microsoft.com/office/drawing/2014/main" id="{F6CBA98E-8A81-F548-9564-43A74A3C7A47}"/>
              </a:ext>
            </a:extLst>
          </p:cNvPr>
          <p:cNvSpPr txBox="1"/>
          <p:nvPr/>
        </p:nvSpPr>
        <p:spPr>
          <a:xfrm>
            <a:off x="838200" y="997490"/>
            <a:ext cx="3505200" cy="307777"/>
          </a:xfrm>
          <a:prstGeom prst="rect">
            <a:avLst/>
          </a:prstGeom>
          <a:noFill/>
        </p:spPr>
        <p:txBody>
          <a:bodyPr wrap="square" rtlCol="0">
            <a:spAutoFit/>
          </a:bodyPr>
          <a:lstStyle/>
          <a:p>
            <a:r>
              <a:rPr lang="en-US" sz="1400" dirty="0">
                <a:latin typeface="Times New Roman" panose="02020603050405020304" pitchFamily="18" charset="0"/>
                <a:cs typeface="Times New Roman" panose="02020603050405020304" pitchFamily="18" charset="0"/>
              </a:rPr>
              <a:t>File: </a:t>
            </a:r>
            <a:r>
              <a:rPr lang="en-US" sz="1400" b="1" dirty="0" err="1">
                <a:latin typeface="Courier New" panose="02070309020205020404" pitchFamily="49" charset="0"/>
                <a:cs typeface="Courier New" panose="02070309020205020404" pitchFamily="49" charset="0"/>
              </a:rPr>
              <a:t>todo.js</a:t>
            </a:r>
            <a:r>
              <a:rPr lang="en-US" sz="1400" b="1" dirty="0">
                <a:latin typeface="Courier New" panose="02070309020205020404" pitchFamily="49" charset="0"/>
                <a:cs typeface="Courier New" panose="02070309020205020404" pitchFamily="49" charset="0"/>
              </a:rPr>
              <a:t> (part 5)</a:t>
            </a:r>
          </a:p>
        </p:txBody>
      </p:sp>
      <p:sp>
        <p:nvSpPr>
          <p:cNvPr id="9" name="Rectangle 3">
            <a:extLst>
              <a:ext uri="{FF2B5EF4-FFF2-40B4-BE49-F238E27FC236}">
                <a16:creationId xmlns:a16="http://schemas.microsoft.com/office/drawing/2014/main" id="{E77913B2-3C4D-7042-9158-B25886A87732}"/>
              </a:ext>
            </a:extLst>
          </p:cNvPr>
          <p:cNvSpPr>
            <a:spLocks noChangeArrowheads="1"/>
          </p:cNvSpPr>
          <p:nvPr/>
        </p:nvSpPr>
        <p:spPr bwMode="auto">
          <a:xfrm>
            <a:off x="508000" y="5528845"/>
            <a:ext cx="8331200" cy="719555"/>
          </a:xfrm>
          <a:prstGeom prst="rect">
            <a:avLst/>
          </a:prstGeom>
          <a:noFill/>
          <a:ln w="9525">
            <a:noFill/>
            <a:miter lim="800000"/>
            <a:headEnd/>
            <a:tailEnd/>
          </a:ln>
          <a:effectLst/>
        </p:spPr>
        <p:txBody>
          <a:bodyPr>
            <a:prstTxWarp prst="textNoShape">
              <a:avLst/>
            </a:prstTxWarp>
          </a:bodyPr>
          <a:lstStyle/>
          <a:p>
            <a:pPr>
              <a:lnSpc>
                <a:spcPct val="90000"/>
              </a:lnSpc>
              <a:spcAft>
                <a:spcPts val="1400"/>
              </a:spcAft>
            </a:pPr>
            <a:br>
              <a:rPr lang="en-US" sz="2400" dirty="0">
                <a:solidFill>
                  <a:srgbClr val="000000"/>
                </a:solidFill>
                <a:latin typeface="Times New Roman" charset="0"/>
              </a:rPr>
            </a:br>
            <a:endParaRPr lang="en-US" sz="2400" dirty="0">
              <a:solidFill>
                <a:srgbClr val="000000"/>
              </a:solidFill>
              <a:latin typeface="Times New Roman" charset="0"/>
            </a:endParaRPr>
          </a:p>
          <a:p>
            <a:pPr>
              <a:lnSpc>
                <a:spcPct val="90000"/>
              </a:lnSpc>
              <a:spcAft>
                <a:spcPts val="1400"/>
              </a:spcAft>
            </a:pPr>
            <a:r>
              <a:rPr lang="en-US" sz="2400" dirty="0">
                <a:solidFill>
                  <a:srgbClr val="000000"/>
                </a:solidFill>
                <a:latin typeface="Times New Roman" charset="0"/>
              </a:rPr>
              <a:t>   </a:t>
            </a: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endParaRPr lang="en-US" sz="2400" dirty="0">
              <a:solidFill>
                <a:srgbClr val="000000"/>
              </a:solidFill>
              <a:latin typeface="Times New Roman" charset="0"/>
            </a:endParaRPr>
          </a:p>
        </p:txBody>
      </p:sp>
      <p:sp>
        <p:nvSpPr>
          <p:cNvPr id="11" name="Rectangle 3">
            <a:extLst>
              <a:ext uri="{FF2B5EF4-FFF2-40B4-BE49-F238E27FC236}">
                <a16:creationId xmlns:a16="http://schemas.microsoft.com/office/drawing/2014/main" id="{03F505C0-5F0B-F143-936E-1B526A82540F}"/>
              </a:ext>
            </a:extLst>
          </p:cNvPr>
          <p:cNvSpPr>
            <a:spLocks noChangeArrowheads="1"/>
          </p:cNvSpPr>
          <p:nvPr/>
        </p:nvSpPr>
        <p:spPr bwMode="auto">
          <a:xfrm>
            <a:off x="508000" y="4095571"/>
            <a:ext cx="8331200" cy="1143000"/>
          </a:xfrm>
          <a:prstGeom prst="rect">
            <a:avLst/>
          </a:prstGeom>
          <a:noFill/>
          <a:ln w="9525">
            <a:noFill/>
            <a:miter lim="800000"/>
            <a:headEnd/>
            <a:tailEnd/>
          </a:ln>
          <a:effectLst/>
        </p:spPr>
        <p:txBody>
          <a:bodyPr>
            <a:prstTxWarp prst="textNoShape">
              <a:avLst/>
            </a:prstTxWarp>
          </a:bodyPr>
          <a:lstStyle/>
          <a:p>
            <a:pPr>
              <a:lnSpc>
                <a:spcPct val="90000"/>
              </a:lnSpc>
              <a:spcAft>
                <a:spcPts val="1400"/>
              </a:spcAft>
            </a:pPr>
            <a:br>
              <a:rPr lang="en-US" sz="2400" dirty="0">
                <a:solidFill>
                  <a:srgbClr val="000000"/>
                </a:solidFill>
                <a:latin typeface="Times New Roman" charset="0"/>
              </a:rPr>
            </a:br>
            <a:br>
              <a:rPr lang="en-US" sz="2400" dirty="0">
                <a:solidFill>
                  <a:srgbClr val="000000"/>
                </a:solidFill>
                <a:latin typeface="Times New Roman" charset="0"/>
              </a:rPr>
            </a:br>
            <a:endParaRPr lang="en-US" sz="2400" dirty="0">
              <a:solidFill>
                <a:srgbClr val="000000"/>
              </a:solidFill>
              <a:latin typeface="Times New Roman" charset="0"/>
            </a:endParaRPr>
          </a:p>
          <a:p>
            <a:pPr>
              <a:lnSpc>
                <a:spcPct val="90000"/>
              </a:lnSpc>
              <a:spcAft>
                <a:spcPts val="1400"/>
              </a:spcAft>
            </a:pPr>
            <a:r>
              <a:rPr lang="en-US" sz="2400" dirty="0">
                <a:solidFill>
                  <a:srgbClr val="000000"/>
                </a:solidFill>
                <a:latin typeface="Times New Roman" charset="0"/>
              </a:rPr>
              <a:t>   </a:t>
            </a: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endParaRPr lang="en-US" sz="2400" dirty="0">
              <a:solidFill>
                <a:srgbClr val="000000"/>
              </a:solidFill>
              <a:latin typeface="Times New Roman" charset="0"/>
            </a:endParaRPr>
          </a:p>
        </p:txBody>
      </p:sp>
      <p:sp>
        <p:nvSpPr>
          <p:cNvPr id="12" name="Rectangle 3">
            <a:extLst>
              <a:ext uri="{FF2B5EF4-FFF2-40B4-BE49-F238E27FC236}">
                <a16:creationId xmlns:a16="http://schemas.microsoft.com/office/drawing/2014/main" id="{3C509C8B-592F-BD46-9A27-5C61D7C14D52}"/>
              </a:ext>
            </a:extLst>
          </p:cNvPr>
          <p:cNvSpPr>
            <a:spLocks noChangeArrowheads="1"/>
          </p:cNvSpPr>
          <p:nvPr/>
        </p:nvSpPr>
        <p:spPr bwMode="auto">
          <a:xfrm>
            <a:off x="660400" y="3200400"/>
            <a:ext cx="8331200" cy="1143000"/>
          </a:xfrm>
          <a:prstGeom prst="rect">
            <a:avLst/>
          </a:prstGeom>
          <a:noFill/>
          <a:ln w="9525">
            <a:noFill/>
            <a:miter lim="800000"/>
            <a:headEnd/>
            <a:tailEnd/>
          </a:ln>
          <a:effectLst/>
        </p:spPr>
        <p:txBody>
          <a:bodyPr>
            <a:prstTxWarp prst="textNoShape">
              <a:avLst/>
            </a:prstTxWarp>
          </a:bodyPr>
          <a:lstStyle/>
          <a:p>
            <a:pPr>
              <a:lnSpc>
                <a:spcPct val="90000"/>
              </a:lnSpc>
              <a:spcAft>
                <a:spcPts val="1400"/>
              </a:spcAft>
            </a:pPr>
            <a:r>
              <a:rPr lang="en-US" sz="2400" dirty="0">
                <a:solidFill>
                  <a:srgbClr val="000000"/>
                </a:solidFill>
                <a:latin typeface="Times New Roman" charset="0"/>
              </a:rPr>
              <a:t>The above is invoked one the </a:t>
            </a:r>
            <a:r>
              <a:rPr lang="en-US" sz="2000" b="1" dirty="0" err="1">
                <a:solidFill>
                  <a:srgbClr val="000000"/>
                </a:solidFill>
                <a:latin typeface="Courier" pitchFamily="2" charset="0"/>
              </a:rPr>
              <a:t>removeListItems.py</a:t>
            </a:r>
            <a:r>
              <a:rPr lang="en-US" sz="2400" dirty="0">
                <a:solidFill>
                  <a:srgbClr val="000000"/>
                </a:solidFill>
                <a:latin typeface="Times New Roman" charset="0"/>
              </a:rPr>
              <a:t> endpoint responds with a payload that is structured as follows: </a:t>
            </a: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r>
              <a:rPr lang="en-US" sz="2400" dirty="0">
                <a:solidFill>
                  <a:srgbClr val="000000"/>
                </a:solidFill>
                <a:latin typeface="Times New Roman" charset="0"/>
              </a:rPr>
              <a:t>The </a:t>
            </a:r>
            <a:r>
              <a:rPr lang="en-US" sz="2000" b="1" dirty="0">
                <a:solidFill>
                  <a:srgbClr val="000000"/>
                </a:solidFill>
                <a:latin typeface="Courier" pitchFamily="2" charset="0"/>
              </a:rPr>
              <a:t>for</a:t>
            </a:r>
            <a:r>
              <a:rPr lang="en-US" sz="2400" dirty="0">
                <a:solidFill>
                  <a:srgbClr val="000000"/>
                </a:solidFill>
                <a:latin typeface="Times New Roman" charset="0"/>
              </a:rPr>
              <a:t> loop instructs each of the relevant </a:t>
            </a:r>
            <a:r>
              <a:rPr lang="en-US" sz="2000" b="1" dirty="0">
                <a:solidFill>
                  <a:srgbClr val="000000"/>
                </a:solidFill>
                <a:latin typeface="Courier" pitchFamily="2" charset="0"/>
                <a:cs typeface="Courier New" panose="02070309020205020404" pitchFamily="49" charset="0"/>
              </a:rPr>
              <a:t>&lt;li&gt;</a:t>
            </a:r>
            <a:r>
              <a:rPr lang="en-US" sz="2400" dirty="0">
                <a:solidFill>
                  <a:srgbClr val="000000"/>
                </a:solidFill>
                <a:latin typeface="Times New Roman" charset="0"/>
              </a:rPr>
              <a:t> nodes to remove itself from its </a:t>
            </a:r>
            <a:r>
              <a:rPr lang="en-US" sz="2000" b="1" dirty="0">
                <a:solidFill>
                  <a:srgbClr val="000000"/>
                </a:solidFill>
                <a:latin typeface="Courier" pitchFamily="2" charset="0"/>
              </a:rPr>
              <a:t>&lt;ul&gt;</a:t>
            </a:r>
            <a:r>
              <a:rPr lang="en-US" sz="2400" dirty="0">
                <a:solidFill>
                  <a:srgbClr val="000000"/>
                </a:solidFill>
                <a:latin typeface="Times New Roman" charset="0"/>
              </a:rPr>
              <a:t> parent.</a:t>
            </a: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endParaRPr lang="en-US" sz="2400" dirty="0">
              <a:solidFill>
                <a:srgbClr val="000000"/>
              </a:solidFill>
              <a:latin typeface="Times New Roman" charset="0"/>
            </a:endParaRPr>
          </a:p>
          <a:p>
            <a:pPr>
              <a:lnSpc>
                <a:spcPct val="90000"/>
              </a:lnSpc>
              <a:spcAft>
                <a:spcPts val="1400"/>
              </a:spcAft>
            </a:pPr>
            <a:r>
              <a:rPr lang="en-US" sz="2400" dirty="0">
                <a:solidFill>
                  <a:srgbClr val="000000"/>
                </a:solidFill>
                <a:latin typeface="Times New Roman" charset="0"/>
              </a:rPr>
              <a:t>   </a:t>
            </a: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endParaRPr lang="en-US" sz="2400" dirty="0">
              <a:solidFill>
                <a:srgbClr val="000000"/>
              </a:solidFill>
              <a:latin typeface="Times New Roman" charset="0"/>
            </a:endParaRPr>
          </a:p>
        </p:txBody>
      </p:sp>
      <p:sp>
        <p:nvSpPr>
          <p:cNvPr id="13" name="Rectangle 12">
            <a:extLst>
              <a:ext uri="{FF2B5EF4-FFF2-40B4-BE49-F238E27FC236}">
                <a16:creationId xmlns:a16="http://schemas.microsoft.com/office/drawing/2014/main" id="{8454B942-2E55-7F4D-83B4-ACAA380C8FE8}"/>
              </a:ext>
            </a:extLst>
          </p:cNvPr>
          <p:cNvSpPr>
            <a:spLocks noChangeArrowheads="1"/>
          </p:cNvSpPr>
          <p:nvPr/>
        </p:nvSpPr>
        <p:spPr bwMode="auto">
          <a:xfrm>
            <a:off x="3600450" y="4094361"/>
            <a:ext cx="1428750" cy="1384995"/>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14" name="Rectangle 13">
            <a:extLst>
              <a:ext uri="{FF2B5EF4-FFF2-40B4-BE49-F238E27FC236}">
                <a16:creationId xmlns:a16="http://schemas.microsoft.com/office/drawing/2014/main" id="{00B8F5C3-4B5C-F642-9706-CCD405D6B4A1}"/>
              </a:ext>
            </a:extLst>
          </p:cNvPr>
          <p:cNvSpPr/>
          <p:nvPr/>
        </p:nvSpPr>
        <p:spPr>
          <a:xfrm>
            <a:off x="3600450" y="4090172"/>
            <a:ext cx="1485900" cy="1384995"/>
          </a:xfrm>
          <a:prstGeom prst="rect">
            <a:avLst/>
          </a:prstGeom>
        </p:spPr>
        <p:txBody>
          <a:bodyPr wrap="square">
            <a:spAutoFit/>
          </a:bodyPr>
          <a:lstStyle/>
          <a:p>
            <a:r>
              <a:rPr lang="en-US" sz="1400" b="1" dirty="0">
                <a:latin typeface="Courier New" panose="02070309020205020404" pitchFamily="49" charset="0"/>
                <a:cs typeface="Courier New" panose="02070309020205020404" pitchFamily="49" charset="0"/>
              </a:rPr>
              <a:t>{</a:t>
            </a:r>
          </a:p>
          <a:p>
            <a:r>
              <a:rPr lang="en-US" sz="1400" b="1" dirty="0">
                <a:latin typeface="Courier New" panose="02070309020205020404" pitchFamily="49" charset="0"/>
                <a:cs typeface="Courier New" panose="02070309020205020404" pitchFamily="49" charset="0"/>
              </a:rPr>
              <a:t>   4: true,</a:t>
            </a:r>
          </a:p>
          <a:p>
            <a:r>
              <a:rPr lang="en-US" sz="1400" b="1" dirty="0">
                <a:latin typeface="Courier New" panose="02070309020205020404" pitchFamily="49" charset="0"/>
                <a:cs typeface="Courier New" panose="02070309020205020404" pitchFamily="49" charset="0"/>
              </a:rPr>
              <a:t>   5: true, </a:t>
            </a:r>
          </a:p>
          <a:p>
            <a:r>
              <a:rPr lang="en-US" sz="1400" b="1" dirty="0">
                <a:latin typeface="Courier New" panose="02070309020205020404" pitchFamily="49" charset="0"/>
                <a:cs typeface="Courier New" panose="02070309020205020404" pitchFamily="49" charset="0"/>
              </a:rPr>
              <a:t>   6: true, </a:t>
            </a:r>
          </a:p>
          <a:p>
            <a:r>
              <a:rPr lang="en-US" sz="1400" b="1" dirty="0">
                <a:latin typeface="Courier New" panose="02070309020205020404" pitchFamily="49" charset="0"/>
                <a:cs typeface="Courier New" panose="02070309020205020404" pitchFamily="49" charset="0"/>
              </a:rPr>
              <a:t>   8: true</a:t>
            </a:r>
            <a:br>
              <a:rPr lang="en-US" sz="1400" b="1" dirty="0">
                <a:latin typeface="Courier New" panose="02070309020205020404" pitchFamily="49" charset="0"/>
                <a:cs typeface="Courier New" panose="02070309020205020404" pitchFamily="49" charset="0"/>
              </a:rPr>
            </a:br>
            <a:r>
              <a:rPr lang="en-US" sz="1400" b="1" dirty="0">
                <a:latin typeface="Courier New" panose="02070309020205020404" pitchFamily="49" charset="0"/>
                <a:cs typeface="Courier New" panose="02070309020205020404" pitchFamily="49" charset="0"/>
              </a:rPr>
              <a:t>}</a:t>
            </a:r>
          </a:p>
        </p:txBody>
      </p:sp>
    </p:spTree>
    <p:extLst>
      <p:ext uri="{BB962C8B-B14F-4D97-AF65-F5344CB8AC3E}">
        <p14:creationId xmlns:p14="http://schemas.microsoft.com/office/powerpoint/2010/main" val="881109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xEl>
                                              <p:pRg st="0" end="0"/>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xEl>
                                              <p:pRg st="1" end="1"/>
                                            </p:txEl>
                                          </p:spTgt>
                                        </p:tgtEl>
                                        <p:attrNameLst>
                                          <p:attrName>style.visibility</p:attrName>
                                        </p:attrNameLst>
                                      </p:cBhvr>
                                      <p:to>
                                        <p:strVal val="visible"/>
                                      </p:to>
                                    </p:set>
                                  </p:childTnLst>
                                </p:cTn>
                              </p:par>
                              <p:par>
                                <p:cTn id="17" presetID="9"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dissolve">
                                      <p:cBhvr>
                                        <p:cTn id="19" dur="500"/>
                                        <p:tgtEl>
                                          <p:spTgt spid="14"/>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dissolve">
                                      <p:cBhvr>
                                        <p:cTn id="2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bldLvl="2"/>
      <p:bldP spid="11" grpId="0" uiExpand="1" build="p" bldLvl="2"/>
      <p:bldP spid="12" grpId="0" uiExpand="1" build="p" bldLvl="2"/>
      <p:bldP spid="13" grpId="0" animBg="1"/>
      <p:bldP spid="1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9" name="Rectangle 3"/>
          <p:cNvSpPr>
            <a:spLocks noChangeArrowheads="1"/>
          </p:cNvSpPr>
          <p:nvPr/>
        </p:nvSpPr>
        <p:spPr bwMode="auto">
          <a:xfrm>
            <a:off x="508000" y="1231900"/>
            <a:ext cx="7950200" cy="1143000"/>
          </a:xfrm>
          <a:prstGeom prst="rect">
            <a:avLst/>
          </a:prstGeom>
          <a:noFill/>
          <a:ln w="9525">
            <a:noFill/>
            <a:miter lim="800000"/>
            <a:headEnd/>
            <a:tailEnd/>
          </a:ln>
          <a:effectLst/>
        </p:spPr>
        <p:txBody>
          <a:bodyPr>
            <a:prstTxWarp prst="textNoShape">
              <a:avLst/>
            </a:prstTxWarp>
          </a:bodyPr>
          <a:lstStyle/>
          <a:p>
            <a:pPr>
              <a:lnSpc>
                <a:spcPct val="90000"/>
              </a:lnSpc>
              <a:spcAft>
                <a:spcPts val="1400"/>
              </a:spcAft>
            </a:pP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endParaRPr lang="en-US" sz="2400" dirty="0">
              <a:solidFill>
                <a:srgbClr val="000000"/>
              </a:solidFill>
              <a:latin typeface="Times New Roman" charset="0"/>
            </a:endParaRPr>
          </a:p>
        </p:txBody>
      </p:sp>
      <p:sp>
        <p:nvSpPr>
          <p:cNvPr id="429058" name="Rectangle 2"/>
          <p:cNvSpPr>
            <a:spLocks noGrp="1" noChangeArrowheads="1"/>
          </p:cNvSpPr>
          <p:nvPr>
            <p:ph type="title"/>
          </p:nvPr>
        </p:nvSpPr>
        <p:spPr>
          <a:xfrm>
            <a:off x="0" y="76200"/>
            <a:ext cx="9144000" cy="1143000"/>
          </a:xfrm>
          <a:noFill/>
          <a:ln/>
        </p:spPr>
        <p:txBody>
          <a:bodyPr/>
          <a:lstStyle/>
          <a:p>
            <a:r>
              <a:rPr lang="en-US" dirty="0">
                <a:solidFill>
                  <a:srgbClr val="FF0000"/>
                </a:solidFill>
                <a:latin typeface="Times New Roman" charset="0"/>
              </a:rPr>
              <a:t>Example: Persistent To-Do List</a:t>
            </a:r>
          </a:p>
        </p:txBody>
      </p:sp>
      <p:sp>
        <p:nvSpPr>
          <p:cNvPr id="7" name="Rectangle 6">
            <a:extLst>
              <a:ext uri="{FF2B5EF4-FFF2-40B4-BE49-F238E27FC236}">
                <a16:creationId xmlns:a16="http://schemas.microsoft.com/office/drawing/2014/main" id="{F0CD2301-6027-DA46-A4D2-302FF6D6F550}"/>
              </a:ext>
            </a:extLst>
          </p:cNvPr>
          <p:cNvSpPr/>
          <p:nvPr/>
        </p:nvSpPr>
        <p:spPr bwMode="auto">
          <a:xfrm>
            <a:off x="922825" y="1302289"/>
            <a:ext cx="7298350" cy="2072119"/>
          </a:xfrm>
          <a:prstGeom prst="rect">
            <a:avLst/>
          </a:prstGeom>
          <a:solidFill>
            <a:srgbClr val="FFFFFF"/>
          </a:solidFill>
          <a:ln w="9525" cap="flat" cmpd="sng" algn="ctr">
            <a:solidFill>
              <a:schemeClr val="tx1"/>
            </a:solidFill>
            <a:prstDash val="solid"/>
            <a:round/>
            <a:headEnd type="none" w="med" len="med"/>
            <a:tailEnd type="none" w="med" len="med"/>
          </a:ln>
          <a:effectLst>
            <a:outerShdw blurRad="50800" dist="38100" dir="2700000">
              <a:srgbClr val="000000">
                <a:alpha val="43000"/>
              </a:srgb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8" name="Rectangle 7">
            <a:extLst>
              <a:ext uri="{FF2B5EF4-FFF2-40B4-BE49-F238E27FC236}">
                <a16:creationId xmlns:a16="http://schemas.microsoft.com/office/drawing/2014/main" id="{01F55685-07D8-8447-9EE5-45BD277B7ECA}"/>
              </a:ext>
            </a:extLst>
          </p:cNvPr>
          <p:cNvSpPr/>
          <p:nvPr/>
        </p:nvSpPr>
        <p:spPr>
          <a:xfrm>
            <a:off x="990599" y="1343084"/>
            <a:ext cx="6781801" cy="2031325"/>
          </a:xfrm>
          <a:prstGeom prst="rect">
            <a:avLst/>
          </a:prstGeom>
        </p:spPr>
        <p:txBody>
          <a:bodyPr wrap="square">
            <a:spAutoFit/>
          </a:bodyPr>
          <a:lstStyle/>
          <a:p>
            <a:r>
              <a:rPr lang="en-US" sz="1400" b="1" dirty="0" err="1">
                <a:latin typeface="Courier New"/>
                <a:cs typeface="Courier New"/>
              </a:rPr>
              <a:t>itemsToDelete</a:t>
            </a:r>
            <a:r>
              <a:rPr lang="en-US" sz="1400" b="1" dirty="0">
                <a:latin typeface="Courier New"/>
                <a:cs typeface="Courier New"/>
              </a:rPr>
              <a:t> = </a:t>
            </a:r>
            <a:r>
              <a:rPr lang="en-US" sz="1400" b="1" dirty="0" err="1">
                <a:latin typeface="Courier New"/>
                <a:cs typeface="Courier New"/>
              </a:rPr>
              <a:t>json.loads</a:t>
            </a:r>
            <a:r>
              <a:rPr lang="en-US" sz="1400" b="1" dirty="0">
                <a:latin typeface="Courier New"/>
                <a:cs typeface="Courier New"/>
              </a:rPr>
              <a:t>(</a:t>
            </a:r>
            <a:r>
              <a:rPr lang="en-US" sz="1400" b="1" dirty="0" err="1">
                <a:latin typeface="Courier New"/>
                <a:cs typeface="Courier New"/>
              </a:rPr>
              <a:t>extractPayload</a:t>
            </a:r>
            <a:r>
              <a:rPr lang="en-US" sz="1400" b="1" dirty="0">
                <a:latin typeface="Courier New"/>
                <a:cs typeface="Courier New"/>
              </a:rPr>
              <a:t>())</a:t>
            </a:r>
          </a:p>
          <a:p>
            <a:r>
              <a:rPr lang="en-US" sz="1400" b="1" dirty="0">
                <a:latin typeface="Courier New"/>
                <a:cs typeface="Courier New"/>
              </a:rPr>
              <a:t>info = </a:t>
            </a:r>
            <a:r>
              <a:rPr lang="en-US" sz="1400" b="1" dirty="0" err="1">
                <a:latin typeface="Courier New"/>
                <a:cs typeface="Courier New"/>
              </a:rPr>
              <a:t>extractItems</a:t>
            </a:r>
            <a:r>
              <a:rPr lang="en-US" sz="1400" b="1" dirty="0">
                <a:latin typeface="Courier New"/>
                <a:cs typeface="Courier New"/>
              </a:rPr>
              <a:t>("</a:t>
            </a:r>
            <a:r>
              <a:rPr lang="en-US" sz="1400" b="1" dirty="0" err="1">
                <a:latin typeface="Courier New"/>
                <a:cs typeface="Courier New"/>
              </a:rPr>
              <a:t>items.json</a:t>
            </a:r>
            <a:r>
              <a:rPr lang="en-US" sz="1400" b="1" dirty="0">
                <a:latin typeface="Courier New"/>
                <a:cs typeface="Courier New"/>
              </a:rPr>
              <a:t>")</a:t>
            </a:r>
          </a:p>
          <a:p>
            <a:r>
              <a:rPr lang="en-US" sz="1400" b="1" dirty="0">
                <a:latin typeface="Courier New"/>
                <a:cs typeface="Courier New"/>
              </a:rPr>
              <a:t>results = {};</a:t>
            </a:r>
          </a:p>
          <a:p>
            <a:r>
              <a:rPr lang="en-US" sz="1400" b="1" dirty="0">
                <a:latin typeface="Courier New"/>
                <a:cs typeface="Courier New"/>
              </a:rPr>
              <a:t>for </a:t>
            </a:r>
            <a:r>
              <a:rPr lang="en-US" sz="1400" b="1" dirty="0" err="1">
                <a:latin typeface="Courier New"/>
                <a:cs typeface="Courier New"/>
              </a:rPr>
              <a:t>itemID</a:t>
            </a:r>
            <a:r>
              <a:rPr lang="en-US" sz="1400" b="1" dirty="0">
                <a:latin typeface="Courier New"/>
                <a:cs typeface="Courier New"/>
              </a:rPr>
              <a:t> in </a:t>
            </a:r>
            <a:r>
              <a:rPr lang="en-US" sz="1400" b="1" dirty="0" err="1">
                <a:latin typeface="Courier New"/>
                <a:cs typeface="Courier New"/>
              </a:rPr>
              <a:t>itemsToDelete</a:t>
            </a:r>
            <a:r>
              <a:rPr lang="en-US" sz="1400" b="1" dirty="0">
                <a:latin typeface="Courier New"/>
                <a:cs typeface="Courier New"/>
              </a:rPr>
              <a:t>:</a:t>
            </a:r>
          </a:p>
          <a:p>
            <a:r>
              <a:rPr lang="en-US" sz="1400" b="1" dirty="0">
                <a:latin typeface="Courier New"/>
                <a:cs typeface="Courier New"/>
              </a:rPr>
              <a:t>   results[</a:t>
            </a:r>
            <a:r>
              <a:rPr lang="en-US" sz="1400" b="1" dirty="0" err="1">
                <a:latin typeface="Courier New"/>
                <a:cs typeface="Courier New"/>
              </a:rPr>
              <a:t>itemID</a:t>
            </a:r>
            <a:r>
              <a:rPr lang="en-US" sz="1400" b="1" dirty="0">
                <a:latin typeface="Courier New"/>
                <a:cs typeface="Courier New"/>
              </a:rPr>
              <a:t>] = </a:t>
            </a:r>
            <a:r>
              <a:rPr lang="en-US" sz="1400" b="1" dirty="0" err="1">
                <a:latin typeface="Courier New"/>
                <a:cs typeface="Courier New"/>
              </a:rPr>
              <a:t>itemID</a:t>
            </a:r>
            <a:r>
              <a:rPr lang="en-US" sz="1400" b="1" dirty="0">
                <a:latin typeface="Courier New"/>
                <a:cs typeface="Courier New"/>
              </a:rPr>
              <a:t> in info["items"]</a:t>
            </a:r>
          </a:p>
          <a:p>
            <a:r>
              <a:rPr lang="en-US" sz="1400" b="1" dirty="0">
                <a:latin typeface="Courier New"/>
                <a:cs typeface="Courier New"/>
              </a:rPr>
              <a:t>   if results[</a:t>
            </a:r>
            <a:r>
              <a:rPr lang="en-US" sz="1400" b="1" dirty="0" err="1">
                <a:latin typeface="Courier New"/>
                <a:cs typeface="Courier New"/>
              </a:rPr>
              <a:t>itemID</a:t>
            </a:r>
            <a:r>
              <a:rPr lang="en-US" sz="1400" b="1" dirty="0">
                <a:latin typeface="Courier New"/>
                <a:cs typeface="Courier New"/>
              </a:rPr>
              <a:t>]:</a:t>
            </a:r>
          </a:p>
          <a:p>
            <a:r>
              <a:rPr lang="en-US" sz="1400" b="1" dirty="0">
                <a:latin typeface="Courier New"/>
                <a:cs typeface="Courier New"/>
              </a:rPr>
              <a:t>      del info["items"][</a:t>
            </a:r>
            <a:r>
              <a:rPr lang="en-US" sz="1400" b="1" dirty="0" err="1">
                <a:latin typeface="Courier New"/>
                <a:cs typeface="Courier New"/>
              </a:rPr>
              <a:t>itemID</a:t>
            </a:r>
            <a:r>
              <a:rPr lang="en-US" sz="1400" b="1" dirty="0">
                <a:latin typeface="Courier New"/>
                <a:cs typeface="Courier New"/>
              </a:rPr>
              <a:t>]</a:t>
            </a:r>
          </a:p>
          <a:p>
            <a:r>
              <a:rPr lang="en-US" sz="1400" b="1" dirty="0" err="1">
                <a:latin typeface="Courier New"/>
                <a:cs typeface="Courier New"/>
              </a:rPr>
              <a:t>saveAllItems</a:t>
            </a:r>
            <a:r>
              <a:rPr lang="en-US" sz="1400" b="1" dirty="0">
                <a:latin typeface="Courier New"/>
                <a:cs typeface="Courier New"/>
              </a:rPr>
              <a:t>("</a:t>
            </a:r>
            <a:r>
              <a:rPr lang="en-US" sz="1400" b="1" dirty="0" err="1">
                <a:latin typeface="Courier New"/>
                <a:cs typeface="Courier New"/>
              </a:rPr>
              <a:t>items.json</a:t>
            </a:r>
            <a:r>
              <a:rPr lang="en-US" sz="1400" b="1" dirty="0">
                <a:latin typeface="Courier New"/>
                <a:cs typeface="Courier New"/>
              </a:rPr>
              <a:t>", info)</a:t>
            </a:r>
          </a:p>
          <a:p>
            <a:r>
              <a:rPr lang="en-US" sz="1400" b="1" dirty="0" err="1">
                <a:latin typeface="Courier New"/>
                <a:cs typeface="Courier New"/>
              </a:rPr>
              <a:t>publishPayloadAsJSON</a:t>
            </a:r>
            <a:r>
              <a:rPr lang="en-US" sz="1400" b="1" dirty="0">
                <a:latin typeface="Courier New"/>
                <a:cs typeface="Courier New"/>
              </a:rPr>
              <a:t>(results)</a:t>
            </a:r>
          </a:p>
        </p:txBody>
      </p:sp>
      <p:sp>
        <p:nvSpPr>
          <p:cNvPr id="10" name="TextBox 9">
            <a:extLst>
              <a:ext uri="{FF2B5EF4-FFF2-40B4-BE49-F238E27FC236}">
                <a16:creationId xmlns:a16="http://schemas.microsoft.com/office/drawing/2014/main" id="{F6CBA98E-8A81-F548-9564-43A74A3C7A47}"/>
              </a:ext>
            </a:extLst>
          </p:cNvPr>
          <p:cNvSpPr txBox="1"/>
          <p:nvPr/>
        </p:nvSpPr>
        <p:spPr>
          <a:xfrm>
            <a:off x="838200" y="997490"/>
            <a:ext cx="3505200" cy="307777"/>
          </a:xfrm>
          <a:prstGeom prst="rect">
            <a:avLst/>
          </a:prstGeom>
          <a:noFill/>
        </p:spPr>
        <p:txBody>
          <a:bodyPr wrap="square" rtlCol="0">
            <a:spAutoFit/>
          </a:bodyPr>
          <a:lstStyle/>
          <a:p>
            <a:r>
              <a:rPr lang="en-US" sz="1400" dirty="0">
                <a:latin typeface="Times New Roman" panose="02020603050405020304" pitchFamily="18" charset="0"/>
                <a:cs typeface="Times New Roman" panose="02020603050405020304" pitchFamily="18" charset="0"/>
              </a:rPr>
              <a:t>File: </a:t>
            </a:r>
            <a:r>
              <a:rPr lang="en-US" sz="1400" b="1" dirty="0">
                <a:latin typeface="Courier New" panose="02070309020205020404" pitchFamily="49" charset="0"/>
                <a:cs typeface="Courier New" panose="02070309020205020404" pitchFamily="49" charset="0"/>
              </a:rPr>
              <a:t>/scripts/</a:t>
            </a:r>
            <a:r>
              <a:rPr lang="en-US" sz="1400" b="1" dirty="0" err="1">
                <a:latin typeface="Courier New" panose="02070309020205020404" pitchFamily="49" charset="0"/>
                <a:cs typeface="Courier New" panose="02070309020205020404" pitchFamily="49" charset="0"/>
              </a:rPr>
              <a:t>removeListItems.py</a:t>
            </a:r>
            <a:endParaRPr lang="en-US" sz="1400" b="1" dirty="0">
              <a:latin typeface="Courier New" panose="02070309020205020404" pitchFamily="49" charset="0"/>
              <a:cs typeface="Courier New" panose="02070309020205020404" pitchFamily="49" charset="0"/>
            </a:endParaRPr>
          </a:p>
        </p:txBody>
      </p:sp>
      <p:sp>
        <p:nvSpPr>
          <p:cNvPr id="9" name="Rectangle 3">
            <a:extLst>
              <a:ext uri="{FF2B5EF4-FFF2-40B4-BE49-F238E27FC236}">
                <a16:creationId xmlns:a16="http://schemas.microsoft.com/office/drawing/2014/main" id="{E77913B2-3C4D-7042-9158-B25886A87732}"/>
              </a:ext>
            </a:extLst>
          </p:cNvPr>
          <p:cNvSpPr>
            <a:spLocks noChangeArrowheads="1"/>
          </p:cNvSpPr>
          <p:nvPr/>
        </p:nvSpPr>
        <p:spPr bwMode="auto">
          <a:xfrm>
            <a:off x="508000" y="3505200"/>
            <a:ext cx="8483600" cy="2743200"/>
          </a:xfrm>
          <a:prstGeom prst="rect">
            <a:avLst/>
          </a:prstGeom>
          <a:noFill/>
          <a:ln w="9525">
            <a:noFill/>
            <a:miter lim="800000"/>
            <a:headEnd/>
            <a:tailEnd/>
          </a:ln>
          <a:effectLst/>
        </p:spPr>
        <p:txBody>
          <a:bodyPr>
            <a:prstTxWarp prst="textNoShape">
              <a:avLst/>
            </a:prstTxWarp>
          </a:bodyPr>
          <a:lstStyle/>
          <a:p>
            <a:pPr>
              <a:lnSpc>
                <a:spcPct val="90000"/>
              </a:lnSpc>
              <a:spcAft>
                <a:spcPts val="1400"/>
              </a:spcAft>
            </a:pPr>
            <a:r>
              <a:rPr lang="en-US" sz="2400" dirty="0">
                <a:solidFill>
                  <a:srgbClr val="000000"/>
                </a:solidFill>
                <a:latin typeface="Times New Roman" charset="0"/>
              </a:rPr>
              <a:t>The above endpoint expects the request payload to be structured as an array of item ids of those items that should be removed from the data store.  It does precisely that for each id, allowing for the possibility that an id is no longer present, because a second client deleted the item and the first is just out of sync.  The script responds with information about what items were truly deleted and which ones weren’t.</a:t>
            </a: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endParaRPr lang="en-US" sz="2400" dirty="0">
              <a:solidFill>
                <a:srgbClr val="000000"/>
              </a:solidFill>
              <a:latin typeface="Times New Roman" charset="0"/>
            </a:endParaRPr>
          </a:p>
        </p:txBody>
      </p:sp>
    </p:spTree>
    <p:extLst>
      <p:ext uri="{BB962C8B-B14F-4D97-AF65-F5344CB8AC3E}">
        <p14:creationId xmlns:p14="http://schemas.microsoft.com/office/powerpoint/2010/main" val="171625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bldLvl="2"/>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9" name="Rectangle 3"/>
          <p:cNvSpPr>
            <a:spLocks noChangeArrowheads="1"/>
          </p:cNvSpPr>
          <p:nvPr/>
        </p:nvSpPr>
        <p:spPr bwMode="auto">
          <a:xfrm>
            <a:off x="508000" y="1231900"/>
            <a:ext cx="7950200" cy="1143000"/>
          </a:xfrm>
          <a:prstGeom prst="rect">
            <a:avLst/>
          </a:prstGeom>
          <a:noFill/>
          <a:ln w="9525">
            <a:noFill/>
            <a:miter lim="800000"/>
            <a:headEnd/>
            <a:tailEnd/>
          </a:ln>
          <a:effectLst/>
        </p:spPr>
        <p:txBody>
          <a:bodyPr>
            <a:prstTxWarp prst="textNoShape">
              <a:avLst/>
            </a:prstTxWarp>
          </a:bodyPr>
          <a:lstStyle/>
          <a:p>
            <a:pPr>
              <a:lnSpc>
                <a:spcPct val="90000"/>
              </a:lnSpc>
              <a:spcAft>
                <a:spcPts val="1400"/>
              </a:spcAft>
            </a:pP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endParaRPr lang="en-US" sz="2400" dirty="0">
              <a:solidFill>
                <a:srgbClr val="000000"/>
              </a:solidFill>
              <a:latin typeface="Times New Roman" charset="0"/>
            </a:endParaRPr>
          </a:p>
        </p:txBody>
      </p:sp>
      <p:sp>
        <p:nvSpPr>
          <p:cNvPr id="429058" name="Rectangle 2"/>
          <p:cNvSpPr>
            <a:spLocks noGrp="1" noChangeArrowheads="1"/>
          </p:cNvSpPr>
          <p:nvPr>
            <p:ph type="title"/>
          </p:nvPr>
        </p:nvSpPr>
        <p:spPr>
          <a:xfrm>
            <a:off x="0" y="76200"/>
            <a:ext cx="9144000" cy="1143000"/>
          </a:xfrm>
          <a:noFill/>
          <a:ln/>
        </p:spPr>
        <p:txBody>
          <a:bodyPr/>
          <a:lstStyle/>
          <a:p>
            <a:r>
              <a:rPr lang="en-US" dirty="0">
                <a:solidFill>
                  <a:srgbClr val="FF0000"/>
                </a:solidFill>
                <a:latin typeface="Times New Roman" charset="0"/>
              </a:rPr>
              <a:t>Example: Persistent To-Do List</a:t>
            </a:r>
          </a:p>
        </p:txBody>
      </p:sp>
      <p:sp>
        <p:nvSpPr>
          <p:cNvPr id="7" name="Rectangle 6">
            <a:extLst>
              <a:ext uri="{FF2B5EF4-FFF2-40B4-BE49-F238E27FC236}">
                <a16:creationId xmlns:a16="http://schemas.microsoft.com/office/drawing/2014/main" id="{F0CD2301-6027-DA46-A4D2-302FF6D6F550}"/>
              </a:ext>
            </a:extLst>
          </p:cNvPr>
          <p:cNvSpPr/>
          <p:nvPr/>
        </p:nvSpPr>
        <p:spPr bwMode="auto">
          <a:xfrm>
            <a:off x="922825" y="1302288"/>
            <a:ext cx="7298350" cy="2246768"/>
          </a:xfrm>
          <a:prstGeom prst="rect">
            <a:avLst/>
          </a:prstGeom>
          <a:solidFill>
            <a:srgbClr val="FFFFFF"/>
          </a:solidFill>
          <a:ln w="9525" cap="flat" cmpd="sng" algn="ctr">
            <a:solidFill>
              <a:schemeClr val="tx1"/>
            </a:solidFill>
            <a:prstDash val="solid"/>
            <a:round/>
            <a:headEnd type="none" w="med" len="med"/>
            <a:tailEnd type="none" w="med" len="med"/>
          </a:ln>
          <a:effectLst>
            <a:outerShdw blurRad="50800" dist="38100" dir="2700000">
              <a:srgbClr val="000000">
                <a:alpha val="43000"/>
              </a:srgb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8" name="Rectangle 7">
            <a:extLst>
              <a:ext uri="{FF2B5EF4-FFF2-40B4-BE49-F238E27FC236}">
                <a16:creationId xmlns:a16="http://schemas.microsoft.com/office/drawing/2014/main" id="{01F55685-07D8-8447-9EE5-45BD277B7ECA}"/>
              </a:ext>
            </a:extLst>
          </p:cNvPr>
          <p:cNvSpPr/>
          <p:nvPr/>
        </p:nvSpPr>
        <p:spPr>
          <a:xfrm>
            <a:off x="990599" y="1343084"/>
            <a:ext cx="7230575" cy="2246769"/>
          </a:xfrm>
          <a:prstGeom prst="rect">
            <a:avLst/>
          </a:prstGeom>
        </p:spPr>
        <p:txBody>
          <a:bodyPr wrap="square">
            <a:spAutoFit/>
          </a:bodyPr>
          <a:lstStyle/>
          <a:p>
            <a:r>
              <a:rPr lang="en-US" sz="1400" b="1" dirty="0">
                <a:latin typeface="Courier New"/>
                <a:cs typeface="Courier New"/>
              </a:rPr>
              <a:t>function </a:t>
            </a:r>
            <a:r>
              <a:rPr lang="en-US" sz="1400" b="1" dirty="0" err="1">
                <a:latin typeface="Courier New"/>
                <a:cs typeface="Courier New"/>
              </a:rPr>
              <a:t>onItemDoubleClick</a:t>
            </a:r>
            <a:r>
              <a:rPr lang="en-US" sz="1400" b="1" dirty="0">
                <a:latin typeface="Courier New"/>
                <a:cs typeface="Courier New"/>
              </a:rPr>
              <a:t>(e) {</a:t>
            </a:r>
          </a:p>
          <a:p>
            <a:r>
              <a:rPr lang="en-US" sz="1400" b="1" dirty="0">
                <a:latin typeface="Courier New"/>
                <a:cs typeface="Courier New"/>
              </a:rPr>
              <a:t>   </a:t>
            </a:r>
            <a:r>
              <a:rPr lang="en-US" sz="1400" b="1" dirty="0">
                <a:solidFill>
                  <a:srgbClr val="0066CC"/>
                </a:solidFill>
                <a:latin typeface="Courier New"/>
                <a:cs typeface="Courier New"/>
              </a:rPr>
              <a:t>let </a:t>
            </a:r>
            <a:r>
              <a:rPr lang="en-US" sz="1400" b="1" dirty="0" err="1">
                <a:solidFill>
                  <a:srgbClr val="0066CC"/>
                </a:solidFill>
                <a:latin typeface="Courier New"/>
                <a:cs typeface="Courier New"/>
              </a:rPr>
              <a:t>itemID</a:t>
            </a:r>
            <a:r>
              <a:rPr lang="en-US" sz="1400" b="1" dirty="0">
                <a:solidFill>
                  <a:srgbClr val="0066CC"/>
                </a:solidFill>
                <a:latin typeface="Courier New"/>
                <a:cs typeface="Courier New"/>
              </a:rPr>
              <a:t> = </a:t>
            </a:r>
            <a:r>
              <a:rPr lang="en-US" sz="1400" b="1" dirty="0" err="1">
                <a:solidFill>
                  <a:srgbClr val="0066CC"/>
                </a:solidFill>
                <a:latin typeface="Courier New"/>
                <a:cs typeface="Courier New"/>
              </a:rPr>
              <a:t>e.target.getAttribute</a:t>
            </a:r>
            <a:r>
              <a:rPr lang="en-US" sz="1400" b="1" dirty="0">
                <a:solidFill>
                  <a:srgbClr val="0066CC"/>
                </a:solidFill>
                <a:latin typeface="Courier New"/>
                <a:cs typeface="Courier New"/>
              </a:rPr>
              <a:t>("data-id");</a:t>
            </a:r>
          </a:p>
          <a:p>
            <a:r>
              <a:rPr lang="en-US" sz="1400" b="1" dirty="0">
                <a:solidFill>
                  <a:srgbClr val="0066CC"/>
                </a:solidFill>
                <a:latin typeface="Courier New"/>
                <a:cs typeface="Courier New"/>
              </a:rPr>
              <a:t>   let </a:t>
            </a:r>
            <a:r>
              <a:rPr lang="en-US" sz="1400" b="1" dirty="0" err="1">
                <a:solidFill>
                  <a:srgbClr val="0066CC"/>
                </a:solidFill>
                <a:latin typeface="Courier New"/>
                <a:cs typeface="Courier New"/>
              </a:rPr>
              <a:t>itemIDs</a:t>
            </a:r>
            <a:r>
              <a:rPr lang="en-US" sz="1400" b="1" dirty="0">
                <a:solidFill>
                  <a:srgbClr val="0066CC"/>
                </a:solidFill>
                <a:latin typeface="Courier New"/>
                <a:cs typeface="Courier New"/>
              </a:rPr>
              <a:t> = [</a:t>
            </a:r>
            <a:r>
              <a:rPr lang="en-US" sz="1400" b="1" dirty="0" err="1">
                <a:solidFill>
                  <a:srgbClr val="0066CC"/>
                </a:solidFill>
                <a:latin typeface="Courier New"/>
                <a:cs typeface="Courier New"/>
              </a:rPr>
              <a:t>itemID</a:t>
            </a:r>
            <a:r>
              <a:rPr lang="en-US" sz="1400" b="1" dirty="0">
                <a:solidFill>
                  <a:srgbClr val="0066CC"/>
                </a:solidFill>
                <a:latin typeface="Courier New"/>
                <a:cs typeface="Courier New"/>
              </a:rPr>
              <a:t>]</a:t>
            </a:r>
          </a:p>
          <a:p>
            <a:r>
              <a:rPr lang="en-US" sz="1400" b="1" dirty="0">
                <a:latin typeface="Courier New"/>
                <a:cs typeface="Courier New"/>
              </a:rPr>
              <a:t>   </a:t>
            </a:r>
            <a:r>
              <a:rPr lang="en-US" sz="1400" b="1" dirty="0" err="1">
                <a:latin typeface="Courier New"/>
                <a:cs typeface="Courier New"/>
              </a:rPr>
              <a:t>AsyncRequest</a:t>
            </a:r>
            <a:r>
              <a:rPr lang="en-US" sz="1400" b="1" dirty="0">
                <a:latin typeface="Courier New"/>
                <a:cs typeface="Courier New"/>
              </a:rPr>
              <a:t>("/scripts/</a:t>
            </a:r>
            <a:r>
              <a:rPr lang="en-US" sz="1400" b="1" dirty="0" err="1">
                <a:latin typeface="Courier New"/>
                <a:cs typeface="Courier New"/>
              </a:rPr>
              <a:t>removeListItems.py</a:t>
            </a:r>
            <a:r>
              <a:rPr lang="en-US" sz="1400" b="1" dirty="0">
                <a:latin typeface="Courier New"/>
                <a:cs typeface="Courier New"/>
              </a:rPr>
              <a:t>")</a:t>
            </a:r>
          </a:p>
          <a:p>
            <a:r>
              <a:rPr lang="en-US" sz="1400" b="1" dirty="0">
                <a:latin typeface="Courier New"/>
                <a:cs typeface="Courier New"/>
              </a:rPr>
              <a:t>      .</a:t>
            </a:r>
            <a:r>
              <a:rPr lang="en-US" sz="1400" b="1" dirty="0" err="1">
                <a:latin typeface="Courier New"/>
                <a:cs typeface="Courier New"/>
              </a:rPr>
              <a:t>setMethod</a:t>
            </a:r>
            <a:r>
              <a:rPr lang="en-US" sz="1400" b="1" dirty="0">
                <a:latin typeface="Courier New"/>
                <a:cs typeface="Courier New"/>
              </a:rPr>
              <a:t>("POST")</a:t>
            </a:r>
          </a:p>
          <a:p>
            <a:r>
              <a:rPr lang="en-US" sz="1400" b="1" dirty="0">
                <a:latin typeface="Courier New"/>
                <a:cs typeface="Courier New"/>
              </a:rPr>
              <a:t>      .</a:t>
            </a:r>
            <a:r>
              <a:rPr lang="en-US" sz="1400" b="1" dirty="0" err="1">
                <a:latin typeface="Courier New"/>
                <a:cs typeface="Courier New"/>
              </a:rPr>
              <a:t>setPayload</a:t>
            </a:r>
            <a:r>
              <a:rPr lang="en-US" sz="1400" b="1" dirty="0">
                <a:latin typeface="Courier New"/>
                <a:cs typeface="Courier New"/>
              </a:rPr>
              <a:t>(</a:t>
            </a:r>
            <a:r>
              <a:rPr lang="en-US" sz="1400" b="1" dirty="0" err="1">
                <a:latin typeface="Courier New"/>
                <a:cs typeface="Courier New"/>
              </a:rPr>
              <a:t>JSON.stringify</a:t>
            </a:r>
            <a:r>
              <a:rPr lang="en-US" sz="1400" b="1" dirty="0">
                <a:latin typeface="Courier New"/>
                <a:cs typeface="Courier New"/>
              </a:rPr>
              <a:t>(</a:t>
            </a:r>
            <a:r>
              <a:rPr lang="en-US" sz="1400" b="1" dirty="0" err="1">
                <a:latin typeface="Courier New"/>
                <a:cs typeface="Courier New"/>
              </a:rPr>
              <a:t>itemIDs</a:t>
            </a:r>
            <a:r>
              <a:rPr lang="en-US" sz="1400" b="1" dirty="0">
                <a:latin typeface="Courier New"/>
                <a:cs typeface="Courier New"/>
              </a:rPr>
              <a:t>))</a:t>
            </a:r>
          </a:p>
          <a:p>
            <a:r>
              <a:rPr lang="en-US" sz="1400" b="1" dirty="0">
                <a:latin typeface="Courier New"/>
                <a:cs typeface="Courier New"/>
              </a:rPr>
              <a:t>      .</a:t>
            </a:r>
            <a:r>
              <a:rPr lang="en-US" sz="1400" b="1" dirty="0" err="1">
                <a:latin typeface="Courier New"/>
                <a:cs typeface="Courier New"/>
              </a:rPr>
              <a:t>setSuccessHandler</a:t>
            </a:r>
            <a:r>
              <a:rPr lang="en-US" sz="1400" b="1" dirty="0">
                <a:latin typeface="Courier New"/>
                <a:cs typeface="Courier New"/>
              </a:rPr>
              <a:t>(</a:t>
            </a:r>
            <a:r>
              <a:rPr lang="en-US" sz="1400" b="1" dirty="0" err="1">
                <a:latin typeface="Courier New"/>
                <a:cs typeface="Courier New"/>
              </a:rPr>
              <a:t>removeListItems</a:t>
            </a:r>
            <a:r>
              <a:rPr lang="en-US" sz="1400" b="1" dirty="0">
                <a:latin typeface="Courier New"/>
                <a:cs typeface="Courier New"/>
              </a:rPr>
              <a:t>)</a:t>
            </a:r>
          </a:p>
          <a:p>
            <a:r>
              <a:rPr lang="en-US" sz="1400" b="1" dirty="0">
                <a:latin typeface="Courier New"/>
                <a:cs typeface="Courier New"/>
              </a:rPr>
              <a:t>      .send();</a:t>
            </a:r>
          </a:p>
          <a:p>
            <a:r>
              <a:rPr lang="en-US" sz="1400" b="1" dirty="0">
                <a:latin typeface="Courier New"/>
                <a:cs typeface="Courier New"/>
              </a:rPr>
              <a:t>   }</a:t>
            </a:r>
          </a:p>
          <a:p>
            <a:r>
              <a:rPr lang="en-US" sz="1400" b="1" dirty="0">
                <a:latin typeface="Courier New"/>
                <a:cs typeface="Courier New"/>
              </a:rPr>
              <a:t>}</a:t>
            </a:r>
          </a:p>
        </p:txBody>
      </p:sp>
      <p:sp>
        <p:nvSpPr>
          <p:cNvPr id="10" name="TextBox 9">
            <a:extLst>
              <a:ext uri="{FF2B5EF4-FFF2-40B4-BE49-F238E27FC236}">
                <a16:creationId xmlns:a16="http://schemas.microsoft.com/office/drawing/2014/main" id="{F6CBA98E-8A81-F548-9564-43A74A3C7A47}"/>
              </a:ext>
            </a:extLst>
          </p:cNvPr>
          <p:cNvSpPr txBox="1"/>
          <p:nvPr/>
        </p:nvSpPr>
        <p:spPr>
          <a:xfrm>
            <a:off x="838200" y="997490"/>
            <a:ext cx="3505200" cy="307777"/>
          </a:xfrm>
          <a:prstGeom prst="rect">
            <a:avLst/>
          </a:prstGeom>
          <a:noFill/>
        </p:spPr>
        <p:txBody>
          <a:bodyPr wrap="square" rtlCol="0">
            <a:spAutoFit/>
          </a:bodyPr>
          <a:lstStyle/>
          <a:p>
            <a:r>
              <a:rPr lang="en-US" sz="1400" dirty="0">
                <a:latin typeface="Times New Roman" panose="02020603050405020304" pitchFamily="18" charset="0"/>
                <a:cs typeface="Times New Roman" panose="02020603050405020304" pitchFamily="18" charset="0"/>
              </a:rPr>
              <a:t>File: </a:t>
            </a:r>
            <a:r>
              <a:rPr lang="en-US" sz="1400" b="1" dirty="0" err="1">
                <a:latin typeface="Courier New" panose="02070309020205020404" pitchFamily="49" charset="0"/>
                <a:cs typeface="Courier New" panose="02070309020205020404" pitchFamily="49" charset="0"/>
              </a:rPr>
              <a:t>todo.js</a:t>
            </a:r>
            <a:r>
              <a:rPr lang="en-US" sz="1400" b="1" dirty="0">
                <a:latin typeface="Courier New" panose="02070309020205020404" pitchFamily="49" charset="0"/>
                <a:cs typeface="Courier New" panose="02070309020205020404" pitchFamily="49" charset="0"/>
              </a:rPr>
              <a:t> (part 6)</a:t>
            </a:r>
          </a:p>
        </p:txBody>
      </p:sp>
      <p:sp>
        <p:nvSpPr>
          <p:cNvPr id="9" name="Rectangle 3">
            <a:extLst>
              <a:ext uri="{FF2B5EF4-FFF2-40B4-BE49-F238E27FC236}">
                <a16:creationId xmlns:a16="http://schemas.microsoft.com/office/drawing/2014/main" id="{E77913B2-3C4D-7042-9158-B25886A87732}"/>
              </a:ext>
            </a:extLst>
          </p:cNvPr>
          <p:cNvSpPr>
            <a:spLocks noChangeArrowheads="1"/>
          </p:cNvSpPr>
          <p:nvPr/>
        </p:nvSpPr>
        <p:spPr bwMode="auto">
          <a:xfrm>
            <a:off x="508000" y="5528845"/>
            <a:ext cx="8331200" cy="719555"/>
          </a:xfrm>
          <a:prstGeom prst="rect">
            <a:avLst/>
          </a:prstGeom>
          <a:noFill/>
          <a:ln w="9525">
            <a:noFill/>
            <a:miter lim="800000"/>
            <a:headEnd/>
            <a:tailEnd/>
          </a:ln>
          <a:effectLst/>
        </p:spPr>
        <p:txBody>
          <a:bodyPr>
            <a:prstTxWarp prst="textNoShape">
              <a:avLst/>
            </a:prstTxWarp>
          </a:bodyPr>
          <a:lstStyle/>
          <a:p>
            <a:pPr>
              <a:lnSpc>
                <a:spcPct val="90000"/>
              </a:lnSpc>
              <a:spcAft>
                <a:spcPts val="1400"/>
              </a:spcAft>
            </a:pPr>
            <a:br>
              <a:rPr lang="en-US" sz="2400" dirty="0">
                <a:solidFill>
                  <a:srgbClr val="000000"/>
                </a:solidFill>
                <a:latin typeface="Times New Roman" charset="0"/>
              </a:rPr>
            </a:br>
            <a:endParaRPr lang="en-US" sz="2400" dirty="0">
              <a:solidFill>
                <a:srgbClr val="000000"/>
              </a:solidFill>
              <a:latin typeface="Times New Roman" charset="0"/>
            </a:endParaRPr>
          </a:p>
          <a:p>
            <a:pPr>
              <a:lnSpc>
                <a:spcPct val="90000"/>
              </a:lnSpc>
              <a:spcAft>
                <a:spcPts val="1400"/>
              </a:spcAft>
            </a:pPr>
            <a:r>
              <a:rPr lang="en-US" sz="2400" dirty="0">
                <a:solidFill>
                  <a:srgbClr val="000000"/>
                </a:solidFill>
                <a:latin typeface="Times New Roman" charset="0"/>
              </a:rPr>
              <a:t>   </a:t>
            </a: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endParaRPr lang="en-US" sz="2400" dirty="0">
              <a:solidFill>
                <a:srgbClr val="000000"/>
              </a:solidFill>
              <a:latin typeface="Times New Roman" charset="0"/>
            </a:endParaRPr>
          </a:p>
        </p:txBody>
      </p:sp>
      <p:sp>
        <p:nvSpPr>
          <p:cNvPr id="11" name="Rectangle 3">
            <a:extLst>
              <a:ext uri="{FF2B5EF4-FFF2-40B4-BE49-F238E27FC236}">
                <a16:creationId xmlns:a16="http://schemas.microsoft.com/office/drawing/2014/main" id="{03F505C0-5F0B-F143-936E-1B526A82540F}"/>
              </a:ext>
            </a:extLst>
          </p:cNvPr>
          <p:cNvSpPr>
            <a:spLocks noChangeArrowheads="1"/>
          </p:cNvSpPr>
          <p:nvPr/>
        </p:nvSpPr>
        <p:spPr bwMode="auto">
          <a:xfrm>
            <a:off x="508000" y="4095571"/>
            <a:ext cx="8331200" cy="1143000"/>
          </a:xfrm>
          <a:prstGeom prst="rect">
            <a:avLst/>
          </a:prstGeom>
          <a:noFill/>
          <a:ln w="9525">
            <a:noFill/>
            <a:miter lim="800000"/>
            <a:headEnd/>
            <a:tailEnd/>
          </a:ln>
          <a:effectLst/>
        </p:spPr>
        <p:txBody>
          <a:bodyPr>
            <a:prstTxWarp prst="textNoShape">
              <a:avLst/>
            </a:prstTxWarp>
          </a:bodyPr>
          <a:lstStyle/>
          <a:p>
            <a:pPr>
              <a:lnSpc>
                <a:spcPct val="90000"/>
              </a:lnSpc>
              <a:spcAft>
                <a:spcPts val="1400"/>
              </a:spcAft>
            </a:pPr>
            <a:br>
              <a:rPr lang="en-US" sz="2400" dirty="0">
                <a:solidFill>
                  <a:srgbClr val="000000"/>
                </a:solidFill>
                <a:latin typeface="Times New Roman" charset="0"/>
              </a:rPr>
            </a:br>
            <a:br>
              <a:rPr lang="en-US" sz="2400" dirty="0">
                <a:solidFill>
                  <a:srgbClr val="000000"/>
                </a:solidFill>
                <a:latin typeface="Times New Roman" charset="0"/>
              </a:rPr>
            </a:br>
            <a:endParaRPr lang="en-US" sz="2400" dirty="0">
              <a:solidFill>
                <a:srgbClr val="000000"/>
              </a:solidFill>
              <a:latin typeface="Times New Roman" charset="0"/>
            </a:endParaRPr>
          </a:p>
          <a:p>
            <a:pPr>
              <a:lnSpc>
                <a:spcPct val="90000"/>
              </a:lnSpc>
              <a:spcAft>
                <a:spcPts val="1400"/>
              </a:spcAft>
            </a:pPr>
            <a:r>
              <a:rPr lang="en-US" sz="2400" dirty="0">
                <a:solidFill>
                  <a:srgbClr val="000000"/>
                </a:solidFill>
                <a:latin typeface="Times New Roman" charset="0"/>
              </a:rPr>
              <a:t>   </a:t>
            </a: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endParaRPr lang="en-US" sz="2400" dirty="0">
              <a:solidFill>
                <a:srgbClr val="000000"/>
              </a:solidFill>
              <a:latin typeface="Times New Roman" charset="0"/>
            </a:endParaRPr>
          </a:p>
        </p:txBody>
      </p:sp>
      <p:sp>
        <p:nvSpPr>
          <p:cNvPr id="12" name="Rectangle 3">
            <a:extLst>
              <a:ext uri="{FF2B5EF4-FFF2-40B4-BE49-F238E27FC236}">
                <a16:creationId xmlns:a16="http://schemas.microsoft.com/office/drawing/2014/main" id="{3C509C8B-592F-BD46-9A27-5C61D7C14D52}"/>
              </a:ext>
            </a:extLst>
          </p:cNvPr>
          <p:cNvSpPr>
            <a:spLocks noChangeArrowheads="1"/>
          </p:cNvSpPr>
          <p:nvPr/>
        </p:nvSpPr>
        <p:spPr bwMode="auto">
          <a:xfrm>
            <a:off x="660400" y="3722647"/>
            <a:ext cx="8331200" cy="1143000"/>
          </a:xfrm>
          <a:prstGeom prst="rect">
            <a:avLst/>
          </a:prstGeom>
          <a:noFill/>
          <a:ln w="9525">
            <a:noFill/>
            <a:miter lim="800000"/>
            <a:headEnd/>
            <a:tailEnd/>
          </a:ln>
          <a:effectLst/>
        </p:spPr>
        <p:txBody>
          <a:bodyPr>
            <a:prstTxWarp prst="textNoShape">
              <a:avLst/>
            </a:prstTxWarp>
          </a:bodyPr>
          <a:lstStyle/>
          <a:p>
            <a:pPr>
              <a:lnSpc>
                <a:spcPct val="90000"/>
              </a:lnSpc>
              <a:spcAft>
                <a:spcPts val="1400"/>
              </a:spcAft>
            </a:pPr>
            <a:r>
              <a:rPr lang="en-US" sz="2400" dirty="0">
                <a:solidFill>
                  <a:srgbClr val="000000"/>
                </a:solidFill>
                <a:latin typeface="Times New Roman" charset="0"/>
              </a:rPr>
              <a:t>The </a:t>
            </a:r>
            <a:r>
              <a:rPr lang="en-US" sz="2000" b="1" dirty="0" err="1">
                <a:solidFill>
                  <a:srgbClr val="000000"/>
                </a:solidFill>
                <a:latin typeface="Courier" pitchFamily="2" charset="0"/>
              </a:rPr>
              <a:t>onItemDoubleClick</a:t>
            </a:r>
            <a:r>
              <a:rPr lang="en-US" sz="2400" dirty="0">
                <a:solidFill>
                  <a:srgbClr val="000000"/>
                </a:solidFill>
                <a:latin typeface="Times New Roman" charset="0"/>
              </a:rPr>
              <a:t> handler uses the same endpoint </a:t>
            </a:r>
            <a:r>
              <a:rPr lang="en-US" sz="2000" b="1" dirty="0" err="1">
                <a:solidFill>
                  <a:srgbClr val="000000"/>
                </a:solidFill>
                <a:latin typeface="Courier" pitchFamily="2" charset="0"/>
              </a:rPr>
              <a:t>onClearClick</a:t>
            </a:r>
            <a:r>
              <a:rPr lang="en-US" sz="2400" dirty="0">
                <a:solidFill>
                  <a:srgbClr val="000000"/>
                </a:solidFill>
                <a:latin typeface="Times New Roman" charset="0"/>
              </a:rPr>
              <a:t> does.  In this case, we extract the item id right out of the element that triggered the callback, embed that item in an array as </a:t>
            </a:r>
            <a:r>
              <a:rPr lang="en-US" sz="2000" b="1" dirty="0">
                <a:solidFill>
                  <a:srgbClr val="000000"/>
                </a:solidFill>
                <a:latin typeface="Courier" pitchFamily="2" charset="0"/>
              </a:rPr>
              <a:t>/scripts/</a:t>
            </a:r>
            <a:r>
              <a:rPr lang="en-US" sz="2000" b="1" dirty="0" err="1">
                <a:solidFill>
                  <a:srgbClr val="000000"/>
                </a:solidFill>
                <a:latin typeface="Courier" pitchFamily="2" charset="0"/>
              </a:rPr>
              <a:t>removeListItems.py</a:t>
            </a:r>
            <a:r>
              <a:rPr lang="en-US" sz="2400" dirty="0">
                <a:solidFill>
                  <a:srgbClr val="000000"/>
                </a:solidFill>
                <a:latin typeface="Times New Roman" charset="0"/>
              </a:rPr>
              <a:t> expects, and post the request to the server.  Note we’re able to install the same success handler used by </a:t>
            </a:r>
            <a:r>
              <a:rPr lang="en-US" sz="2000" b="1" dirty="0" err="1">
                <a:solidFill>
                  <a:srgbClr val="000000"/>
                </a:solidFill>
                <a:latin typeface="Courier" pitchFamily="2" charset="0"/>
              </a:rPr>
              <a:t>onClearClick</a:t>
            </a:r>
            <a:r>
              <a:rPr lang="en-US" sz="2400" dirty="0">
                <a:solidFill>
                  <a:srgbClr val="000000"/>
                </a:solidFill>
                <a:latin typeface="Times New Roman" charset="0"/>
              </a:rPr>
              <a:t>, which was coded specifically to handle the both the remove-all and remove-one user interactions.</a:t>
            </a: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endParaRPr lang="en-US" sz="2400" dirty="0">
              <a:solidFill>
                <a:srgbClr val="000000"/>
              </a:solidFill>
              <a:latin typeface="Times New Roman" charset="0"/>
            </a:endParaRPr>
          </a:p>
          <a:p>
            <a:pPr>
              <a:lnSpc>
                <a:spcPct val="90000"/>
              </a:lnSpc>
              <a:spcAft>
                <a:spcPts val="1400"/>
              </a:spcAft>
            </a:pPr>
            <a:r>
              <a:rPr lang="en-US" sz="2400" dirty="0">
                <a:solidFill>
                  <a:srgbClr val="000000"/>
                </a:solidFill>
                <a:latin typeface="Times New Roman" charset="0"/>
              </a:rPr>
              <a:t>   </a:t>
            </a: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endParaRPr lang="en-US" sz="2400" dirty="0">
              <a:solidFill>
                <a:srgbClr val="000000"/>
              </a:solidFill>
              <a:latin typeface="Times New Roman" charset="0"/>
            </a:endParaRPr>
          </a:p>
        </p:txBody>
      </p:sp>
    </p:spTree>
    <p:extLst>
      <p:ext uri="{BB962C8B-B14F-4D97-AF65-F5344CB8AC3E}">
        <p14:creationId xmlns:p14="http://schemas.microsoft.com/office/powerpoint/2010/main" val="1249645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uiExpand="1" build="p" bldLvl="2"/>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type="title"/>
          </p:nvPr>
        </p:nvSpPr>
        <p:spPr>
          <a:xfrm>
            <a:off x="0" y="2667000"/>
            <a:ext cx="9144000" cy="1143000"/>
          </a:xfrm>
          <a:noFill/>
        </p:spPr>
        <p:txBody>
          <a:bodyPr/>
          <a:lstStyle/>
          <a:p>
            <a:r>
              <a:rPr lang="en-US" sz="3600">
                <a:solidFill>
                  <a:srgbClr val="FF0000"/>
                </a:solidFill>
              </a:rPr>
              <a:t>The End</a:t>
            </a:r>
          </a:p>
        </p:txBody>
      </p:sp>
    </p:spTree>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8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84"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22803</TotalTime>
  <Words>3811</Words>
  <Application>Microsoft Macintosh PowerPoint</Application>
  <PresentationFormat>On-screen Show (4:3)</PresentationFormat>
  <Paragraphs>305</Paragraphs>
  <Slides>23</Slides>
  <Notes>23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23</vt:i4>
      </vt:variant>
    </vt:vector>
  </HeadingPairs>
  <TitlesOfParts>
    <vt:vector size="29" baseType="lpstr">
      <vt:lpstr>Courier</vt:lpstr>
      <vt:lpstr>Courier New</vt:lpstr>
      <vt:lpstr>Helvetica Neue</vt:lpstr>
      <vt:lpstr>Times</vt:lpstr>
      <vt:lpstr>Times New Roman</vt:lpstr>
      <vt:lpstr>Blank Presentation</vt:lpstr>
      <vt:lpstr>The Hypertext Transfer Protocol</vt:lpstr>
      <vt:lpstr>HTTP GET Request Structure</vt:lpstr>
      <vt:lpstr>HTTP POST Request Structure</vt:lpstr>
      <vt:lpstr>HTTP Response Structure</vt:lpstr>
      <vt:lpstr>Implementing HTTP Servers</vt:lpstr>
      <vt:lpstr>Example: Prime Factorization Service</vt:lpstr>
      <vt:lpstr>Example: Prime Factorization Service</vt:lpstr>
      <vt:lpstr>Example: Prime Factorization Service</vt:lpstr>
      <vt:lpstr>Building Web Applications</vt:lpstr>
      <vt:lpstr>Building Web Applications</vt:lpstr>
      <vt:lpstr>Building Web Applications</vt:lpstr>
      <vt:lpstr>Example: Persistent To-Do List</vt:lpstr>
      <vt:lpstr>Example: Persistent To-Do List</vt:lpstr>
      <vt:lpstr>Example: Persistent To-Do List</vt:lpstr>
      <vt:lpstr>Example: Persistent To-Do List</vt:lpstr>
      <vt:lpstr>Example: Persistent To-Do List</vt:lpstr>
      <vt:lpstr>Example: Persistent To-Do List</vt:lpstr>
      <vt:lpstr>Example: Persistent To-Do List</vt:lpstr>
      <vt:lpstr>Example: Persistent To-Do List</vt:lpstr>
      <vt:lpstr>Example: Persistent To-Do List</vt:lpstr>
      <vt:lpstr>Example: Persistent To-Do List</vt:lpstr>
      <vt:lpstr>Example: Persistent To-Do List</vt:lpstr>
      <vt:lpstr>The End</vt:lpstr>
    </vt:vector>
  </TitlesOfParts>
  <Company>Stanford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3—Expressions</dc:title>
  <cp:lastModifiedBy>Jerry Cain</cp:lastModifiedBy>
  <cp:revision>502</cp:revision>
  <cp:lastPrinted>2024-11-20T00:57:03Z</cp:lastPrinted>
  <dcterms:created xsi:type="dcterms:W3CDTF">2017-05-29T17:43:40Z</dcterms:created>
  <dcterms:modified xsi:type="dcterms:W3CDTF">2025-11-19T21:17:24Z</dcterms:modified>
</cp:coreProperties>
</file>