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</p:sldIdLst>
  <p:sldSz cy="5143500" cx="9144000"/>
  <p:notesSz cx="6858000" cy="9144000"/>
  <p:embeddedFontLst>
    <p:embeddedFont>
      <p:font typeface="Proxima Nova"/>
      <p:regular r:id="rId109"/>
      <p:bold r:id="rId110"/>
      <p:italic r:id="rId111"/>
      <p:boldItalic r:id="rId112"/>
    </p:embeddedFont>
    <p:embeddedFont>
      <p:font typeface="Caveat"/>
      <p:regular r:id="rId113"/>
      <p:bold r:id="rId114"/>
    </p:embeddedFont>
    <p:embeddedFont>
      <p:font typeface="Inconsolata"/>
      <p:regular r:id="rId115"/>
      <p:bold r:id="rId116"/>
    </p:embeddedFont>
    <p:embeddedFont>
      <p:font typeface="Lato"/>
      <p:regular r:id="rId117"/>
      <p:bold r:id="rId118"/>
      <p:italic r:id="rId119"/>
      <p:boldItalic r:id="rId120"/>
    </p:embeddedFont>
    <p:embeddedFont>
      <p:font typeface="Proxima Nova Semibold"/>
      <p:regular r:id="rId121"/>
      <p:bold r:id="rId122"/>
      <p:boldItalic r:id="rId1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4" roundtripDataSignature="AMtx7miOs1ZGCPSfO7rRPUylHnwBCCGP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648CE4F-E293-462D-A560-9E947FB38FD0}">
  <a:tblStyle styleId="{0648CE4F-E293-462D-A560-9E947FB38FD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font" Target="fonts/ProximaNova-regular.fntdata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121" Type="http://schemas.openxmlformats.org/officeDocument/2006/relationships/font" Target="fonts/ProximaNovaSemibold-regular.fntdata"/><Relationship Id="rId25" Type="http://schemas.openxmlformats.org/officeDocument/2006/relationships/slide" Target="slides/slide19.xml"/><Relationship Id="rId120" Type="http://schemas.openxmlformats.org/officeDocument/2006/relationships/font" Target="fonts/Lato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24" Type="http://customschemas.google.com/relationships/presentationmetadata" Target="metadata"/><Relationship Id="rId123" Type="http://schemas.openxmlformats.org/officeDocument/2006/relationships/font" Target="fonts/ProximaNovaSemibold-boldItalic.fntdata"/><Relationship Id="rId122" Type="http://schemas.openxmlformats.org/officeDocument/2006/relationships/font" Target="fonts/ProximaNovaSemibold-bold.fntdata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font" Target="fonts/Lato-bold.fntdata"/><Relationship Id="rId117" Type="http://schemas.openxmlformats.org/officeDocument/2006/relationships/font" Target="fonts/Lato-regular.fntdata"/><Relationship Id="rId116" Type="http://schemas.openxmlformats.org/officeDocument/2006/relationships/font" Target="fonts/Inconsolata-bold.fntdata"/><Relationship Id="rId115" Type="http://schemas.openxmlformats.org/officeDocument/2006/relationships/font" Target="fonts/Inconsolata-regular.fntdata"/><Relationship Id="rId119" Type="http://schemas.openxmlformats.org/officeDocument/2006/relationships/font" Target="fonts/Lato-italic.fntdata"/><Relationship Id="rId15" Type="http://schemas.openxmlformats.org/officeDocument/2006/relationships/slide" Target="slides/slide9.xml"/><Relationship Id="rId110" Type="http://schemas.openxmlformats.org/officeDocument/2006/relationships/font" Target="fonts/ProximaNova-bold.fntdata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font" Target="fonts/Caveat-bold.fntdata"/><Relationship Id="rId18" Type="http://schemas.openxmlformats.org/officeDocument/2006/relationships/slide" Target="slides/slide12.xml"/><Relationship Id="rId113" Type="http://schemas.openxmlformats.org/officeDocument/2006/relationships/font" Target="fonts/Caveat-regular.fntdata"/><Relationship Id="rId112" Type="http://schemas.openxmlformats.org/officeDocument/2006/relationships/font" Target="fonts/ProximaNova-boldItalic.fntdata"/><Relationship Id="rId111" Type="http://schemas.openxmlformats.org/officeDocument/2006/relationships/font" Target="fonts/ProximaNova-italic.fntdata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55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50"/>
              <a:buFont typeface="Lato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557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50"/>
              <a:buFont typeface="Lato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698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698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7" name="Google Shape;42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1" name="Google Shape;571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2" name="Google Shape;582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5" name="Google Shape;595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0" name="Google Shape;610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5" name="Google Shape;625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8" name="Google Shape;638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3" name="Google Shape;653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8" name="Google Shape;668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8" name="Google Shape;678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8" name="Google Shape;688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8" name="Google Shape;698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9" name="Google Shape;719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0" name="Google Shape;740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0" name="Google Shape;75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7" name="Google Shape;757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5" name="Google Shape;765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8" name="Google Shape;778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4" name="Google Shape;794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3" name="Google Shape;813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3" name="Google Shape;833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4" name="Google Shape;844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6" name="Google Shape;856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4" name="Google Shape;864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3" name="Google Shape;873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1" name="Google Shape;881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6" name="Google Shape;886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1" name="Google Shape;891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7" name="Google Shape;897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2" name="Google Shape;902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9" name="Google Shape;909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7" name="Google Shape;917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7" name="Google Shape;927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5" name="Google Shape;935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1" name="Google Shape;941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7" name="Google Shape;947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6" name="Google Shape;956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6" name="Google Shape;966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8" name="Google Shape;978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4" name="Google Shape;984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0" name="Google Shape;990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7" name="Google Shape;997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6" name="Google Shape;1006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5" name="Google Shape;1015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4" name="Google Shape;1024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1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3" name="Google Shape;1033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3" name="Google Shape;1043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8" name="Google Shape;1048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roxima Nova"/>
              <a:buNone/>
              <a:defRPr b="1" sz="5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0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1E50"/>
              </a:buClr>
              <a:buSzPts val="2800"/>
              <a:buFont typeface="Proxima Nova"/>
              <a:buNone/>
              <a:defRPr sz="2800">
                <a:solidFill>
                  <a:srgbClr val="5A1E5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6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0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Proxima Nova"/>
              <a:buNone/>
              <a:defRPr sz="4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8" name="Google Shape;18;p10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roxima Nova"/>
              <a:buNone/>
              <a:defRPr sz="21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" name="Google Shape;19;p10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0" name="Google Shape;20;p10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5A1E5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10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0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10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7" name="Google Shape;27;p10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108"/>
          <p:cNvSpPr/>
          <p:nvPr/>
        </p:nvSpPr>
        <p:spPr>
          <a:xfrm>
            <a:off x="0" y="4848025"/>
            <a:ext cx="9144000" cy="295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F0EEEF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roxima Nova"/>
              <a:buNone/>
              <a:defRPr sz="4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1" name="Google Shape;31;p10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4" name="Google Shape;34;p1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  <a:defRPr sz="14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5" name="Google Shape;35;p1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  <a:defRPr sz="14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6" name="Google Shape;36;p1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" name="Google Shape;37;p110"/>
          <p:cNvSpPr/>
          <p:nvPr/>
        </p:nvSpPr>
        <p:spPr>
          <a:xfrm>
            <a:off x="0" y="4848025"/>
            <a:ext cx="9144000" cy="295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1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roxima Nova"/>
              <a:buNone/>
              <a:defRPr sz="24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p1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44" name="Google Shape;44;p1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>
                <a:latin typeface="Caveat"/>
                <a:ea typeface="Caveat"/>
                <a:cs typeface="Caveat"/>
                <a:sym typeface="Caveat"/>
              </a:defRPr>
            </a:lvl1pPr>
          </a:lstStyle>
          <a:p/>
        </p:txBody>
      </p:sp>
      <p:sp>
        <p:nvSpPr>
          <p:cNvPr id="47" name="Google Shape;47;p1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 Semibold"/>
              <a:buNone/>
              <a:defRPr sz="120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51" name="Google Shape;51;p1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4"/>
          <p:cNvSpPr/>
          <p:nvPr/>
        </p:nvSpPr>
        <p:spPr>
          <a:xfrm>
            <a:off x="0" y="4848025"/>
            <a:ext cx="9144000" cy="295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7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7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7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7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2.xml"/><Relationship Id="rId3" Type="http://schemas.openxmlformats.org/officeDocument/2006/relationships/hyperlink" Target="https://web.stanford.edu/class/cs106b-8/assignments/assign0/" TargetMode="External"/><Relationship Id="rId4" Type="http://schemas.openxmlformats.org/officeDocument/2006/relationships/hyperlink" Target="https://cs198.stanford.edu/lair" TargetMode="External"/><Relationship Id="rId5" Type="http://schemas.openxmlformats.org/officeDocument/2006/relationships/hyperlink" Target="https://web.stanford.edu/class/cs106b-8/new_restricted/zoom_info" TargetMode="Externa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7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7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7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7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7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7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Programming Fundamentals in C++</a:t>
            </a:r>
            <a:endParaRPr/>
          </a:p>
        </p:txBody>
      </p:sp>
      <p:sp>
        <p:nvSpPr>
          <p:cNvPr id="58" name="Google Shape;58;p1"/>
          <p:cNvSpPr txBox="1"/>
          <p:nvPr>
            <p:ph idx="1" type="subTitle"/>
          </p:nvPr>
        </p:nvSpPr>
        <p:spPr>
          <a:xfrm>
            <a:off x="311700" y="2910325"/>
            <a:ext cx="8520600" cy="14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/>
              <a:t>What programming language are you most comfortable with?</a:t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>
                <a:solidFill>
                  <a:schemeClr val="accent3"/>
                </a:solidFill>
              </a:rPr>
              <a:t>(put your answers in the chat)</a:t>
            </a:r>
            <a:endParaRPr/>
          </a:p>
        </p:txBody>
      </p:sp>
      <p:pic>
        <p:nvPicPr>
          <p:cNvPr id="59" name="Google Shape;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0175" y="4179675"/>
            <a:ext cx="963825" cy="96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2"/>
          <p:cNvCxnSpPr/>
          <p:nvPr/>
        </p:nvCxnSpPr>
        <p:spPr>
          <a:xfrm>
            <a:off x="4572000" y="823525"/>
            <a:ext cx="0" cy="35877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" name="Google Shape;65;p2"/>
          <p:cNvSpPr/>
          <p:nvPr/>
        </p:nvSpPr>
        <p:spPr>
          <a:xfrm flipH="1">
            <a:off x="4641884" y="3295375"/>
            <a:ext cx="654600" cy="525900"/>
          </a:xfrm>
          <a:prstGeom prst="triangle">
            <a:avLst>
              <a:gd fmla="val 50000" name="adj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 flipH="1">
            <a:off x="5671647" y="1628125"/>
            <a:ext cx="3052800" cy="1724400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" name="Google Shape;67;p2"/>
          <p:cNvSpPr/>
          <p:nvPr/>
        </p:nvSpPr>
        <p:spPr>
          <a:xfrm flipH="1">
            <a:off x="509022" y="1760650"/>
            <a:ext cx="3052800" cy="1457700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"/>
          <p:cNvSpPr txBox="1"/>
          <p:nvPr/>
        </p:nvSpPr>
        <p:spPr>
          <a:xfrm flipH="1">
            <a:off x="856422" y="2248150"/>
            <a:ext cx="2747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vectors + grids</a:t>
            </a:r>
            <a:endParaRPr b="1" i="0" sz="1800" u="none" cap="none" strike="noStrike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stacks + queues</a:t>
            </a:r>
            <a:b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b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sets + maps</a:t>
            </a:r>
            <a:endParaRPr b="0" i="0" sz="1400" u="none" cap="none" strike="noStrike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" name="Google Shape;69;p2"/>
          <p:cNvSpPr txBox="1"/>
          <p:nvPr/>
        </p:nvSpPr>
        <p:spPr>
          <a:xfrm flipH="1">
            <a:off x="2950097" y="-12075"/>
            <a:ext cx="3052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Object-Oriented Programming</a:t>
            </a:r>
            <a:endParaRPr b="1" i="0" sz="1800" u="none" cap="none" strike="noStrike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" name="Google Shape;70;p2"/>
          <p:cNvSpPr txBox="1"/>
          <p:nvPr/>
        </p:nvSpPr>
        <p:spPr>
          <a:xfrm flipH="1">
            <a:off x="6260997" y="2248150"/>
            <a:ext cx="24801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arrays</a:t>
            </a:r>
            <a:endParaRPr b="1" i="0" sz="1800" u="none" cap="none" strike="noStrike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" sz="1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0" i="0" lang="en" sz="1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</a:t>
            </a: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dynamic memory    </a:t>
            </a:r>
            <a:b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management</a:t>
            </a:r>
            <a:endParaRPr b="1" i="0" sz="1800" u="none" cap="none" strike="noStrike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" sz="1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linked data structures</a:t>
            </a:r>
            <a:endParaRPr b="1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" name="Google Shape;71;p2"/>
          <p:cNvSpPr txBox="1"/>
          <p:nvPr/>
        </p:nvSpPr>
        <p:spPr>
          <a:xfrm flipH="1">
            <a:off x="3299022" y="4483625"/>
            <a:ext cx="20802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accent4"/>
                </a:solidFill>
                <a:latin typeface="Proxima Nova"/>
                <a:ea typeface="Proxima Nova"/>
                <a:cs typeface="Proxima Nova"/>
                <a:sym typeface="Proxima Nova"/>
              </a:rPr>
              <a:t>algorithmic analysis</a:t>
            </a:r>
            <a:endParaRPr b="0" i="1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" name="Google Shape;72;p2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b="1" i="0" sz="1800" u="none" cap="none" strike="noStrike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" name="Google Shape;73;p2"/>
          <p:cNvSpPr txBox="1"/>
          <p:nvPr/>
        </p:nvSpPr>
        <p:spPr>
          <a:xfrm flipH="1">
            <a:off x="5407675" y="4483625"/>
            <a:ext cx="2004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recursive problem-solving</a:t>
            </a:r>
            <a:endParaRPr b="0" i="1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" name="Google Shape;74;p2"/>
          <p:cNvSpPr txBox="1"/>
          <p:nvPr>
            <p:ph idx="4294967295" type="title"/>
          </p:nvPr>
        </p:nvSpPr>
        <p:spPr>
          <a:xfrm flipH="1">
            <a:off x="365447" y="253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Roadmap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2"/>
          <p:cNvSpPr/>
          <p:nvPr/>
        </p:nvSpPr>
        <p:spPr>
          <a:xfrm flipH="1">
            <a:off x="441847" y="776914"/>
            <a:ext cx="8169025" cy="3975025"/>
          </a:xfrm>
          <a:custGeom>
            <a:rect b="b" l="l" r="r" t="t"/>
            <a:pathLst>
              <a:path extrusionOk="0" h="159001" w="326761">
                <a:moveTo>
                  <a:pt x="326761" y="23068"/>
                </a:moveTo>
                <a:cubicBezTo>
                  <a:pt x="323227" y="34679"/>
                  <a:pt x="312626" y="71911"/>
                  <a:pt x="305558" y="92736"/>
                </a:cubicBezTo>
                <a:cubicBezTo>
                  <a:pt x="298490" y="113561"/>
                  <a:pt x="294943" y="137668"/>
                  <a:pt x="284354" y="148017"/>
                </a:cubicBezTo>
                <a:cubicBezTo>
                  <a:pt x="273765" y="158366"/>
                  <a:pt x="254379" y="154327"/>
                  <a:pt x="242023" y="154832"/>
                </a:cubicBezTo>
                <a:cubicBezTo>
                  <a:pt x="229667" y="155337"/>
                  <a:pt x="220694" y="151930"/>
                  <a:pt x="210218" y="151046"/>
                </a:cubicBezTo>
                <a:cubicBezTo>
                  <a:pt x="199743" y="150163"/>
                  <a:pt x="193116" y="148332"/>
                  <a:pt x="179170" y="149531"/>
                </a:cubicBezTo>
                <a:cubicBezTo>
                  <a:pt x="165224" y="150730"/>
                  <a:pt x="138656" y="156915"/>
                  <a:pt x="126540" y="158240"/>
                </a:cubicBezTo>
                <a:cubicBezTo>
                  <a:pt x="114424" y="159565"/>
                  <a:pt x="111962" y="159061"/>
                  <a:pt x="106472" y="157483"/>
                </a:cubicBezTo>
                <a:cubicBezTo>
                  <a:pt x="100982" y="155905"/>
                  <a:pt x="94860" y="152813"/>
                  <a:pt x="93598" y="148774"/>
                </a:cubicBezTo>
                <a:cubicBezTo>
                  <a:pt x="92336" y="144735"/>
                  <a:pt x="90266" y="139308"/>
                  <a:pt x="98899" y="133250"/>
                </a:cubicBezTo>
                <a:cubicBezTo>
                  <a:pt x="107532" y="127192"/>
                  <a:pt x="132018" y="119998"/>
                  <a:pt x="145396" y="112425"/>
                </a:cubicBezTo>
                <a:cubicBezTo>
                  <a:pt x="158775" y="104852"/>
                  <a:pt x="171146" y="98542"/>
                  <a:pt x="179170" y="87814"/>
                </a:cubicBezTo>
                <a:cubicBezTo>
                  <a:pt x="187194" y="77086"/>
                  <a:pt x="192280" y="60173"/>
                  <a:pt x="193539" y="48057"/>
                </a:cubicBezTo>
                <a:cubicBezTo>
                  <a:pt x="194798" y="35941"/>
                  <a:pt x="192021" y="23067"/>
                  <a:pt x="186723" y="15116"/>
                </a:cubicBezTo>
                <a:cubicBezTo>
                  <a:pt x="181425" y="7165"/>
                  <a:pt x="172983" y="1928"/>
                  <a:pt x="161753" y="350"/>
                </a:cubicBezTo>
                <a:cubicBezTo>
                  <a:pt x="150524" y="-1228"/>
                  <a:pt x="130831" y="2874"/>
                  <a:pt x="119346" y="5650"/>
                </a:cubicBezTo>
                <a:cubicBezTo>
                  <a:pt x="107861" y="8427"/>
                  <a:pt x="98710" y="11708"/>
                  <a:pt x="92841" y="17009"/>
                </a:cubicBezTo>
                <a:cubicBezTo>
                  <a:pt x="86972" y="22310"/>
                  <a:pt x="80927" y="29505"/>
                  <a:pt x="84133" y="37456"/>
                </a:cubicBezTo>
                <a:cubicBezTo>
                  <a:pt x="87339" y="45407"/>
                  <a:pt x="108113" y="54368"/>
                  <a:pt x="112076" y="64717"/>
                </a:cubicBezTo>
                <a:cubicBezTo>
                  <a:pt x="116039" y="75066"/>
                  <a:pt x="114790" y="93557"/>
                  <a:pt x="107911" y="99552"/>
                </a:cubicBezTo>
                <a:cubicBezTo>
                  <a:pt x="101033" y="105547"/>
                  <a:pt x="82543" y="100498"/>
                  <a:pt x="70805" y="100687"/>
                </a:cubicBezTo>
                <a:cubicBezTo>
                  <a:pt x="59067" y="100876"/>
                  <a:pt x="46699" y="99677"/>
                  <a:pt x="37485" y="100687"/>
                </a:cubicBezTo>
                <a:cubicBezTo>
                  <a:pt x="28272" y="101697"/>
                  <a:pt x="21077" y="103528"/>
                  <a:pt x="15524" y="106746"/>
                </a:cubicBezTo>
                <a:cubicBezTo>
                  <a:pt x="9971" y="109965"/>
                  <a:pt x="6752" y="114697"/>
                  <a:pt x="4165" y="119998"/>
                </a:cubicBezTo>
                <a:cubicBezTo>
                  <a:pt x="1578" y="125299"/>
                  <a:pt x="694" y="135459"/>
                  <a:pt x="0" y="138551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"/>
          <p:cNvSpPr txBox="1"/>
          <p:nvPr/>
        </p:nvSpPr>
        <p:spPr>
          <a:xfrm flipH="1">
            <a:off x="6816047" y="4084225"/>
            <a:ext cx="23877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Life after CS106B!</a:t>
            </a:r>
            <a:endParaRPr b="1" i="0" sz="24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7" name="Google Shape;77;p2"/>
          <p:cNvSpPr txBox="1"/>
          <p:nvPr/>
        </p:nvSpPr>
        <p:spPr>
          <a:xfrm flipH="1" rot="1752">
            <a:off x="-310800" y="903986"/>
            <a:ext cx="23550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C++ basics</a:t>
            </a:r>
            <a:endParaRPr b="1" i="0" sz="1800" u="none" cap="none" strike="noStrike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2"/>
          <p:cNvSpPr/>
          <p:nvPr/>
        </p:nvSpPr>
        <p:spPr>
          <a:xfrm flipH="1">
            <a:off x="704109" y="2421696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"/>
          <p:cNvSpPr/>
          <p:nvPr/>
        </p:nvSpPr>
        <p:spPr>
          <a:xfrm flipH="1">
            <a:off x="1829584" y="4575294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/>
          <p:nvPr/>
        </p:nvSpPr>
        <p:spPr>
          <a:xfrm flipH="1">
            <a:off x="3854325" y="4420685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"/>
          <p:cNvSpPr/>
          <p:nvPr/>
        </p:nvSpPr>
        <p:spPr>
          <a:xfrm flipH="1">
            <a:off x="6034100" y="4584410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/>
          <p:nvPr/>
        </p:nvSpPr>
        <p:spPr>
          <a:xfrm flipH="1" rot="7284166">
            <a:off x="5826743" y="4401909"/>
            <a:ext cx="517032" cy="384435"/>
          </a:xfrm>
          <a:prstGeom prst="ellipse">
            <a:avLst/>
          </a:prstGeom>
          <a:solidFill>
            <a:srgbClr val="93C47D">
              <a:alpha val="7137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"/>
          <p:cNvSpPr txBox="1"/>
          <p:nvPr/>
        </p:nvSpPr>
        <p:spPr>
          <a:xfrm flipH="1" rot="-2190">
            <a:off x="3757119" y="3728267"/>
            <a:ext cx="2354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A61C00"/>
                </a:solidFill>
                <a:latin typeface="Proxima Nova"/>
                <a:ea typeface="Proxima Nova"/>
                <a:cs typeface="Proxima Nova"/>
                <a:sym typeface="Proxima Nova"/>
              </a:rPr>
              <a:t>Diagnostic</a:t>
            </a:r>
            <a:endParaRPr b="1" i="0" sz="1800" u="none" cap="none" strike="noStrike">
              <a:solidFill>
                <a:srgbClr val="A61C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4" name="Google Shape;84;p2"/>
          <p:cNvSpPr/>
          <p:nvPr/>
        </p:nvSpPr>
        <p:spPr>
          <a:xfrm flipH="1">
            <a:off x="4271334" y="776919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"/>
          <p:cNvSpPr/>
          <p:nvPr/>
        </p:nvSpPr>
        <p:spPr>
          <a:xfrm flipH="1">
            <a:off x="6305534" y="1819119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"/>
          <p:cNvSpPr/>
          <p:nvPr/>
        </p:nvSpPr>
        <p:spPr>
          <a:xfrm flipH="1">
            <a:off x="5744409" y="2340694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"/>
          <p:cNvSpPr/>
          <p:nvPr/>
        </p:nvSpPr>
        <p:spPr>
          <a:xfrm flipH="1">
            <a:off x="5828659" y="3161381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"/>
          <p:cNvSpPr/>
          <p:nvPr/>
        </p:nvSpPr>
        <p:spPr>
          <a:xfrm flipH="1">
            <a:off x="8224509" y="3436156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"/>
          <p:cNvSpPr txBox="1"/>
          <p:nvPr/>
        </p:nvSpPr>
        <p:spPr>
          <a:xfrm flipH="1" rot="2240">
            <a:off x="6793075" y="3360932"/>
            <a:ext cx="13812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real-world algorithms</a:t>
            </a:r>
            <a:endParaRPr b="1" i="0" sz="1800" u="none" cap="none" strike="noStrike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" name="Google Shape;90;p2"/>
          <p:cNvSpPr/>
          <p:nvPr/>
        </p:nvSpPr>
        <p:spPr>
          <a:xfrm flipH="1">
            <a:off x="526959" y="1819121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/>
          <p:nvPr/>
        </p:nvSpPr>
        <p:spPr>
          <a:xfrm flipH="1">
            <a:off x="894609" y="3025771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/>
          <p:nvPr/>
        </p:nvSpPr>
        <p:spPr>
          <a:xfrm flipH="1" rot="-1020427">
            <a:off x="372135" y="1737184"/>
            <a:ext cx="700536" cy="1516933"/>
          </a:xfrm>
          <a:prstGeom prst="ellipse">
            <a:avLst/>
          </a:prstGeom>
          <a:solidFill>
            <a:srgbClr val="A61C00">
              <a:alpha val="5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/>
          <p:nvPr/>
        </p:nvSpPr>
        <p:spPr>
          <a:xfrm flipH="1" rot="532911">
            <a:off x="1454359" y="4216787"/>
            <a:ext cx="886024" cy="641568"/>
          </a:xfrm>
          <a:prstGeom prst="ellipse">
            <a:avLst/>
          </a:prstGeom>
          <a:solidFill>
            <a:srgbClr val="F2AD41">
              <a:alpha val="56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/>
          <p:nvPr/>
        </p:nvSpPr>
        <p:spPr>
          <a:xfrm flipH="1" rot="5241717">
            <a:off x="3795331" y="4120024"/>
            <a:ext cx="351973" cy="736926"/>
          </a:xfrm>
          <a:prstGeom prst="ellipse">
            <a:avLst/>
          </a:prstGeom>
          <a:solidFill>
            <a:srgbClr val="938A80">
              <a:alpha val="6039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/>
          <p:nvPr/>
        </p:nvSpPr>
        <p:spPr>
          <a:xfrm flipH="1" rot="5402406">
            <a:off x="4185959" y="272025"/>
            <a:ext cx="428700" cy="1286100"/>
          </a:xfrm>
          <a:prstGeom prst="ellipse">
            <a:avLst/>
          </a:prstGeom>
          <a:solidFill>
            <a:srgbClr val="76A5AF">
              <a:alpha val="654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/>
          <p:nvPr/>
        </p:nvSpPr>
        <p:spPr>
          <a:xfrm flipH="1" rot="1021451">
            <a:off x="5594322" y="1384265"/>
            <a:ext cx="917086" cy="2052175"/>
          </a:xfrm>
          <a:prstGeom prst="ellipse">
            <a:avLst/>
          </a:prstGeom>
          <a:solidFill>
            <a:srgbClr val="5A1E50">
              <a:alpha val="619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/>
          <p:nvPr/>
        </p:nvSpPr>
        <p:spPr>
          <a:xfrm flipH="1" rot="938434">
            <a:off x="272283" y="1260281"/>
            <a:ext cx="395027" cy="320764"/>
          </a:xfrm>
          <a:prstGeom prst="ellipse">
            <a:avLst/>
          </a:prstGeom>
          <a:solidFill>
            <a:srgbClr val="9FC5E8">
              <a:alpha val="76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/>
          <p:nvPr/>
        </p:nvSpPr>
        <p:spPr>
          <a:xfrm flipH="1" rot="938434">
            <a:off x="8094783" y="3343556"/>
            <a:ext cx="395027" cy="320764"/>
          </a:xfrm>
          <a:prstGeom prst="ellipse">
            <a:avLst/>
          </a:prstGeom>
          <a:solidFill>
            <a:srgbClr val="9FC5E8">
              <a:alpha val="76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b="0" i="0" sz="1800" u="none" cap="none" strike="noStrike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704100" y="1376425"/>
            <a:ext cx="3643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User/client</a:t>
            </a:r>
            <a:endParaRPr b="0" i="0" sz="1800" u="none" cap="none" strike="noStrike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6516350" y="1213225"/>
            <a:ext cx="2134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Implementation</a:t>
            </a:r>
            <a:endParaRPr b="0" i="0" sz="1800" u="none" cap="none" strike="noStrike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572000" y="182343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highlight>
                  <a:srgbClr val="0000FF"/>
                </a:highlight>
                <a:latin typeface="Caveat"/>
                <a:ea typeface="Caveat"/>
                <a:cs typeface="Caveat"/>
                <a:sym typeface="Caveat"/>
              </a:rPr>
              <a:t>Roadmap graphic courtesy of Nick Bowman &amp; Kylie Jue</a:t>
            </a:r>
            <a:endParaRPr b="0" i="0" sz="1400" u="none" cap="none" strike="noStrike">
              <a:solidFill>
                <a:srgbClr val="FFFFFF"/>
              </a:solidFill>
              <a:highlight>
                <a:srgbClr val="0000FF"/>
              </a:highlight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3"/>
          <p:cNvCxnSpPr/>
          <p:nvPr/>
        </p:nvCxnSpPr>
        <p:spPr>
          <a:xfrm>
            <a:off x="4572000" y="823525"/>
            <a:ext cx="0" cy="3587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3"/>
          <p:cNvSpPr/>
          <p:nvPr/>
        </p:nvSpPr>
        <p:spPr>
          <a:xfrm flipH="1">
            <a:off x="4641884" y="3295375"/>
            <a:ext cx="654600" cy="525900"/>
          </a:xfrm>
          <a:prstGeom prst="triangle">
            <a:avLst>
              <a:gd fmla="val 50000" name="adj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/>
          <p:nvPr/>
        </p:nvSpPr>
        <p:spPr>
          <a:xfrm flipH="1">
            <a:off x="5671647" y="1628125"/>
            <a:ext cx="3052800" cy="1724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0" name="Google Shape;110;p3"/>
          <p:cNvSpPr/>
          <p:nvPr/>
        </p:nvSpPr>
        <p:spPr>
          <a:xfrm flipH="1">
            <a:off x="509022" y="1760650"/>
            <a:ext cx="3052800" cy="1457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 flipH="1">
            <a:off x="856422" y="2248150"/>
            <a:ext cx="2747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vectors + grids</a:t>
            </a:r>
            <a:endParaRPr b="1" i="0" sz="1800" u="none" cap="none" strike="noStrike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stacks + queues</a:t>
            </a:r>
            <a:b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b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sets + maps</a:t>
            </a:r>
            <a:endParaRPr b="0" i="0" sz="1400" u="none" cap="none" strike="noStrike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" name="Google Shape;112;p3"/>
          <p:cNvSpPr txBox="1"/>
          <p:nvPr/>
        </p:nvSpPr>
        <p:spPr>
          <a:xfrm flipH="1">
            <a:off x="2950097" y="-12075"/>
            <a:ext cx="3052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Object-Oriented Programming</a:t>
            </a:r>
            <a:endParaRPr b="1" i="0" sz="1800" u="none" cap="none" strike="noStrike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3" name="Google Shape;113;p3"/>
          <p:cNvSpPr txBox="1"/>
          <p:nvPr/>
        </p:nvSpPr>
        <p:spPr>
          <a:xfrm flipH="1">
            <a:off x="6260997" y="2248150"/>
            <a:ext cx="24801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arrays</a:t>
            </a:r>
            <a:endParaRPr b="1" i="0" sz="1800" u="none" cap="none" strike="noStrike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" sz="1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0" i="0" lang="en" sz="1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</a:t>
            </a: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dynamic memory    </a:t>
            </a:r>
            <a:b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management</a:t>
            </a:r>
            <a:endParaRPr b="1" i="0" sz="1800" u="none" cap="none" strike="noStrike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" sz="1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i="0" lang="en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linked data structures</a:t>
            </a:r>
            <a:endParaRPr b="1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4" name="Google Shape;114;p3"/>
          <p:cNvSpPr txBox="1"/>
          <p:nvPr/>
        </p:nvSpPr>
        <p:spPr>
          <a:xfrm flipH="1">
            <a:off x="3299022" y="4483625"/>
            <a:ext cx="20802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accent4"/>
                </a:solidFill>
                <a:latin typeface="Proxima Nova"/>
                <a:ea typeface="Proxima Nova"/>
                <a:cs typeface="Proxima Nova"/>
                <a:sym typeface="Proxima Nova"/>
              </a:rPr>
              <a:t>algorithmic analysis</a:t>
            </a:r>
            <a:endParaRPr b="0" i="1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5" name="Google Shape;115;p3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b="1" i="0" sz="1800" u="none" cap="none" strike="noStrike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6" name="Google Shape;116;p3"/>
          <p:cNvSpPr txBox="1"/>
          <p:nvPr/>
        </p:nvSpPr>
        <p:spPr>
          <a:xfrm flipH="1">
            <a:off x="5407675" y="4483625"/>
            <a:ext cx="2004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recursive problem-solving</a:t>
            </a:r>
            <a:endParaRPr b="0" i="1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7" name="Google Shape;117;p3"/>
          <p:cNvSpPr txBox="1"/>
          <p:nvPr>
            <p:ph idx="4294967295" type="title"/>
          </p:nvPr>
        </p:nvSpPr>
        <p:spPr>
          <a:xfrm flipH="1">
            <a:off x="365447" y="253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Roadmap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8" name="Google Shape;118;p3"/>
          <p:cNvSpPr/>
          <p:nvPr/>
        </p:nvSpPr>
        <p:spPr>
          <a:xfrm flipH="1">
            <a:off x="441847" y="776914"/>
            <a:ext cx="8169025" cy="3975025"/>
          </a:xfrm>
          <a:custGeom>
            <a:rect b="b" l="l" r="r" t="t"/>
            <a:pathLst>
              <a:path extrusionOk="0" h="159001" w="326761">
                <a:moveTo>
                  <a:pt x="326761" y="23068"/>
                </a:moveTo>
                <a:cubicBezTo>
                  <a:pt x="323227" y="34679"/>
                  <a:pt x="312626" y="71911"/>
                  <a:pt x="305558" y="92736"/>
                </a:cubicBezTo>
                <a:cubicBezTo>
                  <a:pt x="298490" y="113561"/>
                  <a:pt x="294943" y="137668"/>
                  <a:pt x="284354" y="148017"/>
                </a:cubicBezTo>
                <a:cubicBezTo>
                  <a:pt x="273765" y="158366"/>
                  <a:pt x="254379" y="154327"/>
                  <a:pt x="242023" y="154832"/>
                </a:cubicBezTo>
                <a:cubicBezTo>
                  <a:pt x="229667" y="155337"/>
                  <a:pt x="220694" y="151930"/>
                  <a:pt x="210218" y="151046"/>
                </a:cubicBezTo>
                <a:cubicBezTo>
                  <a:pt x="199743" y="150163"/>
                  <a:pt x="193116" y="148332"/>
                  <a:pt x="179170" y="149531"/>
                </a:cubicBezTo>
                <a:cubicBezTo>
                  <a:pt x="165224" y="150730"/>
                  <a:pt x="138656" y="156915"/>
                  <a:pt x="126540" y="158240"/>
                </a:cubicBezTo>
                <a:cubicBezTo>
                  <a:pt x="114424" y="159565"/>
                  <a:pt x="111962" y="159061"/>
                  <a:pt x="106472" y="157483"/>
                </a:cubicBezTo>
                <a:cubicBezTo>
                  <a:pt x="100982" y="155905"/>
                  <a:pt x="94860" y="152813"/>
                  <a:pt x="93598" y="148774"/>
                </a:cubicBezTo>
                <a:cubicBezTo>
                  <a:pt x="92336" y="144735"/>
                  <a:pt x="90266" y="139308"/>
                  <a:pt x="98899" y="133250"/>
                </a:cubicBezTo>
                <a:cubicBezTo>
                  <a:pt x="107532" y="127192"/>
                  <a:pt x="132018" y="119998"/>
                  <a:pt x="145396" y="112425"/>
                </a:cubicBezTo>
                <a:cubicBezTo>
                  <a:pt x="158775" y="104852"/>
                  <a:pt x="171146" y="98542"/>
                  <a:pt x="179170" y="87814"/>
                </a:cubicBezTo>
                <a:cubicBezTo>
                  <a:pt x="187194" y="77086"/>
                  <a:pt x="192280" y="60173"/>
                  <a:pt x="193539" y="48057"/>
                </a:cubicBezTo>
                <a:cubicBezTo>
                  <a:pt x="194798" y="35941"/>
                  <a:pt x="192021" y="23067"/>
                  <a:pt x="186723" y="15116"/>
                </a:cubicBezTo>
                <a:cubicBezTo>
                  <a:pt x="181425" y="7165"/>
                  <a:pt x="172983" y="1928"/>
                  <a:pt x="161753" y="350"/>
                </a:cubicBezTo>
                <a:cubicBezTo>
                  <a:pt x="150524" y="-1228"/>
                  <a:pt x="130831" y="2874"/>
                  <a:pt x="119346" y="5650"/>
                </a:cubicBezTo>
                <a:cubicBezTo>
                  <a:pt x="107861" y="8427"/>
                  <a:pt x="98710" y="11708"/>
                  <a:pt x="92841" y="17009"/>
                </a:cubicBezTo>
                <a:cubicBezTo>
                  <a:pt x="86972" y="22310"/>
                  <a:pt x="80927" y="29505"/>
                  <a:pt x="84133" y="37456"/>
                </a:cubicBezTo>
                <a:cubicBezTo>
                  <a:pt x="87339" y="45407"/>
                  <a:pt x="108113" y="54368"/>
                  <a:pt x="112076" y="64717"/>
                </a:cubicBezTo>
                <a:cubicBezTo>
                  <a:pt x="116039" y="75066"/>
                  <a:pt x="114790" y="93557"/>
                  <a:pt x="107911" y="99552"/>
                </a:cubicBezTo>
                <a:cubicBezTo>
                  <a:pt x="101033" y="105547"/>
                  <a:pt x="82543" y="100498"/>
                  <a:pt x="70805" y="100687"/>
                </a:cubicBezTo>
                <a:cubicBezTo>
                  <a:pt x="59067" y="100876"/>
                  <a:pt x="46699" y="99677"/>
                  <a:pt x="37485" y="100687"/>
                </a:cubicBezTo>
                <a:cubicBezTo>
                  <a:pt x="28272" y="101697"/>
                  <a:pt x="21077" y="103528"/>
                  <a:pt x="15524" y="106746"/>
                </a:cubicBezTo>
                <a:cubicBezTo>
                  <a:pt x="9971" y="109965"/>
                  <a:pt x="6752" y="114697"/>
                  <a:pt x="4165" y="119998"/>
                </a:cubicBezTo>
                <a:cubicBezTo>
                  <a:pt x="1578" y="125299"/>
                  <a:pt x="694" y="135459"/>
                  <a:pt x="0" y="138551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 txBox="1"/>
          <p:nvPr/>
        </p:nvSpPr>
        <p:spPr>
          <a:xfrm flipH="1">
            <a:off x="6816047" y="4084225"/>
            <a:ext cx="23877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Life after CS106B!</a:t>
            </a:r>
            <a:endParaRPr b="1" i="0" sz="24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0" name="Google Shape;120;p3"/>
          <p:cNvSpPr/>
          <p:nvPr/>
        </p:nvSpPr>
        <p:spPr>
          <a:xfrm flipH="1">
            <a:off x="704109" y="2421696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/>
          <p:nvPr/>
        </p:nvSpPr>
        <p:spPr>
          <a:xfrm flipH="1">
            <a:off x="1829584" y="4575294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 flipH="1">
            <a:off x="3854325" y="4420685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/>
          <p:nvPr/>
        </p:nvSpPr>
        <p:spPr>
          <a:xfrm flipH="1">
            <a:off x="6034100" y="4584410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/>
          <p:nvPr/>
        </p:nvSpPr>
        <p:spPr>
          <a:xfrm flipH="1" rot="7284166">
            <a:off x="5826743" y="4401909"/>
            <a:ext cx="517032" cy="384435"/>
          </a:xfrm>
          <a:prstGeom prst="ellipse">
            <a:avLst/>
          </a:prstGeom>
          <a:solidFill>
            <a:srgbClr val="93C47D">
              <a:alpha val="7137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"/>
          <p:cNvSpPr txBox="1"/>
          <p:nvPr/>
        </p:nvSpPr>
        <p:spPr>
          <a:xfrm flipH="1" rot="-2190">
            <a:off x="3757119" y="3728267"/>
            <a:ext cx="2354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A61C00"/>
                </a:solidFill>
                <a:latin typeface="Proxima Nova"/>
                <a:ea typeface="Proxima Nova"/>
                <a:cs typeface="Proxima Nova"/>
                <a:sym typeface="Proxima Nova"/>
              </a:rPr>
              <a:t>Diagnostic</a:t>
            </a:r>
            <a:endParaRPr b="1" i="0" sz="1800" u="none" cap="none" strike="noStrike">
              <a:solidFill>
                <a:srgbClr val="A61C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6" name="Google Shape;126;p3"/>
          <p:cNvSpPr/>
          <p:nvPr/>
        </p:nvSpPr>
        <p:spPr>
          <a:xfrm flipH="1">
            <a:off x="4271334" y="776919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/>
          <p:nvPr/>
        </p:nvSpPr>
        <p:spPr>
          <a:xfrm flipH="1">
            <a:off x="6305534" y="1819119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"/>
          <p:cNvSpPr/>
          <p:nvPr/>
        </p:nvSpPr>
        <p:spPr>
          <a:xfrm flipH="1">
            <a:off x="5744409" y="2340694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"/>
          <p:cNvSpPr/>
          <p:nvPr/>
        </p:nvSpPr>
        <p:spPr>
          <a:xfrm flipH="1">
            <a:off x="5828659" y="3161381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"/>
          <p:cNvSpPr/>
          <p:nvPr/>
        </p:nvSpPr>
        <p:spPr>
          <a:xfrm flipH="1">
            <a:off x="8224509" y="3436156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 txBox="1"/>
          <p:nvPr/>
        </p:nvSpPr>
        <p:spPr>
          <a:xfrm flipH="1" rot="2240">
            <a:off x="6793075" y="3360932"/>
            <a:ext cx="13812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real-world algorithms</a:t>
            </a:r>
            <a:endParaRPr b="1" i="0" sz="1800" u="none" cap="none" strike="noStrike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2" name="Google Shape;132;p3"/>
          <p:cNvSpPr/>
          <p:nvPr/>
        </p:nvSpPr>
        <p:spPr>
          <a:xfrm flipH="1">
            <a:off x="526959" y="1819121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"/>
          <p:cNvSpPr/>
          <p:nvPr/>
        </p:nvSpPr>
        <p:spPr>
          <a:xfrm flipH="1">
            <a:off x="894609" y="3025771"/>
            <a:ext cx="135600" cy="135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"/>
          <p:cNvSpPr/>
          <p:nvPr/>
        </p:nvSpPr>
        <p:spPr>
          <a:xfrm flipH="1" rot="-1020427">
            <a:off x="372135" y="1737184"/>
            <a:ext cx="700536" cy="1516933"/>
          </a:xfrm>
          <a:prstGeom prst="ellipse">
            <a:avLst/>
          </a:prstGeom>
          <a:solidFill>
            <a:srgbClr val="A61C00">
              <a:alpha val="5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"/>
          <p:cNvSpPr/>
          <p:nvPr/>
        </p:nvSpPr>
        <p:spPr>
          <a:xfrm flipH="1" rot="532911">
            <a:off x="1454359" y="4216787"/>
            <a:ext cx="886024" cy="641568"/>
          </a:xfrm>
          <a:prstGeom prst="ellipse">
            <a:avLst/>
          </a:prstGeom>
          <a:solidFill>
            <a:srgbClr val="F2AD41">
              <a:alpha val="56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/>
          <p:nvPr/>
        </p:nvSpPr>
        <p:spPr>
          <a:xfrm flipH="1" rot="5241717">
            <a:off x="3795331" y="4120024"/>
            <a:ext cx="351973" cy="736926"/>
          </a:xfrm>
          <a:prstGeom prst="ellipse">
            <a:avLst/>
          </a:prstGeom>
          <a:solidFill>
            <a:srgbClr val="938A80">
              <a:alpha val="6039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"/>
          <p:cNvSpPr/>
          <p:nvPr/>
        </p:nvSpPr>
        <p:spPr>
          <a:xfrm flipH="1" rot="5402406">
            <a:off x="4185959" y="272025"/>
            <a:ext cx="428700" cy="1286100"/>
          </a:xfrm>
          <a:prstGeom prst="ellipse">
            <a:avLst/>
          </a:prstGeom>
          <a:solidFill>
            <a:srgbClr val="76A5AF">
              <a:alpha val="654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/>
          <p:nvPr/>
        </p:nvSpPr>
        <p:spPr>
          <a:xfrm flipH="1" rot="1021451">
            <a:off x="5594322" y="1384265"/>
            <a:ext cx="917086" cy="2052175"/>
          </a:xfrm>
          <a:prstGeom prst="ellipse">
            <a:avLst/>
          </a:prstGeom>
          <a:solidFill>
            <a:srgbClr val="5A1E50">
              <a:alpha val="619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/>
          <p:nvPr/>
        </p:nvSpPr>
        <p:spPr>
          <a:xfrm flipH="1" rot="938434">
            <a:off x="8094783" y="3343556"/>
            <a:ext cx="395027" cy="320764"/>
          </a:xfrm>
          <a:prstGeom prst="ellipse">
            <a:avLst/>
          </a:prstGeom>
          <a:solidFill>
            <a:srgbClr val="9FC5E8">
              <a:alpha val="76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b="0" i="0" sz="1800" u="none" cap="none" strike="noStrike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704100" y="1376425"/>
            <a:ext cx="3643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User/client</a:t>
            </a:r>
            <a:endParaRPr b="0" i="0" sz="1800" u="none" cap="none" strike="noStrike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6516350" y="1213225"/>
            <a:ext cx="2134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Implementation</a:t>
            </a:r>
            <a:endParaRPr b="0" i="0" sz="1800" u="none" cap="none" strike="noStrike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-11550" y="-6300"/>
            <a:ext cx="9167100" cy="5156100"/>
          </a:xfrm>
          <a:prstGeom prst="rect">
            <a:avLst/>
          </a:prstGeom>
          <a:solidFill>
            <a:srgbClr val="000000">
              <a:alpha val="48627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 txBox="1"/>
          <p:nvPr/>
        </p:nvSpPr>
        <p:spPr>
          <a:xfrm flipH="1" rot="1752">
            <a:off x="-310800" y="903986"/>
            <a:ext cx="23550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C++ basics</a:t>
            </a:r>
            <a:endParaRPr b="1" i="0" sz="1800" u="none" cap="none" strike="noStrike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5" name="Google Shape;145;p3"/>
          <p:cNvSpPr/>
          <p:nvPr/>
        </p:nvSpPr>
        <p:spPr>
          <a:xfrm flipH="1" rot="938434">
            <a:off x="272283" y="1260281"/>
            <a:ext cx="395027" cy="320764"/>
          </a:xfrm>
          <a:prstGeom prst="ellipse">
            <a:avLst/>
          </a:prstGeom>
          <a:solidFill>
            <a:srgbClr val="9FC5E8">
              <a:alpha val="76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Today’s </a:t>
            </a:r>
            <a:r>
              <a:rPr lang="en"/>
              <a:t>questions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1" name="Google Shape;151;p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Why C++?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What do core programming fundamentals look like in C++?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/>
              <a:t>What’s next?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Why C++?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Review: How is C++ different from other languages?</a:t>
            </a:r>
            <a:endParaRPr/>
          </a:p>
        </p:txBody>
      </p:sp>
      <p:sp>
        <p:nvSpPr>
          <p:cNvPr id="162" name="Google Shape;162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C++ is a compiled language (vs. interpreted)</a:t>
            </a:r>
            <a:endParaRPr>
              <a:solidFill>
                <a:srgbClr val="000000"/>
              </a:solidFill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This means that before running a C++ program, you must first compile it to machine code.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Review: How is C++ different from other languages?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68" name="Google Shape;168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Char char="●"/>
            </a:pPr>
            <a:r>
              <a:rPr lang="en">
                <a:solidFill>
                  <a:srgbClr val="D9D9D9"/>
                </a:solidFill>
              </a:rPr>
              <a:t>C++ is a compiled language (vs. interpreted)</a:t>
            </a:r>
            <a:br>
              <a:rPr lang="en">
                <a:solidFill>
                  <a:srgbClr val="D9D9D9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C++ gives us access to lower-level computing resources                                            (for example, more direct control over computer memory)</a:t>
            </a:r>
            <a:endParaRPr>
              <a:solidFill>
                <a:srgbClr val="000000"/>
              </a:solidFill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This makes it a great tool for better understanding abstractions!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Review: How is C++ different from other languages?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74" name="Google Shape;174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Char char="●"/>
            </a:pPr>
            <a:r>
              <a:rPr lang="en">
                <a:solidFill>
                  <a:srgbClr val="D9D9D9"/>
                </a:solidFill>
              </a:rPr>
              <a:t>C++ is a compiled language (vs. interpreted)</a:t>
            </a:r>
            <a:br>
              <a:rPr lang="en">
                <a:solidFill>
                  <a:srgbClr val="D9D9D9"/>
                </a:solidFill>
              </a:rPr>
            </a:br>
            <a:endParaRPr>
              <a:solidFill>
                <a:srgbClr val="D9D9D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Char char="●"/>
            </a:pPr>
            <a:r>
              <a:rPr lang="en">
                <a:solidFill>
                  <a:srgbClr val="D9D9D9"/>
                </a:solidFill>
              </a:rPr>
              <a:t>C++ gives us access to lower-level computing resources                                             (for example, more direct control over computer memory)</a:t>
            </a:r>
            <a:br>
              <a:rPr lang="en">
                <a:solidFill>
                  <a:srgbClr val="D9D9D9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If you’re coming from a language like Python, the syntax will take some getting used to.</a:t>
            </a:r>
            <a:endParaRPr>
              <a:solidFill>
                <a:srgbClr val="000000"/>
              </a:solidFill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Like learning the grammar and rules of a new language, typos are expected.  But don’t let this get in the way of working toward literacy!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Review: How is C++ different from other languages?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80" name="Google Shape;180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C++ is a compiled language (vs. interpreted)</a:t>
            </a: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C++ gives us access to lower-level computing resources                                             (for example, more direct control over computer memory)</a:t>
            </a: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If you’re coming from a language like Python, the syntax will take some getting used to.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F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Quick Survey!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1800"/>
              <a:t>Where does C++ rank among the popular programming languages of the world? </a:t>
            </a:r>
            <a:br>
              <a:rPr lang="en" sz="1800"/>
            </a:br>
            <a:br>
              <a:rPr lang="en" sz="1800"/>
            </a:br>
            <a:r>
              <a:rPr lang="en" sz="1800"/>
              <a:t>(Put answers in chat – 1</a:t>
            </a:r>
            <a:r>
              <a:rPr baseline="30000" lang="en" sz="1800"/>
              <a:t>st</a:t>
            </a:r>
            <a:r>
              <a:rPr lang="en" sz="1800"/>
              <a:t>? 2</a:t>
            </a:r>
            <a:r>
              <a:rPr baseline="30000" lang="en" sz="1800"/>
              <a:t>nd</a:t>
            </a:r>
            <a:r>
              <a:rPr lang="en" sz="1800"/>
              <a:t>? 10</a:t>
            </a:r>
            <a:r>
              <a:rPr baseline="30000" lang="en" sz="1800"/>
              <a:t>th</a:t>
            </a:r>
            <a:r>
              <a:rPr lang="en" sz="1800"/>
              <a:t>?)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44" y="218770"/>
            <a:ext cx="9014460" cy="4465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F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C++ Overview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1800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If someone claims to have the perfect programming language,</a:t>
            </a:r>
            <a:endParaRPr sz="1800">
              <a:solidFill>
                <a:srgbClr val="33333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he is either a fool or a salesman or both.</a:t>
            </a:r>
            <a:endParaRPr sz="1800">
              <a:solidFill>
                <a:srgbClr val="33333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i="1" lang="en" sz="1800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– Bjarne Stroustrup, </a:t>
            </a:r>
            <a:r>
              <a:rPr lang="en" sz="1800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Inventor of C++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History</a:t>
            </a:r>
            <a:endParaRPr/>
          </a:p>
        </p:txBody>
      </p:sp>
      <p:sp>
        <p:nvSpPr>
          <p:cNvPr id="201" name="Google Shape;201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C++ is a high-performance, robust (and complex) language built on top of the C programming language (originally named </a:t>
            </a:r>
            <a:r>
              <a:rPr i="1" lang="en"/>
              <a:t>C with Classes</a:t>
            </a:r>
            <a:r>
              <a:rPr lang="en"/>
              <a:t>)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Bjarne Stroustrup, the inventor of C++, chose to build on top of C because it was fast, powerful, and widely-used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History</a:t>
            </a:r>
            <a:endParaRPr/>
          </a:p>
        </p:txBody>
      </p:sp>
      <p:sp>
        <p:nvSpPr>
          <p:cNvPr id="207" name="Google Shape;20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●"/>
            </a:pPr>
            <a:r>
              <a:rPr lang="en">
                <a:solidFill>
                  <a:schemeClr val="accent4"/>
                </a:solidFill>
              </a:rPr>
              <a:t>C++ is a high-performance, robust (and complex) language built on top of the C programming language (originally named </a:t>
            </a:r>
            <a:r>
              <a:rPr i="1" lang="en">
                <a:solidFill>
                  <a:schemeClr val="accent4"/>
                </a:solidFill>
              </a:rPr>
              <a:t>C with Classes</a:t>
            </a:r>
            <a:r>
              <a:rPr lang="en">
                <a:solidFill>
                  <a:schemeClr val="accent4"/>
                </a:solidFill>
              </a:rPr>
              <a:t>)</a:t>
            </a:r>
            <a:endParaRPr>
              <a:solidFill>
                <a:schemeClr val="accent4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</a:pPr>
            <a:r>
              <a:rPr lang="en">
                <a:solidFill>
                  <a:schemeClr val="accent4"/>
                </a:solidFill>
              </a:rPr>
              <a:t>Bjarne Stroustrup, the inventor of C++, chose to build on top of C because it was fast, powerful, and widely-used</a:t>
            </a:r>
            <a:endParaRPr>
              <a:solidFill>
                <a:schemeClr val="accent4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C++ has been an object-oriented language from the beginning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will spend the middle portion of this class talking about the paradigm of object-oriented programming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History</a:t>
            </a:r>
            <a:endParaRPr/>
          </a:p>
        </p:txBody>
      </p:sp>
      <p:sp>
        <p:nvSpPr>
          <p:cNvPr id="213" name="Google Shape;21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C++ is a high-performance, robust (and complex) language built on top of the C programming language (originally named </a:t>
            </a:r>
            <a:r>
              <a:rPr i="1" lang="en">
                <a:solidFill>
                  <a:schemeClr val="lt2"/>
                </a:solidFill>
              </a:rPr>
              <a:t>C with Classes</a:t>
            </a:r>
            <a:r>
              <a:rPr lang="en">
                <a:solidFill>
                  <a:schemeClr val="lt2"/>
                </a:solidFill>
              </a:rPr>
              <a:t>)</a:t>
            </a:r>
            <a:endParaRPr>
              <a:solidFill>
                <a:schemeClr val="lt2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Bjarne Stroustrup, the inventor of C++, chose to build on top of C because it was fast, powerful, and widely-used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C++ has been an object-oriented language from the beginning</a:t>
            </a:r>
            <a:endParaRPr>
              <a:solidFill>
                <a:schemeClr val="lt2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We will spend the middle portion of this class talking about the paradigm of object-oriented programming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C++ is quite mature and has become complex enough that it is challenging to master the language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Our goal in this class will be to help you become literate in C++ as a second programming language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History</a:t>
            </a:r>
            <a:endParaRPr/>
          </a:p>
        </p:txBody>
      </p:sp>
      <p:sp>
        <p:nvSpPr>
          <p:cNvPr id="219" name="Google Shape;21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C++ is a high-performance, robust (and complex) language built on top of the C programming language (originally named </a:t>
            </a:r>
            <a:r>
              <a:rPr i="1" lang="en"/>
              <a:t>C with Classes</a:t>
            </a:r>
            <a:r>
              <a:rPr lang="en"/>
              <a:t>)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Bjarne Stroustrup, the inventor of C++, chose to build on top of C because it was fast, powerful, and widely-used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C++ has been an object-oriented language from the beginning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will spend the middle portion of this class talking about the paradigm of object-oriented programming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C++ is quite mature and has become complex enough that it is challenging to master the language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Our goal in this class will be to help you become literate in C++ as a second programming language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Benefits and Drawbacks</a:t>
            </a:r>
            <a:endParaRPr/>
          </a:p>
        </p:txBody>
      </p:sp>
      <p:sp>
        <p:nvSpPr>
          <p:cNvPr id="225" name="Google Shape;225;p17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Benefits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Benefits and Drawbacks</a:t>
            </a:r>
            <a:endParaRPr/>
          </a:p>
        </p:txBody>
      </p:sp>
      <p:sp>
        <p:nvSpPr>
          <p:cNvPr id="231" name="Google Shape;231;p18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Benefits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fast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Get ready for the Python vs C++ speed showdown during Assignment 1!</a:t>
            </a:r>
            <a:endParaRPr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Benefits and Drawbacks</a:t>
            </a:r>
            <a:endParaRPr/>
          </a:p>
        </p:txBody>
      </p:sp>
      <p:sp>
        <p:nvSpPr>
          <p:cNvPr id="237" name="Google Shape;237;p19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Benefits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fast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Get ready for the Python vs C++ speed showdown during Assignment 1!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popular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Many companies and research projects use C++ and it is common for coding interviews to be conducted in C++</a:t>
            </a:r>
            <a:endParaRPr sz="1400"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Benefits and Drawbacks</a:t>
            </a:r>
            <a:endParaRPr/>
          </a:p>
        </p:txBody>
      </p:sp>
      <p:sp>
        <p:nvSpPr>
          <p:cNvPr id="243" name="Google Shape;243;p20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Benefits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fast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Get ready for the Python vs C++ speed showdown during Assignment 1!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popular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Many companies and research projects use C++ and it is common for coding interviews to be conducted in C++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powerful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C++ brings you closer to the raw computing power that your computer has to offer</a:t>
            </a:r>
            <a:endParaRPr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Benefits and Drawbacks</a:t>
            </a:r>
            <a:endParaRPr/>
          </a:p>
        </p:txBody>
      </p:sp>
      <p:sp>
        <p:nvSpPr>
          <p:cNvPr id="249" name="Google Shape;249;p21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Benefits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fast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Get ready for the Python vs C++ speed showdown during Assignment 1!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popular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Many companies and research projects use C++ and it is common for coding interviews to be conducted in C++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powerful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C++ brings you closer to the raw computing power that your computer has to offer</a:t>
            </a:r>
            <a:endParaRPr sz="1400"/>
          </a:p>
        </p:txBody>
      </p:sp>
      <p:sp>
        <p:nvSpPr>
          <p:cNvPr id="250" name="Google Shape;250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Drawbacks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Benefits and Drawbacks</a:t>
            </a:r>
            <a:endParaRPr/>
          </a:p>
        </p:txBody>
      </p:sp>
      <p:sp>
        <p:nvSpPr>
          <p:cNvPr id="256" name="Google Shape;256;p22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Benefits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fast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Get ready for the Python vs C++ speed showdown during Assignment 1!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popular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Many companies and research projects use C++ and it is common for coding interviews to be conducted in C++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powerful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C++ brings you closer to the raw computing power that your computer has to offer</a:t>
            </a:r>
            <a:endParaRPr sz="1400"/>
          </a:p>
        </p:txBody>
      </p:sp>
      <p:sp>
        <p:nvSpPr>
          <p:cNvPr id="257" name="Google Shape;257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Drawbacks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complex</a:t>
            </a:r>
            <a:endParaRPr b="1" sz="1600">
              <a:solidFill>
                <a:schemeClr val="accent1"/>
              </a:solidFill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We will rely on the Stanford C++ libraries to provide a friendlier level of abstraction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 the future, you may choose to explore the </a:t>
            </a:r>
            <a:r>
              <a:rPr i="1" lang="en" sz="1600"/>
              <a:t>standard</a:t>
            </a:r>
            <a:r>
              <a:rPr lang="en" sz="1600"/>
              <a:t> libraries</a:t>
            </a:r>
            <a:endParaRPr sz="1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C++ Benefits and Drawbacks</a:t>
            </a:r>
            <a:endParaRPr/>
          </a:p>
        </p:txBody>
      </p:sp>
      <p:sp>
        <p:nvSpPr>
          <p:cNvPr id="263" name="Google Shape;263;p23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Benefits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fast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Get ready for the Python vs C++ speed showdown during Assignment 1!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popular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Many companies and research projects use C++ and it is common for coding interviews to be conducted in C++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powerful</a:t>
            </a:r>
            <a:endParaRPr b="1" sz="1600">
              <a:solidFill>
                <a:schemeClr val="accent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C++ brings you closer to the raw computing power that your computer has to offer</a:t>
            </a:r>
            <a:endParaRPr sz="1400"/>
          </a:p>
        </p:txBody>
      </p:sp>
      <p:sp>
        <p:nvSpPr>
          <p:cNvPr id="264" name="Google Shape;264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Drawbacks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is </a:t>
            </a:r>
            <a:r>
              <a:rPr b="1" lang="en" sz="1600">
                <a:solidFill>
                  <a:schemeClr val="accent1"/>
                </a:solidFill>
              </a:rPr>
              <a:t>complex</a:t>
            </a:r>
            <a:endParaRPr b="1" sz="1600">
              <a:solidFill>
                <a:schemeClr val="accent1"/>
              </a:solidFill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We will rely on the Stanford C++ libraries to provide a friendlier level of abstraction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 the future, you may choose to explore the </a:t>
            </a:r>
            <a:r>
              <a:rPr i="1" lang="en" sz="1600"/>
              <a:t>standard</a:t>
            </a:r>
            <a:r>
              <a:rPr lang="en" sz="1600"/>
              <a:t> libraries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C++ can be </a:t>
            </a:r>
            <a:r>
              <a:rPr b="1" lang="en" sz="1600">
                <a:solidFill>
                  <a:schemeClr val="accent1"/>
                </a:solidFill>
              </a:rPr>
              <a:t>dangerous</a:t>
            </a:r>
            <a:endParaRPr b="1" sz="1600">
              <a:solidFill>
                <a:schemeClr val="accent1"/>
              </a:solidFill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"With great power comes great responsibility"</a:t>
            </a:r>
            <a:endParaRPr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What do core programming fundamentals look like in C++?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4800"/>
              <a:buNone/>
            </a:pPr>
            <a:r>
              <a:rPr lang="en">
                <a:solidFill>
                  <a:srgbClr val="FFFFFF"/>
                </a:solidFill>
              </a:rPr>
              <a:t>What do core programming fundamentals look like in C++?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5" name="Google Shape;275;p25"/>
          <p:cNvSpPr txBox="1"/>
          <p:nvPr>
            <p:ph idx="4294967295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Get ready for a whirlwind tour!</a:t>
            </a:r>
            <a:endParaRPr sz="24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F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Comments, Includes, and Console Output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Comments</a:t>
            </a:r>
            <a:endParaRPr/>
          </a:p>
        </p:txBody>
      </p:sp>
      <p:sp>
        <p:nvSpPr>
          <p:cNvPr id="286" name="Google Shape;28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Single-line comments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i="1" lang="en" sz="1350">
                <a:solidFill>
                  <a:srgbClr val="60A0B0"/>
                </a:solidFill>
                <a:highlight>
                  <a:srgbClr val="F5F5F5"/>
                </a:highlight>
                <a:latin typeface="Inconsolata"/>
                <a:ea typeface="Inconsolata"/>
                <a:cs typeface="Inconsolata"/>
                <a:sym typeface="Inconsolata"/>
              </a:rPr>
              <a:t>// Two forward slashes comment out the rest of the line</a:t>
            </a:r>
            <a:endParaRPr i="1" sz="1350">
              <a:solidFill>
                <a:srgbClr val="60A0B0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rgbClr val="902000"/>
                </a:solidFill>
                <a:highlight>
                  <a:srgbClr val="F5F5F5"/>
                </a:highlight>
                <a:latin typeface="Inconsolata"/>
                <a:ea typeface="Inconsolata"/>
                <a:cs typeface="Inconsolata"/>
                <a:sym typeface="Inconsolata"/>
              </a:rPr>
              <a:t>cout &lt;&lt; "Hello, World!" &lt;&lt; endl</a:t>
            </a:r>
            <a:r>
              <a:rPr lang="en" sz="1350">
                <a:solidFill>
                  <a:srgbClr val="333333"/>
                </a:solidFill>
                <a:highlight>
                  <a:srgbClr val="F5F5F5"/>
                </a:highlight>
                <a:latin typeface="Inconsolata"/>
                <a:ea typeface="Inconsolata"/>
                <a:cs typeface="Inconsolata"/>
                <a:sym typeface="Inconsolata"/>
              </a:rPr>
              <a:t>; </a:t>
            </a:r>
            <a:r>
              <a:rPr i="1" lang="en" sz="1350">
                <a:solidFill>
                  <a:srgbClr val="60A0B0"/>
                </a:solidFill>
                <a:highlight>
                  <a:srgbClr val="F5F5F5"/>
                </a:highlight>
                <a:latin typeface="Inconsolata"/>
                <a:ea typeface="Inconsolata"/>
                <a:cs typeface="Inconsolata"/>
                <a:sym typeface="Inconsolata"/>
              </a:rPr>
              <a:t>// everything past the double-slash is a comment</a:t>
            </a:r>
            <a:endParaRPr i="1" sz="1350">
              <a:solidFill>
                <a:srgbClr val="60A0B0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Multi-line comments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i="1" lang="en" sz="1350">
                <a:solidFill>
                  <a:srgbClr val="60A0B0"/>
                </a:solidFill>
                <a:highlight>
                  <a:srgbClr val="F5F5F5"/>
                </a:highlight>
                <a:latin typeface="Inconsolata"/>
                <a:ea typeface="Inconsolata"/>
                <a:cs typeface="Inconsolata"/>
                <a:sym typeface="Inconsolata"/>
              </a:rPr>
              <a:t>/* This is a multi-line comment.</a:t>
            </a:r>
            <a:endParaRPr i="1" sz="1350">
              <a:solidFill>
                <a:srgbClr val="60A0B0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i="1" lang="en" sz="1350">
                <a:solidFill>
                  <a:srgbClr val="60A0B0"/>
                </a:solidFill>
                <a:highlight>
                  <a:srgbClr val="F5F5F5"/>
                </a:highlight>
                <a:latin typeface="Inconsolata"/>
                <a:ea typeface="Inconsolata"/>
                <a:cs typeface="Inconsolata"/>
                <a:sym typeface="Inconsolata"/>
              </a:rPr>
              <a:t> * It begins and ends with an asterisk-slash.</a:t>
            </a:r>
            <a:endParaRPr i="1" sz="1350">
              <a:solidFill>
                <a:srgbClr val="60A0B0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355600" lvl="0" marL="101600" marR="101600" rtl="0" algn="l">
              <a:lnSpc>
                <a:spcPct val="142857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i="1" lang="en" sz="1350">
                <a:solidFill>
                  <a:srgbClr val="60A0B0"/>
                </a:solidFill>
                <a:highlight>
                  <a:srgbClr val="F5F5F5"/>
                </a:highlight>
                <a:latin typeface="Inconsolata"/>
                <a:ea typeface="Inconsolata"/>
                <a:cs typeface="Inconsolata"/>
                <a:sym typeface="Inconsolata"/>
              </a:rPr>
              <a:t> */</a:t>
            </a:r>
            <a:endParaRPr i="1" sz="1350">
              <a:solidFill>
                <a:srgbClr val="60A0B0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01600" marR="101600" rtl="0" algn="l">
              <a:lnSpc>
                <a:spcPct val="142857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i="1" sz="1150">
              <a:solidFill>
                <a:srgbClr val="60A0B0"/>
              </a:solidFill>
              <a:highlight>
                <a:srgbClr val="FFFFFF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050">
              <a:solidFill>
                <a:srgbClr val="60A0B0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01600" marR="101600" rtl="0" algn="l">
              <a:lnSpc>
                <a:spcPct val="142857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5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100">
              <a:solidFill>
                <a:srgbClr val="60A0B0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Includes</a:t>
            </a:r>
            <a:endParaRPr/>
          </a:p>
        </p:txBody>
      </p:sp>
      <p:sp>
        <p:nvSpPr>
          <p:cNvPr id="292" name="Google Shape;29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Utilizing code written by other programmers is one of the most powerful things that you can do when writing code.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order to make the compiler aware of other code libraries or other code files that you want to use, you must </a:t>
            </a:r>
            <a:r>
              <a:rPr b="1" i="1" lang="en"/>
              <a:t>include a header file. </a:t>
            </a:r>
            <a:r>
              <a:rPr lang="en"/>
              <a:t>There are two ways that you can do so: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1400"/>
              <a:buFont typeface="Courier New"/>
              <a:buChar char="○"/>
            </a:pPr>
            <a:r>
              <a:rPr b="1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#include &lt;iostream&gt; </a:t>
            </a:r>
            <a:endParaRPr b="1">
              <a:solidFill>
                <a:srgbClr val="008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Use of the angle bracket operators is usually reserved for code from the C++ Standard library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1400"/>
              <a:buFont typeface="Courier New"/>
              <a:buChar char="○"/>
            </a:pPr>
            <a:r>
              <a:rPr b="1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#include "console.h" </a:t>
            </a:r>
            <a:endParaRPr b="1">
              <a:solidFill>
                <a:srgbClr val="008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Use of the quotes is usually reserved for code from the Stanford C++ libraries, or code in files that you have written yourself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01600" marR="101600" rtl="0" algn="l">
              <a:lnSpc>
                <a:spcPct val="142857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5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150">
              <a:solidFill>
                <a:srgbClr val="60A0B0"/>
              </a:solidFill>
              <a:highlight>
                <a:srgbClr val="FFFFFF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050">
              <a:solidFill>
                <a:srgbClr val="60A0B0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01600" marR="101600" rtl="0" algn="l">
              <a:lnSpc>
                <a:spcPct val="142857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5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 sz="1100">
              <a:solidFill>
                <a:srgbClr val="60A0B0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Console Output</a:t>
            </a:r>
            <a:endParaRPr/>
          </a:p>
        </p:txBody>
      </p:sp>
      <p:sp>
        <p:nvSpPr>
          <p:cNvPr id="298" name="Google Shape;29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console is the main venue that we will use in this class to communicate information from a program to the user of the program. </a:t>
            </a:r>
            <a:endParaRPr/>
          </a:p>
        </p:txBody>
      </p:sp>
      <p:pic>
        <p:nvPicPr>
          <p:cNvPr id="299" name="Google Shape;29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749" y="1995150"/>
            <a:ext cx="4254125" cy="270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Console Output</a:t>
            </a:r>
            <a:endParaRPr/>
          </a:p>
        </p:txBody>
      </p:sp>
      <p:sp>
        <p:nvSpPr>
          <p:cNvPr id="305" name="Google Shape;30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console is the main venue that we will use in this class to communicate information from a program to the user of the program.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C++, the way that you get information to the console is by using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lang="en"/>
              <a:t> keyword and angle bracket operators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lang="en"/>
              <a:t>).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"The answer to life, the universe, and everything is " &lt;&lt; 42 &lt;&lt; "." &lt;&lt; endl;</a:t>
            </a:r>
            <a:endParaRPr sz="14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06" name="Google Shape;30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1958" y="3239981"/>
            <a:ext cx="536257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Console Output</a:t>
            </a:r>
            <a:endParaRPr/>
          </a:p>
        </p:txBody>
      </p:sp>
      <p:sp>
        <p:nvSpPr>
          <p:cNvPr id="312" name="Google Shape;31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console is the main venue that we will use in this class to communicate information from a program to the user of the program.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C++, the way that you get information to the console is by using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lang="en"/>
              <a:t> keyword and angle bracket operators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lang="en"/>
              <a:t>).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endl</a:t>
            </a:r>
            <a:r>
              <a:rPr lang="en"/>
              <a:t> is necessary to put the cursor on a different line. Here is an example with and without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endl </a:t>
            </a:r>
            <a:r>
              <a:rPr lang="en"/>
              <a:t>keyword.</a:t>
            </a:r>
            <a:endParaRPr/>
          </a:p>
          <a:p>
            <a:pPr indent="0" lvl="0" marL="117475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"This is some text followed by endl." &lt;&lt; endl;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17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"This is more text.";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17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"We want to go to the next line here, too" &lt;&lt; endl;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17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"We made it to the next line." &lt;&lt; endl;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13" name="Google Shape;31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5724" y="2964199"/>
            <a:ext cx="4368913" cy="1470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Console Output</a:t>
            </a:r>
            <a:endParaRPr/>
          </a:p>
        </p:txBody>
      </p:sp>
      <p:sp>
        <p:nvSpPr>
          <p:cNvPr id="319" name="Google Shape;31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console is the main venue that we will use in this class to communicate information from a program to the user of the program.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C++, the way that you get information to the console is by using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lang="en"/>
              <a:t> keyword and angle bracket operators (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lang="en"/>
              <a:t>).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endl</a:t>
            </a:r>
            <a:r>
              <a:rPr lang="en"/>
              <a:t> is necessary to put the cursor on a different line. Here is an example with and without the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endl </a:t>
            </a:r>
            <a:r>
              <a:rPr lang="en"/>
              <a:t>keyword.</a:t>
            </a:r>
            <a:endParaRPr/>
          </a:p>
          <a:p>
            <a:pPr indent="0" lvl="0" marL="117475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"This is some text followed by endl." &lt;&lt; endl;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17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"This is more text.";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17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"We want to go to the next line here, too" &lt;&lt; endl;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117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cout &lt;&lt; "We made it to the next line." &lt;&lt; endl;</a:t>
            </a:r>
            <a:endParaRPr sz="120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20" name="Google Shape;32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56966" y="2991700"/>
            <a:ext cx="3983906" cy="129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2"/>
          <p:cNvSpPr txBox="1"/>
          <p:nvPr/>
        </p:nvSpPr>
        <p:spPr>
          <a:xfrm>
            <a:off x="1759650" y="4283950"/>
            <a:ext cx="56247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Note: In C++, all programming statements must end in a semicolon.</a:t>
            </a:r>
            <a:endParaRPr b="1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Variables and Types</a:t>
            </a:r>
            <a:endParaRPr sz="1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332" name="Google Shape;332;p34"/>
          <p:cNvSpPr txBox="1"/>
          <p:nvPr>
            <p:ph idx="1" type="body"/>
          </p:nvPr>
        </p:nvSpPr>
        <p:spPr>
          <a:xfrm>
            <a:off x="311700" y="1152475"/>
            <a:ext cx="85206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way for code to store information by associating a value with a name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338" name="Google Shape;338;p35"/>
          <p:cNvSpPr txBox="1"/>
          <p:nvPr>
            <p:ph idx="1" type="body"/>
          </p:nvPr>
        </p:nvSpPr>
        <p:spPr>
          <a:xfrm>
            <a:off x="311700" y="1152475"/>
            <a:ext cx="85206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way for code to store information by associating a value with a name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39" name="Google Shape;339;p35"/>
          <p:cNvSpPr txBox="1"/>
          <p:nvPr/>
        </p:nvSpPr>
        <p:spPr>
          <a:xfrm>
            <a:off x="5090676" y="2543375"/>
            <a:ext cx="20319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classNum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40" name="Google Shape;34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6217" y="2043979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5"/>
          <p:cNvSpPr txBox="1"/>
          <p:nvPr/>
        </p:nvSpPr>
        <p:spPr>
          <a:xfrm>
            <a:off x="3887653" y="2411857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2" name="Google Shape;342;p35"/>
          <p:cNvSpPr txBox="1"/>
          <p:nvPr/>
        </p:nvSpPr>
        <p:spPr>
          <a:xfrm>
            <a:off x="5090698" y="3655125"/>
            <a:ext cx="25869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tuesdayTemp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43" name="Google Shape;34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6177" y="3155727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5"/>
          <p:cNvSpPr txBox="1"/>
          <p:nvPr/>
        </p:nvSpPr>
        <p:spPr>
          <a:xfrm>
            <a:off x="3790741" y="3505100"/>
            <a:ext cx="9096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76.7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350" name="Google Shape;350;p36"/>
          <p:cNvSpPr txBox="1"/>
          <p:nvPr>
            <p:ph idx="1" type="body"/>
          </p:nvPr>
        </p:nvSpPr>
        <p:spPr>
          <a:xfrm>
            <a:off x="311700" y="1152475"/>
            <a:ext cx="85206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way for code to store information by associating a value with a name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51" name="Google Shape;351;p36"/>
          <p:cNvSpPr txBox="1"/>
          <p:nvPr/>
        </p:nvSpPr>
        <p:spPr>
          <a:xfrm>
            <a:off x="5090676" y="2543375"/>
            <a:ext cx="20319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classNum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2" name="Google Shape;35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6217" y="2043979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6"/>
          <p:cNvSpPr txBox="1"/>
          <p:nvPr/>
        </p:nvSpPr>
        <p:spPr>
          <a:xfrm>
            <a:off x="3887653" y="2411857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4" name="Google Shape;354;p36"/>
          <p:cNvSpPr txBox="1"/>
          <p:nvPr/>
        </p:nvSpPr>
        <p:spPr>
          <a:xfrm>
            <a:off x="5090698" y="3655125"/>
            <a:ext cx="25869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tuesdayTemp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5" name="Google Shape;35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6177" y="3155727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6"/>
          <p:cNvSpPr txBox="1"/>
          <p:nvPr/>
        </p:nvSpPr>
        <p:spPr>
          <a:xfrm>
            <a:off x="3790741" y="3505100"/>
            <a:ext cx="9096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76.7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7" name="Google Shape;357;p36"/>
          <p:cNvSpPr txBox="1"/>
          <p:nvPr/>
        </p:nvSpPr>
        <p:spPr>
          <a:xfrm>
            <a:off x="663075" y="2231550"/>
            <a:ext cx="2343600" cy="19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We will think of a variable as a </a:t>
            </a:r>
            <a:r>
              <a:rPr b="0" i="0" lang="en" sz="30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named container storing a value.</a:t>
            </a:r>
            <a:endParaRPr b="0" i="0" sz="3000" u="none" cap="none" strike="noStrike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363" name="Google Shape;363;p37"/>
          <p:cNvSpPr txBox="1"/>
          <p:nvPr>
            <p:ph idx="1" type="body"/>
          </p:nvPr>
        </p:nvSpPr>
        <p:spPr>
          <a:xfrm>
            <a:off x="311700" y="1152475"/>
            <a:ext cx="85206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way for code to store information by associating a value with a name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64" name="Google Shape;364;p37"/>
          <p:cNvSpPr txBox="1"/>
          <p:nvPr/>
        </p:nvSpPr>
        <p:spPr>
          <a:xfrm>
            <a:off x="5090676" y="2543375"/>
            <a:ext cx="20319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classNum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65" name="Google Shape;36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6217" y="2043979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7"/>
          <p:cNvSpPr txBox="1"/>
          <p:nvPr/>
        </p:nvSpPr>
        <p:spPr>
          <a:xfrm>
            <a:off x="3887653" y="2411857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7" name="Google Shape;367;p37"/>
          <p:cNvSpPr txBox="1"/>
          <p:nvPr/>
        </p:nvSpPr>
        <p:spPr>
          <a:xfrm>
            <a:off x="5090698" y="3655125"/>
            <a:ext cx="25869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tuesdayTemp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68" name="Google Shape;36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6177" y="3155727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7"/>
          <p:cNvSpPr txBox="1"/>
          <p:nvPr/>
        </p:nvSpPr>
        <p:spPr>
          <a:xfrm>
            <a:off x="3790741" y="3505100"/>
            <a:ext cx="9096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76.7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0" name="Google Shape;370;p37"/>
          <p:cNvSpPr txBox="1"/>
          <p:nvPr/>
        </p:nvSpPr>
        <p:spPr>
          <a:xfrm>
            <a:off x="663075" y="2231550"/>
            <a:ext cx="2343600" cy="19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Note: C++ uses the </a:t>
            </a:r>
            <a:r>
              <a:rPr b="0" i="0" lang="en" sz="30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camelCase</a:t>
            </a: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 naming convention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376" name="Google Shape;376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way for code to store information by associating a value with a name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Variables are perhaps one of the most fundamental aspects of programming! Without variables, the expressive power of our computer programs would be severely degraded.</a:t>
            </a:r>
            <a:endParaRPr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Types</a:t>
            </a:r>
            <a:endParaRPr/>
          </a:p>
        </p:txBody>
      </p:sp>
      <p:sp>
        <p:nvSpPr>
          <p:cNvPr id="382" name="Google Shape;382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should know from prior programming classes, all variables have a type associated with them, where the type describes the representation of the variable. 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Types</a:t>
            </a:r>
            <a:endParaRPr/>
          </a:p>
        </p:txBody>
      </p:sp>
      <p:sp>
        <p:nvSpPr>
          <p:cNvPr id="388" name="Google Shape;388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should know from prior programming classes, all variables have a type associated with them, where the type describes the representation of the variable.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of types in C++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○"/>
            </a:pPr>
            <a:r>
              <a:rPr b="1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9" name="Google Shape;389;p40"/>
          <p:cNvSpPr txBox="1"/>
          <p:nvPr/>
        </p:nvSpPr>
        <p:spPr>
          <a:xfrm>
            <a:off x="4870550" y="2121375"/>
            <a:ext cx="11208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42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0" name="Google Shape;390;p40"/>
          <p:cNvSpPr txBox="1"/>
          <p:nvPr/>
        </p:nvSpPr>
        <p:spPr>
          <a:xfrm>
            <a:off x="5033425" y="3258350"/>
            <a:ext cx="11208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-3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1" name="Google Shape;391;p40"/>
          <p:cNvSpPr txBox="1"/>
          <p:nvPr/>
        </p:nvSpPr>
        <p:spPr>
          <a:xfrm>
            <a:off x="7029275" y="2625175"/>
            <a:ext cx="14025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106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Types</a:t>
            </a:r>
            <a:endParaRPr/>
          </a:p>
        </p:txBody>
      </p:sp>
      <p:sp>
        <p:nvSpPr>
          <p:cNvPr id="397" name="Google Shape;397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should know from prior programming classes, all variables have a type associated with them, where the type describes the representation of the variable.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of types in C++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8" name="Google Shape;398;p41"/>
          <p:cNvSpPr txBox="1"/>
          <p:nvPr/>
        </p:nvSpPr>
        <p:spPr>
          <a:xfrm>
            <a:off x="4870550" y="2121375"/>
            <a:ext cx="17700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1.06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9" name="Google Shape;399;p41"/>
          <p:cNvSpPr txBox="1"/>
          <p:nvPr/>
        </p:nvSpPr>
        <p:spPr>
          <a:xfrm>
            <a:off x="4213200" y="3635450"/>
            <a:ext cx="46191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-18.3454545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0" name="Google Shape;400;p41"/>
          <p:cNvSpPr txBox="1"/>
          <p:nvPr/>
        </p:nvSpPr>
        <p:spPr>
          <a:xfrm>
            <a:off x="7071200" y="2608850"/>
            <a:ext cx="18843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4.00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Types</a:t>
            </a:r>
            <a:endParaRPr/>
          </a:p>
        </p:txBody>
      </p:sp>
      <p:sp>
        <p:nvSpPr>
          <p:cNvPr id="406" name="Google Shape;406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should know from prior programming classes, all variables have a type associated with them, where the type describes the representation of the variable.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of types in C++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○"/>
            </a:pPr>
            <a:r>
              <a:rPr b="1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string</a:t>
            </a:r>
            <a:endParaRPr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07" name="Google Shape;407;p42"/>
          <p:cNvSpPr txBox="1"/>
          <p:nvPr/>
        </p:nvSpPr>
        <p:spPr>
          <a:xfrm>
            <a:off x="3980250" y="2058525"/>
            <a:ext cx="29745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"Hello, World!"</a:t>
            </a:r>
            <a:endParaRPr b="1" i="0" sz="2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8" name="Google Shape;408;p42"/>
          <p:cNvSpPr txBox="1"/>
          <p:nvPr/>
        </p:nvSpPr>
        <p:spPr>
          <a:xfrm>
            <a:off x="6651150" y="2865550"/>
            <a:ext cx="19926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"CS106B"</a:t>
            </a:r>
            <a:endParaRPr b="1" i="0" sz="2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9" name="Google Shape;409;p42"/>
          <p:cNvSpPr txBox="1"/>
          <p:nvPr/>
        </p:nvSpPr>
        <p:spPr>
          <a:xfrm>
            <a:off x="4344800" y="3672575"/>
            <a:ext cx="29745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"I love computer science &lt;3"</a:t>
            </a:r>
            <a:endParaRPr b="1" i="0" sz="2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Types</a:t>
            </a:r>
            <a:endParaRPr/>
          </a:p>
        </p:txBody>
      </p:sp>
      <p:sp>
        <p:nvSpPr>
          <p:cNvPr id="415" name="Google Shape;415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should know from prior programming classes, all variables have a type associated with them, where the type describes the representation of the variable.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of types in C++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(</a:t>
            </a:r>
            <a:r>
              <a:rPr lang="en">
                <a:solidFill>
                  <a:schemeClr val="dk1"/>
                </a:solidFill>
              </a:rPr>
              <a:t>or</a:t>
            </a:r>
            <a:r>
              <a:rPr lang="en" sz="1800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long)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string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○"/>
            </a:pPr>
            <a:r>
              <a:rPr b="1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16" name="Google Shape;416;p43"/>
          <p:cNvSpPr txBox="1"/>
          <p:nvPr/>
        </p:nvSpPr>
        <p:spPr>
          <a:xfrm>
            <a:off x="4870550" y="2121375"/>
            <a:ext cx="17700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17" name="Google Shape;417;p43"/>
          <p:cNvSpPr txBox="1"/>
          <p:nvPr/>
        </p:nvSpPr>
        <p:spPr>
          <a:xfrm>
            <a:off x="4792500" y="3467850"/>
            <a:ext cx="17700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'3'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18" name="Google Shape;418;p43"/>
          <p:cNvSpPr txBox="1"/>
          <p:nvPr/>
        </p:nvSpPr>
        <p:spPr>
          <a:xfrm>
            <a:off x="6755775" y="2709000"/>
            <a:ext cx="17700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" sz="5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'&amp;'</a:t>
            </a:r>
            <a:endParaRPr b="1" i="0" sz="50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Types</a:t>
            </a:r>
            <a:endParaRPr/>
          </a:p>
        </p:txBody>
      </p:sp>
      <p:sp>
        <p:nvSpPr>
          <p:cNvPr id="424" name="Google Shape;424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you should know from prior programming classes,                                                   all variables have a type associated with them,                                                where the type describes the representation of the variable.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of types in C++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(</a:t>
            </a:r>
            <a:r>
              <a:rPr lang="en">
                <a:solidFill>
                  <a:schemeClr val="dk1"/>
                </a:solidFill>
              </a:rPr>
              <a:t>or</a:t>
            </a:r>
            <a:r>
              <a:rPr lang="en" sz="1800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long)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string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○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char 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In C++, </a:t>
            </a:r>
            <a:r>
              <a:rPr b="1" i="1" lang="en"/>
              <a:t>all types must be explicitly defined when the variable is created,   and a variable cannot change its type</a:t>
            </a:r>
            <a:r>
              <a:rPr b="1" lang="en"/>
              <a:t>.</a:t>
            </a:r>
            <a:endParaRPr b="1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430" name="Google Shape;430;p45"/>
          <p:cNvSpPr txBox="1"/>
          <p:nvPr>
            <p:ph idx="1" type="body"/>
          </p:nvPr>
        </p:nvSpPr>
        <p:spPr>
          <a:xfrm>
            <a:off x="311700" y="1152475"/>
            <a:ext cx="4349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350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</a:pPr>
            <a:r>
              <a:t/>
            </a:r>
            <a:endParaRPr b="1" sz="135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31" name="Google Shape;431;p45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32" name="Google Shape;4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5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439" name="Google Shape;439;p46"/>
          <p:cNvSpPr txBox="1"/>
          <p:nvPr>
            <p:ph idx="1" type="body"/>
          </p:nvPr>
        </p:nvSpPr>
        <p:spPr>
          <a:xfrm>
            <a:off x="311700" y="1152475"/>
            <a:ext cx="4349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initialize the variable value</a:t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</a:pPr>
            <a:r>
              <a:t/>
            </a:r>
            <a:endParaRPr b="1" sz="135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40" name="Google Shape;440;p46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1" name="Google Shape;44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6"/>
          <p:cNvSpPr txBox="1"/>
          <p:nvPr/>
        </p:nvSpPr>
        <p:spPr>
          <a:xfrm>
            <a:off x="5184821" y="9762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5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3" name="Google Shape;443;p46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449" name="Google Shape;449;p47"/>
          <p:cNvSpPr txBox="1"/>
          <p:nvPr>
            <p:ph idx="1" type="body"/>
          </p:nvPr>
        </p:nvSpPr>
        <p:spPr>
          <a:xfrm>
            <a:off x="311700" y="1152475"/>
            <a:ext cx="4349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initialize the variable value</a:t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b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'x'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b is a char ("character")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</a:pPr>
            <a:r>
              <a:t/>
            </a:r>
            <a:endParaRPr b="1" sz="2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50" name="Google Shape;450;p47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51" name="Google Shape;45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7"/>
          <p:cNvSpPr txBox="1"/>
          <p:nvPr/>
        </p:nvSpPr>
        <p:spPr>
          <a:xfrm>
            <a:off x="5184821" y="9762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5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53" name="Google Shape;453;p47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54" name="Google Shape;454;p47"/>
          <p:cNvSpPr txBox="1"/>
          <p:nvPr/>
        </p:nvSpPr>
        <p:spPr>
          <a:xfrm>
            <a:off x="7668701" y="2424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55" name="Google Shape;45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5176" y="1151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7"/>
          <p:cNvSpPr txBox="1"/>
          <p:nvPr/>
        </p:nvSpPr>
        <p:spPr>
          <a:xfrm>
            <a:off x="7426296" y="1609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'x'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57" name="Google Shape;457;p47"/>
          <p:cNvSpPr txBox="1"/>
          <p:nvPr/>
        </p:nvSpPr>
        <p:spPr>
          <a:xfrm rot="-5400000">
            <a:off x="6463800" y="1581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char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463" name="Google Shape;463;p48"/>
          <p:cNvSpPr txBox="1"/>
          <p:nvPr>
            <p:ph idx="1" type="body"/>
          </p:nvPr>
        </p:nvSpPr>
        <p:spPr>
          <a:xfrm>
            <a:off x="311700" y="1152475"/>
            <a:ext cx="4572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initialize the variable value</a:t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c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'x'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c is a char ("character")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d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1.06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d is a double,                 a type used to represent decimal numbers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</a:pPr>
            <a:r>
              <a:t/>
            </a:r>
            <a:endParaRPr b="1" sz="2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64" name="Google Shape;464;p48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65" name="Google Shape;46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8"/>
          <p:cNvSpPr txBox="1"/>
          <p:nvPr/>
        </p:nvSpPr>
        <p:spPr>
          <a:xfrm>
            <a:off x="5184821" y="9762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5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7" name="Google Shape;467;p48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8" name="Google Shape;468;p48"/>
          <p:cNvSpPr txBox="1"/>
          <p:nvPr/>
        </p:nvSpPr>
        <p:spPr>
          <a:xfrm>
            <a:off x="7668701" y="2424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69" name="Google Shape;46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5176" y="1151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8"/>
          <p:cNvSpPr txBox="1"/>
          <p:nvPr/>
        </p:nvSpPr>
        <p:spPr>
          <a:xfrm>
            <a:off x="7426296" y="1609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'x'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1" name="Google Shape;471;p48"/>
          <p:cNvSpPr txBox="1"/>
          <p:nvPr/>
        </p:nvSpPr>
        <p:spPr>
          <a:xfrm rot="-5400000">
            <a:off x="6463800" y="1581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char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2" name="Google Shape;472;p48"/>
          <p:cNvSpPr txBox="1"/>
          <p:nvPr/>
        </p:nvSpPr>
        <p:spPr>
          <a:xfrm>
            <a:off x="5825576" y="3678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73" name="Google Shape;47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2051" y="2405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8"/>
          <p:cNvSpPr txBox="1"/>
          <p:nvPr/>
        </p:nvSpPr>
        <p:spPr>
          <a:xfrm>
            <a:off x="5583171" y="2863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1.06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5" name="Google Shape;475;p48"/>
          <p:cNvSpPr txBox="1"/>
          <p:nvPr/>
        </p:nvSpPr>
        <p:spPr>
          <a:xfrm rot="-5400000">
            <a:off x="4620675" y="2835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481" name="Google Shape;481;p49"/>
          <p:cNvSpPr txBox="1"/>
          <p:nvPr>
            <p:ph idx="1" type="body"/>
          </p:nvPr>
        </p:nvSpPr>
        <p:spPr>
          <a:xfrm>
            <a:off x="311700" y="1152475"/>
            <a:ext cx="4572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initialize the variable value</a:t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c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'x'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c is a char ("character")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d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1.06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d is a double,        a type used to represent decimal numbers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string s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"this is a C++ string"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2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82" name="Google Shape;482;p49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83" name="Google Shape;48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49"/>
          <p:cNvSpPr txBox="1"/>
          <p:nvPr/>
        </p:nvSpPr>
        <p:spPr>
          <a:xfrm>
            <a:off x="5184821" y="9762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5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5" name="Google Shape;485;p49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6" name="Google Shape;486;p49"/>
          <p:cNvSpPr txBox="1"/>
          <p:nvPr/>
        </p:nvSpPr>
        <p:spPr>
          <a:xfrm>
            <a:off x="7668701" y="2424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87" name="Google Shape;48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5176" y="1151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49"/>
          <p:cNvSpPr txBox="1"/>
          <p:nvPr/>
        </p:nvSpPr>
        <p:spPr>
          <a:xfrm>
            <a:off x="7426296" y="1609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'x'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9" name="Google Shape;489;p49"/>
          <p:cNvSpPr txBox="1"/>
          <p:nvPr/>
        </p:nvSpPr>
        <p:spPr>
          <a:xfrm rot="-5400000">
            <a:off x="6463800" y="1581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char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0" name="Google Shape;490;p49"/>
          <p:cNvSpPr txBox="1"/>
          <p:nvPr/>
        </p:nvSpPr>
        <p:spPr>
          <a:xfrm>
            <a:off x="5825576" y="3678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91" name="Google Shape;4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2051" y="2405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9"/>
          <p:cNvSpPr txBox="1"/>
          <p:nvPr/>
        </p:nvSpPr>
        <p:spPr>
          <a:xfrm>
            <a:off x="5583171" y="2863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1.06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3" name="Google Shape;493;p49"/>
          <p:cNvSpPr txBox="1"/>
          <p:nvPr/>
        </p:nvSpPr>
        <p:spPr>
          <a:xfrm rot="-5400000">
            <a:off x="4620675" y="2835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4" name="Google Shape;494;p49"/>
          <p:cNvSpPr txBox="1"/>
          <p:nvPr/>
        </p:nvSpPr>
        <p:spPr>
          <a:xfrm>
            <a:off x="7717313" y="42785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95" name="Google Shape;49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3788" y="30051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49"/>
          <p:cNvSpPr txBox="1"/>
          <p:nvPr/>
        </p:nvSpPr>
        <p:spPr>
          <a:xfrm>
            <a:off x="7474908" y="34639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"this is a C++ string"</a:t>
            </a:r>
            <a:endParaRPr b="0" i="0" sz="12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7" name="Google Shape;497;p49"/>
          <p:cNvSpPr txBox="1"/>
          <p:nvPr/>
        </p:nvSpPr>
        <p:spPr>
          <a:xfrm rot="-5400000">
            <a:off x="6512413" y="34359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string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503" name="Google Shape;503;p50"/>
          <p:cNvSpPr txBox="1"/>
          <p:nvPr>
            <p:ph idx="1" type="body"/>
          </p:nvPr>
        </p:nvSpPr>
        <p:spPr>
          <a:xfrm>
            <a:off x="311700" y="1152475"/>
            <a:ext cx="4572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initialize the variable value</a:t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c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'x'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b is a char ("character")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d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1.06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d is a double, a type used to represent decimal numbers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string s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"this is a C++ string"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350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4.2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ERROR! You cannot redefine a variable to be another type</a:t>
            </a:r>
            <a:endParaRPr b="1" sz="1350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04" name="Google Shape;504;p50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05" name="Google Shape;50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50"/>
          <p:cNvSpPr txBox="1"/>
          <p:nvPr/>
        </p:nvSpPr>
        <p:spPr>
          <a:xfrm>
            <a:off x="5184821" y="9762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5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7" name="Google Shape;507;p50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8" name="Google Shape;508;p50"/>
          <p:cNvSpPr txBox="1"/>
          <p:nvPr/>
        </p:nvSpPr>
        <p:spPr>
          <a:xfrm>
            <a:off x="7668701" y="2424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09" name="Google Shape;50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5176" y="1151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50"/>
          <p:cNvSpPr txBox="1"/>
          <p:nvPr/>
        </p:nvSpPr>
        <p:spPr>
          <a:xfrm>
            <a:off x="7426296" y="1609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'x'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1" name="Google Shape;511;p50"/>
          <p:cNvSpPr txBox="1"/>
          <p:nvPr/>
        </p:nvSpPr>
        <p:spPr>
          <a:xfrm rot="-5400000">
            <a:off x="6463800" y="1581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char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2" name="Google Shape;512;p50"/>
          <p:cNvSpPr txBox="1"/>
          <p:nvPr/>
        </p:nvSpPr>
        <p:spPr>
          <a:xfrm>
            <a:off x="5825576" y="3678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13" name="Google Shape;51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2051" y="2405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50"/>
          <p:cNvSpPr txBox="1"/>
          <p:nvPr/>
        </p:nvSpPr>
        <p:spPr>
          <a:xfrm>
            <a:off x="5583171" y="2863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1.06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5" name="Google Shape;515;p50"/>
          <p:cNvSpPr txBox="1"/>
          <p:nvPr/>
        </p:nvSpPr>
        <p:spPr>
          <a:xfrm rot="-5400000">
            <a:off x="4620675" y="2835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6" name="Google Shape;516;p50"/>
          <p:cNvSpPr txBox="1"/>
          <p:nvPr/>
        </p:nvSpPr>
        <p:spPr>
          <a:xfrm>
            <a:off x="7717313" y="42785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17" name="Google Shape;51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3788" y="30051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50"/>
          <p:cNvSpPr txBox="1"/>
          <p:nvPr/>
        </p:nvSpPr>
        <p:spPr>
          <a:xfrm>
            <a:off x="7474908" y="34639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"this is a C++ string"</a:t>
            </a:r>
            <a:endParaRPr b="0" i="0" sz="12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9" name="Google Shape;519;p50"/>
          <p:cNvSpPr txBox="1"/>
          <p:nvPr/>
        </p:nvSpPr>
        <p:spPr>
          <a:xfrm rot="-5400000">
            <a:off x="6512413" y="34359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string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525" name="Google Shape;525;p51"/>
          <p:cNvSpPr txBox="1"/>
          <p:nvPr>
            <p:ph idx="1" type="body"/>
          </p:nvPr>
        </p:nvSpPr>
        <p:spPr>
          <a:xfrm>
            <a:off x="311700" y="1152475"/>
            <a:ext cx="4671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initialize the variable value</a:t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c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'x'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b is a char ("character")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d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1.06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d is a double, a type used to represent decimal numbers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string s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"this is a C++ string"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350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4.2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ERROR! You cannot redefine a variable to be another type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12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ERROR! You do not need the type when re-assigning a variable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26" name="Google Shape;526;p51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27" name="Google Shape;52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1"/>
          <p:cNvSpPr txBox="1"/>
          <p:nvPr/>
        </p:nvSpPr>
        <p:spPr>
          <a:xfrm>
            <a:off x="5184821" y="9762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5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9" name="Google Shape;529;p51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0" name="Google Shape;530;p51"/>
          <p:cNvSpPr txBox="1"/>
          <p:nvPr/>
        </p:nvSpPr>
        <p:spPr>
          <a:xfrm>
            <a:off x="7668701" y="2424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31" name="Google Shape;53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5176" y="1151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51"/>
          <p:cNvSpPr txBox="1"/>
          <p:nvPr/>
        </p:nvSpPr>
        <p:spPr>
          <a:xfrm>
            <a:off x="7426296" y="1609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'x'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3" name="Google Shape;533;p51"/>
          <p:cNvSpPr txBox="1"/>
          <p:nvPr/>
        </p:nvSpPr>
        <p:spPr>
          <a:xfrm rot="-5400000">
            <a:off x="6463800" y="1581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char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4" name="Google Shape;534;p51"/>
          <p:cNvSpPr txBox="1"/>
          <p:nvPr/>
        </p:nvSpPr>
        <p:spPr>
          <a:xfrm>
            <a:off x="5825576" y="3678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35" name="Google Shape;53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2051" y="2405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51"/>
          <p:cNvSpPr txBox="1"/>
          <p:nvPr/>
        </p:nvSpPr>
        <p:spPr>
          <a:xfrm>
            <a:off x="5583171" y="2863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1.06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7" name="Google Shape;537;p51"/>
          <p:cNvSpPr txBox="1"/>
          <p:nvPr/>
        </p:nvSpPr>
        <p:spPr>
          <a:xfrm rot="-5400000">
            <a:off x="4620675" y="2835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8" name="Google Shape;538;p51"/>
          <p:cNvSpPr txBox="1"/>
          <p:nvPr/>
        </p:nvSpPr>
        <p:spPr>
          <a:xfrm>
            <a:off x="7717313" y="42785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39" name="Google Shape;53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3788" y="30051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51"/>
          <p:cNvSpPr txBox="1"/>
          <p:nvPr/>
        </p:nvSpPr>
        <p:spPr>
          <a:xfrm>
            <a:off x="7474908" y="34639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"this is a C++ string"</a:t>
            </a:r>
            <a:endParaRPr b="0" i="0" sz="12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41" name="Google Shape;541;p51"/>
          <p:cNvSpPr txBox="1"/>
          <p:nvPr/>
        </p:nvSpPr>
        <p:spPr>
          <a:xfrm rot="-5400000">
            <a:off x="6512413" y="34359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string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Typed Variables</a:t>
            </a:r>
            <a:endParaRPr/>
          </a:p>
        </p:txBody>
      </p:sp>
      <p:sp>
        <p:nvSpPr>
          <p:cNvPr id="547" name="Google Shape;547;p52"/>
          <p:cNvSpPr txBox="1"/>
          <p:nvPr>
            <p:ph idx="1" type="body"/>
          </p:nvPr>
        </p:nvSpPr>
        <p:spPr>
          <a:xfrm>
            <a:off x="311700" y="1152475"/>
            <a:ext cx="4671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declare a new integer variable</a:t>
            </a:r>
            <a:endParaRPr b="1" sz="1350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 // initialize the variable value</a:t>
            </a:r>
            <a:endParaRPr b="1" sz="1350">
              <a:solidFill>
                <a:srgbClr val="4285F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c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'x'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b is a char ("character")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d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1.06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d is a double, a type used to represent decimal numbers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string s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0F9D58"/>
                </a:solidFill>
                <a:latin typeface="Courier New"/>
                <a:ea typeface="Courier New"/>
                <a:cs typeface="Courier New"/>
                <a:sym typeface="Courier New"/>
              </a:rPr>
              <a:t>"this is a C++ string"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sz="1350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4.2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ERROR! You cannot redefine a variable to be another type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en" sz="1350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12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ERROR! You do not need the type when re-assigning a variable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</a:pP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12</a:t>
            </a:r>
            <a:r>
              <a:rPr b="1" lang="en" sz="135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lang="en" sz="135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35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// this is okay, updates variable value</a:t>
            </a:r>
            <a:endParaRPr b="1" sz="135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48" name="Google Shape;548;p52"/>
          <p:cNvSpPr txBox="1"/>
          <p:nvPr/>
        </p:nvSpPr>
        <p:spPr>
          <a:xfrm>
            <a:off x="5427226" y="18677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49" name="Google Shape;54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3701" y="5174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52"/>
          <p:cNvSpPr txBox="1"/>
          <p:nvPr/>
        </p:nvSpPr>
        <p:spPr>
          <a:xfrm>
            <a:off x="5184821" y="9762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12</a:t>
            </a:r>
            <a:endParaRPr b="0" i="0" sz="2400" u="none" cap="none" strike="noStrike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1" name="Google Shape;551;p52"/>
          <p:cNvSpPr txBox="1"/>
          <p:nvPr/>
        </p:nvSpPr>
        <p:spPr>
          <a:xfrm rot="-5400000">
            <a:off x="4222325" y="9482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2" name="Google Shape;552;p52"/>
          <p:cNvSpPr txBox="1"/>
          <p:nvPr/>
        </p:nvSpPr>
        <p:spPr>
          <a:xfrm>
            <a:off x="7668701" y="2424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53" name="Google Shape;55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5176" y="1151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52"/>
          <p:cNvSpPr txBox="1"/>
          <p:nvPr/>
        </p:nvSpPr>
        <p:spPr>
          <a:xfrm>
            <a:off x="7426296" y="1609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'x'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5" name="Google Shape;555;p52"/>
          <p:cNvSpPr txBox="1"/>
          <p:nvPr/>
        </p:nvSpPr>
        <p:spPr>
          <a:xfrm rot="-5400000">
            <a:off x="6463800" y="1581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char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6" name="Google Shape;556;p52"/>
          <p:cNvSpPr txBox="1"/>
          <p:nvPr/>
        </p:nvSpPr>
        <p:spPr>
          <a:xfrm>
            <a:off x="5825576" y="367845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57" name="Google Shape;55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2051" y="240510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2"/>
          <p:cNvSpPr txBox="1"/>
          <p:nvPr/>
        </p:nvSpPr>
        <p:spPr>
          <a:xfrm>
            <a:off x="5583171" y="286392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1.06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9" name="Google Shape;559;p52"/>
          <p:cNvSpPr txBox="1"/>
          <p:nvPr/>
        </p:nvSpPr>
        <p:spPr>
          <a:xfrm rot="-5400000">
            <a:off x="4620675" y="283587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0" name="Google Shape;560;p52"/>
          <p:cNvSpPr txBox="1"/>
          <p:nvPr/>
        </p:nvSpPr>
        <p:spPr>
          <a:xfrm>
            <a:off x="7717313" y="4278500"/>
            <a:ext cx="408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61" name="Google Shape;56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3788" y="3005157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2"/>
          <p:cNvSpPr txBox="1"/>
          <p:nvPr/>
        </p:nvSpPr>
        <p:spPr>
          <a:xfrm>
            <a:off x="7474908" y="3463975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"this is a C++ string"</a:t>
            </a:r>
            <a:endParaRPr b="0" i="0" sz="12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3" name="Google Shape;563;p52"/>
          <p:cNvSpPr txBox="1"/>
          <p:nvPr/>
        </p:nvSpPr>
        <p:spPr>
          <a:xfrm rot="-5400000">
            <a:off x="6512413" y="3435925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string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F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Functions and Parameters</a:t>
            </a:r>
            <a:endParaRPr sz="18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574" name="Google Shape;574;p54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75" name="Google Shape;575;p54"/>
          <p:cNvSpPr/>
          <p:nvPr/>
        </p:nvSpPr>
        <p:spPr>
          <a:xfrm>
            <a:off x="3160975" y="1741350"/>
            <a:ext cx="2661000" cy="1051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function(input)</a:t>
            </a:r>
            <a:endParaRPr b="0" i="0" sz="2000" u="none" cap="none" strike="noStrike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576" name="Google Shape;576;p54"/>
          <p:cNvCxnSpPr>
            <a:endCxn id="575" idx="1"/>
          </p:cNvCxnSpPr>
          <p:nvPr/>
        </p:nvCxnSpPr>
        <p:spPr>
          <a:xfrm>
            <a:off x="1890775" y="2266050"/>
            <a:ext cx="1270200" cy="9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77" name="Google Shape;577;p54"/>
          <p:cNvSpPr txBox="1"/>
          <p:nvPr/>
        </p:nvSpPr>
        <p:spPr>
          <a:xfrm>
            <a:off x="434200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78" name="Google Shape;578;p54"/>
          <p:cNvCxnSpPr>
            <a:stCxn id="575" idx="3"/>
          </p:cNvCxnSpPr>
          <p:nvPr/>
        </p:nvCxnSpPr>
        <p:spPr>
          <a:xfrm>
            <a:off x="5821975" y="2266950"/>
            <a:ext cx="1368000" cy="6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79" name="Google Shape;579;p54"/>
          <p:cNvSpPr txBox="1"/>
          <p:nvPr/>
        </p:nvSpPr>
        <p:spPr>
          <a:xfrm>
            <a:off x="7189975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585" name="Google Shape;585;p55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86" name="Google Shape;586;p55"/>
          <p:cNvSpPr txBox="1"/>
          <p:nvPr/>
        </p:nvSpPr>
        <p:spPr>
          <a:xfrm>
            <a:off x="2058400" y="3613325"/>
            <a:ext cx="19644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parameters /</a:t>
            </a:r>
            <a:b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arguments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87" name="Google Shape;587;p55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6114699">
            <a:off x="628057" y="2976472"/>
            <a:ext cx="1728879" cy="1149655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55"/>
          <p:cNvSpPr/>
          <p:nvPr/>
        </p:nvSpPr>
        <p:spPr>
          <a:xfrm>
            <a:off x="3160975" y="1741350"/>
            <a:ext cx="2661000" cy="1051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function(input)</a:t>
            </a:r>
            <a:endParaRPr b="0" i="0" sz="2000" u="none" cap="none" strike="noStrike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589" name="Google Shape;589;p55"/>
          <p:cNvCxnSpPr>
            <a:endCxn id="588" idx="1"/>
          </p:cNvCxnSpPr>
          <p:nvPr/>
        </p:nvCxnSpPr>
        <p:spPr>
          <a:xfrm>
            <a:off x="1890775" y="2266050"/>
            <a:ext cx="1270200" cy="9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90" name="Google Shape;590;p55"/>
          <p:cNvSpPr txBox="1"/>
          <p:nvPr/>
        </p:nvSpPr>
        <p:spPr>
          <a:xfrm>
            <a:off x="434200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91" name="Google Shape;591;p55"/>
          <p:cNvCxnSpPr>
            <a:stCxn id="588" idx="3"/>
          </p:cNvCxnSpPr>
          <p:nvPr/>
        </p:nvCxnSpPr>
        <p:spPr>
          <a:xfrm>
            <a:off x="5821975" y="2266950"/>
            <a:ext cx="1368000" cy="6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92" name="Google Shape;592;p55"/>
          <p:cNvSpPr txBox="1"/>
          <p:nvPr/>
        </p:nvSpPr>
        <p:spPr>
          <a:xfrm>
            <a:off x="7189975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598" name="Google Shape;598;p56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99" name="Google Shape;599;p56"/>
          <p:cNvSpPr/>
          <p:nvPr/>
        </p:nvSpPr>
        <p:spPr>
          <a:xfrm>
            <a:off x="3160975" y="1741350"/>
            <a:ext cx="2661000" cy="1051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function(input)</a:t>
            </a:r>
            <a:endParaRPr b="0" i="0" sz="2000" u="none" cap="none" strike="noStrike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600" name="Google Shape;600;p56"/>
          <p:cNvCxnSpPr>
            <a:endCxn id="599" idx="1"/>
          </p:cNvCxnSpPr>
          <p:nvPr/>
        </p:nvCxnSpPr>
        <p:spPr>
          <a:xfrm>
            <a:off x="1890775" y="2266050"/>
            <a:ext cx="1270200" cy="9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01" name="Google Shape;601;p56"/>
          <p:cNvSpPr txBox="1"/>
          <p:nvPr/>
        </p:nvSpPr>
        <p:spPr>
          <a:xfrm>
            <a:off x="434200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02" name="Google Shape;602;p56"/>
          <p:cNvCxnSpPr>
            <a:stCxn id="599" idx="3"/>
          </p:cNvCxnSpPr>
          <p:nvPr/>
        </p:nvCxnSpPr>
        <p:spPr>
          <a:xfrm>
            <a:off x="5821975" y="2266950"/>
            <a:ext cx="1368000" cy="6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03" name="Google Shape;603;p56"/>
          <p:cNvSpPr txBox="1"/>
          <p:nvPr/>
        </p:nvSpPr>
        <p:spPr>
          <a:xfrm>
            <a:off x="7189975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04" name="Google Shape;604;p56"/>
          <p:cNvSpPr txBox="1"/>
          <p:nvPr/>
        </p:nvSpPr>
        <p:spPr>
          <a:xfrm>
            <a:off x="2058400" y="3613325"/>
            <a:ext cx="19644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parameters /</a:t>
            </a:r>
            <a:b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arguments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05" name="Google Shape;605;p56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6114699">
            <a:off x="628057" y="2976472"/>
            <a:ext cx="1728879" cy="1149655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56"/>
          <p:cNvSpPr/>
          <p:nvPr/>
        </p:nvSpPr>
        <p:spPr>
          <a:xfrm>
            <a:off x="4258475" y="3479900"/>
            <a:ext cx="4783500" cy="1224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5D3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parameter(s)</a:t>
            </a:r>
            <a:endParaRPr b="1" i="0" sz="2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One or more variables that your function expects as input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56"/>
          <p:cNvSpPr txBox="1"/>
          <p:nvPr/>
        </p:nvSpPr>
        <p:spPr>
          <a:xfrm>
            <a:off x="5261575" y="2882600"/>
            <a:ext cx="2488800" cy="5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F2AD41"/>
                </a:solidFill>
                <a:latin typeface="Caveat"/>
                <a:ea typeface="Caveat"/>
                <a:cs typeface="Caveat"/>
                <a:sym typeface="Caveat"/>
              </a:rPr>
              <a:t>Definition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613" name="Google Shape;613;p57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14" name="Google Shape;614;p57"/>
          <p:cNvSpPr/>
          <p:nvPr/>
        </p:nvSpPr>
        <p:spPr>
          <a:xfrm>
            <a:off x="3160975" y="1741350"/>
            <a:ext cx="2661000" cy="1051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function(input)</a:t>
            </a:r>
            <a:endParaRPr b="0" i="0" sz="2000" u="none" cap="none" strike="noStrike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615" name="Google Shape;615;p57"/>
          <p:cNvCxnSpPr>
            <a:endCxn id="614" idx="1"/>
          </p:cNvCxnSpPr>
          <p:nvPr/>
        </p:nvCxnSpPr>
        <p:spPr>
          <a:xfrm>
            <a:off x="1890775" y="2266050"/>
            <a:ext cx="1270200" cy="9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16" name="Google Shape;616;p57"/>
          <p:cNvSpPr txBox="1"/>
          <p:nvPr/>
        </p:nvSpPr>
        <p:spPr>
          <a:xfrm>
            <a:off x="434200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17" name="Google Shape;617;p57"/>
          <p:cNvCxnSpPr>
            <a:stCxn id="614" idx="3"/>
          </p:cNvCxnSpPr>
          <p:nvPr/>
        </p:nvCxnSpPr>
        <p:spPr>
          <a:xfrm>
            <a:off x="5821975" y="2266950"/>
            <a:ext cx="1368000" cy="6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18" name="Google Shape;618;p57"/>
          <p:cNvSpPr txBox="1"/>
          <p:nvPr/>
        </p:nvSpPr>
        <p:spPr>
          <a:xfrm>
            <a:off x="7189975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9" name="Google Shape;619;p57"/>
          <p:cNvSpPr txBox="1"/>
          <p:nvPr/>
        </p:nvSpPr>
        <p:spPr>
          <a:xfrm>
            <a:off x="2058400" y="3613325"/>
            <a:ext cx="19644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parameters/</a:t>
            </a:r>
            <a:b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arguments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20" name="Google Shape;620;p57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6114699">
            <a:off x="628057" y="2976472"/>
            <a:ext cx="1728879" cy="114965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57"/>
          <p:cNvSpPr/>
          <p:nvPr/>
        </p:nvSpPr>
        <p:spPr>
          <a:xfrm>
            <a:off x="4258475" y="3180800"/>
            <a:ext cx="4783500" cy="152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5D3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argument(s)</a:t>
            </a:r>
            <a:endParaRPr b="1" i="0" sz="2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The values passed into your function and assigned to its parameter variables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57"/>
          <p:cNvSpPr txBox="1"/>
          <p:nvPr/>
        </p:nvSpPr>
        <p:spPr>
          <a:xfrm>
            <a:off x="5261575" y="2601438"/>
            <a:ext cx="2488800" cy="5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F2AD41"/>
                </a:solidFill>
                <a:latin typeface="Caveat"/>
                <a:ea typeface="Caveat"/>
                <a:cs typeface="Caveat"/>
                <a:sym typeface="Caveat"/>
              </a:rPr>
              <a:t>Definition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628" name="Google Shape;628;p58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29" name="Google Shape;629;p58"/>
          <p:cNvSpPr/>
          <p:nvPr/>
        </p:nvSpPr>
        <p:spPr>
          <a:xfrm>
            <a:off x="3160975" y="1741350"/>
            <a:ext cx="2661000" cy="1051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function(input)</a:t>
            </a:r>
            <a:endParaRPr b="0" i="0" sz="2000" u="none" cap="none" strike="noStrike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30" name="Google Shape;630;p58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6114699">
            <a:off x="6778407" y="2911172"/>
            <a:ext cx="1728879" cy="11496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1" name="Google Shape;631;p58"/>
          <p:cNvCxnSpPr>
            <a:endCxn id="629" idx="1"/>
          </p:cNvCxnSpPr>
          <p:nvPr/>
        </p:nvCxnSpPr>
        <p:spPr>
          <a:xfrm>
            <a:off x="1890775" y="2266050"/>
            <a:ext cx="1270200" cy="9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32" name="Google Shape;632;p58"/>
          <p:cNvSpPr txBox="1"/>
          <p:nvPr/>
        </p:nvSpPr>
        <p:spPr>
          <a:xfrm>
            <a:off x="434200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33" name="Google Shape;633;p58"/>
          <p:cNvCxnSpPr>
            <a:stCxn id="629" idx="3"/>
          </p:cNvCxnSpPr>
          <p:nvPr/>
        </p:nvCxnSpPr>
        <p:spPr>
          <a:xfrm>
            <a:off x="5821975" y="2266950"/>
            <a:ext cx="1368000" cy="6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34" name="Google Shape;634;p58"/>
          <p:cNvSpPr txBox="1"/>
          <p:nvPr/>
        </p:nvSpPr>
        <p:spPr>
          <a:xfrm>
            <a:off x="7189975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5" name="Google Shape;635;p58"/>
          <p:cNvSpPr txBox="1"/>
          <p:nvPr/>
        </p:nvSpPr>
        <p:spPr>
          <a:xfrm>
            <a:off x="5106400" y="3613325"/>
            <a:ext cx="19644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return value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641" name="Google Shape;641;p59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42" name="Google Shape;642;p59"/>
          <p:cNvSpPr/>
          <p:nvPr/>
        </p:nvSpPr>
        <p:spPr>
          <a:xfrm>
            <a:off x="3160975" y="1741350"/>
            <a:ext cx="2661000" cy="1051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function(input)</a:t>
            </a:r>
            <a:endParaRPr b="0" i="0" sz="2000" u="none" cap="none" strike="noStrike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43" name="Google Shape;643;p59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6114699">
            <a:off x="6778407" y="2911172"/>
            <a:ext cx="1728879" cy="11496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4" name="Google Shape;644;p59"/>
          <p:cNvCxnSpPr>
            <a:endCxn id="642" idx="1"/>
          </p:cNvCxnSpPr>
          <p:nvPr/>
        </p:nvCxnSpPr>
        <p:spPr>
          <a:xfrm>
            <a:off x="1890775" y="2266050"/>
            <a:ext cx="1270200" cy="9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45" name="Google Shape;645;p59"/>
          <p:cNvSpPr txBox="1"/>
          <p:nvPr/>
        </p:nvSpPr>
        <p:spPr>
          <a:xfrm>
            <a:off x="434200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46" name="Google Shape;646;p59"/>
          <p:cNvCxnSpPr>
            <a:stCxn id="642" idx="3"/>
          </p:cNvCxnSpPr>
          <p:nvPr/>
        </p:nvCxnSpPr>
        <p:spPr>
          <a:xfrm>
            <a:off x="5821975" y="2266950"/>
            <a:ext cx="1368000" cy="6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47" name="Google Shape;647;p59"/>
          <p:cNvSpPr txBox="1"/>
          <p:nvPr/>
        </p:nvSpPr>
        <p:spPr>
          <a:xfrm>
            <a:off x="7189975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8" name="Google Shape;648;p59"/>
          <p:cNvSpPr txBox="1"/>
          <p:nvPr/>
        </p:nvSpPr>
        <p:spPr>
          <a:xfrm>
            <a:off x="5106400" y="3613325"/>
            <a:ext cx="19644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return value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9" name="Google Shape;649;p59"/>
          <p:cNvSpPr/>
          <p:nvPr/>
        </p:nvSpPr>
        <p:spPr>
          <a:xfrm>
            <a:off x="134125" y="3243475"/>
            <a:ext cx="4783500" cy="152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5D3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return value</a:t>
            </a:r>
            <a:endParaRPr b="1" i="0" sz="2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The value that your function hands back to the “calling” function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59"/>
          <p:cNvSpPr txBox="1"/>
          <p:nvPr/>
        </p:nvSpPr>
        <p:spPr>
          <a:xfrm>
            <a:off x="1137225" y="2664113"/>
            <a:ext cx="2488800" cy="5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F2AD41"/>
                </a:solidFill>
                <a:latin typeface="Caveat"/>
                <a:ea typeface="Caveat"/>
                <a:cs typeface="Caveat"/>
                <a:sym typeface="Caveat"/>
              </a:rPr>
              <a:t>Definition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656" name="Google Shape;656;p60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57" name="Google Shape;657;p60"/>
          <p:cNvSpPr/>
          <p:nvPr/>
        </p:nvSpPr>
        <p:spPr>
          <a:xfrm>
            <a:off x="3160975" y="1741350"/>
            <a:ext cx="2661000" cy="1051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function(input)</a:t>
            </a:r>
            <a:endParaRPr b="0" i="0" sz="2000" u="none" cap="none" strike="noStrike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58" name="Google Shape;658;p60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6114699">
            <a:off x="6778407" y="2911172"/>
            <a:ext cx="1728879" cy="11496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9" name="Google Shape;659;p60"/>
          <p:cNvCxnSpPr>
            <a:endCxn id="657" idx="1"/>
          </p:cNvCxnSpPr>
          <p:nvPr/>
        </p:nvCxnSpPr>
        <p:spPr>
          <a:xfrm>
            <a:off x="1890775" y="2266050"/>
            <a:ext cx="1270200" cy="9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60" name="Google Shape;660;p60"/>
          <p:cNvSpPr txBox="1"/>
          <p:nvPr/>
        </p:nvSpPr>
        <p:spPr>
          <a:xfrm>
            <a:off x="434200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661" name="Google Shape;661;p60"/>
          <p:cNvCxnSpPr>
            <a:stCxn id="657" idx="3"/>
          </p:cNvCxnSpPr>
          <p:nvPr/>
        </p:nvCxnSpPr>
        <p:spPr>
          <a:xfrm>
            <a:off x="5821975" y="2266950"/>
            <a:ext cx="1368000" cy="600"/>
          </a:xfrm>
          <a:prstGeom prst="straightConnector1">
            <a:avLst/>
          </a:prstGeom>
          <a:noFill/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62" name="Google Shape;662;p60"/>
          <p:cNvSpPr txBox="1"/>
          <p:nvPr/>
        </p:nvSpPr>
        <p:spPr>
          <a:xfrm>
            <a:off x="7189975" y="1992350"/>
            <a:ext cx="14565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output</a:t>
            </a:r>
            <a:endParaRPr b="0" i="0" sz="2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63" name="Google Shape;663;p60"/>
          <p:cNvSpPr txBox="1"/>
          <p:nvPr/>
        </p:nvSpPr>
        <p:spPr>
          <a:xfrm>
            <a:off x="2058400" y="3613325"/>
            <a:ext cx="19644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parameters/</a:t>
            </a:r>
            <a:b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arguments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64" name="Google Shape;664;p60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6114699">
            <a:off x="628057" y="2976472"/>
            <a:ext cx="1728879" cy="1149655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60"/>
          <p:cNvSpPr txBox="1"/>
          <p:nvPr/>
        </p:nvSpPr>
        <p:spPr>
          <a:xfrm>
            <a:off x="5106400" y="3613325"/>
            <a:ext cx="19644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return value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671" name="Google Shape;671;p61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72" name="Google Shape;672;p61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73" name="Google Shape;673;p61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536113">
            <a:off x="7252307" y="1211071"/>
            <a:ext cx="1728879" cy="1149654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61"/>
          <p:cNvSpPr txBox="1"/>
          <p:nvPr/>
        </p:nvSpPr>
        <p:spPr>
          <a:xfrm>
            <a:off x="7565600" y="2329200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function prototype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5" name="Google Shape;675;p61"/>
          <p:cNvSpPr/>
          <p:nvPr/>
        </p:nvSpPr>
        <p:spPr>
          <a:xfrm>
            <a:off x="311700" y="1045075"/>
            <a:ext cx="7114500" cy="572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681" name="Google Shape;681;p62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82" name="Google Shape;682;p62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83" name="Google Shape;683;p62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1132728">
            <a:off x="2486533" y="1489421"/>
            <a:ext cx="1728878" cy="1149654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62"/>
          <p:cNvSpPr txBox="1"/>
          <p:nvPr/>
        </p:nvSpPr>
        <p:spPr>
          <a:xfrm>
            <a:off x="2674150" y="274817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function name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5" name="Google Shape;685;p62"/>
          <p:cNvSpPr/>
          <p:nvPr/>
        </p:nvSpPr>
        <p:spPr>
          <a:xfrm>
            <a:off x="1487350" y="1045075"/>
            <a:ext cx="1267500" cy="572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691" name="Google Shape;691;p63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92" name="Google Shape;692;p63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93" name="Google Shape;693;p63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1132728">
            <a:off x="6936233" y="1427946"/>
            <a:ext cx="1728878" cy="1149654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63"/>
          <p:cNvSpPr txBox="1"/>
          <p:nvPr/>
        </p:nvSpPr>
        <p:spPr>
          <a:xfrm>
            <a:off x="6696250" y="279007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input expected (parameters)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5" name="Google Shape;695;p63"/>
          <p:cNvSpPr/>
          <p:nvPr/>
        </p:nvSpPr>
        <p:spPr>
          <a:xfrm>
            <a:off x="2838525" y="1152475"/>
            <a:ext cx="4388700" cy="42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701" name="Google Shape;701;p64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02" name="Google Shape;702;p64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03" name="Google Shape;703;p64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1132728">
            <a:off x="6936233" y="1427946"/>
            <a:ext cx="1728878" cy="1149654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4"/>
          <p:cNvSpPr txBox="1"/>
          <p:nvPr/>
        </p:nvSpPr>
        <p:spPr>
          <a:xfrm>
            <a:off x="6696250" y="279007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input expected (parameters)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5" name="Google Shape;705;p64"/>
          <p:cNvSpPr/>
          <p:nvPr/>
        </p:nvSpPr>
        <p:spPr>
          <a:xfrm>
            <a:off x="2838525" y="1152475"/>
            <a:ext cx="4388700" cy="42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64"/>
          <p:cNvSpPr txBox="1"/>
          <p:nvPr/>
        </p:nvSpPr>
        <p:spPr>
          <a:xfrm>
            <a:off x="1087825" y="2086650"/>
            <a:ext cx="4484400" cy="20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Notice that these look very similar to variable declarations! You can think of parameters as a </a:t>
            </a:r>
            <a:r>
              <a:rPr b="0" i="0" lang="en" sz="30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special set of local variables that belong to a function</a:t>
            </a: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.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712" name="Google Shape;712;p65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13" name="Google Shape;713;p65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14" name="Google Shape;714;p65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1812207">
            <a:off x="1102084" y="1558296"/>
            <a:ext cx="1728877" cy="1149654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65"/>
          <p:cNvSpPr txBox="1"/>
          <p:nvPr/>
        </p:nvSpPr>
        <p:spPr>
          <a:xfrm>
            <a:off x="1133275" y="281102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output expected (return type)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6" name="Google Shape;716;p65"/>
          <p:cNvSpPr/>
          <p:nvPr/>
        </p:nvSpPr>
        <p:spPr>
          <a:xfrm>
            <a:off x="377075" y="1194375"/>
            <a:ext cx="1110300" cy="376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722" name="Google Shape;722;p66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23" name="Google Shape;723;p66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24" name="Google Shape;724;p66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1812207">
            <a:off x="1102084" y="1558296"/>
            <a:ext cx="1728877" cy="1149654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66"/>
          <p:cNvSpPr txBox="1"/>
          <p:nvPr/>
        </p:nvSpPr>
        <p:spPr>
          <a:xfrm>
            <a:off x="1133275" y="281102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output expected (return type)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6" name="Google Shape;726;p66"/>
          <p:cNvSpPr/>
          <p:nvPr/>
        </p:nvSpPr>
        <p:spPr>
          <a:xfrm>
            <a:off x="377075" y="1194375"/>
            <a:ext cx="1110300" cy="376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66"/>
          <p:cNvSpPr txBox="1"/>
          <p:nvPr/>
        </p:nvSpPr>
        <p:spPr>
          <a:xfrm>
            <a:off x="4072975" y="1782175"/>
            <a:ext cx="4484400" cy="20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How do you designate a function that doesn't return a value? You can use the special </a:t>
            </a:r>
            <a:r>
              <a:rPr b="0" i="0" lang="en" sz="30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void</a:t>
            </a: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 keyword. Note that this type is only applicable for return types, not parameters/variables.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733" name="Google Shape;733;p67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34" name="Google Shape;734;p67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 {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   returnType variable = </a:t>
            </a:r>
            <a:r>
              <a:rPr lang="en" sz="1600">
                <a:solidFill>
                  <a:srgbClr val="D81B60"/>
                </a:solidFill>
                <a:latin typeface="Inconsolata"/>
                <a:ea typeface="Inconsolata"/>
                <a:cs typeface="Inconsolata"/>
                <a:sym typeface="Inconsolata"/>
              </a:rPr>
              <a:t>/* Some fancy code. */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600">
                <a:solidFill>
                  <a:srgbClr val="D81B60"/>
                </a:solidFill>
                <a:latin typeface="Inconsolata"/>
                <a:ea typeface="Inconsolata"/>
                <a:cs typeface="Inconsolata"/>
                <a:sym typeface="Inconsolata"/>
              </a:rPr>
              <a:t>/* Some more code to actually do things. */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600">
                <a:solidFill>
                  <a:srgbClr val="3F51B5"/>
                </a:solidFill>
                <a:latin typeface="Inconsolata"/>
                <a:ea typeface="Inconsolata"/>
                <a:cs typeface="Inconsolata"/>
                <a:sym typeface="Inconsolata"/>
              </a:rPr>
              <a:t>return</a:t>
            </a: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variable;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35" name="Google Shape;735;p67"/>
          <p:cNvSpPr/>
          <p:nvPr/>
        </p:nvSpPr>
        <p:spPr>
          <a:xfrm>
            <a:off x="311700" y="1956350"/>
            <a:ext cx="7313400" cy="1882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67"/>
          <p:cNvSpPr txBox="1"/>
          <p:nvPr/>
        </p:nvSpPr>
        <p:spPr>
          <a:xfrm>
            <a:off x="7170425" y="379472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function definition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37" name="Google Shape;737;p67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1315320">
            <a:off x="7325258" y="2789121"/>
            <a:ext cx="1728878" cy="1149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Anatomy of a function </a:t>
            </a:r>
            <a:endParaRPr/>
          </a:p>
        </p:txBody>
      </p:sp>
      <p:sp>
        <p:nvSpPr>
          <p:cNvPr id="743" name="Google Shape;743;p68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44" name="Google Shape;744;p68"/>
          <p:cNvSpPr txBox="1"/>
          <p:nvPr>
            <p:ph idx="1" type="body"/>
          </p:nvPr>
        </p:nvSpPr>
        <p:spPr>
          <a:xfrm>
            <a:off x="311700" y="1152475"/>
            <a:ext cx="86019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returnType functionName(varType parameter1, varType parameter2, ...) {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   returnType variable = </a:t>
            </a:r>
            <a:r>
              <a:rPr lang="en" sz="1600">
                <a:solidFill>
                  <a:srgbClr val="D81B60"/>
                </a:solidFill>
                <a:latin typeface="Inconsolata"/>
                <a:ea typeface="Inconsolata"/>
                <a:cs typeface="Inconsolata"/>
                <a:sym typeface="Inconsolata"/>
              </a:rPr>
              <a:t>/* Some fancy code. */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600">
                <a:solidFill>
                  <a:srgbClr val="D81B60"/>
                </a:solidFill>
                <a:latin typeface="Inconsolata"/>
                <a:ea typeface="Inconsolata"/>
                <a:cs typeface="Inconsolata"/>
                <a:sym typeface="Inconsolata"/>
              </a:rPr>
              <a:t>/* Some more code to actually do things. */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   </a:t>
            </a:r>
            <a:r>
              <a:rPr lang="en" sz="1600">
                <a:solidFill>
                  <a:srgbClr val="3F51B5"/>
                </a:solidFill>
                <a:latin typeface="Inconsolata"/>
                <a:ea typeface="Inconsolata"/>
                <a:cs typeface="Inconsolata"/>
                <a:sym typeface="Inconsolata"/>
              </a:rPr>
              <a:t>return</a:t>
            </a: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 variable;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rgbClr val="37474F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600">
              <a:solidFill>
                <a:srgbClr val="37474F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00">
              <a:solidFill>
                <a:srgbClr val="333333"/>
              </a:solidFill>
              <a:highlight>
                <a:srgbClr val="F5F5F5"/>
              </a:highlight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45" name="Google Shape;745;p68"/>
          <p:cNvSpPr/>
          <p:nvPr/>
        </p:nvSpPr>
        <p:spPr>
          <a:xfrm>
            <a:off x="775100" y="3077600"/>
            <a:ext cx="1707300" cy="38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68"/>
          <p:cNvSpPr txBox="1"/>
          <p:nvPr/>
        </p:nvSpPr>
        <p:spPr>
          <a:xfrm>
            <a:off x="2386450" y="395182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returned value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47" name="Google Shape;747;p68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574266">
            <a:off x="2395420" y="3115458"/>
            <a:ext cx="1356963" cy="902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53" name="Google Shape;753;p69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54" name="Google Shape;754;p69"/>
          <p:cNvSpPr txBox="1"/>
          <p:nvPr>
            <p:ph idx="1" type="body"/>
          </p:nvPr>
        </p:nvSpPr>
        <p:spPr>
          <a:xfrm>
            <a:off x="311699" y="1152475"/>
            <a:ext cx="6615573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60" name="Google Shape;760;p70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61" name="Google Shape;761;p70"/>
          <p:cNvSpPr txBox="1"/>
          <p:nvPr>
            <p:ph idx="1" type="body"/>
          </p:nvPr>
        </p:nvSpPr>
        <p:spPr>
          <a:xfrm>
            <a:off x="311699" y="1152475"/>
            <a:ext cx="6421609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62" name="Google Shape;762;p70"/>
          <p:cNvSpPr txBox="1"/>
          <p:nvPr/>
        </p:nvSpPr>
        <p:spPr>
          <a:xfrm>
            <a:off x="5935800" y="1391525"/>
            <a:ext cx="3219000" cy="19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Order matters! A function must always be defined before it is called.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71"/>
          <p:cNvSpPr/>
          <p:nvPr/>
        </p:nvSpPr>
        <p:spPr>
          <a:xfrm>
            <a:off x="244400" y="2931800"/>
            <a:ext cx="5601900" cy="1735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71"/>
          <p:cNvSpPr/>
          <p:nvPr/>
        </p:nvSpPr>
        <p:spPr>
          <a:xfrm>
            <a:off x="244400" y="1121675"/>
            <a:ext cx="5601900" cy="145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70" name="Google Shape;770;p71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71" name="Google Shape;771;p71"/>
          <p:cNvSpPr txBox="1"/>
          <p:nvPr>
            <p:ph idx="1" type="body"/>
          </p:nvPr>
        </p:nvSpPr>
        <p:spPr>
          <a:xfrm>
            <a:off x="311700" y="1152475"/>
            <a:ext cx="85206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72" name="Google Shape;772;p71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-418196">
            <a:off x="5683057" y="1087947"/>
            <a:ext cx="1728879" cy="1149655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71"/>
          <p:cNvSpPr txBox="1"/>
          <p:nvPr/>
        </p:nvSpPr>
        <p:spPr>
          <a:xfrm>
            <a:off x="6177400" y="3687425"/>
            <a:ext cx="28515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caller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0" i="0" lang="en" sz="3000" u="none" cap="none" strike="noStrike">
                <a:solidFill>
                  <a:schemeClr val="accent5"/>
                </a:solidFill>
                <a:latin typeface="Caveat"/>
                <a:ea typeface="Caveat"/>
                <a:cs typeface="Caveat"/>
                <a:sym typeface="Caveat"/>
              </a:rPr>
              <a:t>(calling function)</a:t>
            </a:r>
            <a:endParaRPr b="0" i="0" sz="3000" u="none" cap="none" strike="noStrike">
              <a:solidFill>
                <a:schemeClr val="accent5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74" name="Google Shape;774;p71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-418196">
            <a:off x="5759257" y="2916747"/>
            <a:ext cx="1728879" cy="1149655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71"/>
          <p:cNvSpPr txBox="1"/>
          <p:nvPr/>
        </p:nvSpPr>
        <p:spPr>
          <a:xfrm>
            <a:off x="6025000" y="1782425"/>
            <a:ext cx="26328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callee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(called function)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81" name="Google Shape;781;p72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82" name="Google Shape;782;p72"/>
          <p:cNvSpPr txBox="1"/>
          <p:nvPr>
            <p:ph idx="1" type="body"/>
          </p:nvPr>
        </p:nvSpPr>
        <p:spPr>
          <a:xfrm>
            <a:off x="311700" y="1152475"/>
            <a:ext cx="85206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83" name="Google Shape;783;p72"/>
          <p:cNvSpPr/>
          <p:nvPr/>
        </p:nvSpPr>
        <p:spPr>
          <a:xfrm>
            <a:off x="2685525" y="1239475"/>
            <a:ext cx="2743200" cy="318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4" name="Google Shape;784;p72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-603773">
            <a:off x="5630533" y="3102771"/>
            <a:ext cx="1728879" cy="1149656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72"/>
          <p:cNvSpPr txBox="1"/>
          <p:nvPr/>
        </p:nvSpPr>
        <p:spPr>
          <a:xfrm>
            <a:off x="6006325" y="1668275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parameters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6" name="Google Shape;786;p72"/>
          <p:cNvSpPr txBox="1"/>
          <p:nvPr/>
        </p:nvSpPr>
        <p:spPr>
          <a:xfrm>
            <a:off x="3586525" y="2292050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return value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87" name="Google Shape;787;p72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6648445">
            <a:off x="2406543" y="1931857"/>
            <a:ext cx="1225440" cy="1279783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72"/>
          <p:cNvSpPr/>
          <p:nvPr/>
        </p:nvSpPr>
        <p:spPr>
          <a:xfrm>
            <a:off x="1881125" y="1837000"/>
            <a:ext cx="1153500" cy="318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9" name="Google Shape;789;p72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-418196">
            <a:off x="5417957" y="823797"/>
            <a:ext cx="1728879" cy="1149655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72"/>
          <p:cNvSpPr txBox="1"/>
          <p:nvPr/>
        </p:nvSpPr>
        <p:spPr>
          <a:xfrm>
            <a:off x="6159325" y="3860738"/>
            <a:ext cx="23436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arguments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91" name="Google Shape;791;p72"/>
          <p:cNvSpPr/>
          <p:nvPr/>
        </p:nvSpPr>
        <p:spPr>
          <a:xfrm>
            <a:off x="4031225" y="3389900"/>
            <a:ext cx="1397400" cy="318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73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97" name="Google Shape;797;p73"/>
          <p:cNvSpPr txBox="1"/>
          <p:nvPr/>
        </p:nvSpPr>
        <p:spPr>
          <a:xfrm>
            <a:off x="8571670" y="1778780"/>
            <a:ext cx="4071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98" name="Google Shape;798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7180" y="1279379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73"/>
          <p:cNvSpPr txBox="1"/>
          <p:nvPr/>
        </p:nvSpPr>
        <p:spPr>
          <a:xfrm>
            <a:off x="7368616" y="1647257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10.6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0" name="Google Shape;800;p73"/>
          <p:cNvSpPr txBox="1"/>
          <p:nvPr/>
        </p:nvSpPr>
        <p:spPr>
          <a:xfrm rot="-5400000">
            <a:off x="6552800" y="1624756"/>
            <a:ext cx="1480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6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1" name="Google Shape;801;p73"/>
          <p:cNvSpPr txBox="1"/>
          <p:nvPr/>
        </p:nvSpPr>
        <p:spPr>
          <a:xfrm>
            <a:off x="8571630" y="2890528"/>
            <a:ext cx="4071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02" name="Google Shape;80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7140" y="2391127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73"/>
          <p:cNvSpPr txBox="1"/>
          <p:nvPr/>
        </p:nvSpPr>
        <p:spPr>
          <a:xfrm>
            <a:off x="7368575" y="2759004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7.2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4" name="Google Shape;804;p73"/>
          <p:cNvSpPr txBox="1"/>
          <p:nvPr/>
        </p:nvSpPr>
        <p:spPr>
          <a:xfrm>
            <a:off x="8315924" y="3994800"/>
            <a:ext cx="9186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sum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05" name="Google Shape;805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0785" y="3555833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73"/>
          <p:cNvSpPr txBox="1"/>
          <p:nvPr/>
        </p:nvSpPr>
        <p:spPr>
          <a:xfrm>
            <a:off x="7362221" y="3923710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17.8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7" name="Google Shape;807;p73"/>
          <p:cNvSpPr txBox="1"/>
          <p:nvPr/>
        </p:nvSpPr>
        <p:spPr>
          <a:xfrm rot="-5400000">
            <a:off x="6552800" y="2767756"/>
            <a:ext cx="1480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6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8" name="Google Shape;808;p73"/>
          <p:cNvSpPr txBox="1"/>
          <p:nvPr/>
        </p:nvSpPr>
        <p:spPr>
          <a:xfrm rot="-5400000">
            <a:off x="6552800" y="3910756"/>
            <a:ext cx="1480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6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09" name="Google Shape;809;p73"/>
          <p:cNvSpPr txBox="1"/>
          <p:nvPr>
            <p:ph idx="1" type="body"/>
          </p:nvPr>
        </p:nvSpPr>
        <p:spPr>
          <a:xfrm>
            <a:off x="311699" y="1152475"/>
            <a:ext cx="6070627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10" name="Google Shape;810;p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4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16" name="Google Shape;816;p74"/>
          <p:cNvSpPr txBox="1"/>
          <p:nvPr/>
        </p:nvSpPr>
        <p:spPr>
          <a:xfrm>
            <a:off x="8571670" y="1778780"/>
            <a:ext cx="4071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17" name="Google Shape;81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7180" y="1279379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74"/>
          <p:cNvSpPr txBox="1"/>
          <p:nvPr/>
        </p:nvSpPr>
        <p:spPr>
          <a:xfrm>
            <a:off x="7368616" y="1647257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10.6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9" name="Google Shape;819;p74"/>
          <p:cNvSpPr txBox="1"/>
          <p:nvPr/>
        </p:nvSpPr>
        <p:spPr>
          <a:xfrm rot="-5400000">
            <a:off x="6552800" y="1624756"/>
            <a:ext cx="1480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6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0" name="Google Shape;820;p74"/>
          <p:cNvSpPr txBox="1"/>
          <p:nvPr/>
        </p:nvSpPr>
        <p:spPr>
          <a:xfrm>
            <a:off x="8571630" y="2890528"/>
            <a:ext cx="4071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21" name="Google Shape;82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7140" y="2391127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74"/>
          <p:cNvSpPr txBox="1"/>
          <p:nvPr/>
        </p:nvSpPr>
        <p:spPr>
          <a:xfrm>
            <a:off x="7368575" y="2759004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7.2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3" name="Google Shape;823;p74"/>
          <p:cNvSpPr txBox="1"/>
          <p:nvPr/>
        </p:nvSpPr>
        <p:spPr>
          <a:xfrm>
            <a:off x="8315924" y="3994800"/>
            <a:ext cx="9186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sum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24" name="Google Shape;824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0785" y="3555833"/>
            <a:ext cx="1198720" cy="1082616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74"/>
          <p:cNvSpPr txBox="1"/>
          <p:nvPr/>
        </p:nvSpPr>
        <p:spPr>
          <a:xfrm>
            <a:off x="7362221" y="3923710"/>
            <a:ext cx="7161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17.8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6" name="Google Shape;826;p74"/>
          <p:cNvSpPr txBox="1"/>
          <p:nvPr/>
        </p:nvSpPr>
        <p:spPr>
          <a:xfrm rot="-5400000">
            <a:off x="6552800" y="2767756"/>
            <a:ext cx="1480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6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7" name="Google Shape;827;p74"/>
          <p:cNvSpPr txBox="1"/>
          <p:nvPr/>
        </p:nvSpPr>
        <p:spPr>
          <a:xfrm rot="-5400000">
            <a:off x="6552800" y="3910756"/>
            <a:ext cx="1480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6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8" name="Google Shape;828;p74"/>
          <p:cNvSpPr txBox="1"/>
          <p:nvPr>
            <p:ph idx="1" type="body"/>
          </p:nvPr>
        </p:nvSpPr>
        <p:spPr>
          <a:xfrm>
            <a:off x="311700" y="1152475"/>
            <a:ext cx="55167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29" name="Google Shape;829;p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830" name="Google Shape;830;p74"/>
          <p:cNvSpPr txBox="1"/>
          <p:nvPr/>
        </p:nvSpPr>
        <p:spPr>
          <a:xfrm>
            <a:off x="3540280" y="2393806"/>
            <a:ext cx="3219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70C0"/>
                </a:solidFill>
                <a:latin typeface="Caveat"/>
                <a:ea typeface="Caveat"/>
                <a:cs typeface="Caveat"/>
                <a:sym typeface="Caveat"/>
              </a:rPr>
              <a:t>These variables only exist inside </a:t>
            </a:r>
            <a:r>
              <a:rPr b="1" i="0" lang="en" sz="2000" u="none" cap="none" strike="noStrike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average()</a:t>
            </a:r>
            <a:r>
              <a:rPr b="0" i="0" lang="en" sz="3000" u="none" cap="none" strike="noStrike">
                <a:solidFill>
                  <a:srgbClr val="0070C0"/>
                </a:solidFill>
                <a:latin typeface="Caveat"/>
                <a:ea typeface="Caveat"/>
                <a:cs typeface="Caveat"/>
                <a:sym typeface="Caveat"/>
              </a:rPr>
              <a:t>!</a:t>
            </a:r>
            <a:endParaRPr b="0" i="0" sz="3000" u="none" cap="none" strike="noStrike">
              <a:solidFill>
                <a:srgbClr val="0070C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75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36" name="Google Shape;836;p75"/>
          <p:cNvSpPr txBox="1"/>
          <p:nvPr>
            <p:ph idx="1" type="body"/>
          </p:nvPr>
        </p:nvSpPr>
        <p:spPr>
          <a:xfrm>
            <a:off x="311700" y="1152475"/>
            <a:ext cx="55167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37" name="Google Shape;837;p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838" name="Google Shape;838;p75"/>
          <p:cNvSpPr txBox="1"/>
          <p:nvPr/>
        </p:nvSpPr>
        <p:spPr>
          <a:xfrm>
            <a:off x="7458151" y="3221300"/>
            <a:ext cx="8928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mid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39" name="Google Shape;839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5651" y="1931482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75"/>
          <p:cNvSpPr txBox="1"/>
          <p:nvPr/>
        </p:nvSpPr>
        <p:spPr>
          <a:xfrm>
            <a:off x="7436771" y="2390300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8.9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41" name="Google Shape;841;p75"/>
          <p:cNvSpPr txBox="1"/>
          <p:nvPr/>
        </p:nvSpPr>
        <p:spPr>
          <a:xfrm rot="-5400000">
            <a:off x="6474275" y="2362250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6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47" name="Google Shape;847;p76"/>
          <p:cNvSpPr txBox="1"/>
          <p:nvPr>
            <p:ph idx="1" type="body"/>
          </p:nvPr>
        </p:nvSpPr>
        <p:spPr>
          <a:xfrm>
            <a:off x="311700" y="1152475"/>
            <a:ext cx="55167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double average(double a, double b){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sum = a + b;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sum / 2;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main(){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mid = average(10.6, 7.2);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cout &lt;&lt; mid &lt;&lt; endl;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return 0;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48" name="Google Shape;848;p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Function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849" name="Google Shape;849;p76"/>
          <p:cNvSpPr txBox="1"/>
          <p:nvPr/>
        </p:nvSpPr>
        <p:spPr>
          <a:xfrm>
            <a:off x="7458151" y="3221300"/>
            <a:ext cx="8928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mid</a:t>
            </a:r>
            <a:endParaRPr b="0" i="0" sz="30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50" name="Google Shape;850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5651" y="1931482"/>
            <a:ext cx="1495050" cy="13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76"/>
          <p:cNvSpPr txBox="1"/>
          <p:nvPr/>
        </p:nvSpPr>
        <p:spPr>
          <a:xfrm>
            <a:off x="7436771" y="2390300"/>
            <a:ext cx="892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8.9</a:t>
            </a:r>
            <a:endParaRPr b="0" i="0" sz="24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52" name="Google Shape;852;p76"/>
          <p:cNvSpPr txBox="1"/>
          <p:nvPr/>
        </p:nvSpPr>
        <p:spPr>
          <a:xfrm rot="-5400000">
            <a:off x="6474275" y="2362250"/>
            <a:ext cx="1846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double</a:t>
            </a:r>
            <a:endParaRPr b="0" i="0" sz="1800" u="none" cap="none" strike="noStrik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53" name="Google Shape;853;p76"/>
          <p:cNvSpPr txBox="1"/>
          <p:nvPr/>
        </p:nvSpPr>
        <p:spPr>
          <a:xfrm>
            <a:off x="5925000" y="3551575"/>
            <a:ext cx="3219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70C0"/>
                </a:solidFill>
                <a:latin typeface="Caveat"/>
                <a:ea typeface="Caveat"/>
                <a:cs typeface="Caveat"/>
                <a:sym typeface="Caveat"/>
              </a:rPr>
              <a:t>This variable only exists inside </a:t>
            </a:r>
            <a:r>
              <a:rPr b="1" i="0" lang="en" sz="2000" u="none" cap="none" strike="noStrike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main()</a:t>
            </a:r>
            <a:r>
              <a:rPr b="0" i="0" lang="en" sz="3000" u="none" cap="none" strike="noStrike">
                <a:solidFill>
                  <a:srgbClr val="0070C0"/>
                </a:solidFill>
                <a:latin typeface="Caveat"/>
                <a:ea typeface="Caveat"/>
                <a:cs typeface="Caveat"/>
                <a:sym typeface="Caveat"/>
              </a:rPr>
              <a:t>!</a:t>
            </a:r>
            <a:endParaRPr b="0" i="0" sz="3000" u="none" cap="none" strike="noStrike">
              <a:solidFill>
                <a:srgbClr val="0070C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77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59" name="Google Shape;859;p77"/>
          <p:cNvSpPr txBox="1"/>
          <p:nvPr>
            <p:ph idx="1" type="body"/>
          </p:nvPr>
        </p:nvSpPr>
        <p:spPr>
          <a:xfrm>
            <a:off x="311700" y="1152475"/>
            <a:ext cx="39723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// C++: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#include</a:t>
            </a:r>
            <a:r>
              <a:rPr lang="en" sz="1350">
                <a:solidFill>
                  <a:srgbClr val="A3A3A3"/>
                </a:solidFill>
                <a:latin typeface="Inconsolata"/>
                <a:ea typeface="Inconsolata"/>
                <a:cs typeface="Inconsolata"/>
                <a:sym typeface="Inconsolata"/>
              </a:rPr>
              <a:t>&lt;</a:t>
            </a:r>
            <a:r>
              <a:rPr lang="en" sz="1350">
                <a:solidFill>
                  <a:srgbClr val="4285F4"/>
                </a:solidFill>
                <a:latin typeface="Inconsolata"/>
                <a:ea typeface="Inconsolata"/>
                <a:cs typeface="Inconsolata"/>
                <a:sym typeface="Inconsolata"/>
              </a:rPr>
              <a:t>iostream</a:t>
            </a:r>
            <a:r>
              <a:rPr lang="en" sz="1350">
                <a:solidFill>
                  <a:srgbClr val="A3A3A3"/>
                </a:solidFill>
                <a:latin typeface="Inconsolata"/>
                <a:ea typeface="Inconsolata"/>
                <a:cs typeface="Inconsolata"/>
                <a:sym typeface="Inconsolata"/>
              </a:rPr>
              <a:t>&gt;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using namespace std;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int doubleValue(int x) {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x *= 2;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return x;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int main() {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int myValue = 5;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int result = doubleValue(myValue);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cout &lt;&lt; "myValue: " &lt;&lt; myValue &lt;&lt; " ";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cout &lt;&lt; "result: " &lt;&lt; result &lt;&lt; endl;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60" name="Google Shape;860;p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Pass by Value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861" name="Google Shape;861;p77"/>
          <p:cNvSpPr txBox="1"/>
          <p:nvPr/>
        </p:nvSpPr>
        <p:spPr>
          <a:xfrm>
            <a:off x="4817400" y="1383750"/>
            <a:ext cx="3219000" cy="23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70C0"/>
                </a:solidFill>
                <a:latin typeface="Caveat"/>
                <a:ea typeface="Caveat"/>
                <a:cs typeface="Caveat"/>
                <a:sym typeface="Caveat"/>
              </a:rPr>
              <a:t>Poll!</a:t>
            </a:r>
            <a:endParaRPr b="0" i="0" sz="3000" u="none" cap="none" strike="noStrike">
              <a:solidFill>
                <a:srgbClr val="0070C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70C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70C0"/>
                </a:solidFill>
                <a:latin typeface="Caveat"/>
                <a:ea typeface="Caveat"/>
                <a:cs typeface="Caveat"/>
                <a:sym typeface="Caveat"/>
              </a:rPr>
              <a:t>What is the console output of this block of code?</a:t>
            </a:r>
            <a:endParaRPr b="0" i="0" sz="3000" u="none" cap="none" strike="noStrike">
              <a:solidFill>
                <a:srgbClr val="0070C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78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67" name="Google Shape;867;p78"/>
          <p:cNvSpPr txBox="1"/>
          <p:nvPr>
            <p:ph idx="1" type="body"/>
          </p:nvPr>
        </p:nvSpPr>
        <p:spPr>
          <a:xfrm>
            <a:off x="311700" y="1152475"/>
            <a:ext cx="39723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// C++: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#include</a:t>
            </a:r>
            <a:r>
              <a:rPr lang="en" sz="1350">
                <a:solidFill>
                  <a:srgbClr val="A3A3A3"/>
                </a:solidFill>
                <a:latin typeface="Inconsolata"/>
                <a:ea typeface="Inconsolata"/>
                <a:cs typeface="Inconsolata"/>
                <a:sym typeface="Inconsolata"/>
              </a:rPr>
              <a:t>&lt;</a:t>
            </a:r>
            <a:r>
              <a:rPr lang="en" sz="1350">
                <a:solidFill>
                  <a:srgbClr val="4285F4"/>
                </a:solidFill>
                <a:latin typeface="Inconsolata"/>
                <a:ea typeface="Inconsolata"/>
                <a:cs typeface="Inconsolata"/>
                <a:sym typeface="Inconsolata"/>
              </a:rPr>
              <a:t>iostream</a:t>
            </a:r>
            <a:r>
              <a:rPr lang="en" sz="1350">
                <a:solidFill>
                  <a:srgbClr val="A3A3A3"/>
                </a:solidFill>
                <a:latin typeface="Inconsolata"/>
                <a:ea typeface="Inconsolata"/>
                <a:cs typeface="Inconsolata"/>
                <a:sym typeface="Inconsolata"/>
              </a:rPr>
              <a:t>&gt;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using namespace std;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int doubleValue(int x) {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x *= 2;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return x;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int main() {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int myValue = 5;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int result = doubleValue(myValue);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cout &lt;&lt; "myValue: " &lt;&lt; myValue &lt;&lt; " ";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cout &lt;&lt; "result: " &lt;&lt; result &lt;&lt; endl;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68" name="Google Shape;868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Pass by Value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869" name="Google Shape;869;p78"/>
          <p:cNvSpPr txBox="1"/>
          <p:nvPr/>
        </p:nvSpPr>
        <p:spPr>
          <a:xfrm>
            <a:off x="4360425" y="1682525"/>
            <a:ext cx="4123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myValue: 5 result: 10</a:t>
            </a:r>
            <a:endParaRPr b="1" i="0" sz="2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70" name="Google Shape;870;p78"/>
          <p:cNvSpPr txBox="1"/>
          <p:nvPr/>
        </p:nvSpPr>
        <p:spPr>
          <a:xfrm>
            <a:off x="4862775" y="2920025"/>
            <a:ext cx="32190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Why is this the case?</a:t>
            </a:r>
            <a:endParaRPr b="0" i="0" sz="30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79"/>
          <p:cNvSpPr txBox="1"/>
          <p:nvPr/>
        </p:nvSpPr>
        <p:spPr>
          <a:xfrm>
            <a:off x="4360425" y="4782450"/>
            <a:ext cx="47835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76" name="Google Shape;876;p79"/>
          <p:cNvSpPr txBox="1"/>
          <p:nvPr>
            <p:ph idx="1" type="body"/>
          </p:nvPr>
        </p:nvSpPr>
        <p:spPr>
          <a:xfrm>
            <a:off x="311700" y="1152475"/>
            <a:ext cx="3972300" cy="3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// C++: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#include</a:t>
            </a:r>
            <a:r>
              <a:rPr lang="en" sz="1350">
                <a:solidFill>
                  <a:srgbClr val="A3A3A3"/>
                </a:solidFill>
                <a:latin typeface="Inconsolata"/>
                <a:ea typeface="Inconsolata"/>
                <a:cs typeface="Inconsolata"/>
                <a:sym typeface="Inconsolata"/>
              </a:rPr>
              <a:t>&lt;</a:t>
            </a:r>
            <a:r>
              <a:rPr lang="en" sz="1350">
                <a:solidFill>
                  <a:srgbClr val="4285F4"/>
                </a:solidFill>
                <a:latin typeface="Inconsolata"/>
                <a:ea typeface="Inconsolata"/>
                <a:cs typeface="Inconsolata"/>
                <a:sym typeface="Inconsolata"/>
              </a:rPr>
              <a:t>iostream</a:t>
            </a:r>
            <a:r>
              <a:rPr lang="en" sz="1350">
                <a:solidFill>
                  <a:srgbClr val="A3A3A3"/>
                </a:solidFill>
                <a:latin typeface="Inconsolata"/>
                <a:ea typeface="Inconsolata"/>
                <a:cs typeface="Inconsolata"/>
                <a:sym typeface="Inconsolata"/>
              </a:rPr>
              <a:t>&gt;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using namespace std;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int doubleValue(int x) {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x *= 2;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return x;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int main() {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int myValue = 5;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int result = doubleValue(myValue);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cout &lt;&lt; "myValue: " &lt;&lt; myValue &lt;&lt; " ";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    cout &lt;&lt; "result: " &lt;&lt; result &lt;&lt; endl;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50">
                <a:solidFill>
                  <a:schemeClr val="accent5"/>
                </a:solidFill>
                <a:latin typeface="Inconsolata"/>
                <a:ea typeface="Inconsolata"/>
                <a:cs typeface="Inconsolata"/>
                <a:sym typeface="Inconsolata"/>
              </a:rPr>
              <a:t>}</a:t>
            </a:r>
            <a:endParaRPr sz="1350">
              <a:solidFill>
                <a:schemeClr val="accent5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3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77" name="Google Shape;877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Pass by Value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878" name="Google Shape;878;p79"/>
          <p:cNvSpPr txBox="1"/>
          <p:nvPr/>
        </p:nvSpPr>
        <p:spPr>
          <a:xfrm>
            <a:off x="4284000" y="731375"/>
            <a:ext cx="4713300" cy="26657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25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The reason for the output is that the parameter </a:t>
            </a:r>
            <a:r>
              <a:rPr b="1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was passed to the </a:t>
            </a:r>
            <a:r>
              <a:rPr b="1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doubleValue</a:t>
            </a: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function </a:t>
            </a:r>
            <a:r>
              <a:rPr b="0" i="1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by value</a:t>
            </a: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,        meaning that the variable </a:t>
            </a:r>
            <a:r>
              <a:rPr b="1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is a </a:t>
            </a:r>
            <a:r>
              <a:rPr b="0" i="1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copy</a:t>
            </a: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             of the variable passed in.                    Changing it inside the function does </a:t>
            </a:r>
            <a:r>
              <a:rPr b="0" i="1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not</a:t>
            </a: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change the value in the calling function.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9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accent6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25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Pass-by-value is the default mode of operation when it comes to parameters in C++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425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accent6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25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accent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C++ also supports a different, more nuanced way of passing parameters – we will see this tomorrow!</a:t>
            </a:r>
            <a:endParaRPr b="0" i="0" sz="1600" u="none" cap="none" strike="noStrike">
              <a:solidFill>
                <a:schemeClr val="accent6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80"/>
          <p:cNvSpPr txBox="1"/>
          <p:nvPr/>
        </p:nvSpPr>
        <p:spPr>
          <a:xfrm>
            <a:off x="1616148" y="1986975"/>
            <a:ext cx="58112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Questions do You Have?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F"/>
        </a:solidFill>
      </p:bgPr>
    </p:bg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8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Mid-Lecture Announcements Break!</a:t>
            </a:r>
            <a:endParaRPr sz="180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Announcements</a:t>
            </a:r>
            <a:endParaRPr/>
          </a:p>
        </p:txBody>
      </p:sp>
      <p:sp>
        <p:nvSpPr>
          <p:cNvPr id="894" name="Google Shape;894;p8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Fill out your section time preferences by today at 5pm PDT. </a:t>
            </a:r>
            <a:endParaRPr b="1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Make sure to check what time you’ve been assigned tomorrow morning.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Finish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Assignment 0 </a:t>
            </a:r>
            <a:r>
              <a:rPr lang="en">
                <a:solidFill>
                  <a:schemeClr val="dk1"/>
                </a:solidFill>
              </a:rPr>
              <a:t>by tomorrow (Wednesday) at 11:59 pm PDT.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If you’re running into issues with Qt Creator, come to LaIR tonight between 7-9pm PDT or a special Qt Installation Help Session tomorrow                from 9-10am PDT. Join </a:t>
            </a:r>
            <a:r>
              <a:rPr lang="en" sz="18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LaIR</a:t>
            </a:r>
            <a:r>
              <a:rPr lang="en" sz="1800">
                <a:solidFill>
                  <a:schemeClr val="dk1"/>
                </a:solidFill>
              </a:rPr>
              <a:t> to get help.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Assignment 1 will be released later today, and after this lecture is over, you will have the skills you need to get started on the first part!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There be a YEAH (Your Early Assignment Help) session held for Assignment 1 </a:t>
            </a:r>
            <a:r>
              <a:rPr b="1" lang="en" sz="1800">
                <a:solidFill>
                  <a:schemeClr val="dk1"/>
                </a:solidFill>
              </a:rPr>
              <a:t>tomorrow</a:t>
            </a:r>
            <a:r>
              <a:rPr lang="en" sz="1800">
                <a:solidFill>
                  <a:schemeClr val="dk1"/>
                </a:solidFill>
              </a:rPr>
              <a:t> (6/23) right after lecture (3:00PM PT). A link will be available on the </a:t>
            </a:r>
            <a:r>
              <a:rPr lang="en" sz="18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“zoom details” page on the website.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F"/>
        </a:solid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8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Control Flow</a:t>
            </a:r>
            <a:endParaRPr sz="18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Boolean Expressions</a:t>
            </a:r>
            <a:endParaRPr/>
          </a:p>
        </p:txBody>
      </p:sp>
      <p:graphicFrame>
        <p:nvGraphicFramePr>
          <p:cNvPr id="905" name="Google Shape;905;p84"/>
          <p:cNvGraphicFramePr/>
          <p:nvPr/>
        </p:nvGraphicFramePr>
        <p:xfrm>
          <a:off x="311700" y="145642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{0648CE4F-E293-462D-A560-9E947FB38FD0}</a:tableStyleId>
              </a:tblPr>
              <a:tblGrid>
                <a:gridCol w="1242975"/>
                <a:gridCol w="2680100"/>
              </a:tblGrid>
              <a:tr h="404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Expression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Meaning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7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&lt;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is less than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  <a:tr h="37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&lt;=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is less than or equal to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  <a:tr h="37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&gt;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is greater than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  <a:tr h="37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&gt;=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is greater than or equal to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  <a:tr h="37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==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is equal to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  <a:tr h="37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!=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is not equal to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906" name="Google Shape;906;p84"/>
          <p:cNvGraphicFramePr/>
          <p:nvPr/>
        </p:nvGraphicFramePr>
        <p:xfrm>
          <a:off x="4310625" y="1456413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{0648CE4F-E293-462D-A560-9E947FB38FD0}</a:tableStyleId>
              </a:tblPr>
              <a:tblGrid>
                <a:gridCol w="1309375"/>
                <a:gridCol w="3317675"/>
              </a:tblGrid>
              <a:tr h="33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Operator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Meaning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&amp;&amp;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Both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AND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are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true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 || b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Either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OR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b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are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true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!a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Inconsolata"/>
                        <a:ea typeface="Inconsolata"/>
                        <a:cs typeface="Inconsolata"/>
                        <a:sym typeface="Inconsolat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If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a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 is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true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, returns </a:t>
                      </a:r>
                      <a:r>
                        <a:rPr b="1"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Inconsolata"/>
                          <a:ea typeface="Inconsolata"/>
                          <a:cs typeface="Inconsolata"/>
                          <a:sym typeface="Inconsolata"/>
                        </a:rPr>
                        <a:t>false</a:t>
                      </a:r>
                      <a:r>
                        <a:rPr lang="en" sz="1400" u="none" cap="none" strike="noStrike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Lato"/>
                          <a:ea typeface="Lato"/>
                          <a:cs typeface="Lato"/>
                          <a:sym typeface="Lato"/>
                        </a:rPr>
                        <a:t>, and vice-versa</a:t>
                      </a:r>
                      <a:endParaRPr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Conditional Statements</a:t>
            </a:r>
            <a:endParaRPr/>
          </a:p>
        </p:txBody>
      </p:sp>
      <p:sp>
        <p:nvSpPr>
          <p:cNvPr id="912" name="Google Shape;912;p8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The C++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 statement tests a boolean expression and runs a block of code if the expression is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, and, optionally, runs a different block of code if the expression is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. The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 statement has the following format:</a:t>
            </a:r>
            <a:endParaRPr sz="11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228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50"/>
              <a:buFont typeface="Lato"/>
              <a:buNone/>
            </a:pPr>
            <a:r>
              <a:t/>
            </a:r>
            <a:endParaRPr sz="1050">
              <a:solidFill>
                <a:srgbClr val="A3A3A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50">
              <a:solidFill>
                <a:srgbClr val="33333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50">
              <a:solidFill>
                <a:srgbClr val="33333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13" name="Google Shape;913;p85"/>
          <p:cNvSpPr txBox="1"/>
          <p:nvPr/>
        </p:nvSpPr>
        <p:spPr>
          <a:xfrm>
            <a:off x="659900" y="1686350"/>
            <a:ext cx="4671600" cy="9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7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14" name="Google Shape;914;p85"/>
          <p:cNvSpPr txBox="1"/>
          <p:nvPr/>
        </p:nvSpPr>
        <p:spPr>
          <a:xfrm>
            <a:off x="5166525" y="1832100"/>
            <a:ext cx="32190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Note: The parentheses around expression are </a:t>
            </a:r>
            <a:r>
              <a:rPr b="0" i="0" lang="en" sz="19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required</a:t>
            </a:r>
            <a:r>
              <a:rPr b="0" i="0" lang="en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.</a:t>
            </a:r>
            <a:endParaRPr b="0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Conditional Statements</a:t>
            </a:r>
            <a:endParaRPr/>
          </a:p>
        </p:txBody>
      </p:sp>
      <p:sp>
        <p:nvSpPr>
          <p:cNvPr id="920" name="Google Shape;920;p8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The C++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 statement tests a boolean expression and runs a block of code if the expression is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, and, optionally, runs a different block of code if the expression is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. The </a:t>
            </a:r>
            <a:r>
              <a:rPr b="1" lang="en" sz="115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150">
                <a:solidFill>
                  <a:srgbClr val="333333"/>
                </a:solidFill>
                <a:highlight>
                  <a:srgbClr val="FFFFFF"/>
                </a:highlight>
              </a:rPr>
              <a:t> statement has the following format:</a:t>
            </a:r>
            <a:endParaRPr sz="11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228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50"/>
              <a:buFont typeface="Lato"/>
              <a:buNone/>
            </a:pPr>
            <a:r>
              <a:t/>
            </a:r>
            <a:endParaRPr sz="1050">
              <a:solidFill>
                <a:srgbClr val="A3A3A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50">
              <a:solidFill>
                <a:srgbClr val="33333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50">
              <a:solidFill>
                <a:srgbClr val="33333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21" name="Google Shape;921;p86"/>
          <p:cNvSpPr txBox="1"/>
          <p:nvPr/>
        </p:nvSpPr>
        <p:spPr>
          <a:xfrm>
            <a:off x="659900" y="1686350"/>
            <a:ext cx="4671600" cy="9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7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22" name="Google Shape;922;p86"/>
          <p:cNvSpPr txBox="1"/>
          <p:nvPr/>
        </p:nvSpPr>
        <p:spPr>
          <a:xfrm>
            <a:off x="5166525" y="1832100"/>
            <a:ext cx="32190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Note: The parentheses around expression are </a:t>
            </a:r>
            <a:r>
              <a:rPr b="0" i="0" lang="en" sz="19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required</a:t>
            </a:r>
            <a:r>
              <a:rPr b="0" i="0" lang="en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.</a:t>
            </a:r>
            <a:endParaRPr b="0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923" name="Google Shape;923;p86"/>
          <p:cNvSpPr txBox="1"/>
          <p:nvPr/>
        </p:nvSpPr>
        <p:spPr>
          <a:xfrm>
            <a:off x="2208075" y="3063350"/>
            <a:ext cx="5050500" cy="18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06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50"/>
              <a:buFont typeface="Lato"/>
              <a:buChar char="●"/>
            </a:pPr>
            <a:r>
              <a:rPr b="0" i="0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In Python, a block is defined as an indentation level, where </a:t>
            </a:r>
            <a:r>
              <a:rPr b="0" i="1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whitespace</a:t>
            </a:r>
            <a:r>
              <a:rPr b="0" i="0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is important. C++ does not have any whitespace restrictions, so blocks are denoted with curly braces, </a:t>
            </a:r>
            <a:r>
              <a:rPr b="1" i="0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b="0" i="0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to begin a block, and </a:t>
            </a:r>
            <a:r>
              <a:rPr b="1" i="0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b="0" i="0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to end a block.</a:t>
            </a:r>
            <a:endParaRPr b="0" i="0" sz="1450" u="none" cap="none" strike="noStrike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206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50"/>
              <a:buFont typeface="Proxima Nova"/>
              <a:buChar char="●"/>
            </a:pPr>
            <a:r>
              <a:rPr b="0" i="0" lang="en" sz="14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Blocks are used primarily for conditional statements, functions, and loops.</a:t>
            </a:r>
            <a:endParaRPr b="0" i="0" sz="22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24" name="Google Shape;924;p86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6648445">
            <a:off x="1026243" y="2589357"/>
            <a:ext cx="1225440" cy="127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Conditional Statements</a:t>
            </a:r>
            <a:endParaRPr/>
          </a:p>
        </p:txBody>
      </p:sp>
      <p:sp>
        <p:nvSpPr>
          <p:cNvPr id="930" name="Google Shape;930;p8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333333"/>
                </a:solidFill>
                <a:highlight>
                  <a:srgbClr val="FFFFFF"/>
                </a:highlight>
              </a:rPr>
              <a:t>The C++ </a:t>
            </a:r>
            <a:r>
              <a:rPr b="1" lang="en" sz="120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00">
                <a:solidFill>
                  <a:srgbClr val="333333"/>
                </a:solidFill>
                <a:highlight>
                  <a:srgbClr val="FFFFFF"/>
                </a:highlight>
              </a:rPr>
              <a:t> statement tests a boolean expression and runs a block of code if the expression is </a:t>
            </a:r>
            <a:r>
              <a:rPr b="1" lang="en" sz="120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lang="en" sz="1200">
                <a:solidFill>
                  <a:srgbClr val="333333"/>
                </a:solidFill>
                <a:highlight>
                  <a:srgbClr val="FFFFFF"/>
                </a:highlight>
              </a:rPr>
              <a:t>, and, optionally, runs a different block of code if the expression is </a:t>
            </a:r>
            <a:r>
              <a:rPr b="1" lang="en" sz="1200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lang="en" sz="1200">
                <a:solidFill>
                  <a:srgbClr val="333333"/>
                </a:solidFill>
                <a:highlight>
                  <a:srgbClr val="FFFFFF"/>
                </a:highlight>
              </a:rPr>
              <a:t>. The </a:t>
            </a:r>
            <a:r>
              <a:rPr b="1" lang="en" sz="1200">
                <a:solidFill>
                  <a:srgbClr val="33333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sz="1200">
                <a:solidFill>
                  <a:srgbClr val="333333"/>
                </a:solidFill>
                <a:highlight>
                  <a:srgbClr val="FFFFFF"/>
                </a:highlight>
              </a:rPr>
              <a:t> statement has the following format: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228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50"/>
              <a:buFont typeface="Lato"/>
              <a:buNone/>
            </a:pPr>
            <a:r>
              <a:t/>
            </a:r>
            <a:endParaRPr sz="1050">
              <a:solidFill>
                <a:srgbClr val="A3A3A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50">
              <a:solidFill>
                <a:srgbClr val="33333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50">
              <a:solidFill>
                <a:srgbClr val="33333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Additional else if statements can be used to check for additional conditions as well</a:t>
            </a:r>
            <a:endParaRPr sz="1200"/>
          </a:p>
          <a:p>
            <a:pPr indent="-228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931" name="Google Shape;931;p87"/>
          <p:cNvSpPr txBox="1"/>
          <p:nvPr/>
        </p:nvSpPr>
        <p:spPr>
          <a:xfrm>
            <a:off x="659900" y="1610150"/>
            <a:ext cx="4671600" cy="9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7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32" name="Google Shape;932;p87"/>
          <p:cNvSpPr txBox="1"/>
          <p:nvPr/>
        </p:nvSpPr>
        <p:spPr>
          <a:xfrm>
            <a:off x="1204525" y="3202675"/>
            <a:ext cx="70806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expression1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expression1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expression2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expression2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" sz="13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neither expression1 nor expression2 is </a:t>
            </a:r>
            <a:r>
              <a:rPr b="1" i="0" lang="en" sz="13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b="1" i="0" sz="13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3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35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1" i="0" sz="135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</a:t>
            </a:r>
            <a:endParaRPr/>
          </a:p>
        </p:txBody>
      </p:sp>
      <p:sp>
        <p:nvSpPr>
          <p:cNvPr id="938" name="Google Shape;938;p8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Loops allow you to repeat the execution of a certain block of code multiple times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</a:t>
            </a:r>
            <a:endParaRPr/>
          </a:p>
        </p:txBody>
      </p:sp>
      <p:sp>
        <p:nvSpPr>
          <p:cNvPr id="944" name="Google Shape;944;p8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Loops allow you to repeat the execution of a certain block of code multiple times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 are great when you want to continue executing something until a certain condition is met and you don't know exactly how many times you want to iterate for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</a:t>
            </a:r>
            <a:endParaRPr/>
          </a:p>
        </p:txBody>
      </p:sp>
      <p:sp>
        <p:nvSpPr>
          <p:cNvPr id="950" name="Google Shape;950;p9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Loops allow you to repeat the execution of a certain block of code multiple times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 are great when you want to continue executing something until a certain condition is met and you don't know exactly how many times you want to iterate for</a:t>
            </a:r>
            <a:endParaRPr/>
          </a:p>
        </p:txBody>
      </p:sp>
      <p:sp>
        <p:nvSpPr>
          <p:cNvPr id="951" name="Google Shape;951;p90"/>
          <p:cNvSpPr txBox="1"/>
          <p:nvPr/>
        </p:nvSpPr>
        <p:spPr>
          <a:xfrm>
            <a:off x="848400" y="3048000"/>
            <a:ext cx="2639400" cy="15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5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52" name="Google Shape;952;p90"/>
          <p:cNvSpPr txBox="1"/>
          <p:nvPr/>
        </p:nvSpPr>
        <p:spPr>
          <a:xfrm>
            <a:off x="2956450" y="3665100"/>
            <a:ext cx="24378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Execution continues until expression evaluates to </a:t>
            </a:r>
            <a:r>
              <a:rPr b="0" i="0" lang="en" sz="19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false</a:t>
            </a:r>
            <a:endParaRPr b="0" i="0" sz="1900" u="none" cap="none" strike="noStrike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953" name="Google Shape;953;p90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-418196">
            <a:off x="2715582" y="2645722"/>
            <a:ext cx="1728879" cy="114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</a:t>
            </a:r>
            <a:endParaRPr/>
          </a:p>
        </p:txBody>
      </p:sp>
      <p:sp>
        <p:nvSpPr>
          <p:cNvPr id="959" name="Google Shape;959;p9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Loops allow you to repeat the execution of a certain block of code multiple times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 are great when you want to continue executing something until a certain condition is met and you don't know exactly how many times you want to iterate for</a:t>
            </a:r>
            <a:endParaRPr/>
          </a:p>
        </p:txBody>
      </p:sp>
      <p:sp>
        <p:nvSpPr>
          <p:cNvPr id="960" name="Google Shape;960;p91"/>
          <p:cNvSpPr txBox="1"/>
          <p:nvPr/>
        </p:nvSpPr>
        <p:spPr>
          <a:xfrm>
            <a:off x="848400" y="3048000"/>
            <a:ext cx="2639400" cy="15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5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1" name="Google Shape;961;p91"/>
          <p:cNvSpPr/>
          <p:nvPr/>
        </p:nvSpPr>
        <p:spPr>
          <a:xfrm>
            <a:off x="3603150" y="3456475"/>
            <a:ext cx="837900" cy="345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91"/>
          <p:cNvSpPr txBox="1"/>
          <p:nvPr/>
        </p:nvSpPr>
        <p:spPr>
          <a:xfrm>
            <a:off x="4744825" y="2997775"/>
            <a:ext cx="2786100" cy="1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cout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endl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i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++;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5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3" name="Google Shape;963;p91"/>
          <p:cNvSpPr txBox="1"/>
          <p:nvPr/>
        </p:nvSpPr>
        <p:spPr>
          <a:xfrm>
            <a:off x="7677625" y="2692975"/>
            <a:ext cx="10056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Output: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1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2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3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1016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4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</a:t>
            </a:r>
            <a:endParaRPr/>
          </a:p>
        </p:txBody>
      </p:sp>
      <p:sp>
        <p:nvSpPr>
          <p:cNvPr id="969" name="Google Shape;969;p9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Loops allow you to repeat the execution of a certain block of code multiple times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"/>
              <a:t> loops are great when you want to continue executing something until a certain condition is met and you don't know exactly how many times you want to iterate for</a:t>
            </a:r>
            <a:endParaRPr/>
          </a:p>
        </p:txBody>
      </p:sp>
      <p:sp>
        <p:nvSpPr>
          <p:cNvPr id="970" name="Google Shape;970;p92"/>
          <p:cNvSpPr txBox="1"/>
          <p:nvPr/>
        </p:nvSpPr>
        <p:spPr>
          <a:xfrm>
            <a:off x="848400" y="3048000"/>
            <a:ext cx="2639400" cy="15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expression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5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71" name="Google Shape;971;p92"/>
          <p:cNvSpPr/>
          <p:nvPr/>
        </p:nvSpPr>
        <p:spPr>
          <a:xfrm>
            <a:off x="3603150" y="3456475"/>
            <a:ext cx="837900" cy="345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92"/>
          <p:cNvSpPr txBox="1"/>
          <p:nvPr/>
        </p:nvSpPr>
        <p:spPr>
          <a:xfrm>
            <a:off x="4744825" y="2997775"/>
            <a:ext cx="2786100" cy="1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cout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endl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i</a:t>
            </a: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++;</a:t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" sz="145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5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1" i="0" sz="145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73" name="Google Shape;973;p92"/>
          <p:cNvSpPr txBox="1"/>
          <p:nvPr/>
        </p:nvSpPr>
        <p:spPr>
          <a:xfrm>
            <a:off x="7677625" y="2692975"/>
            <a:ext cx="10056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Output: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1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2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3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10160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4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92"/>
          <p:cNvSpPr txBox="1"/>
          <p:nvPr/>
        </p:nvSpPr>
        <p:spPr>
          <a:xfrm>
            <a:off x="1958675" y="4315375"/>
            <a:ext cx="54048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0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Note: The </a:t>
            </a:r>
            <a:r>
              <a:rPr b="1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Inconsolata"/>
                <a:ea typeface="Inconsolata"/>
                <a:cs typeface="Inconsolata"/>
                <a:sym typeface="Inconsolata"/>
              </a:rPr>
              <a:t>i++</a:t>
            </a:r>
            <a:r>
              <a:rPr b="0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 increments the variable </a:t>
            </a:r>
            <a:r>
              <a:rPr b="1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Inconsolata"/>
                <a:ea typeface="Inconsolata"/>
                <a:cs typeface="Inconsolata"/>
                <a:sym typeface="Inconsolata"/>
              </a:rPr>
              <a:t>i</a:t>
            </a:r>
            <a:r>
              <a:rPr b="0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 by </a:t>
            </a:r>
            <a:r>
              <a:rPr b="1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Inconsolata"/>
                <a:ea typeface="Inconsolata"/>
                <a:cs typeface="Inconsolata"/>
                <a:sym typeface="Inconsolata"/>
              </a:rPr>
              <a:t>1</a:t>
            </a:r>
            <a:r>
              <a:rPr b="0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, and is the reason C++ got its name! (and there is a corresponding decrement operator, </a:t>
            </a:r>
            <a:r>
              <a:rPr b="1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Inconsolata"/>
                <a:ea typeface="Inconsolata"/>
                <a:cs typeface="Inconsolata"/>
                <a:sym typeface="Inconsolata"/>
              </a:rPr>
              <a:t>--</a:t>
            </a:r>
            <a:r>
              <a:rPr b="0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, as in </a:t>
            </a:r>
            <a:r>
              <a:rPr b="1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Inconsolata"/>
                <a:ea typeface="Inconsolata"/>
                <a:cs typeface="Inconsolata"/>
                <a:sym typeface="Inconsolata"/>
              </a:rPr>
              <a:t>i--</a:t>
            </a:r>
            <a:r>
              <a:rPr b="0" i="0" lang="en" sz="115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).</a:t>
            </a:r>
            <a:endParaRPr b="0" i="0" sz="11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5" name="Google Shape;975;p92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6373370">
            <a:off x="4725422" y="3961980"/>
            <a:ext cx="674559" cy="448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981" name="Google Shape;981;p9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987" name="Google Shape;987;p9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 syntax in C++ can look a little strange, let's investigate!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993" name="Google Shape;993;p95"/>
          <p:cNvSpPr txBox="1"/>
          <p:nvPr>
            <p:ph idx="1" type="body"/>
          </p:nvPr>
        </p:nvSpPr>
        <p:spPr>
          <a:xfrm>
            <a:off x="311700" y="1152475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94" name="Google Shape;994;p95"/>
          <p:cNvSpPr txBox="1"/>
          <p:nvPr/>
        </p:nvSpPr>
        <p:spPr>
          <a:xfrm>
            <a:off x="942675" y="1985200"/>
            <a:ext cx="7646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initializationStatement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testExpression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updateStatement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1000" name="Google Shape;1000;p96"/>
          <p:cNvSpPr txBox="1"/>
          <p:nvPr>
            <p:ph idx="1" type="body"/>
          </p:nvPr>
        </p:nvSpPr>
        <p:spPr>
          <a:xfrm>
            <a:off x="311700" y="1152475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01" name="Google Shape;1001;p96"/>
          <p:cNvSpPr txBox="1"/>
          <p:nvPr/>
        </p:nvSpPr>
        <p:spPr>
          <a:xfrm>
            <a:off x="942675" y="1985200"/>
            <a:ext cx="7646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initializationStatement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testExpression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updateStatement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02" name="Google Shape;1002;p96"/>
          <p:cNvSpPr txBox="1"/>
          <p:nvPr/>
        </p:nvSpPr>
        <p:spPr>
          <a:xfrm>
            <a:off x="3961975" y="2837650"/>
            <a:ext cx="41556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The </a:t>
            </a:r>
            <a:r>
              <a:rPr b="1" i="0" lang="en" sz="1800" u="none" cap="none" strike="noStrike">
                <a:solidFill>
                  <a:schemeClr val="accent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initializationStatement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happens at the beginning of the loop, and initializes a variable. </a:t>
            </a:r>
            <a:endParaRPr b="0" i="0" sz="1800" u="none" cap="none" strike="noStrike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E.g., </a:t>
            </a:r>
            <a:r>
              <a:rPr b="1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 i = 0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b="0" i="0" sz="1800" u="none" cap="none" strike="noStrike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03" name="Google Shape;1003;p96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6648445">
            <a:off x="2681168" y="2161457"/>
            <a:ext cx="1225440" cy="1279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1009" name="Google Shape;1009;p97"/>
          <p:cNvSpPr txBox="1"/>
          <p:nvPr>
            <p:ph idx="1" type="body"/>
          </p:nvPr>
        </p:nvSpPr>
        <p:spPr>
          <a:xfrm>
            <a:off x="311700" y="1152475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10" name="Google Shape;1010;p97"/>
          <p:cNvSpPr txBox="1"/>
          <p:nvPr/>
        </p:nvSpPr>
        <p:spPr>
          <a:xfrm>
            <a:off x="942675" y="1985200"/>
            <a:ext cx="7646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initializationStatement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testExpression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updateStatement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11" name="Google Shape;1011;p97"/>
          <p:cNvSpPr txBox="1"/>
          <p:nvPr/>
        </p:nvSpPr>
        <p:spPr>
          <a:xfrm>
            <a:off x="4676700" y="3009950"/>
            <a:ext cx="41556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The </a:t>
            </a:r>
            <a:r>
              <a:rPr b="1" i="0" lang="en" sz="1800" u="none" cap="none" strike="noStrike">
                <a:solidFill>
                  <a:schemeClr val="accent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testExpression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is evaluated initially, and after each run through the loop, and if it is </a:t>
            </a:r>
            <a:r>
              <a:rPr b="1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, the loop continues for another iteration. </a:t>
            </a:r>
            <a:endParaRPr b="0" i="0" sz="1800" u="none" cap="none" strike="noStrike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E.g., </a:t>
            </a:r>
            <a:r>
              <a:rPr b="1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 &lt; 3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b="0" i="0" sz="1800" u="none" cap="none" strike="noStrike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12" name="Google Shape;1012;p97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rot="-3491915">
            <a:off x="4097913" y="2330238"/>
            <a:ext cx="948173" cy="990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1018" name="Google Shape;1018;p98"/>
          <p:cNvSpPr txBox="1"/>
          <p:nvPr>
            <p:ph idx="1" type="body"/>
          </p:nvPr>
        </p:nvSpPr>
        <p:spPr>
          <a:xfrm>
            <a:off x="311700" y="1152475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19" name="Google Shape;1019;p98"/>
          <p:cNvSpPr txBox="1"/>
          <p:nvPr/>
        </p:nvSpPr>
        <p:spPr>
          <a:xfrm>
            <a:off x="942675" y="1985200"/>
            <a:ext cx="7646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initializationStatement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testExpression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updateStatement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20" name="Google Shape;1020;p98"/>
          <p:cNvSpPr txBox="1"/>
          <p:nvPr/>
        </p:nvSpPr>
        <p:spPr>
          <a:xfrm>
            <a:off x="2089850" y="3072800"/>
            <a:ext cx="41556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The </a:t>
            </a:r>
            <a:r>
              <a:rPr b="1" i="0" lang="en" sz="1800" u="none" cap="none" strike="noStrike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updateStatement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happens after each loop, but </a:t>
            </a:r>
            <a:r>
              <a:rPr b="0" i="1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before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b="1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testExpression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is evaluated. </a:t>
            </a:r>
            <a:endParaRPr b="0" i="0" sz="1800" u="none" cap="none" strike="noStrike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3333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E.g., </a:t>
            </a:r>
            <a:r>
              <a:rPr b="1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i++</a:t>
            </a:r>
            <a:r>
              <a:rPr b="0" i="0" lang="en" sz="1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b="0" i="0" sz="1800" u="none" cap="none" strike="noStrike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21" name="Google Shape;1021;p98"/>
          <p:cNvPicPr preferRelativeResize="0"/>
          <p:nvPr/>
        </p:nvPicPr>
        <p:blipFill rotWithShape="1">
          <a:blip r:embed="rId3">
            <a:alphaModFix/>
          </a:blip>
          <a:srcRect b="15718" l="0" r="0" t="0"/>
          <a:stretch/>
        </p:blipFill>
        <p:spPr>
          <a:xfrm flipH="1" rot="5683435">
            <a:off x="6076609" y="2485382"/>
            <a:ext cx="1309379" cy="870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1027" name="Google Shape;1027;p99"/>
          <p:cNvSpPr txBox="1"/>
          <p:nvPr>
            <p:ph idx="1" type="body"/>
          </p:nvPr>
        </p:nvSpPr>
        <p:spPr>
          <a:xfrm>
            <a:off x="311700" y="1152475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28" name="Google Shape;1028;p99"/>
          <p:cNvSpPr txBox="1"/>
          <p:nvPr/>
        </p:nvSpPr>
        <p:spPr>
          <a:xfrm>
            <a:off x="942675" y="1985200"/>
            <a:ext cx="76461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initializationStatement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testExpression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updateStatement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29" name="Google Shape;1029;p99"/>
          <p:cNvSpPr/>
          <p:nvPr/>
        </p:nvSpPr>
        <p:spPr>
          <a:xfrm>
            <a:off x="4409700" y="2964200"/>
            <a:ext cx="324600" cy="450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99"/>
          <p:cNvSpPr txBox="1"/>
          <p:nvPr/>
        </p:nvSpPr>
        <p:spPr>
          <a:xfrm>
            <a:off x="2880450" y="3676450"/>
            <a:ext cx="33831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++)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cout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endl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</a:t>
            </a:r>
            <a:endParaRPr/>
          </a:p>
        </p:txBody>
      </p:sp>
      <p:sp>
        <p:nvSpPr>
          <p:cNvPr id="1036" name="Google Shape;1036;p100"/>
          <p:cNvSpPr txBox="1"/>
          <p:nvPr>
            <p:ph idx="1" type="body"/>
          </p:nvPr>
        </p:nvSpPr>
        <p:spPr>
          <a:xfrm>
            <a:off x="311700" y="1152475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/>
              <a:t> loops are great when you have a known, fixed number of times that you want to execute a block of code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37" name="Google Shape;1037;p100"/>
          <p:cNvSpPr txBox="1"/>
          <p:nvPr/>
        </p:nvSpPr>
        <p:spPr>
          <a:xfrm>
            <a:off x="942675" y="1985200"/>
            <a:ext cx="76461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initializationStatement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testExpression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updateStatement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statement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38" name="Google Shape;1038;p100"/>
          <p:cNvSpPr/>
          <p:nvPr/>
        </p:nvSpPr>
        <p:spPr>
          <a:xfrm>
            <a:off x="4409700" y="2964200"/>
            <a:ext cx="324600" cy="450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100"/>
          <p:cNvSpPr txBox="1"/>
          <p:nvPr/>
        </p:nvSpPr>
        <p:spPr>
          <a:xfrm>
            <a:off x="2880450" y="3676450"/>
            <a:ext cx="33831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" sz="1400" u="none" cap="none" strike="noStrike">
                <a:solidFill>
                  <a:srgbClr val="4285F4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DB4437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++)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 cout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" sz="1400" u="none" cap="none" strike="noStrike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 endl</a:t>
            </a: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00" u="none" cap="none" strike="noStrike">
              <a:solidFill>
                <a:schemeClr val="accent5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400" u="none" cap="none" strike="noStrike">
              <a:solidFill>
                <a:srgbClr val="A3A3A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40" name="Google Shape;1040;p100"/>
          <p:cNvSpPr txBox="1"/>
          <p:nvPr/>
        </p:nvSpPr>
        <p:spPr>
          <a:xfrm>
            <a:off x="6556900" y="3121325"/>
            <a:ext cx="10056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Output: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0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1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" sz="1850" u="none" cap="none" strike="noStrike">
                <a:solidFill>
                  <a:srgbClr val="333333"/>
                </a:solidFill>
                <a:latin typeface="Inconsolata"/>
                <a:ea typeface="Inconsolata"/>
                <a:cs typeface="Inconsolata"/>
                <a:sym typeface="Inconsolata"/>
              </a:rPr>
              <a:t>2</a:t>
            </a:r>
            <a:endParaRPr b="1" i="0" sz="1850" u="none" cap="none" strike="noStrike">
              <a:solidFill>
                <a:srgbClr val="333333"/>
              </a:solidFill>
              <a:latin typeface="Inconsolata"/>
              <a:ea typeface="Inconsolata"/>
              <a:cs typeface="Inconsolata"/>
              <a:sym typeface="Inconso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0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What’s next?</a:t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0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Strings, Testing, C++ Review</a:t>
            </a:r>
            <a:endParaRPr/>
          </a:p>
        </p:txBody>
      </p:sp>
      <p:pic>
        <p:nvPicPr>
          <p:cNvPr id="1051" name="Google Shape;1051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572" y="1091500"/>
            <a:ext cx="2743599" cy="241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2666" y="1375598"/>
            <a:ext cx="1899399" cy="213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595959"/>
      </a:dk1>
      <a:lt1>
        <a:srgbClr val="FFFFFF"/>
      </a:lt1>
      <a:dk2>
        <a:srgbClr val="595959"/>
      </a:dk2>
      <a:lt2>
        <a:srgbClr val="C0C0C0"/>
      </a:lt2>
      <a:accent1>
        <a:srgbClr val="F2AD41"/>
      </a:accent1>
      <a:accent2>
        <a:srgbClr val="212121"/>
      </a:accent2>
      <a:accent3>
        <a:srgbClr val="5A1E50"/>
      </a:accent3>
      <a:accent4>
        <a:srgbClr val="BDB8B2"/>
      </a:accent4>
      <a:accent5>
        <a:srgbClr val="000000"/>
      </a:accent5>
      <a:accent6>
        <a:srgbClr val="5A1E50"/>
      </a:accent6>
      <a:hlink>
        <a:srgbClr val="F2AD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Susan Epstein</dc:creator>
</cp:coreProperties>
</file>