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2"/>
  </p:notesMasterIdLst>
  <p:sldIdLst>
    <p:sldId id="256" r:id="rId2"/>
    <p:sldId id="257" r:id="rId3"/>
    <p:sldId id="258" r:id="rId4"/>
    <p:sldId id="259" r:id="rId5"/>
    <p:sldId id="260" r:id="rId6"/>
    <p:sldId id="281" r:id="rId7"/>
    <p:sldId id="284" r:id="rId8"/>
    <p:sldId id="283" r:id="rId9"/>
    <p:sldId id="338" r:id="rId10"/>
    <p:sldId id="261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08" r:id="rId44"/>
    <p:sldId id="350" r:id="rId45"/>
    <p:sldId id="351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327" r:id="rId64"/>
    <p:sldId id="328" r:id="rId65"/>
    <p:sldId id="329" r:id="rId66"/>
    <p:sldId id="330" r:id="rId67"/>
    <p:sldId id="331" r:id="rId68"/>
    <p:sldId id="333" r:id="rId69"/>
    <p:sldId id="334" r:id="rId70"/>
    <p:sldId id="335" r:id="rId71"/>
  </p:sldIdLst>
  <p:sldSz cx="9144000" cy="5143500" type="screen16x9"/>
  <p:notesSz cx="6858000" cy="9144000"/>
  <p:embeddedFontLst>
    <p:embeddedFont>
      <p:font typeface="Caveat" panose="020B0604020202020204" charset="0"/>
      <p:regular r:id="rId73"/>
      <p:bold r:id="rId74"/>
    </p:embeddedFont>
    <p:embeddedFont>
      <p:font typeface="Consolas" panose="020B0609020204030204" pitchFamily="49" charset="0"/>
      <p:regular r:id="rId75"/>
      <p:bold r:id="rId76"/>
      <p:italic r:id="rId77"/>
      <p:boldItalic r:id="rId78"/>
    </p:embeddedFont>
    <p:embeddedFont>
      <p:font typeface="Proxima Nova" panose="020B0604020202020204" charset="0"/>
      <p:regular r:id="rId79"/>
      <p:bold r:id="rId80"/>
      <p:italic r:id="rId81"/>
      <p:boldItalic r:id="rId82"/>
    </p:embeddedFont>
    <p:embeddedFont>
      <p:font typeface="Proxima Nova Semibold" panose="020B0604020202020204" charset="0"/>
      <p:regular r:id="rId83"/>
      <p:bold r:id="rId84"/>
      <p:boldItalic r:id="rId85"/>
    </p:embeddedFont>
    <p:embeddedFont>
      <p:font typeface="Source Sans Pro" panose="020B0503030403020204" pitchFamily="34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258" autoAdjust="0"/>
  </p:normalViewPr>
  <p:slideViewPr>
    <p:cSldViewPr snapToGrid="0">
      <p:cViewPr varScale="1">
        <p:scale>
          <a:sx n="88" d="100"/>
          <a:sy n="88" d="100"/>
        </p:scale>
        <p:origin x="941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2.fntdata"/><Relationship Id="rId89" Type="http://schemas.openxmlformats.org/officeDocument/2006/relationships/font" Target="fonts/font17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font" Target="fonts/font16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5.fntdata"/><Relationship Id="rId61" Type="http://schemas.openxmlformats.org/officeDocument/2006/relationships/slide" Target="slides/slide60.xml"/><Relationship Id="rId82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8a9de379ec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8a9de379ec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89de2f2b76_4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89de2f2b76_4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aac1cbba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aac1cbba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aac1cbba8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aac1cbba8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8aac1cbba8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8aac1cbba8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8aac1cbba8_1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8aac1cbba8_1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8a9de379ec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8a9de379ec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a9de379ec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a9de379ec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8a9de379ec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8a9de379ec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915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87cbefb657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87cbefb657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8aac1cbba8_1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8aac1cbba8_1_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8aac1cbba8_1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8aac1cbba8_1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8aac1cbba8_1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8aac1cbba8_1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8aac1cbba8_1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8aac1cbba8_1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8aac1cbba8_1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8aac1cbba8_1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8aac1cbba8_1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8aac1cbba8_1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8aac1cbba8_1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8aac1cbba8_1_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8aac1cbba8_1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8aac1cbba8_1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8aac1cbba8_1_6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8aac1cbba8_1_6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8aac1cbba8_1_6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8aac1cbba8_1_6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8aac1cbba8_1_6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8aac1cbba8_1_6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8aac1cbba8_1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8aac1cbba8_1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8aac1cbba8_1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8aac1cbba8_1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8aac1cbba8_1_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8aac1cbba8_1_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8aac1cbba8_1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8aac1cbba8_1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8aac1cbba8_1_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8aac1cbba8_1_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8aac1cbba8_1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8aac1cbba8_1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8aac1cbba8_1_8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8aac1cbba8_1_8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8aac1cbba8_1_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8aac1cbba8_1_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8aac1cbba8_1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8aac1cbba8_1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8aac1cbba8_1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8aac1cbba8_1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8aac1cbba8_1_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8aac1cbba8_1_6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9BB59D6B-CBA9-4134-891D-AB82063A2CA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59435384-D7E6-480E-8CB1-6A99366599DB}" type="slidenum">
              <a:t>33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C0F6D-EB50-469A-96E5-204C2B7179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5DDB3F58-3017-4C69-A2B7-E2C99C3BCE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353913"/>
          </a:xfrm>
        </p:spPr>
        <p:txBody>
          <a:bodyPr vert="horz">
            <a:spAutoFit/>
          </a:bodyPr>
          <a:lstStyle/>
          <a:p>
            <a:pPr marL="15875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6DC67800-6671-4709-ACEB-5D0CAC58849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AF81F769-7584-474F-B8E7-168F46F0A070}" type="slidenum">
              <a:t>34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DABADB-D885-4C14-B93C-0CEE6EE46C7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52542D8A-7AA9-4C33-9B4D-A30A7520D52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623353D2-3083-47F3-93D6-58694EF7BA9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7AC1C0F0-263E-4F6D-B6BB-097C4CA9C792}" type="slidenum">
              <a:t>35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768B54-9CA2-42DC-A082-4E68374245C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461A038C-8A66-4CE7-B25A-88089C3562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FD219639-CA63-422C-B26C-2B5B024FCA1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5FF7F98E-64B6-45B7-B27A-B197F7252469}" type="slidenum">
              <a:t>36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4B16C7-2A11-4FD5-A7D7-9348096508A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0B8C743F-E411-4A23-99A8-A18C892766F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5396A224-AE21-4B0F-9F2A-4E5CE04E45C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7E90E48E-CFE7-4700-A89B-4D0530661E2F}" type="slidenum">
              <a:t>37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084709-AB6F-42AC-AB17-5D0F37CEC35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FC0BD024-51A5-4239-B998-237A949770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B8FE9514-7FD2-478B-8E1E-4B1D40CFBA2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8268EA72-9873-4698-8D63-A7664B054CB8}" type="slidenum">
              <a:t>38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13EB3-3342-4CFF-9C3E-ADEECEB8417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D6008D00-F7A7-449E-AFDB-C55D8557E9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0A2D536D-422F-4052-87AB-C0067BEBFA8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98F31AD1-5A9B-40F1-B5FB-54210346943A}" type="slidenum">
              <a:t>39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252C2A-0568-430C-933C-BACEDC7EA5E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7A8FB6EC-98BA-47D6-8997-467924D76A9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8E6F9A5E-6E92-4236-88E5-71951999787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8E4D6014-4007-4586-8BB4-875FEEC49AAD}" type="slidenum">
              <a:t>40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2449DE-5280-4834-B399-4BD97E12358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0635EEB8-A1D5-4291-BD5B-DD0375F918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35B360AE-A924-4439-A01C-1242E52F2FE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3DF5D9CD-5A06-46F0-83F7-5A3608988EFF}" type="slidenum">
              <a:t>41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BEB7F2-2C7D-4456-8864-5A5038826E0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B1355C43-5502-415C-8D09-91B26C8B5F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 6">
            <a:extLst>
              <a:ext uri="{FF2B5EF4-FFF2-40B4-BE49-F238E27FC236}">
                <a16:creationId xmlns:a16="http://schemas.microsoft.com/office/drawing/2014/main" id="{8C4E10D7-ACDB-46E4-8B3D-E7D751DFD38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>
            <a:noAutofit/>
          </a:bodyPr>
          <a:lstStyle/>
          <a:p>
            <a:pPr lvl="0"/>
            <a:fld id="{33F1F3FA-E6B7-4848-A3CC-C094CFCAC0D1}" type="slidenum">
              <a:t>42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9F9DD4-8F18-49B8-907B-C70FB91783C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4988" y="763588"/>
            <a:ext cx="6702425" cy="37719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 2">
            <a:extLst>
              <a:ext uri="{FF2B5EF4-FFF2-40B4-BE49-F238E27FC236}">
                <a16:creationId xmlns:a16="http://schemas.microsoft.com/office/drawing/2014/main" id="{6387D51A-08A1-4CBC-87CA-76EE144936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8aac1cbba8_1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8aac1cbba8_1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ym typeface="Consola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e1f803b3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ge1f803b3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ym typeface="Consola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8a9de379ec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8a9de379ec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8a9de379ec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8a9de379ec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8a9de379ec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8a9de379ec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8a9de379ec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8a9de379ec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8a9de379ec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8a9de379ec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8a9de379ec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8a9de379ec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8a9de379ec_0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8a9de379ec_0_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8aac1cbba8_1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8aac1cbba8_1_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8aac1cbba8_1_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8aac1cbba8_1_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aac1cbba8_1_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8aac1cbba8_1_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8a9de379ec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8a9de379ec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8a9de379ec_0_1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8a9de379ec_0_1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8a9de379ec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8a9de379ec_0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a9de379ec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a9de379ec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8a9de379e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8a9de379ec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8a9de379ec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8a9de379ec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8a9de379ec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8a9de379ec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8a9de379ec_0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8a9de379ec_0_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8a9de379ec_0_10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8a9de379ec_0_10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8a9de379ec_0_10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8a9de379ec_0_10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8a9de379ec_0_10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8a9de379ec_0_10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8a9de379ec_0_1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8a9de379ec_0_1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8a8f20b41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8a8f20b41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8aac1cbba8_1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8aac1cbba8_1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8aac1cbba8_1_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8aac1cbba8_1_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roxima Nova"/>
              <a:buNone/>
              <a:defRPr sz="5200" b="1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1E50"/>
              </a:buClr>
              <a:buSzPts val="2800"/>
              <a:buFont typeface="Proxima Nova"/>
              <a:buNone/>
              <a:defRPr sz="2800">
                <a:solidFill>
                  <a:srgbClr val="5A1E5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5A1E50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4848025"/>
            <a:ext cx="9144000" cy="295500"/>
          </a:xfrm>
          <a:prstGeom prst="rect">
            <a:avLst/>
          </a:prstGeom>
          <a:solidFill>
            <a:srgbClr val="5A1E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  <a:defRPr sz="1400"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Char char="●"/>
              <a:defRPr sz="1400"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4848025"/>
            <a:ext cx="9144000" cy="295500"/>
          </a:xfrm>
          <a:prstGeom prst="rect">
            <a:avLst/>
          </a:prstGeom>
          <a:solidFill>
            <a:srgbClr val="5A1E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Proxima Nova"/>
              <a:buNone/>
              <a:defRPr sz="24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●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Font typeface="Proxima Nova"/>
              <a:buChar char="○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Font typeface="Proxima Nova"/>
              <a:buChar char="■"/>
              <a:defRPr sz="12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F0EEEF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roxima Nova"/>
              <a:buNone/>
              <a:defRPr sz="4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None/>
              <a:defRPr sz="48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5A1E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Proxima Nova"/>
              <a:buNone/>
              <a:defRPr sz="4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Proxima Nova"/>
              <a:buNone/>
              <a:defRPr sz="4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roxima Nova"/>
              <a:buNone/>
              <a:defRPr sz="21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>
                <a:latin typeface="Caveat"/>
                <a:ea typeface="Caveat"/>
                <a:cs typeface="Caveat"/>
                <a:sym typeface="Caveat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 Semibold"/>
              <a:buNone/>
              <a:defRPr sz="120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Proxima Nova"/>
              <a:buNone/>
              <a:defRPr sz="120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●"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Font typeface="Proxima Nova"/>
              <a:buChar char="○"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Font typeface="Proxima Nova"/>
              <a:buChar char="■"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11"/>
          <p:cNvSpPr/>
          <p:nvPr/>
        </p:nvSpPr>
        <p:spPr>
          <a:xfrm>
            <a:off x="0" y="4848025"/>
            <a:ext cx="9144000" cy="295500"/>
          </a:xfrm>
          <a:prstGeom prst="rect">
            <a:avLst/>
          </a:prstGeom>
          <a:solidFill>
            <a:srgbClr val="5A1E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cs198.stanford.edu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cs198.stanford.edu/lair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royal.pingdom.com/10-historical-software-bugs-with-extreme-consequences/" TargetMode="External"/><Relationship Id="rId4" Type="http://schemas.openxmlformats.org/officeDocument/2006/relationships/hyperlink" Target="http://earthobservatory.nasa.gov/Features/RemoteSensingAtmosphere/remote_sensing5.php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riane_5_Flight_501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royal.pingdom.com/10-historical-software-bugs-with-extreme-consequences/" TargetMode="Externa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tvnz.co.nz/view/news_technology_story_skin/453830?format=html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royal.pingdom.com/10-historical-software-bugs-with-extreme-consequences/" TargetMode="External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eb.stanford.edu/class/cs106b/testing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Strings and Testing</a:t>
            </a:r>
            <a:endParaRPr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311700" y="2910325"/>
            <a:ext cx="8520600" cy="14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What are you especially excited                                    about learning in this class?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accent3"/>
                </a:solidFill>
              </a:rPr>
              <a:t>(put your answers in the chat)</a:t>
            </a:r>
            <a:endParaRPr dirty="0"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0175" y="4179675"/>
            <a:ext cx="963825" cy="96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oogle Shape;64;p14"/>
          <p:cNvCxnSpPr/>
          <p:nvPr/>
        </p:nvCxnSpPr>
        <p:spPr>
          <a:xfrm>
            <a:off x="4572000" y="823525"/>
            <a:ext cx="0" cy="35877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65;p14"/>
          <p:cNvSpPr/>
          <p:nvPr/>
        </p:nvSpPr>
        <p:spPr>
          <a:xfrm flipH="1">
            <a:off x="4641884" y="3295375"/>
            <a:ext cx="654600" cy="525900"/>
          </a:xfrm>
          <a:prstGeom prst="triangle">
            <a:avLst>
              <a:gd name="adj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 flipH="1">
            <a:off x="5671647" y="1628125"/>
            <a:ext cx="3052800" cy="17244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" name="Google Shape;67;p14"/>
          <p:cNvSpPr/>
          <p:nvPr/>
        </p:nvSpPr>
        <p:spPr>
          <a:xfrm flipH="1">
            <a:off x="509022" y="1760650"/>
            <a:ext cx="3052800" cy="14577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 flipH="1">
            <a:off x="856422" y="2248150"/>
            <a:ext cx="274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vectors + grids</a:t>
            </a:r>
            <a:endParaRPr sz="1800" b="1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stacks + queues</a:t>
            </a: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sets + maps</a:t>
            </a:r>
            <a:endParaRPr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" name="Google Shape;69;p14"/>
          <p:cNvSpPr txBox="1"/>
          <p:nvPr/>
        </p:nvSpPr>
        <p:spPr>
          <a:xfrm flipH="1">
            <a:off x="2950097" y="-12075"/>
            <a:ext cx="30528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Object-Oriented Programming</a:t>
            </a:r>
            <a:endParaRPr sz="1800"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" name="Google Shape;70;p14"/>
          <p:cNvSpPr txBox="1"/>
          <p:nvPr/>
        </p:nvSpPr>
        <p:spPr>
          <a:xfrm flipH="1">
            <a:off x="6260997" y="2248150"/>
            <a:ext cx="2480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arrays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  </a:t>
            </a: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dynamic memory    </a:t>
            </a:r>
            <a:b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management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linked data structures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" name="Google Shape;71;p14"/>
          <p:cNvSpPr txBox="1"/>
          <p:nvPr/>
        </p:nvSpPr>
        <p:spPr>
          <a:xfrm flipH="1">
            <a:off x="3299022" y="4483625"/>
            <a:ext cx="2080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4"/>
                </a:solidFill>
                <a:latin typeface="Proxima Nova"/>
                <a:ea typeface="Proxima Nova"/>
                <a:cs typeface="Proxima Nova"/>
                <a:sym typeface="Proxima Nova"/>
              </a:rPr>
              <a:t>algorithmic analysis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" name="Google Shape;72;p14"/>
          <p:cNvSpPr txBox="1"/>
          <p:nvPr/>
        </p:nvSpPr>
        <p:spPr>
          <a:xfrm flipH="1">
            <a:off x="1030185" y="4739300"/>
            <a:ext cx="181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" name="Google Shape;73;p14"/>
          <p:cNvSpPr txBox="1"/>
          <p:nvPr/>
        </p:nvSpPr>
        <p:spPr>
          <a:xfrm flipH="1">
            <a:off x="5407675" y="4483625"/>
            <a:ext cx="20046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recursive problem-solving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" name="Google Shape;74;p14"/>
          <p:cNvSpPr txBox="1">
            <a:spLocks noGrp="1"/>
          </p:cNvSpPr>
          <p:nvPr>
            <p:ph type="title" idx="4294967295"/>
          </p:nvPr>
        </p:nvSpPr>
        <p:spPr>
          <a:xfrm flipH="1">
            <a:off x="365447" y="253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Proxima Nova"/>
                <a:ea typeface="Proxima Nova"/>
                <a:cs typeface="Proxima Nova"/>
                <a:sym typeface="Proxima Nova"/>
              </a:rPr>
              <a:t>Roadmap</a:t>
            </a:r>
            <a:endParaRPr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Google Shape;75;p14"/>
          <p:cNvSpPr/>
          <p:nvPr/>
        </p:nvSpPr>
        <p:spPr>
          <a:xfrm flipH="1">
            <a:off x="441847" y="776914"/>
            <a:ext cx="8169025" cy="3975025"/>
          </a:xfrm>
          <a:custGeom>
            <a:avLst/>
            <a:gdLst/>
            <a:ahLst/>
            <a:cxnLst/>
            <a:rect l="l" t="t" r="r" b="b"/>
            <a:pathLst>
              <a:path w="326761" h="159001" extrusionOk="0">
                <a:moveTo>
                  <a:pt x="326761" y="23068"/>
                </a:moveTo>
                <a:cubicBezTo>
                  <a:pt x="323227" y="34679"/>
                  <a:pt x="312626" y="71911"/>
                  <a:pt x="305558" y="92736"/>
                </a:cubicBezTo>
                <a:cubicBezTo>
                  <a:pt x="298490" y="113561"/>
                  <a:pt x="294943" y="137668"/>
                  <a:pt x="284354" y="148017"/>
                </a:cubicBezTo>
                <a:cubicBezTo>
                  <a:pt x="273765" y="158366"/>
                  <a:pt x="254379" y="154327"/>
                  <a:pt x="242023" y="154832"/>
                </a:cubicBezTo>
                <a:cubicBezTo>
                  <a:pt x="229667" y="155337"/>
                  <a:pt x="220694" y="151930"/>
                  <a:pt x="210218" y="151046"/>
                </a:cubicBezTo>
                <a:cubicBezTo>
                  <a:pt x="199743" y="150163"/>
                  <a:pt x="193116" y="148332"/>
                  <a:pt x="179170" y="149531"/>
                </a:cubicBezTo>
                <a:cubicBezTo>
                  <a:pt x="165224" y="150730"/>
                  <a:pt x="138656" y="156915"/>
                  <a:pt x="126540" y="158240"/>
                </a:cubicBezTo>
                <a:cubicBezTo>
                  <a:pt x="114424" y="159565"/>
                  <a:pt x="111962" y="159061"/>
                  <a:pt x="106472" y="157483"/>
                </a:cubicBezTo>
                <a:cubicBezTo>
                  <a:pt x="100982" y="155905"/>
                  <a:pt x="94860" y="152813"/>
                  <a:pt x="93598" y="148774"/>
                </a:cubicBezTo>
                <a:cubicBezTo>
                  <a:pt x="92336" y="144735"/>
                  <a:pt x="90266" y="139308"/>
                  <a:pt x="98899" y="133250"/>
                </a:cubicBezTo>
                <a:cubicBezTo>
                  <a:pt x="107532" y="127192"/>
                  <a:pt x="132018" y="119998"/>
                  <a:pt x="145396" y="112425"/>
                </a:cubicBezTo>
                <a:cubicBezTo>
                  <a:pt x="158775" y="104852"/>
                  <a:pt x="171146" y="98542"/>
                  <a:pt x="179170" y="87814"/>
                </a:cubicBezTo>
                <a:cubicBezTo>
                  <a:pt x="187194" y="77086"/>
                  <a:pt x="192280" y="60173"/>
                  <a:pt x="193539" y="48057"/>
                </a:cubicBezTo>
                <a:cubicBezTo>
                  <a:pt x="194798" y="35941"/>
                  <a:pt x="192021" y="23067"/>
                  <a:pt x="186723" y="15116"/>
                </a:cubicBezTo>
                <a:cubicBezTo>
                  <a:pt x="181425" y="7165"/>
                  <a:pt x="172983" y="1928"/>
                  <a:pt x="161753" y="350"/>
                </a:cubicBezTo>
                <a:cubicBezTo>
                  <a:pt x="150524" y="-1228"/>
                  <a:pt x="130831" y="2874"/>
                  <a:pt x="119346" y="5650"/>
                </a:cubicBezTo>
                <a:cubicBezTo>
                  <a:pt x="107861" y="8427"/>
                  <a:pt x="98710" y="11708"/>
                  <a:pt x="92841" y="17009"/>
                </a:cubicBezTo>
                <a:cubicBezTo>
                  <a:pt x="86972" y="22310"/>
                  <a:pt x="80927" y="29505"/>
                  <a:pt x="84133" y="37456"/>
                </a:cubicBezTo>
                <a:cubicBezTo>
                  <a:pt x="87339" y="45407"/>
                  <a:pt x="108113" y="54368"/>
                  <a:pt x="112076" y="64717"/>
                </a:cubicBezTo>
                <a:cubicBezTo>
                  <a:pt x="116039" y="75066"/>
                  <a:pt x="114790" y="93557"/>
                  <a:pt x="107911" y="99552"/>
                </a:cubicBezTo>
                <a:cubicBezTo>
                  <a:pt x="101033" y="105547"/>
                  <a:pt x="82543" y="100498"/>
                  <a:pt x="70805" y="100687"/>
                </a:cubicBezTo>
                <a:cubicBezTo>
                  <a:pt x="59067" y="100876"/>
                  <a:pt x="46699" y="99677"/>
                  <a:pt x="37485" y="100687"/>
                </a:cubicBezTo>
                <a:cubicBezTo>
                  <a:pt x="28272" y="101697"/>
                  <a:pt x="21077" y="103528"/>
                  <a:pt x="15524" y="106746"/>
                </a:cubicBezTo>
                <a:cubicBezTo>
                  <a:pt x="9971" y="109965"/>
                  <a:pt x="6752" y="114697"/>
                  <a:pt x="4165" y="119998"/>
                </a:cubicBezTo>
                <a:cubicBezTo>
                  <a:pt x="1578" y="125299"/>
                  <a:pt x="694" y="135459"/>
                  <a:pt x="0" y="138551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sp>
      <p:sp>
        <p:nvSpPr>
          <p:cNvPr id="76" name="Google Shape;76;p14"/>
          <p:cNvSpPr txBox="1"/>
          <p:nvPr/>
        </p:nvSpPr>
        <p:spPr>
          <a:xfrm flipH="1">
            <a:off x="6816047" y="4084225"/>
            <a:ext cx="2387700" cy="4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Life after CS106B!</a:t>
            </a: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7" name="Google Shape;77;p14"/>
          <p:cNvSpPr txBox="1"/>
          <p:nvPr/>
        </p:nvSpPr>
        <p:spPr>
          <a:xfrm rot="1752" flipH="1">
            <a:off x="-310800" y="903986"/>
            <a:ext cx="23550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C++ basics</a:t>
            </a:r>
            <a:endParaRPr sz="1800" b="1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" name="Google Shape;78;p14"/>
          <p:cNvSpPr/>
          <p:nvPr/>
        </p:nvSpPr>
        <p:spPr>
          <a:xfrm flipH="1">
            <a:off x="704109" y="242169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/>
          <p:nvPr/>
        </p:nvSpPr>
        <p:spPr>
          <a:xfrm flipH="1">
            <a:off x="1829584" y="45752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/>
          <p:nvPr/>
        </p:nvSpPr>
        <p:spPr>
          <a:xfrm flipH="1">
            <a:off x="3854325" y="4420685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4"/>
          <p:cNvSpPr/>
          <p:nvPr/>
        </p:nvSpPr>
        <p:spPr>
          <a:xfrm flipH="1">
            <a:off x="6034100" y="4584410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4"/>
          <p:cNvSpPr/>
          <p:nvPr/>
        </p:nvSpPr>
        <p:spPr>
          <a:xfrm rot="7284166" flipH="1">
            <a:off x="5826743" y="4401909"/>
            <a:ext cx="517032" cy="384435"/>
          </a:xfrm>
          <a:prstGeom prst="ellipse">
            <a:avLst/>
          </a:prstGeom>
          <a:solidFill>
            <a:srgbClr val="93C47D">
              <a:alpha val="72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 txBox="1"/>
          <p:nvPr/>
        </p:nvSpPr>
        <p:spPr>
          <a:xfrm rot="-2190" flipH="1">
            <a:off x="3757119" y="3728267"/>
            <a:ext cx="2354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A61C00"/>
                </a:solidFill>
                <a:latin typeface="Proxima Nova"/>
                <a:ea typeface="Proxima Nova"/>
                <a:cs typeface="Proxima Nova"/>
                <a:sym typeface="Proxima Nova"/>
              </a:rPr>
              <a:t>Diagnostic</a:t>
            </a:r>
            <a:endParaRPr sz="1800" b="1">
              <a:solidFill>
                <a:srgbClr val="A61C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4" name="Google Shape;84;p14"/>
          <p:cNvSpPr/>
          <p:nvPr/>
        </p:nvSpPr>
        <p:spPr>
          <a:xfrm flipH="1">
            <a:off x="4271334" y="7769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 flipH="1">
            <a:off x="6305534" y="18191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4"/>
          <p:cNvSpPr/>
          <p:nvPr/>
        </p:nvSpPr>
        <p:spPr>
          <a:xfrm flipH="1">
            <a:off x="5744409" y="23406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4"/>
          <p:cNvSpPr/>
          <p:nvPr/>
        </p:nvSpPr>
        <p:spPr>
          <a:xfrm flipH="1">
            <a:off x="5828659" y="316138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4"/>
          <p:cNvSpPr/>
          <p:nvPr/>
        </p:nvSpPr>
        <p:spPr>
          <a:xfrm flipH="1">
            <a:off x="8224509" y="343615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 txBox="1"/>
          <p:nvPr/>
        </p:nvSpPr>
        <p:spPr>
          <a:xfrm rot="2240" flipH="1">
            <a:off x="6793075" y="3360932"/>
            <a:ext cx="13812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real-world algorithms</a:t>
            </a:r>
            <a:endParaRPr sz="1800" b="1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0" name="Google Shape;90;p14"/>
          <p:cNvSpPr/>
          <p:nvPr/>
        </p:nvSpPr>
        <p:spPr>
          <a:xfrm flipH="1">
            <a:off x="526959" y="181912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4"/>
          <p:cNvSpPr/>
          <p:nvPr/>
        </p:nvSpPr>
        <p:spPr>
          <a:xfrm flipH="1">
            <a:off x="894609" y="302577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4"/>
          <p:cNvSpPr/>
          <p:nvPr/>
        </p:nvSpPr>
        <p:spPr>
          <a:xfrm rot="-1020427" flipH="1">
            <a:off x="372135" y="1737184"/>
            <a:ext cx="700536" cy="1516933"/>
          </a:xfrm>
          <a:prstGeom prst="ellipse">
            <a:avLst/>
          </a:prstGeom>
          <a:solidFill>
            <a:srgbClr val="A61C00">
              <a:alpha val="55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/>
          <p:nvPr/>
        </p:nvSpPr>
        <p:spPr>
          <a:xfrm rot="532911" flipH="1">
            <a:off x="1454359" y="4216787"/>
            <a:ext cx="886024" cy="641568"/>
          </a:xfrm>
          <a:prstGeom prst="ellipse">
            <a:avLst/>
          </a:prstGeom>
          <a:solidFill>
            <a:srgbClr val="F2AD41">
              <a:alpha val="56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4"/>
          <p:cNvSpPr/>
          <p:nvPr/>
        </p:nvSpPr>
        <p:spPr>
          <a:xfrm rot="5241717" flipH="1">
            <a:off x="3795331" y="4120024"/>
            <a:ext cx="351973" cy="736926"/>
          </a:xfrm>
          <a:prstGeom prst="ellipse">
            <a:avLst/>
          </a:prstGeom>
          <a:solidFill>
            <a:srgbClr val="938A80">
              <a:alpha val="60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4"/>
          <p:cNvSpPr/>
          <p:nvPr/>
        </p:nvSpPr>
        <p:spPr>
          <a:xfrm rot="5402406" flipH="1">
            <a:off x="4185959" y="272025"/>
            <a:ext cx="428700" cy="1286100"/>
          </a:xfrm>
          <a:prstGeom prst="ellipse">
            <a:avLst/>
          </a:prstGeom>
          <a:solidFill>
            <a:srgbClr val="76A5AF">
              <a:alpha val="65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4"/>
          <p:cNvSpPr/>
          <p:nvPr/>
        </p:nvSpPr>
        <p:spPr>
          <a:xfrm rot="1021451" flipH="1">
            <a:off x="5594322" y="1384265"/>
            <a:ext cx="917086" cy="2052175"/>
          </a:xfrm>
          <a:prstGeom prst="ellipse">
            <a:avLst/>
          </a:prstGeom>
          <a:solidFill>
            <a:srgbClr val="5A1E50">
              <a:alpha val="62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4"/>
          <p:cNvSpPr/>
          <p:nvPr/>
        </p:nvSpPr>
        <p:spPr>
          <a:xfrm rot="938434" flipH="1">
            <a:off x="272283" y="1260281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4"/>
          <p:cNvSpPr/>
          <p:nvPr/>
        </p:nvSpPr>
        <p:spPr>
          <a:xfrm rot="938434" flipH="1">
            <a:off x="8094783" y="3343556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365450" y="4380150"/>
            <a:ext cx="976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Core Tools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704100" y="1376425"/>
            <a:ext cx="3643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User/client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6516350" y="1213225"/>
            <a:ext cx="2134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Implementation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C80826-24CF-4F9C-A907-30EA2F92A00E}"/>
              </a:ext>
            </a:extLst>
          </p:cNvPr>
          <p:cNvSpPr txBox="1"/>
          <p:nvPr/>
        </p:nvSpPr>
        <p:spPr>
          <a:xfrm>
            <a:off x="4631747" y="19062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highlight>
                  <a:srgbClr val="0000FF"/>
                </a:highlight>
                <a:latin typeface="Caveat"/>
                <a:ea typeface="Caveat"/>
                <a:cs typeface="Caveat"/>
                <a:sym typeface="Caveat"/>
              </a:rPr>
              <a:t>Roadmap graphic courtesy of Nick Bowman &amp; Kylie </a:t>
            </a:r>
            <a:r>
              <a:rPr lang="en-US" dirty="0" err="1">
                <a:solidFill>
                  <a:srgbClr val="FFFFFF"/>
                </a:solidFill>
                <a:highlight>
                  <a:srgbClr val="0000FF"/>
                </a:highlight>
                <a:latin typeface="Caveat"/>
                <a:ea typeface="Caveat"/>
                <a:cs typeface="Caveat"/>
                <a:sym typeface="Caveat"/>
              </a:rPr>
              <a:t>Jue</a:t>
            </a:r>
            <a:endParaRPr lang="en-US" dirty="0">
              <a:solidFill>
                <a:srgbClr val="FFFFFF"/>
              </a:solidFill>
              <a:highlight>
                <a:srgbClr val="0000FF"/>
              </a:highlight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Google Shape;106;p15"/>
          <p:cNvCxnSpPr/>
          <p:nvPr/>
        </p:nvCxnSpPr>
        <p:spPr>
          <a:xfrm>
            <a:off x="4572000" y="823525"/>
            <a:ext cx="0" cy="35877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7" name="Google Shape;107;p15"/>
          <p:cNvSpPr/>
          <p:nvPr/>
        </p:nvSpPr>
        <p:spPr>
          <a:xfrm flipH="1">
            <a:off x="4641884" y="3295375"/>
            <a:ext cx="654600" cy="525900"/>
          </a:xfrm>
          <a:prstGeom prst="triangle">
            <a:avLst>
              <a:gd name="adj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5"/>
          <p:cNvSpPr/>
          <p:nvPr/>
        </p:nvSpPr>
        <p:spPr>
          <a:xfrm flipH="1">
            <a:off x="5671647" y="1628125"/>
            <a:ext cx="3052800" cy="17244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9" name="Google Shape;109;p15"/>
          <p:cNvSpPr/>
          <p:nvPr/>
        </p:nvSpPr>
        <p:spPr>
          <a:xfrm flipH="1">
            <a:off x="509022" y="1760650"/>
            <a:ext cx="3052800" cy="14577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</a:endParaRPr>
          </a:p>
        </p:txBody>
      </p:sp>
      <p:sp>
        <p:nvSpPr>
          <p:cNvPr id="110" name="Google Shape;110;p15"/>
          <p:cNvSpPr txBox="1"/>
          <p:nvPr/>
        </p:nvSpPr>
        <p:spPr>
          <a:xfrm flipH="1">
            <a:off x="856422" y="2248150"/>
            <a:ext cx="274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vectors + grids</a:t>
            </a:r>
            <a:endParaRPr sz="1800" b="1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stacks + queues</a:t>
            </a: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sets + maps</a:t>
            </a:r>
            <a:endParaRPr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 flipH="1">
            <a:off x="2950097" y="-12075"/>
            <a:ext cx="30528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Object-Oriented Programming</a:t>
            </a:r>
            <a:endParaRPr sz="1800"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 flipH="1">
            <a:off x="6260997" y="2248150"/>
            <a:ext cx="2480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arrays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  </a:t>
            </a: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dynamic memory    </a:t>
            </a:r>
            <a:b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management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linked data structures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 flipH="1">
            <a:off x="3299022" y="4483625"/>
            <a:ext cx="2080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4"/>
                </a:solidFill>
                <a:latin typeface="Proxima Nova"/>
                <a:ea typeface="Proxima Nova"/>
                <a:cs typeface="Proxima Nova"/>
                <a:sym typeface="Proxima Nova"/>
              </a:rPr>
              <a:t>algorithmic analysis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 flipH="1">
            <a:off x="1030185" y="4739300"/>
            <a:ext cx="181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 flipH="1">
            <a:off x="5407675" y="4483625"/>
            <a:ext cx="20046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recursive problem-solving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6" name="Google Shape;116;p15"/>
          <p:cNvSpPr txBox="1">
            <a:spLocks noGrp="1"/>
          </p:cNvSpPr>
          <p:nvPr>
            <p:ph type="title" idx="4294967295"/>
          </p:nvPr>
        </p:nvSpPr>
        <p:spPr>
          <a:xfrm flipH="1">
            <a:off x="365447" y="253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Roadmap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7" name="Google Shape;117;p15"/>
          <p:cNvSpPr/>
          <p:nvPr/>
        </p:nvSpPr>
        <p:spPr>
          <a:xfrm flipH="1">
            <a:off x="441847" y="776914"/>
            <a:ext cx="8169025" cy="3975025"/>
          </a:xfrm>
          <a:custGeom>
            <a:avLst/>
            <a:gdLst/>
            <a:ahLst/>
            <a:cxnLst/>
            <a:rect l="l" t="t" r="r" b="b"/>
            <a:pathLst>
              <a:path w="326761" h="159001" extrusionOk="0">
                <a:moveTo>
                  <a:pt x="326761" y="23068"/>
                </a:moveTo>
                <a:cubicBezTo>
                  <a:pt x="323227" y="34679"/>
                  <a:pt x="312626" y="71911"/>
                  <a:pt x="305558" y="92736"/>
                </a:cubicBezTo>
                <a:cubicBezTo>
                  <a:pt x="298490" y="113561"/>
                  <a:pt x="294943" y="137668"/>
                  <a:pt x="284354" y="148017"/>
                </a:cubicBezTo>
                <a:cubicBezTo>
                  <a:pt x="273765" y="158366"/>
                  <a:pt x="254379" y="154327"/>
                  <a:pt x="242023" y="154832"/>
                </a:cubicBezTo>
                <a:cubicBezTo>
                  <a:pt x="229667" y="155337"/>
                  <a:pt x="220694" y="151930"/>
                  <a:pt x="210218" y="151046"/>
                </a:cubicBezTo>
                <a:cubicBezTo>
                  <a:pt x="199743" y="150163"/>
                  <a:pt x="193116" y="148332"/>
                  <a:pt x="179170" y="149531"/>
                </a:cubicBezTo>
                <a:cubicBezTo>
                  <a:pt x="165224" y="150730"/>
                  <a:pt x="138656" y="156915"/>
                  <a:pt x="126540" y="158240"/>
                </a:cubicBezTo>
                <a:cubicBezTo>
                  <a:pt x="114424" y="159565"/>
                  <a:pt x="111962" y="159061"/>
                  <a:pt x="106472" y="157483"/>
                </a:cubicBezTo>
                <a:cubicBezTo>
                  <a:pt x="100982" y="155905"/>
                  <a:pt x="94860" y="152813"/>
                  <a:pt x="93598" y="148774"/>
                </a:cubicBezTo>
                <a:cubicBezTo>
                  <a:pt x="92336" y="144735"/>
                  <a:pt x="90266" y="139308"/>
                  <a:pt x="98899" y="133250"/>
                </a:cubicBezTo>
                <a:cubicBezTo>
                  <a:pt x="107532" y="127192"/>
                  <a:pt x="132018" y="119998"/>
                  <a:pt x="145396" y="112425"/>
                </a:cubicBezTo>
                <a:cubicBezTo>
                  <a:pt x="158775" y="104852"/>
                  <a:pt x="171146" y="98542"/>
                  <a:pt x="179170" y="87814"/>
                </a:cubicBezTo>
                <a:cubicBezTo>
                  <a:pt x="187194" y="77086"/>
                  <a:pt x="192280" y="60173"/>
                  <a:pt x="193539" y="48057"/>
                </a:cubicBezTo>
                <a:cubicBezTo>
                  <a:pt x="194798" y="35941"/>
                  <a:pt x="192021" y="23067"/>
                  <a:pt x="186723" y="15116"/>
                </a:cubicBezTo>
                <a:cubicBezTo>
                  <a:pt x="181425" y="7165"/>
                  <a:pt x="172983" y="1928"/>
                  <a:pt x="161753" y="350"/>
                </a:cubicBezTo>
                <a:cubicBezTo>
                  <a:pt x="150524" y="-1228"/>
                  <a:pt x="130831" y="2874"/>
                  <a:pt x="119346" y="5650"/>
                </a:cubicBezTo>
                <a:cubicBezTo>
                  <a:pt x="107861" y="8427"/>
                  <a:pt x="98710" y="11708"/>
                  <a:pt x="92841" y="17009"/>
                </a:cubicBezTo>
                <a:cubicBezTo>
                  <a:pt x="86972" y="22310"/>
                  <a:pt x="80927" y="29505"/>
                  <a:pt x="84133" y="37456"/>
                </a:cubicBezTo>
                <a:cubicBezTo>
                  <a:pt x="87339" y="45407"/>
                  <a:pt x="108113" y="54368"/>
                  <a:pt x="112076" y="64717"/>
                </a:cubicBezTo>
                <a:cubicBezTo>
                  <a:pt x="116039" y="75066"/>
                  <a:pt x="114790" y="93557"/>
                  <a:pt x="107911" y="99552"/>
                </a:cubicBezTo>
                <a:cubicBezTo>
                  <a:pt x="101033" y="105547"/>
                  <a:pt x="82543" y="100498"/>
                  <a:pt x="70805" y="100687"/>
                </a:cubicBezTo>
                <a:cubicBezTo>
                  <a:pt x="59067" y="100876"/>
                  <a:pt x="46699" y="99677"/>
                  <a:pt x="37485" y="100687"/>
                </a:cubicBezTo>
                <a:cubicBezTo>
                  <a:pt x="28272" y="101697"/>
                  <a:pt x="21077" y="103528"/>
                  <a:pt x="15524" y="106746"/>
                </a:cubicBezTo>
                <a:cubicBezTo>
                  <a:pt x="9971" y="109965"/>
                  <a:pt x="6752" y="114697"/>
                  <a:pt x="4165" y="119998"/>
                </a:cubicBezTo>
                <a:cubicBezTo>
                  <a:pt x="1578" y="125299"/>
                  <a:pt x="694" y="135459"/>
                  <a:pt x="0" y="138551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sp>
      <p:sp>
        <p:nvSpPr>
          <p:cNvPr id="118" name="Google Shape;118;p15"/>
          <p:cNvSpPr txBox="1"/>
          <p:nvPr/>
        </p:nvSpPr>
        <p:spPr>
          <a:xfrm flipH="1">
            <a:off x="6816047" y="4084225"/>
            <a:ext cx="2387700" cy="4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Life after CS106B!</a:t>
            </a: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9" name="Google Shape;119;p15"/>
          <p:cNvSpPr/>
          <p:nvPr/>
        </p:nvSpPr>
        <p:spPr>
          <a:xfrm flipH="1">
            <a:off x="704109" y="242169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5"/>
          <p:cNvSpPr/>
          <p:nvPr/>
        </p:nvSpPr>
        <p:spPr>
          <a:xfrm flipH="1">
            <a:off x="1829584" y="45752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5"/>
          <p:cNvSpPr/>
          <p:nvPr/>
        </p:nvSpPr>
        <p:spPr>
          <a:xfrm flipH="1">
            <a:off x="3854325" y="4420685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5"/>
          <p:cNvSpPr/>
          <p:nvPr/>
        </p:nvSpPr>
        <p:spPr>
          <a:xfrm flipH="1">
            <a:off x="6034100" y="4584410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5"/>
          <p:cNvSpPr/>
          <p:nvPr/>
        </p:nvSpPr>
        <p:spPr>
          <a:xfrm rot="7284166" flipH="1">
            <a:off x="5826743" y="4401909"/>
            <a:ext cx="517032" cy="384435"/>
          </a:xfrm>
          <a:prstGeom prst="ellipse">
            <a:avLst/>
          </a:prstGeom>
          <a:solidFill>
            <a:srgbClr val="93C47D">
              <a:alpha val="72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5"/>
          <p:cNvSpPr txBox="1"/>
          <p:nvPr/>
        </p:nvSpPr>
        <p:spPr>
          <a:xfrm rot="-2190" flipH="1">
            <a:off x="3757119" y="3728267"/>
            <a:ext cx="2354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A61C00"/>
                </a:solidFill>
                <a:latin typeface="Proxima Nova"/>
                <a:ea typeface="Proxima Nova"/>
                <a:cs typeface="Proxima Nova"/>
                <a:sym typeface="Proxima Nova"/>
              </a:rPr>
              <a:t>Diagnostic</a:t>
            </a:r>
            <a:endParaRPr sz="1800" b="1">
              <a:solidFill>
                <a:srgbClr val="A61C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5" name="Google Shape;125;p15"/>
          <p:cNvSpPr/>
          <p:nvPr/>
        </p:nvSpPr>
        <p:spPr>
          <a:xfrm flipH="1">
            <a:off x="4271334" y="7769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5"/>
          <p:cNvSpPr/>
          <p:nvPr/>
        </p:nvSpPr>
        <p:spPr>
          <a:xfrm flipH="1">
            <a:off x="6305534" y="18191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5"/>
          <p:cNvSpPr/>
          <p:nvPr/>
        </p:nvSpPr>
        <p:spPr>
          <a:xfrm flipH="1">
            <a:off x="5744409" y="23406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5"/>
          <p:cNvSpPr/>
          <p:nvPr/>
        </p:nvSpPr>
        <p:spPr>
          <a:xfrm flipH="1">
            <a:off x="5828659" y="316138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5"/>
          <p:cNvSpPr/>
          <p:nvPr/>
        </p:nvSpPr>
        <p:spPr>
          <a:xfrm flipH="1">
            <a:off x="8224509" y="343615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5"/>
          <p:cNvSpPr txBox="1"/>
          <p:nvPr/>
        </p:nvSpPr>
        <p:spPr>
          <a:xfrm rot="2240" flipH="1">
            <a:off x="6793075" y="3360932"/>
            <a:ext cx="13812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real-world algorithms</a:t>
            </a:r>
            <a:endParaRPr sz="1800" b="1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1" name="Google Shape;131;p15"/>
          <p:cNvSpPr/>
          <p:nvPr/>
        </p:nvSpPr>
        <p:spPr>
          <a:xfrm flipH="1">
            <a:off x="526959" y="181912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5"/>
          <p:cNvSpPr/>
          <p:nvPr/>
        </p:nvSpPr>
        <p:spPr>
          <a:xfrm flipH="1">
            <a:off x="894609" y="302577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5"/>
          <p:cNvSpPr/>
          <p:nvPr/>
        </p:nvSpPr>
        <p:spPr>
          <a:xfrm rot="-1020427" flipH="1">
            <a:off x="372135" y="1737184"/>
            <a:ext cx="700536" cy="1516933"/>
          </a:xfrm>
          <a:prstGeom prst="ellipse">
            <a:avLst/>
          </a:prstGeom>
          <a:solidFill>
            <a:srgbClr val="A61C00">
              <a:alpha val="55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5"/>
          <p:cNvSpPr/>
          <p:nvPr/>
        </p:nvSpPr>
        <p:spPr>
          <a:xfrm rot="532911" flipH="1">
            <a:off x="1454359" y="4216787"/>
            <a:ext cx="886024" cy="641568"/>
          </a:xfrm>
          <a:prstGeom prst="ellipse">
            <a:avLst/>
          </a:prstGeom>
          <a:solidFill>
            <a:srgbClr val="F2AD41">
              <a:alpha val="56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5"/>
          <p:cNvSpPr/>
          <p:nvPr/>
        </p:nvSpPr>
        <p:spPr>
          <a:xfrm rot="5241717" flipH="1">
            <a:off x="3795331" y="4120024"/>
            <a:ext cx="351973" cy="736926"/>
          </a:xfrm>
          <a:prstGeom prst="ellipse">
            <a:avLst/>
          </a:prstGeom>
          <a:solidFill>
            <a:srgbClr val="938A80">
              <a:alpha val="60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5"/>
          <p:cNvSpPr/>
          <p:nvPr/>
        </p:nvSpPr>
        <p:spPr>
          <a:xfrm rot="5402406" flipH="1">
            <a:off x="4185959" y="272025"/>
            <a:ext cx="428700" cy="1286100"/>
          </a:xfrm>
          <a:prstGeom prst="ellipse">
            <a:avLst/>
          </a:prstGeom>
          <a:solidFill>
            <a:srgbClr val="76A5AF">
              <a:alpha val="65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5"/>
          <p:cNvSpPr/>
          <p:nvPr/>
        </p:nvSpPr>
        <p:spPr>
          <a:xfrm rot="1021451" flipH="1">
            <a:off x="5594322" y="1384265"/>
            <a:ext cx="917086" cy="2052175"/>
          </a:xfrm>
          <a:prstGeom prst="ellipse">
            <a:avLst/>
          </a:prstGeom>
          <a:solidFill>
            <a:srgbClr val="5A1E50">
              <a:alpha val="62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5"/>
          <p:cNvSpPr/>
          <p:nvPr/>
        </p:nvSpPr>
        <p:spPr>
          <a:xfrm rot="938434" flipH="1">
            <a:off x="8094783" y="3343556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5"/>
          <p:cNvSpPr txBox="1"/>
          <p:nvPr/>
        </p:nvSpPr>
        <p:spPr>
          <a:xfrm>
            <a:off x="365450" y="4380150"/>
            <a:ext cx="976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Core Tools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704100" y="1376425"/>
            <a:ext cx="3643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User/client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6516350" y="1213225"/>
            <a:ext cx="2134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Implementation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2" name="Google Shape;142;p15"/>
          <p:cNvSpPr/>
          <p:nvPr/>
        </p:nvSpPr>
        <p:spPr>
          <a:xfrm>
            <a:off x="-11550" y="-6300"/>
            <a:ext cx="9167100" cy="5156100"/>
          </a:xfrm>
          <a:prstGeom prst="rect">
            <a:avLst/>
          </a:prstGeom>
          <a:solidFill>
            <a:srgbClr val="000000">
              <a:alpha val="492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5"/>
          <p:cNvSpPr txBox="1"/>
          <p:nvPr/>
        </p:nvSpPr>
        <p:spPr>
          <a:xfrm rot="1752" flipH="1">
            <a:off x="-310800" y="903986"/>
            <a:ext cx="23550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FE2F3"/>
                </a:solidFill>
                <a:latin typeface="Proxima Nova"/>
                <a:ea typeface="Proxima Nova"/>
                <a:cs typeface="Proxima Nova"/>
                <a:sym typeface="Proxima Nova"/>
              </a:rPr>
              <a:t>C++ basics</a:t>
            </a:r>
            <a:endParaRPr sz="1800" b="1">
              <a:solidFill>
                <a:srgbClr val="CFE2F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4" name="Google Shape;144;p15"/>
          <p:cNvSpPr/>
          <p:nvPr/>
        </p:nvSpPr>
        <p:spPr>
          <a:xfrm rot="938434" flipH="1">
            <a:off x="272283" y="1260281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" name="Google Shape;149;p16"/>
          <p:cNvCxnSpPr/>
          <p:nvPr/>
        </p:nvCxnSpPr>
        <p:spPr>
          <a:xfrm>
            <a:off x="4572000" y="823525"/>
            <a:ext cx="0" cy="35877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0" name="Google Shape;150;p16"/>
          <p:cNvSpPr/>
          <p:nvPr/>
        </p:nvSpPr>
        <p:spPr>
          <a:xfrm flipH="1">
            <a:off x="4641884" y="3295375"/>
            <a:ext cx="654600" cy="525900"/>
          </a:xfrm>
          <a:prstGeom prst="triangle">
            <a:avLst>
              <a:gd name="adj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6"/>
          <p:cNvSpPr/>
          <p:nvPr/>
        </p:nvSpPr>
        <p:spPr>
          <a:xfrm flipH="1">
            <a:off x="5671647" y="1628125"/>
            <a:ext cx="3052800" cy="17244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2" name="Google Shape;152;p16"/>
          <p:cNvSpPr/>
          <p:nvPr/>
        </p:nvSpPr>
        <p:spPr>
          <a:xfrm flipH="1">
            <a:off x="509022" y="1760650"/>
            <a:ext cx="3052800" cy="14577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</a:endParaRPr>
          </a:p>
        </p:txBody>
      </p:sp>
      <p:sp>
        <p:nvSpPr>
          <p:cNvPr id="153" name="Google Shape;153;p16"/>
          <p:cNvSpPr txBox="1"/>
          <p:nvPr/>
        </p:nvSpPr>
        <p:spPr>
          <a:xfrm flipH="1">
            <a:off x="856422" y="2248150"/>
            <a:ext cx="274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vectors + grids</a:t>
            </a:r>
            <a:endParaRPr sz="1800" b="1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stacks + queues</a:t>
            </a: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sets + maps</a:t>
            </a:r>
            <a:endParaRPr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 flipH="1">
            <a:off x="2950097" y="-12075"/>
            <a:ext cx="30528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Object-Oriented Programming</a:t>
            </a:r>
            <a:endParaRPr sz="1800"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 flipH="1">
            <a:off x="6260997" y="2248150"/>
            <a:ext cx="2480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arrays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  </a:t>
            </a: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dynamic memory    </a:t>
            </a:r>
            <a:b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management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linked data structures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6" name="Google Shape;156;p16"/>
          <p:cNvSpPr txBox="1"/>
          <p:nvPr/>
        </p:nvSpPr>
        <p:spPr>
          <a:xfrm flipH="1">
            <a:off x="3299022" y="4483625"/>
            <a:ext cx="2080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4"/>
                </a:solidFill>
                <a:latin typeface="Proxima Nova"/>
                <a:ea typeface="Proxima Nova"/>
                <a:cs typeface="Proxima Nova"/>
                <a:sym typeface="Proxima Nova"/>
              </a:rPr>
              <a:t>algorithmic analysis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 flipH="1">
            <a:off x="5407675" y="4483625"/>
            <a:ext cx="20046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recursive problem-solving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8" name="Google Shape;158;p16"/>
          <p:cNvSpPr txBox="1">
            <a:spLocks noGrp="1"/>
          </p:cNvSpPr>
          <p:nvPr>
            <p:ph type="title" idx="4294967295"/>
          </p:nvPr>
        </p:nvSpPr>
        <p:spPr>
          <a:xfrm flipH="1">
            <a:off x="365447" y="253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Roadmap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9" name="Google Shape;159;p16"/>
          <p:cNvSpPr/>
          <p:nvPr/>
        </p:nvSpPr>
        <p:spPr>
          <a:xfrm flipH="1">
            <a:off x="441847" y="776914"/>
            <a:ext cx="8169025" cy="3975025"/>
          </a:xfrm>
          <a:custGeom>
            <a:avLst/>
            <a:gdLst/>
            <a:ahLst/>
            <a:cxnLst/>
            <a:rect l="l" t="t" r="r" b="b"/>
            <a:pathLst>
              <a:path w="326761" h="159001" extrusionOk="0">
                <a:moveTo>
                  <a:pt x="326761" y="23068"/>
                </a:moveTo>
                <a:cubicBezTo>
                  <a:pt x="323227" y="34679"/>
                  <a:pt x="312626" y="71911"/>
                  <a:pt x="305558" y="92736"/>
                </a:cubicBezTo>
                <a:cubicBezTo>
                  <a:pt x="298490" y="113561"/>
                  <a:pt x="294943" y="137668"/>
                  <a:pt x="284354" y="148017"/>
                </a:cubicBezTo>
                <a:cubicBezTo>
                  <a:pt x="273765" y="158366"/>
                  <a:pt x="254379" y="154327"/>
                  <a:pt x="242023" y="154832"/>
                </a:cubicBezTo>
                <a:cubicBezTo>
                  <a:pt x="229667" y="155337"/>
                  <a:pt x="220694" y="151930"/>
                  <a:pt x="210218" y="151046"/>
                </a:cubicBezTo>
                <a:cubicBezTo>
                  <a:pt x="199743" y="150163"/>
                  <a:pt x="193116" y="148332"/>
                  <a:pt x="179170" y="149531"/>
                </a:cubicBezTo>
                <a:cubicBezTo>
                  <a:pt x="165224" y="150730"/>
                  <a:pt x="138656" y="156915"/>
                  <a:pt x="126540" y="158240"/>
                </a:cubicBezTo>
                <a:cubicBezTo>
                  <a:pt x="114424" y="159565"/>
                  <a:pt x="111962" y="159061"/>
                  <a:pt x="106472" y="157483"/>
                </a:cubicBezTo>
                <a:cubicBezTo>
                  <a:pt x="100982" y="155905"/>
                  <a:pt x="94860" y="152813"/>
                  <a:pt x="93598" y="148774"/>
                </a:cubicBezTo>
                <a:cubicBezTo>
                  <a:pt x="92336" y="144735"/>
                  <a:pt x="90266" y="139308"/>
                  <a:pt x="98899" y="133250"/>
                </a:cubicBezTo>
                <a:cubicBezTo>
                  <a:pt x="107532" y="127192"/>
                  <a:pt x="132018" y="119998"/>
                  <a:pt x="145396" y="112425"/>
                </a:cubicBezTo>
                <a:cubicBezTo>
                  <a:pt x="158775" y="104852"/>
                  <a:pt x="171146" y="98542"/>
                  <a:pt x="179170" y="87814"/>
                </a:cubicBezTo>
                <a:cubicBezTo>
                  <a:pt x="187194" y="77086"/>
                  <a:pt x="192280" y="60173"/>
                  <a:pt x="193539" y="48057"/>
                </a:cubicBezTo>
                <a:cubicBezTo>
                  <a:pt x="194798" y="35941"/>
                  <a:pt x="192021" y="23067"/>
                  <a:pt x="186723" y="15116"/>
                </a:cubicBezTo>
                <a:cubicBezTo>
                  <a:pt x="181425" y="7165"/>
                  <a:pt x="172983" y="1928"/>
                  <a:pt x="161753" y="350"/>
                </a:cubicBezTo>
                <a:cubicBezTo>
                  <a:pt x="150524" y="-1228"/>
                  <a:pt x="130831" y="2874"/>
                  <a:pt x="119346" y="5650"/>
                </a:cubicBezTo>
                <a:cubicBezTo>
                  <a:pt x="107861" y="8427"/>
                  <a:pt x="98710" y="11708"/>
                  <a:pt x="92841" y="17009"/>
                </a:cubicBezTo>
                <a:cubicBezTo>
                  <a:pt x="86972" y="22310"/>
                  <a:pt x="80927" y="29505"/>
                  <a:pt x="84133" y="37456"/>
                </a:cubicBezTo>
                <a:cubicBezTo>
                  <a:pt x="87339" y="45407"/>
                  <a:pt x="108113" y="54368"/>
                  <a:pt x="112076" y="64717"/>
                </a:cubicBezTo>
                <a:cubicBezTo>
                  <a:pt x="116039" y="75066"/>
                  <a:pt x="114790" y="93557"/>
                  <a:pt x="107911" y="99552"/>
                </a:cubicBezTo>
                <a:cubicBezTo>
                  <a:pt x="101033" y="105547"/>
                  <a:pt x="82543" y="100498"/>
                  <a:pt x="70805" y="100687"/>
                </a:cubicBezTo>
                <a:cubicBezTo>
                  <a:pt x="59067" y="100876"/>
                  <a:pt x="46699" y="99677"/>
                  <a:pt x="37485" y="100687"/>
                </a:cubicBezTo>
                <a:cubicBezTo>
                  <a:pt x="28272" y="101697"/>
                  <a:pt x="21077" y="103528"/>
                  <a:pt x="15524" y="106746"/>
                </a:cubicBezTo>
                <a:cubicBezTo>
                  <a:pt x="9971" y="109965"/>
                  <a:pt x="6752" y="114697"/>
                  <a:pt x="4165" y="119998"/>
                </a:cubicBezTo>
                <a:cubicBezTo>
                  <a:pt x="1578" y="125299"/>
                  <a:pt x="694" y="135459"/>
                  <a:pt x="0" y="138551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sp>
      <p:sp>
        <p:nvSpPr>
          <p:cNvPr id="160" name="Google Shape;160;p16"/>
          <p:cNvSpPr txBox="1"/>
          <p:nvPr/>
        </p:nvSpPr>
        <p:spPr>
          <a:xfrm flipH="1">
            <a:off x="6816047" y="4084225"/>
            <a:ext cx="2387700" cy="4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Life after CS106B!</a:t>
            </a: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 rot="1752" flipH="1">
            <a:off x="-310800" y="903986"/>
            <a:ext cx="23550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C++ basics</a:t>
            </a:r>
            <a:endParaRPr sz="1800" b="1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2" name="Google Shape;162;p16"/>
          <p:cNvSpPr/>
          <p:nvPr/>
        </p:nvSpPr>
        <p:spPr>
          <a:xfrm flipH="1">
            <a:off x="704109" y="242169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6"/>
          <p:cNvSpPr/>
          <p:nvPr/>
        </p:nvSpPr>
        <p:spPr>
          <a:xfrm flipH="1">
            <a:off x="1829584" y="45752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6"/>
          <p:cNvSpPr/>
          <p:nvPr/>
        </p:nvSpPr>
        <p:spPr>
          <a:xfrm flipH="1">
            <a:off x="3854325" y="4420685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6"/>
          <p:cNvSpPr/>
          <p:nvPr/>
        </p:nvSpPr>
        <p:spPr>
          <a:xfrm flipH="1">
            <a:off x="6034100" y="4584410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6"/>
          <p:cNvSpPr/>
          <p:nvPr/>
        </p:nvSpPr>
        <p:spPr>
          <a:xfrm rot="7284166" flipH="1">
            <a:off x="5826743" y="4401909"/>
            <a:ext cx="517032" cy="384435"/>
          </a:xfrm>
          <a:prstGeom prst="ellipse">
            <a:avLst/>
          </a:prstGeom>
          <a:solidFill>
            <a:srgbClr val="93C47D">
              <a:alpha val="72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6"/>
          <p:cNvSpPr txBox="1"/>
          <p:nvPr/>
        </p:nvSpPr>
        <p:spPr>
          <a:xfrm rot="-2190" flipH="1">
            <a:off x="3757119" y="3728267"/>
            <a:ext cx="2354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A61C00"/>
                </a:solidFill>
                <a:latin typeface="Proxima Nova"/>
                <a:ea typeface="Proxima Nova"/>
                <a:cs typeface="Proxima Nova"/>
                <a:sym typeface="Proxima Nova"/>
              </a:rPr>
              <a:t>Diagnostic</a:t>
            </a:r>
            <a:endParaRPr sz="1800" b="1">
              <a:solidFill>
                <a:srgbClr val="A61C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8" name="Google Shape;168;p16"/>
          <p:cNvSpPr/>
          <p:nvPr/>
        </p:nvSpPr>
        <p:spPr>
          <a:xfrm flipH="1">
            <a:off x="4271334" y="7769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6"/>
          <p:cNvSpPr/>
          <p:nvPr/>
        </p:nvSpPr>
        <p:spPr>
          <a:xfrm flipH="1">
            <a:off x="6305534" y="18191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6"/>
          <p:cNvSpPr/>
          <p:nvPr/>
        </p:nvSpPr>
        <p:spPr>
          <a:xfrm flipH="1">
            <a:off x="5744409" y="23406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6"/>
          <p:cNvSpPr/>
          <p:nvPr/>
        </p:nvSpPr>
        <p:spPr>
          <a:xfrm flipH="1">
            <a:off x="5828659" y="316138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6"/>
          <p:cNvSpPr/>
          <p:nvPr/>
        </p:nvSpPr>
        <p:spPr>
          <a:xfrm flipH="1">
            <a:off x="8224509" y="343615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6"/>
          <p:cNvSpPr txBox="1"/>
          <p:nvPr/>
        </p:nvSpPr>
        <p:spPr>
          <a:xfrm rot="2240" flipH="1">
            <a:off x="6793075" y="3360932"/>
            <a:ext cx="13812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real-world algorithms</a:t>
            </a:r>
            <a:endParaRPr sz="1800" b="1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4" name="Google Shape;174;p16"/>
          <p:cNvSpPr/>
          <p:nvPr/>
        </p:nvSpPr>
        <p:spPr>
          <a:xfrm flipH="1">
            <a:off x="526959" y="181912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6"/>
          <p:cNvSpPr/>
          <p:nvPr/>
        </p:nvSpPr>
        <p:spPr>
          <a:xfrm flipH="1">
            <a:off x="894609" y="302577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6"/>
          <p:cNvSpPr/>
          <p:nvPr/>
        </p:nvSpPr>
        <p:spPr>
          <a:xfrm rot="-1020427" flipH="1">
            <a:off x="372135" y="1737184"/>
            <a:ext cx="700536" cy="1516933"/>
          </a:xfrm>
          <a:prstGeom prst="ellipse">
            <a:avLst/>
          </a:prstGeom>
          <a:solidFill>
            <a:srgbClr val="A61C00">
              <a:alpha val="55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6"/>
          <p:cNvSpPr/>
          <p:nvPr/>
        </p:nvSpPr>
        <p:spPr>
          <a:xfrm rot="5241717" flipH="1">
            <a:off x="3795331" y="4120024"/>
            <a:ext cx="351973" cy="736926"/>
          </a:xfrm>
          <a:prstGeom prst="ellipse">
            <a:avLst/>
          </a:prstGeom>
          <a:solidFill>
            <a:srgbClr val="938A80">
              <a:alpha val="60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6"/>
          <p:cNvSpPr/>
          <p:nvPr/>
        </p:nvSpPr>
        <p:spPr>
          <a:xfrm rot="5402406" flipH="1">
            <a:off x="4185959" y="272025"/>
            <a:ext cx="428700" cy="1286100"/>
          </a:xfrm>
          <a:prstGeom prst="ellipse">
            <a:avLst/>
          </a:prstGeom>
          <a:solidFill>
            <a:srgbClr val="76A5AF">
              <a:alpha val="65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6"/>
          <p:cNvSpPr/>
          <p:nvPr/>
        </p:nvSpPr>
        <p:spPr>
          <a:xfrm rot="1021451" flipH="1">
            <a:off x="5594322" y="1384265"/>
            <a:ext cx="917086" cy="2052175"/>
          </a:xfrm>
          <a:prstGeom prst="ellipse">
            <a:avLst/>
          </a:prstGeom>
          <a:solidFill>
            <a:srgbClr val="5A1E50">
              <a:alpha val="62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"/>
          <p:cNvSpPr/>
          <p:nvPr/>
        </p:nvSpPr>
        <p:spPr>
          <a:xfrm rot="938434" flipH="1">
            <a:off x="272283" y="1260281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"/>
          <p:cNvSpPr/>
          <p:nvPr/>
        </p:nvSpPr>
        <p:spPr>
          <a:xfrm rot="938434" flipH="1">
            <a:off x="8094783" y="3343556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"/>
          <p:cNvSpPr txBox="1"/>
          <p:nvPr/>
        </p:nvSpPr>
        <p:spPr>
          <a:xfrm>
            <a:off x="704100" y="1376425"/>
            <a:ext cx="3643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User/client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3" name="Google Shape;183;p16"/>
          <p:cNvSpPr txBox="1"/>
          <p:nvPr/>
        </p:nvSpPr>
        <p:spPr>
          <a:xfrm>
            <a:off x="6516350" y="1213225"/>
            <a:ext cx="2134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Implementation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4" name="Google Shape;184;p16"/>
          <p:cNvSpPr/>
          <p:nvPr/>
        </p:nvSpPr>
        <p:spPr>
          <a:xfrm>
            <a:off x="0" y="-6300"/>
            <a:ext cx="9155700" cy="5143500"/>
          </a:xfrm>
          <a:prstGeom prst="rect">
            <a:avLst/>
          </a:prstGeom>
          <a:solidFill>
            <a:srgbClr val="000000">
              <a:alpha val="492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6"/>
          <p:cNvSpPr txBox="1"/>
          <p:nvPr/>
        </p:nvSpPr>
        <p:spPr>
          <a:xfrm flipH="1">
            <a:off x="1030185" y="4739300"/>
            <a:ext cx="181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6" name="Google Shape;186;p16"/>
          <p:cNvSpPr/>
          <p:nvPr/>
        </p:nvSpPr>
        <p:spPr>
          <a:xfrm rot="532911" flipH="1">
            <a:off x="1454359" y="4216787"/>
            <a:ext cx="886024" cy="641568"/>
          </a:xfrm>
          <a:prstGeom prst="ellipse">
            <a:avLst/>
          </a:prstGeom>
          <a:solidFill>
            <a:srgbClr val="F2AD41">
              <a:alpha val="56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6"/>
          <p:cNvSpPr txBox="1"/>
          <p:nvPr/>
        </p:nvSpPr>
        <p:spPr>
          <a:xfrm>
            <a:off x="365450" y="4380150"/>
            <a:ext cx="976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Core Tools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Google Shape;192;p17"/>
          <p:cNvCxnSpPr/>
          <p:nvPr/>
        </p:nvCxnSpPr>
        <p:spPr>
          <a:xfrm>
            <a:off x="4572000" y="823525"/>
            <a:ext cx="0" cy="35877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3" name="Google Shape;193;p17"/>
          <p:cNvSpPr/>
          <p:nvPr/>
        </p:nvSpPr>
        <p:spPr>
          <a:xfrm flipH="1">
            <a:off x="4641884" y="3295375"/>
            <a:ext cx="654600" cy="525900"/>
          </a:xfrm>
          <a:prstGeom prst="triangle">
            <a:avLst>
              <a:gd name="adj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7"/>
          <p:cNvSpPr/>
          <p:nvPr/>
        </p:nvSpPr>
        <p:spPr>
          <a:xfrm flipH="1">
            <a:off x="5671647" y="1628125"/>
            <a:ext cx="3052800" cy="17244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5" name="Google Shape;195;p17"/>
          <p:cNvSpPr/>
          <p:nvPr/>
        </p:nvSpPr>
        <p:spPr>
          <a:xfrm flipH="1">
            <a:off x="509022" y="1760650"/>
            <a:ext cx="3052800" cy="14577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</a:endParaRPr>
          </a:p>
        </p:txBody>
      </p:sp>
      <p:sp>
        <p:nvSpPr>
          <p:cNvPr id="196" name="Google Shape;196;p17"/>
          <p:cNvSpPr txBox="1"/>
          <p:nvPr/>
        </p:nvSpPr>
        <p:spPr>
          <a:xfrm flipH="1">
            <a:off x="856422" y="2248150"/>
            <a:ext cx="274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vectors + grids</a:t>
            </a:r>
            <a:endParaRPr sz="1800" b="1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stacks + queues</a:t>
            </a: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b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sets + maps</a:t>
            </a:r>
            <a:endParaRPr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7" name="Google Shape;197;p17"/>
          <p:cNvSpPr txBox="1"/>
          <p:nvPr/>
        </p:nvSpPr>
        <p:spPr>
          <a:xfrm flipH="1">
            <a:off x="2950097" y="-12075"/>
            <a:ext cx="30528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Object-Oriented Programming</a:t>
            </a:r>
            <a:endParaRPr sz="1800"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8" name="Google Shape;198;p17"/>
          <p:cNvSpPr txBox="1"/>
          <p:nvPr/>
        </p:nvSpPr>
        <p:spPr>
          <a:xfrm flipH="1">
            <a:off x="6260997" y="2248150"/>
            <a:ext cx="2480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arrays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  </a:t>
            </a: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dynamic memory    </a:t>
            </a:r>
            <a:b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management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linked data structures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9" name="Google Shape;199;p17"/>
          <p:cNvSpPr txBox="1"/>
          <p:nvPr/>
        </p:nvSpPr>
        <p:spPr>
          <a:xfrm flipH="1">
            <a:off x="3299022" y="4483625"/>
            <a:ext cx="2080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4"/>
                </a:solidFill>
                <a:latin typeface="Proxima Nova"/>
                <a:ea typeface="Proxima Nova"/>
                <a:cs typeface="Proxima Nova"/>
                <a:sym typeface="Proxima Nova"/>
              </a:rPr>
              <a:t>algorithmic analysis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0" name="Google Shape;200;p17"/>
          <p:cNvSpPr txBox="1"/>
          <p:nvPr/>
        </p:nvSpPr>
        <p:spPr>
          <a:xfrm flipH="1">
            <a:off x="1030185" y="4739300"/>
            <a:ext cx="181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1" name="Google Shape;201;p17"/>
          <p:cNvSpPr txBox="1"/>
          <p:nvPr/>
        </p:nvSpPr>
        <p:spPr>
          <a:xfrm flipH="1">
            <a:off x="5407675" y="4483625"/>
            <a:ext cx="20046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recursive problem-solving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2" name="Google Shape;202;p17"/>
          <p:cNvSpPr txBox="1">
            <a:spLocks noGrp="1"/>
          </p:cNvSpPr>
          <p:nvPr>
            <p:ph type="title" idx="4294967295"/>
          </p:nvPr>
        </p:nvSpPr>
        <p:spPr>
          <a:xfrm flipH="1">
            <a:off x="365447" y="253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Roadmap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3" name="Google Shape;203;p17"/>
          <p:cNvSpPr/>
          <p:nvPr/>
        </p:nvSpPr>
        <p:spPr>
          <a:xfrm flipH="1">
            <a:off x="441847" y="776914"/>
            <a:ext cx="8169025" cy="3975025"/>
          </a:xfrm>
          <a:custGeom>
            <a:avLst/>
            <a:gdLst/>
            <a:ahLst/>
            <a:cxnLst/>
            <a:rect l="l" t="t" r="r" b="b"/>
            <a:pathLst>
              <a:path w="326761" h="159001" extrusionOk="0">
                <a:moveTo>
                  <a:pt x="326761" y="23068"/>
                </a:moveTo>
                <a:cubicBezTo>
                  <a:pt x="323227" y="34679"/>
                  <a:pt x="312626" y="71911"/>
                  <a:pt x="305558" y="92736"/>
                </a:cubicBezTo>
                <a:cubicBezTo>
                  <a:pt x="298490" y="113561"/>
                  <a:pt x="294943" y="137668"/>
                  <a:pt x="284354" y="148017"/>
                </a:cubicBezTo>
                <a:cubicBezTo>
                  <a:pt x="273765" y="158366"/>
                  <a:pt x="254379" y="154327"/>
                  <a:pt x="242023" y="154832"/>
                </a:cubicBezTo>
                <a:cubicBezTo>
                  <a:pt x="229667" y="155337"/>
                  <a:pt x="220694" y="151930"/>
                  <a:pt x="210218" y="151046"/>
                </a:cubicBezTo>
                <a:cubicBezTo>
                  <a:pt x="199743" y="150163"/>
                  <a:pt x="193116" y="148332"/>
                  <a:pt x="179170" y="149531"/>
                </a:cubicBezTo>
                <a:cubicBezTo>
                  <a:pt x="165224" y="150730"/>
                  <a:pt x="138656" y="156915"/>
                  <a:pt x="126540" y="158240"/>
                </a:cubicBezTo>
                <a:cubicBezTo>
                  <a:pt x="114424" y="159565"/>
                  <a:pt x="111962" y="159061"/>
                  <a:pt x="106472" y="157483"/>
                </a:cubicBezTo>
                <a:cubicBezTo>
                  <a:pt x="100982" y="155905"/>
                  <a:pt x="94860" y="152813"/>
                  <a:pt x="93598" y="148774"/>
                </a:cubicBezTo>
                <a:cubicBezTo>
                  <a:pt x="92336" y="144735"/>
                  <a:pt x="90266" y="139308"/>
                  <a:pt x="98899" y="133250"/>
                </a:cubicBezTo>
                <a:cubicBezTo>
                  <a:pt x="107532" y="127192"/>
                  <a:pt x="132018" y="119998"/>
                  <a:pt x="145396" y="112425"/>
                </a:cubicBezTo>
                <a:cubicBezTo>
                  <a:pt x="158775" y="104852"/>
                  <a:pt x="171146" y="98542"/>
                  <a:pt x="179170" y="87814"/>
                </a:cubicBezTo>
                <a:cubicBezTo>
                  <a:pt x="187194" y="77086"/>
                  <a:pt x="192280" y="60173"/>
                  <a:pt x="193539" y="48057"/>
                </a:cubicBezTo>
                <a:cubicBezTo>
                  <a:pt x="194798" y="35941"/>
                  <a:pt x="192021" y="23067"/>
                  <a:pt x="186723" y="15116"/>
                </a:cubicBezTo>
                <a:cubicBezTo>
                  <a:pt x="181425" y="7165"/>
                  <a:pt x="172983" y="1928"/>
                  <a:pt x="161753" y="350"/>
                </a:cubicBezTo>
                <a:cubicBezTo>
                  <a:pt x="150524" y="-1228"/>
                  <a:pt x="130831" y="2874"/>
                  <a:pt x="119346" y="5650"/>
                </a:cubicBezTo>
                <a:cubicBezTo>
                  <a:pt x="107861" y="8427"/>
                  <a:pt x="98710" y="11708"/>
                  <a:pt x="92841" y="17009"/>
                </a:cubicBezTo>
                <a:cubicBezTo>
                  <a:pt x="86972" y="22310"/>
                  <a:pt x="80927" y="29505"/>
                  <a:pt x="84133" y="37456"/>
                </a:cubicBezTo>
                <a:cubicBezTo>
                  <a:pt x="87339" y="45407"/>
                  <a:pt x="108113" y="54368"/>
                  <a:pt x="112076" y="64717"/>
                </a:cubicBezTo>
                <a:cubicBezTo>
                  <a:pt x="116039" y="75066"/>
                  <a:pt x="114790" y="93557"/>
                  <a:pt x="107911" y="99552"/>
                </a:cubicBezTo>
                <a:cubicBezTo>
                  <a:pt x="101033" y="105547"/>
                  <a:pt x="82543" y="100498"/>
                  <a:pt x="70805" y="100687"/>
                </a:cubicBezTo>
                <a:cubicBezTo>
                  <a:pt x="59067" y="100876"/>
                  <a:pt x="46699" y="99677"/>
                  <a:pt x="37485" y="100687"/>
                </a:cubicBezTo>
                <a:cubicBezTo>
                  <a:pt x="28272" y="101697"/>
                  <a:pt x="21077" y="103528"/>
                  <a:pt x="15524" y="106746"/>
                </a:cubicBezTo>
                <a:cubicBezTo>
                  <a:pt x="9971" y="109965"/>
                  <a:pt x="6752" y="114697"/>
                  <a:pt x="4165" y="119998"/>
                </a:cubicBezTo>
                <a:cubicBezTo>
                  <a:pt x="1578" y="125299"/>
                  <a:pt x="694" y="135459"/>
                  <a:pt x="0" y="138551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sp>
      <p:sp>
        <p:nvSpPr>
          <p:cNvPr id="204" name="Google Shape;204;p17"/>
          <p:cNvSpPr txBox="1"/>
          <p:nvPr/>
        </p:nvSpPr>
        <p:spPr>
          <a:xfrm flipH="1">
            <a:off x="6816047" y="4084225"/>
            <a:ext cx="2387700" cy="4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Life after CS106B!</a:t>
            </a: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05" name="Google Shape;205;p17"/>
          <p:cNvSpPr/>
          <p:nvPr/>
        </p:nvSpPr>
        <p:spPr>
          <a:xfrm flipH="1">
            <a:off x="704109" y="242169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7"/>
          <p:cNvSpPr/>
          <p:nvPr/>
        </p:nvSpPr>
        <p:spPr>
          <a:xfrm flipH="1">
            <a:off x="1829584" y="45752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7"/>
          <p:cNvSpPr/>
          <p:nvPr/>
        </p:nvSpPr>
        <p:spPr>
          <a:xfrm flipH="1">
            <a:off x="3854325" y="4420685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7"/>
          <p:cNvSpPr/>
          <p:nvPr/>
        </p:nvSpPr>
        <p:spPr>
          <a:xfrm flipH="1">
            <a:off x="6034100" y="4584410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7"/>
          <p:cNvSpPr/>
          <p:nvPr/>
        </p:nvSpPr>
        <p:spPr>
          <a:xfrm rot="7284166" flipH="1">
            <a:off x="5826743" y="4401909"/>
            <a:ext cx="517032" cy="384435"/>
          </a:xfrm>
          <a:prstGeom prst="ellipse">
            <a:avLst/>
          </a:prstGeom>
          <a:solidFill>
            <a:srgbClr val="93C47D">
              <a:alpha val="72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7"/>
          <p:cNvSpPr txBox="1"/>
          <p:nvPr/>
        </p:nvSpPr>
        <p:spPr>
          <a:xfrm rot="-2190" flipH="1">
            <a:off x="3757119" y="3728267"/>
            <a:ext cx="2354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A61C00"/>
                </a:solidFill>
                <a:latin typeface="Proxima Nova"/>
                <a:ea typeface="Proxima Nova"/>
                <a:cs typeface="Proxima Nova"/>
                <a:sym typeface="Proxima Nova"/>
              </a:rPr>
              <a:t>Diagnostic</a:t>
            </a:r>
            <a:endParaRPr sz="1800" b="1">
              <a:solidFill>
                <a:srgbClr val="A61C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1" name="Google Shape;211;p17"/>
          <p:cNvSpPr/>
          <p:nvPr/>
        </p:nvSpPr>
        <p:spPr>
          <a:xfrm flipH="1">
            <a:off x="4271334" y="7769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7"/>
          <p:cNvSpPr/>
          <p:nvPr/>
        </p:nvSpPr>
        <p:spPr>
          <a:xfrm flipH="1">
            <a:off x="6305534" y="18191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7"/>
          <p:cNvSpPr/>
          <p:nvPr/>
        </p:nvSpPr>
        <p:spPr>
          <a:xfrm flipH="1">
            <a:off x="5744409" y="23406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7"/>
          <p:cNvSpPr/>
          <p:nvPr/>
        </p:nvSpPr>
        <p:spPr>
          <a:xfrm flipH="1">
            <a:off x="5828659" y="316138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7"/>
          <p:cNvSpPr/>
          <p:nvPr/>
        </p:nvSpPr>
        <p:spPr>
          <a:xfrm flipH="1">
            <a:off x="8224509" y="343615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7"/>
          <p:cNvSpPr txBox="1"/>
          <p:nvPr/>
        </p:nvSpPr>
        <p:spPr>
          <a:xfrm rot="2240" flipH="1">
            <a:off x="6793075" y="3360932"/>
            <a:ext cx="13812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real-world algorithms</a:t>
            </a:r>
            <a:endParaRPr sz="1800" b="1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7" name="Google Shape;217;p17"/>
          <p:cNvSpPr/>
          <p:nvPr/>
        </p:nvSpPr>
        <p:spPr>
          <a:xfrm flipH="1">
            <a:off x="526959" y="181912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7"/>
          <p:cNvSpPr/>
          <p:nvPr/>
        </p:nvSpPr>
        <p:spPr>
          <a:xfrm flipH="1">
            <a:off x="894609" y="302577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7"/>
          <p:cNvSpPr/>
          <p:nvPr/>
        </p:nvSpPr>
        <p:spPr>
          <a:xfrm rot="-1020427" flipH="1">
            <a:off x="372135" y="1737184"/>
            <a:ext cx="700536" cy="1516933"/>
          </a:xfrm>
          <a:prstGeom prst="ellipse">
            <a:avLst/>
          </a:prstGeom>
          <a:solidFill>
            <a:srgbClr val="A61C00">
              <a:alpha val="55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7"/>
          <p:cNvSpPr/>
          <p:nvPr/>
        </p:nvSpPr>
        <p:spPr>
          <a:xfrm rot="5241717" flipH="1">
            <a:off x="3795331" y="4120024"/>
            <a:ext cx="351973" cy="736926"/>
          </a:xfrm>
          <a:prstGeom prst="ellipse">
            <a:avLst/>
          </a:prstGeom>
          <a:solidFill>
            <a:srgbClr val="938A80">
              <a:alpha val="60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7"/>
          <p:cNvSpPr/>
          <p:nvPr/>
        </p:nvSpPr>
        <p:spPr>
          <a:xfrm rot="5402406" flipH="1">
            <a:off x="4185959" y="272025"/>
            <a:ext cx="428700" cy="1286100"/>
          </a:xfrm>
          <a:prstGeom prst="ellipse">
            <a:avLst/>
          </a:prstGeom>
          <a:solidFill>
            <a:srgbClr val="76A5AF">
              <a:alpha val="65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7"/>
          <p:cNvSpPr/>
          <p:nvPr/>
        </p:nvSpPr>
        <p:spPr>
          <a:xfrm rot="1021451" flipH="1">
            <a:off x="5594322" y="1384265"/>
            <a:ext cx="917086" cy="2052175"/>
          </a:xfrm>
          <a:prstGeom prst="ellipse">
            <a:avLst/>
          </a:prstGeom>
          <a:solidFill>
            <a:srgbClr val="5A1E50">
              <a:alpha val="62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7"/>
          <p:cNvSpPr/>
          <p:nvPr/>
        </p:nvSpPr>
        <p:spPr>
          <a:xfrm rot="938434" flipH="1">
            <a:off x="8094783" y="3343556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7"/>
          <p:cNvSpPr txBox="1"/>
          <p:nvPr/>
        </p:nvSpPr>
        <p:spPr>
          <a:xfrm>
            <a:off x="365450" y="4380150"/>
            <a:ext cx="976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Core Tools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5" name="Google Shape;225;p17"/>
          <p:cNvSpPr txBox="1"/>
          <p:nvPr/>
        </p:nvSpPr>
        <p:spPr>
          <a:xfrm>
            <a:off x="704100" y="1376425"/>
            <a:ext cx="3643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User/client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6" name="Google Shape;226;p17"/>
          <p:cNvSpPr txBox="1"/>
          <p:nvPr/>
        </p:nvSpPr>
        <p:spPr>
          <a:xfrm>
            <a:off x="6516350" y="1213225"/>
            <a:ext cx="2134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Implementation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7" name="Google Shape;227;p17"/>
          <p:cNvSpPr/>
          <p:nvPr/>
        </p:nvSpPr>
        <p:spPr>
          <a:xfrm>
            <a:off x="-11550" y="-6300"/>
            <a:ext cx="9167100" cy="5156100"/>
          </a:xfrm>
          <a:prstGeom prst="rect">
            <a:avLst/>
          </a:prstGeom>
          <a:solidFill>
            <a:srgbClr val="000000">
              <a:alpha val="492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7"/>
          <p:cNvSpPr txBox="1"/>
          <p:nvPr/>
        </p:nvSpPr>
        <p:spPr>
          <a:xfrm rot="1752" flipH="1">
            <a:off x="-310800" y="903986"/>
            <a:ext cx="23550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FE2F3"/>
                </a:solidFill>
                <a:latin typeface="Proxima Nova"/>
                <a:ea typeface="Proxima Nova"/>
                <a:cs typeface="Proxima Nova"/>
                <a:sym typeface="Proxima Nova"/>
              </a:rPr>
              <a:t>C++ basics</a:t>
            </a:r>
            <a:endParaRPr sz="1800" b="1">
              <a:solidFill>
                <a:srgbClr val="CFE2F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9" name="Google Shape;229;p17"/>
          <p:cNvSpPr/>
          <p:nvPr/>
        </p:nvSpPr>
        <p:spPr>
          <a:xfrm rot="938434" flipH="1">
            <a:off x="272283" y="1260281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7"/>
          <p:cNvSpPr txBox="1"/>
          <p:nvPr/>
        </p:nvSpPr>
        <p:spPr>
          <a:xfrm flipH="1">
            <a:off x="1030185" y="4739300"/>
            <a:ext cx="181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1" name="Google Shape;231;p17"/>
          <p:cNvSpPr txBox="1"/>
          <p:nvPr/>
        </p:nvSpPr>
        <p:spPr>
          <a:xfrm>
            <a:off x="365450" y="4380150"/>
            <a:ext cx="976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Core Tools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2" name="Google Shape;232;p17"/>
          <p:cNvSpPr/>
          <p:nvPr/>
        </p:nvSpPr>
        <p:spPr>
          <a:xfrm rot="532911" flipH="1">
            <a:off x="1454359" y="4216787"/>
            <a:ext cx="886024" cy="641568"/>
          </a:xfrm>
          <a:prstGeom prst="ellipse">
            <a:avLst/>
          </a:prstGeom>
          <a:solidFill>
            <a:srgbClr val="F2AD41">
              <a:alpha val="56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FFFFFF"/>
                </a:solidFill>
              </a:rPr>
              <a:t>C++ Basics Review</a:t>
            </a:r>
            <a:br>
              <a:rPr lang="en" dirty="0">
                <a:solidFill>
                  <a:srgbClr val="FFFFFF"/>
                </a:solidFill>
              </a:rPr>
            </a:br>
            <a:endParaRPr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F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Think, Pair</a:t>
            </a:r>
            <a:br>
              <a:rPr lang="en" dirty="0"/>
            </a:br>
            <a:r>
              <a:rPr lang="en" dirty="0">
                <a:solidFill>
                  <a:srgbClr val="FFC000"/>
                </a:solidFill>
              </a:rPr>
              <a:t>(breakout rooms)</a:t>
            </a:r>
            <a:endParaRPr sz="1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0"/>
          <p:cNvSpPr txBox="1">
            <a:spLocks noGrp="1"/>
          </p:cNvSpPr>
          <p:nvPr>
            <p:ph type="body" idx="2"/>
          </p:nvPr>
        </p:nvSpPr>
        <p:spPr>
          <a:xfrm>
            <a:off x="4885450" y="2123250"/>
            <a:ext cx="4022700" cy="23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b="1" dirty="0">
                <a:solidFill>
                  <a:srgbClr val="999999"/>
                </a:solidFill>
                <a:latin typeface="Consolas"/>
                <a:ea typeface="Consolas"/>
                <a:cs typeface="Consolas"/>
                <a:sym typeface="Consolas"/>
              </a:rPr>
              <a:t>#include &lt;iostream&gt;</a:t>
            </a:r>
            <a:endParaRPr b="1" dirty="0">
              <a:solidFill>
                <a:srgbClr val="999999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808000"/>
                </a:solidFill>
                <a:latin typeface="Consolas"/>
                <a:ea typeface="Consolas"/>
                <a:cs typeface="Consolas"/>
                <a:sym typeface="Consolas"/>
              </a:rPr>
              <a:t>using</a:t>
            </a:r>
            <a:r>
              <a:rPr lang="en" dirty="0">
                <a:solidFill>
                  <a:schemeClr val="l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dirty="0">
                <a:solidFill>
                  <a:srgbClr val="808000"/>
                </a:solidFill>
                <a:latin typeface="Consolas"/>
                <a:ea typeface="Consolas"/>
                <a:cs typeface="Consolas"/>
                <a:sym typeface="Consolas"/>
              </a:rPr>
              <a:t>namespace</a:t>
            </a:r>
            <a:r>
              <a:rPr lang="en" dirty="0">
                <a:solidFill>
                  <a:schemeClr val="l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dirty="0">
                <a:solidFill>
                  <a:srgbClr val="800080"/>
                </a:solidFill>
                <a:latin typeface="Consolas"/>
                <a:ea typeface="Consolas"/>
                <a:cs typeface="Consolas"/>
                <a:sym typeface="Consolas"/>
              </a:rPr>
              <a:t>std</a:t>
            </a:r>
            <a:r>
              <a:rPr lang="en" dirty="0">
                <a:solidFill>
                  <a:schemeClr val="accent5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b="1" dirty="0">
                <a:solidFill>
                  <a:srgbClr val="990000"/>
                </a:solidFill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() {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i="1" dirty="0">
                <a:solidFill>
                  <a:srgbClr val="999988"/>
                </a:solidFill>
                <a:latin typeface="Consolas"/>
                <a:ea typeface="Consolas"/>
                <a:cs typeface="Consolas"/>
                <a:sym typeface="Consolas"/>
              </a:rPr>
              <a:t>/* </a:t>
            </a:r>
            <a:r>
              <a:rPr lang="en" i="1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TODO:</a:t>
            </a:r>
            <a:r>
              <a:rPr lang="en" i="1" dirty="0">
                <a:solidFill>
                  <a:srgbClr val="999988"/>
                </a:solidFill>
                <a:latin typeface="Consolas"/>
                <a:ea typeface="Consolas"/>
                <a:cs typeface="Consolas"/>
                <a:sym typeface="Consolas"/>
              </a:rPr>
              <a:t> Your code goes here! */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dirty="0">
                <a:solidFill>
                  <a:srgbClr val="008080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dirty="0">
              <a:solidFill>
                <a:srgbClr val="00008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8" name="Google Shape;368;p40"/>
          <p:cNvSpPr txBox="1">
            <a:spLocks noGrp="1"/>
          </p:cNvSpPr>
          <p:nvPr>
            <p:ph type="body" idx="1"/>
          </p:nvPr>
        </p:nvSpPr>
        <p:spPr>
          <a:xfrm>
            <a:off x="311950" y="254200"/>
            <a:ext cx="8443800" cy="1661100"/>
          </a:xfrm>
          <a:prstGeom prst="rect">
            <a:avLst/>
          </a:prstGeom>
          <a:solidFill>
            <a:srgbClr val="EFEFEF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278417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</a:rPr>
              <a:t>How would you write a program that prints out the calls for a spaceship that is about to launch? Countdown the numbers from 10 to 1 and then print “Liftoff.”</a:t>
            </a:r>
            <a:endParaRPr sz="2000" dirty="0"/>
          </a:p>
        </p:txBody>
      </p:sp>
      <p:sp>
        <p:nvSpPr>
          <p:cNvPr id="369" name="Google Shape;369;p40"/>
          <p:cNvSpPr txBox="1">
            <a:spLocks noGrp="1"/>
          </p:cNvSpPr>
          <p:nvPr>
            <p:ph type="body" idx="2"/>
          </p:nvPr>
        </p:nvSpPr>
        <p:spPr>
          <a:xfrm>
            <a:off x="1456382" y="1871710"/>
            <a:ext cx="3501600" cy="23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b="1" dirty="0">
                <a:solidFill>
                  <a:srgbClr val="990000"/>
                </a:solidFill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():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i </a:t>
            </a: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range(</a:t>
            </a:r>
            <a:r>
              <a:rPr lang="en" dirty="0">
                <a:solidFill>
                  <a:srgbClr val="008080"/>
                </a:solidFill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dirty="0">
                <a:solidFill>
                  <a:srgbClr val="008080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dirty="0">
                <a:solidFill>
                  <a:srgbClr val="008080"/>
                </a:solidFill>
                <a:latin typeface="Consolas"/>
                <a:ea typeface="Consolas"/>
                <a:cs typeface="Consolas"/>
                <a:sym typeface="Consolas"/>
              </a:rPr>
              <a:t>-1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):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print(i)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print(</a:t>
            </a:r>
            <a:r>
              <a:rPr lang="en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"Liftoff"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__name__ == </a:t>
            </a:r>
            <a:r>
              <a:rPr lang="en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"__main__"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: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main()</a:t>
            </a:r>
            <a:endParaRPr dirty="0">
              <a:solidFill>
                <a:srgbClr val="00008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endParaRPr dirty="0">
              <a:solidFill>
                <a:srgbClr val="00008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0" name="Google Shape;370;p40"/>
          <p:cNvSpPr txBox="1"/>
          <p:nvPr/>
        </p:nvSpPr>
        <p:spPr>
          <a:xfrm>
            <a:off x="1933520" y="4096860"/>
            <a:ext cx="2394900" cy="7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Python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71" name="Google Shape;37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952" y="2100488"/>
            <a:ext cx="1052000" cy="239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5500" y="374800"/>
            <a:ext cx="1463100" cy="1419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73" name="Google Shape;373;p40"/>
          <p:cNvSpPr txBox="1"/>
          <p:nvPr/>
        </p:nvSpPr>
        <p:spPr>
          <a:xfrm>
            <a:off x="5577550" y="4105550"/>
            <a:ext cx="2394900" cy="7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C++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cxnSp>
        <p:nvCxnSpPr>
          <p:cNvPr id="374" name="Google Shape;374;p40"/>
          <p:cNvCxnSpPr/>
          <p:nvPr/>
        </p:nvCxnSpPr>
        <p:spPr>
          <a:xfrm rot="10800000">
            <a:off x="4664684" y="2221150"/>
            <a:ext cx="0" cy="25059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0"/>
          <p:cNvSpPr txBox="1">
            <a:spLocks noGrp="1"/>
          </p:cNvSpPr>
          <p:nvPr>
            <p:ph type="body" idx="2"/>
          </p:nvPr>
        </p:nvSpPr>
        <p:spPr>
          <a:xfrm>
            <a:off x="4898538" y="1808671"/>
            <a:ext cx="4022700" cy="23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b="1" dirty="0">
                <a:solidFill>
                  <a:srgbClr val="999999"/>
                </a:solidFill>
                <a:latin typeface="Consolas"/>
                <a:ea typeface="Consolas"/>
                <a:cs typeface="Consolas"/>
                <a:sym typeface="Consolas"/>
              </a:rPr>
              <a:t>#include &lt;iostream&gt;</a:t>
            </a:r>
            <a:endParaRPr b="1" dirty="0">
              <a:solidFill>
                <a:srgbClr val="999999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808000"/>
                </a:solidFill>
                <a:latin typeface="Consolas"/>
                <a:ea typeface="Consolas"/>
                <a:cs typeface="Consolas"/>
                <a:sym typeface="Consolas"/>
              </a:rPr>
              <a:t>using</a:t>
            </a:r>
            <a:r>
              <a:rPr lang="en" dirty="0">
                <a:solidFill>
                  <a:schemeClr val="l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dirty="0">
                <a:solidFill>
                  <a:srgbClr val="808000"/>
                </a:solidFill>
                <a:latin typeface="Consolas"/>
                <a:ea typeface="Consolas"/>
                <a:cs typeface="Consolas"/>
                <a:sym typeface="Consolas"/>
              </a:rPr>
              <a:t>namespace</a:t>
            </a:r>
            <a:r>
              <a:rPr lang="en" dirty="0">
                <a:solidFill>
                  <a:schemeClr val="l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dirty="0">
                <a:solidFill>
                  <a:srgbClr val="800080"/>
                </a:solidFill>
                <a:latin typeface="Consolas"/>
                <a:ea typeface="Consolas"/>
                <a:cs typeface="Consolas"/>
                <a:sym typeface="Consolas"/>
              </a:rPr>
              <a:t>std</a:t>
            </a:r>
            <a:r>
              <a:rPr lang="en" dirty="0">
                <a:solidFill>
                  <a:schemeClr val="accent5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lang="en" sz="6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b="1" dirty="0">
                <a:solidFill>
                  <a:srgbClr val="7030A0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b="1" dirty="0">
                <a:solidFill>
                  <a:srgbClr val="990000"/>
                </a:solidFill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() {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for (</a:t>
            </a:r>
            <a:r>
              <a:rPr lang="en" dirty="0">
                <a:solidFill>
                  <a:srgbClr val="7030A0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= </a:t>
            </a:r>
            <a:r>
              <a:rPr lang="en-US" dirty="0">
                <a:solidFill>
                  <a:srgbClr val="00B0F0"/>
                </a:solidFill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-US" dirty="0" err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&gt; </a:t>
            </a:r>
            <a:r>
              <a:rPr lang="en-US" dirty="0">
                <a:solidFill>
                  <a:srgbClr val="00B0F0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 </a:t>
            </a:r>
            <a:r>
              <a:rPr lang="en-US" dirty="0" err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-US" dirty="0">
                <a:solidFill>
                  <a:srgbClr val="00B0F0"/>
                </a:solidFill>
                <a:latin typeface="Consolas"/>
                <a:ea typeface="Consolas"/>
                <a:cs typeface="Consolas"/>
                <a:sym typeface="Consolas"/>
              </a:rPr>
              <a:t>--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" dirty="0">
                <a:solidFill>
                  <a:srgbClr val="C00000"/>
                </a:solidFill>
                <a:latin typeface="Consolas"/>
                <a:ea typeface="Consolas"/>
                <a:cs typeface="Consolas"/>
                <a:sym typeface="Consolas"/>
              </a:rPr>
              <a:t>cout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&lt;&lt; </a:t>
            </a:r>
            <a:r>
              <a:rPr lang="en-US" dirty="0" err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&lt;&lt; </a:t>
            </a:r>
            <a:r>
              <a:rPr lang="en-US" dirty="0" err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endl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/>
                <a:ea typeface="Consolas"/>
                <a:cs typeface="Consolas"/>
                <a:sym typeface="Consolas"/>
              </a:rPr>
              <a:t>cout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&lt;&lt; </a:t>
            </a:r>
            <a:r>
              <a:rPr lang="en-US" dirty="0">
                <a:solidFill>
                  <a:schemeClr val="accent5"/>
                </a:solidFill>
                <a:latin typeface="Consolas"/>
                <a:ea typeface="Consolas"/>
                <a:cs typeface="Consolas"/>
                <a:sym typeface="Consolas"/>
              </a:rPr>
              <a:t>“Liftoff” 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&lt;&lt; </a:t>
            </a:r>
            <a:r>
              <a:rPr lang="en-US" dirty="0" err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endl</a:t>
            </a:r>
            <a:r>
              <a:rPr lang="en-US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dirty="0">
                <a:solidFill>
                  <a:srgbClr val="008080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dirty="0">
              <a:solidFill>
                <a:srgbClr val="00008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68" name="Google Shape;368;p40"/>
          <p:cNvSpPr txBox="1">
            <a:spLocks noGrp="1"/>
          </p:cNvSpPr>
          <p:nvPr>
            <p:ph type="body" idx="1"/>
          </p:nvPr>
        </p:nvSpPr>
        <p:spPr>
          <a:xfrm>
            <a:off x="311950" y="254200"/>
            <a:ext cx="8443800" cy="1365970"/>
          </a:xfrm>
          <a:prstGeom prst="rect">
            <a:avLst/>
          </a:prstGeom>
          <a:solidFill>
            <a:srgbClr val="EFEFEF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278417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</a:rPr>
              <a:t>This spaceship is about to launch!</a:t>
            </a:r>
            <a:endParaRPr sz="2000" dirty="0"/>
          </a:p>
        </p:txBody>
      </p:sp>
      <p:sp>
        <p:nvSpPr>
          <p:cNvPr id="369" name="Google Shape;369;p40"/>
          <p:cNvSpPr txBox="1">
            <a:spLocks noGrp="1"/>
          </p:cNvSpPr>
          <p:nvPr>
            <p:ph type="body" idx="2"/>
          </p:nvPr>
        </p:nvSpPr>
        <p:spPr>
          <a:xfrm>
            <a:off x="1456381" y="1763146"/>
            <a:ext cx="3501600" cy="23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b="1" dirty="0">
                <a:solidFill>
                  <a:srgbClr val="990000"/>
                </a:solidFill>
                <a:latin typeface="Consolas"/>
                <a:ea typeface="Consolas"/>
                <a:cs typeface="Consolas"/>
                <a:sym typeface="Consolas"/>
              </a:rPr>
              <a:t>main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():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i </a:t>
            </a: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range(</a:t>
            </a:r>
            <a:r>
              <a:rPr lang="en" dirty="0">
                <a:solidFill>
                  <a:srgbClr val="008080"/>
                </a:solidFill>
                <a:latin typeface="Consolas"/>
                <a:ea typeface="Consolas"/>
                <a:cs typeface="Consolas"/>
                <a:sym typeface="Consolas"/>
              </a:rPr>
              <a:t>10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dirty="0">
                <a:solidFill>
                  <a:srgbClr val="008080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" dirty="0">
                <a:solidFill>
                  <a:srgbClr val="008080"/>
                </a:solidFill>
                <a:latin typeface="Consolas"/>
                <a:ea typeface="Consolas"/>
                <a:cs typeface="Consolas"/>
                <a:sym typeface="Consolas"/>
              </a:rPr>
              <a:t>-1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):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    print(i)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print(</a:t>
            </a:r>
            <a:r>
              <a:rPr lang="en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"Liftoff"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__name__ == </a:t>
            </a:r>
            <a:r>
              <a:rPr lang="en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"__main__"</a:t>
            </a: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:</a:t>
            </a:r>
            <a:b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   main()</a:t>
            </a:r>
            <a:endParaRPr dirty="0">
              <a:solidFill>
                <a:srgbClr val="00008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endParaRPr dirty="0">
              <a:solidFill>
                <a:srgbClr val="00008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70" name="Google Shape;370;p40"/>
          <p:cNvSpPr txBox="1"/>
          <p:nvPr/>
        </p:nvSpPr>
        <p:spPr>
          <a:xfrm>
            <a:off x="1933520" y="4096860"/>
            <a:ext cx="2394900" cy="7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Python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71" name="Google Shape;37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402" y="1763146"/>
            <a:ext cx="1052000" cy="239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5500" y="374800"/>
            <a:ext cx="1214317" cy="1177163"/>
          </a:xfrm>
          <a:prstGeom prst="ellipse">
            <a:avLst/>
          </a:prstGeom>
          <a:noFill/>
          <a:ln>
            <a:noFill/>
          </a:ln>
        </p:spPr>
      </p:pic>
      <p:sp>
        <p:nvSpPr>
          <p:cNvPr id="373" name="Google Shape;373;p40"/>
          <p:cNvSpPr txBox="1"/>
          <p:nvPr/>
        </p:nvSpPr>
        <p:spPr>
          <a:xfrm>
            <a:off x="5577550" y="4105550"/>
            <a:ext cx="2394900" cy="7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aveat"/>
                <a:ea typeface="Caveat"/>
                <a:cs typeface="Caveat"/>
                <a:sym typeface="Caveat"/>
              </a:rPr>
              <a:t>C++</a:t>
            </a:r>
            <a:endParaRPr sz="2600">
              <a:latin typeface="Caveat"/>
              <a:ea typeface="Caveat"/>
              <a:cs typeface="Caveat"/>
              <a:sym typeface="Caveat"/>
            </a:endParaRPr>
          </a:p>
        </p:txBody>
      </p:sp>
      <p:cxnSp>
        <p:nvCxnSpPr>
          <p:cNvPr id="374" name="Google Shape;374;p40"/>
          <p:cNvCxnSpPr/>
          <p:nvPr/>
        </p:nvCxnSpPr>
        <p:spPr>
          <a:xfrm rot="10800000">
            <a:off x="4655387" y="1950660"/>
            <a:ext cx="0" cy="25059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80263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questions</a:t>
            </a:r>
            <a:endParaRPr/>
          </a:p>
        </p:txBody>
      </p:sp>
      <p:sp>
        <p:nvSpPr>
          <p:cNvPr id="238" name="Google Shape;238;p1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What’s special about strings in C++?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How do we test code in CS106B?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What’s next?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What’s special about </a:t>
            </a:r>
            <a:br>
              <a:rPr lang="en">
                <a:solidFill>
                  <a:srgbClr val="FFFFFF"/>
                </a:solidFill>
              </a:rPr>
            </a:br>
            <a:r>
              <a:rPr lang="en" b="1">
                <a:solidFill>
                  <a:schemeClr val="accent1"/>
                </a:solidFill>
              </a:rPr>
              <a:t>strings</a:t>
            </a:r>
            <a:r>
              <a:rPr lang="en">
                <a:solidFill>
                  <a:srgbClr val="FFFFFF"/>
                </a:solidFill>
              </a:rPr>
              <a:t> in C++?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4"/>
          <p:cNvSpPr/>
          <p:nvPr/>
        </p:nvSpPr>
        <p:spPr>
          <a:xfrm>
            <a:off x="1322250" y="2145300"/>
            <a:ext cx="6499500" cy="15264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string</a:t>
            </a:r>
            <a:endParaRPr sz="2400" b="1">
              <a:solidFill>
                <a:schemeClr val="accent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A data type that represents a sequence of characters</a:t>
            </a:r>
            <a:endParaRPr/>
          </a:p>
        </p:txBody>
      </p:sp>
      <p:sp>
        <p:nvSpPr>
          <p:cNvPr id="396" name="Google Shape;396;p44"/>
          <p:cNvSpPr txBox="1"/>
          <p:nvPr/>
        </p:nvSpPr>
        <p:spPr>
          <a:xfrm>
            <a:off x="3327600" y="1471800"/>
            <a:ext cx="24888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Definition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5"/>
          <p:cNvSpPr/>
          <p:nvPr/>
        </p:nvSpPr>
        <p:spPr>
          <a:xfrm>
            <a:off x="1322250" y="2145300"/>
            <a:ext cx="6499500" cy="15264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string</a:t>
            </a:r>
            <a:endParaRPr sz="2400" b="1">
              <a:solidFill>
                <a:schemeClr val="accent5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Proxima Nova"/>
                <a:ea typeface="Proxima Nova"/>
                <a:cs typeface="Proxima Nova"/>
                <a:sym typeface="Proxima Nova"/>
              </a:rPr>
              <a:t>A data type that represents a sequence of characters</a:t>
            </a:r>
            <a:endParaRPr sz="2400">
              <a:solidFill>
                <a:schemeClr val="accent5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2" name="Google Shape;402;p45"/>
          <p:cNvSpPr txBox="1"/>
          <p:nvPr/>
        </p:nvSpPr>
        <p:spPr>
          <a:xfrm>
            <a:off x="3327600" y="1471800"/>
            <a:ext cx="24888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Definition</a:t>
            </a:r>
            <a:endParaRPr/>
          </a:p>
        </p:txBody>
      </p:sp>
      <p:pic>
        <p:nvPicPr>
          <p:cNvPr id="403" name="Google Shape;403;p45"/>
          <p:cNvPicPr preferRelativeResize="0"/>
          <p:nvPr/>
        </p:nvPicPr>
        <p:blipFill rotWithShape="1">
          <a:blip r:embed="rId3">
            <a:alphaModFix/>
          </a:blip>
          <a:srcRect b="15718"/>
          <a:stretch/>
        </p:blipFill>
        <p:spPr>
          <a:xfrm rot="10654946">
            <a:off x="5285758" y="2074817"/>
            <a:ext cx="1953987" cy="1561142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5"/>
          <p:cNvSpPr txBox="1"/>
          <p:nvPr/>
        </p:nvSpPr>
        <p:spPr>
          <a:xfrm>
            <a:off x="6046025" y="662700"/>
            <a:ext cx="31371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veat"/>
                <a:ea typeface="Caveat"/>
                <a:cs typeface="Caveat"/>
                <a:sym typeface="Caveat"/>
              </a:rPr>
              <a:t>Characters can be letters, digits, symbols (&amp;, !, ~), etc. </a:t>
            </a:r>
            <a:endParaRPr sz="30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Strings review</a:t>
            </a:r>
            <a:endParaRPr/>
          </a:p>
        </p:txBody>
      </p:sp>
      <p:sp>
        <p:nvSpPr>
          <p:cNvPr id="410" name="Google Shape;410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/>
              <a:t>Strings are made up of characters of type char, and the characters of a string can be accessed by the index in the string (this should be familiar):</a:t>
            </a:r>
            <a:endParaRPr sz="2000"/>
          </a:p>
        </p:txBody>
      </p:sp>
      <p:pic>
        <p:nvPicPr>
          <p:cNvPr id="411" name="Google Shape;411;p46"/>
          <p:cNvPicPr preferRelativeResize="0"/>
          <p:nvPr/>
        </p:nvPicPr>
        <p:blipFill rotWithShape="1">
          <a:blip r:embed="rId3">
            <a:alphaModFix/>
          </a:blip>
          <a:srcRect b="8424"/>
          <a:stretch/>
        </p:blipFill>
        <p:spPr>
          <a:xfrm>
            <a:off x="1977938" y="2646550"/>
            <a:ext cx="5188125" cy="126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6"/>
          <p:cNvSpPr txBox="1"/>
          <p:nvPr/>
        </p:nvSpPr>
        <p:spPr>
          <a:xfrm>
            <a:off x="2167445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3" name="Google Shape;413;p46"/>
          <p:cNvSpPr txBox="1"/>
          <p:nvPr/>
        </p:nvSpPr>
        <p:spPr>
          <a:xfrm>
            <a:off x="2656745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4" name="Google Shape;414;p46"/>
          <p:cNvSpPr txBox="1"/>
          <p:nvPr/>
        </p:nvSpPr>
        <p:spPr>
          <a:xfrm>
            <a:off x="2957548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5" name="Google Shape;415;p46"/>
          <p:cNvSpPr txBox="1"/>
          <p:nvPr/>
        </p:nvSpPr>
        <p:spPr>
          <a:xfrm>
            <a:off x="3446848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6" name="Google Shape;416;p46"/>
          <p:cNvSpPr txBox="1"/>
          <p:nvPr/>
        </p:nvSpPr>
        <p:spPr>
          <a:xfrm>
            <a:off x="3725188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7" name="Google Shape;417;p46"/>
          <p:cNvSpPr txBox="1"/>
          <p:nvPr/>
        </p:nvSpPr>
        <p:spPr>
          <a:xfrm>
            <a:off x="4214488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8" name="Google Shape;418;p46"/>
          <p:cNvSpPr txBox="1"/>
          <p:nvPr/>
        </p:nvSpPr>
        <p:spPr>
          <a:xfrm>
            <a:off x="4537759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9" name="Google Shape;419;p46"/>
          <p:cNvSpPr txBox="1"/>
          <p:nvPr/>
        </p:nvSpPr>
        <p:spPr>
          <a:xfrm>
            <a:off x="5027059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0" name="Google Shape;420;p46"/>
          <p:cNvSpPr txBox="1"/>
          <p:nvPr/>
        </p:nvSpPr>
        <p:spPr>
          <a:xfrm>
            <a:off x="5339111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1" name="Google Shape;421;p46"/>
          <p:cNvSpPr txBox="1"/>
          <p:nvPr/>
        </p:nvSpPr>
        <p:spPr>
          <a:xfrm>
            <a:off x="5828411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2" name="Google Shape;422;p46"/>
          <p:cNvSpPr txBox="1"/>
          <p:nvPr/>
        </p:nvSpPr>
        <p:spPr>
          <a:xfrm>
            <a:off x="6129230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3" name="Google Shape;423;p46"/>
          <p:cNvSpPr txBox="1"/>
          <p:nvPr/>
        </p:nvSpPr>
        <p:spPr>
          <a:xfrm>
            <a:off x="6618530" y="2843675"/>
            <a:ext cx="33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onsolas"/>
                <a:ea typeface="Consolas"/>
                <a:cs typeface="Consolas"/>
                <a:sym typeface="Consolas"/>
              </a:rPr>
              <a:t>'</a:t>
            </a:r>
            <a:endParaRPr sz="2000" b="1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string activity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[demo + poll]</a:t>
            </a:r>
            <a:endParaRPr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key characteristics of strings in C++? </a:t>
            </a:r>
            <a:endParaRPr/>
          </a:p>
        </p:txBody>
      </p:sp>
      <p:sp>
        <p:nvSpPr>
          <p:cNvPr id="434" name="Google Shape;434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Strings are mutable in C++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Unlike in Python and Java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But you must assign string indices to a character:</a:t>
            </a:r>
            <a:endParaRPr sz="200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 b="1">
                <a:solidFill>
                  <a:schemeClr val="dk1"/>
                </a:solidFill>
              </a:rPr>
              <a:t>YES: </a:t>
            </a: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word[1] = ‘a’;</a:t>
            </a:r>
            <a:r>
              <a:rPr lang="en" sz="2000"/>
              <a:t> 			</a:t>
            </a:r>
            <a:r>
              <a:rPr lang="en" sz="2000" b="1"/>
              <a:t>NO:</a:t>
            </a:r>
            <a:r>
              <a:rPr lang="en" sz="2000"/>
              <a:t> </a:t>
            </a:r>
            <a:r>
              <a:rPr lang="en" sz="2000">
                <a:latin typeface="Consolas"/>
                <a:ea typeface="Consolas"/>
                <a:cs typeface="Consolas"/>
                <a:sym typeface="Consolas"/>
              </a:rPr>
              <a:t>word[1] = “a”;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key characteristics of strings in C++? </a:t>
            </a:r>
            <a:endParaRPr/>
          </a:p>
        </p:txBody>
      </p:sp>
      <p:sp>
        <p:nvSpPr>
          <p:cNvPr id="440" name="Google Shape;440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Strings are mutable in C++</a:t>
            </a:r>
            <a:br>
              <a:rPr lang="en" sz="2000"/>
            </a:b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You can add characters to strings and strings to strings using += and +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Strings must use double quotes (“”) while characters use single (‘’).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There is a caveat you’ll see shortly</a:t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key characteristics of strings in C++? </a:t>
            </a:r>
            <a:endParaRPr/>
          </a:p>
        </p:txBody>
      </p:sp>
      <p:sp>
        <p:nvSpPr>
          <p:cNvPr id="446" name="Google Shape;446;p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Strings are mutable in C++</a:t>
            </a:r>
            <a:br>
              <a:rPr lang="en" sz="2000"/>
            </a:b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You can add characters to strings and strings to strings using += and +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Strings must use double quotes (“”) while characters use single (‘’).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There is a caveat you’ll see shortly</a:t>
            </a:r>
            <a:br>
              <a:rPr lang="en" sz="2000"/>
            </a:b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You can use logical operators to compare strings (and characters)</a:t>
            </a:r>
            <a:endParaRPr sz="2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and char conventions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[demo]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utility functions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categories of functions</a:t>
            </a:r>
            <a:endParaRPr/>
          </a:p>
        </p:txBody>
      </p:sp>
      <p:sp>
        <p:nvSpPr>
          <p:cNvPr id="462" name="Google Shape;462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Built-in C++ char functions (&lt;cctype&gt; library)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Built-in C++ string methods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Stanford string library functions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4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&lt;cctype&gt; library</a:t>
            </a:r>
            <a:endParaRPr dirty="0"/>
          </a:p>
        </p:txBody>
      </p:sp>
      <p:sp>
        <p:nvSpPr>
          <p:cNvPr id="468" name="Google Shape;468;p54"/>
          <p:cNvSpPr txBox="1">
            <a:spLocks noGrp="1"/>
          </p:cNvSpPr>
          <p:nvPr>
            <p:ph type="body" idx="1"/>
          </p:nvPr>
        </p:nvSpPr>
        <p:spPr>
          <a:xfrm>
            <a:off x="311700" y="771475"/>
            <a:ext cx="8520600" cy="43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●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#include &lt;cctype&gt;</a:t>
            </a:r>
            <a:endParaRPr sz="13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●"/>
            </a:pPr>
            <a:r>
              <a:rPr lang="en" sz="1300" dirty="0">
                <a:solidFill>
                  <a:srgbClr val="333333"/>
                </a:solidFill>
              </a:rPr>
              <a:t>This library provides functions that check a single </a:t>
            </a: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300" dirty="0">
                <a:solidFill>
                  <a:srgbClr val="333333"/>
                </a:solidFill>
              </a:rPr>
              <a:t> for a property (e..g, if it is a digit), or return a </a:t>
            </a: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3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300" dirty="0">
                <a:solidFill>
                  <a:srgbClr val="333333"/>
                </a:solidFill>
              </a:rPr>
              <a:t>converted in some way (e.g., to uppercase)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isalnum</a:t>
            </a:r>
            <a:r>
              <a:rPr lang="en" sz="13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</a:t>
            </a:r>
            <a:r>
              <a:rPr lang="en" sz="1300" dirty="0">
                <a:solidFill>
                  <a:srgbClr val="333333"/>
                </a:solidFill>
              </a:rPr>
              <a:t> checks if a character is alphanumeric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isalpha</a:t>
            </a:r>
            <a:r>
              <a:rPr lang="en" sz="1300" dirty="0">
                <a:solidFill>
                  <a:srgbClr val="333333"/>
                </a:solidFill>
              </a:rPr>
              <a:t>: checks if a character is alphabetic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islower</a:t>
            </a:r>
            <a:r>
              <a:rPr lang="en" sz="1300" dirty="0">
                <a:solidFill>
                  <a:srgbClr val="333333"/>
                </a:solidFill>
              </a:rPr>
              <a:t>: checks if a character is lowercase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isupper</a:t>
            </a:r>
            <a:r>
              <a:rPr lang="en" sz="1300" dirty="0">
                <a:solidFill>
                  <a:srgbClr val="333333"/>
                </a:solidFill>
              </a:rPr>
              <a:t>: checks if a character is an uppercase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isdigit</a:t>
            </a:r>
            <a:r>
              <a:rPr lang="en" sz="1300" dirty="0">
                <a:solidFill>
                  <a:srgbClr val="333333"/>
                </a:solidFill>
              </a:rPr>
              <a:t>: checks if a character is a digit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isxdigit</a:t>
            </a:r>
            <a:r>
              <a:rPr lang="en" sz="1300" dirty="0">
                <a:solidFill>
                  <a:srgbClr val="333333"/>
                </a:solidFill>
              </a:rPr>
              <a:t>: checks if a character is a hexadecimal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iscntrl</a:t>
            </a:r>
            <a:r>
              <a:rPr lang="en" sz="1300" dirty="0">
                <a:solidFill>
                  <a:srgbClr val="333333"/>
                </a:solidFill>
              </a:rPr>
              <a:t>: checks if a character is a control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isgraph</a:t>
            </a:r>
            <a:r>
              <a:rPr lang="en" sz="1300" dirty="0">
                <a:solidFill>
                  <a:srgbClr val="333333"/>
                </a:solidFill>
              </a:rPr>
              <a:t>: checks if a character is a graphical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isspace</a:t>
            </a:r>
            <a:r>
              <a:rPr lang="en" sz="1300" dirty="0">
                <a:solidFill>
                  <a:srgbClr val="333333"/>
                </a:solidFill>
              </a:rPr>
              <a:t>: checks if a character is a space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isblank</a:t>
            </a:r>
            <a:r>
              <a:rPr lang="en" sz="1300" dirty="0">
                <a:solidFill>
                  <a:srgbClr val="333333"/>
                </a:solidFill>
              </a:rPr>
              <a:t>: checks if a character is a blank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isprint</a:t>
            </a:r>
            <a:r>
              <a:rPr lang="en" sz="1300" dirty="0">
                <a:solidFill>
                  <a:srgbClr val="333333"/>
                </a:solidFill>
              </a:rPr>
              <a:t>: checks if a character is a printing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ispunct</a:t>
            </a:r>
            <a:r>
              <a:rPr lang="en" sz="1300" dirty="0">
                <a:solidFill>
                  <a:srgbClr val="333333"/>
                </a:solidFill>
              </a:rPr>
              <a:t>: checks if a character is a punctuation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tolower</a:t>
            </a:r>
            <a:r>
              <a:rPr lang="en" sz="1300" dirty="0">
                <a:solidFill>
                  <a:srgbClr val="333333"/>
                </a:solidFill>
              </a:rPr>
              <a:t>: converts a character to lowercase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toupper</a:t>
            </a:r>
            <a:r>
              <a:rPr lang="en" sz="1300" dirty="0">
                <a:solidFill>
                  <a:srgbClr val="333333"/>
                </a:solidFill>
              </a:rPr>
              <a:t>: converts a character to uppercase</a:t>
            </a:r>
            <a:endParaRPr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5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&lt;cctype&gt; library</a:t>
            </a:r>
            <a:endParaRPr dirty="0"/>
          </a:p>
        </p:txBody>
      </p:sp>
      <p:sp>
        <p:nvSpPr>
          <p:cNvPr id="474" name="Google Shape;474;p55"/>
          <p:cNvSpPr txBox="1">
            <a:spLocks noGrp="1"/>
          </p:cNvSpPr>
          <p:nvPr>
            <p:ph type="body" idx="1"/>
          </p:nvPr>
        </p:nvSpPr>
        <p:spPr>
          <a:xfrm>
            <a:off x="311700" y="771475"/>
            <a:ext cx="8520600" cy="43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●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#include &lt;cctype&gt;</a:t>
            </a:r>
            <a:endParaRPr sz="13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●"/>
            </a:pPr>
            <a:r>
              <a:rPr lang="en" sz="1300" dirty="0">
                <a:solidFill>
                  <a:srgbClr val="333333"/>
                </a:solidFill>
              </a:rPr>
              <a:t>This library provides functions that check a single </a:t>
            </a: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300" dirty="0">
                <a:solidFill>
                  <a:srgbClr val="333333"/>
                </a:solidFill>
              </a:rPr>
              <a:t> for a property (e..g, if it is a digit), or return a </a:t>
            </a: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3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300" dirty="0">
                <a:solidFill>
                  <a:srgbClr val="333333"/>
                </a:solidFill>
              </a:rPr>
              <a:t>converted in some way (e.g., to uppercase)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isalnum</a:t>
            </a:r>
            <a:r>
              <a:rPr lang="en" sz="13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</a:t>
            </a:r>
            <a:r>
              <a:rPr lang="en" sz="1300" dirty="0">
                <a:solidFill>
                  <a:srgbClr val="333333"/>
                </a:solidFill>
              </a:rPr>
              <a:t> checks if a character is alphanumeric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isalpha</a:t>
            </a:r>
            <a:r>
              <a:rPr lang="en" sz="1300" dirty="0">
                <a:solidFill>
                  <a:srgbClr val="333333"/>
                </a:solidFill>
              </a:rPr>
              <a:t>: checks if a character is alphabetic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islower</a:t>
            </a:r>
            <a:r>
              <a:rPr lang="en" sz="1300" dirty="0">
                <a:solidFill>
                  <a:srgbClr val="333333"/>
                </a:solidFill>
              </a:rPr>
              <a:t>: checks if a character is lowercase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isupper</a:t>
            </a:r>
            <a:r>
              <a:rPr lang="en" sz="1300" dirty="0">
                <a:solidFill>
                  <a:srgbClr val="333333"/>
                </a:solidFill>
              </a:rPr>
              <a:t>: checks if a character is an uppercase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isdigit</a:t>
            </a:r>
            <a:r>
              <a:rPr lang="en" sz="1300" dirty="0">
                <a:solidFill>
                  <a:srgbClr val="333333"/>
                </a:solidFill>
              </a:rPr>
              <a:t>: checks if a character is a digit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isxdigit</a:t>
            </a:r>
            <a:r>
              <a:rPr lang="en" sz="1300" dirty="0">
                <a:solidFill>
                  <a:srgbClr val="333333"/>
                </a:solidFill>
              </a:rPr>
              <a:t>: checks if a character is a hexadecimal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iscntrl</a:t>
            </a:r>
            <a:r>
              <a:rPr lang="en" sz="1300" dirty="0">
                <a:solidFill>
                  <a:srgbClr val="333333"/>
                </a:solidFill>
              </a:rPr>
              <a:t>: checks if a character is a control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isgraph</a:t>
            </a:r>
            <a:r>
              <a:rPr lang="en" sz="1300" dirty="0">
                <a:solidFill>
                  <a:srgbClr val="333333"/>
                </a:solidFill>
              </a:rPr>
              <a:t>: checks if a character is a graphical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isspace</a:t>
            </a:r>
            <a:r>
              <a:rPr lang="en" sz="1300" dirty="0">
                <a:solidFill>
                  <a:srgbClr val="333333"/>
                </a:solidFill>
              </a:rPr>
              <a:t>: checks if a character is a space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isblank</a:t>
            </a:r>
            <a:r>
              <a:rPr lang="en" sz="1300" dirty="0">
                <a:solidFill>
                  <a:srgbClr val="333333"/>
                </a:solidFill>
              </a:rPr>
              <a:t>: checks if a character is a blank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isprint</a:t>
            </a:r>
            <a:r>
              <a:rPr lang="en" sz="1300" dirty="0">
                <a:solidFill>
                  <a:srgbClr val="333333"/>
                </a:solidFill>
              </a:rPr>
              <a:t>: checks if a character is a printing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ispunct</a:t>
            </a:r>
            <a:r>
              <a:rPr lang="en" sz="1300" dirty="0">
                <a:solidFill>
                  <a:srgbClr val="333333"/>
                </a:solidFill>
              </a:rPr>
              <a:t>: checks if a character is a punctuation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tolower</a:t>
            </a:r>
            <a:r>
              <a:rPr lang="en" sz="1300" dirty="0">
                <a:solidFill>
                  <a:srgbClr val="333333"/>
                </a:solidFill>
              </a:rPr>
              <a:t>: converts a character to lowercase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toupper</a:t>
            </a:r>
            <a:r>
              <a:rPr lang="en" sz="1300" dirty="0">
                <a:solidFill>
                  <a:srgbClr val="333333"/>
                </a:solidFill>
              </a:rPr>
              <a:t>: converts a character to uppercase</a:t>
            </a:r>
            <a:endParaRPr sz="1300" dirty="0"/>
          </a:p>
        </p:txBody>
      </p:sp>
      <p:sp>
        <p:nvSpPr>
          <p:cNvPr id="475" name="Google Shape;475;p55"/>
          <p:cNvSpPr txBox="1"/>
          <p:nvPr/>
        </p:nvSpPr>
        <p:spPr>
          <a:xfrm>
            <a:off x="5839775" y="2302225"/>
            <a:ext cx="3223200" cy="14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 letter = </a:t>
            </a:r>
            <a:r>
              <a:rPr lang="en" sz="200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'L'</a:t>
            </a:r>
            <a:r>
              <a:rPr lang="en" sz="20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br>
              <a:rPr lang="en" sz="20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2000">
                <a:solidFill>
                  <a:srgbClr val="0086B3"/>
                </a:solidFill>
                <a:latin typeface="Consolas"/>
                <a:ea typeface="Consolas"/>
                <a:cs typeface="Consolas"/>
                <a:sym typeface="Consolas"/>
              </a:rPr>
              <a:t>islower</a:t>
            </a:r>
            <a:r>
              <a:rPr lang="en" sz="20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(letter); </a:t>
            </a:r>
            <a:r>
              <a:rPr lang="en" sz="2000" i="1">
                <a:solidFill>
                  <a:srgbClr val="999988"/>
                </a:solidFill>
                <a:latin typeface="Consolas"/>
                <a:ea typeface="Consolas"/>
                <a:cs typeface="Consolas"/>
                <a:sym typeface="Consolas"/>
              </a:rPr>
              <a:t>//returns false</a:t>
            </a:r>
            <a:endParaRPr sz="20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6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&lt;cctype&gt; library</a:t>
            </a:r>
            <a:endParaRPr dirty="0"/>
          </a:p>
        </p:txBody>
      </p:sp>
      <p:sp>
        <p:nvSpPr>
          <p:cNvPr id="481" name="Google Shape;481;p56"/>
          <p:cNvSpPr txBox="1">
            <a:spLocks noGrp="1"/>
          </p:cNvSpPr>
          <p:nvPr>
            <p:ph type="body" idx="1"/>
          </p:nvPr>
        </p:nvSpPr>
        <p:spPr>
          <a:xfrm>
            <a:off x="311700" y="771475"/>
            <a:ext cx="8520600" cy="43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●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#include &lt;cctype&gt;</a:t>
            </a:r>
            <a:endParaRPr sz="13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●"/>
            </a:pPr>
            <a:r>
              <a:rPr lang="en" sz="1300" dirty="0">
                <a:solidFill>
                  <a:srgbClr val="333333"/>
                </a:solidFill>
              </a:rPr>
              <a:t>This library provides functions that check a single </a:t>
            </a: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300" dirty="0">
                <a:solidFill>
                  <a:srgbClr val="333333"/>
                </a:solidFill>
              </a:rPr>
              <a:t> for a property (e..g, if it is a digit), or return a </a:t>
            </a: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</a:t>
            </a:r>
            <a:r>
              <a:rPr lang="en" sz="13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300" dirty="0">
                <a:solidFill>
                  <a:srgbClr val="333333"/>
                </a:solidFill>
              </a:rPr>
              <a:t>converted in some way (e.g., to uppercase)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isalnum</a:t>
            </a:r>
            <a:r>
              <a:rPr lang="en" sz="13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</a:t>
            </a:r>
            <a:r>
              <a:rPr lang="en" sz="1300" dirty="0">
                <a:solidFill>
                  <a:srgbClr val="333333"/>
                </a:solidFill>
              </a:rPr>
              <a:t> checks if a character is alphanumeric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isalpha</a:t>
            </a:r>
            <a:r>
              <a:rPr lang="en" sz="1300" dirty="0">
                <a:solidFill>
                  <a:srgbClr val="333333"/>
                </a:solidFill>
                <a:highlight>
                  <a:srgbClr val="FFFF00"/>
                </a:highlight>
              </a:rPr>
              <a:t>: checks if a character is alphabetic</a:t>
            </a:r>
            <a:endParaRPr sz="1300" dirty="0">
              <a:solidFill>
                <a:srgbClr val="333333"/>
              </a:solidFill>
              <a:highlight>
                <a:srgbClr val="FFFF00"/>
              </a:highlight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islower</a:t>
            </a:r>
            <a:r>
              <a:rPr lang="en" sz="1300" dirty="0">
                <a:solidFill>
                  <a:srgbClr val="333333"/>
                </a:solidFill>
              </a:rPr>
              <a:t>: checks if a character is lowercase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isupper</a:t>
            </a:r>
            <a:r>
              <a:rPr lang="en" sz="1300" dirty="0">
                <a:solidFill>
                  <a:srgbClr val="333333"/>
                </a:solidFill>
              </a:rPr>
              <a:t>: checks if a character is an uppercase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isdigit</a:t>
            </a:r>
            <a:r>
              <a:rPr lang="en" sz="1300" dirty="0">
                <a:solidFill>
                  <a:srgbClr val="333333"/>
                </a:solidFill>
              </a:rPr>
              <a:t>: checks if a character is a digit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isxdigit</a:t>
            </a:r>
            <a:r>
              <a:rPr lang="en" sz="1300" dirty="0">
                <a:solidFill>
                  <a:srgbClr val="333333"/>
                </a:solidFill>
              </a:rPr>
              <a:t>: checks if a character is a hexadecimal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iscntrl</a:t>
            </a:r>
            <a:r>
              <a:rPr lang="en" sz="1300" dirty="0">
                <a:solidFill>
                  <a:srgbClr val="333333"/>
                </a:solidFill>
              </a:rPr>
              <a:t>: checks if a character is a control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isgraph</a:t>
            </a:r>
            <a:r>
              <a:rPr lang="en" sz="1300" dirty="0">
                <a:solidFill>
                  <a:srgbClr val="333333"/>
                </a:solidFill>
              </a:rPr>
              <a:t>: checks if a character is a graphical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isspace</a:t>
            </a:r>
            <a:r>
              <a:rPr lang="en" sz="1300" dirty="0">
                <a:solidFill>
                  <a:srgbClr val="333333"/>
                </a:solidFill>
              </a:rPr>
              <a:t>: checks if a character is a space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isblank</a:t>
            </a:r>
            <a:r>
              <a:rPr lang="en" sz="1300" dirty="0">
                <a:solidFill>
                  <a:srgbClr val="333333"/>
                </a:solidFill>
              </a:rPr>
              <a:t>: checks if a character is a blank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isprint</a:t>
            </a:r>
            <a:r>
              <a:rPr lang="en" sz="1300" dirty="0">
                <a:solidFill>
                  <a:srgbClr val="333333"/>
                </a:solidFill>
              </a:rPr>
              <a:t>: checks if a character is a printing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ispunct</a:t>
            </a:r>
            <a:r>
              <a:rPr lang="en" sz="1300" dirty="0">
                <a:solidFill>
                  <a:srgbClr val="333333"/>
                </a:solidFill>
              </a:rPr>
              <a:t>: checks if a character is a punctuation character</a:t>
            </a:r>
            <a:endParaRPr sz="1300" dirty="0">
              <a:solidFill>
                <a:srgbClr val="333333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tolower</a:t>
            </a:r>
            <a:r>
              <a:rPr lang="en" sz="1300" dirty="0">
                <a:solidFill>
                  <a:srgbClr val="333333"/>
                </a:solidFill>
                <a:highlight>
                  <a:srgbClr val="FFFF00"/>
                </a:highlight>
              </a:rPr>
              <a:t>: converts a character to lowercase</a:t>
            </a:r>
            <a:endParaRPr sz="1300" dirty="0">
              <a:solidFill>
                <a:srgbClr val="333333"/>
              </a:solidFill>
              <a:highlight>
                <a:srgbClr val="FFFF00"/>
              </a:highlight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Source Sans Pro"/>
              <a:buChar char="○"/>
            </a:pPr>
            <a:r>
              <a:rPr lang="en" sz="1300" b="1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toupper</a:t>
            </a:r>
            <a:r>
              <a:rPr lang="en" sz="1300" dirty="0">
                <a:solidFill>
                  <a:srgbClr val="333333"/>
                </a:solidFill>
                <a:highlight>
                  <a:srgbClr val="FFFF00"/>
                </a:highlight>
              </a:rPr>
              <a:t>: converts a character to uppercase</a:t>
            </a:r>
            <a:endParaRPr sz="1300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7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methods</a:t>
            </a:r>
            <a:endParaRPr/>
          </a:p>
        </p:txBody>
      </p:sp>
      <p:sp>
        <p:nvSpPr>
          <p:cNvPr id="487" name="Google Shape;487;p57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#include &lt;string&gt;</a:t>
            </a:r>
            <a:endParaRPr sz="16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s.append(str)</a:t>
            </a:r>
            <a:r>
              <a:rPr lang="en" sz="1600" dirty="0">
                <a:solidFill>
                  <a:srgbClr val="333333"/>
                </a:solidFill>
              </a:rPr>
              <a:t>: add text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r>
              <a:rPr lang="en" sz="1600" dirty="0">
                <a:solidFill>
                  <a:srgbClr val="333333"/>
                </a:solidFill>
              </a:rPr>
              <a:t> to the end of a string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s.compare(str)</a:t>
            </a:r>
            <a:r>
              <a:rPr lang="en" sz="1600" dirty="0">
                <a:solidFill>
                  <a:srgbClr val="333333"/>
                </a:solidFill>
              </a:rPr>
              <a:t>: return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-1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or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 dirty="0">
                <a:solidFill>
                  <a:srgbClr val="333333"/>
                </a:solidFill>
              </a:rPr>
              <a:t> depending on relative ordering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s.erase(index, length)</a:t>
            </a:r>
            <a:r>
              <a:rPr lang="en" sz="1600" dirty="0">
                <a:solidFill>
                  <a:srgbClr val="333333"/>
                </a:solidFill>
              </a:rPr>
              <a:t>: delete text from a string starting at given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index</a:t>
            </a:r>
            <a:endParaRPr sz="16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s.find(str)</a:t>
            </a:r>
            <a:r>
              <a:rPr lang="en" sz="1600" dirty="0">
                <a:solidFill>
                  <a:srgbClr val="333333"/>
                </a:solidFill>
              </a:rPr>
              <a:t>: return first index where the start of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r>
              <a:rPr lang="en" sz="1600" dirty="0">
                <a:solidFill>
                  <a:srgbClr val="333333"/>
                </a:solidFill>
              </a:rPr>
              <a:t> appears in this string (returns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string::npos</a:t>
            </a:r>
            <a:r>
              <a:rPr lang="en" sz="1600" dirty="0">
                <a:solidFill>
                  <a:srgbClr val="333333"/>
                </a:solidFill>
              </a:rPr>
              <a:t> if not found)</a:t>
            </a:r>
            <a:endParaRPr sz="16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s.rfind(str)</a:t>
            </a:r>
            <a:r>
              <a:rPr lang="en" sz="1600" dirty="0">
                <a:solidFill>
                  <a:srgbClr val="333333"/>
                </a:solidFill>
              </a:rPr>
              <a:t>: return last index where the start of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r>
              <a:rPr lang="en" sz="1600" dirty="0">
                <a:solidFill>
                  <a:srgbClr val="333333"/>
                </a:solidFill>
              </a:rPr>
              <a:t> appears in this string (returns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string::npos</a:t>
            </a:r>
            <a:r>
              <a:rPr lang="en" sz="1600" dirty="0">
                <a:solidFill>
                  <a:srgbClr val="333333"/>
                </a:solidFill>
              </a:rPr>
              <a:t> if not found)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s.insert(index, str)</a:t>
            </a:r>
            <a:r>
              <a:rPr lang="en" sz="1600" dirty="0">
                <a:solidFill>
                  <a:srgbClr val="333333"/>
                </a:solidFill>
              </a:rPr>
              <a:t>: add text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r>
              <a:rPr lang="en" sz="1600" dirty="0">
                <a:solidFill>
                  <a:srgbClr val="333333"/>
                </a:solidFill>
              </a:rPr>
              <a:t> into a string at a given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index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s.length()</a:t>
            </a:r>
            <a:r>
              <a:rPr lang="en" sz="1600" dirty="0">
                <a:solidFill>
                  <a:srgbClr val="333333"/>
                </a:solidFill>
              </a:rPr>
              <a:t> or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s.size()</a:t>
            </a:r>
            <a:r>
              <a:rPr lang="en" sz="1600" dirty="0">
                <a:solidFill>
                  <a:srgbClr val="333333"/>
                </a:solidFill>
              </a:rPr>
              <a:t>: number of characters in this string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s.replace(index, len, str)</a:t>
            </a:r>
            <a:r>
              <a:rPr lang="en" sz="1600" dirty="0">
                <a:solidFill>
                  <a:srgbClr val="333333"/>
                </a:solidFill>
              </a:rPr>
              <a:t>: replaces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len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dirty="0">
                <a:solidFill>
                  <a:srgbClr val="333333"/>
                </a:solidFill>
              </a:rPr>
              <a:t>chars at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index</a:t>
            </a:r>
            <a:r>
              <a:rPr lang="en" sz="1600" dirty="0">
                <a:solidFill>
                  <a:srgbClr val="333333"/>
                </a:solidFill>
              </a:rPr>
              <a:t> with text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endParaRPr sz="16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s.substr(start, length)</a:t>
            </a:r>
            <a:r>
              <a:rPr lang="en" sz="1600" dirty="0">
                <a:solidFill>
                  <a:srgbClr val="333333"/>
                </a:solidFill>
              </a:rPr>
              <a:t> or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s.substr(start)</a:t>
            </a:r>
            <a:r>
              <a:rPr lang="en" sz="1600" dirty="0">
                <a:solidFill>
                  <a:srgbClr val="333333"/>
                </a:solidFill>
              </a:rPr>
              <a:t>: the next length characters beginning at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start</a:t>
            </a:r>
            <a:r>
              <a:rPr lang="en" sz="1600" dirty="0">
                <a:solidFill>
                  <a:srgbClr val="333333"/>
                </a:solidFill>
              </a:rPr>
              <a:t> (inclusive); if length omitted, grabs till end of string</a:t>
            </a:r>
            <a:endParaRPr sz="1600" b="1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8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methods</a:t>
            </a:r>
            <a:endParaRPr/>
          </a:p>
        </p:txBody>
      </p:sp>
      <p:sp>
        <p:nvSpPr>
          <p:cNvPr id="493" name="Google Shape;493;p58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#include &lt;string&gt;</a:t>
            </a:r>
            <a:endParaRPr sz="16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s.append(str)</a:t>
            </a:r>
            <a:r>
              <a:rPr lang="en" sz="1600" dirty="0">
                <a:solidFill>
                  <a:srgbClr val="333333"/>
                </a:solidFill>
              </a:rPr>
              <a:t>: add text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r>
              <a:rPr lang="en" sz="1600" dirty="0">
                <a:solidFill>
                  <a:srgbClr val="333333"/>
                </a:solidFill>
              </a:rPr>
              <a:t> to the end of a string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s.compare(str)</a:t>
            </a:r>
            <a:r>
              <a:rPr lang="en" sz="1600" dirty="0">
                <a:solidFill>
                  <a:srgbClr val="333333"/>
                </a:solidFill>
              </a:rPr>
              <a:t>: return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-1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or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600" dirty="0">
                <a:solidFill>
                  <a:srgbClr val="333333"/>
                </a:solidFill>
              </a:rPr>
              <a:t> depending on relative ordering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s.erase(index, length)</a:t>
            </a:r>
            <a:r>
              <a:rPr lang="en" sz="1600" dirty="0">
                <a:solidFill>
                  <a:srgbClr val="333333"/>
                </a:solidFill>
              </a:rPr>
              <a:t>: delete text from a string starting at given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index</a:t>
            </a:r>
            <a:endParaRPr sz="16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s.find(str)</a:t>
            </a:r>
            <a:r>
              <a:rPr lang="en" sz="1600" dirty="0">
                <a:solidFill>
                  <a:srgbClr val="333333"/>
                </a:solidFill>
              </a:rPr>
              <a:t>: return first index where the start of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r>
              <a:rPr lang="en" sz="1600" dirty="0">
                <a:solidFill>
                  <a:srgbClr val="333333"/>
                </a:solidFill>
              </a:rPr>
              <a:t> appears in this string (returns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string::npos</a:t>
            </a:r>
            <a:r>
              <a:rPr lang="en" sz="1600" dirty="0">
                <a:solidFill>
                  <a:srgbClr val="333333"/>
                </a:solidFill>
              </a:rPr>
              <a:t> if not found)</a:t>
            </a:r>
            <a:endParaRPr sz="16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s.rfind(str)</a:t>
            </a:r>
            <a:r>
              <a:rPr lang="en" sz="1600" dirty="0">
                <a:solidFill>
                  <a:srgbClr val="333333"/>
                </a:solidFill>
              </a:rPr>
              <a:t>: return last index where the start of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r>
              <a:rPr lang="en" sz="1600" dirty="0">
                <a:solidFill>
                  <a:srgbClr val="333333"/>
                </a:solidFill>
              </a:rPr>
              <a:t> appears in this string (returns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string::npos</a:t>
            </a:r>
            <a:r>
              <a:rPr lang="en" sz="1600" dirty="0">
                <a:solidFill>
                  <a:srgbClr val="333333"/>
                </a:solidFill>
              </a:rPr>
              <a:t> if not found)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s.insert(index, str)</a:t>
            </a:r>
            <a:r>
              <a:rPr lang="en" sz="1600" dirty="0">
                <a:solidFill>
                  <a:srgbClr val="333333"/>
                </a:solidFill>
              </a:rPr>
              <a:t>: add text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r>
              <a:rPr lang="en" sz="1600" dirty="0">
                <a:solidFill>
                  <a:srgbClr val="333333"/>
                </a:solidFill>
              </a:rPr>
              <a:t> into a string at a given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index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s.length()</a:t>
            </a:r>
            <a:r>
              <a:rPr lang="en" sz="1600" dirty="0">
                <a:solidFill>
                  <a:srgbClr val="333333"/>
                </a:solidFill>
                <a:highlight>
                  <a:srgbClr val="FFFF00"/>
                </a:highlight>
              </a:rPr>
              <a:t> </a:t>
            </a:r>
            <a:r>
              <a:rPr lang="en" sz="1600" dirty="0">
                <a:solidFill>
                  <a:srgbClr val="333333"/>
                </a:solidFill>
              </a:rPr>
              <a:t>or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s.size()</a:t>
            </a:r>
            <a:r>
              <a:rPr lang="en" sz="1600" dirty="0">
                <a:solidFill>
                  <a:srgbClr val="333333"/>
                </a:solidFill>
              </a:rPr>
              <a:t>: number of characters in this string</a:t>
            </a:r>
            <a:endParaRPr sz="1600" dirty="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s.replace(index, len, str)</a:t>
            </a:r>
            <a:r>
              <a:rPr lang="en" sz="1600" dirty="0">
                <a:solidFill>
                  <a:srgbClr val="333333"/>
                </a:solidFill>
              </a:rPr>
              <a:t>: replaces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len</a:t>
            </a:r>
            <a:r>
              <a:rPr lang="en" sz="1600" dirty="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dirty="0">
                <a:solidFill>
                  <a:srgbClr val="333333"/>
                </a:solidFill>
              </a:rPr>
              <a:t>chars at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index</a:t>
            </a:r>
            <a:r>
              <a:rPr lang="en" sz="1600" dirty="0">
                <a:solidFill>
                  <a:srgbClr val="333333"/>
                </a:solidFill>
              </a:rPr>
              <a:t> with text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</a:t>
            </a:r>
            <a:endParaRPr sz="1600" b="1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s.substr(start, length)</a:t>
            </a:r>
            <a:r>
              <a:rPr lang="en" sz="1600" dirty="0">
                <a:solidFill>
                  <a:srgbClr val="333333"/>
                </a:solidFill>
                <a:highlight>
                  <a:srgbClr val="FFFF00"/>
                </a:highlight>
              </a:rPr>
              <a:t> or </a:t>
            </a:r>
            <a:r>
              <a:rPr lang="en" sz="1600" b="1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s.substr(start)</a:t>
            </a:r>
            <a:r>
              <a:rPr lang="en" sz="1600" dirty="0">
                <a:solidFill>
                  <a:srgbClr val="333333"/>
                </a:solidFill>
              </a:rPr>
              <a:t>: the next length characters beginning at </a:t>
            </a:r>
            <a:r>
              <a:rPr lang="en" sz="1600" b="1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start</a:t>
            </a:r>
            <a:r>
              <a:rPr lang="en" sz="1600" dirty="0">
                <a:solidFill>
                  <a:srgbClr val="333333"/>
                </a:solidFill>
              </a:rPr>
              <a:t> (inclusive); if length omitted, grabs till end of string</a:t>
            </a:r>
            <a:endParaRPr sz="1600" b="1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9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Stanford string library functions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59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43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#include “strlib.h”</a:t>
            </a:r>
            <a:endParaRPr sz="1600" b="1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endsWith(str, suffix)</a:t>
            </a:r>
            <a:b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startsWith(str, prefix)</a:t>
            </a:r>
            <a:r>
              <a:rPr lang="en" sz="1600">
                <a:solidFill>
                  <a:srgbClr val="333333"/>
                </a:solidFill>
              </a:rPr>
              <a:t>: returns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" sz="1600">
                <a:solidFill>
                  <a:srgbClr val="333333"/>
                </a:solidFill>
              </a:rPr>
              <a:t> if the given string begins or ends with the given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suffix</a:t>
            </a:r>
            <a:r>
              <a:rPr lang="en" sz="1600">
                <a:solidFill>
                  <a:srgbClr val="333333"/>
                </a:solidFill>
              </a:rPr>
              <a:t>/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prefix</a:t>
            </a:r>
            <a:r>
              <a:rPr lang="en" sz="1600">
                <a:solidFill>
                  <a:srgbClr val="333333"/>
                </a:solidFill>
              </a:rPr>
              <a:t> text</a:t>
            </a:r>
            <a:endParaRPr sz="160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integerToString(int)</a:t>
            </a:r>
            <a:b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realToString(double)</a:t>
            </a:r>
            <a:b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stringToInteger(str)</a:t>
            </a:r>
            <a:b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stringToReal(str)</a:t>
            </a:r>
            <a:r>
              <a:rPr lang="en" sz="1600">
                <a:solidFill>
                  <a:srgbClr val="333333"/>
                </a:solidFill>
              </a:rPr>
              <a:t>: returns a conversion between numbers and strings</a:t>
            </a:r>
            <a:endParaRPr sz="160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equalsIgnoreCase(s1, s2)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>
                <a:solidFill>
                  <a:srgbClr val="333333"/>
                </a:solidFill>
              </a:rPr>
              <a:t>if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s1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>
                <a:solidFill>
                  <a:srgbClr val="333333"/>
                </a:solidFill>
              </a:rPr>
              <a:t>and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s2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>
                <a:solidFill>
                  <a:srgbClr val="333333"/>
                </a:solidFill>
              </a:rPr>
              <a:t>have same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chars</a:t>
            </a:r>
            <a:r>
              <a:rPr lang="en" sz="1600">
                <a:solidFill>
                  <a:srgbClr val="333333"/>
                </a:solidFill>
              </a:rPr>
              <a:t>, ignoring casing</a:t>
            </a:r>
            <a:endParaRPr sz="160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toLowerCase(str)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returns a lowercase version of a string</a:t>
            </a:r>
            <a:endParaRPr sz="1600" b="1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toUpperCase(str)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returns an uppercase version of a string</a:t>
            </a:r>
            <a:endParaRPr sz="16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trim(str)</a:t>
            </a:r>
            <a:r>
              <a:rPr lang="en" sz="1600">
                <a:solidFill>
                  <a:srgbClr val="333333"/>
                </a:solidFill>
              </a:rPr>
              <a:t>: returns string with surrounding whitespace removed</a:t>
            </a:r>
            <a:endParaRPr sz="1600" b="1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0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string library functions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60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43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#include “strlib.h”</a:t>
            </a:r>
            <a:endParaRPr sz="1600" b="1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endsWith(str, suffix)</a:t>
            </a:r>
            <a:b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startsWith(str, prefix)</a:t>
            </a:r>
            <a:r>
              <a:rPr lang="en" sz="1600">
                <a:solidFill>
                  <a:srgbClr val="333333"/>
                </a:solidFill>
              </a:rPr>
              <a:t>: returns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" sz="1600">
                <a:solidFill>
                  <a:srgbClr val="333333"/>
                </a:solidFill>
              </a:rPr>
              <a:t> if the given string begins or ends with the given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suffix</a:t>
            </a:r>
            <a:r>
              <a:rPr lang="en" sz="1600">
                <a:solidFill>
                  <a:srgbClr val="333333"/>
                </a:solidFill>
              </a:rPr>
              <a:t>/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prefix</a:t>
            </a:r>
            <a:r>
              <a:rPr lang="en" sz="1600">
                <a:solidFill>
                  <a:srgbClr val="333333"/>
                </a:solidFill>
              </a:rPr>
              <a:t> text</a:t>
            </a:r>
            <a:endParaRPr sz="160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integerToString(int)</a:t>
            </a:r>
            <a:b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realToString(double)</a:t>
            </a:r>
            <a:b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stringToInteger(str)</a:t>
            </a:r>
            <a:b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stringToReal(str)</a:t>
            </a:r>
            <a:r>
              <a:rPr lang="en" sz="1600">
                <a:solidFill>
                  <a:srgbClr val="333333"/>
                </a:solidFill>
              </a:rPr>
              <a:t>: returns a conversion between numbers and strings</a:t>
            </a:r>
            <a:endParaRPr sz="160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equalsIgnoreCase(s1, s2)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>
                <a:solidFill>
                  <a:srgbClr val="333333"/>
                </a:solidFill>
              </a:rPr>
              <a:t>if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s1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>
                <a:solidFill>
                  <a:srgbClr val="333333"/>
                </a:solidFill>
              </a:rPr>
              <a:t>and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s2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600">
                <a:solidFill>
                  <a:srgbClr val="333333"/>
                </a:solidFill>
              </a:rPr>
              <a:t>have same </a:t>
            </a: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chars</a:t>
            </a:r>
            <a:r>
              <a:rPr lang="en" sz="1600">
                <a:solidFill>
                  <a:srgbClr val="333333"/>
                </a:solidFill>
              </a:rPr>
              <a:t>, ignoring casing</a:t>
            </a:r>
            <a:endParaRPr sz="1600">
              <a:solidFill>
                <a:srgbClr val="333333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toLowerCase(str)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returns a lowercase version of a string</a:t>
            </a:r>
            <a:endParaRPr sz="1600" b="1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toUpperCase(str)</a:t>
            </a:r>
            <a:r>
              <a:rPr lang="en" sz="16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returns an uppercase version of a string</a:t>
            </a:r>
            <a:endParaRPr sz="16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Source Sans Pro"/>
              <a:buChar char="●"/>
            </a:pPr>
            <a:r>
              <a:rPr lang="en" sz="1600" b="1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trim(str)</a:t>
            </a:r>
            <a:r>
              <a:rPr lang="en" sz="1600">
                <a:solidFill>
                  <a:srgbClr val="333333"/>
                </a:solidFill>
              </a:rPr>
              <a:t>: returns string with surrounding whitespace removed</a:t>
            </a:r>
            <a:endParaRPr sz="1600" b="1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Two types of </a:t>
            </a:r>
            <a:br>
              <a:rPr lang="en" dirty="0"/>
            </a:br>
            <a:r>
              <a:rPr lang="en" dirty="0"/>
              <a:t>C++ strings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[poll]</a:t>
            </a:r>
            <a:endParaRPr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Poll: What will happen with the following line of code?</a:t>
            </a:r>
            <a:endParaRPr dirty="0"/>
          </a:p>
        </p:txBody>
      </p:sp>
      <p:sp>
        <p:nvSpPr>
          <p:cNvPr id="516" name="Google Shape;516;p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008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86B3"/>
                </a:solidFill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2000" dirty="0">
                <a:solidFill>
                  <a:srgbClr val="000080"/>
                </a:solidFill>
                <a:latin typeface="Consolas"/>
                <a:ea typeface="Consolas"/>
                <a:cs typeface="Consolas"/>
                <a:sym typeface="Consolas"/>
              </a:rPr>
              <a:t> hiThere</a:t>
            </a:r>
            <a:r>
              <a:rPr lang="en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= </a:t>
            </a:r>
            <a:r>
              <a:rPr lang="en" sz="2000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"hi"</a:t>
            </a:r>
            <a:r>
              <a:rPr lang="en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+ </a:t>
            </a:r>
            <a:r>
              <a:rPr lang="en" sz="2000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"there"</a:t>
            </a:r>
            <a:r>
              <a:rPr lang="en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2000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C000"/>
                </a:solidFill>
                <a:latin typeface="Consolas"/>
                <a:ea typeface="Consolas"/>
                <a:cs typeface="Consolas"/>
                <a:sym typeface="Consolas"/>
              </a:rPr>
              <a:t>cout</a:t>
            </a:r>
            <a:r>
              <a:rPr lang="en-US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&lt;&lt; </a:t>
            </a:r>
            <a:r>
              <a:rPr lang="en" sz="2000" dirty="0">
                <a:solidFill>
                  <a:srgbClr val="000080"/>
                </a:solidFill>
                <a:latin typeface="Consolas"/>
                <a:ea typeface="Consolas"/>
                <a:cs typeface="Consolas"/>
                <a:sym typeface="Consolas"/>
              </a:rPr>
              <a:t>hiThere</a:t>
            </a:r>
            <a:r>
              <a:rPr lang="en-US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&lt;&lt; </a:t>
            </a:r>
            <a:r>
              <a:rPr lang="en-US" sz="2000" dirty="0" err="1">
                <a:solidFill>
                  <a:srgbClr val="00B050"/>
                </a:solidFill>
                <a:latin typeface="Consolas"/>
                <a:ea typeface="Consolas"/>
                <a:cs typeface="Consolas"/>
                <a:sym typeface="Consolas"/>
              </a:rPr>
              <a:t>endl</a:t>
            </a:r>
            <a:r>
              <a:rPr lang="en-US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2000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33333"/>
                </a:solidFill>
              </a:rPr>
              <a:t>What would you get for output?</a:t>
            </a:r>
            <a:br>
              <a:rPr lang="en" sz="2000" dirty="0">
                <a:solidFill>
                  <a:srgbClr val="333333"/>
                </a:solidFill>
              </a:rPr>
            </a:br>
            <a:endParaRPr sz="2000" dirty="0">
              <a:solidFill>
                <a:srgbClr val="333333"/>
              </a:solidFill>
            </a:endParaRPr>
          </a:p>
          <a:p>
            <a:pPr marL="22860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 dirty="0">
                <a:solidFill>
                  <a:schemeClr val="dk1"/>
                </a:solidFill>
              </a:rPr>
              <a:t>An error</a:t>
            </a:r>
            <a:endParaRPr sz="2000" dirty="0">
              <a:solidFill>
                <a:schemeClr val="dk1"/>
              </a:solidFill>
            </a:endParaRPr>
          </a:p>
          <a:p>
            <a:pPr marL="22860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 dirty="0">
                <a:solidFill>
                  <a:schemeClr val="dk1"/>
                </a:solidFill>
              </a:rPr>
              <a:t>The string “hithere” stored in </a:t>
            </a:r>
            <a:r>
              <a:rPr lang="en" sz="2000" dirty="0">
                <a:solidFill>
                  <a:srgbClr val="000080"/>
                </a:solidFill>
                <a:latin typeface="Consolas"/>
                <a:ea typeface="Consolas"/>
                <a:cs typeface="Consolas"/>
                <a:sym typeface="Consolas"/>
              </a:rPr>
              <a:t>hiThere</a:t>
            </a:r>
            <a:endParaRPr sz="2000" dirty="0">
              <a:solidFill>
                <a:schemeClr val="dk1"/>
              </a:solidFill>
            </a:endParaRPr>
          </a:p>
          <a:p>
            <a:pPr marL="22860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 dirty="0">
                <a:solidFill>
                  <a:schemeClr val="dk1"/>
                </a:solidFill>
              </a:rPr>
              <a:t>A garbage value stored in </a:t>
            </a:r>
            <a:r>
              <a:rPr lang="en" sz="2000" dirty="0">
                <a:solidFill>
                  <a:srgbClr val="000080"/>
                </a:solidFill>
                <a:latin typeface="Consolas"/>
                <a:ea typeface="Consolas"/>
                <a:cs typeface="Consolas"/>
                <a:sym typeface="Consolas"/>
              </a:rPr>
              <a:t>hiThere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Poll: What will happen with the following line of code?</a:t>
            </a:r>
            <a:endParaRPr dirty="0"/>
          </a:p>
        </p:txBody>
      </p:sp>
      <p:sp>
        <p:nvSpPr>
          <p:cNvPr id="522" name="Google Shape;522;p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8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0086B3"/>
                </a:solidFill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hiThere = </a:t>
            </a:r>
            <a:r>
              <a:rPr lang="en" sz="2000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"hi"</a:t>
            </a:r>
            <a:r>
              <a:rPr lang="en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+ </a:t>
            </a:r>
            <a:r>
              <a:rPr lang="en" sz="2000" dirty="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'?’</a:t>
            </a:r>
            <a:endParaRPr sz="2000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C000"/>
                </a:solidFill>
                <a:latin typeface="Consolas"/>
                <a:ea typeface="Consolas"/>
                <a:cs typeface="Consolas"/>
                <a:sym typeface="Consolas"/>
              </a:rPr>
              <a:t>cout</a:t>
            </a:r>
            <a:r>
              <a:rPr lang="en-US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&lt;&lt; </a:t>
            </a:r>
            <a:r>
              <a:rPr lang="en-US" sz="2000" dirty="0" err="1">
                <a:solidFill>
                  <a:srgbClr val="000080"/>
                </a:solidFill>
                <a:latin typeface="Consolas"/>
                <a:ea typeface="Consolas"/>
                <a:cs typeface="Consolas"/>
                <a:sym typeface="Consolas"/>
              </a:rPr>
              <a:t>hiThere</a:t>
            </a:r>
            <a:r>
              <a:rPr lang="en-US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 &lt;&lt; </a:t>
            </a:r>
            <a:r>
              <a:rPr lang="en-US" sz="2000" dirty="0" err="1">
                <a:solidFill>
                  <a:srgbClr val="00B050"/>
                </a:solidFill>
                <a:latin typeface="Consolas"/>
                <a:ea typeface="Consolas"/>
                <a:cs typeface="Consolas"/>
                <a:sym typeface="Consolas"/>
              </a:rPr>
              <a:t>endl</a:t>
            </a:r>
            <a:r>
              <a:rPr lang="en-US" sz="2000" dirty="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33333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333333"/>
                </a:solidFill>
              </a:rPr>
              <a:t>What wou</a:t>
            </a:r>
            <a:r>
              <a:rPr lang="en-US" sz="2000" dirty="0" err="1">
                <a:solidFill>
                  <a:srgbClr val="333333"/>
                </a:solidFill>
              </a:rPr>
              <a:t>ld</a:t>
            </a:r>
            <a:r>
              <a:rPr lang="en" sz="2000" dirty="0">
                <a:solidFill>
                  <a:srgbClr val="333333"/>
                </a:solidFill>
              </a:rPr>
              <a:t> you get for output?</a:t>
            </a:r>
            <a:br>
              <a:rPr lang="en" sz="2000" dirty="0">
                <a:solidFill>
                  <a:srgbClr val="333333"/>
                </a:solidFill>
              </a:rPr>
            </a:br>
            <a:endParaRPr sz="2000" dirty="0">
              <a:solidFill>
                <a:srgbClr val="333333"/>
              </a:solidFill>
            </a:endParaRPr>
          </a:p>
          <a:p>
            <a:pPr marL="22860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 dirty="0">
                <a:solidFill>
                  <a:schemeClr val="dk1"/>
                </a:solidFill>
              </a:rPr>
              <a:t>An error</a:t>
            </a:r>
            <a:endParaRPr sz="2000" dirty="0">
              <a:solidFill>
                <a:schemeClr val="dk1"/>
              </a:solidFill>
            </a:endParaRPr>
          </a:p>
          <a:p>
            <a:pPr marL="22860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 dirty="0">
                <a:solidFill>
                  <a:schemeClr val="dk1"/>
                </a:solidFill>
              </a:rPr>
              <a:t>The string “hi?” stored in </a:t>
            </a:r>
            <a:r>
              <a:rPr lang="en" sz="2000" dirty="0">
                <a:solidFill>
                  <a:srgbClr val="000080"/>
                </a:solidFill>
                <a:latin typeface="Consolas"/>
                <a:ea typeface="Consolas"/>
                <a:cs typeface="Consolas"/>
                <a:sym typeface="Consolas"/>
              </a:rPr>
              <a:t>hiThere</a:t>
            </a:r>
            <a:endParaRPr sz="2000" dirty="0">
              <a:solidFill>
                <a:schemeClr val="dk1"/>
              </a:solidFill>
            </a:endParaRPr>
          </a:p>
          <a:p>
            <a:pPr marL="22860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 dirty="0">
                <a:solidFill>
                  <a:schemeClr val="dk1"/>
                </a:solidFill>
              </a:rPr>
              <a:t>A garbage value stored in </a:t>
            </a:r>
            <a:r>
              <a:rPr lang="en" sz="2000" dirty="0">
                <a:solidFill>
                  <a:srgbClr val="000080"/>
                </a:solidFill>
                <a:latin typeface="Consolas"/>
                <a:ea typeface="Consolas"/>
                <a:cs typeface="Consolas"/>
                <a:sym typeface="Consolas"/>
              </a:rPr>
              <a:t>hiThere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 strings vs. C++ strings summary</a:t>
            </a:r>
            <a:endParaRPr/>
          </a:p>
        </p:txBody>
      </p:sp>
      <p:sp>
        <p:nvSpPr>
          <p:cNvPr id="528" name="Google Shape;528;p64"/>
          <p:cNvSpPr txBox="1">
            <a:spLocks noGrp="1"/>
          </p:cNvSpPr>
          <p:nvPr>
            <p:ph type="body" idx="1"/>
          </p:nvPr>
        </p:nvSpPr>
        <p:spPr>
          <a:xfrm>
            <a:off x="311700" y="1076275"/>
            <a:ext cx="8520600" cy="38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C strings have no methods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This is why you can’t do something like </a:t>
            </a:r>
            <a:r>
              <a:rPr lang="en" sz="180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"hi"</a:t>
            </a:r>
            <a:r>
              <a:rPr lang="en" sz="1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r>
              <a:rPr lang="en" sz="1800">
                <a:solidFill>
                  <a:srgbClr val="0086B3"/>
                </a:solidFill>
                <a:latin typeface="Consolas"/>
                <a:ea typeface="Consolas"/>
                <a:cs typeface="Consolas"/>
                <a:sym typeface="Consolas"/>
              </a:rPr>
              <a:t>length</a:t>
            </a:r>
            <a:r>
              <a:rPr lang="en" sz="1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()</a:t>
            </a:r>
            <a:r>
              <a:rPr lang="en" sz="2000"/>
              <a:t> in C++</a:t>
            </a:r>
            <a:br>
              <a:rPr lang="en" sz="2000"/>
            </a:b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Conversion fixes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Store the C string in a variable first to convert it to a C++ string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Use a conversion function</a:t>
            </a:r>
            <a:endParaRPr sz="200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 sz="1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string(</a:t>
            </a:r>
            <a:r>
              <a:rPr lang="en" sz="1800">
                <a:solidFill>
                  <a:srgbClr val="DD1144"/>
                </a:solidFill>
                <a:latin typeface="Consolas"/>
                <a:ea typeface="Consolas"/>
                <a:cs typeface="Consolas"/>
                <a:sym typeface="Consolas"/>
              </a:rPr>
              <a:t>"text"</a:t>
            </a:r>
            <a:r>
              <a:rPr lang="en" sz="1800">
                <a:solidFill>
                  <a:srgbClr val="333333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" sz="1800" i="1">
                <a:solidFill>
                  <a:srgbClr val="999988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r>
              <a:rPr lang="en" sz="2000"/>
              <a:t> converts the C string literal into a C++ string</a:t>
            </a:r>
            <a:endParaRPr sz="200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 sz="18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string.c_str()</a:t>
            </a:r>
            <a:r>
              <a:rPr lang="en" sz="1800"/>
              <a:t> </a:t>
            </a:r>
            <a:r>
              <a:rPr lang="en" sz="2000"/>
              <a:t>returns a C string from a C++ string</a:t>
            </a:r>
            <a:br>
              <a:rPr lang="en" sz="2000"/>
            </a:b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b="1"/>
              <a:t>Takeaway</a:t>
            </a:r>
            <a:r>
              <a:rPr lang="en" sz="2000"/>
              <a:t>: Beware the C string!</a:t>
            </a:r>
            <a:endParaRPr sz="2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8A11D17-BD4D-406E-8222-05A38B4C4F31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963848A-5425-4820-90EE-EB8F5BA06ABC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E435707-6A7C-408B-8302-4D65CA16E9CB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1DB3BC5-8AEA-4B17-8B9B-3F31FD5985EB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FC50A7-C330-49B9-B7C6-45F5ED93449D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3EC532E-381E-4FE4-B012-4A50B8244615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ACE3369-5D04-4BC6-B60E-3F6EE913437C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B55BC84-F3DF-42FA-B9C3-5CFC6C9C5B3F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D0C0565-D922-48F0-ACCB-412C5969BA79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7DCB5FB-F553-4E94-9DB9-2F94CAAE2DC9}"/>
              </a:ext>
            </a:extLst>
          </p:cNvPr>
          <p:cNvSpPr/>
          <p:nvPr/>
        </p:nvSpPr>
        <p:spPr>
          <a:xfrm>
            <a:off x="2006469" y="310942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345312F-98D4-4F1D-BB30-318D067FA686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5A473CB-3659-4F33-9CA1-4E54701B3F35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5ED5714-7951-4527-920E-16417272DACC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FC64A29-6A43-4BD0-BF2A-D9FF1996722F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D6EB44-613F-483F-84AB-0331E208B44E}"/>
              </a:ext>
            </a:extLst>
          </p:cNvPr>
          <p:cNvSpPr txBox="1"/>
          <p:nvPr/>
        </p:nvSpPr>
        <p:spPr>
          <a:xfrm>
            <a:off x="2527597" y="975183"/>
            <a:ext cx="5519359" cy="299408"/>
          </a:xfrm>
          <a:prstGeom prst="rect">
            <a:avLst/>
          </a:pr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compatLnSpc="0">
            <a:spAutoFit/>
          </a:bodyPr>
          <a:lstStyle/>
          <a:p>
            <a:pPr algn="ctr" hangingPunct="0"/>
            <a:r>
              <a:rPr lang="en-US" sz="1360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C++ strings must be declared using double quotes rather than single quotes.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4D9E814-4DCE-4BCC-9209-9BE92052402F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C41B7F2-606C-4C76-B9F5-4C1CA90224F2}"/>
              </a:ext>
            </a:extLst>
          </p:cNvPr>
          <p:cNvSpPr/>
          <p:nvPr/>
        </p:nvSpPr>
        <p:spPr>
          <a:xfrm>
            <a:off x="2006469" y="310942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F1F8D276-B2F9-4473-80D7-536D8EDD032D}"/>
              </a:ext>
            </a:extLst>
          </p:cNvPr>
          <p:cNvCxnSpPr>
            <a:stCxn id="6" idx="0"/>
            <a:endCxn id="8" idx="1"/>
          </p:cNvCxnSpPr>
          <p:nvPr/>
        </p:nvCxnSpPr>
        <p:spPr>
          <a:xfrm rot="16200000" flipV="1">
            <a:off x="3547959" y="-764135"/>
            <a:ext cx="508770" cy="2969866"/>
          </a:xfrm>
          <a:prstGeom prst="curvedConnector2">
            <a:avLst/>
          </a:prstGeom>
          <a:noFill/>
          <a:ln w="36720">
            <a:solidFill>
              <a:srgbClr val="0000FF"/>
            </a:solidFill>
            <a:prstDash val="solid"/>
            <a:tailEnd type="arrow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8A75DD9-536B-47B0-83CE-97B2CAE83E60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A3C083-FD55-42A1-A632-0975E7122250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078B180-89D0-416F-9E89-BA8D2042E06A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CEFC807-AD53-4F87-8D31-0F304799229E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45CFB0-0A8A-4682-9BFC-AF17585616B2}"/>
              </a:ext>
            </a:extLst>
          </p:cNvPr>
          <p:cNvSpPr txBox="1"/>
          <p:nvPr/>
        </p:nvSpPr>
        <p:spPr>
          <a:xfrm>
            <a:off x="458844" y="1368146"/>
            <a:ext cx="9345919" cy="278120"/>
          </a:xfrm>
          <a:prstGeom prst="rect">
            <a:avLst/>
          </a:pr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compatLnSpc="0">
            <a:spAutoFit/>
          </a:bodyPr>
          <a:lstStyle/>
          <a:p>
            <a:pPr algn="ctr" hangingPunct="0"/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You can use + and += to append to a string. You can only append other strings or characters. Use the to_string function to convert data to strings.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C699F21-E944-4438-8265-BDECF43BE02E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19D442B-4865-448B-8EE7-C0737155C81B}"/>
              </a:ext>
            </a:extLst>
          </p:cNvPr>
          <p:cNvSpPr/>
          <p:nvPr/>
        </p:nvSpPr>
        <p:spPr>
          <a:xfrm>
            <a:off x="2814429" y="482327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90242D4A-3B61-4C62-BCAC-F465B7866FC1}"/>
              </a:ext>
            </a:extLst>
          </p:cNvPr>
          <p:cNvCxnSpPr>
            <a:stCxn id="6" idx="0"/>
            <a:endCxn id="8" idx="1"/>
          </p:cNvCxnSpPr>
          <p:nvPr/>
        </p:nvCxnSpPr>
        <p:spPr>
          <a:xfrm rot="16200000" flipV="1">
            <a:off x="3763414" y="-245"/>
            <a:ext cx="730348" cy="2006433"/>
          </a:xfrm>
          <a:prstGeom prst="curvedConnector2">
            <a:avLst/>
          </a:prstGeom>
          <a:noFill/>
          <a:ln w="36720">
            <a:solidFill>
              <a:srgbClr val="0000FF"/>
            </a:solidFill>
            <a:prstDash val="solid"/>
            <a:tailEnd type="arrow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0D859FC-43B2-4E08-87AF-FAC7CDC1F515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F376077-B7F9-4797-AD09-058D3088283E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956F26A-7289-4225-8936-F6785184A371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7B798FE-F312-473E-A853-5529415FE043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830FCA-01DD-4A55-92EE-888B076A9D5E}"/>
              </a:ext>
            </a:extLst>
          </p:cNvPr>
          <p:cNvSpPr txBox="1"/>
          <p:nvPr/>
        </p:nvSpPr>
        <p:spPr>
          <a:xfrm>
            <a:off x="356530" y="2021124"/>
            <a:ext cx="9706018" cy="661302"/>
          </a:xfrm>
          <a:prstGeom prst="rect">
            <a:avLst/>
          </a:pr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compatLnSpc="0">
            <a:spAutoFit/>
          </a:bodyPr>
          <a:lstStyle/>
          <a:p>
            <a:pPr algn="ctr" hangingPunct="0"/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You can select an individual character out of a string by using square brackets. Indices start at zero.</a:t>
            </a:r>
          </a:p>
          <a:p>
            <a:pPr algn="ctr" hangingPunct="0"/>
            <a:endParaRPr lang="en-US" sz="1224" kern="1200">
              <a:solidFill>
                <a:srgbClr val="0000FF"/>
              </a:solidFill>
              <a:latin typeface="Purisa" pitchFamily="18"/>
              <a:ea typeface="Droid Sans Fallback" pitchFamily="2"/>
              <a:cs typeface="Lohit Hindi" pitchFamily="2"/>
            </a:endParaRPr>
          </a:p>
          <a:p>
            <a:pPr algn="ctr" hangingPunct="0"/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C++ has different types for individual characters (char) and for strings of zero or more characters (string). Check Chapter 1.5 of the textbook for details.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333CDEA-090F-45A4-8B5C-FA791A4934AD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038AD74-5CB7-4F3D-B3EE-9972A0E66A1C}"/>
              </a:ext>
            </a:extLst>
          </p:cNvPr>
          <p:cNvSpPr/>
          <p:nvPr/>
        </p:nvSpPr>
        <p:spPr>
          <a:xfrm>
            <a:off x="1492313" y="702679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E15E5F27-1330-41A0-8286-3B3E9A960D73}"/>
              </a:ext>
            </a:extLst>
          </p:cNvPr>
          <p:cNvCxnSpPr>
            <a:stCxn id="6" idx="0"/>
            <a:endCxn id="8" idx="1"/>
          </p:cNvCxnSpPr>
          <p:nvPr/>
        </p:nvCxnSpPr>
        <p:spPr>
          <a:xfrm rot="16200000" flipV="1">
            <a:off x="2924910" y="-263505"/>
            <a:ext cx="1162974" cy="3406284"/>
          </a:xfrm>
          <a:prstGeom prst="curvedConnector2">
            <a:avLst/>
          </a:prstGeom>
          <a:noFill/>
          <a:ln w="36720">
            <a:solidFill>
              <a:srgbClr val="0000FF"/>
            </a:solidFill>
            <a:prstDash val="solid"/>
            <a:tailEnd type="arrow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0736E39-417C-4308-9776-5EA47043C8B8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F0D7745-44CE-4633-990B-37B59180B89B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FA750E1-413D-4AD5-AC0C-B524428B3C0A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C2F9E65-906B-4112-B668-61F7F73FED80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FB9012-8E81-40CB-8D07-3C688DD81233}"/>
              </a:ext>
            </a:extLst>
          </p:cNvPr>
          <p:cNvSpPr txBox="1"/>
          <p:nvPr/>
        </p:nvSpPr>
        <p:spPr>
          <a:xfrm>
            <a:off x="227296" y="2300972"/>
            <a:ext cx="9964486" cy="278120"/>
          </a:xfrm>
          <a:prstGeom prst="rect">
            <a:avLst/>
          </a:pr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compatLnSpc="0">
            <a:spAutoFit/>
          </a:bodyPr>
          <a:lstStyle/>
          <a:p>
            <a:pPr algn="ctr" hangingPunct="0"/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C++ doesn’t support negative array indices the way that Python does. You can pick the last character of the string by getting its length and subtracting one.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53CE690-D06D-4C8D-A9B4-3E80D518AD0B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7AEA95A-EC35-4D46-A726-CD5F3BADEE5F}"/>
              </a:ext>
            </a:extLst>
          </p:cNvPr>
          <p:cNvSpPr/>
          <p:nvPr/>
        </p:nvSpPr>
        <p:spPr>
          <a:xfrm>
            <a:off x="2422691" y="849582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E825AF26-672C-4C5C-AC9F-2363E216E1FE}"/>
              </a:ext>
            </a:extLst>
          </p:cNvPr>
          <p:cNvCxnSpPr>
            <a:stCxn id="6" idx="0"/>
            <a:endCxn id="8" idx="1"/>
          </p:cNvCxnSpPr>
          <p:nvPr/>
        </p:nvCxnSpPr>
        <p:spPr>
          <a:xfrm rot="16200000" flipV="1">
            <a:off x="3323627" y="415060"/>
            <a:ext cx="1295919" cy="2475906"/>
          </a:xfrm>
          <a:prstGeom prst="curvedConnector2">
            <a:avLst/>
          </a:prstGeom>
          <a:noFill/>
          <a:ln w="36720">
            <a:solidFill>
              <a:srgbClr val="0000FF"/>
            </a:solidFill>
            <a:prstDash val="solid"/>
            <a:tailEnd type="arrow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36A35E4-9DFE-44FB-BF32-E441A043E179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829E40B-E2E2-4B9F-8430-AAEDAED4C1C4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BABE9B-B9F9-4554-9599-6B13B965418A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B258950-81CF-4F06-B693-877481FC7597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DCEA91-7AB7-425D-A50F-450A2B96ADB2}"/>
              </a:ext>
            </a:extLst>
          </p:cNvPr>
          <p:cNvSpPr txBox="1"/>
          <p:nvPr/>
        </p:nvSpPr>
        <p:spPr>
          <a:xfrm>
            <a:off x="-1080915" y="2643008"/>
            <a:ext cx="12580907" cy="278120"/>
          </a:xfrm>
          <a:prstGeom prst="rect">
            <a:avLst/>
          </a:pr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compatLnSpc="0">
            <a:spAutoFit/>
          </a:bodyPr>
          <a:lstStyle/>
          <a:p>
            <a:pPr algn="ctr" hangingPunct="0"/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The find member function returns the index of the given pattern if it exists, and the verbosely-named constant string::npos otherwise. This pattern kinda sorta is like the “in” keyword from Python.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81AFEB-DA4F-4CC6-A712-C2130EC2D9F3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ED92AF4-2C6C-4B6E-9DCA-C7EC73631199}"/>
              </a:ext>
            </a:extLst>
          </p:cNvPr>
          <p:cNvSpPr/>
          <p:nvPr/>
        </p:nvSpPr>
        <p:spPr>
          <a:xfrm>
            <a:off x="2740978" y="1094418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6A5DDA40-E0EF-4EAA-AAA7-587364C2AF0E}"/>
              </a:ext>
            </a:extLst>
          </p:cNvPr>
          <p:cNvCxnSpPr>
            <a:stCxn id="6" idx="0"/>
            <a:endCxn id="8" idx="1"/>
          </p:cNvCxnSpPr>
          <p:nvPr/>
        </p:nvCxnSpPr>
        <p:spPr>
          <a:xfrm rot="16200000" flipV="1">
            <a:off x="3434171" y="867639"/>
            <a:ext cx="1393119" cy="2157619"/>
          </a:xfrm>
          <a:prstGeom prst="curvedConnector2">
            <a:avLst/>
          </a:prstGeom>
          <a:noFill/>
          <a:ln w="36720">
            <a:solidFill>
              <a:srgbClr val="0000FF"/>
            </a:solidFill>
            <a:prstDash val="solid"/>
            <a:tailEnd type="arrow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134933E-F2FF-45FA-B414-3DA430FF0A65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77A6AC9-F0A5-454D-B5E5-EC6746BA5DE7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8FC842A-C9C0-4B71-B6FA-50AA905D8DD1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45D17D4-7D74-4F8B-AD4A-DC5826FC44C6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473BC7-E2F4-4091-9BB8-B4611A24460B}"/>
              </a:ext>
            </a:extLst>
          </p:cNvPr>
          <p:cNvSpPr txBox="1"/>
          <p:nvPr/>
        </p:nvSpPr>
        <p:spPr>
          <a:xfrm>
            <a:off x="108226" y="2917959"/>
            <a:ext cx="10202627" cy="278120"/>
          </a:xfrm>
          <a:prstGeom prst="rect">
            <a:avLst/>
          </a:pr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compatLnSpc="0">
            <a:spAutoFit/>
          </a:bodyPr>
          <a:lstStyle/>
          <a:p>
            <a:pPr algn="ctr" hangingPunct="0"/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You can get substrings by using the .substr member function. If you give two parameters, the first is a start index, and the second is a </a:t>
            </a:r>
            <a:r>
              <a:rPr lang="en-US" sz="1224" b="1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length</a:t>
            </a:r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, not an end index.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BAF16F6-5710-4439-B2C5-AE24FFFF4A16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A309002-0EBA-4C15-8D45-68D3D7B3FB17}"/>
              </a:ext>
            </a:extLst>
          </p:cNvPr>
          <p:cNvSpPr/>
          <p:nvPr/>
        </p:nvSpPr>
        <p:spPr>
          <a:xfrm>
            <a:off x="2594076" y="1339254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C6A317EE-3A7B-4400-85AF-BC1E40491798}"/>
              </a:ext>
            </a:extLst>
          </p:cNvPr>
          <p:cNvCxnSpPr>
            <a:stCxn id="6" idx="0"/>
            <a:endCxn id="8" idx="1"/>
          </p:cNvCxnSpPr>
          <p:nvPr/>
        </p:nvCxnSpPr>
        <p:spPr>
          <a:xfrm rot="16200000" flipV="1">
            <a:off x="3345662" y="1054081"/>
            <a:ext cx="1423234" cy="2304522"/>
          </a:xfrm>
          <a:prstGeom prst="curvedConnector2">
            <a:avLst/>
          </a:prstGeom>
          <a:noFill/>
          <a:ln w="36720">
            <a:solidFill>
              <a:srgbClr val="0000FF"/>
            </a:solidFill>
            <a:prstDash val="solid"/>
            <a:tailEnd type="arrow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6B0E959-39AF-4D44-A073-1FA03C0108EC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9F28E34-0244-4C43-A7B5-2DF33005BC40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E4D4497-7422-4CBF-A607-84B8320D13B4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62645E3-F1F1-43E2-A98F-53CCF5C7F8D9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76217C-E9BF-45F5-A3CF-11083060D843}"/>
              </a:ext>
            </a:extLst>
          </p:cNvPr>
          <p:cNvSpPr txBox="1"/>
          <p:nvPr/>
        </p:nvSpPr>
        <p:spPr>
          <a:xfrm>
            <a:off x="-402812" y="2953950"/>
            <a:ext cx="11224703" cy="298062"/>
          </a:xfrm>
          <a:prstGeom prst="rect">
            <a:avLst/>
          </a:pr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compatLnSpc="0">
            <a:spAutoFit/>
          </a:bodyPr>
          <a:lstStyle/>
          <a:p>
            <a:pPr algn="ctr" hangingPunct="0"/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You can compare strings for equality using ==. If you’re coming from Python, great! This will feel normal. If you’re coming from Java, hopefully this will be a welcome relief. 😃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93AB584-F0AD-4B8D-AE40-CE9491044BD2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54D7F4D-5FFA-4B6B-90D5-E0FD527B73FF}"/>
              </a:ext>
            </a:extLst>
          </p:cNvPr>
          <p:cNvSpPr/>
          <p:nvPr/>
        </p:nvSpPr>
        <p:spPr>
          <a:xfrm>
            <a:off x="2349240" y="1828927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C9DEE661-CD67-40DC-B90D-107E4BCAFDFB}"/>
              </a:ext>
            </a:extLst>
          </p:cNvPr>
          <p:cNvCxnSpPr>
            <a:stCxn id="6" idx="0"/>
            <a:endCxn id="8" idx="1"/>
          </p:cNvCxnSpPr>
          <p:nvPr/>
        </p:nvCxnSpPr>
        <p:spPr>
          <a:xfrm rot="16200000" flipV="1">
            <a:off x="3450085" y="1194495"/>
            <a:ext cx="969552" cy="2549358"/>
          </a:xfrm>
          <a:prstGeom prst="curvedConnector2">
            <a:avLst/>
          </a:prstGeom>
          <a:noFill/>
          <a:ln w="36720">
            <a:solidFill>
              <a:srgbClr val="0000FF"/>
            </a:solidFill>
            <a:prstDash val="solid"/>
            <a:tailEnd type="arrow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53421F7-2F6B-44A1-B1C9-8B4BE33BA37A}"/>
              </a:ext>
            </a:extLst>
          </p:cNvPr>
          <p:cNvSpPr/>
          <p:nvPr/>
        </p:nvSpPr>
        <p:spPr>
          <a:xfrm>
            <a:off x="3708081" y="130988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"""  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Python Version  </a:t>
            </a:r>
            <a:r>
              <a:rPr lang="en-US" sz="1292" b="1" kern="1200" baseline="330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  """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str(2010)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s[-1]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'e'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in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first = s[0:5]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last  = s[7:]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== "Sonia Sotomayor":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  print("John Roberts")</a:t>
            </a:r>
          </a:p>
          <a:p>
            <a:pPr hangingPunct="0">
              <a:defRPr sz="1900"/>
            </a:pPr>
            <a:endParaRPr lang="en-US" sz="1292" kern="1200">
              <a:latin typeface="Ubuntu Mono" pitchFamily="17"/>
              <a:ea typeface="Droid Sans Fallback" pitchFamily="2"/>
              <a:cs typeface="Lohit Hind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86F6693-EE9E-45C2-8192-5B76DAF1C840}"/>
              </a:ext>
            </a:extLst>
          </p:cNvPr>
          <p:cNvSpPr/>
          <p:nvPr/>
        </p:nvSpPr>
        <p:spPr>
          <a:xfrm>
            <a:off x="3708081" y="2667491"/>
            <a:ext cx="3010262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//    JavaScript Version</a:t>
            </a:r>
          </a:p>
          <a:p>
            <a:pPr hangingPunct="0">
              <a:defRPr sz="1900"/>
            </a:pP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 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 - 1];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let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=== "Sonia Sotomayor")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console.log("John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D0FC6DF-6986-44A6-829E-4E136D72D996}"/>
              </a:ext>
            </a:extLst>
          </p:cNvPr>
          <p:cNvSpPr/>
          <p:nvPr/>
        </p:nvSpPr>
        <p:spPr>
          <a:xfrm>
            <a:off x="83280" y="2667491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/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Java Version         */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+ 2010;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s.charAt(0);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s.charAt(s.length());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(s.indexOf("e") != -1)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s.substring(0, 5);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s.substring(7);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/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(s.equals("Sonia Sotomayor")) {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System.out.println("John Roberts");</a:t>
            </a:r>
          </a:p>
          <a:p>
            <a:pPr hangingPunct="0">
              <a:defRPr sz="1900"/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7B10FAD-59E2-4DD6-A0D3-29A663FC1F69}"/>
              </a:ext>
            </a:extLst>
          </p:cNvPr>
          <p:cNvSpPr/>
          <p:nvPr/>
        </p:nvSpPr>
        <p:spPr>
          <a:xfrm>
            <a:off x="1260" y="1"/>
            <a:ext cx="6855416" cy="5130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18847C-535A-40D7-9672-F7298B8F387F}"/>
              </a:ext>
            </a:extLst>
          </p:cNvPr>
          <p:cNvSpPr txBox="1"/>
          <p:nvPr/>
        </p:nvSpPr>
        <p:spPr>
          <a:xfrm>
            <a:off x="2803864" y="2798479"/>
            <a:ext cx="3878525" cy="278120"/>
          </a:xfrm>
          <a:prstGeom prst="rect">
            <a:avLst/>
          </a:pr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compatLnSpc="0">
            <a:spAutoFit/>
          </a:bodyPr>
          <a:lstStyle/>
          <a:p>
            <a:pPr algn="ctr" hangingPunct="0"/>
            <a:r>
              <a:rPr lang="en-US" sz="1224" kern="1200">
                <a:solidFill>
                  <a:srgbClr val="0000FF"/>
                </a:solidFill>
                <a:latin typeface="Purisa" pitchFamily="18"/>
                <a:ea typeface="Droid Sans Fallback" pitchFamily="2"/>
                <a:cs typeface="Lohit Hindi" pitchFamily="2"/>
              </a:rPr>
              <a:t>You can print strings the same way you print anything else.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0021F58-81F3-41D3-85A5-4ADF15F8E5C4}"/>
              </a:ext>
            </a:extLst>
          </p:cNvPr>
          <p:cNvSpPr/>
          <p:nvPr/>
        </p:nvSpPr>
        <p:spPr>
          <a:xfrm>
            <a:off x="83280" y="130988"/>
            <a:ext cx="3413018" cy="23320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36720">
            <a:solidFill>
              <a:srgbClr val="000000"/>
            </a:solidFill>
            <a:prstDash val="solid"/>
          </a:ln>
          <a:effectLst>
            <a:outerShdw dist="152735" dir="2700000" algn="tl">
              <a:srgbClr val="808080"/>
            </a:outerShdw>
          </a:effectLst>
        </p:spPr>
        <p:txBody>
          <a:bodyPr vert="horz" wrap="none" lIns="73451" tIns="42846" rIns="73451" bIns="42846" anchor="ctr" anchorCtr="0" compatLnSpc="0">
            <a:noAutofit/>
          </a:bodyPr>
          <a:lstStyle/>
          <a:p>
            <a:pPr hangingPunct="0">
              <a:defRPr sz="1900">
                <a:latin typeface="Ubuntu Mono" pitchFamily="1"/>
              </a:defRPr>
            </a:pPr>
            <a:r>
              <a:rPr lang="en-US" sz="1292" b="1" kern="1200">
                <a:solidFill>
                  <a:srgbClr val="0000FF"/>
                </a:solidFill>
                <a:latin typeface="Ubuntu Mono" pitchFamily="17"/>
                <a:ea typeface="Droid Sans Fallback" pitchFamily="2"/>
                <a:cs typeface="Lohit Hindi" pitchFamily="2"/>
              </a:rPr>
              <a:t> /*          C++ Version          */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string s = "Elena Kagan";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s += ", joined " + to_string(2010);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first = s[0];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char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last  = s[s.length() - 1]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(s.find("e") != string::npos)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first = s.substr(0, 5);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string last  = s.substr(7);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544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</a:t>
            </a:r>
            <a:r>
              <a:rPr lang="en-US" sz="1292" b="1" kern="1200">
                <a:solidFill>
                  <a:srgbClr val="800080"/>
                </a:solidFill>
                <a:latin typeface="Ubuntu Mono" pitchFamily="17"/>
                <a:ea typeface="Droid Sans Fallback" pitchFamily="2"/>
                <a:cs typeface="Lohit Hindi" pitchFamily="2"/>
              </a:rPr>
              <a:t>if</a:t>
            </a: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(s == "Sonia Sotomayor") {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  cout &lt;&lt; "John Roberts" &lt;&lt; endl;</a:t>
            </a:r>
          </a:p>
          <a:p>
            <a:pPr hangingPunct="0">
              <a:defRPr sz="1900">
                <a:latin typeface="Ubuntu Mono" pitchFamily="1"/>
              </a:defRPr>
            </a:pPr>
            <a:r>
              <a:rPr lang="en-US" sz="1292" kern="1200">
                <a:latin typeface="Ubuntu Mono" pitchFamily="17"/>
                <a:ea typeface="Droid Sans Fallback" pitchFamily="2"/>
                <a:cs typeface="Lohit Hindi" pitchFamily="2"/>
              </a:rPr>
              <a:t> }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7B1AC7-0111-43E5-A3FD-61AC5AEE67BB}"/>
              </a:ext>
            </a:extLst>
          </p:cNvPr>
          <p:cNvSpPr/>
          <p:nvPr/>
        </p:nvSpPr>
        <p:spPr>
          <a:xfrm>
            <a:off x="2667527" y="1975829"/>
            <a:ext cx="310942" cy="3109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61209" tIns="30605" rIns="61209" bIns="30605" anchor="ctr" anchorCtr="0" compatLnSpc="0">
            <a:noAutofit/>
          </a:bodyPr>
          <a:lstStyle/>
          <a:p>
            <a:pPr hangingPunct="0"/>
            <a:endParaRPr lang="en-US" sz="1224" kern="1200">
              <a:latin typeface="Arial" pitchFamily="18"/>
              <a:ea typeface="Droid Sans Fallback" pitchFamily="2"/>
              <a:cs typeface="Lohit Hindi" pitchFamily="2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B18275A7-07A2-433D-918D-C556CC7B0BA2}"/>
              </a:ext>
            </a:extLst>
          </p:cNvPr>
          <p:cNvCxnSpPr>
            <a:stCxn id="6" idx="0"/>
            <a:endCxn id="8" idx="1"/>
          </p:cNvCxnSpPr>
          <p:nvPr/>
        </p:nvCxnSpPr>
        <p:spPr>
          <a:xfrm rot="16200000" flipV="1">
            <a:off x="3527209" y="1582561"/>
            <a:ext cx="667179" cy="1764658"/>
          </a:xfrm>
          <a:prstGeom prst="curvedConnector2">
            <a:avLst/>
          </a:prstGeom>
          <a:noFill/>
          <a:ln w="36720">
            <a:solidFill>
              <a:srgbClr val="0000FF"/>
            </a:solidFill>
            <a:prstDash val="solid"/>
            <a:tailEnd type="arrow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Announcements</a:t>
            </a:r>
            <a:endParaRPr/>
          </a:p>
        </p:txBody>
      </p:sp>
      <p:sp>
        <p:nvSpPr>
          <p:cNvPr id="551" name="Google Shape;551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dirty="0">
                <a:solidFill>
                  <a:schemeClr val="dk1"/>
                </a:solidFill>
              </a:rPr>
              <a:t>Sections start today!  Check </a:t>
            </a:r>
            <a:r>
              <a:rPr lang="en-US" u="sng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cs198.stanford.edu</a:t>
            </a:r>
            <a:r>
              <a:rPr lang="en-US" dirty="0">
                <a:solidFill>
                  <a:schemeClr val="dk1"/>
                </a:solidFill>
              </a:rPr>
              <a:t> to see your time.</a:t>
            </a:r>
            <a:endParaRPr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US" dirty="0">
                <a:solidFill>
                  <a:schemeClr val="dk1"/>
                </a:solidFill>
              </a:rPr>
              <a:t>Email Trip if you absolutely need a swap.</a:t>
            </a: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endParaRPr sz="7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>
                <a:solidFill>
                  <a:schemeClr val="dk1"/>
                </a:solidFill>
              </a:rPr>
              <a:t>Assignment 0 is due today at midnight.</a:t>
            </a:r>
            <a:br>
              <a:rPr lang="en-US" dirty="0">
                <a:solidFill>
                  <a:schemeClr val="dk1"/>
                </a:solidFill>
              </a:rPr>
            </a:br>
            <a:endParaRPr sz="10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Assignment 1 is out and is due next Tuesday at 11:59pm PDT.</a:t>
            </a:r>
            <a:endParaRPr sz="1400" dirty="0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dirty="0"/>
              <a:t>YEAH will be hosted by </a:t>
            </a:r>
            <a:r>
              <a:rPr lang="en-US" sz="1800" dirty="0" err="1"/>
              <a:t>Jin-Hee</a:t>
            </a:r>
            <a:r>
              <a:rPr lang="en-US" sz="1800" dirty="0"/>
              <a:t> and Grant, and is right after lecture today!</a:t>
            </a:r>
            <a:br>
              <a:rPr lang="en-US" sz="1800" dirty="0"/>
            </a:br>
            <a:endParaRPr sz="11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As a reminder, Susan and Trip have office hours (OH) every week.                        See the schedule on the course website.</a:t>
            </a:r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e1f803b3e3_0_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Announcements II</a:t>
            </a:r>
            <a:endParaRPr/>
          </a:p>
        </p:txBody>
      </p:sp>
      <p:sp>
        <p:nvSpPr>
          <p:cNvPr id="557" name="Google Shape;557;ge1f803b3e3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 err="1">
                <a:solidFill>
                  <a:schemeClr val="dk1"/>
                </a:solidFill>
              </a:rPr>
              <a:t>LaIR</a:t>
            </a:r>
            <a:r>
              <a:rPr lang="en-US" dirty="0">
                <a:solidFill>
                  <a:schemeClr val="dk1"/>
                </a:solidFill>
              </a:rPr>
              <a:t> Logistics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 sz="1600" b="1" dirty="0" err="1">
                <a:solidFill>
                  <a:schemeClr val="dk1"/>
                </a:solidFill>
              </a:rPr>
              <a:t>LaIR</a:t>
            </a:r>
            <a:r>
              <a:rPr lang="en-US" dirty="0">
                <a:solidFill>
                  <a:schemeClr val="dk1"/>
                </a:solidFill>
              </a:rPr>
              <a:t> opened yesterday! Here’s how it works: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 sz="1600" dirty="0">
                <a:solidFill>
                  <a:schemeClr val="dk1"/>
                </a:solidFill>
              </a:rPr>
              <a:t>Go to the </a:t>
            </a:r>
            <a:r>
              <a:rPr lang="en-US" sz="1600" dirty="0" err="1">
                <a:solidFill>
                  <a:schemeClr val="dk1"/>
                </a:solidFill>
              </a:rPr>
              <a:t>LaIR</a:t>
            </a:r>
            <a:r>
              <a:rPr lang="en-US" sz="1600" dirty="0">
                <a:solidFill>
                  <a:schemeClr val="dk1"/>
                </a:solidFill>
              </a:rPr>
              <a:t> </a:t>
            </a:r>
            <a:r>
              <a:rPr lang="en-US" sz="1600" u="sng" dirty="0">
                <a:solidFill>
                  <a:schemeClr val="hlink"/>
                </a:solidFill>
                <a:hlinkClick r:id="rId3"/>
              </a:rPr>
              <a:t>signup link.</a:t>
            </a:r>
            <a:endParaRPr sz="1600"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 dirty="0">
                <a:solidFill>
                  <a:schemeClr val="dk1"/>
                </a:solidFill>
              </a:rPr>
              <a:t>Sign into </a:t>
            </a:r>
            <a:r>
              <a:rPr lang="en-US" sz="1600" b="1" dirty="0" err="1">
                <a:solidFill>
                  <a:schemeClr val="dk1"/>
                </a:solidFill>
              </a:rPr>
              <a:t>ohyay</a:t>
            </a:r>
            <a:r>
              <a:rPr lang="en-US" dirty="0">
                <a:solidFill>
                  <a:schemeClr val="dk1"/>
                </a:solidFill>
              </a:rPr>
              <a:t>, the virtual platform we’ll be using, with your Stanford account.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 dirty="0">
                <a:solidFill>
                  <a:schemeClr val="dk1"/>
                </a:solidFill>
              </a:rPr>
              <a:t>If the </a:t>
            </a:r>
            <a:r>
              <a:rPr lang="en-US" dirty="0" err="1">
                <a:solidFill>
                  <a:schemeClr val="dk1"/>
                </a:solidFill>
              </a:rPr>
              <a:t>LaIR</a:t>
            </a:r>
            <a:r>
              <a:rPr lang="en-US" dirty="0">
                <a:solidFill>
                  <a:schemeClr val="dk1"/>
                </a:solidFill>
              </a:rPr>
              <a:t> is open, you should be placed in a lobby with other students waiting to get help. To sign up for help, hit the red “get help button”</a:t>
            </a:r>
            <a:endParaRPr dirty="0">
              <a:solidFill>
                <a:schemeClr val="dk1"/>
              </a:solidFill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-US" dirty="0">
                <a:solidFill>
                  <a:schemeClr val="dk1"/>
                </a:solidFill>
              </a:rPr>
              <a:t>From there, an SL should invite you to a breakout room to serve your request!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How do we </a:t>
            </a:r>
            <a:r>
              <a:rPr lang="en" b="1">
                <a:solidFill>
                  <a:schemeClr val="accent1"/>
                </a:solidFill>
              </a:rPr>
              <a:t>test</a:t>
            </a:r>
            <a:r>
              <a:rPr lang="en">
                <a:solidFill>
                  <a:srgbClr val="FFFFFF"/>
                </a:solidFill>
              </a:rPr>
              <a:t> code in CS106B?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F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6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600"/>
              <a:t>Software and cathedrals are much the same – first we build them, then we pray.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– Sam Redwine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is testing important?</a:t>
            </a:r>
            <a:br>
              <a:rPr lang="en" dirty="0"/>
            </a:br>
            <a:br>
              <a:rPr lang="en" dirty="0"/>
            </a:br>
            <a:r>
              <a:rPr lang="en-US" sz="2800" dirty="0">
                <a:effectLst/>
                <a:latin typeface="Proxima Nova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Who or what might be most impacted                          if software isn’t well tested?</a:t>
            </a:r>
            <a:endParaRPr dirty="0">
              <a:latin typeface="Proxima Nova" panose="020B0604020202020204" charset="0"/>
            </a:endParaRPr>
          </a:p>
        </p:txBody>
      </p:sp>
      <p:sp>
        <p:nvSpPr>
          <p:cNvPr id="555" name="Google Shape;555;p69"/>
          <p:cNvSpPr txBox="1"/>
          <p:nvPr/>
        </p:nvSpPr>
        <p:spPr>
          <a:xfrm>
            <a:off x="2146200" y="2646346"/>
            <a:ext cx="4851600" cy="15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Discuss in breakout rooms!</a:t>
            </a:r>
            <a:endParaRPr sz="3000" dirty="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testing important?</a:t>
            </a:r>
            <a:endParaRPr/>
          </a:p>
        </p:txBody>
      </p:sp>
      <p:pic>
        <p:nvPicPr>
          <p:cNvPr id="561" name="Google Shape;561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1075" y="1200588"/>
            <a:ext cx="3333750" cy="31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70"/>
          <p:cNvSpPr txBox="1"/>
          <p:nvPr/>
        </p:nvSpPr>
        <p:spPr>
          <a:xfrm>
            <a:off x="657900" y="1401075"/>
            <a:ext cx="3812700" cy="29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55555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The hole in the ozone layer over Antarctica </a:t>
            </a:r>
            <a:r>
              <a:rPr lang="en" sz="1800">
                <a:solidFill>
                  <a:srgbClr val="555555"/>
                </a:solidFill>
                <a:highlight>
                  <a:srgbClr val="FFFFFF"/>
                </a:highlight>
                <a:uFill>
                  <a:noFill/>
                </a:uFill>
                <a:latin typeface="Proxima Nova"/>
                <a:ea typeface="Proxima Nova"/>
                <a:cs typeface="Proxima Nova"/>
                <a:sym typeface="Proxima Nov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remained undetected for a long period of time</a:t>
            </a:r>
            <a:r>
              <a:rPr lang="en" sz="1800">
                <a:solidFill>
                  <a:srgbClr val="555555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because the data analysis software used by NASA in its project to map the ozone layer had been </a:t>
            </a:r>
            <a:r>
              <a:rPr lang="en" sz="1800" b="1">
                <a:solidFill>
                  <a:schemeClr val="accent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designed to ignore values that deviated greatly from expected measurements.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3" name="Google Shape;563;p70"/>
          <p:cNvSpPr txBox="1"/>
          <p:nvPr/>
        </p:nvSpPr>
        <p:spPr>
          <a:xfrm>
            <a:off x="2415600" y="4834275"/>
            <a:ext cx="67284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5"/>
              </a:rPr>
              <a:t>Source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testing important?</a:t>
            </a:r>
            <a:endParaRPr/>
          </a:p>
        </p:txBody>
      </p:sp>
      <p:sp>
        <p:nvSpPr>
          <p:cNvPr id="569" name="Google Shape;569;p71"/>
          <p:cNvSpPr txBox="1"/>
          <p:nvPr/>
        </p:nvSpPr>
        <p:spPr>
          <a:xfrm>
            <a:off x="4665025" y="1181200"/>
            <a:ext cx="4067100" cy="3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55555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In 1996, a European Ariane 5 rocket was set to deliver a payload of satellites into Earth orbit, but </a:t>
            </a:r>
            <a:r>
              <a:rPr lang="en" sz="1800">
                <a:solidFill>
                  <a:srgbClr val="555555"/>
                </a:solidFill>
                <a:highlight>
                  <a:srgbClr val="FFFFFF"/>
                </a:highlight>
                <a:uFill>
                  <a:noFill/>
                </a:uFill>
                <a:latin typeface="Proxima Nova"/>
                <a:ea typeface="Proxima Nova"/>
                <a:cs typeface="Proxima Nova"/>
                <a:sym typeface="Proxima Nov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problems with the software</a:t>
            </a:r>
            <a:r>
              <a:rPr lang="en" sz="1800">
                <a:solidFill>
                  <a:srgbClr val="555555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caused the launch rocket to veer off its path a mere 37 seconds after launch. The problem was the result of</a:t>
            </a:r>
            <a:r>
              <a:rPr lang="en" sz="1800" b="1">
                <a:solidFill>
                  <a:schemeClr val="accent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code reuse from the launch system’s predecessor, Ariane 4, which had very different flight conditions from Ariane 5. 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70" name="Google Shape;570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46325"/>
            <a:ext cx="4360226" cy="2870482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71"/>
          <p:cNvSpPr txBox="1"/>
          <p:nvPr/>
        </p:nvSpPr>
        <p:spPr>
          <a:xfrm>
            <a:off x="2347475" y="4828075"/>
            <a:ext cx="67965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5"/>
              </a:rPr>
              <a:t>Source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testing important?</a:t>
            </a:r>
            <a:endParaRPr/>
          </a:p>
        </p:txBody>
      </p:sp>
      <p:sp>
        <p:nvSpPr>
          <p:cNvPr id="577" name="Google Shape;577;p72"/>
          <p:cNvSpPr txBox="1"/>
          <p:nvPr/>
        </p:nvSpPr>
        <p:spPr>
          <a:xfrm>
            <a:off x="523325" y="1257450"/>
            <a:ext cx="3408900" cy="27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555555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A 2002 study commissioned by the National Institute of Standards and Technology (</a:t>
            </a:r>
            <a:r>
              <a:rPr lang="en" sz="1600" dirty="0">
                <a:solidFill>
                  <a:srgbClr val="555555"/>
                </a:solidFill>
                <a:highlight>
                  <a:srgbClr val="FFFFFF"/>
                </a:highlight>
                <a:uFill>
                  <a:noFill/>
                </a:uFill>
                <a:latin typeface="Proxima Nova"/>
                <a:ea typeface="Proxima Nova"/>
                <a:cs typeface="Proxima Nova"/>
                <a:sym typeface="Proxima Nov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referred to here</a:t>
            </a:r>
            <a:r>
              <a:rPr lang="en" sz="1600" dirty="0">
                <a:solidFill>
                  <a:srgbClr val="555555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) </a:t>
            </a:r>
            <a:r>
              <a:rPr lang="en" sz="1600" b="1" dirty="0">
                <a:solidFill>
                  <a:schemeClr val="accent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found that software bugs cost the U.S. economy $59.5 billion every year</a:t>
            </a:r>
            <a:r>
              <a:rPr lang="en" sz="1600" dirty="0">
                <a:solidFill>
                  <a:srgbClr val="555555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(imagine the global costs…). The study estimated that more than a third of that amount, $22.2 billion, </a:t>
            </a:r>
            <a:r>
              <a:rPr lang="en" sz="1600" b="1" dirty="0">
                <a:solidFill>
                  <a:schemeClr val="accent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could be eliminated by improved testing.</a:t>
            </a:r>
            <a:endParaRPr sz="1600" b="1" dirty="0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78" name="Google Shape;578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0100" y="1280338"/>
            <a:ext cx="4612200" cy="25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72"/>
          <p:cNvSpPr txBox="1"/>
          <p:nvPr/>
        </p:nvSpPr>
        <p:spPr>
          <a:xfrm>
            <a:off x="2347475" y="4828075"/>
            <a:ext cx="67965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5"/>
              </a:rPr>
              <a:t>Source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testing important?</a:t>
            </a:r>
            <a:endParaRPr/>
          </a:p>
        </p:txBody>
      </p:sp>
      <p:sp>
        <p:nvSpPr>
          <p:cNvPr id="585" name="Google Shape;585;p73"/>
          <p:cNvSpPr txBox="1"/>
          <p:nvPr/>
        </p:nvSpPr>
        <p:spPr>
          <a:xfrm>
            <a:off x="311700" y="1061600"/>
            <a:ext cx="8614500" cy="3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save money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testing important?</a:t>
            </a:r>
            <a:endParaRPr/>
          </a:p>
        </p:txBody>
      </p:sp>
      <p:sp>
        <p:nvSpPr>
          <p:cNvPr id="591" name="Google Shape;591;p74"/>
          <p:cNvSpPr txBox="1"/>
          <p:nvPr/>
        </p:nvSpPr>
        <p:spPr>
          <a:xfrm>
            <a:off x="311700" y="1061600"/>
            <a:ext cx="8614500" cy="3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save money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save lives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testing important?</a:t>
            </a:r>
            <a:endParaRPr/>
          </a:p>
        </p:txBody>
      </p:sp>
      <p:sp>
        <p:nvSpPr>
          <p:cNvPr id="597" name="Google Shape;597;p75"/>
          <p:cNvSpPr txBox="1"/>
          <p:nvPr/>
        </p:nvSpPr>
        <p:spPr>
          <a:xfrm>
            <a:off x="311700" y="1061600"/>
            <a:ext cx="8614500" cy="3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save money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save lives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prevent disasters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testing important?</a:t>
            </a:r>
            <a:endParaRPr/>
          </a:p>
        </p:txBody>
      </p:sp>
      <p:sp>
        <p:nvSpPr>
          <p:cNvPr id="603" name="Google Shape;603;p76"/>
          <p:cNvSpPr txBox="1"/>
          <p:nvPr/>
        </p:nvSpPr>
        <p:spPr>
          <a:xfrm>
            <a:off x="311700" y="1061600"/>
            <a:ext cx="8614500" cy="3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save money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save lives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●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can prevent disasters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roxima Nova"/>
              <a:buChar char="●"/>
            </a:pPr>
            <a:r>
              <a:rPr lang="en" sz="2400" b="1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 is a programmer's responsibility. </a:t>
            </a:r>
            <a:endParaRPr sz="24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roxima Nova"/>
              <a:buChar char="○"/>
            </a:pPr>
            <a:r>
              <a:rPr lang="en" sz="24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You must think about ethical considerations when you develop code that impacts people.</a:t>
            </a:r>
            <a:endParaRPr sz="24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What are good testing strategies?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7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br>
              <a:rPr lang="en" sz="2000"/>
            </a:br>
            <a:endParaRPr sz="20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good testing strategies?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roxima Nova"/>
              <a:buChar char="●"/>
            </a:pPr>
            <a:r>
              <a:rPr lang="en" sz="2000"/>
              <a:t>Write tests that cover a wide variety of use cases for your function! </a:t>
            </a:r>
            <a:endParaRPr sz="2000"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br>
              <a:rPr lang="en" sz="2000"/>
            </a:br>
            <a:endParaRPr sz="20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good testing strategies?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roxima Nova"/>
              <a:buChar char="●"/>
            </a:pPr>
            <a:r>
              <a:rPr lang="en" sz="2000"/>
              <a:t>Write tests that cover a wide variety of use cases for your function! </a:t>
            </a:r>
            <a:endParaRPr sz="2000"/>
          </a:p>
          <a:p>
            <a:pPr marL="914400" marR="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roxima Nova"/>
              <a:buChar char="○"/>
            </a:pPr>
            <a:r>
              <a:rPr lang="en" sz="2000"/>
              <a:t>Use your critical thinking and analysis skills to identify a diverse range of possible ways in which your code might be used.</a:t>
            </a:r>
            <a:br>
              <a:rPr lang="en" sz="2000"/>
            </a:br>
            <a:endParaRPr sz="2000"/>
          </a:p>
        </p:txBody>
      </p:sp>
      <p:pic>
        <p:nvPicPr>
          <p:cNvPr id="622" name="Google Shape;62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538" y="1832225"/>
            <a:ext cx="3592925" cy="359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good testing strategies? </a:t>
            </a:r>
            <a:endParaRPr/>
          </a:p>
        </p:txBody>
      </p:sp>
      <p:sp>
        <p:nvSpPr>
          <p:cNvPr id="628" name="Google Shape;628;p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Write tests that cover a wide variety of use cases for your function! </a:t>
            </a:r>
            <a:endParaRPr sz="2000">
              <a:solidFill>
                <a:schemeClr val="dk1"/>
              </a:solidFill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Consider:</a:t>
            </a:r>
            <a:endParaRPr sz="2000"/>
          </a:p>
          <a:p>
            <a: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Basic use cases</a:t>
            </a:r>
            <a:endParaRPr sz="2000"/>
          </a:p>
          <a:p>
            <a: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Edge cases</a:t>
            </a:r>
            <a:endParaRPr sz="20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What are good testing strategies?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8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roxima Nova"/>
              <a:buChar char="●"/>
            </a:pPr>
            <a:r>
              <a:rPr lang="en" sz="2000"/>
              <a:t>Write tests that cover a wide variety of use cases for your function!</a:t>
            </a:r>
            <a:endParaRPr sz="2000"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Consider:</a:t>
            </a:r>
            <a:endParaRPr sz="2000"/>
          </a:p>
          <a:p>
            <a: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Basic use cases</a:t>
            </a:r>
            <a:endParaRPr sz="2000"/>
          </a:p>
          <a:p>
            <a:pPr marL="914400" marR="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Edge cases</a:t>
            </a:r>
            <a:endParaRPr sz="2000"/>
          </a:p>
        </p:txBody>
      </p:sp>
      <p:sp>
        <p:nvSpPr>
          <p:cNvPr id="635" name="Google Shape;635;p81"/>
          <p:cNvSpPr/>
          <p:nvPr/>
        </p:nvSpPr>
        <p:spPr>
          <a:xfrm>
            <a:off x="1701150" y="3305000"/>
            <a:ext cx="5741700" cy="13833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5D3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Proxima Nova"/>
                <a:ea typeface="Proxima Nova"/>
                <a:cs typeface="Proxima Nova"/>
                <a:sym typeface="Proxima Nova"/>
              </a:rPr>
              <a:t>edge case</a:t>
            </a:r>
            <a:endParaRPr sz="2400" b="1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Uses of your function/program that represent extreme situations</a:t>
            </a:r>
            <a:endParaRPr/>
          </a:p>
        </p:txBody>
      </p:sp>
      <p:sp>
        <p:nvSpPr>
          <p:cNvPr id="636" name="Google Shape;636;p81"/>
          <p:cNvSpPr txBox="1"/>
          <p:nvPr/>
        </p:nvSpPr>
        <p:spPr>
          <a:xfrm>
            <a:off x="3327600" y="2707700"/>
            <a:ext cx="24888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2AD41"/>
                </a:solidFill>
                <a:latin typeface="Caveat"/>
                <a:ea typeface="Caveat"/>
                <a:cs typeface="Caveat"/>
                <a:sym typeface="Caveat"/>
              </a:rPr>
              <a:t>Definition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82"/>
          <p:cNvSpPr txBox="1">
            <a:spLocks noGrp="1"/>
          </p:cNvSpPr>
          <p:nvPr>
            <p:ph type="title"/>
          </p:nvPr>
        </p:nvSpPr>
        <p:spPr>
          <a:xfrm>
            <a:off x="311700" y="38187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dirty="0"/>
              <a:t>What are good testing strategies?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2" name="Google Shape;642;p82"/>
          <p:cNvSpPr txBox="1">
            <a:spLocks noGrp="1"/>
          </p:cNvSpPr>
          <p:nvPr>
            <p:ph type="body" idx="1"/>
          </p:nvPr>
        </p:nvSpPr>
        <p:spPr>
          <a:xfrm>
            <a:off x="311700" y="772523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roxima Nova"/>
              <a:buChar char="●"/>
            </a:pPr>
            <a:r>
              <a:rPr lang="en" sz="2000" dirty="0"/>
              <a:t>Write tests that cover a wide variety of use cases for your function!</a:t>
            </a:r>
            <a:endParaRPr sz="2000" dirty="0"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roxima Nova"/>
              <a:buChar char="●"/>
            </a:pPr>
            <a:r>
              <a:rPr lang="en" sz="2000" dirty="0"/>
              <a:t>Consider:</a:t>
            </a:r>
            <a:endParaRPr sz="2000" dirty="0"/>
          </a:p>
          <a:p>
            <a: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 dirty="0"/>
              <a:t>Basic use cases</a:t>
            </a:r>
            <a:endParaRPr sz="2000" dirty="0"/>
          </a:p>
          <a:p>
            <a: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 dirty="0"/>
              <a:t>Edge cases</a:t>
            </a:r>
            <a:endParaRPr sz="2000" dirty="0"/>
          </a:p>
        </p:txBody>
      </p:sp>
      <p:sp>
        <p:nvSpPr>
          <p:cNvPr id="643" name="Google Shape;643;p82"/>
          <p:cNvSpPr/>
          <p:nvPr/>
        </p:nvSpPr>
        <p:spPr>
          <a:xfrm>
            <a:off x="1701150" y="3305000"/>
            <a:ext cx="5741700" cy="13833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5D3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Proxima Nova"/>
                <a:ea typeface="Proxima Nova"/>
                <a:cs typeface="Proxima Nova"/>
                <a:sym typeface="Proxima Nova"/>
              </a:rPr>
              <a:t>edge case</a:t>
            </a:r>
            <a:endParaRPr sz="2400" b="1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Uses of your function/program that represent extreme situations</a:t>
            </a:r>
            <a:endParaRPr/>
          </a:p>
        </p:txBody>
      </p:sp>
      <p:sp>
        <p:nvSpPr>
          <p:cNvPr id="644" name="Google Shape;644;p82"/>
          <p:cNvSpPr txBox="1"/>
          <p:nvPr/>
        </p:nvSpPr>
        <p:spPr>
          <a:xfrm>
            <a:off x="3327600" y="2707700"/>
            <a:ext cx="24888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2AD41"/>
                </a:solidFill>
                <a:latin typeface="Caveat"/>
                <a:ea typeface="Caveat"/>
                <a:cs typeface="Caveat"/>
                <a:sym typeface="Caveat"/>
              </a:rPr>
              <a:t>Definition</a:t>
            </a:r>
            <a:endParaRPr/>
          </a:p>
        </p:txBody>
      </p:sp>
      <p:pic>
        <p:nvPicPr>
          <p:cNvPr id="645" name="Google Shape;645;p82"/>
          <p:cNvPicPr preferRelativeResize="0"/>
          <p:nvPr/>
        </p:nvPicPr>
        <p:blipFill rotWithShape="1">
          <a:blip r:embed="rId3">
            <a:alphaModFix/>
          </a:blip>
          <a:srcRect b="15718"/>
          <a:stretch/>
        </p:blipFill>
        <p:spPr>
          <a:xfrm rot="-10457007">
            <a:off x="5252829" y="2679266"/>
            <a:ext cx="1383017" cy="1444369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82"/>
          <p:cNvSpPr txBox="1"/>
          <p:nvPr/>
        </p:nvSpPr>
        <p:spPr>
          <a:xfrm>
            <a:off x="4239300" y="1281023"/>
            <a:ext cx="4904700" cy="11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Caveat"/>
                <a:ea typeface="Caveat"/>
                <a:cs typeface="Caveat"/>
                <a:sym typeface="Caveat"/>
              </a:rPr>
              <a:t>For example, if your function takes in an integer parameter, test what happens if the value that is passed in negative, zero, a large positive number, etc!</a:t>
            </a:r>
            <a:endParaRPr sz="2400" dirty="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F"/>
        </a:solidFill>
        <a:effectLst/>
      </p:bgPr>
    </p:bg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8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SimpleTest</a:t>
            </a:r>
            <a:endParaRPr sz="18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SimpleTest?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84"/>
          <p:cNvSpPr txBox="1">
            <a:spLocks noGrp="1"/>
          </p:cNvSpPr>
          <p:nvPr>
            <p:ph type="body" idx="1"/>
          </p:nvPr>
        </p:nvSpPr>
        <p:spPr>
          <a:xfrm>
            <a:off x="311700" y="138736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roxima Nova"/>
              <a:buChar char="●"/>
            </a:pPr>
            <a:r>
              <a:rPr lang="en" sz="2000" dirty="0"/>
              <a:t>SimpleTest is a C++ library developed by some of the lecturers here at Stanford that allows standalone, C++ unit testing</a:t>
            </a:r>
            <a:br>
              <a:rPr lang="en" sz="2000" dirty="0"/>
            </a:br>
            <a:endParaRPr sz="2000" dirty="0"/>
          </a:p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roxima Nova"/>
              <a:buChar char="●"/>
            </a:pPr>
            <a:r>
              <a:rPr lang="en" sz="2000" dirty="0"/>
              <a:t>We will see SimpleTest a lot this quarter! You will learn how to write good, comprehensive suites of tests using this library, starting from the very first assignment.</a:t>
            </a:r>
            <a:br>
              <a:rPr lang="en" sz="2000" dirty="0"/>
            </a:br>
            <a:endParaRPr sz="2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SimpleTest work?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85"/>
          <p:cNvSpPr txBox="1"/>
          <p:nvPr/>
        </p:nvSpPr>
        <p:spPr>
          <a:xfrm>
            <a:off x="2049750" y="1882200"/>
            <a:ext cx="50445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CS106B Testing Guide</a:t>
            </a:r>
            <a:r>
              <a:rPr lang="en" sz="370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3700" b="1">
                <a:latin typeface="Proxima Nova"/>
                <a:ea typeface="Proxima Nova"/>
                <a:cs typeface="Proxima Nova"/>
                <a:sym typeface="Proxima Nova"/>
              </a:rPr>
              <a:t>– make sure to read it!</a:t>
            </a:r>
            <a:endParaRPr sz="37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SimpleTest work?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86"/>
          <p:cNvSpPr txBox="1"/>
          <p:nvPr/>
        </p:nvSpPr>
        <p:spPr>
          <a:xfrm>
            <a:off x="307800" y="996450"/>
            <a:ext cx="4264200" cy="29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sng">
                <a:latin typeface="Courier New"/>
                <a:ea typeface="Courier New"/>
                <a:cs typeface="Courier New"/>
                <a:sym typeface="Courier New"/>
              </a:rPr>
              <a:t>main.cpp</a:t>
            </a:r>
            <a:endParaRPr sz="1200" b="1" u="sng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#include "testing/SimpleTest.h"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5"/>
                </a:solidFill>
                <a:latin typeface="Consolas"/>
                <a:ea typeface="Consolas"/>
                <a:cs typeface="Consolas"/>
                <a:sym typeface="Consolas"/>
              </a:rPr>
              <a:t>#include "testing-examples.h"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int main() 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if (runSimpleTests(</a:t>
            </a:r>
            <a:r>
              <a:rPr lang="en" sz="1200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SELECTED_TESTS</a:t>
            </a: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))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    return 0;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return 0;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0" name="Google Shape;670;p86"/>
          <p:cNvSpPr txBox="1"/>
          <p:nvPr/>
        </p:nvSpPr>
        <p:spPr>
          <a:xfrm>
            <a:off x="2763725" y="2922525"/>
            <a:ext cx="1720500" cy="7620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NO_TESTS</a:t>
            </a:r>
            <a:endParaRPr b="1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SELECTED_TESTS</a:t>
            </a:r>
            <a:endParaRPr b="1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ALL_TESTS</a:t>
            </a:r>
            <a:endParaRPr b="1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671" name="Google Shape;671;p86"/>
          <p:cNvCxnSpPr/>
          <p:nvPr/>
        </p:nvCxnSpPr>
        <p:spPr>
          <a:xfrm rot="10800000">
            <a:off x="3297250" y="2600275"/>
            <a:ext cx="146400" cy="336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SimpleTest work?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87"/>
          <p:cNvSpPr txBox="1"/>
          <p:nvPr/>
        </p:nvSpPr>
        <p:spPr>
          <a:xfrm>
            <a:off x="307800" y="996450"/>
            <a:ext cx="4264200" cy="29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sng">
                <a:latin typeface="Courier New"/>
                <a:ea typeface="Courier New"/>
                <a:cs typeface="Courier New"/>
                <a:sym typeface="Courier New"/>
              </a:rPr>
              <a:t>main.cpp</a:t>
            </a:r>
            <a:endParaRPr sz="1200" b="1" u="sng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#include "testing/SimpleTest.h"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5"/>
                </a:solidFill>
                <a:latin typeface="Consolas"/>
                <a:ea typeface="Consolas"/>
                <a:cs typeface="Consolas"/>
                <a:sym typeface="Consolas"/>
              </a:rPr>
              <a:t>#include "testing-examples.h"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int main() 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if (runSimpleTests(</a:t>
            </a:r>
            <a:r>
              <a:rPr lang="en" sz="1200" b="1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SELECTED_TESTS</a:t>
            </a: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))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    return 0;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return 0;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8" name="Google Shape;678;p87"/>
          <p:cNvSpPr txBox="1"/>
          <p:nvPr/>
        </p:nvSpPr>
        <p:spPr>
          <a:xfrm>
            <a:off x="4797650" y="996450"/>
            <a:ext cx="4264200" cy="38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sng">
                <a:latin typeface="Courier New"/>
                <a:ea typeface="Courier New"/>
                <a:cs typeface="Courier New"/>
                <a:sym typeface="Courier New"/>
              </a:rPr>
              <a:t>testing-examples.cpp</a:t>
            </a:r>
            <a:endParaRPr sz="1200" b="1" u="sng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#include "testing/SimpleTest.h"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int factorial (int num);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int factorial (int num)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	/* Implementation here */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PROVIDED_TEST</a:t>
            </a: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("Some provided tests.")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EXPECT_EQUAL(factorial(1), 1);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EXPECT_EQUAL(factorial(2), 2);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EXPECT_EQUAL(factorial(3), 6);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EXPECT_EQUAL(factorial(4), 24);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 b="1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STUDENT_TEST</a:t>
            </a: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("student wrote this test")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	// student tests go here!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SimpleTest work?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88"/>
          <p:cNvSpPr txBox="1"/>
          <p:nvPr/>
        </p:nvSpPr>
        <p:spPr>
          <a:xfrm>
            <a:off x="307800" y="996450"/>
            <a:ext cx="4264200" cy="29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sng">
                <a:latin typeface="Courier New"/>
                <a:ea typeface="Courier New"/>
                <a:cs typeface="Courier New"/>
                <a:sym typeface="Courier New"/>
              </a:rPr>
              <a:t>main.cpp</a:t>
            </a:r>
            <a:endParaRPr sz="1200" b="1" u="sng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#include "testing/SimpleTest.h"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#include "testing-examples.h"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int main() 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if (runSimpleTests(SELECTED_TESTS))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    return 0;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    return 0;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85" name="Google Shape;685;p88"/>
          <p:cNvSpPr txBox="1"/>
          <p:nvPr/>
        </p:nvSpPr>
        <p:spPr>
          <a:xfrm>
            <a:off x="4797650" y="996450"/>
            <a:ext cx="4264200" cy="38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200" b="1" u="sng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rPr>
              <a:t>testing-examples.cpp</a:t>
            </a:r>
            <a:endParaRPr sz="1200" b="1" u="sng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#include "testing/SimpleTest.h"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int factorial (int num);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int factorial (int num)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	/* Implementation here */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PROVIDED_TEST("Some provided tests.")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EXPECT_EQUAL</a:t>
            </a: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(factorial(1), 1);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EXPECT_EQUAL</a:t>
            </a: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(factorial(2), 2);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EXPECT_EQUAL</a:t>
            </a: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(factorial(3), 6);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EXPECT_EQUAL</a:t>
            </a: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(factorial(4), 24);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STUDENT_TEST("student wrote this test") {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	// student tests go here!</a:t>
            </a:r>
            <a:endParaRPr sz="1200" b="1"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9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next?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3" name="Google Shape;703;p91"/>
          <p:cNvCxnSpPr/>
          <p:nvPr/>
        </p:nvCxnSpPr>
        <p:spPr>
          <a:xfrm>
            <a:off x="4572000" y="823525"/>
            <a:ext cx="0" cy="35877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4" name="Google Shape;704;p91"/>
          <p:cNvSpPr/>
          <p:nvPr/>
        </p:nvSpPr>
        <p:spPr>
          <a:xfrm flipH="1">
            <a:off x="4641884" y="3295375"/>
            <a:ext cx="654600" cy="525900"/>
          </a:xfrm>
          <a:prstGeom prst="triangle">
            <a:avLst>
              <a:gd name="adj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91"/>
          <p:cNvSpPr/>
          <p:nvPr/>
        </p:nvSpPr>
        <p:spPr>
          <a:xfrm flipH="1">
            <a:off x="5671647" y="1628125"/>
            <a:ext cx="3052800" cy="17244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6" name="Google Shape;706;p91"/>
          <p:cNvSpPr txBox="1"/>
          <p:nvPr/>
        </p:nvSpPr>
        <p:spPr>
          <a:xfrm flipH="1">
            <a:off x="2950097" y="-12075"/>
            <a:ext cx="30528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45818E"/>
                </a:solidFill>
                <a:latin typeface="Proxima Nova"/>
                <a:ea typeface="Proxima Nova"/>
                <a:cs typeface="Proxima Nova"/>
                <a:sym typeface="Proxima Nova"/>
              </a:rPr>
              <a:t>Object-Oriented Programming</a:t>
            </a:r>
            <a:endParaRPr sz="1800" b="1">
              <a:solidFill>
                <a:srgbClr val="45818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7" name="Google Shape;707;p91"/>
          <p:cNvSpPr txBox="1"/>
          <p:nvPr/>
        </p:nvSpPr>
        <p:spPr>
          <a:xfrm flipH="1">
            <a:off x="6260997" y="2248150"/>
            <a:ext cx="2480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arrays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     </a:t>
            </a: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dynamic memory    </a:t>
            </a:r>
            <a:b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management</a:t>
            </a:r>
            <a:endParaRPr sz="1800" b="1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linked data structures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8" name="Google Shape;708;p91"/>
          <p:cNvSpPr txBox="1"/>
          <p:nvPr/>
        </p:nvSpPr>
        <p:spPr>
          <a:xfrm flipH="1">
            <a:off x="3299022" y="4483625"/>
            <a:ext cx="2080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4"/>
                </a:solidFill>
                <a:latin typeface="Proxima Nova"/>
                <a:ea typeface="Proxima Nova"/>
                <a:cs typeface="Proxima Nova"/>
                <a:sym typeface="Proxima Nova"/>
              </a:rPr>
              <a:t>algorithmic analysis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9" name="Google Shape;709;p91"/>
          <p:cNvSpPr txBox="1"/>
          <p:nvPr/>
        </p:nvSpPr>
        <p:spPr>
          <a:xfrm flipH="1">
            <a:off x="1030185" y="4739300"/>
            <a:ext cx="181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0" name="Google Shape;710;p91"/>
          <p:cNvSpPr txBox="1"/>
          <p:nvPr/>
        </p:nvSpPr>
        <p:spPr>
          <a:xfrm flipH="1">
            <a:off x="5407675" y="4483625"/>
            <a:ext cx="20046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6AA84F"/>
                </a:solidFill>
                <a:latin typeface="Proxima Nova"/>
                <a:ea typeface="Proxima Nova"/>
                <a:cs typeface="Proxima Nova"/>
                <a:sym typeface="Proxima Nova"/>
              </a:rPr>
              <a:t>recursive problem-solving</a:t>
            </a:r>
            <a:endParaRPr i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1" name="Google Shape;711;p91"/>
          <p:cNvSpPr txBox="1">
            <a:spLocks noGrp="1"/>
          </p:cNvSpPr>
          <p:nvPr>
            <p:ph type="title" idx="4294967295"/>
          </p:nvPr>
        </p:nvSpPr>
        <p:spPr>
          <a:xfrm flipH="1">
            <a:off x="365447" y="253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Roadmap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2" name="Google Shape;712;p91"/>
          <p:cNvSpPr/>
          <p:nvPr/>
        </p:nvSpPr>
        <p:spPr>
          <a:xfrm flipH="1">
            <a:off x="441847" y="776914"/>
            <a:ext cx="8169025" cy="3975025"/>
          </a:xfrm>
          <a:custGeom>
            <a:avLst/>
            <a:gdLst/>
            <a:ahLst/>
            <a:cxnLst/>
            <a:rect l="l" t="t" r="r" b="b"/>
            <a:pathLst>
              <a:path w="326761" h="159001" extrusionOk="0">
                <a:moveTo>
                  <a:pt x="326761" y="23068"/>
                </a:moveTo>
                <a:cubicBezTo>
                  <a:pt x="323227" y="34679"/>
                  <a:pt x="312626" y="71911"/>
                  <a:pt x="305558" y="92736"/>
                </a:cubicBezTo>
                <a:cubicBezTo>
                  <a:pt x="298490" y="113561"/>
                  <a:pt x="294943" y="137668"/>
                  <a:pt x="284354" y="148017"/>
                </a:cubicBezTo>
                <a:cubicBezTo>
                  <a:pt x="273765" y="158366"/>
                  <a:pt x="254379" y="154327"/>
                  <a:pt x="242023" y="154832"/>
                </a:cubicBezTo>
                <a:cubicBezTo>
                  <a:pt x="229667" y="155337"/>
                  <a:pt x="220694" y="151930"/>
                  <a:pt x="210218" y="151046"/>
                </a:cubicBezTo>
                <a:cubicBezTo>
                  <a:pt x="199743" y="150163"/>
                  <a:pt x="193116" y="148332"/>
                  <a:pt x="179170" y="149531"/>
                </a:cubicBezTo>
                <a:cubicBezTo>
                  <a:pt x="165224" y="150730"/>
                  <a:pt x="138656" y="156915"/>
                  <a:pt x="126540" y="158240"/>
                </a:cubicBezTo>
                <a:cubicBezTo>
                  <a:pt x="114424" y="159565"/>
                  <a:pt x="111962" y="159061"/>
                  <a:pt x="106472" y="157483"/>
                </a:cubicBezTo>
                <a:cubicBezTo>
                  <a:pt x="100982" y="155905"/>
                  <a:pt x="94860" y="152813"/>
                  <a:pt x="93598" y="148774"/>
                </a:cubicBezTo>
                <a:cubicBezTo>
                  <a:pt x="92336" y="144735"/>
                  <a:pt x="90266" y="139308"/>
                  <a:pt x="98899" y="133250"/>
                </a:cubicBezTo>
                <a:cubicBezTo>
                  <a:pt x="107532" y="127192"/>
                  <a:pt x="132018" y="119998"/>
                  <a:pt x="145396" y="112425"/>
                </a:cubicBezTo>
                <a:cubicBezTo>
                  <a:pt x="158775" y="104852"/>
                  <a:pt x="171146" y="98542"/>
                  <a:pt x="179170" y="87814"/>
                </a:cubicBezTo>
                <a:cubicBezTo>
                  <a:pt x="187194" y="77086"/>
                  <a:pt x="192280" y="60173"/>
                  <a:pt x="193539" y="48057"/>
                </a:cubicBezTo>
                <a:cubicBezTo>
                  <a:pt x="194798" y="35941"/>
                  <a:pt x="192021" y="23067"/>
                  <a:pt x="186723" y="15116"/>
                </a:cubicBezTo>
                <a:cubicBezTo>
                  <a:pt x="181425" y="7165"/>
                  <a:pt x="172983" y="1928"/>
                  <a:pt x="161753" y="350"/>
                </a:cubicBezTo>
                <a:cubicBezTo>
                  <a:pt x="150524" y="-1228"/>
                  <a:pt x="130831" y="2874"/>
                  <a:pt x="119346" y="5650"/>
                </a:cubicBezTo>
                <a:cubicBezTo>
                  <a:pt x="107861" y="8427"/>
                  <a:pt x="98710" y="11708"/>
                  <a:pt x="92841" y="17009"/>
                </a:cubicBezTo>
                <a:cubicBezTo>
                  <a:pt x="86972" y="22310"/>
                  <a:pt x="80927" y="29505"/>
                  <a:pt x="84133" y="37456"/>
                </a:cubicBezTo>
                <a:cubicBezTo>
                  <a:pt x="87339" y="45407"/>
                  <a:pt x="108113" y="54368"/>
                  <a:pt x="112076" y="64717"/>
                </a:cubicBezTo>
                <a:cubicBezTo>
                  <a:pt x="116039" y="75066"/>
                  <a:pt x="114790" y="93557"/>
                  <a:pt x="107911" y="99552"/>
                </a:cubicBezTo>
                <a:cubicBezTo>
                  <a:pt x="101033" y="105547"/>
                  <a:pt x="82543" y="100498"/>
                  <a:pt x="70805" y="100687"/>
                </a:cubicBezTo>
                <a:cubicBezTo>
                  <a:pt x="59067" y="100876"/>
                  <a:pt x="46699" y="99677"/>
                  <a:pt x="37485" y="100687"/>
                </a:cubicBezTo>
                <a:cubicBezTo>
                  <a:pt x="28272" y="101697"/>
                  <a:pt x="21077" y="103528"/>
                  <a:pt x="15524" y="106746"/>
                </a:cubicBezTo>
                <a:cubicBezTo>
                  <a:pt x="9971" y="109965"/>
                  <a:pt x="6752" y="114697"/>
                  <a:pt x="4165" y="119998"/>
                </a:cubicBezTo>
                <a:cubicBezTo>
                  <a:pt x="1578" y="125299"/>
                  <a:pt x="694" y="135459"/>
                  <a:pt x="0" y="138551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oval" w="med" len="med"/>
            <a:tailEnd type="triangle" w="med" len="med"/>
          </a:ln>
        </p:spPr>
      </p:sp>
      <p:sp>
        <p:nvSpPr>
          <p:cNvPr id="713" name="Google Shape;713;p91"/>
          <p:cNvSpPr txBox="1"/>
          <p:nvPr/>
        </p:nvSpPr>
        <p:spPr>
          <a:xfrm flipH="1">
            <a:off x="6816047" y="4084225"/>
            <a:ext cx="2387700" cy="4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Life after CS106B!</a:t>
            </a: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14" name="Google Shape;714;p91"/>
          <p:cNvSpPr txBox="1"/>
          <p:nvPr/>
        </p:nvSpPr>
        <p:spPr>
          <a:xfrm rot="1752" flipH="1">
            <a:off x="-310800" y="903986"/>
            <a:ext cx="23550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C++ basics</a:t>
            </a:r>
            <a:endParaRPr sz="1800" b="1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5" name="Google Shape;715;p91"/>
          <p:cNvSpPr/>
          <p:nvPr/>
        </p:nvSpPr>
        <p:spPr>
          <a:xfrm flipH="1">
            <a:off x="704109" y="242169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91"/>
          <p:cNvSpPr/>
          <p:nvPr/>
        </p:nvSpPr>
        <p:spPr>
          <a:xfrm flipH="1">
            <a:off x="1829584" y="45752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91"/>
          <p:cNvSpPr/>
          <p:nvPr/>
        </p:nvSpPr>
        <p:spPr>
          <a:xfrm flipH="1">
            <a:off x="3854325" y="4420685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91"/>
          <p:cNvSpPr/>
          <p:nvPr/>
        </p:nvSpPr>
        <p:spPr>
          <a:xfrm flipH="1">
            <a:off x="6034100" y="4584410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91"/>
          <p:cNvSpPr/>
          <p:nvPr/>
        </p:nvSpPr>
        <p:spPr>
          <a:xfrm rot="7284166" flipH="1">
            <a:off x="5826743" y="4401909"/>
            <a:ext cx="517032" cy="384435"/>
          </a:xfrm>
          <a:prstGeom prst="ellipse">
            <a:avLst/>
          </a:prstGeom>
          <a:solidFill>
            <a:srgbClr val="93C47D">
              <a:alpha val="72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91"/>
          <p:cNvSpPr txBox="1"/>
          <p:nvPr/>
        </p:nvSpPr>
        <p:spPr>
          <a:xfrm rot="-2190" flipH="1">
            <a:off x="3757119" y="3728267"/>
            <a:ext cx="2354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A61C00"/>
                </a:solidFill>
                <a:latin typeface="Proxima Nova"/>
                <a:ea typeface="Proxima Nova"/>
                <a:cs typeface="Proxima Nova"/>
                <a:sym typeface="Proxima Nova"/>
              </a:rPr>
              <a:t>Diagnostic</a:t>
            </a:r>
            <a:endParaRPr sz="1800" b="1">
              <a:solidFill>
                <a:srgbClr val="A61C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1" name="Google Shape;721;p91"/>
          <p:cNvSpPr/>
          <p:nvPr/>
        </p:nvSpPr>
        <p:spPr>
          <a:xfrm flipH="1">
            <a:off x="4271334" y="7769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91"/>
          <p:cNvSpPr/>
          <p:nvPr/>
        </p:nvSpPr>
        <p:spPr>
          <a:xfrm flipH="1">
            <a:off x="6305534" y="1819119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91"/>
          <p:cNvSpPr/>
          <p:nvPr/>
        </p:nvSpPr>
        <p:spPr>
          <a:xfrm flipH="1">
            <a:off x="5744409" y="2340694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91"/>
          <p:cNvSpPr/>
          <p:nvPr/>
        </p:nvSpPr>
        <p:spPr>
          <a:xfrm flipH="1">
            <a:off x="5828659" y="316138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91"/>
          <p:cNvSpPr/>
          <p:nvPr/>
        </p:nvSpPr>
        <p:spPr>
          <a:xfrm flipH="1">
            <a:off x="8224509" y="3436156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91"/>
          <p:cNvSpPr txBox="1"/>
          <p:nvPr/>
        </p:nvSpPr>
        <p:spPr>
          <a:xfrm rot="2240" flipH="1">
            <a:off x="6793075" y="3360932"/>
            <a:ext cx="13812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FA8DC"/>
                </a:solidFill>
                <a:latin typeface="Proxima Nova"/>
                <a:ea typeface="Proxima Nova"/>
                <a:cs typeface="Proxima Nova"/>
                <a:sym typeface="Proxima Nova"/>
              </a:rPr>
              <a:t>real-world algorithms</a:t>
            </a:r>
            <a:endParaRPr sz="1800" b="1">
              <a:solidFill>
                <a:srgbClr val="6FA8DC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7" name="Google Shape;727;p91"/>
          <p:cNvSpPr/>
          <p:nvPr/>
        </p:nvSpPr>
        <p:spPr>
          <a:xfrm flipH="1">
            <a:off x="526959" y="181912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91"/>
          <p:cNvSpPr/>
          <p:nvPr/>
        </p:nvSpPr>
        <p:spPr>
          <a:xfrm flipH="1">
            <a:off x="894609" y="3025771"/>
            <a:ext cx="135600" cy="1356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91"/>
          <p:cNvSpPr/>
          <p:nvPr/>
        </p:nvSpPr>
        <p:spPr>
          <a:xfrm rot="532911" flipH="1">
            <a:off x="1454359" y="4216787"/>
            <a:ext cx="886024" cy="641568"/>
          </a:xfrm>
          <a:prstGeom prst="ellipse">
            <a:avLst/>
          </a:prstGeom>
          <a:solidFill>
            <a:srgbClr val="F2AD41">
              <a:alpha val="56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91"/>
          <p:cNvSpPr/>
          <p:nvPr/>
        </p:nvSpPr>
        <p:spPr>
          <a:xfrm rot="5241717" flipH="1">
            <a:off x="3795331" y="4120024"/>
            <a:ext cx="351973" cy="736926"/>
          </a:xfrm>
          <a:prstGeom prst="ellipse">
            <a:avLst/>
          </a:prstGeom>
          <a:solidFill>
            <a:srgbClr val="938A80">
              <a:alpha val="60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91"/>
          <p:cNvSpPr/>
          <p:nvPr/>
        </p:nvSpPr>
        <p:spPr>
          <a:xfrm rot="5402406" flipH="1">
            <a:off x="4185959" y="272025"/>
            <a:ext cx="428700" cy="1286100"/>
          </a:xfrm>
          <a:prstGeom prst="ellipse">
            <a:avLst/>
          </a:prstGeom>
          <a:solidFill>
            <a:srgbClr val="76A5AF">
              <a:alpha val="65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91"/>
          <p:cNvSpPr/>
          <p:nvPr/>
        </p:nvSpPr>
        <p:spPr>
          <a:xfrm rot="1021451" flipH="1">
            <a:off x="5594322" y="1384265"/>
            <a:ext cx="917086" cy="2052175"/>
          </a:xfrm>
          <a:prstGeom prst="ellipse">
            <a:avLst/>
          </a:prstGeom>
          <a:solidFill>
            <a:srgbClr val="5A1E50">
              <a:alpha val="62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91"/>
          <p:cNvSpPr/>
          <p:nvPr/>
        </p:nvSpPr>
        <p:spPr>
          <a:xfrm rot="938434" flipH="1">
            <a:off x="272283" y="1260281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91"/>
          <p:cNvSpPr/>
          <p:nvPr/>
        </p:nvSpPr>
        <p:spPr>
          <a:xfrm rot="938434" flipH="1">
            <a:off x="8094783" y="3343556"/>
            <a:ext cx="395027" cy="320764"/>
          </a:xfrm>
          <a:prstGeom prst="ellipse">
            <a:avLst/>
          </a:prstGeom>
          <a:solidFill>
            <a:srgbClr val="9FC5E8">
              <a:alpha val="770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91"/>
          <p:cNvSpPr txBox="1"/>
          <p:nvPr/>
        </p:nvSpPr>
        <p:spPr>
          <a:xfrm>
            <a:off x="365450" y="4380150"/>
            <a:ext cx="976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Core Tools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6" name="Google Shape;736;p91"/>
          <p:cNvSpPr txBox="1"/>
          <p:nvPr/>
        </p:nvSpPr>
        <p:spPr>
          <a:xfrm>
            <a:off x="6516350" y="1213225"/>
            <a:ext cx="2134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Implementation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7" name="Google Shape;737;p91"/>
          <p:cNvSpPr/>
          <p:nvPr/>
        </p:nvSpPr>
        <p:spPr>
          <a:xfrm>
            <a:off x="0" y="-6300"/>
            <a:ext cx="9155700" cy="5156100"/>
          </a:xfrm>
          <a:prstGeom prst="rect">
            <a:avLst/>
          </a:prstGeom>
          <a:solidFill>
            <a:srgbClr val="000000">
              <a:alpha val="492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91"/>
          <p:cNvSpPr/>
          <p:nvPr/>
        </p:nvSpPr>
        <p:spPr>
          <a:xfrm flipH="1">
            <a:off x="509022" y="1760650"/>
            <a:ext cx="3052800" cy="14577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9D9D9"/>
              </a:solidFill>
            </a:endParaRPr>
          </a:p>
        </p:txBody>
      </p:sp>
      <p:sp>
        <p:nvSpPr>
          <p:cNvPr id="739" name="Google Shape;739;p91"/>
          <p:cNvSpPr txBox="1"/>
          <p:nvPr/>
        </p:nvSpPr>
        <p:spPr>
          <a:xfrm flipH="1">
            <a:off x="856422" y="2248150"/>
            <a:ext cx="27474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EA9999"/>
                </a:solidFill>
                <a:latin typeface="Proxima Nova"/>
                <a:ea typeface="Proxima Nova"/>
                <a:cs typeface="Proxima Nova"/>
                <a:sym typeface="Proxima Nova"/>
              </a:rPr>
              <a:t>vectors + grids</a:t>
            </a:r>
            <a:endParaRPr sz="1800" b="1">
              <a:solidFill>
                <a:srgbClr val="EA999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>
                <a:solidFill>
                  <a:srgbClr val="EA9999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EA9999"/>
                </a:solidFill>
                <a:latin typeface="Proxima Nova"/>
                <a:ea typeface="Proxima Nova"/>
                <a:cs typeface="Proxima Nova"/>
                <a:sym typeface="Proxima Nova"/>
              </a:rPr>
              <a:t>    stacks + queues</a:t>
            </a:r>
            <a:br>
              <a:rPr lang="en" sz="1800" b="1">
                <a:solidFill>
                  <a:srgbClr val="EA9999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br>
              <a:rPr lang="en" sz="1800" b="1">
                <a:solidFill>
                  <a:srgbClr val="EA9999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800" b="1">
                <a:solidFill>
                  <a:srgbClr val="EA9999"/>
                </a:solidFill>
                <a:latin typeface="Proxima Nova"/>
                <a:ea typeface="Proxima Nova"/>
                <a:cs typeface="Proxima Nova"/>
                <a:sym typeface="Proxima Nova"/>
              </a:rPr>
              <a:t>    sets + maps</a:t>
            </a:r>
            <a:endParaRPr>
              <a:solidFill>
                <a:srgbClr val="EA999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0" name="Google Shape;740;p91"/>
          <p:cNvSpPr txBox="1"/>
          <p:nvPr/>
        </p:nvSpPr>
        <p:spPr>
          <a:xfrm>
            <a:off x="704100" y="1376425"/>
            <a:ext cx="3643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User/client</a:t>
            </a:r>
            <a:endParaRPr sz="1800"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1" name="Google Shape;741;p91"/>
          <p:cNvSpPr/>
          <p:nvPr/>
        </p:nvSpPr>
        <p:spPr>
          <a:xfrm rot="-1020427" flipH="1">
            <a:off x="372135" y="1737184"/>
            <a:ext cx="700536" cy="1516933"/>
          </a:xfrm>
          <a:prstGeom prst="ellipse">
            <a:avLst/>
          </a:prstGeom>
          <a:solidFill>
            <a:srgbClr val="A61C00">
              <a:alpha val="55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Vectors</a:t>
            </a:r>
            <a:endParaRPr dirty="0"/>
          </a:p>
        </p:txBody>
      </p:sp>
      <p:pic>
        <p:nvPicPr>
          <p:cNvPr id="747" name="Google Shape;747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975" y="1213399"/>
            <a:ext cx="6304443" cy="348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595959"/>
      </a:dk1>
      <a:lt1>
        <a:srgbClr val="FFFFFF"/>
      </a:lt1>
      <a:dk2>
        <a:srgbClr val="595959"/>
      </a:dk2>
      <a:lt2>
        <a:srgbClr val="C0C0C0"/>
      </a:lt2>
      <a:accent1>
        <a:srgbClr val="F2AD41"/>
      </a:accent1>
      <a:accent2>
        <a:srgbClr val="212121"/>
      </a:accent2>
      <a:accent3>
        <a:srgbClr val="5A1E50"/>
      </a:accent3>
      <a:accent4>
        <a:srgbClr val="BDB8B2"/>
      </a:accent4>
      <a:accent5>
        <a:srgbClr val="000000"/>
      </a:accent5>
      <a:accent6>
        <a:srgbClr val="5A1E50"/>
      </a:accent6>
      <a:hlink>
        <a:srgbClr val="F2AD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7581</Words>
  <Application>Microsoft Office PowerPoint</Application>
  <PresentationFormat>On-screen Show (16:9)</PresentationFormat>
  <Paragraphs>1061</Paragraphs>
  <Slides>70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0" baseType="lpstr">
      <vt:lpstr>Purisa</vt:lpstr>
      <vt:lpstr>Caveat</vt:lpstr>
      <vt:lpstr>Consolas</vt:lpstr>
      <vt:lpstr>Proxima Nova Semibold</vt:lpstr>
      <vt:lpstr>Source Sans Pro</vt:lpstr>
      <vt:lpstr>Ubuntu Mono</vt:lpstr>
      <vt:lpstr>Proxima Nova</vt:lpstr>
      <vt:lpstr>Courier New</vt:lpstr>
      <vt:lpstr>Arial</vt:lpstr>
      <vt:lpstr>Simple Light</vt:lpstr>
      <vt:lpstr>Strings and Testing</vt:lpstr>
      <vt:lpstr>Roadmap</vt:lpstr>
      <vt:lpstr>Roadmap</vt:lpstr>
      <vt:lpstr>Roadmap</vt:lpstr>
      <vt:lpstr>Roadmap</vt:lpstr>
      <vt:lpstr>C++ Basics Review </vt:lpstr>
      <vt:lpstr>Think, Pair (breakout rooms)</vt:lpstr>
      <vt:lpstr>PowerPoint Presentation</vt:lpstr>
      <vt:lpstr>PowerPoint Presentation</vt:lpstr>
      <vt:lpstr>Today’s questions</vt:lpstr>
      <vt:lpstr>What’s special about  strings in C++?</vt:lpstr>
      <vt:lpstr>PowerPoint Presentation</vt:lpstr>
      <vt:lpstr>PowerPoint Presentation</vt:lpstr>
      <vt:lpstr>Strings review</vt:lpstr>
      <vt:lpstr>string activity [demo + poll]</vt:lpstr>
      <vt:lpstr>What are the key characteristics of strings in C++? </vt:lpstr>
      <vt:lpstr>What are the key characteristics of strings in C++? </vt:lpstr>
      <vt:lpstr>What are the key characteristics of strings in C++? </vt:lpstr>
      <vt:lpstr>string and char conventions [demo]</vt:lpstr>
      <vt:lpstr>string utility functions</vt:lpstr>
      <vt:lpstr>Three categories of functions</vt:lpstr>
      <vt:lpstr>&lt;cctype&gt; library</vt:lpstr>
      <vt:lpstr>&lt;cctype&gt; library</vt:lpstr>
      <vt:lpstr>&lt;cctype&gt; library</vt:lpstr>
      <vt:lpstr>string methods</vt:lpstr>
      <vt:lpstr>string methods</vt:lpstr>
      <vt:lpstr>Stanford string library functions </vt:lpstr>
      <vt:lpstr>Stanford string library functions </vt:lpstr>
      <vt:lpstr>Two types of  C++ strings [poll]</vt:lpstr>
      <vt:lpstr>Poll: What will happen with the following line of code?</vt:lpstr>
      <vt:lpstr>Poll: What will happen with the following line of code?</vt:lpstr>
      <vt:lpstr>C strings vs. C++ strings 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Announcements</vt:lpstr>
      <vt:lpstr>Announcements</vt:lpstr>
      <vt:lpstr>Announcements II</vt:lpstr>
      <vt:lpstr>How do we test code in CS106B?</vt:lpstr>
      <vt:lpstr>Testing Software and cathedrals are much the same – first we build them, then we pray. – Sam Redwine</vt:lpstr>
      <vt:lpstr>Why is testing important?  Who or what might be most impacted                          if software isn’t well tested?</vt:lpstr>
      <vt:lpstr>Why is testing important?</vt:lpstr>
      <vt:lpstr>Why is testing important?</vt:lpstr>
      <vt:lpstr>Why is testing important?</vt:lpstr>
      <vt:lpstr>Why is testing important?</vt:lpstr>
      <vt:lpstr>Why is testing important?</vt:lpstr>
      <vt:lpstr>Why is testing important?</vt:lpstr>
      <vt:lpstr>Why is testing important?</vt:lpstr>
      <vt:lpstr>What are good testing strategies?  </vt:lpstr>
      <vt:lpstr>What are good testing strategies?  </vt:lpstr>
      <vt:lpstr>What are good testing strategies?  </vt:lpstr>
      <vt:lpstr>What are good testing strategies? </vt:lpstr>
      <vt:lpstr>What are good testing strategies?  </vt:lpstr>
      <vt:lpstr>What are good testing strategies?  </vt:lpstr>
      <vt:lpstr>SimpleTest</vt:lpstr>
      <vt:lpstr>What is SimpleTest? </vt:lpstr>
      <vt:lpstr>How does SimpleTest work? </vt:lpstr>
      <vt:lpstr>How does SimpleTest work? </vt:lpstr>
      <vt:lpstr>How does SimpleTest work? </vt:lpstr>
      <vt:lpstr>How does SimpleTest work? </vt:lpstr>
      <vt:lpstr>What’s next?</vt:lpstr>
      <vt:lpstr>Roadmap</vt:lpstr>
      <vt:lpstr>Vectors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Strings and Testing</dc:title>
  <cp:lastModifiedBy>Susan</cp:lastModifiedBy>
  <cp:revision>67</cp:revision>
  <dcterms:modified xsi:type="dcterms:W3CDTF">2021-06-23T19:22:38Z</dcterms:modified>
</cp:coreProperties>
</file>