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74"/>
  </p:notesMasterIdLst>
  <p:handoutMasterIdLst>
    <p:handoutMasterId r:id="rId75"/>
  </p:handoutMasterIdLst>
  <p:sldIdLst>
    <p:sldId id="598" r:id="rId2"/>
    <p:sldId id="339" r:id="rId3"/>
    <p:sldId id="340" r:id="rId4"/>
    <p:sldId id="344" r:id="rId5"/>
    <p:sldId id="427" r:id="rId6"/>
    <p:sldId id="622" r:id="rId7"/>
    <p:sldId id="345" r:id="rId8"/>
    <p:sldId id="346" r:id="rId9"/>
    <p:sldId id="347" r:id="rId10"/>
    <p:sldId id="348" r:id="rId11"/>
    <p:sldId id="349" r:id="rId12"/>
    <p:sldId id="423" r:id="rId13"/>
    <p:sldId id="610" r:id="rId14"/>
    <p:sldId id="599" r:id="rId15"/>
    <p:sldId id="600" r:id="rId16"/>
    <p:sldId id="350" r:id="rId17"/>
    <p:sldId id="351" r:id="rId18"/>
    <p:sldId id="352" r:id="rId19"/>
    <p:sldId id="394" r:id="rId20"/>
    <p:sldId id="404" r:id="rId21"/>
    <p:sldId id="405" r:id="rId22"/>
    <p:sldId id="354" r:id="rId23"/>
    <p:sldId id="393" r:id="rId24"/>
    <p:sldId id="392" r:id="rId25"/>
    <p:sldId id="355" r:id="rId26"/>
    <p:sldId id="356" r:id="rId27"/>
    <p:sldId id="611" r:id="rId28"/>
    <p:sldId id="601" r:id="rId29"/>
    <p:sldId id="612" r:id="rId30"/>
    <p:sldId id="357" r:id="rId31"/>
    <p:sldId id="613" r:id="rId32"/>
    <p:sldId id="358" r:id="rId33"/>
    <p:sldId id="396" r:id="rId34"/>
    <p:sldId id="400" r:id="rId35"/>
    <p:sldId id="397" r:id="rId36"/>
    <p:sldId id="398" r:id="rId37"/>
    <p:sldId id="399" r:id="rId38"/>
    <p:sldId id="395" r:id="rId39"/>
    <p:sldId id="424" r:id="rId40"/>
    <p:sldId id="359" r:id="rId41"/>
    <p:sldId id="605" r:id="rId42"/>
    <p:sldId id="606" r:id="rId43"/>
    <p:sldId id="361" r:id="rId44"/>
    <p:sldId id="375" r:id="rId45"/>
    <p:sldId id="376" r:id="rId46"/>
    <p:sldId id="377" r:id="rId47"/>
    <p:sldId id="429" r:id="rId48"/>
    <p:sldId id="428" r:id="rId49"/>
    <p:sldId id="430" r:id="rId50"/>
    <p:sldId id="378" r:id="rId51"/>
    <p:sldId id="379" r:id="rId52"/>
    <p:sldId id="362" r:id="rId53"/>
    <p:sldId id="363" r:id="rId54"/>
    <p:sldId id="607" r:id="rId55"/>
    <p:sldId id="614" r:id="rId56"/>
    <p:sldId id="406" r:id="rId57"/>
    <p:sldId id="409" r:id="rId58"/>
    <p:sldId id="411" r:id="rId59"/>
    <p:sldId id="412" r:id="rId60"/>
    <p:sldId id="615" r:id="rId61"/>
    <p:sldId id="608" r:id="rId62"/>
    <p:sldId id="617" r:id="rId63"/>
    <p:sldId id="365" r:id="rId64"/>
    <p:sldId id="366" r:id="rId65"/>
    <p:sldId id="367" r:id="rId66"/>
    <p:sldId id="621" r:id="rId67"/>
    <p:sldId id="620" r:id="rId68"/>
    <p:sldId id="415" r:id="rId69"/>
    <p:sldId id="420" r:id="rId70"/>
    <p:sldId id="421" r:id="rId71"/>
    <p:sldId id="426" r:id="rId72"/>
    <p:sldId id="619" r:id="rId73"/>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1"/>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74490"/>
  </p:normalViewPr>
  <p:slideViewPr>
    <p:cSldViewPr>
      <p:cViewPr varScale="1">
        <p:scale>
          <a:sx n="89" d="100"/>
          <a:sy n="89" d="100"/>
        </p:scale>
        <p:origin x="872" y="168"/>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series of lectures we introduce the task of recommender systems and the important collaborative filtering algorithm</a:t>
            </a:r>
          </a:p>
        </p:txBody>
      </p:sp>
    </p:spTree>
    <p:extLst>
      <p:ext uri="{BB962C8B-B14F-4D97-AF65-F5344CB8AC3E}">
        <p14:creationId xmlns:p14="http://schemas.microsoft.com/office/powerpoint/2010/main" val="192103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the recommender system task.  Customer W here CLICK plays an </a:t>
            </a:r>
            <a:r>
              <a:rPr lang="en-US" dirty="0" err="1"/>
              <a:t>ella</a:t>
            </a:r>
            <a:r>
              <a:rPr lang="en-US" dirty="0"/>
              <a:t> </a:t>
            </a:r>
            <a:r>
              <a:rPr lang="en-US" dirty="0" err="1"/>
              <a:t>fitzgerlad</a:t>
            </a:r>
            <a:r>
              <a:rPr lang="en-US" dirty="0"/>
              <a:t> song CLICK  What should we recommend to them next?</a:t>
            </a:r>
          </a:p>
        </p:txBody>
      </p:sp>
      <p:sp>
        <p:nvSpPr>
          <p:cNvPr id="4" name="Slide Number Placeholder 3"/>
          <p:cNvSpPr>
            <a:spLocks noGrp="1"/>
          </p:cNvSpPr>
          <p:nvPr>
            <p:ph type="sldNum" sz="quarter" idx="5"/>
          </p:nvPr>
        </p:nvSpPr>
        <p:spPr/>
        <p:txBody>
          <a:bodyPr/>
          <a:lstStyle/>
          <a:p>
            <a:fld id="{DF0D4404-C563-6B43-A824-459A163A6375}" type="slidenum">
              <a:rPr lang="en-US" smtClean="0"/>
              <a:pPr/>
              <a:t>2</a:t>
            </a:fld>
            <a:endParaRPr lang="en-US"/>
          </a:p>
        </p:txBody>
      </p:sp>
    </p:spTree>
    <p:extLst>
      <p:ext uri="{BB962C8B-B14F-4D97-AF65-F5344CB8AC3E}">
        <p14:creationId xmlns:p14="http://schemas.microsoft.com/office/powerpoint/2010/main" val="13554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F9EBCE95-FB7C-493D-A03B-AF73ACCA9F6D}" type="slidenum">
              <a:rPr lang="en-US"/>
              <a:pPr/>
              <a:t>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dirty="0"/>
              <a:t>A common setup of the recommender system task is that the user is searching for something, CLICK it could be a product, a news item, a web site, CLICK and the system returns recommendations. That turns out to be CLICK a huge application space that billions of people deal with every day.  Seller of products like Amazon or Alibaba,  news aggregators like Apple, Facebook, and Google, Video sites like YouTube, </a:t>
            </a:r>
            <a:r>
              <a:rPr lang="en-US" dirty="0" err="1"/>
              <a:t>bilibili</a:t>
            </a:r>
            <a:r>
              <a:rPr lang="en-US" dirty="0"/>
              <a:t>, providers of movies or music on demand like Netflix, Spotify or Apple Music.</a:t>
            </a:r>
          </a:p>
        </p:txBody>
      </p:sp>
    </p:spTree>
    <p:extLst>
      <p:ext uri="{BB962C8B-B14F-4D97-AF65-F5344CB8AC3E}">
        <p14:creationId xmlns:p14="http://schemas.microsoft.com/office/powerpoint/2010/main" val="1308409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CDDA97D-BC7C-42F4-AC55-3C5613A05AF2}" type="slidenum">
              <a:rPr lang="en-US"/>
              <a:pPr/>
              <a:t>4</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dirty="0"/>
              <a:t>Of course there are many ways that recommendations happen.  Someone could curate a list of favorites, or an outlet could publish some lists of essential items.  Or we could rely on user data, but via simple aggregates; top 10 lists, most popular lists.</a:t>
            </a:r>
          </a:p>
          <a:p>
            <a:pPr eaLnBrk="1" hangingPunct="1"/>
            <a:endParaRPr lang="en-US" dirty="0"/>
          </a:p>
          <a:p>
            <a:pPr eaLnBrk="1" hangingPunct="1"/>
            <a:r>
              <a:rPr lang="en-US" dirty="0"/>
              <a:t>CLICK. What we'll focus on today, however, is the 3</a:t>
            </a:r>
            <a:r>
              <a:rPr lang="en-US" baseline="30000" dirty="0"/>
              <a:t>rd</a:t>
            </a:r>
            <a:r>
              <a:rPr lang="en-US" dirty="0"/>
              <a:t> : making recommendations tailored to individual users.</a:t>
            </a:r>
          </a:p>
        </p:txBody>
      </p:sp>
    </p:spTree>
    <p:extLst>
      <p:ext uri="{BB962C8B-B14F-4D97-AF65-F5344CB8AC3E}">
        <p14:creationId xmlns:p14="http://schemas.microsoft.com/office/powerpoint/2010/main" val="180320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how these personalized recommendation systems work is relevant for building </a:t>
            </a:r>
            <a:r>
              <a:rPr lang="en-US" dirty="0" err="1"/>
              <a:t>pratical</a:t>
            </a:r>
            <a:r>
              <a:rPr lang="en-US" dirty="0"/>
              <a:t> news or product recommenders</a:t>
            </a:r>
          </a:p>
        </p:txBody>
      </p:sp>
      <p:sp>
        <p:nvSpPr>
          <p:cNvPr id="4" name="Slide Number Placeholder 3"/>
          <p:cNvSpPr>
            <a:spLocks noGrp="1"/>
          </p:cNvSpPr>
          <p:nvPr>
            <p:ph type="sldNum" sz="quarter" idx="5"/>
          </p:nvPr>
        </p:nvSpPr>
        <p:spPr/>
        <p:txBody>
          <a:bodyPr/>
          <a:lstStyle/>
          <a:p>
            <a:fld id="{DF0D4404-C563-6B43-A824-459A163A6375}" type="slidenum">
              <a:rPr lang="en-US" smtClean="0"/>
              <a:pPr/>
              <a:t>5</a:t>
            </a:fld>
            <a:endParaRPr lang="en-US"/>
          </a:p>
        </p:txBody>
      </p:sp>
    </p:spTree>
    <p:extLst>
      <p:ext uri="{BB962C8B-B14F-4D97-AF65-F5344CB8AC3E}">
        <p14:creationId xmlns:p14="http://schemas.microsoft.com/office/powerpoint/2010/main" val="420804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268DB1A-B62B-4BD2-ABC6-C5CD78257C69}" type="slidenum">
              <a:rPr lang="en-US"/>
              <a:pPr/>
              <a:t>6</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r>
              <a:rPr lang="en-US" sz="1200" b="0" i="0" kern="1200" dirty="0">
                <a:solidFill>
                  <a:schemeClr val="tx1"/>
                </a:solidFill>
                <a:effectLst/>
                <a:latin typeface="+mn-lt"/>
                <a:ea typeface="+mn-ea"/>
                <a:cs typeface="+mn-cs"/>
              </a:rPr>
              <a:t>But also, there are ethical dimensions of these systems.  Recommendation systems can spread misinformation and radicalization. Developing solutions to this problem requires understanding how they work. </a:t>
            </a:r>
          </a:p>
        </p:txBody>
      </p:sp>
    </p:spTree>
    <p:extLst>
      <p:ext uri="{BB962C8B-B14F-4D97-AF65-F5344CB8AC3E}">
        <p14:creationId xmlns:p14="http://schemas.microsoft.com/office/powerpoint/2010/main" val="209243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803DE51-090F-4C98-A3F5-DA1CB983650E}" type="slidenum">
              <a:rPr lang="en-US"/>
              <a:pPr/>
              <a:t>7</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dirty="0"/>
              <a:t>Let's see a formal model. We'll have users and items. Users have preferences for certain items, represented as a utility matrix, giving a value representing, for each user-item pair, what we know about the preference of that user for that item. Values come from an ordered set, for example, integers 1–5 representing the number of stars that the user gave as a rating for that item. The matrix is sparse, meaning that most entries are “unknown, ”  we have no explicit information about the user’s preference for the item.</a:t>
            </a:r>
          </a:p>
        </p:txBody>
      </p:sp>
    </p:spTree>
    <p:extLst>
      <p:ext uri="{BB962C8B-B14F-4D97-AF65-F5344CB8AC3E}">
        <p14:creationId xmlns:p14="http://schemas.microsoft.com/office/powerpoint/2010/main" val="1153762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8</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a:t>Here's an example utility matrix, representing ratings from users Anita, Beyonce, Calvin, and David, of movies on a 1–5 scale, with 5 the highest rating. Blanks represent the situation where the user has not rated the movie. The movie names are HP1, HP2, and HP3 for Harry Potter I, II, and III, TW for Twilight, and SW1, SW2, and SW3 for Star Wars episodes 1, 2, and 3.</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goal of a recommendation system is to predict the blanks in the utility matrix. For example, would Anita  like SW2?</a:t>
            </a:r>
          </a:p>
          <a:p>
            <a:pPr eaLnBrk="1" hangingPunct="1"/>
            <a:endParaRPr lang="en-US" dirty="0"/>
          </a:p>
        </p:txBody>
      </p:sp>
    </p:spTree>
    <p:extLst>
      <p:ext uri="{BB962C8B-B14F-4D97-AF65-F5344CB8AC3E}">
        <p14:creationId xmlns:p14="http://schemas.microsoft.com/office/powerpoint/2010/main" val="1661043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D9B05CB8-9981-49EA-AE55-53B0F6956BAD}" type="slidenum">
              <a:rPr lang="en-US"/>
              <a:pPr/>
              <a:t>9</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a:t>We'll discuss 3 key problems in this space in subsequent lectures. First, we need to get those ratings.</a:t>
            </a:r>
          </a:p>
          <a:p>
            <a:pPr eaLnBrk="1" hangingPunct="1"/>
            <a:r>
              <a:rPr lang="en-US" dirty="0"/>
              <a:t>Second, the main problem for today, predicting unknown ratings. </a:t>
            </a:r>
          </a:p>
          <a:p>
            <a:pPr eaLnBrk="1" hangingPunct="1"/>
            <a:endParaRPr lang="en-US" dirty="0"/>
          </a:p>
          <a:p>
            <a:pPr eaLnBrk="1" hangingPunct="1"/>
            <a:r>
              <a:rPr lang="en-US" dirty="0"/>
              <a:t>Note that we don't need to predict every blank entry in a utility matrix. We just need to find some entries in each row that are likely to be high.  We don't usually care about </a:t>
            </a:r>
            <a:r>
              <a:rPr lang="en-US" b="1" dirty="0"/>
              <a:t>un-recommending</a:t>
            </a:r>
            <a:r>
              <a:rPr lang="en-US" dirty="0"/>
              <a:t> things that the user might hate.</a:t>
            </a:r>
          </a:p>
          <a:p>
            <a:pPr eaLnBrk="1" hangingPunct="1"/>
            <a:endParaRPr lang="en-US" dirty="0"/>
          </a:p>
          <a:p>
            <a:pPr eaLnBrk="1" hangingPunct="1"/>
            <a:r>
              <a:rPr lang="en-US" dirty="0"/>
              <a:t>Finally, we'll need some way to evaluate..</a:t>
            </a:r>
          </a:p>
        </p:txBody>
      </p:sp>
    </p:spTree>
    <p:extLst>
      <p:ext uri="{BB962C8B-B14F-4D97-AF65-F5344CB8AC3E}">
        <p14:creationId xmlns:p14="http://schemas.microsoft.com/office/powerpoint/2010/main" val="201706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C98032F5-BC3D-42F6-8325-3EAAB5A0E6D6}" type="slidenum">
              <a:rPr lang="en-US"/>
              <a:pPr/>
              <a:t>10</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a:t>How do we get ratings?  We could just explicitly ask people, either to volunteer or to pay them, and that can help in some tasks.  But more often we rely on implicit signals, learning the ratings from user actions.  If someone buys a book, or picks a song, or finishes watching a YouTube video, that suggests it has a high rating. </a:t>
            </a:r>
          </a:p>
          <a:p>
            <a:pPr eaLnBrk="1" hangingPunct="1"/>
            <a:endParaRPr lang="en-US" dirty="0"/>
          </a:p>
          <a:p>
            <a:pPr eaLnBrk="1" hangingPunct="1"/>
            <a:r>
              <a:rPr lang="en-US" dirty="0"/>
              <a:t>There is a problem (maybe you looked at the video but hated it, or maybe you bought the thing and hated it.  Nonetheless, it's a reasonable heuristic.</a:t>
            </a:r>
          </a:p>
          <a:p>
            <a:pPr eaLnBrk="1" hangingPunct="1"/>
            <a:endParaRPr lang="en-US" dirty="0"/>
          </a:p>
          <a:p>
            <a:pPr eaLnBrk="1" hangingPunct="1"/>
            <a:r>
              <a:rPr lang="en-US" dirty="0"/>
              <a:t>Note that this sort of rating system really has only one value: 1 means that the user likes the item. Often, we'll see a utility matrix with this kind of data shown with 0’s rather than blanks, but it's important to remember that 0 is not a lower rating than 1; it is no rating at all; this will be relevant later.</a:t>
            </a:r>
          </a:p>
        </p:txBody>
      </p:sp>
    </p:spTree>
    <p:extLst>
      <p:ext uri="{BB962C8B-B14F-4D97-AF65-F5344CB8AC3E}">
        <p14:creationId xmlns:p14="http://schemas.microsoft.com/office/powerpoint/2010/main" val="683091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9F30B95-AD19-4E75-86E8-AF43288D2F15}" type="slidenum">
              <a:rPr lang="en-US"/>
              <a:pPr/>
              <a:t>11</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a:t>The </a:t>
            </a:r>
            <a:r>
              <a:rPr lang="en-US" dirty="0" err="1"/>
              <a:t>utlity</a:t>
            </a:r>
            <a:r>
              <a:rPr lang="en-US" dirty="0"/>
              <a:t> matrix is really really sparse.  Most people have not rated most items.  And we'll see what we call the Cold Start problem: new items have no ratings, and new users have no history.</a:t>
            </a:r>
          </a:p>
          <a:p>
            <a:pPr eaLnBrk="1" hangingPunct="1"/>
            <a:endParaRPr lang="en-US" dirty="0"/>
          </a:p>
          <a:p>
            <a:pPr eaLnBrk="1" hangingPunct="1"/>
            <a:r>
              <a:rPr lang="en-US" dirty="0"/>
              <a:t>If you register for music , they ask you genres you like, to avoid the cold start problem.  That increases user retention, at the risk of making users do extra stuff.</a:t>
            </a:r>
          </a:p>
        </p:txBody>
      </p:sp>
    </p:spTree>
    <p:extLst>
      <p:ext uri="{BB962C8B-B14F-4D97-AF65-F5344CB8AC3E}">
        <p14:creationId xmlns:p14="http://schemas.microsoft.com/office/powerpoint/2010/main" val="273835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9F30B95-AD19-4E75-86E8-AF43288D2F15}" type="slidenum">
              <a:rPr lang="en-US"/>
              <a:pPr/>
              <a:t>12</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a:t>There are 3 main approaches to recommender systems, two of which we'll cover in these lectures.  </a:t>
            </a:r>
            <a:r>
              <a:rPr lang="en-US" dirty="0" err="1"/>
              <a:t>Contet</a:t>
            </a:r>
            <a:r>
              <a:rPr lang="en-US" dirty="0"/>
              <a:t>-based, Collaborative Filtering, and Latent factor based. We'll very briefly mention modern Latent systems based on neural embeddings.</a:t>
            </a:r>
          </a:p>
        </p:txBody>
      </p:sp>
    </p:spTree>
    <p:extLst>
      <p:ext uri="{BB962C8B-B14F-4D97-AF65-F5344CB8AC3E}">
        <p14:creationId xmlns:p14="http://schemas.microsoft.com/office/powerpoint/2010/main" val="172581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the difference between content-based and collaborative filtering.</a:t>
            </a:r>
          </a:p>
          <a:p>
            <a:endParaRPr lang="en-US" dirty="0"/>
          </a:p>
          <a:p>
            <a:r>
              <a:rPr lang="en-US" dirty="0"/>
              <a:t>Here's Customer W, who's playing an Ella Fitzgerald song.  What should we play them next?</a:t>
            </a:r>
          </a:p>
          <a:p>
            <a:endParaRPr lang="en-US" dirty="0"/>
          </a:p>
          <a:p>
            <a:r>
              <a:rPr lang="en-US" dirty="0"/>
              <a:t>Here's one source of information: A data base, in which songs or musician have content features, so we know that Ella </a:t>
            </a:r>
            <a:r>
              <a:rPr lang="en-US" dirty="0" err="1"/>
              <a:t>Fitzgerland</a:t>
            </a:r>
            <a:r>
              <a:rPr lang="en-US" dirty="0"/>
              <a:t> is a mid-20</a:t>
            </a:r>
            <a:r>
              <a:rPr lang="en-US" baseline="30000" dirty="0"/>
              <a:t>th</a:t>
            </a:r>
            <a:r>
              <a:rPr lang="en-US" dirty="0"/>
              <a:t> century jazz vocal legend, who recorded many famous duets.  And hmm, we also know that Louis Armstrong is a mid-20</a:t>
            </a:r>
            <a:r>
              <a:rPr lang="en-US" baseline="30000" dirty="0"/>
              <a:t>th</a:t>
            </a:r>
            <a:r>
              <a:rPr lang="en-US" dirty="0"/>
              <a:t> century jazz vocal legend who recorded many famous duets. </a:t>
            </a:r>
          </a:p>
          <a:p>
            <a:endParaRPr lang="en-US" dirty="0"/>
          </a:p>
          <a:p>
            <a:r>
              <a:rPr lang="en-US" dirty="0"/>
              <a:t>Let's suggest Louis Armstrong!  This is </a:t>
            </a:r>
            <a:r>
              <a:rPr lang="en-US" b="1" dirty="0"/>
              <a:t>content-based</a:t>
            </a:r>
            <a:r>
              <a:rPr lang="en-US" dirty="0"/>
              <a:t> recommendation</a:t>
            </a:r>
          </a:p>
          <a:p>
            <a:endParaRPr lang="en-US" dirty="0"/>
          </a:p>
          <a:p>
            <a:r>
              <a:rPr lang="en-US" dirty="0"/>
              <a:t>Another source of information comes from customer D, who played an Ella Fitzgerald song too, but also played Louis Armstrong.  We might suggest Louis Armstrong as well.  Systems that rely on using information from other </a:t>
            </a:r>
            <a:r>
              <a:rPr lang="en-US" dirty="0" err="1"/>
              <a:t>users's</a:t>
            </a:r>
            <a:r>
              <a:rPr lang="en-US" dirty="0"/>
              <a:t> choices are called </a:t>
            </a:r>
            <a:r>
              <a:rPr lang="en-US" b="1" dirty="0"/>
              <a:t>collaborative filtering</a:t>
            </a:r>
            <a:r>
              <a:rPr lang="en-US" dirty="0"/>
              <a:t> recommender systems.</a:t>
            </a:r>
          </a:p>
        </p:txBody>
      </p:sp>
      <p:sp>
        <p:nvSpPr>
          <p:cNvPr id="4" name="Slide Number Placeholder 3"/>
          <p:cNvSpPr>
            <a:spLocks noGrp="1"/>
          </p:cNvSpPr>
          <p:nvPr>
            <p:ph type="sldNum" sz="quarter" idx="5"/>
          </p:nvPr>
        </p:nvSpPr>
        <p:spPr/>
        <p:txBody>
          <a:bodyPr/>
          <a:lstStyle/>
          <a:p>
            <a:fld id="{DF0D4404-C563-6B43-A824-459A163A6375}" type="slidenum">
              <a:rPr lang="en-US" smtClean="0"/>
              <a:pPr/>
              <a:t>13</a:t>
            </a:fld>
            <a:endParaRPr lang="en-US"/>
          </a:p>
        </p:txBody>
      </p:sp>
    </p:spTree>
    <p:extLst>
      <p:ext uri="{BB962C8B-B14F-4D97-AF65-F5344CB8AC3E}">
        <p14:creationId xmlns:p14="http://schemas.microsoft.com/office/powerpoint/2010/main" val="945750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introduce the concept of recommender systems. Now let's see the details, starting content-based systems</a:t>
            </a:r>
          </a:p>
        </p:txBody>
      </p:sp>
    </p:spTree>
    <p:extLst>
      <p:ext uri="{BB962C8B-B14F-4D97-AF65-F5344CB8AC3E}">
        <p14:creationId xmlns:p14="http://schemas.microsoft.com/office/powerpoint/2010/main" val="493107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turn to the first method: recommending based on features of the content itself</a:t>
            </a:r>
          </a:p>
        </p:txBody>
      </p:sp>
    </p:spTree>
    <p:extLst>
      <p:ext uri="{BB962C8B-B14F-4D97-AF65-F5344CB8AC3E}">
        <p14:creationId xmlns:p14="http://schemas.microsoft.com/office/powerpoint/2010/main" val="4136880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C40B6C4-9DF7-44AA-9F30-9485E0E087CD}" type="slidenum">
              <a:rPr lang="en-US"/>
              <a:pPr/>
              <a:t>16</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dirty="0"/>
              <a:t>The main idea of content-based recommendations is to recommend items to customer X that are similar to things X already rated highly</a:t>
            </a:r>
          </a:p>
          <a:p>
            <a:pPr eaLnBrk="1" hangingPunct="1"/>
            <a:endParaRPr lang="en-US" dirty="0"/>
          </a:p>
          <a:p>
            <a:pPr eaLnBrk="1" hangingPunct="1"/>
            <a:r>
              <a:rPr lang="en-US" dirty="0"/>
              <a:t>What do we mean by similar?  Having similar content.  So for movie recommendations, we could recommend movies with the same a </a:t>
            </a:r>
            <a:r>
              <a:rPr lang="en-US" dirty="0" err="1"/>
              <a:t>ctors</a:t>
            </a:r>
            <a:r>
              <a:rPr lang="en-US" dirty="0"/>
              <a:t>, director, genre</a:t>
            </a:r>
          </a:p>
          <a:p>
            <a:pPr eaLnBrk="1" hangingPunct="1"/>
            <a:endParaRPr lang="en-US" dirty="0"/>
          </a:p>
          <a:p>
            <a:pPr eaLnBrk="1" hangingPunct="1"/>
            <a:r>
              <a:rPr lang="en-US" dirty="0"/>
              <a:t>Or for website or blogs we could recommend other sites with similar genre tags, like cooking news or science news, or similar words</a:t>
            </a:r>
          </a:p>
        </p:txBody>
      </p:sp>
    </p:spTree>
    <p:extLst>
      <p:ext uri="{BB962C8B-B14F-4D97-AF65-F5344CB8AC3E}">
        <p14:creationId xmlns:p14="http://schemas.microsoft.com/office/powerpoint/2010/main" val="289221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45AC0D1-CC1B-4B79-B42C-2EA48882A3E3}" type="slidenum">
              <a:rPr lang="en-US"/>
              <a:pPr/>
              <a:t>17</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892825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A4C6BDB-9476-45EF-B07C-F71641C038A7}" type="slidenum">
              <a:rPr lang="en-US"/>
              <a:pPr/>
              <a:t>18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dirty="0"/>
              <a:t>We'll need to create a profile for each item, a vector of features.  For example, for movies, a typical feature could be the genre, the director, the actors.  For text we could use sets of words.  </a:t>
            </a:r>
          </a:p>
          <a:p>
            <a:pPr eaLnBrk="1" hangingPunct="1"/>
            <a:endParaRPr lang="en-US" dirty="0"/>
          </a:p>
          <a:p>
            <a:pPr eaLnBrk="1" hangingPunct="1"/>
            <a:r>
              <a:rPr lang="en-US" dirty="0"/>
              <a:t>CLICK How do we pick out important features?  We can set some by hand (for example using our knowledge about movies to suggest genre is important.  For words we can use only a subset, for example, compute t—</a:t>
            </a:r>
            <a:r>
              <a:rPr lang="en-US" dirty="0" err="1"/>
              <a:t>idf</a:t>
            </a:r>
            <a:r>
              <a:rPr lang="en-US" dirty="0"/>
              <a:t> values for the words and only including words that had high=</a:t>
            </a:r>
            <a:r>
              <a:rPr lang="en-US" dirty="0" err="1"/>
              <a:t>tf-idf</a:t>
            </a:r>
            <a:r>
              <a:rPr lang="en-US" dirty="0"/>
              <a:t> dimension in training. Maybe we don't include the actual </a:t>
            </a:r>
            <a:r>
              <a:rPr lang="en-US" dirty="0" err="1"/>
              <a:t>tf-idf</a:t>
            </a:r>
            <a:r>
              <a:rPr lang="en-US" dirty="0"/>
              <a:t> value, but we keep only words that have </a:t>
            </a:r>
            <a:r>
              <a:rPr lang="en-US" dirty="0" err="1"/>
              <a:t>tf-idf</a:t>
            </a:r>
            <a:r>
              <a:rPr lang="en-US" dirty="0"/>
              <a:t> value over a threshold, create an element in our vector for each of </a:t>
            </a:r>
            <a:r>
              <a:rPr lang="en-US" dirty="0" err="1"/>
              <a:t>thos</a:t>
            </a:r>
            <a:r>
              <a:rPr lang="en-US" dirty="0"/>
              <a:t> words, then put a 1 in that dimension if the document has that word, and a 0 otherwise.</a:t>
            </a:r>
          </a:p>
        </p:txBody>
      </p:sp>
    </p:spTree>
    <p:extLst>
      <p:ext uri="{BB962C8B-B14F-4D97-AF65-F5344CB8AC3E}">
        <p14:creationId xmlns:p14="http://schemas.microsoft.com/office/powerpoint/2010/main" val="1641229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19</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a:t>OK, here's a sample item profile for two items, movie X, and Johnny Depp pirate movie, and movie Y, a Melissa McCarthy comedy.  Each is a vector of binary values, 1s or 0s.</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Calibri" panose="020F0502020204030204" pitchFamily="34" charset="0"/>
                <a:cs typeface="Calibri" panose="020F0502020204030204" pitchFamily="34" charset="0"/>
              </a:rPr>
              <a:t>But what if we want to have real or ordinal features too?</a:t>
            </a:r>
            <a:endParaRPr lang="en-US" dirty="0">
              <a:latin typeface="Calibri" panose="020F0502020204030204" pitchFamily="34" charset="0"/>
              <a:cs typeface="Calibri" panose="020F0502020204030204" pitchFamily="34" charset="0"/>
            </a:endParaRPr>
          </a:p>
          <a:p>
            <a:pPr eaLnBrk="1" hangingPunct="1"/>
            <a:endParaRPr lang="en-US" dirty="0"/>
          </a:p>
        </p:txBody>
      </p:sp>
    </p:spTree>
    <p:extLst>
      <p:ext uri="{BB962C8B-B14F-4D97-AF65-F5344CB8AC3E}">
        <p14:creationId xmlns:p14="http://schemas.microsoft.com/office/powerpoint/2010/main" val="1736113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20</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instance, we might take the average rating for movies to be a feature, and this average is a real number. </a:t>
            </a:r>
            <a:endParaRPr lang="en-US" dirty="0"/>
          </a:p>
          <a:p>
            <a:pPr eaLnBrk="1" hangingPunct="1"/>
            <a:endParaRPr lang="en-US" dirty="0"/>
          </a:p>
          <a:p>
            <a:pPr eaLnBrk="1" hangingPunct="1"/>
            <a:r>
              <a:rPr lang="en-US" dirty="0"/>
              <a:t>That's fine, cosine still works with combinations of binary and real-valued values in the cells.</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 might, however, want to </a:t>
            </a:r>
            <a:r>
              <a:rPr lang="en-US" sz="1200" kern="1200" dirty="0">
                <a:solidFill>
                  <a:schemeClr val="tx1"/>
                </a:solidFill>
                <a:effectLst/>
                <a:latin typeface="Times New Roman" charset="0"/>
                <a:ea typeface="ＭＳ Ｐゴシック" charset="-128"/>
                <a:cs typeface="ＭＳ Ｐゴシック" charset="-128"/>
              </a:rPr>
              <a:t>scale the non-Boolean components with some alpha, so that they neither dominate the calculation nor are they irrelevant. </a:t>
            </a:r>
            <a:endParaRPr lang="en-US" dirty="0"/>
          </a:p>
          <a:p>
            <a:pPr eaLnBrk="1" hangingPunct="1"/>
            <a:endParaRPr lang="en-US" dirty="0"/>
          </a:p>
        </p:txBody>
      </p:sp>
    </p:spTree>
    <p:extLst>
      <p:ext uri="{BB962C8B-B14F-4D97-AF65-F5344CB8AC3E}">
        <p14:creationId xmlns:p14="http://schemas.microsoft.com/office/powerpoint/2010/main" val="1403015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21</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sz="1200" kern="1200" dirty="0">
                <a:solidFill>
                  <a:schemeClr val="tx1"/>
                </a:solidFill>
                <a:effectLst/>
                <a:latin typeface="Times New Roman" charset="0"/>
                <a:ea typeface="ＭＳ Ｐゴシック" charset="-128"/>
                <a:cs typeface="ＭＳ Ｐゴシック" charset="-128"/>
              </a:rPr>
              <a:t>If we compute cosine of the angle between the vectors for movie X and Y, we can see that  The dot product is 2 + 12</a:t>
            </a:r>
            <a:r>
              <a:rPr lang="el-GR" sz="1200" kern="1200" dirty="0">
                <a:solidFill>
                  <a:schemeClr val="tx1"/>
                </a:solidFill>
                <a:effectLst/>
                <a:latin typeface="Times New Roman" charset="0"/>
                <a:ea typeface="ＭＳ Ｐゴシック" charset="-128"/>
                <a:cs typeface="ＭＳ Ｐゴシック" charset="-128"/>
              </a:rPr>
              <a:t>α</a:t>
            </a:r>
            <a:r>
              <a:rPr lang="en-US" sz="1200" kern="1200" dirty="0">
                <a:solidFill>
                  <a:schemeClr val="tx1"/>
                </a:solidFill>
                <a:effectLst/>
                <a:latin typeface="Times New Roman" charset="0"/>
                <a:ea typeface="ＭＳ Ｐゴシック" charset="-128"/>
                <a:cs typeface="ＭＳ Ｐゴシック" charset="-128"/>
              </a:rPr>
              <a:t>^2</a:t>
            </a:r>
            <a:r>
              <a:rPr lang="el-GR" sz="120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and the √lengths of the vectors are </a:t>
            </a:r>
          </a:p>
          <a:p>
            <a:r>
              <a:rPr lang="en-US" sz="1200" kern="1200" dirty="0">
                <a:solidFill>
                  <a:schemeClr val="tx1"/>
                </a:solidFill>
                <a:effectLst/>
                <a:latin typeface="Times New Roman" charset="0"/>
                <a:ea typeface="ＭＳ Ｐゴシック" charset="-128"/>
                <a:cs typeface="ＭＳ Ｐゴシック" charset="-128"/>
              </a:rPr>
              <a:t>√ 5 + 9</a:t>
            </a:r>
            <a:r>
              <a:rPr lang="el-GR" sz="1200" kern="1200" dirty="0">
                <a:solidFill>
                  <a:schemeClr val="tx1"/>
                </a:solidFill>
                <a:effectLst/>
                <a:latin typeface="Times New Roman" charset="0"/>
                <a:ea typeface="ＭＳ Ｐゴシック" charset="-128"/>
                <a:cs typeface="ＭＳ Ｐゴシック" charset="-128"/>
              </a:rPr>
              <a:t>α</a:t>
            </a:r>
            <a:r>
              <a:rPr lang="en-US" sz="1200" kern="1200" dirty="0">
                <a:solidFill>
                  <a:schemeClr val="tx1"/>
                </a:solidFill>
                <a:effectLst/>
                <a:latin typeface="Times New Roman" charset="0"/>
                <a:ea typeface="ＭＳ Ｐゴシック" charset="-128"/>
                <a:cs typeface="ＭＳ Ｐゴシック" charset="-128"/>
              </a:rPr>
              <a:t>^2</a:t>
            </a:r>
            <a:r>
              <a:rPr lang="el-GR" sz="120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and √5 + 16</a:t>
            </a:r>
            <a:r>
              <a:rPr lang="el-GR" sz="1200" kern="1200" dirty="0">
                <a:solidFill>
                  <a:schemeClr val="tx1"/>
                </a:solidFill>
                <a:effectLst/>
                <a:latin typeface="Times New Roman" charset="0"/>
                <a:ea typeface="ＭＳ Ｐゴシック" charset="-128"/>
                <a:cs typeface="ＭＳ Ｐゴシック" charset="-128"/>
              </a:rPr>
              <a:t>α</a:t>
            </a:r>
            <a:r>
              <a:rPr lang="en-US" sz="1200" kern="1200" dirty="0">
                <a:solidFill>
                  <a:schemeClr val="tx1"/>
                </a:solidFill>
                <a:effectLst/>
                <a:latin typeface="Times New Roman" charset="0"/>
                <a:ea typeface="ＭＳ Ｐゴシック" charset="-128"/>
                <a:cs typeface="ＭＳ Ｐゴシック" charset="-128"/>
              </a:rPr>
              <a:t>^2</a:t>
            </a:r>
            <a:r>
              <a:rPr lang="el-GR" sz="1200" kern="1200" dirty="0">
                <a:solidFill>
                  <a:schemeClr val="tx1"/>
                </a:solidFill>
                <a:effectLst/>
                <a:latin typeface="Times New Roman" charset="0"/>
                <a:ea typeface="ＭＳ Ｐゴシック" charset="-128"/>
                <a:cs typeface="ＭＳ Ｐゴシック" charset="-128"/>
              </a:rPr>
              <a:t>,  . </a:t>
            </a:r>
            <a:r>
              <a:rPr lang="en-US" sz="1200" kern="1200" dirty="0">
                <a:solidFill>
                  <a:schemeClr val="tx1"/>
                </a:solidFill>
                <a:effectLst/>
                <a:latin typeface="Times New Roman" charset="0"/>
                <a:ea typeface="ＭＳ Ｐゴシック" charset="-128"/>
                <a:cs typeface="ＭＳ Ｐゴシック" charset="-128"/>
              </a:rPr>
              <a:t>Thus, the cosine of the angle between the vectors is </a:t>
            </a:r>
          </a:p>
          <a:p>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If we choose </a:t>
            </a:r>
            <a:r>
              <a:rPr lang="el-GR" sz="1200" kern="1200" dirty="0">
                <a:solidFill>
                  <a:schemeClr val="tx1"/>
                </a:solidFill>
                <a:effectLst/>
                <a:latin typeface="Times New Roman" charset="0"/>
                <a:ea typeface="ＭＳ Ｐゴシック" charset="-128"/>
                <a:cs typeface="ＭＳ Ｐゴシック" charset="-128"/>
              </a:rPr>
              <a:t>α = 1, </a:t>
            </a:r>
            <a:r>
              <a:rPr lang="en-US" sz="1200" kern="1200" dirty="0">
                <a:solidFill>
                  <a:schemeClr val="tx1"/>
                </a:solidFill>
                <a:effectLst/>
                <a:latin typeface="Times New Roman" charset="0"/>
                <a:ea typeface="ＭＳ Ｐゴシック" charset="-128"/>
                <a:cs typeface="ＭＳ Ｐゴシック" charset="-128"/>
              </a:rPr>
              <a:t>that is, we take the average ratings as they are, then the value of the above expression is 0.816. If we use </a:t>
            </a:r>
            <a:r>
              <a:rPr lang="el-GR" sz="1200" kern="1200" dirty="0">
                <a:solidFill>
                  <a:schemeClr val="tx1"/>
                </a:solidFill>
                <a:effectLst/>
                <a:latin typeface="Times New Roman" charset="0"/>
                <a:ea typeface="ＭＳ Ｐゴシック" charset="-128"/>
                <a:cs typeface="ＭＳ Ｐゴシック" charset="-128"/>
              </a:rPr>
              <a:t>α = 2, </a:t>
            </a:r>
            <a:r>
              <a:rPr lang="en-US" sz="1200" kern="1200" dirty="0">
                <a:solidFill>
                  <a:schemeClr val="tx1"/>
                </a:solidFill>
                <a:effectLst/>
                <a:latin typeface="Times New Roman" charset="0"/>
                <a:ea typeface="ＭＳ Ｐゴシック" charset="-128"/>
                <a:cs typeface="ＭＳ Ｐゴシック" charset="-128"/>
              </a:rPr>
              <a:t>that is, we double the value of the ratings, then the cosine is 0.940, that is the similarity is higher, because we're emphasizing that these ratings are similar.  But if alpha is only 0.5, then we get a lower similarity of .69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So the choice of alpha is very influential, and that's something we'll need to set, perhaps on a held-out set, to maximize our evaluation metric.</a:t>
            </a:r>
            <a:endParaRPr lang="en-US" dirty="0"/>
          </a:p>
          <a:p>
            <a:endParaRPr lang="en-US" dirty="0"/>
          </a:p>
          <a:p>
            <a:pPr eaLnBrk="1" hangingPunct="1"/>
            <a:endParaRPr lang="en-US" dirty="0"/>
          </a:p>
        </p:txBody>
      </p:sp>
    </p:spTree>
    <p:extLst>
      <p:ext uri="{BB962C8B-B14F-4D97-AF65-F5344CB8AC3E}">
        <p14:creationId xmlns:p14="http://schemas.microsoft.com/office/powerpoint/2010/main" val="562702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E86C57F-54DC-4681-9351-AB4C073F29DF}" type="slidenum">
              <a:rPr lang="en-US"/>
              <a:pPr/>
              <a:t>22</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 not only need to create vectors describing items; we need to create vectors with the same components that describe the user’s preferences.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 have the utility matrix representing the connection between users and items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 estimate the values for items the user likes as some aggregation of the profiles of those items like the average of those items with ratings </a:t>
            </a:r>
            <a:endParaRPr lang="en-US" dirty="0"/>
          </a:p>
          <a:p>
            <a:pPr eaLnBrk="1" hangingPunct="1"/>
            <a:endParaRPr lang="en-US" dirty="0"/>
          </a:p>
        </p:txBody>
      </p:sp>
    </p:spTree>
    <p:extLst>
      <p:ext uri="{BB962C8B-B14F-4D97-AF65-F5344CB8AC3E}">
        <p14:creationId xmlns:p14="http://schemas.microsoft.com/office/powerpoint/2010/main" val="1134709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example, </a:t>
            </a:r>
            <a:r>
              <a:rPr lang="en-US" sz="1200" kern="1200" dirty="0">
                <a:solidFill>
                  <a:schemeClr val="tx1"/>
                </a:solidFill>
                <a:effectLst/>
                <a:latin typeface="Times New Roman" charset="0"/>
                <a:ea typeface="ＭＳ Ｐゴシック" charset="-128"/>
              </a:rPr>
              <a:t>s</a:t>
            </a:r>
            <a:r>
              <a:rPr lang="en-US" sz="1200" kern="1200" dirty="0">
                <a:solidFill>
                  <a:schemeClr val="tx1"/>
                </a:solidFill>
                <a:effectLst/>
                <a:latin typeface="Times New Roman" charset="0"/>
                <a:ea typeface="ＭＳ Ｐゴシック" charset="-128"/>
                <a:cs typeface="ＭＳ Ｐゴシック" charset="-128"/>
              </a:rPr>
              <a:t>uppose items are movies, represented by Boolean profiles with components corresponding to actors. Also, the utility matrix has a 1 if the user has seen the movie and is blank otherwise. If 20% of the movies that user U likes have Melissa McCarthy as one of the actors, then the user profile for U will have 0.2 in the component for Melissa McCarthy.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23</a:t>
            </a:fld>
            <a:endParaRPr lang="en-US"/>
          </a:p>
        </p:txBody>
      </p:sp>
    </p:spTree>
    <p:extLst>
      <p:ext uri="{BB962C8B-B14F-4D97-AF65-F5344CB8AC3E}">
        <p14:creationId xmlns:p14="http://schemas.microsoft.com/office/powerpoint/2010/main" val="646958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E86C57F-54DC-4681-9351-AB4C073F29DF}" type="slidenum">
              <a:rPr lang="en-US"/>
              <a:pPr/>
              <a:t>24</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Now that we have profile vectors for both users and items in the same dimensions, we can estimate the degree to which a user would prefer an item CLICK by finding the most similar item, i.e. by computing the cosine distance between the user’s and item’s vectors. </a:t>
            </a:r>
            <a:endParaRPr lang="en-US" dirty="0"/>
          </a:p>
          <a:p>
            <a:pPr eaLnBrk="1" hangingPunct="1"/>
            <a:endParaRPr lang="en-US" dirty="0"/>
          </a:p>
        </p:txBody>
      </p:sp>
    </p:spTree>
    <p:extLst>
      <p:ext uri="{BB962C8B-B14F-4D97-AF65-F5344CB8AC3E}">
        <p14:creationId xmlns:p14="http://schemas.microsoft.com/office/powerpoint/2010/main" val="501084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content-based approach doesn't rely on sparse information about other users.  And we can recommend to users with unique tastes, if they just played an obscure song, we can play another equally obscure song.  And we can recommend new or rare items, because they all have features.  And this algorithm has transparency: we can explain to the user why we recommended the item </a:t>
            </a:r>
          </a:p>
        </p:txBody>
      </p:sp>
      <p:sp>
        <p:nvSpPr>
          <p:cNvPr id="4" name="Slide Number Placeholder 3"/>
          <p:cNvSpPr>
            <a:spLocks noGrp="1"/>
          </p:cNvSpPr>
          <p:nvPr>
            <p:ph type="sldNum" sz="quarter" idx="10"/>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405842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F5F8E04-D9EA-4AD8-AC6F-4F10469D23B8}" type="slidenum">
              <a:rPr lang="en-US"/>
              <a:pPr/>
              <a:t>26</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dirty="0"/>
              <a:t>On the other hand the content based approach requires that we come up with the features!  That's hard.  And we do have a new user problem, we need to build a profile for a new user., the content-based approach can give very non-diverse suggestions.  We never recommend items outside the </a:t>
            </a:r>
            <a:r>
              <a:rPr lang="en-US" dirty="0" err="1"/>
              <a:t>users's</a:t>
            </a:r>
            <a:r>
              <a:rPr lang="en-US" dirty="0"/>
              <a:t> content profile. </a:t>
            </a:r>
          </a:p>
          <a:p>
            <a:pPr eaLnBrk="1" hangingPunct="1"/>
            <a:endParaRPr lang="en-US" dirty="0"/>
          </a:p>
          <a:p>
            <a:pPr eaLnBrk="1" hangingPunct="1"/>
            <a:r>
              <a:rPr lang="en-US" dirty="0"/>
              <a:t>And finally, the content-based approach is unable to exploit the quality judgments of other users, something that the collaborative filtering approach is designed for.</a:t>
            </a:r>
          </a:p>
        </p:txBody>
      </p:sp>
    </p:spTree>
    <p:extLst>
      <p:ext uri="{BB962C8B-B14F-4D97-AF65-F5344CB8AC3E}">
        <p14:creationId xmlns:p14="http://schemas.microsoft.com/office/powerpoint/2010/main" val="1307725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how to recommend items go users based on their feature similarity.</a:t>
            </a:r>
          </a:p>
        </p:txBody>
      </p:sp>
    </p:spTree>
    <p:extLst>
      <p:ext uri="{BB962C8B-B14F-4D97-AF65-F5344CB8AC3E}">
        <p14:creationId xmlns:p14="http://schemas.microsoft.com/office/powerpoint/2010/main" val="3347220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 turn now to collaborative filtering, beginning with the user-user version</a:t>
            </a:r>
          </a:p>
        </p:txBody>
      </p:sp>
    </p:spTree>
    <p:extLst>
      <p:ext uri="{BB962C8B-B14F-4D97-AF65-F5344CB8AC3E}">
        <p14:creationId xmlns:p14="http://schemas.microsoft.com/office/powerpoint/2010/main" val="1750966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3D2BEFA-E99D-40A3-8405-5158F4F7B5BC}" type="slidenum">
              <a:rPr lang="en-US"/>
              <a:pPr/>
              <a:t>30</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dirty="0"/>
              <a:t>Consider user X.  CLICK.  Let's say we've learned something about user x's preferences.  CLICK Now we find a set N of other users whose ratings are similar to x's ratings.  And now we estimate x's UNKNOWN ratings, like the rating for I,  based on the ratings of the users in N</a:t>
            </a:r>
          </a:p>
        </p:txBody>
      </p:sp>
    </p:spTree>
    <p:extLst>
      <p:ext uri="{BB962C8B-B14F-4D97-AF65-F5344CB8AC3E}">
        <p14:creationId xmlns:p14="http://schemas.microsoft.com/office/powerpoint/2010/main" val="1588902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32</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OK, let's turn our ratings into vectors.  Let's suppose two users have these *-rating values.  Let's for the moment represent a blank rating by a zero.</a:t>
            </a:r>
          </a:p>
          <a:p>
            <a:pPr eaLnBrk="1" hangingPunct="1"/>
            <a:endParaRPr lang="en-US" dirty="0"/>
          </a:p>
          <a:p>
            <a:pPr eaLnBrk="1" hangingPunct="1"/>
            <a:r>
              <a:rPr lang="en-US" dirty="0"/>
              <a:t>Now e can just compute the similarity with cosine, we know how to do that.</a:t>
            </a:r>
          </a:p>
          <a:p>
            <a:pPr eaLnBrk="1" hangingPunct="1"/>
            <a:endParaRPr lang="en-US" dirty="0"/>
          </a:p>
          <a:p>
            <a:pPr eaLnBrk="1" hangingPunct="1"/>
            <a:r>
              <a:rPr lang="en-US" dirty="0"/>
              <a:t>But this representation ahs a problem leading to unintuitive results</a:t>
            </a:r>
          </a:p>
          <a:p>
            <a:pPr eaLnBrk="1" hangingPunct="1"/>
            <a:endParaRPr lang="en-US" dirty="0"/>
          </a:p>
        </p:txBody>
      </p:sp>
    </p:spTree>
    <p:extLst>
      <p:ext uri="{BB962C8B-B14F-4D97-AF65-F5344CB8AC3E}">
        <p14:creationId xmlns:p14="http://schemas.microsoft.com/office/powerpoint/2010/main" val="720645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err="1"/>
              <a:t>Cosnider</a:t>
            </a:r>
            <a:r>
              <a:rPr lang="en-US" dirty="0"/>
              <a:t> our utility matrix again.  We'd intuitively like A to be more like B than C.  A and C had exactly opposite opinions about star wars 1; C loved it;  A hated it.  But the cosine doesn't treat 1 as a negative rating. And it doesn't properly treat a lack of rating as uninformative.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33</a:t>
            </a:fld>
            <a:endParaRPr lang="en-US"/>
          </a:p>
        </p:txBody>
      </p:sp>
    </p:spTree>
    <p:extLst>
      <p:ext uri="{BB962C8B-B14F-4D97-AF65-F5344CB8AC3E}">
        <p14:creationId xmlns:p14="http://schemas.microsoft.com/office/powerpoint/2010/main" val="1110322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problem with cosine is that it doesn't really capture how opposite A is from 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Another problem is that we'd like to normalize for raters; D rated everything the same, so their ratings are not helpful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we'd like is a way to treat the zeros as uninformative, the low numbers are negative ratings, and people who like everything the same as not helpful.</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34</a:t>
            </a:fld>
            <a:endParaRPr lang="en-US"/>
          </a:p>
        </p:txBody>
      </p:sp>
    </p:spTree>
    <p:extLst>
      <p:ext uri="{BB962C8B-B14F-4D97-AF65-F5344CB8AC3E}">
        <p14:creationId xmlns:p14="http://schemas.microsoft.com/office/powerpoint/2010/main" val="1179631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is to mean-center the users, subtracting the means from each row.</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Now a 0 means no information. 0s can happen because we have no rating, or because the rater is uninformative.  And negative ratings means viewers with opposite ratings will have vectors in opposite directions!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This kind of mean-centering is useful in many problem in processing natural language and data, whenever we have a scale like rating or sentiment that intuitive has both positive and negative ends.</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35</a:t>
            </a:fld>
            <a:endParaRPr lang="en-US"/>
          </a:p>
        </p:txBody>
      </p:sp>
    </p:spTree>
    <p:extLst>
      <p:ext uri="{BB962C8B-B14F-4D97-AF65-F5344CB8AC3E}">
        <p14:creationId xmlns:p14="http://schemas.microsoft.com/office/powerpoint/2010/main" val="942222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Notice that A and C now have opposite values and their vectors are very very </a:t>
            </a:r>
            <a:r>
              <a:rPr lang="en-US" sz="1200" dirty="0" err="1">
                <a:latin typeface="Calibri" panose="020F0502020204030204" pitchFamily="34" charset="0"/>
                <a:cs typeface="Calibri" panose="020F0502020204030204" pitchFamily="34" charset="0"/>
              </a:rPr>
              <a:t>dfferent</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36</a:t>
            </a:fld>
            <a:endParaRPr lang="en-US"/>
          </a:p>
        </p:txBody>
      </p:sp>
    </p:spTree>
    <p:extLst>
      <p:ext uri="{BB962C8B-B14F-4D97-AF65-F5344CB8AC3E}">
        <p14:creationId xmlns:p14="http://schemas.microsoft.com/office/powerpoint/2010/main" val="1137966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38</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All right, let's see the final modified version of cosine we're going to use.  We have our vectors of users rating.</a:t>
            </a:r>
          </a:p>
          <a:p>
            <a:pPr eaLnBrk="1" hangingPunct="1"/>
            <a:endParaRPr lang="en-US" dirty="0"/>
          </a:p>
          <a:p>
            <a:pPr eaLnBrk="1" hangingPunct="1"/>
            <a:r>
              <a:rPr lang="en-US" dirty="0"/>
              <a:t>For each user, we compute the mean (ignoring missing values)</a:t>
            </a:r>
          </a:p>
          <a:p>
            <a:pPr eaLnBrk="1" hangingPunct="1"/>
            <a:r>
              <a:rPr lang="en-US" dirty="0"/>
              <a:t>We subtract this average from each of their ratings (but do nothing to the missing values, which stay null), giving us a mean-centered value.</a:t>
            </a:r>
          </a:p>
          <a:p>
            <a:pPr eaLnBrk="1" hangingPunct="1"/>
            <a:endParaRPr lang="en-US" dirty="0"/>
          </a:p>
          <a:p>
            <a:pPr eaLnBrk="1" hangingPunct="1"/>
            <a:r>
              <a:rPr lang="en-US" dirty="0"/>
              <a:t>Now we are going to add one more change: we're only going to keep items that  </a:t>
            </a:r>
            <a:r>
              <a:rPr lang="en-US" b="1" dirty="0"/>
              <a:t>both</a:t>
            </a:r>
            <a:r>
              <a:rPr lang="en-US" dirty="0"/>
              <a:t> users rate.</a:t>
            </a:r>
          </a:p>
          <a:p>
            <a:pPr eaLnBrk="1" hangingPunct="1"/>
            <a:r>
              <a:rPr lang="en-US" dirty="0"/>
              <a:t>So here we're going to remove these three items which weren't rated by both users, and get two shorter vectors, and take the cosine between these shorter vectors.  This won't change the numerator, since the zeros will cancel out, but it does change the denominator, since the lengths of each vector change.</a:t>
            </a:r>
          </a:p>
        </p:txBody>
      </p:sp>
    </p:spTree>
    <p:extLst>
      <p:ext uri="{BB962C8B-B14F-4D97-AF65-F5344CB8AC3E}">
        <p14:creationId xmlns:p14="http://schemas.microsoft.com/office/powerpoint/2010/main" val="1721548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39</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In summary, here's the mean-centered overlapping-item cosine similarity algorithm for user-user similarity.</a:t>
            </a:r>
          </a:p>
          <a:p>
            <a:pPr eaLnBrk="1" hangingPunct="1"/>
            <a:endParaRPr lang="en-US" dirty="0"/>
          </a:p>
          <a:p>
            <a:pPr eaLnBrk="1" hangingPunct="1"/>
            <a:r>
              <a:rPr lang="en-US" dirty="0"/>
              <a:t>CLICK</a:t>
            </a:r>
          </a:p>
          <a:p>
            <a:pPr eaLnBrk="1" hangingPunct="1"/>
            <a:endParaRPr lang="en-US" dirty="0"/>
          </a:p>
          <a:p>
            <a:pPr eaLnBrk="1" hangingPunct="1"/>
            <a:r>
              <a:rPr lang="en-US" dirty="0"/>
              <a:t>It turns out, by the way, that mean-centered overlapping-item cosine similarity is a slight variant of the Pearson correlation.</a:t>
            </a:r>
          </a:p>
        </p:txBody>
      </p:sp>
    </p:spTree>
    <p:extLst>
      <p:ext uri="{BB962C8B-B14F-4D97-AF65-F5344CB8AC3E}">
        <p14:creationId xmlns:p14="http://schemas.microsoft.com/office/powerpoint/2010/main" val="3345948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6A741CD-12CB-4F8C-9F90-F482B321925C}" type="slidenum">
              <a:rPr lang="en-US"/>
              <a:pPr/>
              <a:t>40</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9082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user-user version of collaborative filtering</a:t>
            </a:r>
          </a:p>
        </p:txBody>
      </p:sp>
    </p:spTree>
    <p:extLst>
      <p:ext uri="{BB962C8B-B14F-4D97-AF65-F5344CB8AC3E}">
        <p14:creationId xmlns:p14="http://schemas.microsoft.com/office/powerpoint/2010/main" val="28584075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42</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now see a different version of collaborative filtering, called item-item</a:t>
            </a:r>
          </a:p>
        </p:txBody>
      </p:sp>
    </p:spTree>
    <p:extLst>
      <p:ext uri="{BB962C8B-B14F-4D97-AF65-F5344CB8AC3E}">
        <p14:creationId xmlns:p14="http://schemas.microsoft.com/office/powerpoint/2010/main" val="2398819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776247A4-DE60-4129-839F-65A8356F1E07}" type="slidenum">
              <a:rPr lang="en-US"/>
              <a:pPr/>
              <a:t>43</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10517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walk through an example again. Here's a utility matrix  for  users rating movies. Let's set N=2, meaning we'll be rating an unknown movie by averaging the two most similar movies rated by that user</a:t>
            </a:r>
          </a:p>
        </p:txBody>
      </p:sp>
      <p:sp>
        <p:nvSpPr>
          <p:cNvPr id="4" name="Slide Number Placeholder 3"/>
          <p:cNvSpPr>
            <a:spLocks noGrp="1"/>
          </p:cNvSpPr>
          <p:nvPr>
            <p:ph type="sldNum" sz="quarter" idx="5"/>
          </p:nvPr>
        </p:nvSpPr>
        <p:spPr/>
        <p:txBody>
          <a:bodyPr/>
          <a:lstStyle/>
          <a:p>
            <a:fld id="{DF0D4404-C563-6B43-A824-459A163A6375}" type="slidenum">
              <a:rPr lang="en-US" smtClean="0"/>
              <a:pPr/>
              <a:t>44</a:t>
            </a:fld>
            <a:endParaRPr lang="en-US"/>
          </a:p>
        </p:txBody>
      </p:sp>
    </p:spTree>
    <p:extLst>
      <p:ext uri="{BB962C8B-B14F-4D97-AF65-F5344CB8AC3E}">
        <p14:creationId xmlns:p14="http://schemas.microsoft.com/office/powerpoint/2010/main" val="16412106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we want to know "what would user 5 think about movie 1"</a:t>
            </a:r>
          </a:p>
        </p:txBody>
      </p:sp>
      <p:sp>
        <p:nvSpPr>
          <p:cNvPr id="4" name="Slide Number Placeholder 3"/>
          <p:cNvSpPr>
            <a:spLocks noGrp="1"/>
          </p:cNvSpPr>
          <p:nvPr>
            <p:ph type="sldNum" sz="quarter" idx="5"/>
          </p:nvPr>
        </p:nvSpPr>
        <p:spPr/>
        <p:txBody>
          <a:bodyPr/>
          <a:lstStyle/>
          <a:p>
            <a:fld id="{DF0D4404-C563-6B43-A824-459A163A6375}" type="slidenum">
              <a:rPr lang="en-US" smtClean="0"/>
              <a:pPr/>
              <a:t>45</a:t>
            </a:fld>
            <a:endParaRPr lang="en-US"/>
          </a:p>
        </p:txBody>
      </p:sp>
    </p:spTree>
    <p:extLst>
      <p:ext uri="{BB962C8B-B14F-4D97-AF65-F5344CB8AC3E}">
        <p14:creationId xmlns:p14="http://schemas.microsoft.com/office/powerpoint/2010/main" val="3437961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itchFamily="34" charset="0"/>
                <a:cs typeface="Arial" pitchFamily="34" charset="0"/>
              </a:rPr>
              <a:t>First, we want to find the 2 movies that are most similar to movie 1, and rated by user 5</a:t>
            </a:r>
          </a:p>
          <a:p>
            <a:endParaRPr lang="en-US" sz="1200" dirty="0">
              <a:solidFill>
                <a:schemeClr val="bg1"/>
              </a:solidFill>
              <a:latin typeface="Arial" pitchFamily="34" charset="0"/>
              <a:cs typeface="Arial" pitchFamily="34" charset="0"/>
            </a:endParaRPr>
          </a:p>
          <a:p>
            <a:r>
              <a:rPr lang="en-US" sz="1200" dirty="0">
                <a:solidFill>
                  <a:schemeClr val="bg1"/>
                </a:solidFill>
                <a:latin typeface="Arial" pitchFamily="34" charset="0"/>
                <a:cs typeface="Arial" pitchFamily="34" charset="0"/>
              </a:rPr>
              <a:t>We're using mean-centered item-overlap cosine as similarity</a:t>
            </a:r>
          </a:p>
          <a:p>
            <a:r>
              <a:rPr lang="en-US" sz="1200" dirty="0">
                <a:solidFill>
                  <a:schemeClr val="bg1"/>
                </a:solidFill>
                <a:latin typeface="Arial" pitchFamily="34" charset="0"/>
                <a:cs typeface="Arial" pitchFamily="34" charset="0"/>
              </a:rPr>
              <a:t>We're going to compute the mean rating from each *movie* I, and subtract it from the whole row</a:t>
            </a:r>
          </a:p>
          <a:p>
            <a:r>
              <a:rPr lang="en-US" sz="1200" dirty="0">
                <a:solidFill>
                  <a:schemeClr val="bg1"/>
                </a:solidFill>
                <a:latin typeface="Arial" pitchFamily="34" charset="0"/>
                <a:cs typeface="Arial" pitchFamily="34" charset="0"/>
              </a:rPr>
              <a:t>Then we'll compute cosine similarities between rows to find the movies that are most like movie 1</a:t>
            </a:r>
          </a:p>
          <a:p>
            <a:endParaRPr lang="en-US" sz="1200" dirty="0">
              <a:solidFill>
                <a:schemeClr val="bg1"/>
              </a:solidFill>
              <a:latin typeface="Arial" pitchFamily="34" charset="0"/>
              <a:cs typeface="Arial" pitchFamily="34" charset="0"/>
            </a:endParaRPr>
          </a:p>
          <a:p>
            <a:r>
              <a:rPr lang="en-US" sz="1200" dirty="0">
                <a:solidFill>
                  <a:schemeClr val="bg1"/>
                </a:solidFill>
                <a:latin typeface="Arial" pitchFamily="34" charset="0"/>
                <a:cs typeface="Arial" pitchFamily="34" charset="0"/>
              </a:rPr>
              <a:t>I'm going to give you a hint that it's going to be movies 3 and 6, so I'll  just show the computation for them</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14998527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itchFamily="34" charset="0"/>
                <a:cs typeface="Arial" pitchFamily="34" charset="0"/>
              </a:rPr>
              <a:t>Here's movies 1,3, and 6 with the means subtracted</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35591062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itchFamily="34" charset="0"/>
                <a:cs typeface="Arial" pitchFamily="34" charset="0"/>
              </a:rPr>
              <a:t>OK, now we just need to know how </a:t>
            </a:r>
            <a:r>
              <a:rPr lang="en-US" sz="1200" b="1" dirty="0">
                <a:solidFill>
                  <a:schemeClr val="bg1"/>
                </a:solidFill>
                <a:latin typeface="Arial" pitchFamily="34" charset="0"/>
                <a:cs typeface="Arial" pitchFamily="34" charset="0"/>
              </a:rPr>
              <a:t>similar</a:t>
            </a:r>
            <a:r>
              <a:rPr lang="en-US" sz="1200" dirty="0">
                <a:solidFill>
                  <a:schemeClr val="bg1"/>
                </a:solidFill>
                <a:latin typeface="Arial" pitchFamily="34" charset="0"/>
                <a:cs typeface="Arial" pitchFamily="34" charset="0"/>
              </a:rPr>
              <a:t> all the movies are to movie </a:t>
            </a:r>
            <a:r>
              <a:rPr lang="en-US" sz="1200" b="1" dirty="0">
                <a:solidFill>
                  <a:schemeClr val="bg1"/>
                </a:solidFill>
                <a:latin typeface="Arial" pitchFamily="34" charset="0"/>
                <a:cs typeface="Arial" pitchFamily="34" charset="0"/>
              </a:rPr>
              <a:t>1</a:t>
            </a:r>
            <a:r>
              <a:rPr lang="en-US" sz="1200" dirty="0">
                <a:solidFill>
                  <a:schemeClr val="bg1"/>
                </a:solidFill>
                <a:latin typeface="Arial" pitchFamily="34" charset="0"/>
                <a:cs typeface="Arial" pitchFamily="34" charset="0"/>
              </a:rPr>
              <a:t>.  Again, I'm just computing for 3 and 6 so this video doesn't become endless.</a:t>
            </a:r>
          </a:p>
          <a:p>
            <a:endParaRPr lang="en-US" sz="1200" dirty="0">
              <a:solidFill>
                <a:schemeClr val="bg1"/>
              </a:solidFill>
              <a:latin typeface="Arial" pitchFamily="34" charset="0"/>
              <a:cs typeface="Arial" pitchFamily="34" charset="0"/>
            </a:endParaRPr>
          </a:p>
          <a:p>
            <a:r>
              <a:rPr lang="en-US" sz="1200" dirty="0">
                <a:solidFill>
                  <a:schemeClr val="bg1"/>
                </a:solidFill>
                <a:latin typeface="Arial" pitchFamily="34" charset="0"/>
                <a:cs typeface="Arial" pitchFamily="34" charset="0"/>
              </a:rPr>
              <a:t>So for 1 and 3, we do the item-overlapping cosine, so we're going to do be doing the dot product for users 1,  user 9, and user 11, so we'll treat these as if they are vectors with three elements.</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2616697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cosine, remember we're just coming it for the user dimensions they both have values for.</a:t>
            </a:r>
          </a:p>
        </p:txBody>
      </p:sp>
      <p:sp>
        <p:nvSpPr>
          <p:cNvPr id="4" name="Slide Number Placeholder 3"/>
          <p:cNvSpPr>
            <a:spLocks noGrp="1"/>
          </p:cNvSpPr>
          <p:nvPr>
            <p:ph type="sldNum" sz="quarter" idx="5"/>
          </p:nvPr>
        </p:nvSpPr>
        <p:spPr/>
        <p:txBody>
          <a:bodyPr/>
          <a:lstStyle/>
          <a:p>
            <a:fld id="{DF0D4404-C563-6B43-A824-459A163A6375}" type="slidenum">
              <a:rPr lang="en-US" smtClean="0"/>
              <a:pPr/>
              <a:t>49</a:t>
            </a:fld>
            <a:endParaRPr lang="en-US"/>
          </a:p>
        </p:txBody>
      </p:sp>
    </p:spTree>
    <p:extLst>
      <p:ext uri="{BB962C8B-B14F-4D97-AF65-F5344CB8AC3E}">
        <p14:creationId xmlns:p14="http://schemas.microsoft.com/office/powerpoint/2010/main" val="15476030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put those cosines here in the similarity column to mean how similar these movies are to movie 1,  of course we would have to compute the similarity of all the other movies to movie 1 too, but I'm cheating by telling you that all the other similarities are smaller, and we're just doing |N|=2, we're just estimating this missing value from the 2 most similar movies</a:t>
            </a:r>
          </a:p>
        </p:txBody>
      </p:sp>
      <p:sp>
        <p:nvSpPr>
          <p:cNvPr id="4" name="Slide Number Placeholder 3"/>
          <p:cNvSpPr>
            <a:spLocks noGrp="1"/>
          </p:cNvSpPr>
          <p:nvPr>
            <p:ph type="sldNum" sz="quarter" idx="5"/>
          </p:nvPr>
        </p:nvSpPr>
        <p:spPr/>
        <p:txBody>
          <a:bodyPr/>
          <a:lstStyle/>
          <a:p>
            <a:fld id="{DF0D4404-C563-6B43-A824-459A163A6375}" type="slidenum">
              <a:rPr lang="en-US" smtClean="0"/>
              <a:pPr/>
              <a:t>50</a:t>
            </a:fld>
            <a:endParaRPr lang="en-US"/>
          </a:p>
        </p:txBody>
      </p:sp>
    </p:spTree>
    <p:extLst>
      <p:ext uri="{BB962C8B-B14F-4D97-AF65-F5344CB8AC3E}">
        <p14:creationId xmlns:p14="http://schemas.microsoft.com/office/powerpoint/2010/main" val="2058045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the weighted average.  If we just took the non-weighted average, it would be the average of 2 and 3, so 2.5.</a:t>
            </a:r>
          </a:p>
          <a:p>
            <a:endParaRPr lang="en-US" dirty="0"/>
          </a:p>
          <a:p>
            <a:r>
              <a:rPr lang="en-US" dirty="0"/>
              <a:t>So get a slightly different number, which turns out to work slight better, by saying that movie 6 is slightly more similar to movie 1, so we're going to weight it a bit more</a:t>
            </a:r>
          </a:p>
        </p:txBody>
      </p:sp>
      <p:sp>
        <p:nvSpPr>
          <p:cNvPr id="4" name="Slide Number Placeholder 3"/>
          <p:cNvSpPr>
            <a:spLocks noGrp="1"/>
          </p:cNvSpPr>
          <p:nvPr>
            <p:ph type="sldNum" sz="quarter" idx="5"/>
          </p:nvPr>
        </p:nvSpPr>
        <p:spPr/>
        <p:txBody>
          <a:bodyPr/>
          <a:lstStyle/>
          <a:p>
            <a:fld id="{DF0D4404-C563-6B43-A824-459A163A6375}" type="slidenum">
              <a:rPr lang="en-US" smtClean="0"/>
              <a:pPr/>
              <a:t>51</a:t>
            </a:fld>
            <a:endParaRPr lang="en-US"/>
          </a:p>
        </p:txBody>
      </p:sp>
    </p:spTree>
    <p:extLst>
      <p:ext uri="{BB962C8B-B14F-4D97-AF65-F5344CB8AC3E}">
        <p14:creationId xmlns:p14="http://schemas.microsoft.com/office/powerpoint/2010/main" val="17131827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52</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In practice, item-item works better than user-user.  Why?  items tend to be classifiable in simple</a:t>
            </a:r>
          </a:p>
          <a:p>
            <a:r>
              <a:rPr lang="en-US" sz="1200" b="0" i="0" u="none" strike="noStrike" kern="1200" baseline="0" dirty="0">
                <a:solidFill>
                  <a:schemeClr val="tx1"/>
                </a:solidFill>
                <a:latin typeface="+mn-lt"/>
                <a:ea typeface="+mn-ea"/>
                <a:cs typeface="+mn-cs"/>
              </a:rPr>
              <a:t>terms. For example, music tends to belong to a single genre. It is hard to imagine how a piece of music could be both a Beyonce song and 1700’s baroque. On the other hand, there are individuals who like both Beyonce and 1700’s baroque, and who listen to both.  Furthermore, items are relatively constant (a </a:t>
            </a:r>
            <a:r>
              <a:rPr lang="en-US" sz="1200" b="0" i="0" u="none" strike="noStrike" kern="1200" baseline="0" dirty="0" err="1">
                <a:solidFill>
                  <a:schemeClr val="tx1"/>
                </a:solidFill>
                <a:latin typeface="+mn-lt"/>
                <a:ea typeface="+mn-ea"/>
                <a:cs typeface="+mn-cs"/>
              </a:rPr>
              <a:t>bach</a:t>
            </a:r>
            <a:r>
              <a:rPr lang="en-US" sz="1200" b="0" i="0" u="none" strike="noStrike" kern="1200" baseline="0" dirty="0">
                <a:solidFill>
                  <a:schemeClr val="tx1"/>
                </a:solidFill>
                <a:latin typeface="+mn-lt"/>
                <a:ea typeface="+mn-ea"/>
                <a:cs typeface="+mn-cs"/>
              </a:rPr>
              <a:t> fugue is always a </a:t>
            </a:r>
            <a:r>
              <a:rPr lang="en-US" sz="1200" b="0" i="0" u="none" strike="noStrike" kern="1200" baseline="0" dirty="0" err="1">
                <a:solidFill>
                  <a:schemeClr val="tx1"/>
                </a:solidFill>
                <a:latin typeface="+mn-lt"/>
                <a:ea typeface="+mn-ea"/>
                <a:cs typeface="+mn-cs"/>
              </a:rPr>
              <a:t>bach</a:t>
            </a:r>
            <a:r>
              <a:rPr lang="en-US" sz="1200" b="0" i="0" u="none" strike="noStrike" kern="1200" baseline="0" dirty="0">
                <a:solidFill>
                  <a:schemeClr val="tx1"/>
                </a:solidFill>
                <a:latin typeface="+mn-lt"/>
                <a:ea typeface="+mn-ea"/>
                <a:cs typeface="+mn-cs"/>
              </a:rPr>
              <a:t> fugue) but people are dynamic, their tastes change.</a:t>
            </a:r>
          </a:p>
          <a:p>
            <a:r>
              <a:rPr lang="en-US" sz="1200" b="0" i="0" u="none" strike="noStrike" kern="1200" baseline="0" dirty="0">
                <a:solidFill>
                  <a:schemeClr val="tx1"/>
                </a:solidFill>
                <a:latin typeface="+mn-lt"/>
                <a:ea typeface="+mn-ea"/>
                <a:cs typeface="+mn-cs"/>
              </a:rPr>
              <a:t>The consequence is that it is easier to discover items that are similar  than users that are similar.</a:t>
            </a:r>
          </a:p>
          <a:p>
            <a:pPr eaLnBrk="1" hangingPunct="1"/>
            <a:endParaRPr lang="en-US" dirty="0"/>
          </a:p>
        </p:txBody>
      </p:sp>
    </p:spTree>
    <p:extLst>
      <p:ext uri="{BB962C8B-B14F-4D97-AF65-F5344CB8AC3E}">
        <p14:creationId xmlns:p14="http://schemas.microsoft.com/office/powerpoint/2010/main" val="14167717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DFB1CFC-CF59-4F0D-B90C-856AA38F7767}" type="slidenum">
              <a:rPr lang="en-US"/>
              <a:pPr/>
              <a:t>53</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9876909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both the user-user and item-item algorithms for collaborative filtering</a:t>
            </a:r>
          </a:p>
        </p:txBody>
      </p:sp>
    </p:spTree>
    <p:extLst>
      <p:ext uri="{BB962C8B-B14F-4D97-AF65-F5344CB8AC3E}">
        <p14:creationId xmlns:p14="http://schemas.microsoft.com/office/powerpoint/2010/main" val="24190680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our dataset from programming assignment 6, you are going to implement a simplified version of item-item collaborative filtering, because it happens to work better on our tiny dataset.</a:t>
            </a:r>
          </a:p>
        </p:txBody>
      </p:sp>
    </p:spTree>
    <p:extLst>
      <p:ext uri="{BB962C8B-B14F-4D97-AF65-F5344CB8AC3E}">
        <p14:creationId xmlns:p14="http://schemas.microsoft.com/office/powerpoint/2010/main" val="39066656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60</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So the computation for PA6 is much simpler</a:t>
            </a:r>
          </a:p>
        </p:txBody>
      </p:sp>
    </p:spTree>
    <p:extLst>
      <p:ext uri="{BB962C8B-B14F-4D97-AF65-F5344CB8AC3E}">
        <p14:creationId xmlns:p14="http://schemas.microsoft.com/office/powerpoint/2010/main" val="15083967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talk about evaluation and some social implications</a:t>
            </a:r>
          </a:p>
        </p:txBody>
      </p:sp>
    </p:spTree>
    <p:extLst>
      <p:ext uri="{BB962C8B-B14F-4D97-AF65-F5344CB8AC3E}">
        <p14:creationId xmlns:p14="http://schemas.microsoft.com/office/powerpoint/2010/main" val="18514788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mention very briefly a more recent recommendation system algorithm, which basically combines collaborative filtering and content filtering by learning embeddings for both videos and users.  What YouTube does, or did as of this paper, was train a huge neural net, with a </a:t>
            </a:r>
            <a:r>
              <a:rPr lang="en-US" dirty="0" err="1"/>
              <a:t>softmax</a:t>
            </a:r>
            <a:r>
              <a:rPr lang="en-US" dirty="0"/>
              <a:t> over millions of possible videos, to predict the next video the user will watch. </a:t>
            </a:r>
          </a:p>
          <a:p>
            <a:endParaRPr lang="en-US" dirty="0"/>
          </a:p>
          <a:p>
            <a:r>
              <a:rPr lang="en-US" dirty="0"/>
              <a:t>It takes as input features</a:t>
            </a:r>
          </a:p>
          <a:p>
            <a:endParaRPr lang="en-US" dirty="0"/>
          </a:p>
          <a:p>
            <a:r>
              <a:rPr lang="en-US" dirty="0"/>
              <a:t>And by training on huge </a:t>
            </a:r>
            <a:r>
              <a:rPr lang="en-US" dirty="0" err="1"/>
              <a:t>numbesr</a:t>
            </a:r>
            <a:r>
              <a:rPr lang="en-US" dirty="0"/>
              <a:t> of users selection of videos, the system learns a classifier, and simultaneously learns embeddings. </a:t>
            </a:r>
          </a:p>
          <a:p>
            <a:endParaRPr lang="en-US" dirty="0"/>
          </a:p>
          <a:p>
            <a:r>
              <a:rPr lang="en-US" dirty="0"/>
              <a:t>Now what's the loss function for this classifier? Accuracy at predicting whether a user will watch a video</a:t>
            </a:r>
          </a:p>
        </p:txBody>
      </p:sp>
      <p:sp>
        <p:nvSpPr>
          <p:cNvPr id="4" name="Slide Number Placeholder 3"/>
          <p:cNvSpPr>
            <a:spLocks noGrp="1"/>
          </p:cNvSpPr>
          <p:nvPr>
            <p:ph type="sldNum" sz="quarter" idx="5"/>
          </p:nvPr>
        </p:nvSpPr>
        <p:spPr/>
        <p:txBody>
          <a:bodyPr/>
          <a:lstStyle/>
          <a:p>
            <a:fld id="{DF0D4404-C563-6B43-A824-459A163A6375}" type="slidenum">
              <a:rPr lang="en-US" smtClean="0"/>
              <a:pPr/>
              <a:t>62</a:t>
            </a:fld>
            <a:endParaRPr lang="en-US"/>
          </a:p>
        </p:txBody>
      </p:sp>
    </p:spTree>
    <p:extLst>
      <p:ext uri="{BB962C8B-B14F-4D97-AF65-F5344CB8AC3E}">
        <p14:creationId xmlns:p14="http://schemas.microsoft.com/office/powerpoint/2010/main" val="17797865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same loss function, or a related one, can be used to evaluate recommendation engines.  In other words, we take our utility matrix</a:t>
            </a:r>
          </a:p>
        </p:txBody>
      </p:sp>
      <p:sp>
        <p:nvSpPr>
          <p:cNvPr id="4" name="Slide Number Placeholder 3"/>
          <p:cNvSpPr>
            <a:spLocks noGrp="1"/>
          </p:cNvSpPr>
          <p:nvPr>
            <p:ph type="sldNum" sz="quarter" idx="5"/>
          </p:nvPr>
        </p:nvSpPr>
        <p:spPr/>
        <p:txBody>
          <a:bodyPr/>
          <a:lstStyle/>
          <a:p>
            <a:fld id="{DF0D4404-C563-6B43-A824-459A163A6375}" type="slidenum">
              <a:rPr lang="en-US" smtClean="0"/>
              <a:pPr/>
              <a:t>63</a:t>
            </a:fld>
            <a:endParaRPr lang="en-US"/>
          </a:p>
        </p:txBody>
      </p:sp>
    </p:spTree>
    <p:extLst>
      <p:ext uri="{BB962C8B-B14F-4D97-AF65-F5344CB8AC3E}">
        <p14:creationId xmlns:p14="http://schemas.microsoft.com/office/powerpoint/2010/main" val="39566601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like most other applications we've seen, hold out an unseen test set</a:t>
            </a:r>
          </a:p>
        </p:txBody>
      </p:sp>
      <p:sp>
        <p:nvSpPr>
          <p:cNvPr id="4" name="Slide Number Placeholder 3"/>
          <p:cNvSpPr>
            <a:spLocks noGrp="1"/>
          </p:cNvSpPr>
          <p:nvPr>
            <p:ph type="sldNum" sz="quarter" idx="5"/>
          </p:nvPr>
        </p:nvSpPr>
        <p:spPr/>
        <p:txBody>
          <a:bodyPr/>
          <a:lstStyle/>
          <a:p>
            <a:fld id="{DF0D4404-C563-6B43-A824-459A163A6375}" type="slidenum">
              <a:rPr lang="en-US" smtClean="0"/>
              <a:pPr/>
              <a:t>64</a:t>
            </a:fld>
            <a:endParaRPr lang="en-US"/>
          </a:p>
        </p:txBody>
      </p:sp>
    </p:spTree>
    <p:extLst>
      <p:ext uri="{BB962C8B-B14F-4D97-AF65-F5344CB8AC3E}">
        <p14:creationId xmlns:p14="http://schemas.microsoft.com/office/powerpoint/2010/main" val="24002463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3501BA1-4696-45E9-9D93-8A461B9BB2A4}" type="slidenum">
              <a:rPr lang="en-US"/>
              <a:pPr/>
              <a:t>65</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dirty="0"/>
              <a:t>And then compare our system with what the users actual wanted or rated or purchased or listened to. Using the difference between the true and predicting videos (either by RMS error, or by a correlation with rankings)</a:t>
            </a:r>
          </a:p>
        </p:txBody>
      </p:sp>
    </p:spTree>
    <p:extLst>
      <p:ext uri="{BB962C8B-B14F-4D97-AF65-F5344CB8AC3E}">
        <p14:creationId xmlns:p14="http://schemas.microsoft.com/office/powerpoint/2010/main" val="1417837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72</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It's crucial to study how to design </a:t>
            </a:r>
            <a:r>
              <a:rPr lang="en-US" dirty="0">
                <a:latin typeface="Arial" charset="0"/>
                <a:ea typeface="ＭＳ Ｐゴシック" charset="0"/>
                <a:cs typeface="ＭＳ Ｐゴシック" charset="0"/>
              </a:rPr>
              <a:t>more socially responsible recommender systems</a:t>
            </a:r>
          </a:p>
        </p:txBody>
      </p:sp>
    </p:spTree>
    <p:extLst>
      <p:ext uri="{BB962C8B-B14F-4D97-AF65-F5344CB8AC3E}">
        <p14:creationId xmlns:p14="http://schemas.microsoft.com/office/powerpoint/2010/main" val="1271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5/12/21</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5/12/21</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5/12/21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5/12/21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5/12/21</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5/12/21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42475335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5/12/21</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1" r:id="rId7"/>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gif"/><Relationship Id="rId7" Type="http://schemas.openxmlformats.org/officeDocument/2006/relationships/image" Target="../media/image6.tiff"/><Relationship Id="rId12"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wmf"/><Relationship Id="rId9" Type="http://schemas.openxmlformats.org/officeDocument/2006/relationships/image" Target="../media/image8.png"/><Relationship Id="rId14"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image" Target="../media/image21.emf"/></Relationships>
</file>

<file path=ppt/slides/_rels/slide3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5.emf"/><Relationship Id="rId4" Type="http://schemas.openxmlformats.org/officeDocument/2006/relationships/image" Target="../media/image24.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70.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6.wmf"/><Relationship Id="rId4"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65503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4319460-D923-CD47-AB54-D128743B2ED5}"/>
              </a:ext>
            </a:extLst>
          </p:cNvPr>
          <p:cNvSpPr>
            <a:spLocks noGrp="1"/>
          </p:cNvSpPr>
          <p:nvPr>
            <p:ph type="title"/>
          </p:nvPr>
        </p:nvSpPr>
        <p:spPr/>
        <p:txBody>
          <a:bodyPr/>
          <a:lstStyle/>
          <a:p>
            <a:r>
              <a:rPr lang="en-US" dirty="0"/>
              <a:t>Recommender systems: The task</a:t>
            </a:r>
          </a:p>
        </p:txBody>
      </p:sp>
      <p:sp>
        <p:nvSpPr>
          <p:cNvPr id="21" name="Content Placeholder 20">
            <a:extLst>
              <a:ext uri="{FF2B5EF4-FFF2-40B4-BE49-F238E27FC236}">
                <a16:creationId xmlns:a16="http://schemas.microsoft.com/office/drawing/2014/main" id="{368DCBAE-C5DF-7A42-8B1D-1E73E5F07C97}"/>
              </a:ext>
            </a:extLst>
          </p:cNvPr>
          <p:cNvSpPr>
            <a:spLocks noGrp="1"/>
          </p:cNvSpPr>
          <p:nvPr>
            <p:ph idx="1"/>
          </p:nvPr>
        </p:nvSpPr>
        <p:spPr>
          <a:xfrm>
            <a:off x="903738" y="5304680"/>
            <a:ext cx="3271123" cy="1112104"/>
          </a:xfrm>
        </p:spPr>
        <p:txBody>
          <a:bodyPr/>
          <a:lstStyle/>
          <a:p>
            <a:r>
              <a:rPr lang="en-US" sz="4000" b="1" dirty="0">
                <a:solidFill>
                  <a:srgbClr val="061CFF"/>
                </a:solidFill>
              </a:rPr>
              <a:t>Customer W</a:t>
            </a:r>
          </a:p>
          <a:p>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pic>
        <p:nvPicPr>
          <p:cNvPr id="18440" name="Picture 8"/>
          <p:cNvPicPr>
            <a:picLocks noChangeAspect="1" noChangeArrowheads="1"/>
          </p:cNvPicPr>
          <p:nvPr/>
        </p:nvPicPr>
        <p:blipFill>
          <a:blip r:embed="rId3"/>
          <a:srcRect t="2190" b="2190"/>
          <a:stretch/>
        </p:blipFill>
        <p:spPr bwMode="auto">
          <a:xfrm>
            <a:off x="0" y="1227099"/>
            <a:ext cx="4114800" cy="3934597"/>
          </a:xfrm>
          <a:prstGeom prst="rect">
            <a:avLst/>
          </a:prstGeom>
          <a:noFill/>
        </p:spPr>
      </p:pic>
      <p:sp>
        <p:nvSpPr>
          <p:cNvPr id="12" name="Footer Placeholder 13">
            <a:extLst>
              <a:ext uri="{FF2B5EF4-FFF2-40B4-BE49-F238E27FC236}">
                <a16:creationId xmlns:a16="http://schemas.microsoft.com/office/drawing/2014/main" id="{F9F2F534-8C14-8B40-A5D4-D87C7E55C31F}"/>
              </a:ext>
            </a:extLst>
          </p:cNvPr>
          <p:cNvSpPr txBox="1">
            <a:spLocks/>
          </p:cNvSpPr>
          <p:nvPr/>
        </p:nvSpPr>
        <p:spPr>
          <a:xfrm>
            <a:off x="3686187" y="6705607"/>
            <a:ext cx="4822804" cy="119311"/>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a:t>Slides adapted from Jure Leskovec</a:t>
            </a:r>
            <a:endParaRPr lang="en-US" dirty="0"/>
          </a:p>
        </p:txBody>
      </p:sp>
      <p:sp>
        <p:nvSpPr>
          <p:cNvPr id="32" name="Content Placeholder 20">
            <a:extLst>
              <a:ext uri="{FF2B5EF4-FFF2-40B4-BE49-F238E27FC236}">
                <a16:creationId xmlns:a16="http://schemas.microsoft.com/office/drawing/2014/main" id="{1E538BB1-D3F7-3D42-B422-9F084840B8AE}"/>
              </a:ext>
            </a:extLst>
          </p:cNvPr>
          <p:cNvSpPr txBox="1">
            <a:spLocks/>
          </p:cNvSpPr>
          <p:nvPr/>
        </p:nvSpPr>
        <p:spPr>
          <a:xfrm>
            <a:off x="4930667" y="2164962"/>
            <a:ext cx="6787336" cy="2863083"/>
          </a:xfrm>
          <a:prstGeom prst="rect">
            <a:avLst/>
          </a:prstGeom>
        </p:spPr>
        <p:txBody>
          <a:bodyPr vert="horz" lIns="0" tIns="45720" rIns="0" bIns="45720" rtlCol="0">
            <a:normAutofit/>
          </a:bodyPr>
          <a:lstStyle>
            <a:lvl1pPr marL="7938" indent="-7938"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783" indent="-253982" algn="l" defTabSz="685750" rtl="0" eaLnBrk="1" latinLnBrk="0" hangingPunct="1">
              <a:lnSpc>
                <a:spcPct val="90000"/>
              </a:lnSpc>
              <a:spcBef>
                <a:spcPts val="151"/>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899" indent="-228584" algn="l" defTabSz="685750" rtl="0" eaLnBrk="1" latinLnBrk="0" hangingPunct="1">
              <a:lnSpc>
                <a:spcPct val="90000"/>
              </a:lnSpc>
              <a:spcBef>
                <a:spcPts val="151"/>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12" indent="-265093" algn="l" defTabSz="685750" rtl="0" eaLnBrk="1" latinLnBrk="0" hangingPunct="1">
              <a:lnSpc>
                <a:spcPct val="90000"/>
              </a:lnSpc>
              <a:spcBef>
                <a:spcPts val="151"/>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28" indent="-239695" algn="l" defTabSz="685750" rtl="0" eaLnBrk="1" latinLnBrk="0" hangingPunct="1">
              <a:lnSpc>
                <a:spcPct val="90000"/>
              </a:lnSpc>
              <a:spcBef>
                <a:spcPts val="151"/>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pPr marL="150801" lvl="1" indent="0" fontAlgn="auto">
              <a:buNone/>
            </a:pPr>
            <a:r>
              <a:rPr lang="en-US" sz="4400" dirty="0">
                <a:solidFill>
                  <a:schemeClr val="tx1"/>
                </a:solidFill>
              </a:rPr>
              <a:t>Plays an Ella Fitzgerald song</a:t>
            </a:r>
          </a:p>
          <a:p>
            <a:pPr marL="150801" lvl="1" indent="0" fontAlgn="auto">
              <a:buNone/>
            </a:pPr>
            <a:r>
              <a:rPr lang="en-US" sz="4400" dirty="0">
                <a:solidFill>
                  <a:schemeClr val="tx1"/>
                </a:solidFill>
              </a:rPr>
              <a:t>What should we recommend next?</a:t>
            </a:r>
            <a:endParaRPr lang="en-US" sz="4000" b="1" dirty="0">
              <a:solidFill>
                <a:schemeClr val="tx1"/>
              </a:solidFill>
            </a:endParaRPr>
          </a:p>
          <a:p>
            <a:pPr fontAlgn="auto"/>
            <a:endParaRPr lang="en-US" dirty="0"/>
          </a:p>
        </p:txBody>
      </p:sp>
      <p:sp>
        <p:nvSpPr>
          <p:cNvPr id="33" name="TextBox 32">
            <a:extLst>
              <a:ext uri="{FF2B5EF4-FFF2-40B4-BE49-F238E27FC236}">
                <a16:creationId xmlns:a16="http://schemas.microsoft.com/office/drawing/2014/main" id="{34075A4A-B950-0048-81EC-20AAF699B081}"/>
              </a:ext>
            </a:extLst>
          </p:cNvPr>
          <p:cNvSpPr txBox="1"/>
          <p:nvPr/>
        </p:nvSpPr>
        <p:spPr>
          <a:xfrm>
            <a:off x="2971800" y="4646525"/>
            <a:ext cx="1200970" cy="369332"/>
          </a:xfrm>
          <a:prstGeom prst="rect">
            <a:avLst/>
          </a:prstGeom>
          <a:noFill/>
        </p:spPr>
        <p:txBody>
          <a:bodyPr wrap="none" rtlCol="0">
            <a:spAutoFit/>
          </a:bodyPr>
          <a:lstStyle/>
          <a:p>
            <a:r>
              <a:rPr lang="en-US" sz="900" dirty="0"/>
              <a:t>Thomas </a:t>
            </a:r>
            <a:r>
              <a:rPr lang="en-US" sz="900" dirty="0" err="1"/>
              <a:t>Quella</a:t>
            </a:r>
            <a:endParaRPr lang="en-US" sz="900" dirty="0"/>
          </a:p>
          <a:p>
            <a:r>
              <a:rPr lang="en-US" sz="900" dirty="0"/>
              <a:t>Wikimedia Commons</a:t>
            </a:r>
          </a:p>
        </p:txBody>
      </p:sp>
    </p:spTree>
    <p:extLst>
      <p:ext uri="{BB962C8B-B14F-4D97-AF65-F5344CB8AC3E}">
        <p14:creationId xmlns:p14="http://schemas.microsoft.com/office/powerpoint/2010/main" val="249381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6" name="Picture 16" descr="http://upload.moldova.org/IT/logos/youtube_logo.gif"/>
          <p:cNvPicPr>
            <a:picLocks noChangeAspect="1" noChangeArrowheads="1"/>
          </p:cNvPicPr>
          <p:nvPr/>
        </p:nvPicPr>
        <p:blipFill>
          <a:blip r:embed="rId3" cstate="print"/>
          <a:srcRect/>
          <a:stretch>
            <a:fillRect/>
          </a:stretch>
        </p:blipFill>
        <p:spPr bwMode="auto">
          <a:xfrm>
            <a:off x="6859363" y="2078675"/>
            <a:ext cx="1859155" cy="1859157"/>
          </a:xfrm>
          <a:prstGeom prst="rect">
            <a:avLst/>
          </a:prstGeom>
          <a:noFill/>
        </p:spPr>
      </p:pic>
      <p:sp>
        <p:nvSpPr>
          <p:cNvPr id="16386" name="Rectangle 2"/>
          <p:cNvSpPr>
            <a:spLocks noGrp="1" noChangeArrowheads="1"/>
          </p:cNvSpPr>
          <p:nvPr>
            <p:ph type="title"/>
          </p:nvPr>
        </p:nvSpPr>
        <p:spPr>
          <a:xfrm>
            <a:off x="1097287" y="-343779"/>
            <a:ext cx="8771803" cy="1450757"/>
          </a:xfrm>
        </p:spPr>
        <p:txBody>
          <a:bodyPr/>
          <a:lstStyle/>
          <a:p>
            <a:pPr eaLnBrk="1" hangingPunct="1"/>
            <a:r>
              <a:rPr lang="en-US" dirty="0"/>
              <a:t>Recommendations </a:t>
            </a:r>
          </a:p>
        </p:txBody>
      </p:sp>
      <p:sp>
        <p:nvSpPr>
          <p:cNvPr id="12" name="Date Placeholder 11"/>
          <p:cNvSpPr>
            <a:spLocks noGrp="1"/>
          </p:cNvSpPr>
          <p:nvPr>
            <p:ph type="dt" sz="half" idx="10"/>
          </p:nvPr>
        </p:nvSpPr>
        <p:spPr/>
        <p:txBody>
          <a:bodyPr/>
          <a:lstStyle/>
          <a:p>
            <a:fld id="{D368CF1F-A9CC-48D9-8DE3-74A3FF986941}" type="datetime1">
              <a:rPr lang="en-US" smtClean="0"/>
              <a:t>5/12/21</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3</a:t>
            </a:fld>
            <a:endParaRPr lang="en-US"/>
          </a:p>
        </p:txBody>
      </p:sp>
      <p:sp>
        <p:nvSpPr>
          <p:cNvPr id="16387" name="AutoShape 4"/>
          <p:cNvSpPr>
            <a:spLocks noChangeArrowheads="1"/>
          </p:cNvSpPr>
          <p:nvPr/>
        </p:nvSpPr>
        <p:spPr bwMode="auto">
          <a:xfrm>
            <a:off x="2362200" y="4648200"/>
            <a:ext cx="1371600" cy="1066800"/>
          </a:xfrm>
          <a:prstGeom prst="can">
            <a:avLst>
              <a:gd name="adj" fmla="val 25000"/>
            </a:avLst>
          </a:prstGeom>
          <a:solidFill>
            <a:srgbClr val="99CCFF"/>
          </a:solidFill>
          <a:ln w="9525">
            <a:solidFill>
              <a:schemeClr val="tx1"/>
            </a:solidFill>
            <a:round/>
            <a:headEnd/>
            <a:tailEnd/>
          </a:ln>
        </p:spPr>
        <p:txBody>
          <a:bodyPr wrap="none" anchor="ctr"/>
          <a:lstStyle/>
          <a:p>
            <a:pPr algn="ctr"/>
            <a:r>
              <a:rPr lang="en-US" sz="2800" dirty="0">
                <a:latin typeface="Calibri" panose="020F0502020204030204" pitchFamily="34" charset="0"/>
                <a:cs typeface="Calibri" panose="020F0502020204030204" pitchFamily="34" charset="0"/>
              </a:rPr>
              <a:t>Items</a:t>
            </a:r>
            <a:endParaRPr lang="en-US" sz="2000" dirty="0">
              <a:latin typeface="Calibri" panose="020F0502020204030204" pitchFamily="34" charset="0"/>
              <a:cs typeface="Calibri" panose="020F0502020204030204" pitchFamily="34" charset="0"/>
            </a:endParaRPr>
          </a:p>
        </p:txBody>
      </p:sp>
      <p:pic>
        <p:nvPicPr>
          <p:cNvPr id="16388" name="Picture 5" descr="MCBS01705_0000[1]"/>
          <p:cNvPicPr>
            <a:picLocks noChangeAspect="1" noChangeArrowheads="1"/>
          </p:cNvPicPr>
          <p:nvPr/>
        </p:nvPicPr>
        <p:blipFill>
          <a:blip r:embed="rId4" cstate="print"/>
          <a:srcRect/>
          <a:stretch>
            <a:fillRect/>
          </a:stretch>
        </p:blipFill>
        <p:spPr bwMode="auto">
          <a:xfrm>
            <a:off x="2133600" y="1524000"/>
            <a:ext cx="1758950" cy="1773238"/>
          </a:xfrm>
          <a:prstGeom prst="rect">
            <a:avLst/>
          </a:prstGeom>
          <a:noFill/>
          <a:ln w="9525">
            <a:noFill/>
            <a:miter lim="800000"/>
            <a:headEnd/>
            <a:tailEnd/>
          </a:ln>
        </p:spPr>
      </p:pic>
      <p:grpSp>
        <p:nvGrpSpPr>
          <p:cNvPr id="2" name="Group 14"/>
          <p:cNvGrpSpPr>
            <a:grpSpLocks/>
          </p:cNvGrpSpPr>
          <p:nvPr/>
        </p:nvGrpSpPr>
        <p:grpSpPr bwMode="auto">
          <a:xfrm>
            <a:off x="1219200" y="3276600"/>
            <a:ext cx="1447799" cy="1219200"/>
            <a:chOff x="288" y="1920"/>
            <a:chExt cx="912" cy="768"/>
          </a:xfrm>
        </p:grpSpPr>
        <p:sp>
          <p:nvSpPr>
            <p:cNvPr id="11273" name="AutoShape 9"/>
            <p:cNvSpPr>
              <a:spLocks noChangeArrowheads="1"/>
            </p:cNvSpPr>
            <p:nvPr/>
          </p:nvSpPr>
          <p:spPr bwMode="auto">
            <a:xfrm>
              <a:off x="1056" y="1920"/>
              <a:ext cx="144" cy="768"/>
            </a:xfrm>
            <a:prstGeom prst="downArrow">
              <a:avLst>
                <a:gd name="adj1" fmla="val 50000"/>
                <a:gd name="adj2" fmla="val 133333"/>
              </a:avLst>
            </a:prstGeom>
            <a:solidFill>
              <a:schemeClr val="accent1"/>
            </a:solidFill>
            <a:ln w="9525">
              <a:solidFill>
                <a:schemeClr val="tx1"/>
              </a:solidFill>
              <a:miter lim="800000"/>
              <a:headEnd/>
              <a:tailEnd/>
            </a:ln>
            <a:effectLst/>
          </p:spPr>
          <p:txBody>
            <a:bodyPr vert="eaVert" wrap="none" anchor="ctr"/>
            <a:lstStyle/>
            <a:p>
              <a:endParaRPr lang="en-US" b="1">
                <a:effectLst>
                  <a:outerShdw blurRad="38100" dist="38100" dir="2700000" algn="tl">
                    <a:srgbClr val="FFFFFF"/>
                  </a:outerShdw>
                </a:effectLst>
                <a:latin typeface="Arial" pitchFamily="34" charset="0"/>
                <a:cs typeface="Arial" pitchFamily="34" charset="0"/>
              </a:endParaRPr>
            </a:p>
          </p:txBody>
        </p:sp>
        <p:sp>
          <p:nvSpPr>
            <p:cNvPr id="16395" name="Text Box 11"/>
            <p:cNvSpPr txBox="1">
              <a:spLocks noChangeArrowheads="1"/>
            </p:cNvSpPr>
            <p:nvPr/>
          </p:nvSpPr>
          <p:spPr bwMode="auto">
            <a:xfrm>
              <a:off x="288" y="2119"/>
              <a:ext cx="743" cy="330"/>
            </a:xfrm>
            <a:prstGeom prst="rect">
              <a:avLst/>
            </a:prstGeom>
            <a:noFill/>
            <a:ln w="9525">
              <a:noFill/>
              <a:miter lim="800000"/>
              <a:headEnd/>
              <a:tailEnd/>
            </a:ln>
          </p:spPr>
          <p:txBody>
            <a:bodyPr wrap="none">
              <a:spAutoFit/>
            </a:bodyPr>
            <a:lstStyle/>
            <a:p>
              <a:r>
                <a:rPr lang="en-US" sz="2800" b="1" dirty="0">
                  <a:latin typeface="Calibri" panose="020F0502020204030204" pitchFamily="34" charset="0"/>
                  <a:cs typeface="Calibri" panose="020F0502020204030204" pitchFamily="34" charset="0"/>
                </a:rPr>
                <a:t>Search</a:t>
              </a:r>
              <a:endParaRPr lang="en-US" sz="2000" b="1" dirty="0">
                <a:latin typeface="Calibri" panose="020F0502020204030204" pitchFamily="34" charset="0"/>
                <a:cs typeface="Calibri" panose="020F0502020204030204" pitchFamily="34" charset="0"/>
              </a:endParaRPr>
            </a:p>
          </p:txBody>
        </p:sp>
      </p:grpSp>
      <p:grpSp>
        <p:nvGrpSpPr>
          <p:cNvPr id="3" name="Group 15"/>
          <p:cNvGrpSpPr>
            <a:grpSpLocks/>
          </p:cNvGrpSpPr>
          <p:nvPr/>
        </p:nvGrpSpPr>
        <p:grpSpPr bwMode="auto">
          <a:xfrm>
            <a:off x="3200401" y="3276600"/>
            <a:ext cx="3257551" cy="1143000"/>
            <a:chOff x="1536" y="1920"/>
            <a:chExt cx="2052" cy="720"/>
          </a:xfrm>
        </p:grpSpPr>
        <p:sp>
          <p:nvSpPr>
            <p:cNvPr id="11274" name="AutoShape 10"/>
            <p:cNvSpPr>
              <a:spLocks noChangeArrowheads="1"/>
            </p:cNvSpPr>
            <p:nvPr/>
          </p:nvSpPr>
          <p:spPr bwMode="auto">
            <a:xfrm>
              <a:off x="1536" y="1920"/>
              <a:ext cx="144" cy="720"/>
            </a:xfrm>
            <a:prstGeom prst="upArrow">
              <a:avLst>
                <a:gd name="adj1" fmla="val 50000"/>
                <a:gd name="adj2" fmla="val 125000"/>
              </a:avLst>
            </a:prstGeom>
            <a:solidFill>
              <a:schemeClr val="accent1"/>
            </a:solidFill>
            <a:ln w="9525">
              <a:solidFill>
                <a:schemeClr val="tx1"/>
              </a:solidFill>
              <a:miter lim="800000"/>
              <a:headEnd/>
              <a:tailEnd/>
            </a:ln>
            <a:effectLst/>
          </p:spPr>
          <p:txBody>
            <a:bodyPr vert="eaVert" wrap="none" anchor="ctr"/>
            <a:lstStyle/>
            <a:p>
              <a:endParaRPr lang="en-US" b="1">
                <a:effectLst>
                  <a:outerShdw blurRad="38100" dist="38100" dir="2700000" algn="tl">
                    <a:srgbClr val="FFFFFF"/>
                  </a:outerShdw>
                </a:effectLst>
                <a:latin typeface="Arial" pitchFamily="34" charset="0"/>
                <a:cs typeface="Arial" pitchFamily="34" charset="0"/>
              </a:endParaRPr>
            </a:p>
          </p:txBody>
        </p:sp>
        <p:sp>
          <p:nvSpPr>
            <p:cNvPr id="16393" name="Text Box 12"/>
            <p:cNvSpPr txBox="1">
              <a:spLocks noChangeArrowheads="1"/>
            </p:cNvSpPr>
            <p:nvPr/>
          </p:nvSpPr>
          <p:spPr bwMode="auto">
            <a:xfrm>
              <a:off x="1718" y="2119"/>
              <a:ext cx="1870" cy="330"/>
            </a:xfrm>
            <a:prstGeom prst="rect">
              <a:avLst/>
            </a:prstGeom>
            <a:noFill/>
            <a:ln w="9525">
              <a:noFill/>
              <a:miter lim="800000"/>
              <a:headEnd/>
              <a:tailEnd/>
            </a:ln>
          </p:spPr>
          <p:txBody>
            <a:bodyPr wrap="none">
              <a:spAutoFit/>
            </a:bodyPr>
            <a:lstStyle/>
            <a:p>
              <a:r>
                <a:rPr lang="en-US" sz="2800" b="1" dirty="0">
                  <a:latin typeface="Calibri" panose="020F0502020204030204" pitchFamily="34" charset="0"/>
                  <a:cs typeface="Calibri" panose="020F0502020204030204" pitchFamily="34" charset="0"/>
                </a:rPr>
                <a:t>Recommendations</a:t>
              </a:r>
            </a:p>
          </p:txBody>
        </p:sp>
      </p:grpSp>
      <p:sp>
        <p:nvSpPr>
          <p:cNvPr id="16391" name="Text Box 13"/>
          <p:cNvSpPr txBox="1">
            <a:spLocks noChangeArrowheads="1"/>
          </p:cNvSpPr>
          <p:nvPr/>
        </p:nvSpPr>
        <p:spPr bwMode="auto">
          <a:xfrm>
            <a:off x="3838324" y="4833431"/>
            <a:ext cx="2801280" cy="830997"/>
          </a:xfrm>
          <a:prstGeom prst="rect">
            <a:avLst/>
          </a:prstGeom>
          <a:noFill/>
          <a:ln w="9525">
            <a:noFill/>
            <a:miter lim="800000"/>
            <a:headEnd/>
            <a:tailEnd/>
          </a:ln>
        </p:spPr>
        <p:txBody>
          <a:bodyPr wrap="none">
            <a:spAutoFit/>
          </a:bodyPr>
          <a:lstStyle/>
          <a:p>
            <a:r>
              <a:rPr lang="en-US" sz="2400" dirty="0">
                <a:latin typeface="Calibri" panose="020F0502020204030204" pitchFamily="34" charset="0"/>
                <a:cs typeface="Calibri" panose="020F0502020204030204" pitchFamily="34" charset="0"/>
              </a:rPr>
              <a:t>Products, web sites,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blogs, news items, </a:t>
            </a:r>
            <a:r>
              <a:rPr lang="en-US" sz="2000" dirty="0">
                <a:latin typeface="Arial" pitchFamily="34" charset="0"/>
                <a:cs typeface="Arial" pitchFamily="34" charset="0"/>
              </a:rPr>
              <a:t>…</a:t>
            </a:r>
          </a:p>
        </p:txBody>
      </p:sp>
      <p:pic>
        <p:nvPicPr>
          <p:cNvPr id="51204" name="Picture 4" descr="Pandora Logo"/>
          <p:cNvPicPr>
            <a:picLocks noChangeAspect="1" noChangeArrowheads="1"/>
          </p:cNvPicPr>
          <p:nvPr/>
        </p:nvPicPr>
        <p:blipFill>
          <a:blip r:embed="rId5" cstate="print"/>
          <a:srcRect/>
          <a:stretch>
            <a:fillRect/>
          </a:stretch>
        </p:blipFill>
        <p:spPr bwMode="auto">
          <a:xfrm>
            <a:off x="10443312" y="4886970"/>
            <a:ext cx="1161972" cy="1161974"/>
          </a:xfrm>
          <a:prstGeom prst="rect">
            <a:avLst/>
          </a:prstGeom>
          <a:noFill/>
        </p:spPr>
      </p:pic>
      <p:pic>
        <p:nvPicPr>
          <p:cNvPr id="51214" name="Picture 14" descr="http://blog.ithenticate.com/wp-content/uploads/2010/11/google-news-logo.png"/>
          <p:cNvPicPr>
            <a:picLocks noChangeAspect="1" noChangeArrowheads="1"/>
          </p:cNvPicPr>
          <p:nvPr/>
        </p:nvPicPr>
        <p:blipFill>
          <a:blip r:embed="rId6" cstate="print"/>
          <a:srcRect/>
          <a:stretch>
            <a:fillRect/>
          </a:stretch>
        </p:blipFill>
        <p:spPr bwMode="auto">
          <a:xfrm>
            <a:off x="7207053" y="3443384"/>
            <a:ext cx="2178699" cy="1452466"/>
          </a:xfrm>
          <a:prstGeom prst="rect">
            <a:avLst/>
          </a:prstGeom>
          <a:noFill/>
        </p:spPr>
      </p:pic>
      <p:pic>
        <p:nvPicPr>
          <p:cNvPr id="26" name="Picture 25">
            <a:extLst>
              <a:ext uri="{FF2B5EF4-FFF2-40B4-BE49-F238E27FC236}">
                <a16:creationId xmlns:a16="http://schemas.microsoft.com/office/drawing/2014/main" id="{BC89D430-1B78-4641-BEA8-5C6E7AFF5E96}"/>
              </a:ext>
            </a:extLst>
          </p:cNvPr>
          <p:cNvPicPr>
            <a:picLocks noChangeAspect="1"/>
          </p:cNvPicPr>
          <p:nvPr/>
        </p:nvPicPr>
        <p:blipFill>
          <a:blip r:embed="rId7"/>
          <a:stretch>
            <a:fillRect/>
          </a:stretch>
        </p:blipFill>
        <p:spPr>
          <a:xfrm>
            <a:off x="10407868" y="3115729"/>
            <a:ext cx="1534774" cy="1534774"/>
          </a:xfrm>
          <a:prstGeom prst="rect">
            <a:avLst/>
          </a:prstGeom>
        </p:spPr>
      </p:pic>
      <p:pic>
        <p:nvPicPr>
          <p:cNvPr id="5" name="Picture 4">
            <a:extLst>
              <a:ext uri="{FF2B5EF4-FFF2-40B4-BE49-F238E27FC236}">
                <a16:creationId xmlns:a16="http://schemas.microsoft.com/office/drawing/2014/main" id="{462A5A89-31B6-9F48-AD41-20776CB16F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6556" y="4251199"/>
            <a:ext cx="1549297" cy="1549297"/>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2778EEF9-FBF9-DD4F-A65F-84F295F200ED}"/>
              </a:ext>
            </a:extLst>
          </p:cNvPr>
          <p:cNvPicPr>
            <a:picLocks noChangeAspect="1"/>
          </p:cNvPicPr>
          <p:nvPr/>
        </p:nvPicPr>
        <p:blipFill>
          <a:blip r:embed="rId9"/>
          <a:stretch>
            <a:fillRect/>
          </a:stretch>
        </p:blipFill>
        <p:spPr>
          <a:xfrm>
            <a:off x="10237204" y="1172029"/>
            <a:ext cx="1661851" cy="1565833"/>
          </a:xfrm>
          <a:prstGeom prst="rect">
            <a:avLst/>
          </a:prstGeom>
        </p:spPr>
      </p:pic>
      <p:pic>
        <p:nvPicPr>
          <p:cNvPr id="10" name="Graphic 9">
            <a:extLst>
              <a:ext uri="{FF2B5EF4-FFF2-40B4-BE49-F238E27FC236}">
                <a16:creationId xmlns:a16="http://schemas.microsoft.com/office/drawing/2014/main" id="{8DC4A168-751A-A142-9B1A-3FA9DB3D18E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72661" y="5062398"/>
            <a:ext cx="3253522" cy="755282"/>
          </a:xfrm>
          <a:prstGeom prst="rect">
            <a:avLst/>
          </a:prstGeom>
        </p:spPr>
      </p:pic>
      <p:pic>
        <p:nvPicPr>
          <p:cNvPr id="51222" name="Picture 22" descr="http://blog.hubspot.com/Portals/249/images/amazon_logo.gif"/>
          <p:cNvPicPr>
            <a:picLocks noChangeAspect="1" noChangeArrowheads="1"/>
          </p:cNvPicPr>
          <p:nvPr/>
        </p:nvPicPr>
        <p:blipFill>
          <a:blip r:embed="rId12" cstate="print"/>
          <a:srcRect/>
          <a:stretch>
            <a:fillRect/>
          </a:stretch>
        </p:blipFill>
        <p:spPr bwMode="auto">
          <a:xfrm>
            <a:off x="5853258" y="1501580"/>
            <a:ext cx="2969954" cy="1102421"/>
          </a:xfrm>
          <a:prstGeom prst="rect">
            <a:avLst/>
          </a:prstGeom>
          <a:noFill/>
        </p:spPr>
      </p:pic>
      <p:pic>
        <p:nvPicPr>
          <p:cNvPr id="8" name="Picture 7" descr="Icon&#10;&#10;Description automatically generated">
            <a:extLst>
              <a:ext uri="{FF2B5EF4-FFF2-40B4-BE49-F238E27FC236}">
                <a16:creationId xmlns:a16="http://schemas.microsoft.com/office/drawing/2014/main" id="{50D82379-E22E-3C40-83DC-9EC23E2872B2}"/>
              </a:ext>
            </a:extLst>
          </p:cNvPr>
          <p:cNvPicPr>
            <a:picLocks noChangeAspect="1"/>
          </p:cNvPicPr>
          <p:nvPr/>
        </p:nvPicPr>
        <p:blipFill>
          <a:blip r:embed="rId13"/>
          <a:stretch>
            <a:fillRect/>
          </a:stretch>
        </p:blipFill>
        <p:spPr>
          <a:xfrm>
            <a:off x="8635804" y="1105544"/>
            <a:ext cx="1534774" cy="1019448"/>
          </a:xfrm>
          <a:prstGeom prst="rect">
            <a:avLst/>
          </a:prstGeom>
        </p:spPr>
      </p:pic>
      <p:pic>
        <p:nvPicPr>
          <p:cNvPr id="51206" name="Picture 6" descr="http://scrapetv.com/News/News%20Pages/Business/images-5/netflix-logo.jpg"/>
          <p:cNvPicPr>
            <a:picLocks noChangeAspect="1" noChangeArrowheads="1"/>
          </p:cNvPicPr>
          <p:nvPr/>
        </p:nvPicPr>
        <p:blipFill>
          <a:blip r:embed="rId14" cstate="print"/>
          <a:srcRect/>
          <a:stretch>
            <a:fillRect/>
          </a:stretch>
        </p:blipFill>
        <p:spPr bwMode="auto">
          <a:xfrm>
            <a:off x="8927906" y="2160893"/>
            <a:ext cx="1515406" cy="1515406"/>
          </a:xfrm>
          <a:prstGeom prst="rect">
            <a:avLst/>
          </a:prstGeom>
          <a:noFill/>
        </p:spPr>
      </p:pic>
      <p:pic>
        <p:nvPicPr>
          <p:cNvPr id="17" name="Picture 16" descr="Logo, company name&#10;&#10;Description automatically generated">
            <a:extLst>
              <a:ext uri="{FF2B5EF4-FFF2-40B4-BE49-F238E27FC236}">
                <a16:creationId xmlns:a16="http://schemas.microsoft.com/office/drawing/2014/main" id="{B4398F9B-26D7-A748-B96A-519B678824F7}"/>
              </a:ext>
            </a:extLst>
          </p:cNvPr>
          <p:cNvPicPr>
            <a:picLocks noChangeAspect="1"/>
          </p:cNvPicPr>
          <p:nvPr/>
        </p:nvPicPr>
        <p:blipFill>
          <a:blip r:embed="rId15"/>
          <a:stretch>
            <a:fillRect/>
          </a:stretch>
        </p:blipFill>
        <p:spPr>
          <a:xfrm>
            <a:off x="9848750" y="47551"/>
            <a:ext cx="1661851" cy="1247424"/>
          </a:xfrm>
          <a:prstGeom prst="rect">
            <a:avLst/>
          </a:prstGeom>
        </p:spPr>
      </p:pic>
      <p:sp>
        <p:nvSpPr>
          <p:cNvPr id="33" name="Footer Placeholder 14">
            <a:extLst>
              <a:ext uri="{FF2B5EF4-FFF2-40B4-BE49-F238E27FC236}">
                <a16:creationId xmlns:a16="http://schemas.microsoft.com/office/drawing/2014/main" id="{B71BF498-AED8-084E-AEE7-36F5AE33A5F1}"/>
              </a:ext>
            </a:extLst>
          </p:cNvPr>
          <p:cNvSpPr txBox="1">
            <a:spLocks/>
          </p:cNvSpPr>
          <p:nvPr/>
        </p:nvSpPr>
        <p:spPr>
          <a:xfrm>
            <a:off x="1761159" y="6553200"/>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91269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0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71599" y="286605"/>
            <a:ext cx="8519161" cy="903514"/>
          </a:xfrm>
        </p:spPr>
        <p:txBody>
          <a:bodyPr/>
          <a:lstStyle/>
          <a:p>
            <a:r>
              <a:rPr lang="en-US" dirty="0"/>
              <a:t>Types of Recommendations</a:t>
            </a:r>
          </a:p>
        </p:txBody>
      </p:sp>
      <p:sp>
        <p:nvSpPr>
          <p:cNvPr id="17411" name="Rectangle 3"/>
          <p:cNvSpPr>
            <a:spLocks noGrp="1" noChangeArrowheads="1"/>
          </p:cNvSpPr>
          <p:nvPr>
            <p:ph idx="1"/>
          </p:nvPr>
        </p:nvSpPr>
        <p:spPr>
          <a:xfrm>
            <a:off x="1371600" y="1845734"/>
            <a:ext cx="8519161" cy="4614052"/>
          </a:xfrm>
        </p:spPr>
        <p:txBody>
          <a:bodyPr>
            <a:normAutofit/>
          </a:bodyPr>
          <a:lstStyle/>
          <a:p>
            <a:pPr eaLnBrk="1" hangingPunct="1"/>
            <a:r>
              <a:rPr lang="en-US" sz="3200" b="1" dirty="0">
                <a:solidFill>
                  <a:srgbClr val="0000FF"/>
                </a:solidFill>
              </a:rPr>
              <a:t>Editorial and hand curated</a:t>
            </a:r>
          </a:p>
          <a:p>
            <a:pPr lvl="1"/>
            <a:r>
              <a:rPr lang="en-US" sz="2800" dirty="0"/>
              <a:t>List of favorites</a:t>
            </a:r>
          </a:p>
          <a:p>
            <a:pPr lvl="1"/>
            <a:r>
              <a:rPr lang="en-US" sz="2800" dirty="0"/>
              <a:t>Lists of “essential” items</a:t>
            </a:r>
          </a:p>
          <a:p>
            <a:pPr lvl="8"/>
            <a:endParaRPr lang="en-US" sz="2000" dirty="0"/>
          </a:p>
          <a:p>
            <a:pPr eaLnBrk="1" hangingPunct="1"/>
            <a:r>
              <a:rPr lang="en-US" sz="3200" b="1" dirty="0">
                <a:solidFill>
                  <a:srgbClr val="0000FF"/>
                </a:solidFill>
              </a:rPr>
              <a:t>Simple aggregates</a:t>
            </a:r>
          </a:p>
          <a:p>
            <a:pPr lvl="1" eaLnBrk="1" hangingPunct="1"/>
            <a:r>
              <a:rPr lang="en-US" sz="2800" dirty="0"/>
              <a:t>Top 10, Most Popular, Recent Uploads</a:t>
            </a:r>
          </a:p>
          <a:p>
            <a:pPr lvl="8"/>
            <a:endParaRPr lang="en-US" sz="2000" dirty="0">
              <a:solidFill>
                <a:srgbClr val="FF0066"/>
              </a:solidFill>
            </a:endParaRPr>
          </a:p>
          <a:p>
            <a:pPr eaLnBrk="1" hangingPunct="1"/>
            <a:r>
              <a:rPr lang="en-US" sz="3200" b="1" dirty="0">
                <a:solidFill>
                  <a:srgbClr val="008001"/>
                </a:solidFill>
              </a:rPr>
              <a:t>Tailored to individual users</a:t>
            </a:r>
          </a:p>
          <a:p>
            <a:pPr lvl="1" eaLnBrk="1" hangingPunct="1"/>
            <a:r>
              <a:rPr lang="en-US" sz="2800" dirty="0"/>
              <a:t>Amazon, Netflix, Apple Music…</a:t>
            </a:r>
          </a:p>
          <a:p>
            <a:pPr eaLnBrk="1" hangingPunct="1"/>
            <a:endParaRPr lang="en-US" dirty="0"/>
          </a:p>
        </p:txBody>
      </p:sp>
      <p:sp>
        <p:nvSpPr>
          <p:cNvPr id="4" name="Date Placeholder 3"/>
          <p:cNvSpPr>
            <a:spLocks noGrp="1"/>
          </p:cNvSpPr>
          <p:nvPr>
            <p:ph type="dt" sz="half" idx="10"/>
          </p:nvPr>
        </p:nvSpPr>
        <p:spPr/>
        <p:txBody>
          <a:bodyPr/>
          <a:lstStyle/>
          <a:p>
            <a:fld id="{2871D868-75A3-4054-89D0-E4AA6DA594BD}"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a:t>
            </a:fld>
            <a:endParaRPr lang="en-US"/>
          </a:p>
        </p:txBody>
      </p:sp>
      <p:sp>
        <p:nvSpPr>
          <p:cNvPr id="2" name="Left Arrow 1"/>
          <p:cNvSpPr/>
          <p:nvPr/>
        </p:nvSpPr>
        <p:spPr>
          <a:xfrm>
            <a:off x="6781800" y="5029200"/>
            <a:ext cx="2362200" cy="762000"/>
          </a:xfrm>
          <a:prstGeom prst="lef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dirty="0">
                <a:solidFill>
                  <a:srgbClr val="008000"/>
                </a:solidFill>
              </a:rPr>
              <a:t>Today's class</a:t>
            </a:r>
          </a:p>
        </p:txBody>
      </p:sp>
      <p:sp>
        <p:nvSpPr>
          <p:cNvPr id="8" name="Footer Placeholder 14">
            <a:extLst>
              <a:ext uri="{FF2B5EF4-FFF2-40B4-BE49-F238E27FC236}">
                <a16:creationId xmlns:a16="http://schemas.microsoft.com/office/drawing/2014/main" id="{EB0A301F-F25C-934D-B948-9DF237279765}"/>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921254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D5E78-BEED-7841-BEB1-E05BAABC04BC}"/>
              </a:ext>
            </a:extLst>
          </p:cNvPr>
          <p:cNvSpPr>
            <a:spLocks noGrp="1"/>
          </p:cNvSpPr>
          <p:nvPr>
            <p:ph type="title"/>
          </p:nvPr>
        </p:nvSpPr>
        <p:spPr/>
        <p:txBody>
          <a:bodyPr>
            <a:normAutofit fontScale="90000"/>
          </a:bodyPr>
          <a:lstStyle/>
          <a:p>
            <a:r>
              <a:rPr lang="en-US" dirty="0"/>
              <a:t>Knowing how personalized recommendations work</a:t>
            </a:r>
          </a:p>
        </p:txBody>
      </p:sp>
      <p:sp>
        <p:nvSpPr>
          <p:cNvPr id="3" name="Content Placeholder 2">
            <a:extLst>
              <a:ext uri="{FF2B5EF4-FFF2-40B4-BE49-F238E27FC236}">
                <a16:creationId xmlns:a16="http://schemas.microsoft.com/office/drawing/2014/main" id="{8E111ECE-8739-494A-9049-8976F8501E93}"/>
              </a:ext>
            </a:extLst>
          </p:cNvPr>
          <p:cNvSpPr>
            <a:spLocks noGrp="1"/>
          </p:cNvSpPr>
          <p:nvPr>
            <p:ph idx="1"/>
          </p:nvPr>
        </p:nvSpPr>
        <p:spPr>
          <a:xfrm>
            <a:off x="2346960" y="2133600"/>
            <a:ext cx="7543801" cy="3735494"/>
          </a:xfrm>
        </p:spPr>
        <p:txBody>
          <a:bodyPr>
            <a:normAutofit/>
          </a:bodyPr>
          <a:lstStyle/>
          <a:p>
            <a:r>
              <a:rPr lang="en-US" sz="4000" dirty="0"/>
              <a:t>Relevant for building practical news or product recommenders.</a:t>
            </a:r>
          </a:p>
          <a:p>
            <a:endParaRPr lang="en-US" sz="4000" dirty="0"/>
          </a:p>
        </p:txBody>
      </p:sp>
    </p:spTree>
    <p:extLst>
      <p:ext uri="{BB962C8B-B14F-4D97-AF65-F5344CB8AC3E}">
        <p14:creationId xmlns:p14="http://schemas.microsoft.com/office/powerpoint/2010/main" val="3485767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76421" y="94287"/>
            <a:ext cx="11399513" cy="671442"/>
          </a:xfrm>
        </p:spPr>
        <p:txBody>
          <a:bodyPr>
            <a:noAutofit/>
          </a:bodyPr>
          <a:lstStyle/>
          <a:p>
            <a:pPr eaLnBrk="1" hangingPunct="1"/>
            <a:r>
              <a:rPr lang="en-US" sz="4000" dirty="0"/>
              <a:t>Relevant for understanding how misinformation spreads</a:t>
            </a:r>
          </a:p>
        </p:txBody>
      </p:sp>
      <p:sp>
        <p:nvSpPr>
          <p:cNvPr id="4" name="Date Placeholder 3"/>
          <p:cNvSpPr>
            <a:spLocks noGrp="1"/>
          </p:cNvSpPr>
          <p:nvPr>
            <p:ph type="dt" sz="half" idx="10"/>
          </p:nvPr>
        </p:nvSpPr>
        <p:spPr/>
        <p:txBody>
          <a:bodyPr/>
          <a:lstStyle/>
          <a:p>
            <a:fld id="{52C5AF5C-3017-4272-BB38-BC63C3FA684C}"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a:t>
            </a:fld>
            <a:endParaRPr lang="en-US"/>
          </a:p>
        </p:txBody>
      </p:sp>
      <p:sp>
        <p:nvSpPr>
          <p:cNvPr id="7" name="TextBox 6">
            <a:extLst>
              <a:ext uri="{FF2B5EF4-FFF2-40B4-BE49-F238E27FC236}">
                <a16:creationId xmlns:a16="http://schemas.microsoft.com/office/drawing/2014/main" id="{577014CB-A3C8-2D49-A2A2-978B27DB9C76}"/>
              </a:ext>
            </a:extLst>
          </p:cNvPr>
          <p:cNvSpPr txBox="1"/>
          <p:nvPr/>
        </p:nvSpPr>
        <p:spPr>
          <a:xfrm>
            <a:off x="4191000" y="957352"/>
            <a:ext cx="7425431" cy="1892826"/>
          </a:xfrm>
          <a:prstGeom prst="rect">
            <a:avLst/>
          </a:prstGeom>
          <a:noFill/>
        </p:spPr>
        <p:txBody>
          <a:bodyPr wrap="none" rtlCol="0">
            <a:spAutoFit/>
          </a:bodyPr>
          <a:lstStyle/>
          <a:p>
            <a:r>
              <a:rPr lang="en-US" sz="3200" b="1" dirty="0" err="1">
                <a:latin typeface="Helvetica" pitchFamily="2" charset="0"/>
              </a:rPr>
              <a:t>QAnon</a:t>
            </a:r>
            <a:r>
              <a:rPr lang="en-US" sz="3200" b="1" dirty="0">
                <a:latin typeface="Helvetica" pitchFamily="2" charset="0"/>
              </a:rPr>
              <a:t> Supporters And Anti-Vaxxers</a:t>
            </a:r>
          </a:p>
          <a:p>
            <a:r>
              <a:rPr lang="en-US" sz="3200" b="1" dirty="0">
                <a:latin typeface="Helvetica" pitchFamily="2" charset="0"/>
              </a:rPr>
              <a:t>Are Spreading a Hoax That Bill Gates</a:t>
            </a:r>
          </a:p>
          <a:p>
            <a:r>
              <a:rPr lang="en-US" sz="3200" b="1" dirty="0">
                <a:latin typeface="Helvetica" pitchFamily="2" charset="0"/>
              </a:rPr>
              <a:t>Created the Coronavirus</a:t>
            </a:r>
          </a:p>
          <a:p>
            <a:endParaRPr lang="en-US" sz="700" b="1" dirty="0">
              <a:latin typeface="Helvetica" pitchFamily="2" charset="0"/>
            </a:endParaRPr>
          </a:p>
          <a:p>
            <a:r>
              <a:rPr lang="en-US" sz="1400" dirty="0">
                <a:latin typeface="Arial Nova Light" panose="020B0306020202020204" pitchFamily="34" charset="0"/>
                <a:cs typeface="Arial Nova Cond Light" panose="020F0302020204030204" pitchFamily="34" charset="0"/>
              </a:rPr>
              <a:t>It has no basis in reality, but that hasn't slowed its spread across Facebook and Twitter</a:t>
            </a:r>
          </a:p>
        </p:txBody>
      </p:sp>
      <p:sp>
        <p:nvSpPr>
          <p:cNvPr id="13" name="Content Placeholder 12">
            <a:extLst>
              <a:ext uri="{FF2B5EF4-FFF2-40B4-BE49-F238E27FC236}">
                <a16:creationId xmlns:a16="http://schemas.microsoft.com/office/drawing/2014/main" id="{B169411F-055E-4049-AD92-A3D04FB52138}"/>
              </a:ext>
            </a:extLst>
          </p:cNvPr>
          <p:cNvSpPr>
            <a:spLocks noGrp="1"/>
          </p:cNvSpPr>
          <p:nvPr>
            <p:ph idx="1"/>
          </p:nvPr>
        </p:nvSpPr>
        <p:spPr>
          <a:xfrm>
            <a:off x="498076" y="6858000"/>
            <a:ext cx="10058401" cy="4572000"/>
          </a:xfrm>
        </p:spPr>
        <p:txBody>
          <a:bodyPr/>
          <a:lstStyle/>
          <a:p>
            <a:endParaRPr lang="en-US" dirty="0"/>
          </a:p>
          <a:p>
            <a:endParaRPr lang="en-US" dirty="0"/>
          </a:p>
        </p:txBody>
      </p:sp>
      <p:sp>
        <p:nvSpPr>
          <p:cNvPr id="14" name="TextBox 13">
            <a:extLst>
              <a:ext uri="{FF2B5EF4-FFF2-40B4-BE49-F238E27FC236}">
                <a16:creationId xmlns:a16="http://schemas.microsoft.com/office/drawing/2014/main" id="{2F7F2F62-68DC-8045-9B05-CE57AC7343C5}"/>
              </a:ext>
            </a:extLst>
          </p:cNvPr>
          <p:cNvSpPr txBox="1"/>
          <p:nvPr/>
        </p:nvSpPr>
        <p:spPr>
          <a:xfrm>
            <a:off x="676421" y="2606789"/>
            <a:ext cx="2558714" cy="771493"/>
          </a:xfrm>
          <a:prstGeom prst="rect">
            <a:avLst/>
          </a:prstGeom>
          <a:noFill/>
        </p:spPr>
        <p:txBody>
          <a:bodyPr wrap="none" rtlCol="0">
            <a:spAutoFit/>
          </a:bodyPr>
          <a:lstStyle/>
          <a:p>
            <a:pPr>
              <a:lnSpc>
                <a:spcPct val="46000"/>
              </a:lnSpc>
            </a:pPr>
            <a:r>
              <a:rPr lang="en-US" sz="4400" b="1" dirty="0">
                <a:latin typeface="Calisto MT" panose="02040603050505030304" pitchFamily="18" charset="77"/>
                <a:ea typeface="Cambria Math" panose="02040503050406030204" pitchFamily="18" charset="0"/>
              </a:rPr>
              <a:t>   The</a:t>
            </a:r>
          </a:p>
          <a:p>
            <a:pPr>
              <a:lnSpc>
                <a:spcPct val="46000"/>
              </a:lnSpc>
            </a:pPr>
            <a:r>
              <a:rPr lang="en-US" sz="4400" b="1" dirty="0">
                <a:latin typeface="Calisto MT" panose="02040603050505030304" pitchFamily="18" charset="77"/>
                <a:ea typeface="Cambria Math" panose="02040503050406030204" pitchFamily="18" charset="0"/>
              </a:rPr>
              <a:t>Guardian</a:t>
            </a:r>
          </a:p>
        </p:txBody>
      </p:sp>
      <p:sp>
        <p:nvSpPr>
          <p:cNvPr id="15" name="TextBox 14">
            <a:extLst>
              <a:ext uri="{FF2B5EF4-FFF2-40B4-BE49-F238E27FC236}">
                <a16:creationId xmlns:a16="http://schemas.microsoft.com/office/drawing/2014/main" id="{6E00C849-AF87-9843-A6B4-2E1964E64501}"/>
              </a:ext>
            </a:extLst>
          </p:cNvPr>
          <p:cNvSpPr txBox="1"/>
          <p:nvPr/>
        </p:nvSpPr>
        <p:spPr>
          <a:xfrm>
            <a:off x="3201268" y="2943829"/>
            <a:ext cx="5362750" cy="830997"/>
          </a:xfrm>
          <a:prstGeom prst="rect">
            <a:avLst/>
          </a:prstGeom>
          <a:noFill/>
        </p:spPr>
        <p:txBody>
          <a:bodyPr wrap="none" rtlCol="0">
            <a:spAutoFit/>
          </a:bodyPr>
          <a:lstStyle/>
          <a:p>
            <a:r>
              <a:rPr lang="en-US" sz="2400" dirty="0">
                <a:latin typeface="Calisto MT" panose="02040603050505030304" pitchFamily="18" charset="77"/>
              </a:rPr>
              <a:t>Las Vegas survivors furious as YouTube</a:t>
            </a:r>
          </a:p>
          <a:p>
            <a:r>
              <a:rPr lang="en-US" sz="2400" dirty="0">
                <a:latin typeface="Calisto MT" panose="02040603050505030304" pitchFamily="18" charset="77"/>
              </a:rPr>
              <a:t>promotes clips calling shooting a hoax</a:t>
            </a:r>
          </a:p>
        </p:txBody>
      </p:sp>
      <p:sp>
        <p:nvSpPr>
          <p:cNvPr id="17" name="Rectangle 16">
            <a:extLst>
              <a:ext uri="{FF2B5EF4-FFF2-40B4-BE49-F238E27FC236}">
                <a16:creationId xmlns:a16="http://schemas.microsoft.com/office/drawing/2014/main" id="{CCA04E01-60F5-6146-B356-A1920FE59E0D}"/>
              </a:ext>
            </a:extLst>
          </p:cNvPr>
          <p:cNvSpPr/>
          <p:nvPr/>
        </p:nvSpPr>
        <p:spPr>
          <a:xfrm>
            <a:off x="5092840" y="3807910"/>
            <a:ext cx="3682066" cy="11494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eirut" pitchFamily="2" charset="-78"/>
                <a:cs typeface="Beirut" pitchFamily="2" charset="-78"/>
              </a:rPr>
              <a:t>'Fiction is outperforming</a:t>
            </a:r>
          </a:p>
          <a:p>
            <a:pPr algn="ctr"/>
            <a:r>
              <a:rPr lang="en-US" sz="2400" b="1" dirty="0">
                <a:latin typeface="Beirut" pitchFamily="2" charset="-78"/>
                <a:cs typeface="Beirut" pitchFamily="2" charset="-78"/>
              </a:rPr>
              <a:t>reality': how YouTube's </a:t>
            </a:r>
          </a:p>
          <a:p>
            <a:pPr algn="ctr"/>
            <a:r>
              <a:rPr lang="en-US" sz="2400" b="1" dirty="0">
                <a:latin typeface="Beirut" pitchFamily="2" charset="-78"/>
                <a:cs typeface="Beirut" pitchFamily="2" charset="-78"/>
              </a:rPr>
              <a:t>algorithm distorts truth</a:t>
            </a:r>
          </a:p>
        </p:txBody>
      </p:sp>
      <p:pic>
        <p:nvPicPr>
          <p:cNvPr id="20" name="Picture 19">
            <a:extLst>
              <a:ext uri="{FF2B5EF4-FFF2-40B4-BE49-F238E27FC236}">
                <a16:creationId xmlns:a16="http://schemas.microsoft.com/office/drawing/2014/main" id="{1B97F778-956F-D445-AE80-5C26A4F7EC09}"/>
              </a:ext>
            </a:extLst>
          </p:cNvPr>
          <p:cNvPicPr>
            <a:picLocks noChangeAspect="1"/>
          </p:cNvPicPr>
          <p:nvPr/>
        </p:nvPicPr>
        <p:blipFill>
          <a:blip r:embed="rId3"/>
          <a:stretch>
            <a:fillRect/>
          </a:stretch>
        </p:blipFill>
        <p:spPr>
          <a:xfrm>
            <a:off x="765057" y="4656554"/>
            <a:ext cx="3083043" cy="814058"/>
          </a:xfrm>
          <a:prstGeom prst="rect">
            <a:avLst/>
          </a:prstGeom>
        </p:spPr>
      </p:pic>
      <p:sp>
        <p:nvSpPr>
          <p:cNvPr id="21" name="TextBox 20">
            <a:extLst>
              <a:ext uri="{FF2B5EF4-FFF2-40B4-BE49-F238E27FC236}">
                <a16:creationId xmlns:a16="http://schemas.microsoft.com/office/drawing/2014/main" id="{77DA8816-394F-1F44-9CB6-7D309F2239B1}"/>
              </a:ext>
            </a:extLst>
          </p:cNvPr>
          <p:cNvSpPr txBox="1"/>
          <p:nvPr/>
        </p:nvSpPr>
        <p:spPr>
          <a:xfrm>
            <a:off x="2041026" y="5334314"/>
            <a:ext cx="8454494" cy="677108"/>
          </a:xfrm>
          <a:prstGeom prst="rect">
            <a:avLst/>
          </a:prstGeom>
          <a:noFill/>
        </p:spPr>
        <p:txBody>
          <a:bodyPr wrap="none" rtlCol="0">
            <a:spAutoFit/>
          </a:bodyPr>
          <a:lstStyle/>
          <a:p>
            <a:r>
              <a:rPr lang="en-US" sz="2400" b="1" dirty="0"/>
              <a:t>How YouTube Drives People to the Internet's Darkest Corners</a:t>
            </a:r>
          </a:p>
          <a:p>
            <a:r>
              <a:rPr lang="en-US" sz="1400" dirty="0">
                <a:latin typeface="Arial Nova Cond Light" panose="020F0302020204030204" pitchFamily="34" charset="0"/>
                <a:ea typeface="Helvetica Neue" panose="02000503000000020004" pitchFamily="2" charset="0"/>
                <a:cs typeface="Arial Nova Cond Light" panose="020F0302020204030204" pitchFamily="34" charset="0"/>
              </a:rPr>
              <a:t>Google's video site often recommends divisive or misleading material, despite recent changes designed to fix the problems</a:t>
            </a:r>
          </a:p>
        </p:txBody>
      </p:sp>
    </p:spTree>
    <p:extLst>
      <p:ext uri="{BB962C8B-B14F-4D97-AF65-F5344CB8AC3E}">
        <p14:creationId xmlns:p14="http://schemas.microsoft.com/office/powerpoint/2010/main" val="157014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P spid="17" grpId="0" animBg="1"/>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447794" y="159603"/>
            <a:ext cx="9707886" cy="907196"/>
          </a:xfrm>
        </p:spPr>
        <p:txBody>
          <a:bodyPr/>
          <a:lstStyle/>
          <a:p>
            <a:pPr eaLnBrk="1" hangingPunct="1"/>
            <a:r>
              <a:rPr lang="en-US" dirty="0"/>
              <a:t>Formal Model</a:t>
            </a:r>
          </a:p>
        </p:txBody>
      </p:sp>
      <p:sp>
        <p:nvSpPr>
          <p:cNvPr id="24579" name="Rectangle 3"/>
          <p:cNvSpPr>
            <a:spLocks noGrp="1" noChangeArrowheads="1"/>
          </p:cNvSpPr>
          <p:nvPr>
            <p:ph idx="1"/>
          </p:nvPr>
        </p:nvSpPr>
        <p:spPr>
          <a:xfrm>
            <a:off x="1447800" y="1600200"/>
            <a:ext cx="9707886" cy="4572000"/>
          </a:xfrm>
        </p:spPr>
        <p:txBody>
          <a:bodyPr>
            <a:normAutofit/>
          </a:bodyPr>
          <a:lstStyle/>
          <a:p>
            <a:pPr eaLnBrk="1" hangingPunct="1"/>
            <a:r>
              <a:rPr lang="en-US" sz="4000" b="1" i="1" dirty="0"/>
              <a:t>X</a:t>
            </a:r>
            <a:r>
              <a:rPr lang="en-US" sz="4000" dirty="0"/>
              <a:t> = set of </a:t>
            </a:r>
            <a:r>
              <a:rPr lang="en-US" sz="4000" b="1" dirty="0">
                <a:solidFill>
                  <a:srgbClr val="008000"/>
                </a:solidFill>
              </a:rPr>
              <a:t>Users</a:t>
            </a:r>
          </a:p>
          <a:p>
            <a:pPr eaLnBrk="1" hangingPunct="1"/>
            <a:r>
              <a:rPr lang="en-US" sz="4000" b="1" i="1" dirty="0"/>
              <a:t>S</a:t>
            </a:r>
            <a:r>
              <a:rPr lang="en-US" sz="4000" dirty="0"/>
              <a:t> = set of </a:t>
            </a:r>
            <a:r>
              <a:rPr lang="en-US" sz="4000" b="1" dirty="0">
                <a:solidFill>
                  <a:srgbClr val="0000FF"/>
                </a:solidFill>
              </a:rPr>
              <a:t>Items</a:t>
            </a:r>
          </a:p>
          <a:p>
            <a:pPr lvl="8"/>
            <a:endParaRPr lang="en-US" sz="2400" dirty="0"/>
          </a:p>
          <a:p>
            <a:pPr eaLnBrk="1" hangingPunct="1"/>
            <a:r>
              <a:rPr lang="en-US" sz="4000" b="1" dirty="0">
                <a:solidFill>
                  <a:srgbClr val="FF0066"/>
                </a:solidFill>
              </a:rPr>
              <a:t>Utility function</a:t>
            </a:r>
            <a:r>
              <a:rPr lang="en-US" sz="4000" dirty="0"/>
              <a:t> </a:t>
            </a:r>
            <a:r>
              <a:rPr lang="en-US" sz="4000" b="1" i="1" dirty="0"/>
              <a:t>u</a:t>
            </a:r>
            <a:r>
              <a:rPr lang="en-US" sz="4000" dirty="0"/>
              <a:t>: </a:t>
            </a:r>
            <a:r>
              <a:rPr lang="en-US" sz="4000" b="1" i="1" dirty="0"/>
              <a:t>X</a:t>
            </a:r>
            <a:r>
              <a:rPr lang="en-US" sz="4000" dirty="0"/>
              <a:t> </a:t>
            </a:r>
            <a:r>
              <a:rPr lang="en-US" sz="4000" dirty="0">
                <a:latin typeface="cmsy10" pitchFamily="1" charset="0"/>
              </a:rPr>
              <a:t>× </a:t>
            </a:r>
            <a:r>
              <a:rPr lang="en-US" sz="4000" b="1" i="1" dirty="0"/>
              <a:t>S</a:t>
            </a:r>
            <a:r>
              <a:rPr lang="en-US" sz="4000" dirty="0"/>
              <a:t> </a:t>
            </a:r>
            <a:r>
              <a:rPr lang="en-US" sz="4000" dirty="0">
                <a:sym typeface="Wingdings" charset="2"/>
              </a:rPr>
              <a:t></a:t>
            </a:r>
            <a:r>
              <a:rPr lang="en-US" sz="4000" dirty="0"/>
              <a:t> </a:t>
            </a:r>
            <a:r>
              <a:rPr lang="en-US" sz="4000" b="1" i="1" dirty="0"/>
              <a:t>R</a:t>
            </a:r>
          </a:p>
          <a:p>
            <a:pPr lvl="1" eaLnBrk="1" hangingPunct="1"/>
            <a:r>
              <a:rPr lang="en-US" sz="3600" b="1" i="1" dirty="0"/>
              <a:t>R</a:t>
            </a:r>
            <a:r>
              <a:rPr lang="en-US" sz="3600" i="1" dirty="0"/>
              <a:t> </a:t>
            </a:r>
            <a:r>
              <a:rPr lang="en-US" sz="3600" dirty="0"/>
              <a:t>= set of ratings</a:t>
            </a:r>
          </a:p>
          <a:p>
            <a:pPr lvl="1" eaLnBrk="1" hangingPunct="1"/>
            <a:r>
              <a:rPr lang="en-US" sz="3600" b="1" i="1" dirty="0"/>
              <a:t>R</a:t>
            </a:r>
            <a:r>
              <a:rPr lang="en-US" sz="3600" dirty="0"/>
              <a:t> is a totally ordered set</a:t>
            </a:r>
          </a:p>
          <a:p>
            <a:pPr lvl="1" eaLnBrk="1" hangingPunct="1"/>
            <a:r>
              <a:rPr lang="en-US" sz="3600" dirty="0"/>
              <a:t>e.g., </a:t>
            </a:r>
            <a:r>
              <a:rPr lang="en-US" sz="3600" b="1" dirty="0"/>
              <a:t>1-5</a:t>
            </a:r>
            <a:r>
              <a:rPr lang="en-US" sz="3600" dirty="0"/>
              <a:t> stars, real number in </a:t>
            </a:r>
            <a:r>
              <a:rPr lang="en-US" sz="3600" b="1" dirty="0"/>
              <a:t>[0,1]</a:t>
            </a:r>
          </a:p>
        </p:txBody>
      </p:sp>
      <p:sp>
        <p:nvSpPr>
          <p:cNvPr id="4" name="Date Placeholder 3"/>
          <p:cNvSpPr>
            <a:spLocks noGrp="1"/>
          </p:cNvSpPr>
          <p:nvPr>
            <p:ph type="dt" sz="half" idx="10"/>
          </p:nvPr>
        </p:nvSpPr>
        <p:spPr/>
        <p:txBody>
          <a:bodyPr/>
          <a:lstStyle/>
          <a:p>
            <a:fld id="{1F20402D-88E1-46A6-8636-250222EC33D8}"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sp>
        <p:nvSpPr>
          <p:cNvPr id="9" name="Footer Placeholder 14">
            <a:extLst>
              <a:ext uri="{FF2B5EF4-FFF2-40B4-BE49-F238E27FC236}">
                <a16:creationId xmlns:a16="http://schemas.microsoft.com/office/drawing/2014/main" id="{55ECEEE7-1675-5943-9FDD-32E5E57AC19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44864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524000" y="286604"/>
            <a:ext cx="8366760" cy="780195"/>
          </a:xfrm>
        </p:spPr>
        <p:txBody>
          <a:bodyPr>
            <a:normAutofit/>
          </a:bodyPr>
          <a:lstStyle/>
          <a:p>
            <a:pPr eaLnBrk="1" hangingPunct="1"/>
            <a:r>
              <a:rPr lang="en-US" sz="4400" dirty="0"/>
              <a:t>Utility Matrix</a:t>
            </a:r>
          </a:p>
        </p:txBody>
      </p:sp>
      <p:sp>
        <p:nvSpPr>
          <p:cNvPr id="12" name="Date Placeholder 11"/>
          <p:cNvSpPr>
            <a:spLocks noGrp="1"/>
          </p:cNvSpPr>
          <p:nvPr>
            <p:ph type="dt" sz="half" idx="10"/>
          </p:nvPr>
        </p:nvSpPr>
        <p:spPr/>
        <p:txBody>
          <a:bodyPr/>
          <a:lstStyle/>
          <a:p>
            <a:fld id="{D79162F9-94FD-4408-B443-CF0EC4EBE27B}" type="datetime1">
              <a:rPr lang="en-US" smtClean="0"/>
              <a:t>5/12/21</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8</a:t>
            </a:fld>
            <a:endParaRPr lang="en-US"/>
          </a:p>
        </p:txBody>
      </p:sp>
      <p:sp>
        <p:nvSpPr>
          <p:cNvPr id="20524" name="Text Box 44"/>
          <p:cNvSpPr txBox="1">
            <a:spLocks noChangeArrowheads="1"/>
          </p:cNvSpPr>
          <p:nvPr/>
        </p:nvSpPr>
        <p:spPr bwMode="auto">
          <a:xfrm>
            <a:off x="3451983" y="1909231"/>
            <a:ext cx="2547108" cy="646331"/>
          </a:xfrm>
          <a:prstGeom prst="rect">
            <a:avLst/>
          </a:prstGeom>
          <a:noFill/>
          <a:ln w="9525">
            <a:noFill/>
            <a:miter lim="800000"/>
            <a:headEnd/>
            <a:tailEnd/>
          </a:ln>
          <a:effectLst/>
        </p:spPr>
        <p:txBody>
          <a:bodyPr wrap="none">
            <a:spAutoFit/>
          </a:bodyPr>
          <a:lstStyle/>
          <a:p>
            <a:r>
              <a:rPr lang="en-US" sz="36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Harry Potter</a:t>
            </a:r>
          </a:p>
        </p:txBody>
      </p:sp>
      <p:sp>
        <p:nvSpPr>
          <p:cNvPr id="20525" name="Text Box 45"/>
          <p:cNvSpPr txBox="1">
            <a:spLocks noChangeArrowheads="1"/>
          </p:cNvSpPr>
          <p:nvPr/>
        </p:nvSpPr>
        <p:spPr bwMode="auto">
          <a:xfrm>
            <a:off x="6263198" y="1896657"/>
            <a:ext cx="1710533" cy="646331"/>
          </a:xfrm>
          <a:prstGeom prst="rect">
            <a:avLst/>
          </a:prstGeom>
          <a:noFill/>
          <a:ln w="9525">
            <a:noFill/>
            <a:miter lim="800000"/>
            <a:headEnd/>
            <a:tailEnd/>
          </a:ln>
          <a:effectLst/>
        </p:spPr>
        <p:txBody>
          <a:bodyPr wrap="none">
            <a:spAutoFit/>
          </a:bodyPr>
          <a:lstStyle/>
          <a:p>
            <a:r>
              <a:rPr lang="en-US" sz="36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Twilight</a:t>
            </a:r>
          </a:p>
        </p:txBody>
      </p:sp>
      <p:sp>
        <p:nvSpPr>
          <p:cNvPr id="20526" name="Text Box 46"/>
          <p:cNvSpPr txBox="1">
            <a:spLocks noChangeArrowheads="1"/>
          </p:cNvSpPr>
          <p:nvPr/>
        </p:nvSpPr>
        <p:spPr bwMode="auto">
          <a:xfrm>
            <a:off x="8564925" y="1859259"/>
            <a:ext cx="2025363" cy="646331"/>
          </a:xfrm>
          <a:prstGeom prst="rect">
            <a:avLst/>
          </a:prstGeom>
          <a:noFill/>
          <a:ln w="9525">
            <a:noFill/>
            <a:miter lim="800000"/>
            <a:headEnd/>
            <a:tailEnd/>
          </a:ln>
          <a:effectLst/>
        </p:spPr>
        <p:txBody>
          <a:bodyPr wrap="none">
            <a:spAutoFit/>
          </a:bodyPr>
          <a:lstStyle/>
          <a:p>
            <a:r>
              <a:rPr lang="en-US" sz="36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Star Wars</a:t>
            </a:r>
          </a:p>
        </p:txBody>
      </p:sp>
      <p:sp>
        <p:nvSpPr>
          <p:cNvPr id="20527" name="Text Box 47"/>
          <p:cNvSpPr txBox="1">
            <a:spLocks noChangeArrowheads="1"/>
          </p:cNvSpPr>
          <p:nvPr/>
        </p:nvSpPr>
        <p:spPr bwMode="auto">
          <a:xfrm>
            <a:off x="685800" y="3123057"/>
            <a:ext cx="867738"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Anita</a:t>
            </a:r>
          </a:p>
        </p:txBody>
      </p:sp>
      <p:sp>
        <p:nvSpPr>
          <p:cNvPr id="20528" name="Text Box 48"/>
          <p:cNvSpPr txBox="1">
            <a:spLocks noChangeArrowheads="1"/>
          </p:cNvSpPr>
          <p:nvPr/>
        </p:nvSpPr>
        <p:spPr bwMode="auto">
          <a:xfrm>
            <a:off x="685800" y="3584722"/>
            <a:ext cx="1266885"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Beyonce</a:t>
            </a:r>
          </a:p>
        </p:txBody>
      </p:sp>
      <p:sp>
        <p:nvSpPr>
          <p:cNvPr id="20529" name="Text Box 49"/>
          <p:cNvSpPr txBox="1">
            <a:spLocks noChangeArrowheads="1"/>
          </p:cNvSpPr>
          <p:nvPr/>
        </p:nvSpPr>
        <p:spPr bwMode="auto">
          <a:xfrm>
            <a:off x="685800" y="4097656"/>
            <a:ext cx="962123"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Calvin</a:t>
            </a:r>
          </a:p>
        </p:txBody>
      </p:sp>
      <p:sp>
        <p:nvSpPr>
          <p:cNvPr id="20530" name="Text Box 50"/>
          <p:cNvSpPr txBox="1">
            <a:spLocks noChangeArrowheads="1"/>
          </p:cNvSpPr>
          <p:nvPr/>
        </p:nvSpPr>
        <p:spPr bwMode="auto">
          <a:xfrm>
            <a:off x="685800" y="4610590"/>
            <a:ext cx="91287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David</a:t>
            </a:r>
          </a:p>
        </p:txBody>
      </p:sp>
      <p:pic>
        <p:nvPicPr>
          <p:cNvPr id="17" name="Content Placeholder 3">
            <a:extLst>
              <a:ext uri="{FF2B5EF4-FFF2-40B4-BE49-F238E27FC236}">
                <a16:creationId xmlns:a16="http://schemas.microsoft.com/office/drawing/2014/main" id="{2A971012-A437-3642-86D0-1CB79AEC73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419877"/>
            <a:ext cx="9929253" cy="2791356"/>
          </a:xfrm>
          <a:prstGeom prst="rect">
            <a:avLst/>
          </a:prstGeom>
        </p:spPr>
      </p:pic>
      <p:sp>
        <p:nvSpPr>
          <p:cNvPr id="20" name="Footer Placeholder 14">
            <a:extLst>
              <a:ext uri="{FF2B5EF4-FFF2-40B4-BE49-F238E27FC236}">
                <a16:creationId xmlns:a16="http://schemas.microsoft.com/office/drawing/2014/main" id="{939A84AC-A9D1-4242-AF52-1DA3C275055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813692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447800" y="286605"/>
            <a:ext cx="8442960" cy="737086"/>
          </a:xfrm>
        </p:spPr>
        <p:txBody>
          <a:bodyPr/>
          <a:lstStyle/>
          <a:p>
            <a:pPr eaLnBrk="1" hangingPunct="1"/>
            <a:r>
              <a:rPr lang="en-US" dirty="0"/>
              <a:t>Key Problems</a:t>
            </a:r>
          </a:p>
        </p:txBody>
      </p:sp>
      <p:sp>
        <p:nvSpPr>
          <p:cNvPr id="24579" name="Rectangle 3"/>
          <p:cNvSpPr>
            <a:spLocks noGrp="1" noChangeArrowheads="1"/>
          </p:cNvSpPr>
          <p:nvPr>
            <p:ph idx="1"/>
          </p:nvPr>
        </p:nvSpPr>
        <p:spPr>
          <a:xfrm>
            <a:off x="1447800" y="1295401"/>
            <a:ext cx="10744200" cy="5257801"/>
          </a:xfrm>
        </p:spPr>
        <p:txBody>
          <a:bodyPr>
            <a:noAutofit/>
          </a:bodyPr>
          <a:lstStyle/>
          <a:p>
            <a:pPr marL="742950" indent="-742950" eaLnBrk="1" hangingPunct="1">
              <a:buClr>
                <a:srgbClr val="FF0000"/>
              </a:buClr>
              <a:buFont typeface="+mj-lt"/>
              <a:buAutoNum type="arabicPeriod"/>
            </a:pPr>
            <a:r>
              <a:rPr lang="en-US" sz="3600" b="1" dirty="0">
                <a:solidFill>
                  <a:schemeClr val="tx1"/>
                </a:solidFill>
              </a:rPr>
              <a:t>Gathering “known” ratings for matrix</a:t>
            </a:r>
          </a:p>
          <a:p>
            <a:pPr lvl="1"/>
            <a:r>
              <a:rPr lang="en-US" sz="3200" dirty="0">
                <a:solidFill>
                  <a:schemeClr val="tx1"/>
                </a:solidFill>
              </a:rPr>
              <a:t>How to collect the data in the utility matrix</a:t>
            </a:r>
          </a:p>
          <a:p>
            <a:pPr lvl="8"/>
            <a:endParaRPr lang="en-US" sz="2400" dirty="0">
              <a:solidFill>
                <a:schemeClr val="tx1"/>
              </a:solidFill>
            </a:endParaRPr>
          </a:p>
          <a:p>
            <a:pPr marL="742950" indent="-742950" eaLnBrk="1" hangingPunct="1">
              <a:buClr>
                <a:srgbClr val="FF0000"/>
              </a:buClr>
              <a:buFont typeface="+mj-lt"/>
              <a:buAutoNum type="arabicPeriod"/>
            </a:pPr>
            <a:r>
              <a:rPr lang="en-US" sz="3600" b="1" dirty="0">
                <a:solidFill>
                  <a:schemeClr val="tx1"/>
                </a:solidFill>
              </a:rPr>
              <a:t>Extrapolate unknown ratings from known ones</a:t>
            </a:r>
          </a:p>
          <a:p>
            <a:pPr lvl="1"/>
            <a:r>
              <a:rPr lang="en-US" sz="3200" dirty="0">
                <a:solidFill>
                  <a:schemeClr val="tx1"/>
                </a:solidFill>
              </a:rPr>
              <a:t>Mainly interested in high unknown ratings</a:t>
            </a:r>
          </a:p>
          <a:p>
            <a:pPr lvl="1"/>
            <a:r>
              <a:rPr lang="en-US" sz="3200" dirty="0">
                <a:solidFill>
                  <a:schemeClr val="tx1"/>
                </a:solidFill>
              </a:rPr>
              <a:t>We are not interested in knowing what you don’t like </a:t>
            </a:r>
            <a:br>
              <a:rPr lang="en-US" sz="3200" dirty="0">
                <a:solidFill>
                  <a:schemeClr val="tx1"/>
                </a:solidFill>
              </a:rPr>
            </a:br>
            <a:r>
              <a:rPr lang="en-US" sz="3200" dirty="0">
                <a:solidFill>
                  <a:schemeClr val="tx1"/>
                </a:solidFill>
              </a:rPr>
              <a:t>but what you like</a:t>
            </a:r>
          </a:p>
          <a:p>
            <a:pPr lvl="8"/>
            <a:endParaRPr lang="en-US" sz="2400" dirty="0">
              <a:solidFill>
                <a:schemeClr val="tx1"/>
              </a:solidFill>
            </a:endParaRPr>
          </a:p>
          <a:p>
            <a:pPr marL="742950" indent="-742950" eaLnBrk="1" hangingPunct="1">
              <a:buClr>
                <a:srgbClr val="FF0000"/>
              </a:buClr>
              <a:buFont typeface="+mj-lt"/>
              <a:buAutoNum type="arabicPeriod"/>
            </a:pPr>
            <a:r>
              <a:rPr lang="en-US" sz="3600" b="1" dirty="0">
                <a:solidFill>
                  <a:schemeClr val="tx1"/>
                </a:solidFill>
              </a:rPr>
              <a:t>Evaluating extrapolation methods</a:t>
            </a:r>
          </a:p>
          <a:p>
            <a:pPr lvl="1">
              <a:buClr>
                <a:srgbClr val="FF0000"/>
              </a:buClr>
            </a:pPr>
            <a:r>
              <a:rPr lang="en-US" sz="3200" dirty="0">
                <a:solidFill>
                  <a:schemeClr val="tx1"/>
                </a:solidFill>
              </a:rPr>
              <a:t>How to measure performance of recommendation methods</a:t>
            </a:r>
          </a:p>
        </p:txBody>
      </p:sp>
      <p:sp>
        <p:nvSpPr>
          <p:cNvPr id="4" name="Date Placeholder 3"/>
          <p:cNvSpPr>
            <a:spLocks noGrp="1"/>
          </p:cNvSpPr>
          <p:nvPr>
            <p:ph type="dt" sz="half" idx="10"/>
          </p:nvPr>
        </p:nvSpPr>
        <p:spPr/>
        <p:txBody>
          <a:bodyPr/>
          <a:lstStyle/>
          <a:p>
            <a:fld id="{B71B4130-47FB-4DF8-8542-C05BD6C6866F}"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9</a:t>
            </a:fld>
            <a:endParaRPr lang="en-US"/>
          </a:p>
        </p:txBody>
      </p:sp>
      <p:sp>
        <p:nvSpPr>
          <p:cNvPr id="9" name="Footer Placeholder 14">
            <a:extLst>
              <a:ext uri="{FF2B5EF4-FFF2-40B4-BE49-F238E27FC236}">
                <a16:creationId xmlns:a16="http://schemas.microsoft.com/office/drawing/2014/main" id="{E9112287-DCDE-C042-B8F7-B87E818948C6}"/>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107721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371600" y="286605"/>
            <a:ext cx="8519160" cy="1084996"/>
          </a:xfrm>
        </p:spPr>
        <p:txBody>
          <a:bodyPr/>
          <a:lstStyle/>
          <a:p>
            <a:pPr eaLnBrk="1" hangingPunct="1"/>
            <a:r>
              <a:rPr lang="en-US" dirty="0"/>
              <a:t>(1) Gathering Ratings</a:t>
            </a:r>
          </a:p>
        </p:txBody>
      </p:sp>
      <p:sp>
        <p:nvSpPr>
          <p:cNvPr id="25603" name="Rectangle 3"/>
          <p:cNvSpPr>
            <a:spLocks noGrp="1" noChangeArrowheads="1"/>
          </p:cNvSpPr>
          <p:nvPr>
            <p:ph idx="1"/>
          </p:nvPr>
        </p:nvSpPr>
        <p:spPr>
          <a:xfrm>
            <a:off x="1371600" y="1845734"/>
            <a:ext cx="10668000" cy="4614052"/>
          </a:xfrm>
        </p:spPr>
        <p:txBody>
          <a:bodyPr>
            <a:noAutofit/>
          </a:bodyPr>
          <a:lstStyle/>
          <a:p>
            <a:pPr eaLnBrk="1" hangingPunct="1"/>
            <a:r>
              <a:rPr lang="en-US" sz="3600" b="1" dirty="0">
                <a:solidFill>
                  <a:srgbClr val="0000FF"/>
                </a:solidFill>
              </a:rPr>
              <a:t>Explicit</a:t>
            </a:r>
          </a:p>
          <a:p>
            <a:pPr lvl="1" eaLnBrk="1" hangingPunct="1"/>
            <a:r>
              <a:rPr lang="en-US" sz="3200" dirty="0"/>
              <a:t>Ask people to rate items</a:t>
            </a:r>
          </a:p>
          <a:p>
            <a:pPr lvl="1" eaLnBrk="1" hangingPunct="1"/>
            <a:r>
              <a:rPr lang="en-US" sz="3200" dirty="0"/>
              <a:t>Doesn’t work well in practice – people can't be bothered</a:t>
            </a:r>
          </a:p>
          <a:p>
            <a:pPr lvl="1" eaLnBrk="1" hangingPunct="1"/>
            <a:r>
              <a:rPr lang="en-US" sz="3200" dirty="0"/>
              <a:t>Crowdsourcing: Pay people to label items</a:t>
            </a:r>
          </a:p>
          <a:p>
            <a:pPr lvl="8"/>
            <a:endParaRPr lang="en-US" sz="2400" dirty="0"/>
          </a:p>
          <a:p>
            <a:pPr eaLnBrk="1" hangingPunct="1"/>
            <a:r>
              <a:rPr lang="en-US" sz="3600" b="1" dirty="0">
                <a:solidFill>
                  <a:srgbClr val="00B050"/>
                </a:solidFill>
              </a:rPr>
              <a:t>Implicit</a:t>
            </a:r>
          </a:p>
          <a:p>
            <a:pPr lvl="1" eaLnBrk="1" hangingPunct="1"/>
            <a:r>
              <a:rPr lang="en-US" sz="3200" dirty="0"/>
              <a:t>Learn ratings from user actions</a:t>
            </a:r>
          </a:p>
          <a:p>
            <a:pPr lvl="2"/>
            <a:r>
              <a:rPr lang="en-US" sz="2800" dirty="0"/>
              <a:t>E.g., purchase  (or watch video, or read article)  implies high rating</a:t>
            </a:r>
          </a:p>
        </p:txBody>
      </p:sp>
      <p:sp>
        <p:nvSpPr>
          <p:cNvPr id="4" name="Date Placeholder 3"/>
          <p:cNvSpPr>
            <a:spLocks noGrp="1"/>
          </p:cNvSpPr>
          <p:nvPr>
            <p:ph type="dt" sz="half" idx="10"/>
          </p:nvPr>
        </p:nvSpPr>
        <p:spPr/>
        <p:txBody>
          <a:bodyPr/>
          <a:lstStyle/>
          <a:p>
            <a:fld id="{BF7C55A1-487A-4866-88B9-0420AEC50602}"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10</a:t>
            </a:fld>
            <a:endParaRPr lang="en-US"/>
          </a:p>
        </p:txBody>
      </p:sp>
      <p:sp>
        <p:nvSpPr>
          <p:cNvPr id="7" name="Footer Placeholder 14">
            <a:extLst>
              <a:ext uri="{FF2B5EF4-FFF2-40B4-BE49-F238E27FC236}">
                <a16:creationId xmlns:a16="http://schemas.microsoft.com/office/drawing/2014/main" id="{882A5A65-357E-CF45-A004-E5AF0E99C520}"/>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5147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60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0" y="286605"/>
            <a:ext cx="7543800" cy="780196"/>
          </a:xfrm>
        </p:spPr>
        <p:txBody>
          <a:bodyPr/>
          <a:lstStyle/>
          <a:p>
            <a:pPr eaLnBrk="1" hangingPunct="1"/>
            <a:r>
              <a:rPr lang="en-US" dirty="0"/>
              <a:t>(2) Extrapolating Utilities</a:t>
            </a:r>
          </a:p>
        </p:txBody>
      </p:sp>
      <p:sp>
        <p:nvSpPr>
          <p:cNvPr id="26627" name="Rectangle 3"/>
          <p:cNvSpPr>
            <a:spLocks noGrp="1" noChangeArrowheads="1"/>
          </p:cNvSpPr>
          <p:nvPr>
            <p:ph idx="1"/>
          </p:nvPr>
        </p:nvSpPr>
        <p:spPr>
          <a:xfrm>
            <a:off x="1524000" y="1845734"/>
            <a:ext cx="8016241" cy="4023360"/>
          </a:xfrm>
        </p:spPr>
        <p:txBody>
          <a:bodyPr>
            <a:noAutofit/>
          </a:bodyPr>
          <a:lstStyle/>
          <a:p>
            <a:pPr eaLnBrk="1" hangingPunct="1"/>
            <a:r>
              <a:rPr lang="en-US" sz="4000" b="1" dirty="0">
                <a:solidFill>
                  <a:srgbClr val="FF0066"/>
                </a:solidFill>
              </a:rPr>
              <a:t>Key problem:</a:t>
            </a:r>
            <a:r>
              <a:rPr lang="en-US" sz="4000" dirty="0">
                <a:solidFill>
                  <a:srgbClr val="FF0066"/>
                </a:solidFill>
              </a:rPr>
              <a:t> </a:t>
            </a:r>
            <a:r>
              <a:rPr lang="en-US" sz="4000" dirty="0"/>
              <a:t>Utility matrix </a:t>
            </a:r>
            <a:r>
              <a:rPr lang="en-US" sz="4000" b="1" i="1" dirty="0"/>
              <a:t>U</a:t>
            </a:r>
            <a:r>
              <a:rPr lang="en-US" sz="4000" dirty="0"/>
              <a:t> is </a:t>
            </a:r>
            <a:r>
              <a:rPr lang="en-US" sz="4000" b="1" dirty="0"/>
              <a:t>sparse</a:t>
            </a:r>
          </a:p>
          <a:p>
            <a:pPr lvl="1" eaLnBrk="1" hangingPunct="1"/>
            <a:r>
              <a:rPr lang="en-US" sz="3600" dirty="0"/>
              <a:t>Most people have not rated most items</a:t>
            </a:r>
          </a:p>
          <a:p>
            <a:pPr lvl="1" eaLnBrk="1" hangingPunct="1"/>
            <a:endParaRPr lang="en-US" sz="3600" dirty="0"/>
          </a:p>
          <a:p>
            <a:pPr lvl="1" eaLnBrk="1" hangingPunct="1"/>
            <a:r>
              <a:rPr lang="en-US" sz="4000" b="1" dirty="0">
                <a:solidFill>
                  <a:srgbClr val="008000"/>
                </a:solidFill>
              </a:rPr>
              <a:t>The "Cold Start" Problem: </a:t>
            </a:r>
          </a:p>
          <a:p>
            <a:pPr lvl="2"/>
            <a:r>
              <a:rPr lang="en-US" sz="3600" dirty="0"/>
              <a:t>New items have no ratings</a:t>
            </a:r>
          </a:p>
          <a:p>
            <a:pPr lvl="2"/>
            <a:r>
              <a:rPr lang="en-US" sz="3600" dirty="0"/>
              <a:t>New users have no history</a:t>
            </a:r>
          </a:p>
          <a:p>
            <a:pPr lvl="8"/>
            <a:endParaRPr lang="en-US" sz="2000" dirty="0"/>
          </a:p>
          <a:p>
            <a:pPr eaLnBrk="1" hangingPunct="1"/>
            <a:endParaRPr lang="en-US" dirty="0"/>
          </a:p>
        </p:txBody>
      </p:sp>
      <p:sp>
        <p:nvSpPr>
          <p:cNvPr id="4" name="Date Placeholder 3"/>
          <p:cNvSpPr>
            <a:spLocks noGrp="1"/>
          </p:cNvSpPr>
          <p:nvPr>
            <p:ph type="dt" sz="half" idx="10"/>
          </p:nvPr>
        </p:nvSpPr>
        <p:spPr/>
        <p:txBody>
          <a:bodyPr/>
          <a:lstStyle/>
          <a:p>
            <a:fld id="{14CD542F-31A3-457F-8D43-D4FB1CA62261}"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11</a:t>
            </a:fld>
            <a:endParaRPr lang="en-US"/>
          </a:p>
        </p:txBody>
      </p:sp>
      <p:sp>
        <p:nvSpPr>
          <p:cNvPr id="8" name="Footer Placeholder 14">
            <a:extLst>
              <a:ext uri="{FF2B5EF4-FFF2-40B4-BE49-F238E27FC236}">
                <a16:creationId xmlns:a16="http://schemas.microsoft.com/office/drawing/2014/main" id="{0500FD7C-BDB7-AD4E-893A-86ECB376A72E}"/>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11832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6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219200" y="286605"/>
            <a:ext cx="7543800" cy="780196"/>
          </a:xfrm>
        </p:spPr>
        <p:txBody>
          <a:bodyPr/>
          <a:lstStyle/>
          <a:p>
            <a:pPr eaLnBrk="1" hangingPunct="1"/>
            <a:r>
              <a:rPr lang="en-US" dirty="0"/>
              <a:t>(2) Extrapolating Utilities</a:t>
            </a:r>
          </a:p>
        </p:txBody>
      </p:sp>
      <p:sp>
        <p:nvSpPr>
          <p:cNvPr id="26627" name="Rectangle 3"/>
          <p:cNvSpPr>
            <a:spLocks noGrp="1" noChangeArrowheads="1"/>
          </p:cNvSpPr>
          <p:nvPr>
            <p:ph idx="1"/>
          </p:nvPr>
        </p:nvSpPr>
        <p:spPr>
          <a:xfrm>
            <a:off x="1219199" y="1845734"/>
            <a:ext cx="9372601" cy="4326466"/>
          </a:xfrm>
        </p:spPr>
        <p:txBody>
          <a:bodyPr>
            <a:noAutofit/>
          </a:bodyPr>
          <a:lstStyle/>
          <a:p>
            <a:pPr lvl="8"/>
            <a:endParaRPr lang="en-US" sz="2000" dirty="0"/>
          </a:p>
          <a:p>
            <a:pPr eaLnBrk="1" hangingPunct="1"/>
            <a:r>
              <a:rPr lang="en-US" sz="3600" b="1" dirty="0">
                <a:solidFill>
                  <a:srgbClr val="0000FF"/>
                </a:solidFill>
              </a:rPr>
              <a:t>Three approaches to recommender systems:</a:t>
            </a:r>
          </a:p>
          <a:p>
            <a:pPr eaLnBrk="1" hangingPunct="1"/>
            <a:endParaRPr lang="en-US" sz="3200" b="1" dirty="0">
              <a:solidFill>
                <a:srgbClr val="0000FF"/>
              </a:solidFill>
            </a:endParaRPr>
          </a:p>
          <a:p>
            <a:pPr marL="576263" lvl="1" indent="-376238">
              <a:buFont typeface="+mj-lt"/>
              <a:buAutoNum type="arabicPeriod"/>
            </a:pPr>
            <a:r>
              <a:rPr lang="en-US" sz="3200" dirty="0"/>
              <a:t>Content-based</a:t>
            </a:r>
          </a:p>
          <a:p>
            <a:pPr marL="576263" lvl="1" indent="-376238">
              <a:buFont typeface="+mj-lt"/>
              <a:buAutoNum type="arabicPeriod"/>
            </a:pPr>
            <a:r>
              <a:rPr lang="en-US" sz="3200" dirty="0"/>
              <a:t>Collaborative Filtering</a:t>
            </a:r>
          </a:p>
          <a:p>
            <a:pPr marL="576263" lvl="1" indent="-376238">
              <a:buFont typeface="+mj-lt"/>
              <a:buAutoNum type="arabicPeriod"/>
            </a:pPr>
            <a:r>
              <a:rPr lang="en-US" sz="3200" dirty="0"/>
              <a:t>Latent factor (Neural embedding) based </a:t>
            </a:r>
          </a:p>
        </p:txBody>
      </p:sp>
      <p:sp>
        <p:nvSpPr>
          <p:cNvPr id="4" name="Date Placeholder 3"/>
          <p:cNvSpPr>
            <a:spLocks noGrp="1"/>
          </p:cNvSpPr>
          <p:nvPr>
            <p:ph type="dt" sz="half" idx="10"/>
          </p:nvPr>
        </p:nvSpPr>
        <p:spPr/>
        <p:txBody>
          <a:bodyPr/>
          <a:lstStyle/>
          <a:p>
            <a:fld id="{14CD542F-31A3-457F-8D43-D4FB1CA62261}"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12</a:t>
            </a:fld>
            <a:endParaRPr lang="en-US"/>
          </a:p>
        </p:txBody>
      </p:sp>
      <p:sp>
        <p:nvSpPr>
          <p:cNvPr id="2" name="Right Brace 1"/>
          <p:cNvSpPr/>
          <p:nvPr/>
        </p:nvSpPr>
        <p:spPr>
          <a:xfrm>
            <a:off x="5638800" y="3429000"/>
            <a:ext cx="228600" cy="914400"/>
          </a:xfrm>
          <a:prstGeom prst="rightBrace">
            <a:avLst>
              <a:gd name="adj1" fmla="val 54844"/>
              <a:gd name="adj2" fmla="val 50000"/>
            </a:avLst>
          </a:prstGeom>
          <a:ln w="762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00FF"/>
              </a:solidFill>
            </a:endParaRPr>
          </a:p>
        </p:txBody>
      </p:sp>
      <p:sp>
        <p:nvSpPr>
          <p:cNvPr id="3" name="TextBox 2"/>
          <p:cNvSpPr txBox="1"/>
          <p:nvPr/>
        </p:nvSpPr>
        <p:spPr>
          <a:xfrm>
            <a:off x="6149341" y="3563035"/>
            <a:ext cx="2929007" cy="646331"/>
          </a:xfrm>
          <a:prstGeom prst="rect">
            <a:avLst/>
          </a:prstGeom>
          <a:noFill/>
        </p:spPr>
        <p:txBody>
          <a:bodyPr wrap="none" rtlCol="0">
            <a:spAutoFit/>
          </a:bodyPr>
          <a:lstStyle/>
          <a:p>
            <a:r>
              <a:rPr lang="en-US" sz="3600" b="1" dirty="0">
                <a:solidFill>
                  <a:srgbClr val="008000"/>
                </a:solidFill>
                <a:latin typeface="Arial" pitchFamily="34" charset="0"/>
                <a:cs typeface="Arial" pitchFamily="34" charset="0"/>
              </a:rPr>
              <a:t>This lecture!</a:t>
            </a:r>
          </a:p>
        </p:txBody>
      </p:sp>
      <p:sp>
        <p:nvSpPr>
          <p:cNvPr id="9" name="Footer Placeholder 14">
            <a:extLst>
              <a:ext uri="{FF2B5EF4-FFF2-40B4-BE49-F238E27FC236}">
                <a16:creationId xmlns:a16="http://schemas.microsoft.com/office/drawing/2014/main" id="{3C2B9B01-72B5-E745-8738-5E2BD329B1B5}"/>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70034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CDC7BFD-D0C2-EB41-9B52-F2F5A6A390B3}"/>
              </a:ext>
            </a:extLst>
          </p:cNvPr>
          <p:cNvSpPr/>
          <p:nvPr/>
        </p:nvSpPr>
        <p:spPr>
          <a:xfrm>
            <a:off x="4191000" y="1180144"/>
            <a:ext cx="5308306" cy="1844679"/>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D30E81EC-04DE-2546-8908-839A341C37BF}"/>
              </a:ext>
            </a:extLst>
          </p:cNvPr>
          <p:cNvSpPr/>
          <p:nvPr/>
        </p:nvSpPr>
        <p:spPr>
          <a:xfrm>
            <a:off x="4555375" y="3452987"/>
            <a:ext cx="4274529" cy="3416289"/>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36" name="Rectangle 4"/>
          <p:cNvSpPr>
            <a:spLocks noGrp="1" noChangeArrowheads="1"/>
          </p:cNvSpPr>
          <p:nvPr>
            <p:ph type="title"/>
          </p:nvPr>
        </p:nvSpPr>
        <p:spPr>
          <a:xfrm>
            <a:off x="846666" y="145407"/>
            <a:ext cx="11497733" cy="838200"/>
          </a:xfrm>
        </p:spPr>
        <p:txBody>
          <a:bodyPr>
            <a:normAutofit/>
          </a:bodyPr>
          <a:lstStyle/>
          <a:p>
            <a:r>
              <a:rPr lang="en-US" sz="4400" dirty="0"/>
              <a:t>Content-based vs. Collaborative Filtering</a:t>
            </a:r>
          </a:p>
        </p:txBody>
      </p:sp>
      <p:sp>
        <p:nvSpPr>
          <p:cNvPr id="18437" name="Rectangle 5"/>
          <p:cNvSpPr>
            <a:spLocks noGrp="1" noChangeArrowheads="1"/>
          </p:cNvSpPr>
          <p:nvPr>
            <p:ph sz="half" idx="1"/>
          </p:nvPr>
        </p:nvSpPr>
        <p:spPr>
          <a:xfrm>
            <a:off x="5144247" y="5439937"/>
            <a:ext cx="5181600" cy="1489683"/>
          </a:xfrm>
        </p:spPr>
        <p:txBody>
          <a:bodyPr>
            <a:noAutofit/>
          </a:bodyPr>
          <a:lstStyle/>
          <a:p>
            <a:r>
              <a:rPr lang="en-US" sz="3200" b="1" dirty="0">
                <a:solidFill>
                  <a:srgbClr val="C00000"/>
                </a:solidFill>
              </a:rPr>
              <a:t>Customer D</a:t>
            </a:r>
          </a:p>
          <a:p>
            <a:pPr lvl="1"/>
            <a:r>
              <a:rPr lang="en-US" sz="2800" dirty="0"/>
              <a:t>Plays Ella Fitzgerald</a:t>
            </a:r>
          </a:p>
          <a:p>
            <a:pPr lvl="1"/>
            <a:r>
              <a:rPr lang="en-US" sz="2800" dirty="0"/>
              <a:t>Plays Louis Armstrong</a:t>
            </a:r>
          </a:p>
        </p:txBody>
      </p:sp>
      <p:sp>
        <p:nvSpPr>
          <p:cNvPr id="18438" name="Rectangle 6"/>
          <p:cNvSpPr>
            <a:spLocks noGrp="1" noChangeArrowheads="1"/>
          </p:cNvSpPr>
          <p:nvPr>
            <p:ph sz="half" idx="2"/>
          </p:nvPr>
        </p:nvSpPr>
        <p:spPr>
          <a:xfrm>
            <a:off x="381000" y="3688437"/>
            <a:ext cx="3945774" cy="2012941"/>
          </a:xfrm>
        </p:spPr>
        <p:txBody>
          <a:bodyPr>
            <a:noAutofit/>
          </a:bodyPr>
          <a:lstStyle/>
          <a:p>
            <a:r>
              <a:rPr lang="en-US" sz="4000" b="1" dirty="0">
                <a:solidFill>
                  <a:srgbClr val="061CFF"/>
                </a:solidFill>
              </a:rPr>
              <a:t>Customer W</a:t>
            </a:r>
          </a:p>
          <a:p>
            <a:pPr lvl="1"/>
            <a:r>
              <a:rPr lang="en-US" sz="3600" dirty="0"/>
              <a:t>Plays Ella Fitzgerald </a:t>
            </a:r>
          </a:p>
          <a:p>
            <a:pPr lvl="1"/>
            <a:r>
              <a:rPr lang="en-US" sz="3600" dirty="0">
                <a:solidFill>
                  <a:srgbClr val="008000"/>
                </a:solidFill>
              </a:rPr>
              <a:t>What should we recommend next?</a:t>
            </a:r>
            <a:endParaRPr lang="en-US" sz="3200" b="1" dirty="0">
              <a:solidFill>
                <a:srgbClr val="008000"/>
              </a:solidFill>
            </a:endParaRPr>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a:p>
        </p:txBody>
      </p:sp>
      <p:pic>
        <p:nvPicPr>
          <p:cNvPr id="18440" name="Picture 8"/>
          <p:cNvPicPr>
            <a:picLocks noChangeAspect="1" noChangeArrowheads="1"/>
          </p:cNvPicPr>
          <p:nvPr/>
        </p:nvPicPr>
        <p:blipFill>
          <a:blip r:embed="rId3"/>
          <a:srcRect t="2190" b="2190"/>
          <a:stretch/>
        </p:blipFill>
        <p:spPr bwMode="auto">
          <a:xfrm>
            <a:off x="381000" y="1029045"/>
            <a:ext cx="2467925" cy="2359845"/>
          </a:xfrm>
          <a:prstGeom prst="rect">
            <a:avLst/>
          </a:prstGeom>
          <a:noFill/>
        </p:spPr>
      </p:pic>
      <p:pic>
        <p:nvPicPr>
          <p:cNvPr id="3" name="Picture 2">
            <a:extLst>
              <a:ext uri="{FF2B5EF4-FFF2-40B4-BE49-F238E27FC236}">
                <a16:creationId xmlns:a16="http://schemas.microsoft.com/office/drawing/2014/main" id="{BA8349C1-4B31-1048-B5BB-3AF762D9EDCB}"/>
              </a:ext>
            </a:extLst>
          </p:cNvPr>
          <p:cNvPicPr>
            <a:picLocks noChangeAspect="1"/>
          </p:cNvPicPr>
          <p:nvPr/>
        </p:nvPicPr>
        <p:blipFill>
          <a:blip r:embed="rId4"/>
          <a:srcRect t="5153" b="5153"/>
          <a:stretch/>
        </p:blipFill>
        <p:spPr>
          <a:xfrm>
            <a:off x="5687461" y="3621211"/>
            <a:ext cx="1469434" cy="1819299"/>
          </a:xfrm>
          <a:prstGeom prst="rect">
            <a:avLst/>
          </a:prstGeom>
        </p:spPr>
      </p:pic>
      <p:sp>
        <p:nvSpPr>
          <p:cNvPr id="12" name="Footer Placeholder 13">
            <a:extLst>
              <a:ext uri="{FF2B5EF4-FFF2-40B4-BE49-F238E27FC236}">
                <a16:creationId xmlns:a16="http://schemas.microsoft.com/office/drawing/2014/main" id="{F9F2F534-8C14-8B40-A5D4-D87C7E55C31F}"/>
              </a:ext>
            </a:extLst>
          </p:cNvPr>
          <p:cNvSpPr txBox="1">
            <a:spLocks/>
          </p:cNvSpPr>
          <p:nvPr/>
        </p:nvSpPr>
        <p:spPr>
          <a:xfrm>
            <a:off x="3686187" y="6705607"/>
            <a:ext cx="4822804" cy="119311"/>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a:t>Slides adapted from Jure Leskovec</a:t>
            </a:r>
            <a:endParaRPr lang="en-US" dirty="0"/>
          </a:p>
        </p:txBody>
      </p:sp>
      <p:sp>
        <p:nvSpPr>
          <p:cNvPr id="11" name="Rectangle 6">
            <a:extLst>
              <a:ext uri="{FF2B5EF4-FFF2-40B4-BE49-F238E27FC236}">
                <a16:creationId xmlns:a16="http://schemas.microsoft.com/office/drawing/2014/main" id="{781A4824-08C1-2C47-87E2-3CDA1F063681}"/>
              </a:ext>
            </a:extLst>
          </p:cNvPr>
          <p:cNvSpPr txBox="1">
            <a:spLocks noChangeArrowheads="1"/>
          </p:cNvSpPr>
          <p:nvPr/>
        </p:nvSpPr>
        <p:spPr>
          <a:xfrm>
            <a:off x="9710748" y="3505200"/>
            <a:ext cx="2786052" cy="3097741"/>
          </a:xfrm>
          <a:prstGeom prst="rect">
            <a:avLst/>
          </a:prstGeom>
        </p:spPr>
        <p:txBody>
          <a:bodyPr vert="horz" lIns="0" tIns="45720" rIns="0" bIns="45720" rtlCol="0">
            <a:normAutofit/>
          </a:bodyPr>
          <a:lst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pPr marL="150865" lvl="1" indent="0" fontAlgn="auto">
              <a:buNone/>
            </a:pPr>
            <a:r>
              <a:rPr lang="en-US" sz="3200" dirty="0">
                <a:solidFill>
                  <a:srgbClr val="008000"/>
                </a:solidFill>
              </a:rPr>
              <a:t>Suggest Louis Armstrong</a:t>
            </a:r>
          </a:p>
        </p:txBody>
      </p:sp>
      <p:sp>
        <p:nvSpPr>
          <p:cNvPr id="13" name="Rectangle 5">
            <a:extLst>
              <a:ext uri="{FF2B5EF4-FFF2-40B4-BE49-F238E27FC236}">
                <a16:creationId xmlns:a16="http://schemas.microsoft.com/office/drawing/2014/main" id="{B4F2FB96-4352-6745-9AC8-E471CD19EC4A}"/>
              </a:ext>
            </a:extLst>
          </p:cNvPr>
          <p:cNvSpPr txBox="1">
            <a:spLocks noChangeArrowheads="1"/>
          </p:cNvSpPr>
          <p:nvPr/>
        </p:nvSpPr>
        <p:spPr>
          <a:xfrm>
            <a:off x="4191000" y="1119800"/>
            <a:ext cx="5308306" cy="1858527"/>
          </a:xfrm>
          <a:prstGeom prst="rect">
            <a:avLst/>
          </a:prstGeom>
        </p:spPr>
        <p:txBody>
          <a:bodyPr vert="horz" lIns="0" tIns="45720" rIns="0" bIns="45720" rtlCol="0">
            <a:noAutofit/>
          </a:bodyPr>
          <a:lst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pPr fontAlgn="auto"/>
            <a:r>
              <a:rPr lang="en-US" sz="3200" b="1" dirty="0">
                <a:solidFill>
                  <a:srgbClr val="00B050"/>
                </a:solidFill>
              </a:rPr>
              <a:t>Database</a:t>
            </a:r>
          </a:p>
          <a:p>
            <a:pPr lvl="1" fontAlgn="auto"/>
            <a:r>
              <a:rPr lang="en-US" sz="2400" dirty="0"/>
              <a:t>Ella Fitzgerald: Jazz, Mid-20</a:t>
            </a:r>
            <a:r>
              <a:rPr lang="en-US" sz="2400" baseline="30000" dirty="0"/>
              <a:t>th</a:t>
            </a:r>
            <a:r>
              <a:rPr lang="en-US" sz="2400" dirty="0"/>
              <a:t> century, vocal legend, famous duets, …</a:t>
            </a:r>
          </a:p>
          <a:p>
            <a:pPr lvl="1" fontAlgn="auto"/>
            <a:r>
              <a:rPr lang="en-US" sz="2400" dirty="0"/>
              <a:t>Louis Armstrong: Jazz, Mid-20</a:t>
            </a:r>
            <a:r>
              <a:rPr lang="en-US" sz="2400" baseline="30000" dirty="0"/>
              <a:t>th</a:t>
            </a:r>
            <a:r>
              <a:rPr lang="en-US" sz="2400" dirty="0"/>
              <a:t> century, vocal legend, famous duets, …</a:t>
            </a:r>
          </a:p>
          <a:p>
            <a:pPr lvl="1" fontAlgn="auto"/>
            <a:endParaRPr lang="en-US" sz="2800" dirty="0"/>
          </a:p>
        </p:txBody>
      </p:sp>
      <p:cxnSp>
        <p:nvCxnSpPr>
          <p:cNvPr id="7" name="Straight Arrow Connector 6">
            <a:extLst>
              <a:ext uri="{FF2B5EF4-FFF2-40B4-BE49-F238E27FC236}">
                <a16:creationId xmlns:a16="http://schemas.microsoft.com/office/drawing/2014/main" id="{DD8BB9D3-6652-484F-80EB-5267FC242EFA}"/>
              </a:ext>
            </a:extLst>
          </p:cNvPr>
          <p:cNvCxnSpPr>
            <a:cxnSpLocks/>
          </p:cNvCxnSpPr>
          <p:nvPr/>
        </p:nvCxnSpPr>
        <p:spPr>
          <a:xfrm>
            <a:off x="8288981" y="2541571"/>
            <a:ext cx="1447347" cy="1289229"/>
          </a:xfrm>
          <a:prstGeom prst="straightConnector1">
            <a:avLst/>
          </a:prstGeom>
          <a:ln w="63500">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6558538-402E-D843-9406-9057BCFEC2B5}"/>
              </a:ext>
            </a:extLst>
          </p:cNvPr>
          <p:cNvCxnSpPr>
            <a:cxnSpLocks/>
          </p:cNvCxnSpPr>
          <p:nvPr/>
        </p:nvCxnSpPr>
        <p:spPr>
          <a:xfrm flipV="1">
            <a:off x="8077200" y="4379231"/>
            <a:ext cx="1659128" cy="1054382"/>
          </a:xfrm>
          <a:prstGeom prst="straightConnector1">
            <a:avLst/>
          </a:prstGeom>
          <a:ln w="63500">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AB9F6EE-F75D-E14D-BAA9-7A4AA9FC45F1}"/>
              </a:ext>
            </a:extLst>
          </p:cNvPr>
          <p:cNvSpPr txBox="1"/>
          <p:nvPr/>
        </p:nvSpPr>
        <p:spPr>
          <a:xfrm>
            <a:off x="9271372" y="2696218"/>
            <a:ext cx="2720040" cy="584775"/>
          </a:xfrm>
          <a:prstGeom prst="rect">
            <a:avLst/>
          </a:prstGeom>
          <a:noFill/>
        </p:spPr>
        <p:txBody>
          <a:bodyPr wrap="none" rtlCol="0">
            <a:spAutoFit/>
          </a:bodyPr>
          <a:lstStyle/>
          <a:p>
            <a:r>
              <a:rPr lang="en-US" sz="3200" dirty="0">
                <a:latin typeface="Calibri" panose="020F0502020204030204" pitchFamily="34" charset="0"/>
                <a:cs typeface="Calibri" panose="020F0502020204030204" pitchFamily="34" charset="0"/>
              </a:rPr>
              <a:t>Content-based </a:t>
            </a:r>
          </a:p>
        </p:txBody>
      </p:sp>
      <p:sp>
        <p:nvSpPr>
          <p:cNvPr id="25" name="TextBox 24">
            <a:extLst>
              <a:ext uri="{FF2B5EF4-FFF2-40B4-BE49-F238E27FC236}">
                <a16:creationId xmlns:a16="http://schemas.microsoft.com/office/drawing/2014/main" id="{A4D29318-DE63-804A-B441-7A8A40207C4D}"/>
              </a:ext>
            </a:extLst>
          </p:cNvPr>
          <p:cNvSpPr txBox="1"/>
          <p:nvPr/>
        </p:nvSpPr>
        <p:spPr>
          <a:xfrm>
            <a:off x="8752962" y="4879594"/>
            <a:ext cx="2786052" cy="1108037"/>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Collaborative filtering</a:t>
            </a:r>
          </a:p>
        </p:txBody>
      </p:sp>
      <p:sp>
        <p:nvSpPr>
          <p:cNvPr id="10" name="TextBox 9">
            <a:extLst>
              <a:ext uri="{FF2B5EF4-FFF2-40B4-BE49-F238E27FC236}">
                <a16:creationId xmlns:a16="http://schemas.microsoft.com/office/drawing/2014/main" id="{DBE97580-E24C-0146-B886-67367486EA26}"/>
              </a:ext>
            </a:extLst>
          </p:cNvPr>
          <p:cNvSpPr txBox="1"/>
          <p:nvPr/>
        </p:nvSpPr>
        <p:spPr>
          <a:xfrm>
            <a:off x="8906764" y="6474072"/>
            <a:ext cx="4274529" cy="338554"/>
          </a:xfrm>
          <a:prstGeom prst="rect">
            <a:avLst/>
          </a:prstGeom>
          <a:noFill/>
        </p:spPr>
        <p:txBody>
          <a:bodyPr wrap="square" rtlCol="0">
            <a:spAutoFit/>
          </a:bodyPr>
          <a:lstStyle/>
          <a:p>
            <a:r>
              <a:rPr lang="en-US" sz="800" dirty="0"/>
              <a:t>Photographer: Paul Stafford  for </a:t>
            </a:r>
            <a:r>
              <a:rPr lang="en-US" sz="800" dirty="0" err="1"/>
              <a:t>www.travelmag.com</a:t>
            </a:r>
            <a:r>
              <a:rPr lang="en-US" sz="800" dirty="0"/>
              <a:t> </a:t>
            </a:r>
          </a:p>
          <a:p>
            <a:r>
              <a:rPr lang="en-US" sz="800" dirty="0"/>
              <a:t>https://</a:t>
            </a:r>
            <a:r>
              <a:rPr lang="en-US" sz="800" dirty="0" err="1"/>
              <a:t>www.flickr.com</a:t>
            </a:r>
            <a:r>
              <a:rPr lang="en-US" sz="800" dirty="0"/>
              <a:t>/photos/113306963@N05/33886542421</a:t>
            </a:r>
          </a:p>
        </p:txBody>
      </p:sp>
      <p:sp>
        <p:nvSpPr>
          <p:cNvPr id="16" name="TextBox 15">
            <a:extLst>
              <a:ext uri="{FF2B5EF4-FFF2-40B4-BE49-F238E27FC236}">
                <a16:creationId xmlns:a16="http://schemas.microsoft.com/office/drawing/2014/main" id="{6ED52860-BDEB-594A-AF23-4E2BF8487491}"/>
              </a:ext>
            </a:extLst>
          </p:cNvPr>
          <p:cNvSpPr txBox="1"/>
          <p:nvPr/>
        </p:nvSpPr>
        <p:spPr>
          <a:xfrm>
            <a:off x="686315" y="6443294"/>
            <a:ext cx="1200970" cy="369332"/>
          </a:xfrm>
          <a:prstGeom prst="rect">
            <a:avLst/>
          </a:prstGeom>
          <a:noFill/>
        </p:spPr>
        <p:txBody>
          <a:bodyPr wrap="none" rtlCol="0">
            <a:spAutoFit/>
          </a:bodyPr>
          <a:lstStyle/>
          <a:p>
            <a:r>
              <a:rPr lang="en-US" sz="900" dirty="0"/>
              <a:t>Thomas </a:t>
            </a:r>
            <a:r>
              <a:rPr lang="en-US" sz="900" dirty="0" err="1"/>
              <a:t>Quella</a:t>
            </a:r>
            <a:endParaRPr lang="en-US" sz="900" dirty="0"/>
          </a:p>
          <a:p>
            <a:r>
              <a:rPr lang="en-US" sz="900" dirty="0"/>
              <a:t>Wikimedia Commons</a:t>
            </a:r>
          </a:p>
        </p:txBody>
      </p:sp>
    </p:spTree>
    <p:extLst>
      <p:ext uri="{BB962C8B-B14F-4D97-AF65-F5344CB8AC3E}">
        <p14:creationId xmlns:p14="http://schemas.microsoft.com/office/powerpoint/2010/main" val="14110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43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43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437">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437">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437">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animBg="1"/>
      <p:bldP spid="18437" grpId="0" build="p"/>
      <p:bldP spid="11" grpId="0"/>
      <p:bldP spid="13" grpId="0"/>
      <p:bldP spid="18" grpId="0"/>
      <p:bldP spid="25"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544736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Content-based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909050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447800" y="76200"/>
            <a:ext cx="9220200" cy="987552"/>
          </a:xfrm>
        </p:spPr>
        <p:txBody>
          <a:bodyPr>
            <a:normAutofit/>
          </a:bodyPr>
          <a:lstStyle/>
          <a:p>
            <a:pPr eaLnBrk="1" hangingPunct="1"/>
            <a:r>
              <a:rPr lang="en-US" dirty="0"/>
              <a:t>Content-based Recommendations</a:t>
            </a:r>
          </a:p>
        </p:txBody>
      </p:sp>
      <p:sp>
        <p:nvSpPr>
          <p:cNvPr id="27651" name="Rectangle 3"/>
          <p:cNvSpPr>
            <a:spLocks noGrp="1" noChangeArrowheads="1"/>
          </p:cNvSpPr>
          <p:nvPr>
            <p:ph idx="1"/>
          </p:nvPr>
        </p:nvSpPr>
        <p:spPr>
          <a:xfrm>
            <a:off x="1097287" y="1845734"/>
            <a:ext cx="10789913" cy="4783666"/>
          </a:xfrm>
        </p:spPr>
        <p:txBody>
          <a:bodyPr>
            <a:normAutofit/>
          </a:bodyPr>
          <a:lstStyle/>
          <a:p>
            <a:pPr eaLnBrk="1" hangingPunct="1"/>
            <a:r>
              <a:rPr lang="en-US" sz="3900" b="1" dirty="0">
                <a:solidFill>
                  <a:srgbClr val="C00000"/>
                </a:solidFill>
              </a:rPr>
              <a:t>Main idea</a:t>
            </a:r>
            <a:r>
              <a:rPr lang="en-US" sz="3900" b="1" dirty="0">
                <a:solidFill>
                  <a:srgbClr val="D60093"/>
                </a:solidFill>
              </a:rPr>
              <a:t>:</a:t>
            </a:r>
            <a:r>
              <a:rPr lang="en-US" sz="3900" dirty="0">
                <a:solidFill>
                  <a:srgbClr val="D60093"/>
                </a:solidFill>
              </a:rPr>
              <a:t> </a:t>
            </a:r>
            <a:r>
              <a:rPr lang="en-US" sz="3900" dirty="0"/>
              <a:t>Recommend items to customer </a:t>
            </a:r>
            <a:r>
              <a:rPr lang="en-US" sz="3900" b="1" i="1" dirty="0"/>
              <a:t>x</a:t>
            </a:r>
            <a:r>
              <a:rPr lang="en-US" sz="3900" dirty="0"/>
              <a:t> similar to previous items rated highly by </a:t>
            </a:r>
            <a:r>
              <a:rPr lang="en-US" sz="3900" b="1" i="1" dirty="0"/>
              <a:t>x</a:t>
            </a:r>
          </a:p>
          <a:p>
            <a:pPr marL="118872" indent="0"/>
            <a:endParaRPr lang="en-US" sz="3600" b="1" i="1" dirty="0"/>
          </a:p>
          <a:p>
            <a:pPr eaLnBrk="1" hangingPunct="1"/>
            <a:r>
              <a:rPr lang="en-US" sz="3600" b="1" dirty="0">
                <a:solidFill>
                  <a:srgbClr val="0000FF"/>
                </a:solidFill>
              </a:rPr>
              <a:t>Movie recommendations</a:t>
            </a:r>
          </a:p>
          <a:p>
            <a:pPr lvl="1" eaLnBrk="1" hangingPunct="1"/>
            <a:r>
              <a:rPr lang="en-US" sz="3200" dirty="0"/>
              <a:t>Recommend movies with same actor(s), director, genre, …</a:t>
            </a:r>
          </a:p>
          <a:p>
            <a:pPr eaLnBrk="1" hangingPunct="1"/>
            <a:r>
              <a:rPr lang="en-US" sz="3600" b="1" dirty="0">
                <a:solidFill>
                  <a:srgbClr val="0000FF"/>
                </a:solidFill>
              </a:rPr>
              <a:t>Websites, blogs, news</a:t>
            </a:r>
          </a:p>
          <a:p>
            <a:pPr lvl="1" eaLnBrk="1" hangingPunct="1"/>
            <a:r>
              <a:rPr lang="en-US" sz="3200" dirty="0"/>
              <a:t>Recommend other sites with similar types or words</a:t>
            </a:r>
          </a:p>
          <a:p>
            <a:pPr lvl="1" eaLnBrk="1" hangingPunct="1"/>
            <a:endParaRPr lang="en-US" dirty="0"/>
          </a:p>
        </p:txBody>
      </p:sp>
      <p:sp>
        <p:nvSpPr>
          <p:cNvPr id="4" name="Date Placeholder 3"/>
          <p:cNvSpPr>
            <a:spLocks noGrp="1"/>
          </p:cNvSpPr>
          <p:nvPr>
            <p:ph type="dt" sz="half" idx="10"/>
          </p:nvPr>
        </p:nvSpPr>
        <p:spPr/>
        <p:txBody>
          <a:bodyPr/>
          <a:lstStyle/>
          <a:p>
            <a:fld id="{3B632729-BAD0-4DF6-BF69-16B9559EB2F7}"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16</a:t>
            </a:fld>
            <a:endParaRPr lang="en-US"/>
          </a:p>
        </p:txBody>
      </p:sp>
      <p:sp>
        <p:nvSpPr>
          <p:cNvPr id="8" name="Footer Placeholder 14">
            <a:extLst>
              <a:ext uri="{FF2B5EF4-FFF2-40B4-BE49-F238E27FC236}">
                <a16:creationId xmlns:a16="http://schemas.microsoft.com/office/drawing/2014/main" id="{9FD79856-A6BE-5645-8679-7738130103BB}"/>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919683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346960" y="304800"/>
            <a:ext cx="7543800" cy="818356"/>
          </a:xfrm>
        </p:spPr>
        <p:txBody>
          <a:bodyPr/>
          <a:lstStyle/>
          <a:p>
            <a:pPr eaLnBrk="1" hangingPunct="1"/>
            <a:r>
              <a:rPr lang="en-US" dirty="0"/>
              <a:t>Plan of Action</a:t>
            </a:r>
          </a:p>
        </p:txBody>
      </p:sp>
      <p:sp>
        <p:nvSpPr>
          <p:cNvPr id="22" name="Date Placeholder 21"/>
          <p:cNvSpPr>
            <a:spLocks noGrp="1"/>
          </p:cNvSpPr>
          <p:nvPr>
            <p:ph type="dt" sz="half" idx="10"/>
          </p:nvPr>
        </p:nvSpPr>
        <p:spPr/>
        <p:txBody>
          <a:bodyPr/>
          <a:lstStyle/>
          <a:p>
            <a:fld id="{116FE369-90C6-4DC6-8E3F-EE88472918AF}" type="datetime1">
              <a:rPr lang="en-US" smtClean="0"/>
              <a:t>5/12/21</a:t>
            </a:fld>
            <a:endParaRPr lang="en-US"/>
          </a:p>
        </p:txBody>
      </p:sp>
      <p:sp>
        <p:nvSpPr>
          <p:cNvPr id="23" name="Slide Number Placeholder 22"/>
          <p:cNvSpPr>
            <a:spLocks noGrp="1"/>
          </p:cNvSpPr>
          <p:nvPr>
            <p:ph type="sldNum" sz="quarter" idx="12"/>
          </p:nvPr>
        </p:nvSpPr>
        <p:spPr/>
        <p:txBody>
          <a:bodyPr/>
          <a:lstStyle/>
          <a:p>
            <a:fld id="{19B12225-5612-419B-A8D5-4B8EEE4C217E}" type="slidenum">
              <a:rPr lang="en-US" smtClean="0"/>
              <a:pPr/>
              <a:t>17</a:t>
            </a:fld>
            <a:endParaRPr lang="en-US"/>
          </a:p>
        </p:txBody>
      </p:sp>
      <p:pic>
        <p:nvPicPr>
          <p:cNvPr id="36867" name="Picture 4" descr="MCBS01705_0000[1]"/>
          <p:cNvPicPr>
            <a:picLocks noChangeAspect="1" noChangeArrowheads="1"/>
          </p:cNvPicPr>
          <p:nvPr/>
        </p:nvPicPr>
        <p:blipFill>
          <a:blip r:embed="rId3" cstate="print"/>
          <a:srcRect/>
          <a:stretch>
            <a:fillRect/>
          </a:stretch>
        </p:blipFill>
        <p:spPr bwMode="auto">
          <a:xfrm>
            <a:off x="2895600" y="1295400"/>
            <a:ext cx="1758950" cy="1773238"/>
          </a:xfrm>
          <a:prstGeom prst="rect">
            <a:avLst/>
          </a:prstGeom>
          <a:noFill/>
          <a:ln w="9525">
            <a:noFill/>
            <a:miter lim="800000"/>
            <a:headEnd/>
            <a:tailEnd/>
          </a:ln>
        </p:spPr>
      </p:pic>
      <p:sp>
        <p:nvSpPr>
          <p:cNvPr id="31749" name="Oval 5"/>
          <p:cNvSpPr>
            <a:spLocks noChangeArrowheads="1"/>
          </p:cNvSpPr>
          <p:nvPr/>
        </p:nvSpPr>
        <p:spPr bwMode="auto">
          <a:xfrm>
            <a:off x="7391400" y="2133600"/>
            <a:ext cx="533400" cy="533400"/>
          </a:xfrm>
          <a:prstGeom prst="ellipse">
            <a:avLst/>
          </a:prstGeom>
          <a:solidFill>
            <a:srgbClr val="C00000"/>
          </a:soli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31750" name="Oval 6"/>
          <p:cNvSpPr>
            <a:spLocks noChangeArrowheads="1"/>
          </p:cNvSpPr>
          <p:nvPr/>
        </p:nvSpPr>
        <p:spPr bwMode="auto">
          <a:xfrm>
            <a:off x="3886200" y="4648200"/>
            <a:ext cx="533400" cy="533400"/>
          </a:xfrm>
          <a:prstGeom prst="ellipse">
            <a:avLst/>
          </a:prstGeom>
          <a:solidFill>
            <a:srgbClr val="008000"/>
          </a:soli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31754" name="AutoShape 10"/>
          <p:cNvSpPr>
            <a:spLocks noChangeArrowheads="1"/>
          </p:cNvSpPr>
          <p:nvPr/>
        </p:nvSpPr>
        <p:spPr bwMode="auto">
          <a:xfrm>
            <a:off x="8229600" y="2133600"/>
            <a:ext cx="685800" cy="533400"/>
          </a:xfrm>
          <a:prstGeom prst="triangle">
            <a:avLst>
              <a:gd name="adj" fmla="val 50000"/>
            </a:avLst>
          </a:prstGeom>
          <a:solidFill>
            <a:srgbClr val="C00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5" name="AutoShape 11"/>
          <p:cNvSpPr>
            <a:spLocks noChangeArrowheads="1"/>
          </p:cNvSpPr>
          <p:nvPr/>
        </p:nvSpPr>
        <p:spPr bwMode="auto">
          <a:xfrm>
            <a:off x="2971800" y="4648200"/>
            <a:ext cx="685800" cy="533400"/>
          </a:xfrm>
          <a:prstGeom prst="hexagon">
            <a:avLst>
              <a:gd name="adj" fmla="val 32143"/>
              <a:gd name="vf" fmla="val 115470"/>
            </a:avLst>
          </a:prstGeom>
          <a:solidFill>
            <a:srgbClr val="C00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6" name="AutoShape 12"/>
          <p:cNvSpPr>
            <a:spLocks noChangeArrowheads="1"/>
          </p:cNvSpPr>
          <p:nvPr/>
        </p:nvSpPr>
        <p:spPr bwMode="auto">
          <a:xfrm>
            <a:off x="5334000" y="2286000"/>
            <a:ext cx="1219200" cy="304800"/>
          </a:xfrm>
          <a:prstGeom prst="rightArrow">
            <a:avLst>
              <a:gd name="adj1" fmla="val 50000"/>
              <a:gd name="adj2" fmla="val 10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7" name="Text Box 13"/>
          <p:cNvSpPr txBox="1">
            <a:spLocks noChangeArrowheads="1"/>
          </p:cNvSpPr>
          <p:nvPr/>
        </p:nvSpPr>
        <p:spPr bwMode="auto">
          <a:xfrm>
            <a:off x="5334000" y="1876425"/>
            <a:ext cx="753732" cy="400110"/>
          </a:xfrm>
          <a:prstGeom prst="rect">
            <a:avLst/>
          </a:prstGeom>
          <a:noFill/>
          <a:ln w="9525">
            <a:noFill/>
            <a:miter lim="800000"/>
            <a:headEnd/>
            <a:tailEnd/>
          </a:ln>
          <a:effectLst/>
        </p:spPr>
        <p:txBody>
          <a:bodyPr wrap="none">
            <a:spAutoFit/>
          </a:bodyPr>
          <a:lstStyle/>
          <a:p>
            <a:r>
              <a:rPr lang="en-US" sz="2000" b="1">
                <a:solidFill>
                  <a:srgbClr val="008000"/>
                </a:solidFill>
                <a:latin typeface="Arial" pitchFamily="34" charset="0"/>
                <a:cs typeface="Arial" pitchFamily="34" charset="0"/>
              </a:rPr>
              <a:t>likes</a:t>
            </a:r>
          </a:p>
        </p:txBody>
      </p:sp>
      <p:sp>
        <p:nvSpPr>
          <p:cNvPr id="31758" name="Text Box 14"/>
          <p:cNvSpPr txBox="1">
            <a:spLocks noChangeArrowheads="1"/>
          </p:cNvSpPr>
          <p:nvPr/>
        </p:nvSpPr>
        <p:spPr bwMode="auto">
          <a:xfrm>
            <a:off x="7222754" y="1344360"/>
            <a:ext cx="2013693" cy="461665"/>
          </a:xfrm>
          <a:prstGeom prst="rect">
            <a:avLst/>
          </a:prstGeom>
          <a:noFill/>
          <a:ln w="9525">
            <a:noFill/>
            <a:miter lim="800000"/>
            <a:headEnd/>
            <a:tailEnd/>
          </a:ln>
          <a:effectLst/>
        </p:spPr>
        <p:txBody>
          <a:bodyPr wrap="none">
            <a:spAutoFit/>
          </a:bodyPr>
          <a:lstStyle/>
          <a:p>
            <a:r>
              <a:rPr lang="en-US" sz="2400" b="1" u="sng" dirty="0">
                <a:solidFill>
                  <a:srgbClr val="008000"/>
                </a:solidFill>
                <a:latin typeface="Arial" pitchFamily="34" charset="0"/>
                <a:cs typeface="Arial" pitchFamily="34" charset="0"/>
              </a:rPr>
              <a:t>Item profiles</a:t>
            </a:r>
          </a:p>
        </p:txBody>
      </p:sp>
      <p:sp>
        <p:nvSpPr>
          <p:cNvPr id="31759" name="AutoShape 15"/>
          <p:cNvSpPr>
            <a:spLocks noChangeArrowheads="1"/>
          </p:cNvSpPr>
          <p:nvPr/>
        </p:nvSpPr>
        <p:spPr bwMode="auto">
          <a:xfrm>
            <a:off x="8077200" y="3124200"/>
            <a:ext cx="304800" cy="1295400"/>
          </a:xfrm>
          <a:prstGeom prst="downArrow">
            <a:avLst>
              <a:gd name="adj1" fmla="val 50000"/>
              <a:gd name="adj2" fmla="val 10625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0" name="Rectangle 16"/>
          <p:cNvSpPr>
            <a:spLocks noChangeArrowheads="1"/>
          </p:cNvSpPr>
          <p:nvPr/>
        </p:nvSpPr>
        <p:spPr bwMode="auto">
          <a:xfrm>
            <a:off x="7086600" y="1981200"/>
            <a:ext cx="2057400" cy="838200"/>
          </a:xfrm>
          <a:prstGeom prst="rect">
            <a:avLst/>
          </a:prstGeom>
          <a:noFill/>
          <a:ln w="9525">
            <a:solidFill>
              <a:schemeClr val="tx1"/>
            </a:solidFill>
            <a:miter lim="800000"/>
            <a:headEnd/>
            <a:tailEnd/>
          </a:ln>
          <a:effectLst/>
        </p:spPr>
        <p:txBody>
          <a:bodyPr wrap="none" anchor="ctr"/>
          <a:lstStyle/>
          <a:p>
            <a:endParaRPr lang="en-US">
              <a:effectLst>
                <a:outerShdw blurRad="38100" dist="38100" dir="2700000" algn="tl">
                  <a:srgbClr val="C0C0C0"/>
                </a:outerShdw>
              </a:effectLst>
            </a:endParaRPr>
          </a:p>
        </p:txBody>
      </p:sp>
      <p:sp>
        <p:nvSpPr>
          <p:cNvPr id="31761" name="Rectangle 17"/>
          <p:cNvSpPr>
            <a:spLocks noChangeArrowheads="1"/>
          </p:cNvSpPr>
          <p:nvPr/>
        </p:nvSpPr>
        <p:spPr bwMode="auto">
          <a:xfrm>
            <a:off x="7086600" y="4648200"/>
            <a:ext cx="2209800" cy="1143000"/>
          </a:xfrm>
          <a:prstGeom prst="rect">
            <a:avLst/>
          </a:prstGeom>
          <a:noFill/>
          <a:ln w="9525">
            <a:solidFill>
              <a:schemeClr val="tx1"/>
            </a:solidFill>
            <a:miter lim="800000"/>
            <a:headEnd/>
            <a:tailEnd/>
          </a:ln>
          <a:effectLst/>
        </p:spPr>
        <p:txBody>
          <a:bodyPr wrap="none" anchor="ctr"/>
          <a:lstStyle/>
          <a:p>
            <a:pPr algn="ctr"/>
            <a:r>
              <a:rPr lang="en-US" sz="2000" b="1" dirty="0">
                <a:solidFill>
                  <a:srgbClr val="C00000"/>
                </a:solidFill>
                <a:latin typeface="Arial" pitchFamily="34" charset="0"/>
                <a:cs typeface="Arial" pitchFamily="34" charset="0"/>
              </a:rPr>
              <a:t>Red</a:t>
            </a:r>
          </a:p>
          <a:p>
            <a:pPr algn="ctr"/>
            <a:r>
              <a:rPr lang="en-US" sz="2000" b="1" dirty="0">
                <a:latin typeface="Arial" pitchFamily="34" charset="0"/>
                <a:cs typeface="Arial" pitchFamily="34" charset="0"/>
              </a:rPr>
              <a:t>Circles</a:t>
            </a:r>
          </a:p>
          <a:p>
            <a:pPr algn="ctr"/>
            <a:r>
              <a:rPr lang="en-US" sz="2000" b="1" dirty="0">
                <a:latin typeface="Arial" pitchFamily="34" charset="0"/>
                <a:cs typeface="Arial" pitchFamily="34" charset="0"/>
              </a:rPr>
              <a:t>Triangles</a:t>
            </a:r>
          </a:p>
        </p:txBody>
      </p:sp>
      <p:sp>
        <p:nvSpPr>
          <p:cNvPr id="31762" name="Text Box 18"/>
          <p:cNvSpPr txBox="1">
            <a:spLocks noChangeArrowheads="1"/>
          </p:cNvSpPr>
          <p:nvPr/>
        </p:nvSpPr>
        <p:spPr bwMode="auto">
          <a:xfrm>
            <a:off x="7315201" y="5943601"/>
            <a:ext cx="1895071" cy="461665"/>
          </a:xfrm>
          <a:prstGeom prst="rect">
            <a:avLst/>
          </a:prstGeom>
          <a:noFill/>
          <a:ln w="9525">
            <a:noFill/>
            <a:miter lim="800000"/>
            <a:headEnd/>
            <a:tailEnd/>
          </a:ln>
          <a:effectLst/>
        </p:spPr>
        <p:txBody>
          <a:bodyPr wrap="none">
            <a:spAutoFit/>
          </a:bodyPr>
          <a:lstStyle/>
          <a:p>
            <a:r>
              <a:rPr lang="en-US" sz="2400" b="1" u="sng" dirty="0">
                <a:solidFill>
                  <a:srgbClr val="008000"/>
                </a:solidFill>
                <a:latin typeface="Arial" pitchFamily="34" charset="0"/>
                <a:cs typeface="Arial" pitchFamily="34" charset="0"/>
              </a:rPr>
              <a:t>User profile</a:t>
            </a:r>
          </a:p>
        </p:txBody>
      </p:sp>
      <p:sp>
        <p:nvSpPr>
          <p:cNvPr id="31764" name="AutoShape 20"/>
          <p:cNvSpPr>
            <a:spLocks noChangeArrowheads="1"/>
          </p:cNvSpPr>
          <p:nvPr/>
        </p:nvSpPr>
        <p:spPr bwMode="auto">
          <a:xfrm>
            <a:off x="5257800" y="5105400"/>
            <a:ext cx="1219200" cy="304800"/>
          </a:xfrm>
          <a:prstGeom prst="leftArrow">
            <a:avLst>
              <a:gd name="adj1" fmla="val 50000"/>
              <a:gd name="adj2" fmla="val 10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5" name="Text Box 21"/>
          <p:cNvSpPr txBox="1">
            <a:spLocks noChangeArrowheads="1"/>
          </p:cNvSpPr>
          <p:nvPr/>
        </p:nvSpPr>
        <p:spPr bwMode="auto">
          <a:xfrm>
            <a:off x="5461120" y="4724400"/>
            <a:ext cx="939681"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match</a:t>
            </a:r>
          </a:p>
        </p:txBody>
      </p:sp>
      <p:sp>
        <p:nvSpPr>
          <p:cNvPr id="31766" name="AutoShape 22"/>
          <p:cNvSpPr>
            <a:spLocks noChangeArrowheads="1"/>
          </p:cNvSpPr>
          <p:nvPr/>
        </p:nvSpPr>
        <p:spPr bwMode="auto">
          <a:xfrm>
            <a:off x="3581400" y="3276600"/>
            <a:ext cx="228600" cy="1066800"/>
          </a:xfrm>
          <a:prstGeom prst="upArrow">
            <a:avLst>
              <a:gd name="adj1" fmla="val 50000"/>
              <a:gd name="adj2" fmla="val 116667"/>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7" name="Text Box 23"/>
          <p:cNvSpPr txBox="1">
            <a:spLocks noChangeArrowheads="1"/>
          </p:cNvSpPr>
          <p:nvPr/>
        </p:nvSpPr>
        <p:spPr bwMode="auto">
          <a:xfrm>
            <a:off x="1889125" y="3714690"/>
            <a:ext cx="1638590"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recommend</a:t>
            </a:r>
          </a:p>
        </p:txBody>
      </p:sp>
      <p:sp>
        <p:nvSpPr>
          <p:cNvPr id="31768" name="Text Box 24"/>
          <p:cNvSpPr txBox="1">
            <a:spLocks noChangeArrowheads="1"/>
          </p:cNvSpPr>
          <p:nvPr/>
        </p:nvSpPr>
        <p:spPr bwMode="auto">
          <a:xfrm>
            <a:off x="8366126" y="3476625"/>
            <a:ext cx="797013" cy="400110"/>
          </a:xfrm>
          <a:prstGeom prst="rect">
            <a:avLst/>
          </a:prstGeom>
          <a:noFill/>
          <a:ln w="9525">
            <a:noFill/>
            <a:miter lim="800000"/>
            <a:headEnd/>
            <a:tailEnd/>
          </a:ln>
          <a:effectLst/>
        </p:spPr>
        <p:txBody>
          <a:bodyPr wrap="none">
            <a:spAutoFit/>
          </a:bodyPr>
          <a:lstStyle/>
          <a:p>
            <a:r>
              <a:rPr lang="en-US" sz="2000" b="1">
                <a:solidFill>
                  <a:srgbClr val="008000"/>
                </a:solidFill>
                <a:latin typeface="Arial" pitchFamily="34" charset="0"/>
                <a:cs typeface="Arial" pitchFamily="34" charset="0"/>
              </a:rPr>
              <a:t>build</a:t>
            </a:r>
          </a:p>
        </p:txBody>
      </p:sp>
      <p:sp>
        <p:nvSpPr>
          <p:cNvPr id="27" name="Footer Placeholder 14">
            <a:extLst>
              <a:ext uri="{FF2B5EF4-FFF2-40B4-BE49-F238E27FC236}">
                <a16:creationId xmlns:a16="http://schemas.microsoft.com/office/drawing/2014/main" id="{C86D5ACE-8E87-9447-9C5A-F61C2194A42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47378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dissolve">
                                      <p:cBhvr>
                                        <p:cTn id="7" dur="500"/>
                                        <p:tgtEl>
                                          <p:spTgt spid="3174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754"/>
                                        </p:tgtEl>
                                        <p:attrNameLst>
                                          <p:attrName>style.visibility</p:attrName>
                                        </p:attrNameLst>
                                      </p:cBhvr>
                                      <p:to>
                                        <p:strVal val="visible"/>
                                      </p:to>
                                    </p:set>
                                    <p:animEffect transition="in" filter="dissolve">
                                      <p:cBhvr>
                                        <p:cTn id="10" dur="500"/>
                                        <p:tgtEl>
                                          <p:spTgt spid="3175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1756"/>
                                        </p:tgtEl>
                                        <p:attrNameLst>
                                          <p:attrName>style.visibility</p:attrName>
                                        </p:attrNameLst>
                                      </p:cBhvr>
                                      <p:to>
                                        <p:strVal val="visible"/>
                                      </p:to>
                                    </p:set>
                                    <p:animEffect transition="in" filter="dissolve">
                                      <p:cBhvr>
                                        <p:cTn id="13" dur="500"/>
                                        <p:tgtEl>
                                          <p:spTgt spid="3175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1757"/>
                                        </p:tgtEl>
                                        <p:attrNameLst>
                                          <p:attrName>style.visibility</p:attrName>
                                        </p:attrNameLst>
                                      </p:cBhvr>
                                      <p:to>
                                        <p:strVal val="visible"/>
                                      </p:to>
                                    </p:set>
                                    <p:animEffect transition="in" filter="dissolve">
                                      <p:cBhvr>
                                        <p:cTn id="16" dur="500"/>
                                        <p:tgtEl>
                                          <p:spTgt spid="3175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758"/>
                                        </p:tgtEl>
                                        <p:attrNameLst>
                                          <p:attrName>style.visibility</p:attrName>
                                        </p:attrNameLst>
                                      </p:cBhvr>
                                      <p:to>
                                        <p:strVal val="visible"/>
                                      </p:to>
                                    </p:set>
                                    <p:animEffect transition="in" filter="dissolve">
                                      <p:cBhvr>
                                        <p:cTn id="19" dur="500"/>
                                        <p:tgtEl>
                                          <p:spTgt spid="3175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1760"/>
                                        </p:tgtEl>
                                        <p:attrNameLst>
                                          <p:attrName>style.visibility</p:attrName>
                                        </p:attrNameLst>
                                      </p:cBhvr>
                                      <p:to>
                                        <p:strVal val="visible"/>
                                      </p:to>
                                    </p:set>
                                    <p:animEffect transition="in" filter="dissolve">
                                      <p:cBhvr>
                                        <p:cTn id="22" dur="500"/>
                                        <p:tgtEl>
                                          <p:spTgt spid="3176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1759"/>
                                        </p:tgtEl>
                                        <p:attrNameLst>
                                          <p:attrName>style.visibility</p:attrName>
                                        </p:attrNameLst>
                                      </p:cBhvr>
                                      <p:to>
                                        <p:strVal val="visible"/>
                                      </p:to>
                                    </p:set>
                                    <p:animEffect transition="in" filter="dissolve">
                                      <p:cBhvr>
                                        <p:cTn id="27" dur="500"/>
                                        <p:tgtEl>
                                          <p:spTgt spid="3175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1761"/>
                                        </p:tgtEl>
                                        <p:attrNameLst>
                                          <p:attrName>style.visibility</p:attrName>
                                        </p:attrNameLst>
                                      </p:cBhvr>
                                      <p:to>
                                        <p:strVal val="visible"/>
                                      </p:to>
                                    </p:set>
                                    <p:animEffect transition="in" filter="dissolve">
                                      <p:cBhvr>
                                        <p:cTn id="30" dur="500"/>
                                        <p:tgtEl>
                                          <p:spTgt spid="3176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1762"/>
                                        </p:tgtEl>
                                        <p:attrNameLst>
                                          <p:attrName>style.visibility</p:attrName>
                                        </p:attrNameLst>
                                      </p:cBhvr>
                                      <p:to>
                                        <p:strVal val="visible"/>
                                      </p:to>
                                    </p:set>
                                    <p:animEffect transition="in" filter="dissolve">
                                      <p:cBhvr>
                                        <p:cTn id="33" dur="500"/>
                                        <p:tgtEl>
                                          <p:spTgt spid="3176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1768"/>
                                        </p:tgtEl>
                                        <p:attrNameLst>
                                          <p:attrName>style.visibility</p:attrName>
                                        </p:attrNameLst>
                                      </p:cBhvr>
                                      <p:to>
                                        <p:strVal val="visible"/>
                                      </p:to>
                                    </p:set>
                                    <p:animEffect transition="in" filter="dissolve">
                                      <p:cBhvr>
                                        <p:cTn id="36" dur="500"/>
                                        <p:tgtEl>
                                          <p:spTgt spid="3176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1750"/>
                                        </p:tgtEl>
                                        <p:attrNameLst>
                                          <p:attrName>style.visibility</p:attrName>
                                        </p:attrNameLst>
                                      </p:cBhvr>
                                      <p:to>
                                        <p:strVal val="visible"/>
                                      </p:to>
                                    </p:set>
                                    <p:animEffect transition="in" filter="dissolve">
                                      <p:cBhvr>
                                        <p:cTn id="41" dur="500"/>
                                        <p:tgtEl>
                                          <p:spTgt spid="3175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1755"/>
                                        </p:tgtEl>
                                        <p:attrNameLst>
                                          <p:attrName>style.visibility</p:attrName>
                                        </p:attrNameLst>
                                      </p:cBhvr>
                                      <p:to>
                                        <p:strVal val="visible"/>
                                      </p:to>
                                    </p:set>
                                    <p:animEffect transition="in" filter="dissolve">
                                      <p:cBhvr>
                                        <p:cTn id="44" dur="500"/>
                                        <p:tgtEl>
                                          <p:spTgt spid="31755"/>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31764"/>
                                        </p:tgtEl>
                                        <p:attrNameLst>
                                          <p:attrName>style.visibility</p:attrName>
                                        </p:attrNameLst>
                                      </p:cBhvr>
                                      <p:to>
                                        <p:strVal val="visible"/>
                                      </p:to>
                                    </p:set>
                                    <p:animEffect transition="in" filter="dissolve">
                                      <p:cBhvr>
                                        <p:cTn id="47" dur="500"/>
                                        <p:tgtEl>
                                          <p:spTgt spid="3176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1765"/>
                                        </p:tgtEl>
                                        <p:attrNameLst>
                                          <p:attrName>style.visibility</p:attrName>
                                        </p:attrNameLst>
                                      </p:cBhvr>
                                      <p:to>
                                        <p:strVal val="visible"/>
                                      </p:to>
                                    </p:set>
                                    <p:animEffect transition="in" filter="dissolve">
                                      <p:cBhvr>
                                        <p:cTn id="50" dur="500"/>
                                        <p:tgtEl>
                                          <p:spTgt spid="31765"/>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31766"/>
                                        </p:tgtEl>
                                        <p:attrNameLst>
                                          <p:attrName>style.visibility</p:attrName>
                                        </p:attrNameLst>
                                      </p:cBhvr>
                                      <p:to>
                                        <p:strVal val="visible"/>
                                      </p:to>
                                    </p:set>
                                    <p:animEffect transition="in" filter="dissolve">
                                      <p:cBhvr>
                                        <p:cTn id="55" dur="500"/>
                                        <p:tgtEl>
                                          <p:spTgt spid="31766"/>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1767"/>
                                        </p:tgtEl>
                                        <p:attrNameLst>
                                          <p:attrName>style.visibility</p:attrName>
                                        </p:attrNameLst>
                                      </p:cBhvr>
                                      <p:to>
                                        <p:strVal val="visible"/>
                                      </p:to>
                                    </p:set>
                                    <p:animEffect transition="in" filter="dissolve">
                                      <p:cBhvr>
                                        <p:cTn id="58" dur="500"/>
                                        <p:tgtEl>
                                          <p:spTgt spid="31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nimBg="1"/>
      <p:bldP spid="31750" grpId="0" animBg="1"/>
      <p:bldP spid="31754" grpId="0" animBg="1"/>
      <p:bldP spid="31755" grpId="0" animBg="1"/>
      <p:bldP spid="31756" grpId="0" animBg="1"/>
      <p:bldP spid="31757" grpId="0"/>
      <p:bldP spid="31758" grpId="0"/>
      <p:bldP spid="31759" grpId="0" animBg="1"/>
      <p:bldP spid="31760" grpId="0" animBg="1"/>
      <p:bldP spid="31761" grpId="0" animBg="1"/>
      <p:bldP spid="31762" grpId="0"/>
      <p:bldP spid="31764" grpId="0" animBg="1"/>
      <p:bldP spid="31765" grpId="0"/>
      <p:bldP spid="31766" grpId="0" animBg="1"/>
      <p:bldP spid="31767" grpId="0"/>
      <p:bldP spid="317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524000" y="286605"/>
            <a:ext cx="8366760" cy="932596"/>
          </a:xfrm>
        </p:spPr>
        <p:txBody>
          <a:bodyPr/>
          <a:lstStyle/>
          <a:p>
            <a:pPr eaLnBrk="1" hangingPunct="1"/>
            <a:r>
              <a:rPr lang="en-US" dirty="0"/>
              <a:t>Item Profiles</a:t>
            </a:r>
          </a:p>
        </p:txBody>
      </p:sp>
      <p:sp>
        <p:nvSpPr>
          <p:cNvPr id="28675" name="Rectangle 3"/>
          <p:cNvSpPr>
            <a:spLocks noGrp="1" noChangeArrowheads="1"/>
          </p:cNvSpPr>
          <p:nvPr>
            <p:ph idx="1"/>
          </p:nvPr>
        </p:nvSpPr>
        <p:spPr>
          <a:xfrm>
            <a:off x="2034540" y="1480610"/>
            <a:ext cx="8938260" cy="4979177"/>
          </a:xfrm>
        </p:spPr>
        <p:txBody>
          <a:bodyPr>
            <a:normAutofit/>
          </a:bodyPr>
          <a:lstStyle/>
          <a:p>
            <a:pPr eaLnBrk="1" hangingPunct="1"/>
            <a:r>
              <a:rPr lang="en-US" sz="3200" dirty="0">
                <a:solidFill>
                  <a:srgbClr val="0000FF"/>
                </a:solidFill>
              </a:rPr>
              <a:t>For each item, create an </a:t>
            </a:r>
            <a:r>
              <a:rPr lang="en-US" sz="3200" b="1" dirty="0">
                <a:solidFill>
                  <a:srgbClr val="0000FF"/>
                </a:solidFill>
              </a:rPr>
              <a:t>item profile</a:t>
            </a:r>
          </a:p>
          <a:p>
            <a:pPr lvl="8"/>
            <a:endParaRPr lang="en-US" sz="2000" dirty="0">
              <a:solidFill>
                <a:srgbClr val="0066FF"/>
              </a:solidFill>
            </a:endParaRPr>
          </a:p>
          <a:p>
            <a:pPr eaLnBrk="1" hangingPunct="1"/>
            <a:r>
              <a:rPr lang="en-US" sz="3200" b="1" dirty="0">
                <a:solidFill>
                  <a:schemeClr val="tx1"/>
                </a:solidFill>
              </a:rPr>
              <a:t>Profile is a set (vector) of features</a:t>
            </a:r>
          </a:p>
          <a:p>
            <a:pPr lvl="1" eaLnBrk="1" hangingPunct="1"/>
            <a:r>
              <a:rPr lang="en-US" sz="2800" b="1" dirty="0"/>
              <a:t>Movies:</a:t>
            </a:r>
            <a:r>
              <a:rPr lang="en-US" sz="2800" dirty="0"/>
              <a:t>  genre, director, actors, year…</a:t>
            </a:r>
          </a:p>
          <a:p>
            <a:pPr lvl="1" eaLnBrk="1" hangingPunct="1"/>
            <a:r>
              <a:rPr lang="en-US" sz="2800" b="1" dirty="0"/>
              <a:t>Text:</a:t>
            </a:r>
            <a:r>
              <a:rPr lang="en-US" sz="2800" dirty="0"/>
              <a:t> Set of “important” words in document</a:t>
            </a:r>
          </a:p>
          <a:p>
            <a:pPr lvl="8"/>
            <a:endParaRPr lang="en-US" sz="2000" dirty="0"/>
          </a:p>
          <a:p>
            <a:pPr eaLnBrk="1" hangingPunct="1"/>
            <a:r>
              <a:rPr lang="en-US" sz="3200" b="1" dirty="0">
                <a:solidFill>
                  <a:schemeClr val="tx1"/>
                </a:solidFill>
              </a:rPr>
              <a:t>How to pick important features?</a:t>
            </a:r>
          </a:p>
          <a:p>
            <a:pPr lvl="1"/>
            <a:r>
              <a:rPr lang="en-US" sz="2800" b="1" dirty="0"/>
              <a:t>TF-IDF</a:t>
            </a:r>
            <a:r>
              <a:rPr lang="en-US" sz="2800" dirty="0"/>
              <a:t> (Term frequency * Inverse Doc Frequency)</a:t>
            </a:r>
          </a:p>
          <a:p>
            <a:pPr lvl="1"/>
            <a:r>
              <a:rPr lang="en-US" sz="2800" dirty="0">
                <a:solidFill>
                  <a:schemeClr val="tx1"/>
                </a:solidFill>
              </a:rPr>
              <a:t>For example use all words whose </a:t>
            </a:r>
            <a:r>
              <a:rPr lang="en-US" sz="2800" dirty="0" err="1">
                <a:solidFill>
                  <a:schemeClr val="tx1"/>
                </a:solidFill>
              </a:rPr>
              <a:t>tf-idf</a:t>
            </a:r>
            <a:r>
              <a:rPr lang="en-US" sz="2800" dirty="0">
                <a:solidFill>
                  <a:schemeClr val="tx1"/>
                </a:solidFill>
              </a:rPr>
              <a:t> &gt; threshold, normalized for document length</a:t>
            </a:r>
          </a:p>
          <a:p>
            <a:pPr eaLnBrk="1" hangingPunct="1"/>
            <a:endParaRPr lang="en-US" dirty="0"/>
          </a:p>
        </p:txBody>
      </p:sp>
      <p:sp>
        <p:nvSpPr>
          <p:cNvPr id="4" name="Date Placeholder 3"/>
          <p:cNvSpPr>
            <a:spLocks noGrp="1"/>
          </p:cNvSpPr>
          <p:nvPr>
            <p:ph type="dt" sz="half" idx="10"/>
          </p:nvPr>
        </p:nvSpPr>
        <p:spPr/>
        <p:txBody>
          <a:bodyPr/>
          <a:lstStyle/>
          <a:p>
            <a:fld id="{E75D8CDB-4B41-46DA-80A0-C303918CF697}"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18</a:t>
            </a:fld>
            <a:endParaRPr lang="en-US"/>
          </a:p>
        </p:txBody>
      </p:sp>
      <p:sp>
        <p:nvSpPr>
          <p:cNvPr id="9" name="Footer Placeholder 14">
            <a:extLst>
              <a:ext uri="{FF2B5EF4-FFF2-40B4-BE49-F238E27FC236}">
                <a16:creationId xmlns:a16="http://schemas.microsoft.com/office/drawing/2014/main" id="{EF4BAEF3-1407-A045-81B8-EC8C2823ACD0}"/>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88158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33601" y="4334510"/>
            <a:ext cx="10058399" cy="769441"/>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But what if we want to have real or ordinal features too?</a:t>
            </a:r>
            <a:endParaRPr lang="en-US" dirty="0">
              <a:latin typeface="Calibri" panose="020F0502020204030204" pitchFamily="34" charset="0"/>
              <a:cs typeface="Calibri" panose="020F0502020204030204" pitchFamily="34" charset="0"/>
            </a:endParaRPr>
          </a:p>
          <a:p>
            <a:r>
              <a:rPr lang="en-US" dirty="0"/>
              <a:t> </a:t>
            </a:r>
          </a:p>
        </p:txBody>
      </p:sp>
      <p:sp>
        <p:nvSpPr>
          <p:cNvPr id="26627" name="Rectangle 2"/>
          <p:cNvSpPr>
            <a:spLocks noGrp="1" noChangeArrowheads="1"/>
          </p:cNvSpPr>
          <p:nvPr>
            <p:ph type="title"/>
          </p:nvPr>
        </p:nvSpPr>
        <p:spPr>
          <a:xfrm>
            <a:off x="2346960" y="286605"/>
            <a:ext cx="7543800" cy="607158"/>
          </a:xfrm>
        </p:spPr>
        <p:txBody>
          <a:bodyPr>
            <a:normAutofit fontScale="90000"/>
          </a:bodyPr>
          <a:lstStyle/>
          <a:p>
            <a:pPr eaLnBrk="1" hangingPunct="1"/>
            <a:r>
              <a:rPr lang="en-US" dirty="0"/>
              <a:t>Content-based Item Profiles</a:t>
            </a:r>
          </a:p>
        </p:txBody>
      </p:sp>
      <p:sp>
        <p:nvSpPr>
          <p:cNvPr id="12" name="Date Placeholder 11"/>
          <p:cNvSpPr>
            <a:spLocks noGrp="1"/>
          </p:cNvSpPr>
          <p:nvPr>
            <p:ph type="dt" sz="half" idx="10"/>
          </p:nvPr>
        </p:nvSpPr>
        <p:spPr/>
        <p:txBody>
          <a:bodyPr/>
          <a:lstStyle/>
          <a:p>
            <a:fld id="{D79162F9-94FD-4408-B443-CF0EC4EBE27B}" type="datetime1">
              <a:rPr lang="en-US" smtClean="0"/>
              <a:t>5/12/21</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19</a:t>
            </a:fld>
            <a:endParaRPr lang="en-US"/>
          </a:p>
        </p:txBody>
      </p:sp>
      <p:sp>
        <p:nvSpPr>
          <p:cNvPr id="20522" name="Text Box 42"/>
          <p:cNvSpPr txBox="1">
            <a:spLocks noChangeArrowheads="1"/>
          </p:cNvSpPr>
          <p:nvPr/>
        </p:nvSpPr>
        <p:spPr bwMode="auto">
          <a:xfrm>
            <a:off x="2819400" y="1487305"/>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20524" name="Text Box 44"/>
          <p:cNvSpPr txBox="1">
            <a:spLocks noChangeArrowheads="1"/>
          </p:cNvSpPr>
          <p:nvPr/>
        </p:nvSpPr>
        <p:spPr bwMode="auto">
          <a:xfrm>
            <a:off x="6477815" y="1487305"/>
            <a:ext cx="99738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Johnny</a:t>
            </a:r>
          </a:p>
          <a:p>
            <a:r>
              <a:rPr lang="en-US" sz="2000" b="1" dirty="0">
                <a:solidFill>
                  <a:srgbClr val="0066FF"/>
                </a:solidFill>
                <a:effectLst>
                  <a:outerShdw blurRad="38100" dist="38100" dir="2700000" algn="tl">
                    <a:srgbClr val="C0C0C0"/>
                  </a:outerShdw>
                </a:effectLst>
              </a:rPr>
              <a:t>Depp</a:t>
            </a:r>
          </a:p>
        </p:txBody>
      </p:sp>
      <p:sp>
        <p:nvSpPr>
          <p:cNvPr id="20527" name="Text Box 47"/>
          <p:cNvSpPr txBox="1">
            <a:spLocks noChangeArrowheads="1"/>
          </p:cNvSpPr>
          <p:nvPr/>
        </p:nvSpPr>
        <p:spPr bwMode="auto">
          <a:xfrm>
            <a:off x="1750014" y="2262794"/>
            <a:ext cx="1303562"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X</a:t>
            </a:r>
          </a:p>
        </p:txBody>
      </p:sp>
      <p:sp>
        <p:nvSpPr>
          <p:cNvPr id="20528" name="Text Box 48"/>
          <p:cNvSpPr txBox="1">
            <a:spLocks noChangeArrowheads="1"/>
          </p:cNvSpPr>
          <p:nvPr/>
        </p:nvSpPr>
        <p:spPr bwMode="auto">
          <a:xfrm>
            <a:off x="1734774" y="3116868"/>
            <a:ext cx="129214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Y</a:t>
            </a:r>
          </a:p>
        </p:txBody>
      </p:sp>
      <p:graphicFrame>
        <p:nvGraphicFramePr>
          <p:cNvPr id="3" name="Content Placeholder 2"/>
          <p:cNvGraphicFramePr>
            <a:graphicFrameLocks noGrp="1"/>
          </p:cNvGraphicFramePr>
          <p:nvPr>
            <p:ph idx="1"/>
          </p:nvPr>
        </p:nvGraphicFramePr>
        <p:xfrm>
          <a:off x="3124200" y="2228129"/>
          <a:ext cx="6705600" cy="1546888"/>
        </p:xfrm>
        <a:graphic>
          <a:graphicData uri="http://schemas.openxmlformats.org/drawingml/2006/table">
            <a:tbl>
              <a:tblPr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extLst>
                  <a:ext uri="{0D108BD9-81ED-4DB2-BD59-A6C34878D82A}">
                    <a16:rowId xmlns:a16="http://schemas.microsoft.com/office/drawing/2014/main" val="10000"/>
                  </a:ext>
                </a:extLst>
              </a:tr>
              <a:tr h="492183">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extLst>
                  <a:ext uri="{0D108BD9-81ED-4DB2-BD59-A6C34878D82A}">
                    <a16:rowId xmlns:a16="http://schemas.microsoft.com/office/drawing/2014/main" val="10001"/>
                  </a:ext>
                </a:extLst>
              </a:tr>
            </a:tbl>
          </a:graphicData>
        </a:graphic>
      </p:graphicFrame>
      <p:sp>
        <p:nvSpPr>
          <p:cNvPr id="18" name="Text Box 42"/>
          <p:cNvSpPr txBox="1">
            <a:spLocks noChangeArrowheads="1"/>
          </p:cNvSpPr>
          <p:nvPr/>
        </p:nvSpPr>
        <p:spPr bwMode="auto">
          <a:xfrm>
            <a:off x="4012606"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9" name="Text Box 42"/>
          <p:cNvSpPr txBox="1">
            <a:spLocks noChangeArrowheads="1"/>
          </p:cNvSpPr>
          <p:nvPr/>
        </p:nvSpPr>
        <p:spPr bwMode="auto">
          <a:xfrm>
            <a:off x="4845270"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20" name="Text Box 42"/>
          <p:cNvSpPr txBox="1">
            <a:spLocks noChangeArrowheads="1"/>
          </p:cNvSpPr>
          <p:nvPr/>
        </p:nvSpPr>
        <p:spPr bwMode="auto">
          <a:xfrm>
            <a:off x="5651843" y="1795081"/>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23" name="Text Box 44"/>
          <p:cNvSpPr txBox="1">
            <a:spLocks noChangeArrowheads="1"/>
          </p:cNvSpPr>
          <p:nvPr/>
        </p:nvSpPr>
        <p:spPr bwMode="auto">
          <a:xfrm>
            <a:off x="8896284"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Pirate</a:t>
            </a:r>
          </a:p>
          <a:p>
            <a:r>
              <a:rPr lang="en-US" sz="2000" b="1" dirty="0">
                <a:solidFill>
                  <a:srgbClr val="0066FF"/>
                </a:solidFill>
                <a:effectLst>
                  <a:outerShdw blurRad="38100" dist="38100" dir="2700000" algn="tl">
                    <a:srgbClr val="C0C0C0"/>
                  </a:outerShdw>
                </a:effectLst>
              </a:rPr>
              <a:t>Genre</a:t>
            </a:r>
          </a:p>
        </p:txBody>
      </p:sp>
      <p:sp>
        <p:nvSpPr>
          <p:cNvPr id="24" name="Text Box 44"/>
          <p:cNvSpPr txBox="1">
            <a:spLocks noChangeArrowheads="1"/>
          </p:cNvSpPr>
          <p:nvPr/>
        </p:nvSpPr>
        <p:spPr bwMode="auto">
          <a:xfrm>
            <a:off x="8062017"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Spy</a:t>
            </a:r>
          </a:p>
          <a:p>
            <a:r>
              <a:rPr lang="en-US" sz="2000" b="1" dirty="0">
                <a:solidFill>
                  <a:srgbClr val="0066FF"/>
                </a:solidFill>
                <a:effectLst>
                  <a:outerShdw blurRad="38100" dist="38100" dir="2700000" algn="tl">
                    <a:srgbClr val="C0C0C0"/>
                  </a:outerShdw>
                </a:effectLst>
              </a:rPr>
              <a:t>Genre</a:t>
            </a:r>
          </a:p>
        </p:txBody>
      </p:sp>
      <p:sp>
        <p:nvSpPr>
          <p:cNvPr id="25" name="Text Box 44"/>
          <p:cNvSpPr txBox="1">
            <a:spLocks noChangeArrowheads="1"/>
          </p:cNvSpPr>
          <p:nvPr/>
        </p:nvSpPr>
        <p:spPr bwMode="auto">
          <a:xfrm>
            <a:off x="7321918" y="1487305"/>
            <a:ext cx="89639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Comic</a:t>
            </a:r>
          </a:p>
          <a:p>
            <a:r>
              <a:rPr lang="en-US" sz="2000" b="1" dirty="0">
                <a:solidFill>
                  <a:srgbClr val="0066FF"/>
                </a:solidFill>
                <a:effectLst>
                  <a:outerShdw blurRad="38100" dist="38100" dir="2700000" algn="tl">
                    <a:srgbClr val="C0C0C0"/>
                  </a:outerShdw>
                </a:effectLst>
              </a:rPr>
              <a:t>Genre</a:t>
            </a:r>
          </a:p>
        </p:txBody>
      </p:sp>
      <p:sp>
        <p:nvSpPr>
          <p:cNvPr id="22" name="Footer Placeholder 14">
            <a:extLst>
              <a:ext uri="{FF2B5EF4-FFF2-40B4-BE49-F238E27FC236}">
                <a16:creationId xmlns:a16="http://schemas.microsoft.com/office/drawing/2014/main" id="{54EC04D7-A94A-4F49-BC88-E7690066B8A3}"/>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04306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47801" y="4334510"/>
            <a:ext cx="9764690" cy="1384995"/>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For example "average rating"</a:t>
            </a:r>
          </a:p>
          <a:p>
            <a:r>
              <a:rPr lang="en-US" sz="2800" dirty="0">
                <a:latin typeface="Calibri" panose="020F0502020204030204" pitchFamily="34" charset="0"/>
                <a:cs typeface="Calibri" panose="020F0502020204030204" pitchFamily="34" charset="0"/>
              </a:rPr>
              <a:t>Maybe we want a scaling factor α between binary and numeric features</a:t>
            </a:r>
          </a:p>
        </p:txBody>
      </p:sp>
      <p:sp>
        <p:nvSpPr>
          <p:cNvPr id="26627" name="Rectangle 2"/>
          <p:cNvSpPr>
            <a:spLocks noGrp="1" noChangeArrowheads="1"/>
          </p:cNvSpPr>
          <p:nvPr>
            <p:ph type="title"/>
          </p:nvPr>
        </p:nvSpPr>
        <p:spPr>
          <a:xfrm>
            <a:off x="2346960" y="286605"/>
            <a:ext cx="7543800" cy="607158"/>
          </a:xfrm>
        </p:spPr>
        <p:txBody>
          <a:bodyPr>
            <a:normAutofit fontScale="90000"/>
          </a:bodyPr>
          <a:lstStyle/>
          <a:p>
            <a:pPr eaLnBrk="1" hangingPunct="1"/>
            <a:r>
              <a:rPr lang="en-US" dirty="0"/>
              <a:t>Content-based Item Profiles</a:t>
            </a:r>
          </a:p>
        </p:txBody>
      </p:sp>
      <p:sp>
        <p:nvSpPr>
          <p:cNvPr id="12" name="Date Placeholder 11"/>
          <p:cNvSpPr>
            <a:spLocks noGrp="1"/>
          </p:cNvSpPr>
          <p:nvPr>
            <p:ph type="dt" sz="half" idx="10"/>
          </p:nvPr>
        </p:nvSpPr>
        <p:spPr/>
        <p:txBody>
          <a:bodyPr/>
          <a:lstStyle/>
          <a:p>
            <a:fld id="{D79162F9-94FD-4408-B443-CF0EC4EBE27B}" type="datetime1">
              <a:rPr lang="en-US" smtClean="0"/>
              <a:t>5/12/21</a:t>
            </a:fld>
            <a:endParaRPr lang="en-US" dirty="0"/>
          </a:p>
        </p:txBody>
      </p:sp>
      <p:sp>
        <p:nvSpPr>
          <p:cNvPr id="13" name="Slide Number Placeholder 12"/>
          <p:cNvSpPr>
            <a:spLocks noGrp="1"/>
          </p:cNvSpPr>
          <p:nvPr>
            <p:ph type="sldNum" sz="quarter" idx="12"/>
          </p:nvPr>
        </p:nvSpPr>
        <p:spPr/>
        <p:txBody>
          <a:bodyPr/>
          <a:lstStyle/>
          <a:p>
            <a:fld id="{19B12225-5612-419B-A8D5-4B8EEE4C217E}" type="slidenum">
              <a:rPr lang="en-US" smtClean="0"/>
              <a:pPr/>
              <a:t>20</a:t>
            </a:fld>
            <a:endParaRPr lang="en-US"/>
          </a:p>
        </p:txBody>
      </p:sp>
      <p:sp>
        <p:nvSpPr>
          <p:cNvPr id="20522" name="Text Box 42"/>
          <p:cNvSpPr txBox="1">
            <a:spLocks noChangeArrowheads="1"/>
          </p:cNvSpPr>
          <p:nvPr/>
        </p:nvSpPr>
        <p:spPr bwMode="auto">
          <a:xfrm>
            <a:off x="2819400" y="1487305"/>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20524" name="Text Box 44"/>
          <p:cNvSpPr txBox="1">
            <a:spLocks noChangeArrowheads="1"/>
          </p:cNvSpPr>
          <p:nvPr/>
        </p:nvSpPr>
        <p:spPr bwMode="auto">
          <a:xfrm>
            <a:off x="6477815" y="1487305"/>
            <a:ext cx="99738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Johnny</a:t>
            </a:r>
          </a:p>
          <a:p>
            <a:r>
              <a:rPr lang="en-US" sz="2000" b="1" dirty="0">
                <a:solidFill>
                  <a:srgbClr val="0066FF"/>
                </a:solidFill>
                <a:effectLst>
                  <a:outerShdw blurRad="38100" dist="38100" dir="2700000" algn="tl">
                    <a:srgbClr val="C0C0C0"/>
                  </a:outerShdw>
                </a:effectLst>
              </a:rPr>
              <a:t>Depp</a:t>
            </a:r>
          </a:p>
        </p:txBody>
      </p:sp>
      <p:sp>
        <p:nvSpPr>
          <p:cNvPr id="20527" name="Text Box 47"/>
          <p:cNvSpPr txBox="1">
            <a:spLocks noChangeArrowheads="1"/>
          </p:cNvSpPr>
          <p:nvPr/>
        </p:nvSpPr>
        <p:spPr bwMode="auto">
          <a:xfrm>
            <a:off x="1750014" y="2262794"/>
            <a:ext cx="1303562"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X</a:t>
            </a:r>
          </a:p>
        </p:txBody>
      </p:sp>
      <p:sp>
        <p:nvSpPr>
          <p:cNvPr id="20528" name="Text Box 48"/>
          <p:cNvSpPr txBox="1">
            <a:spLocks noChangeArrowheads="1"/>
          </p:cNvSpPr>
          <p:nvPr/>
        </p:nvSpPr>
        <p:spPr bwMode="auto">
          <a:xfrm>
            <a:off x="1734774" y="3116868"/>
            <a:ext cx="129214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Y</a:t>
            </a:r>
          </a:p>
        </p:txBody>
      </p:sp>
      <p:graphicFrame>
        <p:nvGraphicFramePr>
          <p:cNvPr id="3" name="Content Placeholder 2"/>
          <p:cNvGraphicFramePr>
            <a:graphicFrameLocks noGrp="1"/>
          </p:cNvGraphicFramePr>
          <p:nvPr>
            <p:ph idx="1"/>
          </p:nvPr>
        </p:nvGraphicFramePr>
        <p:xfrm>
          <a:off x="3124200" y="2228129"/>
          <a:ext cx="7543800" cy="1546888"/>
        </p:xfrm>
        <a:graphic>
          <a:graphicData uri="http://schemas.openxmlformats.org/drawingml/2006/table">
            <a:tbl>
              <a:tblPr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3</a:t>
                      </a:r>
                    </a:p>
                  </a:txBody>
                  <a:tcPr/>
                </a:tc>
                <a:extLst>
                  <a:ext uri="{0D108BD9-81ED-4DB2-BD59-A6C34878D82A}">
                    <a16:rowId xmlns:a16="http://schemas.microsoft.com/office/drawing/2014/main" val="10000"/>
                  </a:ext>
                </a:extLst>
              </a:tr>
              <a:tr h="492183">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4</a:t>
                      </a:r>
                    </a:p>
                  </a:txBody>
                  <a:tcPr/>
                </a:tc>
                <a:extLst>
                  <a:ext uri="{0D108BD9-81ED-4DB2-BD59-A6C34878D82A}">
                    <a16:rowId xmlns:a16="http://schemas.microsoft.com/office/drawing/2014/main" val="10001"/>
                  </a:ext>
                </a:extLst>
              </a:tr>
            </a:tbl>
          </a:graphicData>
        </a:graphic>
      </p:graphicFrame>
      <p:sp>
        <p:nvSpPr>
          <p:cNvPr id="18" name="Text Box 42"/>
          <p:cNvSpPr txBox="1">
            <a:spLocks noChangeArrowheads="1"/>
          </p:cNvSpPr>
          <p:nvPr/>
        </p:nvSpPr>
        <p:spPr bwMode="auto">
          <a:xfrm>
            <a:off x="4012606"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9" name="Text Box 42"/>
          <p:cNvSpPr txBox="1">
            <a:spLocks noChangeArrowheads="1"/>
          </p:cNvSpPr>
          <p:nvPr/>
        </p:nvSpPr>
        <p:spPr bwMode="auto">
          <a:xfrm>
            <a:off x="4845270"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20" name="Text Box 42"/>
          <p:cNvSpPr txBox="1">
            <a:spLocks noChangeArrowheads="1"/>
          </p:cNvSpPr>
          <p:nvPr/>
        </p:nvSpPr>
        <p:spPr bwMode="auto">
          <a:xfrm>
            <a:off x="5651843" y="1795081"/>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21" name="Text Box 44"/>
          <p:cNvSpPr txBox="1">
            <a:spLocks noChangeArrowheads="1"/>
          </p:cNvSpPr>
          <p:nvPr/>
        </p:nvSpPr>
        <p:spPr bwMode="auto">
          <a:xfrm>
            <a:off x="9751189" y="1487305"/>
            <a:ext cx="925253" cy="707886"/>
          </a:xfrm>
          <a:prstGeom prst="rect">
            <a:avLst/>
          </a:prstGeom>
          <a:noFill/>
          <a:ln w="9525">
            <a:noFill/>
            <a:miter lim="800000"/>
            <a:headEnd/>
            <a:tailEnd/>
          </a:ln>
          <a:effectLst/>
        </p:spPr>
        <p:txBody>
          <a:bodyPr wrap="none">
            <a:spAutoFit/>
          </a:bodyPr>
          <a:lstStyle/>
          <a:p>
            <a:r>
              <a:rPr lang="en-US" sz="2000" b="1" dirty="0" err="1">
                <a:solidFill>
                  <a:srgbClr val="0066FF"/>
                </a:solidFill>
                <a:effectLst>
                  <a:outerShdw blurRad="38100" dist="38100" dir="2700000" algn="tl">
                    <a:srgbClr val="C0C0C0"/>
                  </a:outerShdw>
                </a:effectLst>
              </a:rPr>
              <a:t>Avg</a:t>
            </a:r>
            <a:endParaRPr lang="en-US" sz="2000" b="1" dirty="0">
              <a:solidFill>
                <a:srgbClr val="0066FF"/>
              </a:solidFill>
              <a:effectLst>
                <a:outerShdw blurRad="38100" dist="38100" dir="2700000" algn="tl">
                  <a:srgbClr val="C0C0C0"/>
                </a:outerShdw>
              </a:effectLst>
            </a:endParaRPr>
          </a:p>
          <a:p>
            <a:r>
              <a:rPr lang="en-US" sz="2000" b="1" dirty="0">
                <a:solidFill>
                  <a:srgbClr val="0066FF"/>
                </a:solidFill>
                <a:effectLst>
                  <a:outerShdw blurRad="38100" dist="38100" dir="2700000" algn="tl">
                    <a:srgbClr val="C0C0C0"/>
                  </a:outerShdw>
                </a:effectLst>
              </a:rPr>
              <a:t>Rating</a:t>
            </a:r>
          </a:p>
        </p:txBody>
      </p:sp>
      <p:sp>
        <p:nvSpPr>
          <p:cNvPr id="23" name="Text Box 44"/>
          <p:cNvSpPr txBox="1">
            <a:spLocks noChangeArrowheads="1"/>
          </p:cNvSpPr>
          <p:nvPr/>
        </p:nvSpPr>
        <p:spPr bwMode="auto">
          <a:xfrm>
            <a:off x="8896284"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Pirate</a:t>
            </a:r>
          </a:p>
          <a:p>
            <a:r>
              <a:rPr lang="en-US" sz="2000" b="1" dirty="0">
                <a:solidFill>
                  <a:srgbClr val="0066FF"/>
                </a:solidFill>
                <a:effectLst>
                  <a:outerShdw blurRad="38100" dist="38100" dir="2700000" algn="tl">
                    <a:srgbClr val="C0C0C0"/>
                  </a:outerShdw>
                </a:effectLst>
              </a:rPr>
              <a:t>Genre</a:t>
            </a:r>
          </a:p>
        </p:txBody>
      </p:sp>
      <p:sp>
        <p:nvSpPr>
          <p:cNvPr id="24" name="Text Box 44"/>
          <p:cNvSpPr txBox="1">
            <a:spLocks noChangeArrowheads="1"/>
          </p:cNvSpPr>
          <p:nvPr/>
        </p:nvSpPr>
        <p:spPr bwMode="auto">
          <a:xfrm>
            <a:off x="8062017"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Spy</a:t>
            </a:r>
          </a:p>
          <a:p>
            <a:r>
              <a:rPr lang="en-US" sz="2000" b="1" dirty="0">
                <a:solidFill>
                  <a:srgbClr val="0066FF"/>
                </a:solidFill>
                <a:effectLst>
                  <a:outerShdw blurRad="38100" dist="38100" dir="2700000" algn="tl">
                    <a:srgbClr val="C0C0C0"/>
                  </a:outerShdw>
                </a:effectLst>
              </a:rPr>
              <a:t>Genre</a:t>
            </a:r>
          </a:p>
        </p:txBody>
      </p:sp>
      <p:sp>
        <p:nvSpPr>
          <p:cNvPr id="25" name="Text Box 44"/>
          <p:cNvSpPr txBox="1">
            <a:spLocks noChangeArrowheads="1"/>
          </p:cNvSpPr>
          <p:nvPr/>
        </p:nvSpPr>
        <p:spPr bwMode="auto">
          <a:xfrm>
            <a:off x="7321918" y="1487305"/>
            <a:ext cx="89639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Comic</a:t>
            </a:r>
          </a:p>
          <a:p>
            <a:r>
              <a:rPr lang="en-US" sz="2000" b="1" dirty="0">
                <a:solidFill>
                  <a:srgbClr val="0066FF"/>
                </a:solidFill>
                <a:effectLst>
                  <a:outerShdw blurRad="38100" dist="38100" dir="2700000" algn="tl">
                    <a:srgbClr val="C0C0C0"/>
                  </a:outerShdw>
                </a:effectLst>
              </a:rPr>
              <a:t>Genre</a:t>
            </a:r>
          </a:p>
        </p:txBody>
      </p:sp>
      <p:sp>
        <p:nvSpPr>
          <p:cNvPr id="26" name="Footer Placeholder 14">
            <a:extLst>
              <a:ext uri="{FF2B5EF4-FFF2-40B4-BE49-F238E27FC236}">
                <a16:creationId xmlns:a16="http://schemas.microsoft.com/office/drawing/2014/main" id="{6D3409D8-2F2B-4944-9692-3AD52A6D348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72272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p:cNvSpPr txBox="1"/>
              <p:nvPr/>
            </p:nvSpPr>
            <p:spPr>
              <a:xfrm>
                <a:off x="1485900" y="3869890"/>
                <a:ext cx="10820400" cy="2273186"/>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Scaling factor </a:t>
                </a:r>
                <a:r>
                  <a:rPr lang="en-US" sz="2800" dirty="0">
                    <a:solidFill>
                      <a:srgbClr val="061CFF"/>
                    </a:solidFill>
                    <a:latin typeface="Calibri" panose="020F0502020204030204" pitchFamily="34" charset="0"/>
                    <a:cs typeface="Calibri" panose="020F0502020204030204" pitchFamily="34" charset="0"/>
                  </a:rPr>
                  <a:t>α</a:t>
                </a:r>
                <a:r>
                  <a:rPr lang="en-US" sz="2800" dirty="0">
                    <a:latin typeface="Calibri" panose="020F0502020204030204" pitchFamily="34" charset="0"/>
                    <a:cs typeface="Calibri" panose="020F0502020204030204" pitchFamily="34" charset="0"/>
                  </a:rPr>
                  <a:t> between binary and numeric features</a:t>
                </a:r>
              </a:p>
              <a:p>
                <a:r>
                  <a:rPr lang="en-US" sz="2800" dirty="0">
                    <a:latin typeface="Cambria Math" panose="02040503050406030204" pitchFamily="18" charset="0"/>
                    <a:ea typeface="Cambria Math" panose="02040503050406030204" pitchFamily="18" charset="0"/>
                  </a:rPr>
                  <a:t>Cosine(Movie X, Movie Y) </a:t>
                </a:r>
                <a:r>
                  <a:rPr lang="en-US" sz="2800" dirty="0"/>
                  <a:t>=    </a:t>
                </a:r>
                <a14:m>
                  <m:oMath xmlns:m="http://schemas.openxmlformats.org/officeDocument/2006/math">
                    <m:f>
                      <m:fPr>
                        <m:ctrlPr>
                          <a:rPr lang="en-US" sz="3600" i="1">
                            <a:latin typeface="Cambria Math" panose="02040503050406030204" pitchFamily="18" charset="0"/>
                          </a:rPr>
                        </m:ctrlPr>
                      </m:fPr>
                      <m:num>
                        <m:r>
                          <a:rPr lang="en-US" sz="3600" i="1">
                            <a:latin typeface="Cambria Math" charset="0"/>
                          </a:rPr>
                          <m:t>2+12</m:t>
                        </m:r>
                        <m:sSup>
                          <m:sSupPr>
                            <m:ctrlPr>
                              <a:rPr lang="en-US" sz="3600" i="1" dirty="0">
                                <a:latin typeface="Cambria Math" panose="02040503050406030204" pitchFamily="18" charset="0"/>
                                <a:ea typeface="Cambria Math" charset="0"/>
                                <a:cs typeface="Cambria Math" charset="0"/>
                              </a:rPr>
                            </m:ctrlPr>
                          </m:sSupPr>
                          <m:e>
                            <m:r>
                              <m:rPr>
                                <m:sty m:val="p"/>
                              </m:rPr>
                              <a:rPr lang="en-US" sz="3600" dirty="0">
                                <a:latin typeface="Cambria Math" charset="0"/>
                                <a:ea typeface="Cambria Math" charset="0"/>
                                <a:cs typeface="Cambria Math" charset="0"/>
                              </a:rPr>
                              <m:t>α</m:t>
                            </m:r>
                          </m:e>
                          <m:sup>
                            <m:r>
                              <a:rPr lang="en-US" sz="3600" i="1" dirty="0">
                                <a:latin typeface="Cambria Math" charset="0"/>
                                <a:ea typeface="Cambria Math" charset="0"/>
                                <a:cs typeface="Cambria Math" charset="0"/>
                              </a:rPr>
                              <m:t>2</m:t>
                            </m:r>
                          </m:sup>
                        </m:sSup>
                      </m:num>
                      <m:den>
                        <m:rad>
                          <m:radPr>
                            <m:degHide m:val="on"/>
                            <m:ctrlPr>
                              <a:rPr lang="en-US" sz="3600" i="1">
                                <a:latin typeface="Cambria Math" panose="02040503050406030204" pitchFamily="18" charset="0"/>
                              </a:rPr>
                            </m:ctrlPr>
                          </m:radPr>
                          <m:deg/>
                          <m:e>
                            <m:r>
                              <a:rPr lang="en-US" sz="3600" i="1">
                                <a:latin typeface="Cambria Math" charset="0"/>
                              </a:rPr>
                              <m:t>5+9</m:t>
                            </m:r>
                            <m:sSup>
                              <m:sSupPr>
                                <m:ctrlPr>
                                  <a:rPr lang="en-US" sz="3600" i="1" dirty="0">
                                    <a:latin typeface="Cambria Math" panose="02040503050406030204" pitchFamily="18" charset="0"/>
                                    <a:ea typeface="Cambria Math" charset="0"/>
                                    <a:cs typeface="Cambria Math" charset="0"/>
                                  </a:rPr>
                                </m:ctrlPr>
                              </m:sSupPr>
                              <m:e>
                                <m:r>
                                  <m:rPr>
                                    <m:sty m:val="p"/>
                                  </m:rPr>
                                  <a:rPr lang="en-US" sz="3600" dirty="0">
                                    <a:latin typeface="Cambria Math" charset="0"/>
                                    <a:ea typeface="Cambria Math" charset="0"/>
                                    <a:cs typeface="Cambria Math" charset="0"/>
                                  </a:rPr>
                                  <m:t>α</m:t>
                                </m:r>
                              </m:e>
                              <m:sup>
                                <m:r>
                                  <a:rPr lang="en-US" sz="3600" i="1" dirty="0">
                                    <a:latin typeface="Cambria Math" charset="0"/>
                                    <a:ea typeface="Cambria Math" charset="0"/>
                                    <a:cs typeface="Cambria Math" charset="0"/>
                                  </a:rPr>
                                  <m:t>2</m:t>
                                </m:r>
                              </m:sup>
                            </m:sSup>
                          </m:e>
                        </m:rad>
                        <m:rad>
                          <m:radPr>
                            <m:degHide m:val="on"/>
                            <m:ctrlPr>
                              <a:rPr lang="en-US" sz="3600" i="1">
                                <a:latin typeface="Cambria Math" panose="02040503050406030204" pitchFamily="18" charset="0"/>
                              </a:rPr>
                            </m:ctrlPr>
                          </m:radPr>
                          <m:deg/>
                          <m:e>
                            <m:r>
                              <a:rPr lang="en-US" sz="3600" i="1">
                                <a:latin typeface="Cambria Math" charset="0"/>
                              </a:rPr>
                              <m:t>5+</m:t>
                            </m:r>
                            <m:r>
                              <a:rPr lang="en-US" sz="3600" i="1" dirty="0">
                                <a:latin typeface="Cambria Math" charset="0"/>
                                <a:ea typeface="Cambria Math" charset="0"/>
                                <a:cs typeface="Cambria Math" charset="0"/>
                              </a:rPr>
                              <m:t>16</m:t>
                            </m:r>
                            <m:sSup>
                              <m:sSupPr>
                                <m:ctrlPr>
                                  <a:rPr lang="en-US" sz="3600" i="1" dirty="0">
                                    <a:latin typeface="Cambria Math" panose="02040503050406030204" pitchFamily="18" charset="0"/>
                                    <a:ea typeface="Cambria Math" charset="0"/>
                                    <a:cs typeface="Cambria Math" charset="0"/>
                                  </a:rPr>
                                </m:ctrlPr>
                              </m:sSupPr>
                              <m:e>
                                <m:r>
                                  <m:rPr>
                                    <m:sty m:val="p"/>
                                  </m:rPr>
                                  <a:rPr lang="en-US" sz="3600" dirty="0">
                                    <a:latin typeface="Cambria Math" charset="0"/>
                                    <a:ea typeface="Cambria Math" charset="0"/>
                                    <a:cs typeface="Cambria Math" charset="0"/>
                                  </a:rPr>
                                  <m:t>α</m:t>
                                </m:r>
                              </m:e>
                              <m:sup>
                                <m:r>
                                  <a:rPr lang="en-US" sz="3600" i="1" dirty="0">
                                    <a:latin typeface="Cambria Math" charset="0"/>
                                    <a:ea typeface="Cambria Math" charset="0"/>
                                    <a:cs typeface="Cambria Math" charset="0"/>
                                  </a:rPr>
                                  <m:t>2</m:t>
                                </m:r>
                              </m:sup>
                            </m:sSup>
                          </m:e>
                        </m:rad>
                      </m:den>
                    </m:f>
                  </m:oMath>
                </a14:m>
                <a:endParaRPr lang="en-US" sz="2800" dirty="0">
                  <a:latin typeface="Cambria Math" panose="02040503050406030204" pitchFamily="18" charset="0"/>
                  <a:ea typeface="Cambria Math" panose="02040503050406030204" pitchFamily="18" charset="0"/>
                </a:endParaRPr>
              </a:p>
              <a:p>
                <a:endParaRPr lang="en-US" sz="2800" dirty="0">
                  <a:latin typeface="Cambria Math" panose="02040503050406030204" pitchFamily="18" charset="0"/>
                  <a:ea typeface="Cambria Math" panose="02040503050406030204" pitchFamily="18" charset="0"/>
                </a:endParaRPr>
              </a:p>
              <a:p>
                <a:r>
                  <a:rPr lang="en-US" sz="2400" dirty="0">
                    <a:solidFill>
                      <a:srgbClr val="061CFF"/>
                    </a:solidFill>
                    <a:latin typeface="Cambria Math" panose="02040503050406030204" pitchFamily="18" charset="0"/>
                    <a:ea typeface="Cambria Math" panose="02040503050406030204" pitchFamily="18" charset="0"/>
                  </a:rPr>
                  <a:t>             </a:t>
                </a:r>
                <a:r>
                  <a:rPr lang="el-GR" sz="2400" dirty="0">
                    <a:solidFill>
                      <a:srgbClr val="061CFF"/>
                    </a:solidFill>
                    <a:latin typeface="Cambria Math" panose="02040503050406030204" pitchFamily="18" charset="0"/>
                    <a:ea typeface="Cambria Math" panose="02040503050406030204" pitchFamily="18" charset="0"/>
                  </a:rPr>
                  <a:t>α = 1</a:t>
                </a:r>
                <a:r>
                  <a:rPr lang="en-US" sz="2400" dirty="0">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0.82          </a:t>
                </a:r>
                <a:r>
                  <a:rPr lang="el-GR" sz="2400" dirty="0">
                    <a:solidFill>
                      <a:srgbClr val="061CFF"/>
                    </a:solidFill>
                    <a:latin typeface="Cambria Math" panose="02040503050406030204" pitchFamily="18" charset="0"/>
                    <a:ea typeface="Cambria Math" panose="02040503050406030204" pitchFamily="18" charset="0"/>
                  </a:rPr>
                  <a:t>α = 2</a:t>
                </a:r>
                <a:r>
                  <a:rPr lang="en-US" sz="2400" dirty="0">
                    <a:latin typeface="Cambria Math" panose="02040503050406030204" pitchFamily="18" charset="0"/>
                    <a:ea typeface="Cambria Math" panose="02040503050406030204" pitchFamily="18" charset="0"/>
                  </a:rPr>
                  <a:t>:</a:t>
                </a:r>
                <a:r>
                  <a:rPr lang="el-GR" sz="2400" dirty="0">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0.94            </a:t>
                </a:r>
                <a:r>
                  <a:rPr lang="el-GR" sz="2400" dirty="0">
                    <a:solidFill>
                      <a:srgbClr val="061CFF"/>
                    </a:solidFill>
                    <a:latin typeface="Cambria Math" panose="02040503050406030204" pitchFamily="18" charset="0"/>
                    <a:ea typeface="Cambria Math" panose="02040503050406030204" pitchFamily="18" charset="0"/>
                  </a:rPr>
                  <a:t>α = </a:t>
                </a:r>
                <a:r>
                  <a:rPr lang="en-US" sz="2400" dirty="0">
                    <a:solidFill>
                      <a:srgbClr val="061CFF"/>
                    </a:solidFill>
                    <a:latin typeface="Cambria Math" panose="02040503050406030204" pitchFamily="18" charset="0"/>
                    <a:ea typeface="Cambria Math" panose="02040503050406030204" pitchFamily="18" charset="0"/>
                  </a:rPr>
                  <a:t>0.5:   </a:t>
                </a:r>
                <a:r>
                  <a:rPr lang="en-US" sz="2800" dirty="0">
                    <a:latin typeface="Cambria Math" panose="02040503050406030204" pitchFamily="18" charset="0"/>
                    <a:ea typeface="Cambria Math" panose="02040503050406030204" pitchFamily="18" charset="0"/>
                  </a:rPr>
                  <a:t>0.69</a:t>
                </a:r>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485900" y="3869890"/>
                <a:ext cx="10820400" cy="2273186"/>
              </a:xfrm>
              <a:prstGeom prst="rect">
                <a:avLst/>
              </a:prstGeom>
              <a:blipFill>
                <a:blip r:embed="rId3"/>
                <a:stretch>
                  <a:fillRect l="-1172" t="-2778" b="-6667"/>
                </a:stretch>
              </a:blipFill>
            </p:spPr>
            <p:txBody>
              <a:bodyPr/>
              <a:lstStyle/>
              <a:p>
                <a:r>
                  <a:rPr lang="en-US">
                    <a:noFill/>
                  </a:rPr>
                  <a:t> </a:t>
                </a:r>
              </a:p>
            </p:txBody>
          </p:sp>
        </mc:Fallback>
      </mc:AlternateContent>
      <p:sp>
        <p:nvSpPr>
          <p:cNvPr id="26627" name="Rectangle 2"/>
          <p:cNvSpPr>
            <a:spLocks noGrp="1" noChangeArrowheads="1"/>
          </p:cNvSpPr>
          <p:nvPr>
            <p:ph type="title"/>
          </p:nvPr>
        </p:nvSpPr>
        <p:spPr>
          <a:xfrm>
            <a:off x="2346960" y="286605"/>
            <a:ext cx="7543800" cy="607158"/>
          </a:xfrm>
        </p:spPr>
        <p:txBody>
          <a:bodyPr>
            <a:normAutofit fontScale="90000"/>
          </a:bodyPr>
          <a:lstStyle/>
          <a:p>
            <a:pPr eaLnBrk="1" hangingPunct="1"/>
            <a:r>
              <a:rPr lang="en-US" dirty="0"/>
              <a:t>Content-based Item Profiles</a:t>
            </a:r>
          </a:p>
        </p:txBody>
      </p:sp>
      <p:sp>
        <p:nvSpPr>
          <p:cNvPr id="13" name="Slide Number Placeholder 12"/>
          <p:cNvSpPr>
            <a:spLocks noGrp="1"/>
          </p:cNvSpPr>
          <p:nvPr>
            <p:ph type="sldNum" sz="quarter" idx="12"/>
          </p:nvPr>
        </p:nvSpPr>
        <p:spPr>
          <a:xfrm>
            <a:off x="9900465" y="6115486"/>
            <a:ext cx="1312025" cy="365125"/>
          </a:xfrm>
        </p:spPr>
        <p:txBody>
          <a:bodyPr/>
          <a:lstStyle/>
          <a:p>
            <a:fld id="{19B12225-5612-419B-A8D5-4B8EEE4C217E}" type="slidenum">
              <a:rPr lang="en-US" smtClean="0"/>
              <a:pPr/>
              <a:t>21</a:t>
            </a:fld>
            <a:endParaRPr lang="en-US" dirty="0"/>
          </a:p>
        </p:txBody>
      </p:sp>
      <p:sp>
        <p:nvSpPr>
          <p:cNvPr id="20522" name="Text Box 42"/>
          <p:cNvSpPr txBox="1">
            <a:spLocks noChangeArrowheads="1"/>
          </p:cNvSpPr>
          <p:nvPr/>
        </p:nvSpPr>
        <p:spPr bwMode="auto">
          <a:xfrm>
            <a:off x="2819400" y="1143000"/>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20524" name="Text Box 44"/>
          <p:cNvSpPr txBox="1">
            <a:spLocks noChangeArrowheads="1"/>
          </p:cNvSpPr>
          <p:nvPr/>
        </p:nvSpPr>
        <p:spPr bwMode="auto">
          <a:xfrm>
            <a:off x="6477815" y="1143000"/>
            <a:ext cx="99738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Johnny</a:t>
            </a:r>
          </a:p>
          <a:p>
            <a:r>
              <a:rPr lang="en-US" sz="2000" b="1" dirty="0">
                <a:solidFill>
                  <a:srgbClr val="0066FF"/>
                </a:solidFill>
                <a:effectLst>
                  <a:outerShdw blurRad="38100" dist="38100" dir="2700000" algn="tl">
                    <a:srgbClr val="C0C0C0"/>
                  </a:outerShdw>
                </a:effectLst>
              </a:rPr>
              <a:t>Depp</a:t>
            </a:r>
          </a:p>
        </p:txBody>
      </p:sp>
      <p:sp>
        <p:nvSpPr>
          <p:cNvPr id="20527" name="Text Box 47"/>
          <p:cNvSpPr txBox="1">
            <a:spLocks noChangeArrowheads="1"/>
          </p:cNvSpPr>
          <p:nvPr/>
        </p:nvSpPr>
        <p:spPr bwMode="auto">
          <a:xfrm>
            <a:off x="1750014" y="1918489"/>
            <a:ext cx="1303562"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X</a:t>
            </a:r>
          </a:p>
        </p:txBody>
      </p:sp>
      <p:sp>
        <p:nvSpPr>
          <p:cNvPr id="20528" name="Text Box 48"/>
          <p:cNvSpPr txBox="1">
            <a:spLocks noChangeArrowheads="1"/>
          </p:cNvSpPr>
          <p:nvPr/>
        </p:nvSpPr>
        <p:spPr bwMode="auto">
          <a:xfrm>
            <a:off x="1734774" y="2772563"/>
            <a:ext cx="129214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Y</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050230828"/>
              </p:ext>
            </p:extLst>
          </p:nvPr>
        </p:nvGraphicFramePr>
        <p:xfrm>
          <a:off x="3124200" y="1883824"/>
          <a:ext cx="7543800" cy="1546888"/>
        </p:xfrm>
        <a:graphic>
          <a:graphicData uri="http://schemas.openxmlformats.org/drawingml/2006/table">
            <a:tbl>
              <a:tblPr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3α</a:t>
                      </a:r>
                    </a:p>
                  </a:txBody>
                  <a:tcPr/>
                </a:tc>
                <a:extLst>
                  <a:ext uri="{0D108BD9-81ED-4DB2-BD59-A6C34878D82A}">
                    <a16:rowId xmlns:a16="http://schemas.microsoft.com/office/drawing/2014/main" val="10000"/>
                  </a:ext>
                </a:extLst>
              </a:tr>
              <a:tr h="492183">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4α</a:t>
                      </a:r>
                    </a:p>
                  </a:txBody>
                  <a:tcPr/>
                </a:tc>
                <a:extLst>
                  <a:ext uri="{0D108BD9-81ED-4DB2-BD59-A6C34878D82A}">
                    <a16:rowId xmlns:a16="http://schemas.microsoft.com/office/drawing/2014/main" val="10001"/>
                  </a:ext>
                </a:extLst>
              </a:tr>
            </a:tbl>
          </a:graphicData>
        </a:graphic>
      </p:graphicFrame>
      <p:sp>
        <p:nvSpPr>
          <p:cNvPr id="18" name="Text Box 42"/>
          <p:cNvSpPr txBox="1">
            <a:spLocks noChangeArrowheads="1"/>
          </p:cNvSpPr>
          <p:nvPr/>
        </p:nvSpPr>
        <p:spPr bwMode="auto">
          <a:xfrm>
            <a:off x="4012606" y="1143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9" name="Text Box 42"/>
          <p:cNvSpPr txBox="1">
            <a:spLocks noChangeArrowheads="1"/>
          </p:cNvSpPr>
          <p:nvPr/>
        </p:nvSpPr>
        <p:spPr bwMode="auto">
          <a:xfrm>
            <a:off x="4845270" y="1143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20" name="Text Box 42"/>
          <p:cNvSpPr txBox="1">
            <a:spLocks noChangeArrowheads="1"/>
          </p:cNvSpPr>
          <p:nvPr/>
        </p:nvSpPr>
        <p:spPr bwMode="auto">
          <a:xfrm>
            <a:off x="5651843" y="1450776"/>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21" name="Text Box 44"/>
          <p:cNvSpPr txBox="1">
            <a:spLocks noChangeArrowheads="1"/>
          </p:cNvSpPr>
          <p:nvPr/>
        </p:nvSpPr>
        <p:spPr bwMode="auto">
          <a:xfrm>
            <a:off x="9751189" y="1143000"/>
            <a:ext cx="925253" cy="707886"/>
          </a:xfrm>
          <a:prstGeom prst="rect">
            <a:avLst/>
          </a:prstGeom>
          <a:noFill/>
          <a:ln w="9525">
            <a:noFill/>
            <a:miter lim="800000"/>
            <a:headEnd/>
            <a:tailEnd/>
          </a:ln>
          <a:effectLst/>
        </p:spPr>
        <p:txBody>
          <a:bodyPr wrap="none">
            <a:spAutoFit/>
          </a:bodyPr>
          <a:lstStyle/>
          <a:p>
            <a:r>
              <a:rPr lang="en-US" sz="2000" b="1" dirty="0" err="1">
                <a:solidFill>
                  <a:srgbClr val="0066FF"/>
                </a:solidFill>
                <a:effectLst>
                  <a:outerShdw blurRad="38100" dist="38100" dir="2700000" algn="tl">
                    <a:srgbClr val="C0C0C0"/>
                  </a:outerShdw>
                </a:effectLst>
              </a:rPr>
              <a:t>Avg</a:t>
            </a:r>
            <a:endParaRPr lang="en-US" sz="2000" b="1" dirty="0">
              <a:solidFill>
                <a:srgbClr val="0066FF"/>
              </a:solidFill>
              <a:effectLst>
                <a:outerShdw blurRad="38100" dist="38100" dir="2700000" algn="tl">
                  <a:srgbClr val="C0C0C0"/>
                </a:outerShdw>
              </a:effectLst>
            </a:endParaRPr>
          </a:p>
          <a:p>
            <a:r>
              <a:rPr lang="en-US" sz="2000" b="1" dirty="0">
                <a:solidFill>
                  <a:srgbClr val="0066FF"/>
                </a:solidFill>
                <a:effectLst>
                  <a:outerShdw blurRad="38100" dist="38100" dir="2700000" algn="tl">
                    <a:srgbClr val="C0C0C0"/>
                  </a:outerShdw>
                </a:effectLst>
              </a:rPr>
              <a:t>Rating</a:t>
            </a:r>
          </a:p>
        </p:txBody>
      </p:sp>
      <p:sp>
        <p:nvSpPr>
          <p:cNvPr id="23" name="Text Box 44"/>
          <p:cNvSpPr txBox="1">
            <a:spLocks noChangeArrowheads="1"/>
          </p:cNvSpPr>
          <p:nvPr/>
        </p:nvSpPr>
        <p:spPr bwMode="auto">
          <a:xfrm>
            <a:off x="8896284" y="1143000"/>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Pirate</a:t>
            </a:r>
          </a:p>
          <a:p>
            <a:r>
              <a:rPr lang="en-US" sz="2000" b="1" dirty="0">
                <a:solidFill>
                  <a:srgbClr val="0066FF"/>
                </a:solidFill>
                <a:effectLst>
                  <a:outerShdw blurRad="38100" dist="38100" dir="2700000" algn="tl">
                    <a:srgbClr val="C0C0C0"/>
                  </a:outerShdw>
                </a:effectLst>
              </a:rPr>
              <a:t>Genre</a:t>
            </a:r>
          </a:p>
        </p:txBody>
      </p:sp>
      <p:sp>
        <p:nvSpPr>
          <p:cNvPr id="24" name="Text Box 44"/>
          <p:cNvSpPr txBox="1">
            <a:spLocks noChangeArrowheads="1"/>
          </p:cNvSpPr>
          <p:nvPr/>
        </p:nvSpPr>
        <p:spPr bwMode="auto">
          <a:xfrm>
            <a:off x="8062017" y="1143000"/>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Spy</a:t>
            </a:r>
          </a:p>
          <a:p>
            <a:r>
              <a:rPr lang="en-US" sz="2000" b="1" dirty="0">
                <a:solidFill>
                  <a:srgbClr val="0066FF"/>
                </a:solidFill>
                <a:effectLst>
                  <a:outerShdw blurRad="38100" dist="38100" dir="2700000" algn="tl">
                    <a:srgbClr val="C0C0C0"/>
                  </a:outerShdw>
                </a:effectLst>
              </a:rPr>
              <a:t>Genre</a:t>
            </a:r>
          </a:p>
        </p:txBody>
      </p:sp>
      <p:sp>
        <p:nvSpPr>
          <p:cNvPr id="25" name="Text Box 44"/>
          <p:cNvSpPr txBox="1">
            <a:spLocks noChangeArrowheads="1"/>
          </p:cNvSpPr>
          <p:nvPr/>
        </p:nvSpPr>
        <p:spPr bwMode="auto">
          <a:xfrm>
            <a:off x="7321918" y="1143000"/>
            <a:ext cx="89639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Comic</a:t>
            </a:r>
          </a:p>
          <a:p>
            <a:r>
              <a:rPr lang="en-US" sz="2000" b="1" dirty="0">
                <a:solidFill>
                  <a:srgbClr val="0066FF"/>
                </a:solidFill>
                <a:effectLst>
                  <a:outerShdw blurRad="38100" dist="38100" dir="2700000" algn="tl">
                    <a:srgbClr val="C0C0C0"/>
                  </a:outerShdw>
                </a:effectLst>
              </a:rPr>
              <a:t>Genre</a:t>
            </a:r>
          </a:p>
        </p:txBody>
      </p:sp>
      <p:sp>
        <p:nvSpPr>
          <p:cNvPr id="26" name="Footer Placeholder 14">
            <a:extLst>
              <a:ext uri="{FF2B5EF4-FFF2-40B4-BE49-F238E27FC236}">
                <a16:creationId xmlns:a16="http://schemas.microsoft.com/office/drawing/2014/main" id="{8D01659B-DB1C-E242-B491-81D67A2D7EC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41205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676400" y="286605"/>
            <a:ext cx="7757160" cy="889485"/>
          </a:xfrm>
        </p:spPr>
        <p:txBody>
          <a:bodyPr/>
          <a:lstStyle/>
          <a:p>
            <a:pPr eaLnBrk="1" hangingPunct="1"/>
            <a:r>
              <a:rPr lang="en-US" dirty="0"/>
              <a:t>User Profiles</a:t>
            </a:r>
          </a:p>
        </p:txBody>
      </p:sp>
      <p:sp>
        <p:nvSpPr>
          <p:cNvPr id="30723" name="Rectangle 3"/>
          <p:cNvSpPr>
            <a:spLocks noGrp="1" noChangeArrowheads="1"/>
          </p:cNvSpPr>
          <p:nvPr>
            <p:ph idx="1"/>
          </p:nvPr>
        </p:nvSpPr>
        <p:spPr>
          <a:xfrm>
            <a:off x="1676400" y="1828800"/>
            <a:ext cx="10210800" cy="4038600"/>
          </a:xfrm>
        </p:spPr>
        <p:txBody>
          <a:bodyPr/>
          <a:lstStyle/>
          <a:p>
            <a:pPr eaLnBrk="1" hangingPunct="1">
              <a:lnSpc>
                <a:spcPct val="100000"/>
              </a:lnSpc>
            </a:pPr>
            <a:r>
              <a:rPr lang="en-US" sz="4000" b="1" dirty="0">
                <a:solidFill>
                  <a:srgbClr val="061CFF"/>
                </a:solidFill>
              </a:rPr>
              <a:t>Want a vector with the same components/dimensions as items</a:t>
            </a:r>
          </a:p>
          <a:p>
            <a:pPr lvl="1">
              <a:lnSpc>
                <a:spcPct val="100000"/>
              </a:lnSpc>
            </a:pPr>
            <a:r>
              <a:rPr lang="en-US" sz="3200" dirty="0">
                <a:solidFill>
                  <a:schemeClr val="tx1"/>
                </a:solidFill>
              </a:rPr>
              <a:t>Could be 1s representing user purchases</a:t>
            </a:r>
          </a:p>
          <a:p>
            <a:pPr lvl="1">
              <a:lnSpc>
                <a:spcPct val="100000"/>
              </a:lnSpc>
            </a:pPr>
            <a:r>
              <a:rPr lang="en-US" sz="3200" dirty="0">
                <a:solidFill>
                  <a:schemeClr val="tx1"/>
                </a:solidFill>
              </a:rPr>
              <a:t>Or arbitrary numbers from a rating</a:t>
            </a:r>
          </a:p>
          <a:p>
            <a:pPr eaLnBrk="1" hangingPunct="1">
              <a:lnSpc>
                <a:spcPct val="100000"/>
              </a:lnSpc>
            </a:pPr>
            <a:r>
              <a:rPr lang="en-US" sz="4000" b="1" dirty="0">
                <a:solidFill>
                  <a:srgbClr val="061CFF"/>
                </a:solidFill>
              </a:rPr>
              <a:t>User profile is aggregate of items:</a:t>
            </a:r>
          </a:p>
          <a:p>
            <a:pPr lvl="1" eaLnBrk="1" hangingPunct="1">
              <a:lnSpc>
                <a:spcPct val="100000"/>
              </a:lnSpc>
            </a:pPr>
            <a:r>
              <a:rPr lang="en-US" sz="3600" dirty="0"/>
              <a:t>Weighted average of rated item profiles</a:t>
            </a:r>
          </a:p>
          <a:p>
            <a:pPr lvl="1" eaLnBrk="1" hangingPunct="1"/>
            <a:endParaRPr lang="en-US" sz="3200" dirty="0"/>
          </a:p>
        </p:txBody>
      </p:sp>
      <p:sp>
        <p:nvSpPr>
          <p:cNvPr id="4" name="Date Placeholder 3"/>
          <p:cNvSpPr>
            <a:spLocks noGrp="1"/>
          </p:cNvSpPr>
          <p:nvPr>
            <p:ph type="dt" sz="half" idx="10"/>
          </p:nvPr>
        </p:nvSpPr>
        <p:spPr/>
        <p:txBody>
          <a:bodyPr/>
          <a:lstStyle/>
          <a:p>
            <a:fld id="{0E39677A-A5B0-4F3A-93AE-C749DB7C51ED}"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22</a:t>
            </a:fld>
            <a:endParaRPr lang="en-US"/>
          </a:p>
        </p:txBody>
      </p:sp>
      <p:sp>
        <p:nvSpPr>
          <p:cNvPr id="9" name="Footer Placeholder 14">
            <a:extLst>
              <a:ext uri="{FF2B5EF4-FFF2-40B4-BE49-F238E27FC236}">
                <a16:creationId xmlns:a16="http://schemas.microsoft.com/office/drawing/2014/main" id="{7D946FB1-682F-D648-8A45-C0E4FC9771EC}"/>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7062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86605"/>
            <a:ext cx="8595360" cy="703996"/>
          </a:xfrm>
        </p:spPr>
        <p:txBody>
          <a:bodyPr>
            <a:normAutofit/>
          </a:bodyPr>
          <a:lstStyle/>
          <a:p>
            <a:r>
              <a:rPr lang="en-US" dirty="0"/>
              <a:t>Sample user profile</a:t>
            </a:r>
          </a:p>
        </p:txBody>
      </p:sp>
      <p:sp>
        <p:nvSpPr>
          <p:cNvPr id="3" name="Content Placeholder 2"/>
          <p:cNvSpPr>
            <a:spLocks noGrp="1"/>
          </p:cNvSpPr>
          <p:nvPr>
            <p:ph idx="1"/>
          </p:nvPr>
        </p:nvSpPr>
        <p:spPr>
          <a:xfrm>
            <a:off x="1295400" y="1196773"/>
            <a:ext cx="10134600" cy="4023360"/>
          </a:xfrm>
        </p:spPr>
        <p:txBody>
          <a:bodyPr>
            <a:normAutofit/>
          </a:bodyPr>
          <a:lstStyle/>
          <a:p>
            <a:pPr marL="296863" indent="-280988">
              <a:buFont typeface="Arial" charset="0"/>
              <a:buChar char="•"/>
            </a:pPr>
            <a:r>
              <a:rPr lang="en-US" sz="3600" dirty="0"/>
              <a:t>Items are movies</a:t>
            </a:r>
          </a:p>
          <a:p>
            <a:pPr marL="296863" indent="-280988">
              <a:buFont typeface="Arial" charset="0"/>
              <a:buChar char="•"/>
            </a:pPr>
            <a:r>
              <a:rPr lang="en-US" sz="3600" dirty="0"/>
              <a:t>Utility matrix has 1 if user has seen movie</a:t>
            </a:r>
          </a:p>
          <a:p>
            <a:pPr marL="296863" indent="-280988">
              <a:buFont typeface="Arial" charset="0"/>
              <a:buChar char="•"/>
            </a:pPr>
            <a:r>
              <a:rPr lang="en-US" sz="3600" dirty="0"/>
              <a:t>20% of the movies user U has seen have Melissa McCarthy</a:t>
            </a:r>
          </a:p>
          <a:p>
            <a:pPr marL="296863" indent="-280988">
              <a:buFont typeface="Arial" charset="0"/>
              <a:buChar char="•"/>
            </a:pPr>
            <a:r>
              <a:rPr lang="en-US" sz="3600" dirty="0"/>
              <a:t>U[“Melissa McCarthy”] = 0.2</a:t>
            </a:r>
          </a:p>
        </p:txBody>
      </p:sp>
      <p:sp>
        <p:nvSpPr>
          <p:cNvPr id="4" name="Text Box 42"/>
          <p:cNvSpPr txBox="1">
            <a:spLocks noChangeArrowheads="1"/>
          </p:cNvSpPr>
          <p:nvPr/>
        </p:nvSpPr>
        <p:spPr bwMode="auto">
          <a:xfrm>
            <a:off x="3888970" y="4572000"/>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5" name="Text Box 47"/>
          <p:cNvSpPr txBox="1">
            <a:spLocks noChangeArrowheads="1"/>
          </p:cNvSpPr>
          <p:nvPr/>
        </p:nvSpPr>
        <p:spPr bwMode="auto">
          <a:xfrm>
            <a:off x="2511623" y="5375506"/>
            <a:ext cx="1094402" cy="461665"/>
          </a:xfrm>
          <a:prstGeom prst="rect">
            <a:avLst/>
          </a:prstGeom>
          <a:noFill/>
          <a:ln w="9525">
            <a:noFill/>
            <a:miter lim="800000"/>
            <a:headEnd/>
            <a:tailEnd/>
          </a:ln>
          <a:effectLst/>
        </p:spPr>
        <p:txBody>
          <a:bodyPr wrap="none">
            <a:spAutoFit/>
          </a:bodyPr>
          <a:lstStyle/>
          <a:p>
            <a:r>
              <a:rPr lang="en-US" sz="2400" b="1">
                <a:solidFill>
                  <a:srgbClr val="008000"/>
                </a:solidFill>
                <a:effectLst>
                  <a:outerShdw blurRad="38100" dist="38100" dir="2700000" algn="tl">
                    <a:srgbClr val="C0C0C0"/>
                  </a:outerShdw>
                </a:effectLst>
              </a:rPr>
              <a:t>User U</a:t>
            </a:r>
            <a:endParaRPr lang="en-US" sz="2400" b="1" dirty="0">
              <a:solidFill>
                <a:srgbClr val="008000"/>
              </a:solidFill>
              <a:effectLst>
                <a:outerShdw blurRad="38100" dist="38100" dir="2700000" algn="tl">
                  <a:srgbClr val="C0C0C0"/>
                </a:outerShdw>
              </a:effectLst>
            </a:endParaRPr>
          </a:p>
        </p:txBody>
      </p:sp>
      <p:graphicFrame>
        <p:nvGraphicFramePr>
          <p:cNvPr id="6" name="Content Placeholder 2"/>
          <p:cNvGraphicFramePr>
            <a:graphicFrameLocks/>
          </p:cNvGraphicFramePr>
          <p:nvPr/>
        </p:nvGraphicFramePr>
        <p:xfrm>
          <a:off x="3888970" y="5279886"/>
          <a:ext cx="5483630" cy="784888"/>
        </p:xfrm>
        <a:graphic>
          <a:graphicData uri="http://schemas.openxmlformats.org/drawingml/2006/table">
            <a:tbl>
              <a:tblPr bandRow="1">
                <a:tableStyleId>{5C22544A-7EE6-4342-B048-85BDC9FD1C3A}</a:tableStyleId>
              </a:tblPr>
              <a:tblGrid>
                <a:gridCol w="1096726">
                  <a:extLst>
                    <a:ext uri="{9D8B030D-6E8A-4147-A177-3AD203B41FA5}">
                      <a16:colId xmlns:a16="http://schemas.microsoft.com/office/drawing/2014/main" val="20000"/>
                    </a:ext>
                  </a:extLst>
                </a:gridCol>
                <a:gridCol w="1338905">
                  <a:extLst>
                    <a:ext uri="{9D8B030D-6E8A-4147-A177-3AD203B41FA5}">
                      <a16:colId xmlns:a16="http://schemas.microsoft.com/office/drawing/2014/main" val="20001"/>
                    </a:ext>
                  </a:extLst>
                </a:gridCol>
                <a:gridCol w="854547">
                  <a:extLst>
                    <a:ext uri="{9D8B030D-6E8A-4147-A177-3AD203B41FA5}">
                      <a16:colId xmlns:a16="http://schemas.microsoft.com/office/drawing/2014/main" val="20002"/>
                    </a:ext>
                  </a:extLst>
                </a:gridCol>
                <a:gridCol w="1096726">
                  <a:extLst>
                    <a:ext uri="{9D8B030D-6E8A-4147-A177-3AD203B41FA5}">
                      <a16:colId xmlns:a16="http://schemas.microsoft.com/office/drawing/2014/main" val="20003"/>
                    </a:ext>
                  </a:extLst>
                </a:gridCol>
                <a:gridCol w="1096726">
                  <a:extLst>
                    <a:ext uri="{9D8B030D-6E8A-4147-A177-3AD203B41FA5}">
                      <a16:colId xmlns:a16="http://schemas.microsoft.com/office/drawing/2014/main" val="20004"/>
                    </a:ext>
                  </a:extLst>
                </a:gridCol>
              </a:tblGrid>
              <a:tr h="784888">
                <a:tc>
                  <a:txBody>
                    <a:bodyPr/>
                    <a:lstStyle/>
                    <a:p>
                      <a:r>
                        <a:rPr lang="en-US" sz="4400" dirty="0"/>
                        <a:t>0.2</a:t>
                      </a:r>
                    </a:p>
                  </a:txBody>
                  <a:tcPr/>
                </a:tc>
                <a:tc>
                  <a:txBody>
                    <a:bodyPr/>
                    <a:lstStyle/>
                    <a:p>
                      <a:r>
                        <a:rPr lang="en-US" sz="4400" dirty="0"/>
                        <a:t>.005</a:t>
                      </a:r>
                    </a:p>
                  </a:txBody>
                  <a:tcPr/>
                </a:tc>
                <a:tc>
                  <a:txBody>
                    <a:bodyPr/>
                    <a:lstStyle/>
                    <a:p>
                      <a:r>
                        <a:rPr lang="en-US" sz="4400" dirty="0"/>
                        <a:t>0</a:t>
                      </a:r>
                    </a:p>
                  </a:txBody>
                  <a:tcPr/>
                </a:tc>
                <a:tc>
                  <a:txBody>
                    <a:bodyPr/>
                    <a:lstStyle/>
                    <a:p>
                      <a:r>
                        <a:rPr lang="en-US" sz="4400" dirty="0"/>
                        <a:t>0</a:t>
                      </a:r>
                    </a:p>
                  </a:txBody>
                  <a:tcPr/>
                </a:tc>
                <a:tc>
                  <a:txBody>
                    <a:bodyPr/>
                    <a:lstStyle/>
                    <a:p>
                      <a:r>
                        <a:rPr lang="en-US" sz="4400" dirty="0"/>
                        <a:t>…</a:t>
                      </a:r>
                    </a:p>
                  </a:txBody>
                  <a:tcPr/>
                </a:tc>
                <a:extLst>
                  <a:ext uri="{0D108BD9-81ED-4DB2-BD59-A6C34878D82A}">
                    <a16:rowId xmlns:a16="http://schemas.microsoft.com/office/drawing/2014/main" val="10000"/>
                  </a:ext>
                </a:extLst>
              </a:tr>
            </a:tbl>
          </a:graphicData>
        </a:graphic>
      </p:graphicFrame>
      <p:sp>
        <p:nvSpPr>
          <p:cNvPr id="7" name="Text Box 42"/>
          <p:cNvSpPr txBox="1">
            <a:spLocks noChangeArrowheads="1"/>
          </p:cNvSpPr>
          <p:nvPr/>
        </p:nvSpPr>
        <p:spPr bwMode="auto">
          <a:xfrm>
            <a:off x="5257156" y="4572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8" name="Text Box 42"/>
          <p:cNvSpPr txBox="1">
            <a:spLocks noChangeArrowheads="1"/>
          </p:cNvSpPr>
          <p:nvPr/>
        </p:nvSpPr>
        <p:spPr bwMode="auto">
          <a:xfrm>
            <a:off x="6446019" y="4572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9" name="Text Box 42"/>
          <p:cNvSpPr txBox="1">
            <a:spLocks noChangeArrowheads="1"/>
          </p:cNvSpPr>
          <p:nvPr/>
        </p:nvSpPr>
        <p:spPr bwMode="auto">
          <a:xfrm>
            <a:off x="7252592" y="4879776"/>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12" name="Footer Placeholder 14">
            <a:extLst>
              <a:ext uri="{FF2B5EF4-FFF2-40B4-BE49-F238E27FC236}">
                <a16:creationId xmlns:a16="http://schemas.microsoft.com/office/drawing/2014/main" id="{C985D593-BB2C-0848-A63A-3BC1F913013B}"/>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966739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240988" y="307980"/>
            <a:ext cx="7543800" cy="534382"/>
          </a:xfrm>
        </p:spPr>
        <p:txBody>
          <a:bodyPr>
            <a:normAutofit fontScale="90000"/>
          </a:bodyPr>
          <a:lstStyle/>
          <a:p>
            <a:pPr eaLnBrk="1" hangingPunct="1"/>
            <a:r>
              <a:rPr lang="en-US" dirty="0"/>
              <a:t>Prediction</a:t>
            </a:r>
          </a:p>
        </p:txBody>
      </p:sp>
      <mc:AlternateContent xmlns:mc="http://schemas.openxmlformats.org/markup-compatibility/2006" xmlns:a14="http://schemas.microsoft.com/office/drawing/2010/main">
        <mc:Choice Requires="a14">
          <p:sp>
            <p:nvSpPr>
              <p:cNvPr id="30723" name="Rectangle 3"/>
              <p:cNvSpPr>
                <a:spLocks noGrp="1" noChangeArrowheads="1"/>
              </p:cNvSpPr>
              <p:nvPr>
                <p:ph idx="1"/>
              </p:nvPr>
            </p:nvSpPr>
            <p:spPr>
              <a:xfrm>
                <a:off x="1097287" y="820986"/>
                <a:ext cx="10027913" cy="5638800"/>
              </a:xfrm>
            </p:spPr>
            <p:txBody>
              <a:bodyPr>
                <a:normAutofit fontScale="92500" lnSpcReduction="10000"/>
              </a:bodyPr>
              <a:lstStyle/>
              <a:p>
                <a:pPr lvl="1"/>
                <a:r>
                  <a:rPr lang="en-US" sz="3600" dirty="0"/>
                  <a:t>Users and items have the same dimensions!</a:t>
                </a:r>
              </a:p>
              <a:p>
                <a:pPr lvl="1"/>
                <a:endParaRPr lang="en-US" sz="3600" dirty="0"/>
              </a:p>
              <a:p>
                <a:pPr lvl="1"/>
                <a:endParaRPr lang="en-US" sz="3600" dirty="0"/>
              </a:p>
              <a:p>
                <a:pPr lvl="1"/>
                <a:endParaRPr lang="en-US" sz="3600" dirty="0"/>
              </a:p>
              <a:p>
                <a:pPr lvl="1"/>
                <a:endParaRPr lang="en-US" sz="3600" dirty="0"/>
              </a:p>
              <a:p>
                <a:pPr lvl="1"/>
                <a:endParaRPr lang="en-US" sz="3600" dirty="0"/>
              </a:p>
              <a:p>
                <a:pPr lvl="1"/>
                <a:r>
                  <a:rPr lang="en-US" sz="3600" dirty="0"/>
                  <a:t>So just recommend the items whose vectors are most similar to the user vector!</a:t>
                </a:r>
              </a:p>
              <a:p>
                <a:pPr lvl="1"/>
                <a:endParaRPr lang="en-US" sz="3600" dirty="0"/>
              </a:p>
              <a:p>
                <a:pPr lvl="1"/>
                <a:r>
                  <a:rPr lang="en-US" sz="3600" dirty="0"/>
                  <a:t>Given user profile </a:t>
                </a:r>
                <a:r>
                  <a:rPr lang="en-US" sz="3600" b="1" i="1" dirty="0"/>
                  <a:t>x</a:t>
                </a:r>
                <a:r>
                  <a:rPr lang="en-US" sz="3600" dirty="0"/>
                  <a:t> and item profile </a:t>
                </a:r>
                <a:r>
                  <a:rPr lang="en-US" sz="3600" b="1" i="1" dirty="0" err="1"/>
                  <a:t>i</a:t>
                </a:r>
                <a:r>
                  <a:rPr lang="en-US" sz="3600" dirty="0"/>
                  <a:t>,</a:t>
                </a:r>
              </a:p>
              <a:p>
                <a:pPr lvl="1"/>
                <a:r>
                  <a:rPr lang="en-US" sz="3600" dirty="0"/>
                  <a:t> estimate </a:t>
                </a:r>
                <a14:m>
                  <m:oMath xmlns:m="http://schemas.openxmlformats.org/officeDocument/2006/math">
                    <m:r>
                      <a:rPr lang="en-US" sz="3600" i="1" dirty="0">
                        <a:solidFill>
                          <a:srgbClr val="008000"/>
                        </a:solidFill>
                        <a:latin typeface="Cambria Math"/>
                      </a:rPr>
                      <m:t>𝑢</m:t>
                    </m:r>
                    <m:d>
                      <m:dPr>
                        <m:ctrlPr>
                          <a:rPr lang="en-US" sz="3600" i="1" dirty="0">
                            <a:solidFill>
                              <a:srgbClr val="008000"/>
                            </a:solidFill>
                            <a:latin typeface="Cambria Math" panose="02040503050406030204" pitchFamily="18" charset="0"/>
                          </a:rPr>
                        </m:ctrlPr>
                      </m:dPr>
                      <m:e>
                        <m:r>
                          <a:rPr lang="en-US" sz="3600" b="1" i="1" dirty="0">
                            <a:solidFill>
                              <a:srgbClr val="008000"/>
                            </a:solidFill>
                            <a:latin typeface="Cambria Math"/>
                          </a:rPr>
                          <m:t>𝒙</m:t>
                        </m:r>
                        <m:r>
                          <a:rPr lang="en-US" sz="3600" i="1" dirty="0" err="1">
                            <a:solidFill>
                              <a:srgbClr val="008000"/>
                            </a:solidFill>
                            <a:latin typeface="Cambria Math"/>
                          </a:rPr>
                          <m:t>,</m:t>
                        </m:r>
                        <m:r>
                          <a:rPr lang="en-US" sz="3600" b="1" i="1" dirty="0" err="1">
                            <a:solidFill>
                              <a:srgbClr val="008000"/>
                            </a:solidFill>
                            <a:latin typeface="Cambria Math"/>
                          </a:rPr>
                          <m:t>𝒊</m:t>
                        </m:r>
                      </m:e>
                    </m:d>
                    <m:r>
                      <a:rPr lang="en-US" sz="3600" i="1" dirty="0">
                        <a:solidFill>
                          <a:srgbClr val="008000"/>
                        </a:solidFill>
                        <a:latin typeface="Cambria Math"/>
                      </a:rPr>
                      <m:t>=</m:t>
                    </m:r>
                    <m:r>
                      <m:rPr>
                        <m:sty m:val="p"/>
                      </m:rPr>
                      <a:rPr lang="en-US" sz="3600" dirty="0">
                        <a:solidFill>
                          <a:srgbClr val="008000"/>
                        </a:solidFill>
                        <a:latin typeface="Cambria Math" charset="0"/>
                      </a:rPr>
                      <m:t>cos</m:t>
                    </m:r>
                    <m:r>
                      <a:rPr lang="en-US" sz="3600" i="1" dirty="0">
                        <a:solidFill>
                          <a:srgbClr val="008000"/>
                        </a:solidFill>
                        <a:latin typeface="Cambria Math"/>
                      </a:rPr>
                      <m:t>⁡(</m:t>
                    </m:r>
                    <m:r>
                      <a:rPr lang="en-US" sz="3600" b="1" i="1" dirty="0">
                        <a:solidFill>
                          <a:srgbClr val="008000"/>
                        </a:solidFill>
                        <a:latin typeface="Cambria Math"/>
                      </a:rPr>
                      <m:t>𝒙</m:t>
                    </m:r>
                    <m:r>
                      <a:rPr lang="en-US" sz="3600" i="1" dirty="0" err="1">
                        <a:solidFill>
                          <a:srgbClr val="008000"/>
                        </a:solidFill>
                        <a:latin typeface="Cambria Math"/>
                      </a:rPr>
                      <m:t>,</m:t>
                    </m:r>
                    <m:r>
                      <a:rPr lang="en-US" sz="3600" b="1" i="1" dirty="0" err="1">
                        <a:solidFill>
                          <a:srgbClr val="008000"/>
                        </a:solidFill>
                        <a:latin typeface="Cambria Math"/>
                      </a:rPr>
                      <m:t>𝒊</m:t>
                    </m:r>
                    <m:r>
                      <a:rPr lang="en-US" sz="3600" i="1" dirty="0">
                        <a:solidFill>
                          <a:srgbClr val="008000"/>
                        </a:solidFill>
                        <a:latin typeface="Cambria Math"/>
                      </a:rPr>
                      <m:t>) = </m:t>
                    </m:r>
                    <m:f>
                      <m:fPr>
                        <m:ctrlPr>
                          <a:rPr lang="en-US" sz="3600" i="1" dirty="0">
                            <a:solidFill>
                              <a:srgbClr val="008000"/>
                            </a:solidFill>
                            <a:latin typeface="Cambria Math" panose="02040503050406030204" pitchFamily="18" charset="0"/>
                          </a:rPr>
                        </m:ctrlPr>
                      </m:fPr>
                      <m:num>
                        <m:r>
                          <a:rPr lang="en-US" sz="3600" b="1" i="1" dirty="0">
                            <a:solidFill>
                              <a:srgbClr val="008000"/>
                            </a:solidFill>
                            <a:latin typeface="Cambria Math"/>
                          </a:rPr>
                          <m:t>𝒙</m:t>
                        </m:r>
                        <m:r>
                          <a:rPr lang="en-US" sz="3600" i="1" dirty="0" err="1">
                            <a:solidFill>
                              <a:srgbClr val="008000"/>
                            </a:solidFill>
                            <a:latin typeface="Cambria Math"/>
                          </a:rPr>
                          <m:t>·</m:t>
                        </m:r>
                        <m:r>
                          <a:rPr lang="en-US" sz="3600" b="1" i="1" dirty="0" err="1">
                            <a:solidFill>
                              <a:srgbClr val="008000"/>
                            </a:solidFill>
                            <a:latin typeface="Cambria Math"/>
                          </a:rPr>
                          <m:t>𝒊</m:t>
                        </m:r>
                      </m:num>
                      <m:den>
                        <m:r>
                          <a:rPr lang="en-US" sz="3600" i="1" dirty="0">
                            <a:solidFill>
                              <a:srgbClr val="008000"/>
                            </a:solidFill>
                            <a:latin typeface="Cambria Math"/>
                          </a:rPr>
                          <m:t>|</m:t>
                        </m:r>
                        <m:d>
                          <m:dPr>
                            <m:begChr m:val="|"/>
                            <m:endChr m:val="|"/>
                            <m:ctrlPr>
                              <a:rPr lang="en-US" sz="3600" i="1" dirty="0">
                                <a:solidFill>
                                  <a:srgbClr val="008000"/>
                                </a:solidFill>
                                <a:latin typeface="Cambria Math" panose="02040503050406030204" pitchFamily="18" charset="0"/>
                              </a:rPr>
                            </m:ctrlPr>
                          </m:dPr>
                          <m:e>
                            <m:r>
                              <a:rPr lang="en-US" sz="3600" b="1" i="1" dirty="0">
                                <a:solidFill>
                                  <a:srgbClr val="008000"/>
                                </a:solidFill>
                                <a:latin typeface="Cambria Math"/>
                              </a:rPr>
                              <m:t>𝒙</m:t>
                            </m:r>
                          </m:e>
                        </m:d>
                        <m:r>
                          <a:rPr lang="en-US" sz="3600" i="1" dirty="0">
                            <a:solidFill>
                              <a:srgbClr val="008000"/>
                            </a:solidFill>
                            <a:latin typeface="Cambria Math"/>
                          </a:rPr>
                          <m:t>|⋅|</m:t>
                        </m:r>
                        <m:d>
                          <m:dPr>
                            <m:begChr m:val="|"/>
                            <m:endChr m:val="|"/>
                            <m:ctrlPr>
                              <a:rPr lang="en-US" sz="3600" b="1" i="1" dirty="0">
                                <a:solidFill>
                                  <a:srgbClr val="008000"/>
                                </a:solidFill>
                                <a:latin typeface="Cambria Math" panose="02040503050406030204" pitchFamily="18" charset="0"/>
                              </a:rPr>
                            </m:ctrlPr>
                          </m:dPr>
                          <m:e>
                            <m:r>
                              <a:rPr lang="en-US" sz="3600" b="1" i="1" dirty="0" err="1">
                                <a:solidFill>
                                  <a:srgbClr val="008000"/>
                                </a:solidFill>
                                <a:latin typeface="Cambria Math"/>
                              </a:rPr>
                              <m:t>𝒊</m:t>
                            </m:r>
                          </m:e>
                        </m:d>
                        <m:r>
                          <a:rPr lang="en-US" sz="3600" i="1" dirty="0">
                            <a:solidFill>
                              <a:srgbClr val="008000"/>
                            </a:solidFill>
                            <a:latin typeface="Cambria Math"/>
                          </a:rPr>
                          <m:t>|</m:t>
                        </m:r>
                      </m:den>
                    </m:f>
                  </m:oMath>
                </a14:m>
                <a:endParaRPr lang="en-US" dirty="0">
                  <a:solidFill>
                    <a:srgbClr val="008000"/>
                  </a:solidFill>
                </a:endParaRPr>
              </a:p>
            </p:txBody>
          </p:sp>
        </mc:Choice>
        <mc:Fallback xmlns="">
          <p:sp>
            <p:nvSpPr>
              <p:cNvPr id="30723" name="Rectangle 3"/>
              <p:cNvSpPr>
                <a:spLocks noGrp="1" noRot="1" noChangeAspect="1" noMove="1" noResize="1" noEditPoints="1" noAdjustHandles="1" noChangeArrowheads="1" noChangeShapeType="1" noTextEdit="1"/>
              </p:cNvSpPr>
              <p:nvPr>
                <p:ph idx="1"/>
              </p:nvPr>
            </p:nvSpPr>
            <p:spPr>
              <a:xfrm>
                <a:off x="1097287" y="820986"/>
                <a:ext cx="10027913" cy="5638800"/>
              </a:xfrm>
              <a:blipFill>
                <a:blip r:embed="rId3"/>
                <a:stretch>
                  <a:fillRect l="-1011" t="-3146"/>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0E39677A-A5B0-4F3A-93AE-C749DB7C51ED}"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24</a:t>
            </a:fld>
            <a:endParaRPr lang="en-US"/>
          </a:p>
        </p:txBody>
      </p:sp>
      <p:grpSp>
        <p:nvGrpSpPr>
          <p:cNvPr id="2" name="Group 1">
            <a:extLst>
              <a:ext uri="{FF2B5EF4-FFF2-40B4-BE49-F238E27FC236}">
                <a16:creationId xmlns:a16="http://schemas.microsoft.com/office/drawing/2014/main" id="{4581428B-11DA-4247-BC88-65C5FFFEA465}"/>
              </a:ext>
            </a:extLst>
          </p:cNvPr>
          <p:cNvGrpSpPr/>
          <p:nvPr/>
        </p:nvGrpSpPr>
        <p:grpSpPr>
          <a:xfrm>
            <a:off x="2256498" y="1295400"/>
            <a:ext cx="7116102" cy="2282150"/>
            <a:chOff x="46698" y="1870750"/>
            <a:chExt cx="7116102" cy="2282150"/>
          </a:xfrm>
        </p:grpSpPr>
        <p:sp>
          <p:nvSpPr>
            <p:cNvPr id="8" name="Text Box 47">
              <a:extLst>
                <a:ext uri="{FF2B5EF4-FFF2-40B4-BE49-F238E27FC236}">
                  <a16:creationId xmlns:a16="http://schemas.microsoft.com/office/drawing/2014/main" id="{03FDF576-5A33-9441-985A-14C310C2D885}"/>
                </a:ext>
              </a:extLst>
            </p:cNvPr>
            <p:cNvSpPr txBox="1">
              <a:spLocks noChangeArrowheads="1"/>
            </p:cNvSpPr>
            <p:nvPr/>
          </p:nvSpPr>
          <p:spPr bwMode="auto">
            <a:xfrm>
              <a:off x="46698" y="2640676"/>
              <a:ext cx="1329210" cy="523220"/>
            </a:xfrm>
            <a:prstGeom prst="rect">
              <a:avLst/>
            </a:prstGeom>
            <a:noFill/>
            <a:ln w="9525">
              <a:noFill/>
              <a:miter lim="800000"/>
              <a:headEnd/>
              <a:tailEnd/>
            </a:ln>
            <a:effectLst/>
          </p:spPr>
          <p:txBody>
            <a:bodyPr wrap="none">
              <a:spAutoFit/>
            </a:bodyPr>
            <a:lstStyle/>
            <a:p>
              <a:r>
                <a:rPr lang="en-US" sz="2800" b="1" dirty="0">
                  <a:solidFill>
                    <a:srgbClr val="008000"/>
                  </a:solidFill>
                  <a:effectLst>
                    <a:outerShdw blurRad="38100" dist="38100" dir="2700000" algn="tl">
                      <a:srgbClr val="C0C0C0"/>
                    </a:outerShdw>
                  </a:effectLst>
                </a:rPr>
                <a:t>Movie </a:t>
              </a:r>
              <a:r>
                <a:rPr lang="en-US" sz="2800" b="1" dirty="0" err="1">
                  <a:solidFill>
                    <a:srgbClr val="008000"/>
                  </a:solidFill>
                  <a:effectLst>
                    <a:outerShdw blurRad="38100" dist="38100" dir="2700000" algn="tl">
                      <a:srgbClr val="C0C0C0"/>
                    </a:outerShdw>
                  </a:effectLst>
                </a:rPr>
                <a:t>i</a:t>
              </a:r>
              <a:endParaRPr lang="en-US" sz="2800" b="1" dirty="0">
                <a:solidFill>
                  <a:srgbClr val="008000"/>
                </a:solidFill>
                <a:effectLst>
                  <a:outerShdw blurRad="38100" dist="38100" dir="2700000" algn="tl">
                    <a:srgbClr val="C0C0C0"/>
                  </a:outerShdw>
                </a:effectLst>
              </a:endParaRPr>
            </a:p>
          </p:txBody>
        </p:sp>
        <p:graphicFrame>
          <p:nvGraphicFramePr>
            <p:cNvPr id="9" name="Content Placeholder 2">
              <a:extLst>
                <a:ext uri="{FF2B5EF4-FFF2-40B4-BE49-F238E27FC236}">
                  <a16:creationId xmlns:a16="http://schemas.microsoft.com/office/drawing/2014/main" id="{A380676B-3115-4D4D-A80C-D0CA6282BF9C}"/>
                </a:ext>
              </a:extLst>
            </p:cNvPr>
            <p:cNvGraphicFramePr>
              <a:graphicFrameLocks/>
            </p:cNvGraphicFramePr>
            <p:nvPr/>
          </p:nvGraphicFramePr>
          <p:xfrm>
            <a:off x="1420884" y="2606012"/>
            <a:ext cx="5741916" cy="1546888"/>
          </p:xfrm>
          <a:graphic>
            <a:graphicData uri="http://schemas.openxmlformats.org/drawingml/2006/table">
              <a:tbl>
                <a:tblPr bandRow="1">
                  <a:tableStyleId>{5C22544A-7EE6-4342-B048-85BDC9FD1C3A}</a:tableStyleId>
                </a:tblPr>
                <a:tblGrid>
                  <a:gridCol w="1259088">
                    <a:extLst>
                      <a:ext uri="{9D8B030D-6E8A-4147-A177-3AD203B41FA5}">
                        <a16:colId xmlns:a16="http://schemas.microsoft.com/office/drawing/2014/main" val="20000"/>
                      </a:ext>
                    </a:extLst>
                  </a:gridCol>
                  <a:gridCol w="1282428">
                    <a:extLst>
                      <a:ext uri="{9D8B030D-6E8A-4147-A177-3AD203B41FA5}">
                        <a16:colId xmlns:a16="http://schemas.microsoft.com/office/drawing/2014/main" val="20001"/>
                      </a:ext>
                    </a:extLst>
                  </a:gridCol>
                  <a:gridCol w="1379204">
                    <a:extLst>
                      <a:ext uri="{9D8B030D-6E8A-4147-A177-3AD203B41FA5}">
                        <a16:colId xmlns:a16="http://schemas.microsoft.com/office/drawing/2014/main" val="20002"/>
                      </a:ext>
                    </a:extLst>
                  </a:gridCol>
                  <a:gridCol w="776309">
                    <a:extLst>
                      <a:ext uri="{9D8B030D-6E8A-4147-A177-3AD203B41FA5}">
                        <a16:colId xmlns:a16="http://schemas.microsoft.com/office/drawing/2014/main" val="20003"/>
                      </a:ext>
                    </a:extLst>
                  </a:gridCol>
                  <a:gridCol w="1044887">
                    <a:extLst>
                      <a:ext uri="{9D8B030D-6E8A-4147-A177-3AD203B41FA5}">
                        <a16:colId xmlns:a16="http://schemas.microsoft.com/office/drawing/2014/main" val="20004"/>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a:t>
                        </a:r>
                      </a:p>
                    </a:txBody>
                    <a:tcPr/>
                  </a:tc>
                  <a:extLst>
                    <a:ext uri="{0D108BD9-81ED-4DB2-BD59-A6C34878D82A}">
                      <a16:rowId xmlns:a16="http://schemas.microsoft.com/office/drawing/2014/main" val="10000"/>
                    </a:ext>
                  </a:extLst>
                </a:tr>
                <a:tr h="492183">
                  <a:tc>
                    <a:txBody>
                      <a:bodyPr/>
                      <a:lstStyle/>
                      <a:p>
                        <a:r>
                          <a:rPr lang="en-US" sz="4400" dirty="0"/>
                          <a:t>0.2</a:t>
                        </a:r>
                      </a:p>
                    </a:txBody>
                    <a:tcPr/>
                  </a:tc>
                  <a:tc>
                    <a:txBody>
                      <a:bodyPr/>
                      <a:lstStyle/>
                      <a:p>
                        <a:r>
                          <a:rPr lang="en-US" sz="4400" dirty="0"/>
                          <a:t>.005</a:t>
                        </a:r>
                      </a:p>
                    </a:txBody>
                    <a:tcPr/>
                  </a:tc>
                  <a:tc>
                    <a:txBody>
                      <a:bodyPr/>
                      <a:lstStyle/>
                      <a:p>
                        <a:r>
                          <a:rPr lang="en-US" sz="4400" dirty="0"/>
                          <a:t>0</a:t>
                        </a:r>
                      </a:p>
                    </a:txBody>
                    <a:tcPr/>
                  </a:tc>
                  <a:tc>
                    <a:txBody>
                      <a:bodyPr/>
                      <a:lstStyle/>
                      <a:p>
                        <a:r>
                          <a:rPr lang="en-US" sz="4400" dirty="0"/>
                          <a:t>0</a:t>
                        </a:r>
                      </a:p>
                    </a:txBody>
                    <a:tcPr/>
                  </a:tc>
                  <a:tc>
                    <a:txBody>
                      <a:bodyPr/>
                      <a:lstStyle/>
                      <a:p>
                        <a:r>
                          <a:rPr lang="en-US" sz="4400" dirty="0"/>
                          <a:t>0</a:t>
                        </a:r>
                      </a:p>
                    </a:txBody>
                    <a:tcPr/>
                  </a:tc>
                  <a:extLst>
                    <a:ext uri="{0D108BD9-81ED-4DB2-BD59-A6C34878D82A}">
                      <a16:rowId xmlns:a16="http://schemas.microsoft.com/office/drawing/2014/main" val="10001"/>
                    </a:ext>
                  </a:extLst>
                </a:tr>
              </a:tbl>
            </a:graphicData>
          </a:graphic>
        </p:graphicFrame>
        <p:sp>
          <p:nvSpPr>
            <p:cNvPr id="10" name="Text Box 47">
              <a:extLst>
                <a:ext uri="{FF2B5EF4-FFF2-40B4-BE49-F238E27FC236}">
                  <a16:creationId xmlns:a16="http://schemas.microsoft.com/office/drawing/2014/main" id="{6CC92DED-FA4D-A14C-8627-5C0FA60FCB28}"/>
                </a:ext>
              </a:extLst>
            </p:cNvPr>
            <p:cNvSpPr txBox="1">
              <a:spLocks noChangeArrowheads="1"/>
            </p:cNvSpPr>
            <p:nvPr/>
          </p:nvSpPr>
          <p:spPr bwMode="auto">
            <a:xfrm>
              <a:off x="116795" y="3482975"/>
              <a:ext cx="1164037" cy="523220"/>
            </a:xfrm>
            <a:prstGeom prst="rect">
              <a:avLst/>
            </a:prstGeom>
            <a:noFill/>
            <a:ln w="9525">
              <a:noFill/>
              <a:miter lim="800000"/>
              <a:headEnd/>
              <a:tailEnd/>
            </a:ln>
            <a:effectLst/>
          </p:spPr>
          <p:txBody>
            <a:bodyPr wrap="none">
              <a:spAutoFit/>
            </a:bodyPr>
            <a:lstStyle/>
            <a:p>
              <a:r>
                <a:rPr lang="en-US" sz="2800" b="1" dirty="0">
                  <a:solidFill>
                    <a:srgbClr val="008000"/>
                  </a:solidFill>
                  <a:effectLst>
                    <a:outerShdw blurRad="38100" dist="38100" dir="2700000" algn="tl">
                      <a:srgbClr val="C0C0C0"/>
                    </a:outerShdw>
                  </a:effectLst>
                </a:rPr>
                <a:t>User x</a:t>
              </a:r>
            </a:p>
          </p:txBody>
        </p:sp>
        <p:sp>
          <p:nvSpPr>
            <p:cNvPr id="11" name="Text Box 42">
              <a:extLst>
                <a:ext uri="{FF2B5EF4-FFF2-40B4-BE49-F238E27FC236}">
                  <a16:creationId xmlns:a16="http://schemas.microsoft.com/office/drawing/2014/main" id="{1036F555-455A-8B4A-8923-E1ED178BBE23}"/>
                </a:ext>
              </a:extLst>
            </p:cNvPr>
            <p:cNvSpPr txBox="1">
              <a:spLocks noChangeArrowheads="1"/>
            </p:cNvSpPr>
            <p:nvPr/>
          </p:nvSpPr>
          <p:spPr bwMode="auto">
            <a:xfrm>
              <a:off x="1478686" y="1870750"/>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12" name="Text Box 42">
              <a:extLst>
                <a:ext uri="{FF2B5EF4-FFF2-40B4-BE49-F238E27FC236}">
                  <a16:creationId xmlns:a16="http://schemas.microsoft.com/office/drawing/2014/main" id="{D9FC52E1-3432-EA4D-A80C-35572DF8E3EF}"/>
                </a:ext>
              </a:extLst>
            </p:cNvPr>
            <p:cNvSpPr txBox="1">
              <a:spLocks noChangeArrowheads="1"/>
            </p:cNvSpPr>
            <p:nvPr/>
          </p:nvSpPr>
          <p:spPr bwMode="auto">
            <a:xfrm>
              <a:off x="3052891" y="187075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3" name="Text Box 42">
              <a:extLst>
                <a:ext uri="{FF2B5EF4-FFF2-40B4-BE49-F238E27FC236}">
                  <a16:creationId xmlns:a16="http://schemas.microsoft.com/office/drawing/2014/main" id="{1BE7328B-0146-5E42-9D30-AAF803EB3D79}"/>
                </a:ext>
              </a:extLst>
            </p:cNvPr>
            <p:cNvSpPr txBox="1">
              <a:spLocks noChangeArrowheads="1"/>
            </p:cNvSpPr>
            <p:nvPr/>
          </p:nvSpPr>
          <p:spPr bwMode="auto">
            <a:xfrm>
              <a:off x="4266555" y="187075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14" name="Text Box 42">
              <a:extLst>
                <a:ext uri="{FF2B5EF4-FFF2-40B4-BE49-F238E27FC236}">
                  <a16:creationId xmlns:a16="http://schemas.microsoft.com/office/drawing/2014/main" id="{355B95A4-81E4-1E40-979F-AC445A5E060E}"/>
                </a:ext>
              </a:extLst>
            </p:cNvPr>
            <p:cNvSpPr txBox="1">
              <a:spLocks noChangeArrowheads="1"/>
            </p:cNvSpPr>
            <p:nvPr/>
          </p:nvSpPr>
          <p:spPr bwMode="auto">
            <a:xfrm>
              <a:off x="5467001" y="2129529"/>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grpSp>
      <p:sp>
        <p:nvSpPr>
          <p:cNvPr id="16" name="Footer Placeholder 14">
            <a:extLst>
              <a:ext uri="{FF2B5EF4-FFF2-40B4-BE49-F238E27FC236}">
                <a16:creationId xmlns:a16="http://schemas.microsoft.com/office/drawing/2014/main" id="{D3F573F5-C320-0648-B673-1FAF04795ED5}"/>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01390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7" y="286605"/>
            <a:ext cx="8793473" cy="780196"/>
          </a:xfrm>
        </p:spPr>
        <p:txBody>
          <a:bodyPr/>
          <a:lstStyle/>
          <a:p>
            <a:r>
              <a:rPr lang="en-US" dirty="0"/>
              <a:t>Pros: Content-based Approach</a:t>
            </a:r>
          </a:p>
        </p:txBody>
      </p:sp>
      <p:sp>
        <p:nvSpPr>
          <p:cNvPr id="3" name="Content Placeholder 2"/>
          <p:cNvSpPr>
            <a:spLocks noGrp="1"/>
          </p:cNvSpPr>
          <p:nvPr>
            <p:ph idx="1"/>
          </p:nvPr>
        </p:nvSpPr>
        <p:spPr>
          <a:xfrm>
            <a:off x="1097287" y="1295400"/>
            <a:ext cx="10408913" cy="4953000"/>
          </a:xfrm>
        </p:spPr>
        <p:txBody>
          <a:bodyPr>
            <a:normAutofit/>
          </a:bodyPr>
          <a:lstStyle/>
          <a:p>
            <a:r>
              <a:rPr lang="en-US" sz="3600" b="1" dirty="0">
                <a:solidFill>
                  <a:srgbClr val="008000"/>
                </a:solidFill>
              </a:rPr>
              <a:t>+: No need for data on other users</a:t>
            </a:r>
          </a:p>
          <a:p>
            <a:pPr lvl="1"/>
            <a:r>
              <a:rPr lang="en-US" sz="3200" dirty="0"/>
              <a:t>No user sparsity problems</a:t>
            </a:r>
          </a:p>
          <a:p>
            <a:r>
              <a:rPr lang="en-US" sz="3600" b="1" dirty="0">
                <a:solidFill>
                  <a:srgbClr val="008000"/>
                </a:solidFill>
              </a:rPr>
              <a:t>+: Able to recommend to users with unique tastes</a:t>
            </a:r>
          </a:p>
          <a:p>
            <a:r>
              <a:rPr lang="en-US" sz="3600" b="1" dirty="0">
                <a:solidFill>
                  <a:srgbClr val="008000"/>
                </a:solidFill>
              </a:rPr>
              <a:t>+: Able to recommend new &amp; unpopular items</a:t>
            </a:r>
          </a:p>
          <a:p>
            <a:pPr lvl="1"/>
            <a:r>
              <a:rPr lang="en-US" sz="3200" dirty="0"/>
              <a:t>No first-rater problem</a:t>
            </a:r>
          </a:p>
          <a:p>
            <a:r>
              <a:rPr lang="en-US" sz="3600" b="1" dirty="0">
                <a:solidFill>
                  <a:srgbClr val="008000"/>
                </a:solidFill>
              </a:rPr>
              <a:t>+: Able to provide explanations</a:t>
            </a:r>
          </a:p>
          <a:p>
            <a:pPr lvl="1"/>
            <a:r>
              <a:rPr lang="en-US" sz="3200" dirty="0"/>
              <a:t>Just list the content-features that caused an item to be recommended</a:t>
            </a:r>
          </a:p>
        </p:txBody>
      </p:sp>
      <p:sp>
        <p:nvSpPr>
          <p:cNvPr id="4" name="Date Placeholder 3"/>
          <p:cNvSpPr>
            <a:spLocks noGrp="1"/>
          </p:cNvSpPr>
          <p:nvPr>
            <p:ph type="dt" sz="half" idx="10"/>
          </p:nvPr>
        </p:nvSpPr>
        <p:spPr/>
        <p:txBody>
          <a:bodyPr/>
          <a:lstStyle/>
          <a:p>
            <a:fld id="{1CB0A9BF-0B54-48FE-BB29-CBBAEC8A3C0C}" type="datetime1">
              <a:rPr lang="en-US" smtClean="0"/>
              <a:t>5/12/21</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a:p>
        </p:txBody>
      </p:sp>
      <p:sp>
        <p:nvSpPr>
          <p:cNvPr id="9" name="Footer Placeholder 14">
            <a:extLst>
              <a:ext uri="{FF2B5EF4-FFF2-40B4-BE49-F238E27FC236}">
                <a16:creationId xmlns:a16="http://schemas.microsoft.com/office/drawing/2014/main" id="{728250E0-ED87-4648-8376-7D6CBB0EE021}"/>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75412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219200" y="286606"/>
            <a:ext cx="9296400" cy="737085"/>
          </a:xfrm>
        </p:spPr>
        <p:txBody>
          <a:bodyPr>
            <a:normAutofit/>
          </a:bodyPr>
          <a:lstStyle/>
          <a:p>
            <a:pPr eaLnBrk="1" hangingPunct="1"/>
            <a:r>
              <a:rPr lang="en-US" dirty="0"/>
              <a:t>Cons: Content-based Approach</a:t>
            </a:r>
          </a:p>
        </p:txBody>
      </p:sp>
      <p:sp>
        <p:nvSpPr>
          <p:cNvPr id="32771" name="Rectangle 3"/>
          <p:cNvSpPr>
            <a:spLocks noGrp="1" noChangeArrowheads="1"/>
          </p:cNvSpPr>
          <p:nvPr>
            <p:ph idx="1"/>
          </p:nvPr>
        </p:nvSpPr>
        <p:spPr>
          <a:xfrm>
            <a:off x="1219200" y="1295401"/>
            <a:ext cx="10515600" cy="5257801"/>
          </a:xfrm>
        </p:spPr>
        <p:txBody>
          <a:bodyPr>
            <a:normAutofit/>
          </a:bodyPr>
          <a:lstStyle/>
          <a:p>
            <a:r>
              <a:rPr lang="en-US" sz="3200" b="1" dirty="0">
                <a:solidFill>
                  <a:srgbClr val="C00000"/>
                </a:solidFill>
              </a:rPr>
              <a:t>– </a:t>
            </a:r>
            <a:r>
              <a:rPr lang="en-US" sz="3600" b="1" dirty="0">
                <a:solidFill>
                  <a:srgbClr val="C00000"/>
                </a:solidFill>
              </a:rPr>
              <a:t>Finding the appropriate features is hard</a:t>
            </a:r>
          </a:p>
          <a:p>
            <a:pPr lvl="1" eaLnBrk="1" hangingPunct="1"/>
            <a:r>
              <a:rPr lang="en-US" sz="3200" dirty="0"/>
              <a:t>E.g., images, movies, music</a:t>
            </a:r>
          </a:p>
          <a:p>
            <a:r>
              <a:rPr lang="en-US" sz="3600" b="1" dirty="0">
                <a:solidFill>
                  <a:srgbClr val="C00000"/>
                </a:solidFill>
              </a:rPr>
              <a:t>– Recommendations for new users</a:t>
            </a:r>
          </a:p>
          <a:p>
            <a:pPr lvl="1"/>
            <a:r>
              <a:rPr lang="en-US" sz="3200" b="1" dirty="0">
                <a:solidFill>
                  <a:schemeClr val="tx1"/>
                </a:solidFill>
              </a:rPr>
              <a:t>How to build a user profile?</a:t>
            </a:r>
          </a:p>
          <a:p>
            <a:r>
              <a:rPr lang="en-US" sz="3600" b="1" dirty="0">
                <a:solidFill>
                  <a:srgbClr val="C00000"/>
                </a:solidFill>
              </a:rPr>
              <a:t>– Overspecialization</a:t>
            </a:r>
          </a:p>
          <a:p>
            <a:pPr lvl="1" eaLnBrk="1" hangingPunct="1"/>
            <a:r>
              <a:rPr lang="en-US" sz="3200" dirty="0"/>
              <a:t>Never recommends items outside user's content profile</a:t>
            </a:r>
          </a:p>
          <a:p>
            <a:pPr lvl="1" eaLnBrk="1" hangingPunct="1"/>
            <a:r>
              <a:rPr lang="en-US" sz="3200" dirty="0"/>
              <a:t>People might have multiple interests</a:t>
            </a:r>
          </a:p>
          <a:p>
            <a:pPr lvl="1"/>
            <a:r>
              <a:rPr lang="en-US" sz="3200" b="1" dirty="0"/>
              <a:t>Unable to exploit quality judgments of other users</a:t>
            </a:r>
          </a:p>
        </p:txBody>
      </p:sp>
      <p:sp>
        <p:nvSpPr>
          <p:cNvPr id="4" name="Date Placeholder 3"/>
          <p:cNvSpPr>
            <a:spLocks noGrp="1"/>
          </p:cNvSpPr>
          <p:nvPr>
            <p:ph type="dt" sz="half" idx="10"/>
          </p:nvPr>
        </p:nvSpPr>
        <p:spPr/>
        <p:txBody>
          <a:bodyPr/>
          <a:lstStyle/>
          <a:p>
            <a:fld id="{2341E877-BBA3-4697-A875-736E79ABF408}"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26</a:t>
            </a:fld>
            <a:endParaRPr lang="en-US"/>
          </a:p>
        </p:txBody>
      </p:sp>
      <p:sp>
        <p:nvSpPr>
          <p:cNvPr id="9" name="Footer Placeholder 14">
            <a:extLst>
              <a:ext uri="{FF2B5EF4-FFF2-40B4-BE49-F238E27FC236}">
                <a16:creationId xmlns:a16="http://schemas.microsoft.com/office/drawing/2014/main" id="{7EB851AB-C932-3D45-A27E-8913A0E153BF}"/>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587609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Content-based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9021484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8831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User-User</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4953385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C434-BDE7-DF4E-BBB8-3B896B9AF970}"/>
              </a:ext>
            </a:extLst>
          </p:cNvPr>
          <p:cNvSpPr>
            <a:spLocks noGrp="1"/>
          </p:cNvSpPr>
          <p:nvPr>
            <p:ph type="title"/>
          </p:nvPr>
        </p:nvSpPr>
        <p:spPr/>
        <p:txBody>
          <a:bodyPr/>
          <a:lstStyle/>
          <a:p>
            <a:r>
              <a:rPr lang="en-US" dirty="0"/>
              <a:t>Collaborative filtering</a:t>
            </a:r>
          </a:p>
        </p:txBody>
      </p:sp>
      <p:sp>
        <p:nvSpPr>
          <p:cNvPr id="3" name="Content Placeholder 2">
            <a:extLst>
              <a:ext uri="{FF2B5EF4-FFF2-40B4-BE49-F238E27FC236}">
                <a16:creationId xmlns:a16="http://schemas.microsoft.com/office/drawing/2014/main" id="{6990E674-4BDE-A548-95F0-B0797FA624D2}"/>
              </a:ext>
            </a:extLst>
          </p:cNvPr>
          <p:cNvSpPr>
            <a:spLocks noGrp="1"/>
          </p:cNvSpPr>
          <p:nvPr>
            <p:ph idx="1"/>
          </p:nvPr>
        </p:nvSpPr>
        <p:spPr/>
        <p:txBody>
          <a:bodyPr/>
          <a:lstStyle/>
          <a:p>
            <a:r>
              <a:rPr lang="en-US" sz="4000" dirty="0"/>
              <a:t>Instead of using content features of items to determine what to recommend </a:t>
            </a:r>
          </a:p>
          <a:p>
            <a:pPr marL="0" indent="0"/>
            <a:r>
              <a:rPr lang="en-US" sz="4000" dirty="0"/>
              <a:t>Find similar users and recommend items that they like!</a:t>
            </a:r>
          </a:p>
          <a:p>
            <a:endParaRPr lang="en-US" dirty="0"/>
          </a:p>
        </p:txBody>
      </p:sp>
    </p:spTree>
    <p:extLst>
      <p:ext uri="{BB962C8B-B14F-4D97-AF65-F5344CB8AC3E}">
        <p14:creationId xmlns:p14="http://schemas.microsoft.com/office/powerpoint/2010/main" val="240041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346960" y="286605"/>
            <a:ext cx="7543800" cy="743953"/>
          </a:xfrm>
        </p:spPr>
        <p:txBody>
          <a:bodyPr>
            <a:normAutofit fontScale="90000"/>
          </a:bodyPr>
          <a:lstStyle/>
          <a:p>
            <a:pPr eaLnBrk="1" hangingPunct="1"/>
            <a:r>
              <a:rPr lang="en-US" dirty="0"/>
              <a:t>Collaborative Filtering</a:t>
            </a:r>
            <a:br>
              <a:rPr lang="en-US" dirty="0"/>
            </a:br>
            <a:r>
              <a:rPr lang="en-US" sz="3600" dirty="0"/>
              <a:t>Version 1: "User-User" Collaborative Filtering</a:t>
            </a:r>
          </a:p>
        </p:txBody>
      </p:sp>
      <p:sp>
        <p:nvSpPr>
          <p:cNvPr id="47107" name="Rectangle 3"/>
          <p:cNvSpPr>
            <a:spLocks noGrp="1" noChangeArrowheads="1"/>
          </p:cNvSpPr>
          <p:nvPr>
            <p:ph idx="1"/>
          </p:nvPr>
        </p:nvSpPr>
        <p:spPr>
          <a:xfrm>
            <a:off x="1981200" y="1295401"/>
            <a:ext cx="8153400" cy="5257801"/>
          </a:xfrm>
        </p:spPr>
        <p:txBody>
          <a:bodyPr/>
          <a:lstStyle/>
          <a:p>
            <a:pPr eaLnBrk="1" hangingPunct="1"/>
            <a:r>
              <a:rPr lang="en-US" sz="3200" dirty="0">
                <a:solidFill>
                  <a:srgbClr val="0000FF"/>
                </a:solidFill>
              </a:rPr>
              <a:t>Consider user </a:t>
            </a:r>
            <a:r>
              <a:rPr lang="en-US" sz="3200" b="1" i="1" dirty="0">
                <a:solidFill>
                  <a:srgbClr val="0000FF"/>
                </a:solidFill>
              </a:rPr>
              <a:t>x</a:t>
            </a:r>
          </a:p>
          <a:p>
            <a:pPr eaLnBrk="1" hangingPunct="1"/>
            <a:r>
              <a:rPr lang="en-US" sz="3200" dirty="0">
                <a:solidFill>
                  <a:srgbClr val="0000FF"/>
                </a:solidFill>
              </a:rPr>
              <a:t>and unrated item </a:t>
            </a:r>
            <a:r>
              <a:rPr lang="en-US" sz="3200" b="1" i="1" dirty="0" err="1">
                <a:solidFill>
                  <a:srgbClr val="0000FF"/>
                </a:solidFill>
              </a:rPr>
              <a:t>i</a:t>
            </a:r>
            <a:endParaRPr lang="en-US" sz="3200" b="1" i="1" dirty="0">
              <a:solidFill>
                <a:srgbClr val="0000FF"/>
              </a:solidFill>
            </a:endParaRPr>
          </a:p>
          <a:p>
            <a:pPr lvl="8"/>
            <a:endParaRPr lang="en-US" sz="2000" dirty="0"/>
          </a:p>
          <a:p>
            <a:pPr eaLnBrk="1" hangingPunct="1"/>
            <a:r>
              <a:rPr lang="en-US" sz="3200" dirty="0"/>
              <a:t>Find set </a:t>
            </a:r>
            <a:r>
              <a:rPr lang="en-US" sz="3200" b="1" i="1" dirty="0"/>
              <a:t>N</a:t>
            </a:r>
            <a:r>
              <a:rPr lang="en-US" sz="3200" dirty="0"/>
              <a:t> of other </a:t>
            </a:r>
            <a:br>
              <a:rPr lang="en-US" sz="3200" dirty="0"/>
            </a:br>
            <a:r>
              <a:rPr lang="en-US" sz="3200" dirty="0"/>
              <a:t>users whose ratings </a:t>
            </a:r>
            <a:br>
              <a:rPr lang="en-US" sz="3200" dirty="0"/>
            </a:br>
            <a:r>
              <a:rPr lang="en-US" sz="3200" dirty="0"/>
              <a:t>are “</a:t>
            </a:r>
            <a:r>
              <a:rPr lang="en-US" sz="3200" b="1" dirty="0">
                <a:solidFill>
                  <a:srgbClr val="FF0066"/>
                </a:solidFill>
              </a:rPr>
              <a:t>similar</a:t>
            </a:r>
            <a:r>
              <a:rPr lang="en-US" sz="3200" dirty="0"/>
              <a:t>” to </a:t>
            </a:r>
            <a:br>
              <a:rPr lang="en-US" sz="3200" dirty="0"/>
            </a:br>
            <a:r>
              <a:rPr lang="en-US" sz="3200" b="1" i="1" dirty="0"/>
              <a:t>x</a:t>
            </a:r>
            <a:r>
              <a:rPr lang="en-US" sz="3200" dirty="0"/>
              <a:t>’s ratings</a:t>
            </a:r>
          </a:p>
          <a:p>
            <a:pPr lvl="8"/>
            <a:endParaRPr lang="en-US" sz="2000" dirty="0"/>
          </a:p>
          <a:p>
            <a:pPr eaLnBrk="1" hangingPunct="1"/>
            <a:r>
              <a:rPr lang="en-US" sz="3200" dirty="0"/>
              <a:t>Estimate </a:t>
            </a:r>
            <a:r>
              <a:rPr lang="en-US" sz="3200" b="1" i="1" dirty="0"/>
              <a:t>x</a:t>
            </a:r>
            <a:r>
              <a:rPr lang="en-US" sz="3200" dirty="0"/>
              <a:t>’s ratings </a:t>
            </a:r>
            <a:br>
              <a:rPr lang="en-US" sz="3200" dirty="0"/>
            </a:br>
            <a:r>
              <a:rPr lang="en-US" sz="3200" dirty="0"/>
              <a:t>for </a:t>
            </a:r>
            <a:r>
              <a:rPr lang="en-US" sz="3200" b="1" i="1" dirty="0" err="1"/>
              <a:t>i</a:t>
            </a:r>
            <a:r>
              <a:rPr lang="en-US" sz="3200" dirty="0"/>
              <a:t> based on ratings for </a:t>
            </a:r>
            <a:r>
              <a:rPr lang="en-US" sz="3200" b="1" i="1" dirty="0" err="1"/>
              <a:t>i</a:t>
            </a:r>
            <a:br>
              <a:rPr lang="en-US" sz="3200" dirty="0"/>
            </a:br>
            <a:r>
              <a:rPr lang="en-US" sz="3200" dirty="0"/>
              <a:t>of users in </a:t>
            </a:r>
            <a:r>
              <a:rPr lang="en-US" sz="3200" b="1" i="1" dirty="0"/>
              <a:t>N</a:t>
            </a:r>
          </a:p>
          <a:p>
            <a:pPr eaLnBrk="1" hangingPunct="1"/>
            <a:endParaRPr lang="en-US" dirty="0"/>
          </a:p>
        </p:txBody>
      </p:sp>
      <p:sp>
        <p:nvSpPr>
          <p:cNvPr id="4" name="Date Placeholder 3"/>
          <p:cNvSpPr>
            <a:spLocks noGrp="1"/>
          </p:cNvSpPr>
          <p:nvPr>
            <p:ph type="dt" sz="half" idx="10"/>
          </p:nvPr>
        </p:nvSpPr>
        <p:spPr/>
        <p:txBody>
          <a:bodyPr/>
          <a:lstStyle/>
          <a:p>
            <a:fld id="{C73F6A19-DA08-4A97-B755-697B8BBCB770}"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30</a:t>
            </a:fld>
            <a:endParaRPr lang="en-US"/>
          </a:p>
        </p:txBody>
      </p:sp>
      <p:pic>
        <p:nvPicPr>
          <p:cNvPr id="32772" name="Picture 4" descr="Fig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960" y="1209674"/>
            <a:ext cx="4603840" cy="42767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172200" y="2492298"/>
            <a:ext cx="762000" cy="3048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i="1" dirty="0">
                <a:solidFill>
                  <a:srgbClr val="008000"/>
                </a:solidFill>
              </a:rPr>
              <a:t>x</a:t>
            </a:r>
          </a:p>
        </p:txBody>
      </p:sp>
      <p:sp>
        <p:nvSpPr>
          <p:cNvPr id="12" name="Rectangle 11"/>
          <p:cNvSpPr/>
          <p:nvPr/>
        </p:nvSpPr>
        <p:spPr>
          <a:xfrm>
            <a:off x="6781800" y="1382751"/>
            <a:ext cx="32004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3" name="Rectangle 12"/>
          <p:cNvSpPr/>
          <p:nvPr/>
        </p:nvSpPr>
        <p:spPr>
          <a:xfrm>
            <a:off x="8915400" y="3776547"/>
            <a:ext cx="16002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i="1" dirty="0">
                <a:solidFill>
                  <a:srgbClr val="008000"/>
                </a:solidFill>
              </a:rPr>
              <a:t>N</a:t>
            </a:r>
            <a:endParaRPr lang="en-US" b="1" i="1" dirty="0">
              <a:solidFill>
                <a:srgbClr val="008000"/>
              </a:solidFill>
            </a:endParaRPr>
          </a:p>
        </p:txBody>
      </p:sp>
      <p:sp>
        <p:nvSpPr>
          <p:cNvPr id="14" name="Rectangle 13"/>
          <p:cNvSpPr/>
          <p:nvPr/>
        </p:nvSpPr>
        <p:spPr>
          <a:xfrm>
            <a:off x="6477000" y="4995747"/>
            <a:ext cx="18288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5" name="Rectangle 14"/>
          <p:cNvSpPr/>
          <p:nvPr/>
        </p:nvSpPr>
        <p:spPr>
          <a:xfrm>
            <a:off x="7162800" y="5715000"/>
            <a:ext cx="18288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Rectangle 15"/>
          <p:cNvSpPr/>
          <p:nvPr/>
        </p:nvSpPr>
        <p:spPr>
          <a:xfrm>
            <a:off x="5943600" y="3149292"/>
            <a:ext cx="4572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 name="Rectangle 1">
            <a:extLst>
              <a:ext uri="{FF2B5EF4-FFF2-40B4-BE49-F238E27FC236}">
                <a16:creationId xmlns:a16="http://schemas.microsoft.com/office/drawing/2014/main" id="{451144E4-D9D6-E84F-BABE-987F56E1469F}"/>
              </a:ext>
            </a:extLst>
          </p:cNvPr>
          <p:cNvSpPr/>
          <p:nvPr/>
        </p:nvSpPr>
        <p:spPr>
          <a:xfrm>
            <a:off x="7086600" y="1584402"/>
            <a:ext cx="1203280" cy="907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7BD0513-F2DC-C547-AEAD-A61FF8864DB1}"/>
              </a:ext>
            </a:extLst>
          </p:cNvPr>
          <p:cNvSpPr/>
          <p:nvPr/>
        </p:nvSpPr>
        <p:spPr>
          <a:xfrm>
            <a:off x="8305800" y="1419456"/>
            <a:ext cx="2286000" cy="1377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E171989-4293-124F-8AA8-8D47A65B162C}"/>
              </a:ext>
            </a:extLst>
          </p:cNvPr>
          <p:cNvSpPr/>
          <p:nvPr/>
        </p:nvSpPr>
        <p:spPr>
          <a:xfrm>
            <a:off x="9420360" y="2460471"/>
            <a:ext cx="1247640" cy="1377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25C3AAE-714B-2243-AB7D-27CF02A27ACF}"/>
              </a:ext>
            </a:extLst>
          </p:cNvPr>
          <p:cNvSpPr/>
          <p:nvPr/>
        </p:nvSpPr>
        <p:spPr>
          <a:xfrm>
            <a:off x="8382000" y="3811466"/>
            <a:ext cx="2286000" cy="1751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EFB8C0-8EB7-5249-A14C-2125642A30C9}"/>
              </a:ext>
            </a:extLst>
          </p:cNvPr>
          <p:cNvSpPr/>
          <p:nvPr/>
        </p:nvSpPr>
        <p:spPr>
          <a:xfrm>
            <a:off x="5883320" y="2886647"/>
            <a:ext cx="2438400" cy="188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0040665-A7E4-F847-9520-C26A29DE4461}"/>
              </a:ext>
            </a:extLst>
          </p:cNvPr>
          <p:cNvSpPr/>
          <p:nvPr/>
        </p:nvSpPr>
        <p:spPr>
          <a:xfrm>
            <a:off x="8153400" y="3039047"/>
            <a:ext cx="1266960" cy="1615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ooter Placeholder 14">
            <a:extLst>
              <a:ext uri="{FF2B5EF4-FFF2-40B4-BE49-F238E27FC236}">
                <a16:creationId xmlns:a16="http://schemas.microsoft.com/office/drawing/2014/main" id="{86F0CFA0-8D54-3F44-824C-6EF0F8740760}"/>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78024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7107">
                                            <p:txEl>
                                              <p:pRg st="3" end="3"/>
                                            </p:txEl>
                                          </p:spTgt>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9" grpId="0" animBg="1"/>
      <p:bldP spid="20" grpId="0" animBg="1"/>
      <p:bldP spid="21"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C434-BDE7-DF4E-BBB8-3B896B9AF970}"/>
              </a:ext>
            </a:extLst>
          </p:cNvPr>
          <p:cNvSpPr>
            <a:spLocks noGrp="1"/>
          </p:cNvSpPr>
          <p:nvPr>
            <p:ph type="title"/>
          </p:nvPr>
        </p:nvSpPr>
        <p:spPr/>
        <p:txBody>
          <a:bodyPr/>
          <a:lstStyle/>
          <a:p>
            <a:r>
              <a:rPr lang="en-US" dirty="0"/>
              <a:t>Collaborative filtering</a:t>
            </a:r>
          </a:p>
        </p:txBody>
      </p:sp>
      <p:sp>
        <p:nvSpPr>
          <p:cNvPr id="3" name="Content Placeholder 2">
            <a:extLst>
              <a:ext uri="{FF2B5EF4-FFF2-40B4-BE49-F238E27FC236}">
                <a16:creationId xmlns:a16="http://schemas.microsoft.com/office/drawing/2014/main" id="{6990E674-4BDE-A548-95F0-B0797FA624D2}"/>
              </a:ext>
            </a:extLst>
          </p:cNvPr>
          <p:cNvSpPr>
            <a:spLocks noGrp="1"/>
          </p:cNvSpPr>
          <p:nvPr>
            <p:ph idx="1"/>
          </p:nvPr>
        </p:nvSpPr>
        <p:spPr>
          <a:xfrm>
            <a:off x="1186709" y="1567597"/>
            <a:ext cx="10058401" cy="4572000"/>
          </a:xfrm>
        </p:spPr>
        <p:txBody>
          <a:bodyPr/>
          <a:lstStyle/>
          <a:p>
            <a:pPr marL="0" indent="0"/>
            <a:r>
              <a:rPr lang="en-US" sz="3200" dirty="0"/>
              <a:t>Find similar users and recommend items that they like:</a:t>
            </a:r>
          </a:p>
          <a:p>
            <a:pPr marL="457200" indent="-457200">
              <a:buFont typeface="Arial" panose="020B0604020202020204" pitchFamily="34" charset="0"/>
              <a:buChar char="•"/>
            </a:pPr>
            <a:r>
              <a:rPr lang="en-US" sz="3200" dirty="0"/>
              <a:t>Represent users by their rows in the </a:t>
            </a:r>
            <a:r>
              <a:rPr lang="en-US" sz="3200" b="1" dirty="0"/>
              <a:t>utility matrix</a:t>
            </a:r>
          </a:p>
          <a:p>
            <a:pPr marL="457200" indent="-457200">
              <a:buFont typeface="Arial" panose="020B0604020202020204" pitchFamily="34" charset="0"/>
              <a:buChar char="•"/>
            </a:pPr>
            <a:r>
              <a:rPr lang="en-US" sz="3200" dirty="0"/>
              <a:t>Two users are similar if their vectors are similar!</a:t>
            </a:r>
          </a:p>
          <a:p>
            <a:endParaRPr lang="en-US" dirty="0"/>
          </a:p>
        </p:txBody>
      </p:sp>
      <p:pic>
        <p:nvPicPr>
          <p:cNvPr id="4" name="Content Placeholder 3">
            <a:extLst>
              <a:ext uri="{FF2B5EF4-FFF2-40B4-BE49-F238E27FC236}">
                <a16:creationId xmlns:a16="http://schemas.microsoft.com/office/drawing/2014/main" id="{66F7E3EC-F031-534A-8034-AB69A88DB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314" y="3758343"/>
            <a:ext cx="9732332" cy="2735997"/>
          </a:xfrm>
          <a:prstGeom prst="rect">
            <a:avLst/>
          </a:prstGeom>
        </p:spPr>
      </p:pic>
      <p:sp>
        <p:nvSpPr>
          <p:cNvPr id="5" name="Text Box 44">
            <a:extLst>
              <a:ext uri="{FF2B5EF4-FFF2-40B4-BE49-F238E27FC236}">
                <a16:creationId xmlns:a16="http://schemas.microsoft.com/office/drawing/2014/main" id="{A134240E-313D-7C46-9AAB-8E2DE23514C8}"/>
              </a:ext>
            </a:extLst>
          </p:cNvPr>
          <p:cNvSpPr txBox="1">
            <a:spLocks noChangeArrowheads="1"/>
          </p:cNvSpPr>
          <p:nvPr/>
        </p:nvSpPr>
        <p:spPr bwMode="auto">
          <a:xfrm>
            <a:off x="2819400" y="3505200"/>
            <a:ext cx="202658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Harry Potter</a:t>
            </a:r>
          </a:p>
        </p:txBody>
      </p:sp>
      <p:sp>
        <p:nvSpPr>
          <p:cNvPr id="6" name="Text Box 45">
            <a:extLst>
              <a:ext uri="{FF2B5EF4-FFF2-40B4-BE49-F238E27FC236}">
                <a16:creationId xmlns:a16="http://schemas.microsoft.com/office/drawing/2014/main" id="{376F5F9C-216C-5945-BF51-5BA02A05D47B}"/>
              </a:ext>
            </a:extLst>
          </p:cNvPr>
          <p:cNvSpPr txBox="1">
            <a:spLocks noChangeArrowheads="1"/>
          </p:cNvSpPr>
          <p:nvPr/>
        </p:nvSpPr>
        <p:spPr bwMode="auto">
          <a:xfrm>
            <a:off x="5531780" y="3505200"/>
            <a:ext cx="136826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Twilight</a:t>
            </a:r>
          </a:p>
        </p:txBody>
      </p:sp>
      <p:sp>
        <p:nvSpPr>
          <p:cNvPr id="7" name="Text Box 46">
            <a:extLst>
              <a:ext uri="{FF2B5EF4-FFF2-40B4-BE49-F238E27FC236}">
                <a16:creationId xmlns:a16="http://schemas.microsoft.com/office/drawing/2014/main" id="{B1FF5E6D-62A3-8745-AE4C-B522B868B8D8}"/>
              </a:ext>
            </a:extLst>
          </p:cNvPr>
          <p:cNvSpPr txBox="1">
            <a:spLocks noChangeArrowheads="1"/>
          </p:cNvSpPr>
          <p:nvPr/>
        </p:nvSpPr>
        <p:spPr bwMode="auto">
          <a:xfrm>
            <a:off x="7741580" y="3530164"/>
            <a:ext cx="1620957"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Star Wars</a:t>
            </a:r>
          </a:p>
        </p:txBody>
      </p:sp>
    </p:spTree>
    <p:extLst>
      <p:ext uri="{BB962C8B-B14F-4D97-AF65-F5344CB8AC3E}">
        <p14:creationId xmlns:p14="http://schemas.microsoft.com/office/powerpoint/2010/main" val="111465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524000" y="286605"/>
            <a:ext cx="8366760" cy="908179"/>
          </a:xfrm>
        </p:spPr>
        <p:txBody>
          <a:bodyPr/>
          <a:lstStyle/>
          <a:p>
            <a:pPr eaLnBrk="1" hangingPunct="1"/>
            <a:r>
              <a:rPr lang="en-US" dirty="0"/>
              <a:t>Finding Similar Users</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a:xfrm>
                <a:off x="1981200" y="1295401"/>
                <a:ext cx="9525000" cy="5257801"/>
              </a:xfrm>
            </p:spPr>
            <p:txBody>
              <a:bodyPr>
                <a:normAutofit/>
              </a:bodyPr>
              <a:lstStyle/>
              <a:p>
                <a:pPr eaLnBrk="1" hangingPunct="1"/>
                <a:r>
                  <a:rPr lang="en-US" sz="3200" dirty="0"/>
                  <a:t>Let </a:t>
                </a:r>
                <a:r>
                  <a:rPr lang="en-US" sz="3200" b="1" i="1" dirty="0" err="1"/>
                  <a:t>r</a:t>
                </a:r>
                <a:r>
                  <a:rPr lang="en-US" sz="3200" b="1" i="1" baseline="-25000" dirty="0" err="1"/>
                  <a:t>x</a:t>
                </a:r>
                <a:r>
                  <a:rPr lang="en-US" sz="3200" dirty="0"/>
                  <a:t> be the vector of user </a:t>
                </a:r>
                <a:r>
                  <a:rPr lang="en-US" sz="3200" b="1" i="1" dirty="0"/>
                  <a:t>x</a:t>
                </a:r>
                <a:r>
                  <a:rPr lang="en-US" sz="3200" dirty="0"/>
                  <a:t>’s ratings</a:t>
                </a:r>
              </a:p>
              <a:p>
                <a:pPr eaLnBrk="1" hangingPunct="1"/>
                <a:endParaRPr lang="en-US" sz="3200" b="1" dirty="0">
                  <a:solidFill>
                    <a:srgbClr val="FF0066"/>
                  </a:solidFill>
                </a:endParaRPr>
              </a:p>
              <a:p>
                <a:pPr eaLnBrk="1" hangingPunct="1"/>
                <a:endParaRPr lang="en-US" sz="3200" b="1" dirty="0">
                  <a:solidFill>
                    <a:srgbClr val="FF0066"/>
                  </a:solidFill>
                </a:endParaRPr>
              </a:p>
              <a:p>
                <a:pPr eaLnBrk="1" hangingPunct="1"/>
                <a:endParaRPr lang="en-US" sz="3200" b="1" dirty="0">
                  <a:solidFill>
                    <a:srgbClr val="FF0066"/>
                  </a:solidFill>
                </a:endParaRPr>
              </a:p>
              <a:p>
                <a:pPr eaLnBrk="1" hangingPunct="1"/>
                <a:r>
                  <a:rPr lang="en-US" sz="3200" b="1" dirty="0">
                    <a:solidFill>
                      <a:srgbClr val="FF0066"/>
                    </a:solidFill>
                  </a:rPr>
                  <a:t>Cosine similarity measure</a:t>
                </a:r>
              </a:p>
              <a:p>
                <a:pPr lvl="1"/>
                <a:r>
                  <a:rPr lang="en-US" sz="2800" dirty="0"/>
                  <a:t>sim(</a:t>
                </a:r>
                <a:r>
                  <a:rPr lang="en-US" sz="2800" b="1" i="1" dirty="0"/>
                  <a:t>x</a:t>
                </a:r>
                <a:r>
                  <a:rPr lang="en-US" sz="2800" dirty="0"/>
                  <a:t>, </a:t>
                </a:r>
                <a:r>
                  <a:rPr lang="en-US" sz="2800" b="1" i="1" dirty="0"/>
                  <a:t>y</a:t>
                </a:r>
                <a:r>
                  <a:rPr lang="en-US" sz="2800" dirty="0"/>
                  <a:t>) = cos(</a:t>
                </a:r>
                <a:r>
                  <a:rPr lang="en-US" sz="2800" b="1" i="1" dirty="0" err="1"/>
                  <a:t>r</a:t>
                </a:r>
                <a:r>
                  <a:rPr lang="en-US" sz="2800" b="1" i="1" baseline="-25000" dirty="0" err="1"/>
                  <a:t>x</a:t>
                </a:r>
                <a:r>
                  <a:rPr lang="en-US" sz="2800" dirty="0"/>
                  <a:t>, </a:t>
                </a:r>
                <a:r>
                  <a:rPr lang="en-US" sz="2800" b="1" i="1" dirty="0" err="1"/>
                  <a:t>r</a:t>
                </a:r>
                <a:r>
                  <a:rPr lang="en-US" sz="2800" b="1" i="1" baseline="-25000" dirty="0" err="1"/>
                  <a:t>y</a:t>
                </a:r>
                <a:r>
                  <a:rPr lang="en-US" sz="2800" dirty="0"/>
                  <a:t>) = </a:t>
                </a:r>
                <a14:m>
                  <m:oMath xmlns:m="http://schemas.openxmlformats.org/officeDocument/2006/math">
                    <m:f>
                      <m:fPr>
                        <m:ctrlPr>
                          <a:rPr lang="en-US" sz="2800" i="1" dirty="0">
                            <a:latin typeface="Cambria Math" panose="02040503050406030204" pitchFamily="18" charset="0"/>
                          </a:rPr>
                        </m:ctrlPr>
                      </m:fPr>
                      <m:num>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r>
                          <a:rPr lang="en-US" sz="2800" i="1" dirty="0">
                            <a:latin typeface="Cambria Math"/>
                          </a:rPr>
                          <m:t>⋅</m:t>
                        </m:r>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𝑦</m:t>
                            </m:r>
                          </m:sub>
                        </m:sSub>
                      </m:num>
                      <m:den>
                        <m:d>
                          <m:dPr>
                            <m:begChr m:val="|"/>
                            <m:endChr m:val="|"/>
                            <m:ctrlPr>
                              <a:rPr lang="en-US" sz="2800" i="1" dirty="0">
                                <a:latin typeface="Cambria Math" panose="02040503050406030204" pitchFamily="18" charset="0"/>
                              </a:rPr>
                            </m:ctrlPr>
                          </m:dPr>
                          <m:e>
                            <m:d>
                              <m:dPr>
                                <m:begChr m:val="|"/>
                                <m:endChr m:val="|"/>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e>
                            </m:d>
                          </m:e>
                        </m:d>
                        <m:r>
                          <a:rPr lang="en-US" sz="2800" i="1" dirty="0">
                            <a:latin typeface="Cambria Math" panose="02040503050406030204" pitchFamily="18" charset="0"/>
                          </a:rPr>
                          <m:t> </m:t>
                        </m:r>
                        <m:sSub>
                          <m:sSubPr>
                            <m:ctrlPr>
                              <a:rPr lang="en-US" sz="2800" i="1" dirty="0">
                                <a:latin typeface="Cambria Math" panose="02040503050406030204" pitchFamily="18" charset="0"/>
                              </a:rPr>
                            </m:ctrlPr>
                          </m:sSubPr>
                          <m:e>
                            <m:r>
                              <a:rPr lang="en-US" sz="2800" i="1" dirty="0">
                                <a:latin typeface="Cambria Math"/>
                              </a:rPr>
                              <m:t>||</m:t>
                            </m:r>
                            <m:r>
                              <a:rPr lang="en-US" sz="2800" i="1" dirty="0">
                                <a:latin typeface="Cambria Math"/>
                              </a:rPr>
                              <m:t>𝑟</m:t>
                            </m:r>
                          </m:e>
                          <m:sub>
                            <m:r>
                              <a:rPr lang="en-US" sz="2800" i="1" dirty="0">
                                <a:latin typeface="Cambria Math"/>
                              </a:rPr>
                              <m:t>𝑦</m:t>
                            </m:r>
                          </m:sub>
                        </m:sSub>
                        <m:r>
                          <a:rPr lang="en-US" sz="2800" i="1" dirty="0">
                            <a:latin typeface="Cambria Math"/>
                          </a:rPr>
                          <m:t>||</m:t>
                        </m:r>
                      </m:den>
                    </m:f>
                  </m:oMath>
                </a14:m>
                <a:endParaRPr lang="en-US" sz="2800" dirty="0"/>
              </a:p>
              <a:p>
                <a:r>
                  <a:rPr lang="en-US" sz="3000" b="1" dirty="0"/>
                  <a:t>Problem:</a:t>
                </a:r>
                <a:r>
                  <a:rPr lang="en-US" sz="3000" dirty="0"/>
                  <a:t> This representation leads to unintuitive results</a:t>
                </a:r>
              </a:p>
            </p:txBody>
          </p:sp>
        </mc:Choice>
        <mc:Fallback xmlns="">
          <p:sp>
            <p:nvSpPr>
              <p:cNvPr id="34819" name="Rectangle 3"/>
              <p:cNvSpPr>
                <a:spLocks noGrp="1" noRot="1" noChangeAspect="1" noMove="1" noResize="1" noEditPoints="1" noAdjustHandles="1" noChangeArrowheads="1" noChangeShapeType="1" noTextEdit="1"/>
              </p:cNvSpPr>
              <p:nvPr>
                <p:ph idx="1"/>
              </p:nvPr>
            </p:nvSpPr>
            <p:spPr>
              <a:xfrm>
                <a:off x="1981200" y="1295401"/>
                <a:ext cx="9525000" cy="5257801"/>
              </a:xfrm>
              <a:blipFill>
                <a:blip r:embed="rId3"/>
                <a:stretch>
                  <a:fillRect l="-2663" t="-2657"/>
                </a:stretch>
              </a:blipFill>
            </p:spPr>
            <p:txBody>
              <a:bodyPr/>
              <a:lstStyle/>
              <a:p>
                <a:r>
                  <a:rPr lang="en-US">
                    <a:noFill/>
                  </a:rPr>
                  <a:t> </a:t>
                </a:r>
              </a:p>
            </p:txBody>
          </p:sp>
        </mc:Fallback>
      </mc:AlternateContent>
      <p:sp>
        <p:nvSpPr>
          <p:cNvPr id="5" name="Date Placeholder 4"/>
          <p:cNvSpPr>
            <a:spLocks noGrp="1"/>
          </p:cNvSpPr>
          <p:nvPr>
            <p:ph type="dt" sz="half" idx="10"/>
          </p:nvPr>
        </p:nvSpPr>
        <p:spPr/>
        <p:txBody>
          <a:bodyPr/>
          <a:lstStyle/>
          <a:p>
            <a:fld id="{27C2A7C1-49D5-4D7C-9843-2DF9467937A9}" type="datetime1">
              <a:rPr lang="en-US" smtClean="0"/>
              <a:t>5/12/21</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32</a:t>
            </a:fld>
            <a:endParaRPr lang="en-US"/>
          </a:p>
        </p:txBody>
      </p:sp>
      <p:sp>
        <p:nvSpPr>
          <p:cNvPr id="2" name="TextBox 1"/>
          <p:cNvSpPr txBox="1"/>
          <p:nvPr/>
        </p:nvSpPr>
        <p:spPr>
          <a:xfrm>
            <a:off x="2590801" y="2209801"/>
            <a:ext cx="2957861" cy="954107"/>
          </a:xfrm>
          <a:prstGeom prst="rect">
            <a:avLst/>
          </a:prstGeom>
          <a:solidFill>
            <a:schemeClr val="bg1"/>
          </a:solidFill>
        </p:spPr>
        <p:txBody>
          <a:bodyPr wrap="none" rtlCol="0">
            <a:spAutoFit/>
          </a:bodyPr>
          <a:lstStyle/>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x</a:t>
            </a:r>
            <a:r>
              <a:rPr lang="en-US" sz="2800" dirty="0">
                <a:solidFill>
                  <a:srgbClr val="008000"/>
                </a:solidFill>
                <a:latin typeface="Arial" pitchFamily="34" charset="0"/>
                <a:cs typeface="Arial" pitchFamily="34" charset="0"/>
              </a:rPr>
              <a:t> = [*, _, _, *, ***]</a:t>
            </a:r>
          </a:p>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y</a:t>
            </a:r>
            <a:r>
              <a:rPr lang="en-US" sz="2800" dirty="0">
                <a:solidFill>
                  <a:srgbClr val="008000"/>
                </a:solidFill>
                <a:latin typeface="Arial" pitchFamily="34" charset="0"/>
                <a:cs typeface="Arial" pitchFamily="34" charset="0"/>
              </a:rPr>
              <a:t> = [*, _, **, **, _]</a:t>
            </a:r>
          </a:p>
        </p:txBody>
      </p:sp>
      <p:sp>
        <p:nvSpPr>
          <p:cNvPr id="10" name="TextBox 9"/>
          <p:cNvSpPr txBox="1"/>
          <p:nvPr/>
        </p:nvSpPr>
        <p:spPr>
          <a:xfrm>
            <a:off x="6629400" y="2209801"/>
            <a:ext cx="3429000" cy="954107"/>
          </a:xfrm>
          <a:prstGeom prst="rect">
            <a:avLst/>
          </a:prstGeom>
          <a:solidFill>
            <a:schemeClr val="bg1"/>
          </a:solidFill>
        </p:spPr>
        <p:txBody>
          <a:bodyPr wrap="square" rtlCol="0">
            <a:spAutoFit/>
          </a:bodyPr>
          <a:lstStyle/>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x</a:t>
            </a:r>
            <a:r>
              <a:rPr lang="en-US" sz="2800" dirty="0">
                <a:solidFill>
                  <a:srgbClr val="008000"/>
                </a:solidFill>
                <a:latin typeface="Arial" pitchFamily="34" charset="0"/>
                <a:cs typeface="Arial" pitchFamily="34" charset="0"/>
              </a:rPr>
              <a:t> = {1, 0, 0, 1, 3}</a:t>
            </a:r>
          </a:p>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y</a:t>
            </a:r>
            <a:r>
              <a:rPr lang="en-US" sz="2800" dirty="0">
                <a:solidFill>
                  <a:srgbClr val="008000"/>
                </a:solidFill>
                <a:latin typeface="Arial" pitchFamily="34" charset="0"/>
                <a:cs typeface="Arial" pitchFamily="34" charset="0"/>
              </a:rPr>
              <a:t> = {1, 0, 2, 2, 0}</a:t>
            </a:r>
          </a:p>
        </p:txBody>
      </p:sp>
      <p:cxnSp>
        <p:nvCxnSpPr>
          <p:cNvPr id="8" name="Straight Connector 7"/>
          <p:cNvCxnSpPr/>
          <p:nvPr/>
        </p:nvCxnSpPr>
        <p:spPr>
          <a:xfrm>
            <a:off x="9331542"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9620334"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sp>
        <p:nvSpPr>
          <p:cNvPr id="12" name="Footer Placeholder 14">
            <a:extLst>
              <a:ext uri="{FF2B5EF4-FFF2-40B4-BE49-F238E27FC236}">
                <a16:creationId xmlns:a16="http://schemas.microsoft.com/office/drawing/2014/main" id="{ACF812A8-A7AB-5844-AA7F-AAA09C950716}"/>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9158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1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6605"/>
            <a:ext cx="8519160" cy="1008796"/>
          </a:xfrm>
        </p:spPr>
        <p:txBody>
          <a:bodyPr/>
          <a:lstStyle/>
          <a:p>
            <a:r>
              <a:rPr lang="en-US" dirty="0"/>
              <a:t>Problems with raw utility matrix cosine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1774093"/>
            <a:ext cx="9270050" cy="2606038"/>
          </a:xfrm>
        </p:spPr>
      </p:pic>
      <p:sp>
        <p:nvSpPr>
          <p:cNvPr id="5" name="TextBox 4"/>
          <p:cNvSpPr txBox="1"/>
          <p:nvPr/>
        </p:nvSpPr>
        <p:spPr>
          <a:xfrm>
            <a:off x="457200" y="4507934"/>
            <a:ext cx="9055778" cy="584775"/>
          </a:xfrm>
          <a:prstGeom prst="rect">
            <a:avLst/>
          </a:prstGeom>
          <a:noFill/>
        </p:spPr>
        <p:txBody>
          <a:bodyPr wrap="square" rtlCol="0">
            <a:spAutoFit/>
          </a:bodyPr>
          <a:lstStyle/>
          <a:p>
            <a:r>
              <a:rPr lang="en-US" sz="3200" b="1" dirty="0">
                <a:solidFill>
                  <a:srgbClr val="0000FF"/>
                </a:solidFill>
                <a:latin typeface="Calibri" panose="020F0502020204030204" pitchFamily="34" charset="0"/>
                <a:cs typeface="Calibri" panose="020F0502020204030204" pitchFamily="34" charset="0"/>
              </a:rPr>
              <a:t>Intuitively we want:</a:t>
            </a:r>
            <a:r>
              <a:rPr lang="en-US" sz="3200" b="1" dirty="0">
                <a:latin typeface="Calibri" panose="020F0502020204030204" pitchFamily="34" charset="0"/>
                <a:cs typeface="Calibri" panose="020F0502020204030204" pitchFamily="34" charset="0"/>
              </a:rPr>
              <a:t> sim(</a:t>
            </a:r>
            <a:r>
              <a:rPr lang="en-US" sz="3200" b="1" i="1" dirty="0">
                <a:latin typeface="Calibri" panose="020F0502020204030204" pitchFamily="34" charset="0"/>
                <a:cs typeface="Calibri" panose="020F0502020204030204" pitchFamily="34" charset="0"/>
              </a:rPr>
              <a:t>A</a:t>
            </a:r>
            <a:r>
              <a:rPr lang="en-US" sz="3200" b="1" dirty="0">
                <a:latin typeface="Calibri" panose="020F0502020204030204" pitchFamily="34" charset="0"/>
                <a:cs typeface="Calibri" panose="020F0502020204030204" pitchFamily="34" charset="0"/>
              </a:rPr>
              <a:t>, </a:t>
            </a:r>
            <a:r>
              <a:rPr lang="en-US" sz="3200" b="1" i="1" dirty="0">
                <a:latin typeface="Calibri" panose="020F0502020204030204" pitchFamily="34" charset="0"/>
                <a:cs typeface="Calibri" panose="020F0502020204030204" pitchFamily="34" charset="0"/>
              </a:rPr>
              <a:t>B</a:t>
            </a:r>
            <a:r>
              <a:rPr lang="en-US" sz="3200" b="1" dirty="0">
                <a:latin typeface="Calibri" panose="020F0502020204030204" pitchFamily="34" charset="0"/>
                <a:cs typeface="Calibri" panose="020F0502020204030204" pitchFamily="34" charset="0"/>
              </a:rPr>
              <a:t>) &gt; sim(</a:t>
            </a:r>
            <a:r>
              <a:rPr lang="en-US" sz="3200" b="1" i="1" dirty="0">
                <a:latin typeface="Calibri" panose="020F0502020204030204" pitchFamily="34" charset="0"/>
                <a:cs typeface="Calibri" panose="020F0502020204030204" pitchFamily="34" charset="0"/>
              </a:rPr>
              <a:t>A</a:t>
            </a:r>
            <a:r>
              <a:rPr lang="en-US" sz="3200" b="1" dirty="0">
                <a:latin typeface="Calibri" panose="020F0502020204030204" pitchFamily="34" charset="0"/>
                <a:cs typeface="Calibri" panose="020F0502020204030204" pitchFamily="34" charset="0"/>
              </a:rPr>
              <a:t>, </a:t>
            </a:r>
            <a:r>
              <a:rPr lang="en-US" sz="3200" b="1" i="1" dirty="0">
                <a:latin typeface="Calibri" panose="020F0502020204030204" pitchFamily="34" charset="0"/>
                <a:cs typeface="Calibri" panose="020F0502020204030204" pitchFamily="34" charset="0"/>
              </a:rPr>
              <a:t>C</a:t>
            </a:r>
            <a:r>
              <a:rPr lang="en-US" sz="3200" b="1" dirty="0">
                <a:latin typeface="Calibri" panose="020F0502020204030204" pitchFamily="34" charset="0"/>
                <a:cs typeface="Calibri" panose="020F0502020204030204" pitchFamily="34" charset="0"/>
              </a:rPr>
              <a:t>)</a:t>
            </a:r>
          </a:p>
        </p:txBody>
      </p:sp>
      <p:sp>
        <p:nvSpPr>
          <p:cNvPr id="6" name="Text Box 44">
            <a:extLst>
              <a:ext uri="{FF2B5EF4-FFF2-40B4-BE49-F238E27FC236}">
                <a16:creationId xmlns:a16="http://schemas.microsoft.com/office/drawing/2014/main" id="{E72EA9EE-64E7-0C4F-B885-807D7266AF88}"/>
              </a:ext>
            </a:extLst>
          </p:cNvPr>
          <p:cNvSpPr txBox="1">
            <a:spLocks noChangeArrowheads="1"/>
          </p:cNvSpPr>
          <p:nvPr/>
        </p:nvSpPr>
        <p:spPr bwMode="auto">
          <a:xfrm>
            <a:off x="2850220" y="1371600"/>
            <a:ext cx="202658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Harry Potter</a:t>
            </a:r>
          </a:p>
        </p:txBody>
      </p:sp>
      <p:sp>
        <p:nvSpPr>
          <p:cNvPr id="7" name="Text Box 45">
            <a:extLst>
              <a:ext uri="{FF2B5EF4-FFF2-40B4-BE49-F238E27FC236}">
                <a16:creationId xmlns:a16="http://schemas.microsoft.com/office/drawing/2014/main" id="{B4903DD6-5471-9345-88AA-B0B88B8CD0D3}"/>
              </a:ext>
            </a:extLst>
          </p:cNvPr>
          <p:cNvSpPr txBox="1">
            <a:spLocks noChangeArrowheads="1"/>
          </p:cNvSpPr>
          <p:nvPr/>
        </p:nvSpPr>
        <p:spPr bwMode="auto">
          <a:xfrm>
            <a:off x="5562600" y="1371600"/>
            <a:ext cx="136826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Twilight</a:t>
            </a:r>
          </a:p>
        </p:txBody>
      </p:sp>
      <p:sp>
        <p:nvSpPr>
          <p:cNvPr id="8" name="Text Box 46">
            <a:extLst>
              <a:ext uri="{FF2B5EF4-FFF2-40B4-BE49-F238E27FC236}">
                <a16:creationId xmlns:a16="http://schemas.microsoft.com/office/drawing/2014/main" id="{736542E5-D657-0F43-ADC1-BD55071CD2B3}"/>
              </a:ext>
            </a:extLst>
          </p:cNvPr>
          <p:cNvSpPr txBox="1">
            <a:spLocks noChangeArrowheads="1"/>
          </p:cNvSpPr>
          <p:nvPr/>
        </p:nvSpPr>
        <p:spPr bwMode="auto">
          <a:xfrm>
            <a:off x="7772400" y="1396564"/>
            <a:ext cx="1620957"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Star Wars</a:t>
            </a:r>
          </a:p>
        </p:txBody>
      </p:sp>
      <p:pic>
        <p:nvPicPr>
          <p:cNvPr id="10" name="Picture 9">
            <a:extLst>
              <a:ext uri="{FF2B5EF4-FFF2-40B4-BE49-F238E27FC236}">
                <a16:creationId xmlns:a16="http://schemas.microsoft.com/office/drawing/2014/main" id="{8E047200-10AF-4F4F-B88D-E1BBEB43DEC4}"/>
              </a:ext>
            </a:extLst>
          </p:cNvPr>
          <p:cNvPicPr>
            <a:picLocks noChangeAspect="1"/>
          </p:cNvPicPr>
          <p:nvPr/>
        </p:nvPicPr>
        <p:blipFill>
          <a:blip r:embed="rId4"/>
          <a:stretch>
            <a:fillRect/>
          </a:stretch>
        </p:blipFill>
        <p:spPr>
          <a:xfrm>
            <a:off x="2057766" y="5075292"/>
            <a:ext cx="5085558" cy="822216"/>
          </a:xfrm>
          <a:prstGeom prst="rect">
            <a:avLst/>
          </a:prstGeom>
        </p:spPr>
      </p:pic>
      <p:pic>
        <p:nvPicPr>
          <p:cNvPr id="11" name="Picture 10">
            <a:extLst>
              <a:ext uri="{FF2B5EF4-FFF2-40B4-BE49-F238E27FC236}">
                <a16:creationId xmlns:a16="http://schemas.microsoft.com/office/drawing/2014/main" id="{556EF09C-8714-9849-ADF8-1B0BC0DCEDB2}"/>
              </a:ext>
            </a:extLst>
          </p:cNvPr>
          <p:cNvPicPr>
            <a:picLocks noChangeAspect="1"/>
          </p:cNvPicPr>
          <p:nvPr/>
        </p:nvPicPr>
        <p:blipFill>
          <a:blip r:embed="rId5"/>
          <a:stretch>
            <a:fillRect/>
          </a:stretch>
        </p:blipFill>
        <p:spPr>
          <a:xfrm>
            <a:off x="2209800" y="5960232"/>
            <a:ext cx="4439961" cy="822215"/>
          </a:xfrm>
          <a:prstGeom prst="rect">
            <a:avLst/>
          </a:prstGeom>
        </p:spPr>
      </p:pic>
      <p:sp>
        <p:nvSpPr>
          <p:cNvPr id="12" name="TextBox 11">
            <a:extLst>
              <a:ext uri="{FF2B5EF4-FFF2-40B4-BE49-F238E27FC236}">
                <a16:creationId xmlns:a16="http://schemas.microsoft.com/office/drawing/2014/main" id="{3983B525-4216-F142-AF0B-480AA5D8508E}"/>
              </a:ext>
            </a:extLst>
          </p:cNvPr>
          <p:cNvSpPr txBox="1"/>
          <p:nvPr/>
        </p:nvSpPr>
        <p:spPr>
          <a:xfrm>
            <a:off x="704510" y="5221234"/>
            <a:ext cx="135325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sim(A,B) =</a:t>
            </a:r>
          </a:p>
        </p:txBody>
      </p:sp>
      <p:sp>
        <p:nvSpPr>
          <p:cNvPr id="13" name="TextBox 12">
            <a:extLst>
              <a:ext uri="{FF2B5EF4-FFF2-40B4-BE49-F238E27FC236}">
                <a16:creationId xmlns:a16="http://schemas.microsoft.com/office/drawing/2014/main" id="{8C8D9B45-E5F6-4943-8836-4B904BE297BD}"/>
              </a:ext>
            </a:extLst>
          </p:cNvPr>
          <p:cNvSpPr txBox="1"/>
          <p:nvPr/>
        </p:nvSpPr>
        <p:spPr>
          <a:xfrm>
            <a:off x="694972" y="6171285"/>
            <a:ext cx="135325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sim(A,C) =</a:t>
            </a:r>
          </a:p>
        </p:txBody>
      </p:sp>
      <p:sp>
        <p:nvSpPr>
          <p:cNvPr id="14" name="Rectangle 13">
            <a:extLst>
              <a:ext uri="{FF2B5EF4-FFF2-40B4-BE49-F238E27FC236}">
                <a16:creationId xmlns:a16="http://schemas.microsoft.com/office/drawing/2014/main" id="{CC3AF084-CA97-B541-9B7C-40BD293CCCAF}"/>
              </a:ext>
            </a:extLst>
          </p:cNvPr>
          <p:cNvSpPr/>
          <p:nvPr/>
        </p:nvSpPr>
        <p:spPr>
          <a:xfrm>
            <a:off x="8439490" y="5373476"/>
            <a:ext cx="3752510" cy="830997"/>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Yes, 0.380 </a:t>
            </a:r>
            <a:r>
              <a:rPr lang="en-US" sz="2400" b="1" dirty="0">
                <a:latin typeface="Calibri" panose="020F0502020204030204" pitchFamily="34" charset="0"/>
                <a:cs typeface="Calibri" panose="020F0502020204030204" pitchFamily="34" charset="0"/>
              </a:rPr>
              <a:t>&gt;</a:t>
            </a:r>
            <a:r>
              <a:rPr lang="en-US" sz="2400" dirty="0">
                <a:latin typeface="Calibri" panose="020F0502020204030204" pitchFamily="34" charset="0"/>
                <a:cs typeface="Calibri" panose="020F0502020204030204" pitchFamily="34" charset="0"/>
              </a:rPr>
              <a:t> 0.322</a:t>
            </a:r>
          </a:p>
          <a:p>
            <a:r>
              <a:rPr lang="en-US" sz="2400" dirty="0">
                <a:latin typeface="Calibri" panose="020F0502020204030204" pitchFamily="34" charset="0"/>
                <a:cs typeface="Calibri" panose="020F0502020204030204" pitchFamily="34" charset="0"/>
              </a:rPr>
              <a:t>      But only barely works…</a:t>
            </a:r>
          </a:p>
        </p:txBody>
      </p:sp>
    </p:spTree>
    <p:extLst>
      <p:ext uri="{BB962C8B-B14F-4D97-AF65-F5344CB8AC3E}">
        <p14:creationId xmlns:p14="http://schemas.microsoft.com/office/powerpoint/2010/main" val="1150581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86605"/>
            <a:ext cx="8442960" cy="1008796"/>
          </a:xfrm>
        </p:spPr>
        <p:txBody>
          <a:bodyPr/>
          <a:lstStyle/>
          <a:p>
            <a:r>
              <a:rPr lang="en-US" dirty="0"/>
              <a:t>Problem with raw cosine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9290" y="1313596"/>
            <a:ext cx="8673738" cy="2438400"/>
          </a:xfrm>
        </p:spPr>
      </p:pic>
      <p:sp>
        <p:nvSpPr>
          <p:cNvPr id="5" name="TextBox 4"/>
          <p:cNvSpPr txBox="1"/>
          <p:nvPr/>
        </p:nvSpPr>
        <p:spPr>
          <a:xfrm>
            <a:off x="1447800" y="4142343"/>
            <a:ext cx="9296399" cy="3477875"/>
          </a:xfrm>
          <a:prstGeom prst="rect">
            <a:avLst/>
          </a:prstGeom>
          <a:noFill/>
        </p:spPr>
        <p:txBody>
          <a:bodyPr wrap="square" rtlCol="0">
            <a:spAutoFit/>
          </a:bodyPr>
          <a:lstStyle/>
          <a:p>
            <a:pPr marL="285750" indent="-285750">
              <a:buFont typeface="Arial" charset="0"/>
              <a:buChar char="•"/>
            </a:pPr>
            <a:r>
              <a:rPr lang="en-US" sz="3200" dirty="0">
                <a:latin typeface="Calibri" panose="020F0502020204030204" pitchFamily="34" charset="0"/>
                <a:cs typeface="Calibri" panose="020F0502020204030204" pitchFamily="34" charset="0"/>
              </a:rPr>
              <a:t>Problem with cosine:</a:t>
            </a:r>
          </a:p>
          <a:p>
            <a:pPr marL="742950" lvl="1" indent="-285750">
              <a:buFont typeface="Arial" charset="0"/>
              <a:buChar char="•"/>
            </a:pPr>
            <a:r>
              <a:rPr lang="en-US" sz="2800" dirty="0">
                <a:latin typeface="Calibri" panose="020F0502020204030204" pitchFamily="34" charset="0"/>
                <a:cs typeface="Calibri" panose="020F0502020204030204" pitchFamily="34" charset="0"/>
              </a:rPr>
              <a:t>C really loves SW</a:t>
            </a:r>
          </a:p>
          <a:p>
            <a:pPr marL="742950" lvl="1" indent="-285750">
              <a:buFont typeface="Arial" charset="0"/>
              <a:buChar char="•"/>
            </a:pPr>
            <a:r>
              <a:rPr lang="en-US" sz="2800" dirty="0">
                <a:latin typeface="Calibri" panose="020F0502020204030204" pitchFamily="34" charset="0"/>
                <a:cs typeface="Calibri" panose="020F0502020204030204" pitchFamily="34" charset="0"/>
              </a:rPr>
              <a:t>A hates SW</a:t>
            </a:r>
          </a:p>
          <a:p>
            <a:pPr marL="742950" lvl="1" indent="-285750">
              <a:buFont typeface="Arial" charset="0"/>
              <a:buChar char="•"/>
            </a:pPr>
            <a:r>
              <a:rPr lang="en-US" sz="2800" dirty="0">
                <a:latin typeface="Calibri" panose="020F0502020204030204" pitchFamily="34" charset="0"/>
                <a:cs typeface="Calibri" panose="020F0502020204030204" pitchFamily="34" charset="0"/>
              </a:rPr>
              <a:t>B just hasn’t seen it</a:t>
            </a:r>
          </a:p>
          <a:p>
            <a:pPr marL="285750" indent="-285750">
              <a:buFont typeface="Arial" charset="0"/>
              <a:buChar char="•"/>
            </a:pPr>
            <a:r>
              <a:rPr lang="en-US" sz="2800" dirty="0">
                <a:latin typeface="Calibri" panose="020F0502020204030204" pitchFamily="34" charset="0"/>
                <a:cs typeface="Calibri" panose="020F0502020204030204" pitchFamily="34" charset="0"/>
              </a:rPr>
              <a:t>Another problem: we’d like to normalize the raters</a:t>
            </a:r>
          </a:p>
          <a:p>
            <a:pPr marL="742950" lvl="1" indent="-285750">
              <a:buFont typeface="Arial" charset="0"/>
              <a:buChar char="•"/>
            </a:pPr>
            <a:r>
              <a:rPr lang="en-US" sz="2800" dirty="0">
                <a:latin typeface="Calibri" panose="020F0502020204030204" pitchFamily="34" charset="0"/>
                <a:cs typeface="Calibri" panose="020F0502020204030204" pitchFamily="34" charset="0"/>
              </a:rPr>
              <a:t>D rated everything the same; not very useful</a:t>
            </a:r>
          </a:p>
          <a:p>
            <a:pPr marL="742950" lvl="1" indent="-285750">
              <a:buFont typeface="Arial" charset="0"/>
              <a:buChar char="•"/>
            </a:pPr>
            <a:endParaRPr lang="en-US" sz="2400" dirty="0"/>
          </a:p>
          <a:p>
            <a:pPr marL="742950" lvl="1" indent="-285750">
              <a:buFont typeface="Arial" charset="0"/>
              <a:buChar char="•"/>
            </a:pPr>
            <a:endParaRPr lang="en-US" sz="2400" dirty="0"/>
          </a:p>
        </p:txBody>
      </p:sp>
    </p:spTree>
    <p:extLst>
      <p:ext uri="{BB962C8B-B14F-4D97-AF65-F5344CB8AC3E}">
        <p14:creationId xmlns:p14="http://schemas.microsoft.com/office/powerpoint/2010/main" val="1043469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8016240" cy="1450757"/>
          </a:xfrm>
        </p:spPr>
        <p:txBody>
          <a:bodyPr>
            <a:normAutofit/>
          </a:bodyPr>
          <a:lstStyle/>
          <a:p>
            <a:r>
              <a:rPr lang="en-US" dirty="0"/>
              <a:t>Mean-Centered Utility Matrix:</a:t>
            </a:r>
            <a:br>
              <a:rPr lang="en-US" dirty="0"/>
            </a:br>
            <a:r>
              <a:rPr lang="en-US" dirty="0"/>
              <a:t>subtract the means of each row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7401" y="3657601"/>
            <a:ext cx="8035699" cy="2078733"/>
          </a:xfr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1" y="1371601"/>
            <a:ext cx="8188099" cy="2301875"/>
          </a:xfrm>
          <a:prstGeom prst="rect">
            <a:avLst/>
          </a:prstGeom>
        </p:spPr>
      </p:pic>
      <p:sp>
        <p:nvSpPr>
          <p:cNvPr id="6" name="TextBox 5"/>
          <p:cNvSpPr txBox="1"/>
          <p:nvPr/>
        </p:nvSpPr>
        <p:spPr>
          <a:xfrm>
            <a:off x="1961742" y="5736334"/>
            <a:ext cx="8188099" cy="1200329"/>
          </a:xfrm>
          <a:prstGeom prst="rect">
            <a:avLst/>
          </a:prstGeom>
          <a:noFill/>
        </p:spPr>
        <p:txBody>
          <a:bodyPr wrap="square" rtlCol="0">
            <a:spAutoFit/>
          </a:bodyPr>
          <a:lstStyle/>
          <a:p>
            <a:pPr marL="285750" indent="-285750">
              <a:buFont typeface="Arial" charset="0"/>
              <a:buChar char="•"/>
            </a:pPr>
            <a:r>
              <a:rPr lang="en-US" sz="2400" dirty="0">
                <a:latin typeface="Calibri" panose="020F0502020204030204" pitchFamily="34" charset="0"/>
                <a:cs typeface="Calibri" panose="020F0502020204030204" pitchFamily="34" charset="0"/>
              </a:rPr>
              <a:t>Now a 0 means no information</a:t>
            </a:r>
          </a:p>
          <a:p>
            <a:pPr marL="285750" indent="-285750">
              <a:buFont typeface="Arial" charset="0"/>
              <a:buChar char="•"/>
            </a:pPr>
            <a:r>
              <a:rPr lang="en-US" sz="2400" dirty="0">
                <a:latin typeface="Calibri" panose="020F0502020204030204" pitchFamily="34" charset="0"/>
                <a:cs typeface="Calibri" panose="020F0502020204030204" pitchFamily="34" charset="0"/>
              </a:rPr>
              <a:t>And negative ratings means viewers with opposite ratings will have vectors in opposite directions!</a:t>
            </a:r>
          </a:p>
        </p:txBody>
      </p:sp>
    </p:spTree>
    <p:extLst>
      <p:ext uri="{BB962C8B-B14F-4D97-AF65-F5344CB8AC3E}">
        <p14:creationId xmlns:p14="http://schemas.microsoft.com/office/powerpoint/2010/main" val="1617653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8016240" cy="1450757"/>
          </a:xfrm>
        </p:spPr>
        <p:txBody>
          <a:bodyPr>
            <a:normAutofit/>
          </a:bodyPr>
          <a:lstStyle/>
          <a:p>
            <a:r>
              <a:rPr lang="en-US" dirty="0"/>
              <a:t>Modified Utility Matrix:</a:t>
            </a:r>
            <a:br>
              <a:rPr lang="en-US" dirty="0"/>
            </a:br>
            <a:r>
              <a:rPr lang="en-US" dirty="0"/>
              <a:t>subtract the means of each row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7401" y="1447801"/>
            <a:ext cx="8035699" cy="2078733"/>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3810000"/>
            <a:ext cx="8640199" cy="90795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7988" y="4900869"/>
            <a:ext cx="8728068" cy="966531"/>
          </a:xfrm>
          <a:prstGeom prst="rect">
            <a:avLst/>
          </a:prstGeom>
        </p:spPr>
      </p:pic>
      <p:sp>
        <p:nvSpPr>
          <p:cNvPr id="8" name="TextBox 7"/>
          <p:cNvSpPr txBox="1"/>
          <p:nvPr/>
        </p:nvSpPr>
        <p:spPr>
          <a:xfrm>
            <a:off x="1752569" y="4038600"/>
            <a:ext cx="1905031" cy="461665"/>
          </a:xfrm>
          <a:prstGeom prst="rect">
            <a:avLst/>
          </a:prstGeom>
          <a:noFill/>
        </p:spPr>
        <p:txBody>
          <a:bodyPr wrap="square" rtlCol="0">
            <a:spAutoFit/>
          </a:bodyPr>
          <a:lstStyle/>
          <a:p>
            <a:r>
              <a:rPr lang="en-US" sz="2400" dirty="0"/>
              <a:t>Cos(A,B) = </a:t>
            </a:r>
          </a:p>
        </p:txBody>
      </p:sp>
      <p:sp>
        <p:nvSpPr>
          <p:cNvPr id="9" name="TextBox 8"/>
          <p:cNvSpPr txBox="1"/>
          <p:nvPr/>
        </p:nvSpPr>
        <p:spPr>
          <a:xfrm>
            <a:off x="1752569" y="5257800"/>
            <a:ext cx="1905031" cy="461665"/>
          </a:xfrm>
          <a:prstGeom prst="rect">
            <a:avLst/>
          </a:prstGeom>
          <a:noFill/>
        </p:spPr>
        <p:txBody>
          <a:bodyPr wrap="square" rtlCol="0">
            <a:spAutoFit/>
          </a:bodyPr>
          <a:lstStyle/>
          <a:p>
            <a:r>
              <a:rPr lang="en-US" sz="2400" dirty="0"/>
              <a:t>Cos(A,C) = </a:t>
            </a:r>
          </a:p>
        </p:txBody>
      </p:sp>
      <p:sp>
        <p:nvSpPr>
          <p:cNvPr id="10" name="TextBox 9"/>
          <p:cNvSpPr txBox="1"/>
          <p:nvPr/>
        </p:nvSpPr>
        <p:spPr>
          <a:xfrm>
            <a:off x="2654531" y="6234546"/>
            <a:ext cx="8188332"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Now A and C are (correctly) way further apart than A,B</a:t>
            </a:r>
          </a:p>
        </p:txBody>
      </p:sp>
    </p:spTree>
    <p:extLst>
      <p:ext uri="{BB962C8B-B14F-4D97-AF65-F5344CB8AC3E}">
        <p14:creationId xmlns:p14="http://schemas.microsoft.com/office/powerpoint/2010/main" val="118045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1447800"/>
            <a:ext cx="9906000" cy="4783666"/>
          </a:xfrm>
        </p:spPr>
        <p:txBody>
          <a:bodyPr>
            <a:normAutofit/>
          </a:bodyPr>
          <a:lstStyle/>
          <a:p>
            <a:r>
              <a:rPr lang="en-US" sz="3200" dirty="0">
                <a:solidFill>
                  <a:schemeClr val="tx1"/>
                </a:solidFill>
                <a:latin typeface="Calibri" charset="0"/>
                <a:ea typeface="Calibri" charset="0"/>
                <a:cs typeface="Calibri" charset="0"/>
              </a:rPr>
              <a:t>Terminological Note: subtracting the mean is </a:t>
            </a:r>
            <a:r>
              <a:rPr lang="en-US" sz="3200" b="1" dirty="0">
                <a:solidFill>
                  <a:schemeClr val="tx1"/>
                </a:solidFill>
                <a:latin typeface="Calibri" charset="0"/>
                <a:ea typeface="Calibri" charset="0"/>
                <a:cs typeface="Calibri" charset="0"/>
              </a:rPr>
              <a:t>mean-centering</a:t>
            </a:r>
            <a:r>
              <a:rPr lang="en-US" sz="3200" dirty="0">
                <a:solidFill>
                  <a:schemeClr val="tx1"/>
                </a:solidFill>
                <a:latin typeface="Calibri" charset="0"/>
                <a:ea typeface="Calibri" charset="0"/>
                <a:cs typeface="Calibri" charset="0"/>
              </a:rPr>
              <a:t>, not </a:t>
            </a:r>
            <a:r>
              <a:rPr lang="en-US" sz="3200" b="1" dirty="0">
                <a:solidFill>
                  <a:schemeClr val="tx1"/>
                </a:solidFill>
                <a:latin typeface="Calibri" charset="0"/>
                <a:ea typeface="Calibri" charset="0"/>
                <a:cs typeface="Calibri" charset="0"/>
              </a:rPr>
              <a:t>normalizing</a:t>
            </a:r>
          </a:p>
          <a:p>
            <a:r>
              <a:rPr lang="en-US" sz="3200" dirty="0">
                <a:solidFill>
                  <a:schemeClr val="tx1"/>
                </a:solidFill>
                <a:latin typeface="Calibri" charset="0"/>
                <a:ea typeface="Calibri" charset="0"/>
                <a:cs typeface="Calibri" charset="0"/>
              </a:rPr>
              <a:t>(normalizing is dividing by a norm to turn something into a probability), but the textbook (and common usage) sometimes overloads the term “normalize”</a:t>
            </a:r>
            <a:endParaRPr lang="en-US" sz="3200" b="1" dirty="0">
              <a:solidFill>
                <a:schemeClr val="tx1"/>
              </a:solidFill>
              <a:latin typeface="Calibri" charset="0"/>
              <a:ea typeface="Calibri" charset="0"/>
              <a:cs typeface="Calibri" charset="0"/>
            </a:endParaRPr>
          </a:p>
          <a:p>
            <a:endParaRPr lang="en-US" sz="3200" dirty="0"/>
          </a:p>
        </p:txBody>
      </p:sp>
    </p:spTree>
    <p:extLst>
      <p:ext uri="{BB962C8B-B14F-4D97-AF65-F5344CB8AC3E}">
        <p14:creationId xmlns:p14="http://schemas.microsoft.com/office/powerpoint/2010/main" val="599367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62000" y="312728"/>
            <a:ext cx="11277600" cy="356086"/>
          </a:xfrm>
        </p:spPr>
        <p:txBody>
          <a:bodyPr>
            <a:noAutofit/>
          </a:bodyPr>
          <a:lstStyle/>
          <a:p>
            <a:pPr eaLnBrk="1" hangingPunct="1"/>
            <a:r>
              <a:rPr lang="en-US" sz="3600" dirty="0"/>
              <a:t>Finding similar users with overlapping-item mean-centering</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a:xfrm>
                <a:off x="1524000" y="804228"/>
                <a:ext cx="10515600" cy="6358572"/>
              </a:xfrm>
            </p:spPr>
            <p:txBody>
              <a:bodyPr>
                <a:normAutofit fontScale="85000" lnSpcReduction="20000"/>
              </a:bodyPr>
              <a:lstStyle/>
              <a:p>
                <a:pPr eaLnBrk="1" hangingPunct="1"/>
                <a:r>
                  <a:rPr lang="en-US" sz="3200" dirty="0">
                    <a:latin typeface="Calibri" panose="020F0502020204030204" pitchFamily="34" charset="0"/>
                    <a:cs typeface="Calibri" panose="020F0502020204030204" pitchFamily="34" charset="0"/>
                  </a:rPr>
                  <a:t>Let </a:t>
                </a:r>
                <a:r>
                  <a:rPr lang="en-US" sz="3200" b="1" i="1" dirty="0" err="1">
                    <a:latin typeface="Calibri" panose="020F0502020204030204" pitchFamily="34" charset="0"/>
                    <a:cs typeface="Calibri" panose="020F0502020204030204" pitchFamily="34" charset="0"/>
                  </a:rPr>
                  <a:t>r</a:t>
                </a:r>
                <a:r>
                  <a:rPr lang="en-US" sz="3200" b="1" i="1" baseline="-25000" dirty="0" err="1">
                    <a:latin typeface="Calibri" panose="020F0502020204030204" pitchFamily="34" charset="0"/>
                    <a:cs typeface="Calibri" panose="020F0502020204030204" pitchFamily="34" charset="0"/>
                  </a:rPr>
                  <a:t>x</a:t>
                </a:r>
                <a:r>
                  <a:rPr lang="en-US" sz="3200" dirty="0">
                    <a:latin typeface="Calibri" panose="020F0502020204030204" pitchFamily="34" charset="0"/>
                    <a:cs typeface="Calibri" panose="020F0502020204030204" pitchFamily="34" charset="0"/>
                  </a:rPr>
                  <a:t> be the vector of user </a:t>
                </a:r>
                <a:r>
                  <a:rPr lang="en-US" sz="3200" b="1" i="1" dirty="0">
                    <a:latin typeface="Calibri" panose="020F0502020204030204" pitchFamily="34" charset="0"/>
                    <a:cs typeface="Calibri" panose="020F0502020204030204" pitchFamily="34" charset="0"/>
                  </a:rPr>
                  <a:t>x</a:t>
                </a:r>
                <a:r>
                  <a:rPr lang="en-US" sz="3200" dirty="0">
                    <a:latin typeface="Calibri" panose="020F0502020204030204" pitchFamily="34" charset="0"/>
                    <a:cs typeface="Calibri" panose="020F0502020204030204" pitchFamily="34" charset="0"/>
                  </a:rPr>
                  <a:t>’s ratings</a:t>
                </a:r>
              </a:p>
              <a:p>
                <a:r>
                  <a:rPr lang="en-US" sz="2600" b="1" i="1" dirty="0" err="1">
                    <a:solidFill>
                      <a:srgbClr val="008000"/>
                    </a:solidFill>
                    <a:latin typeface="Calibri" panose="020F0502020204030204" pitchFamily="34" charset="0"/>
                    <a:cs typeface="Calibri" panose="020F0502020204030204" pitchFamily="34" charset="0"/>
                  </a:rPr>
                  <a:t>r</a:t>
                </a:r>
                <a:r>
                  <a:rPr lang="en-US" sz="2600" b="1" i="1" baseline="-25000" dirty="0" err="1">
                    <a:solidFill>
                      <a:srgbClr val="008000"/>
                    </a:solidFill>
                    <a:latin typeface="Calibri" panose="020F0502020204030204" pitchFamily="34" charset="0"/>
                    <a:cs typeface="Calibri" panose="020F0502020204030204" pitchFamily="34" charset="0"/>
                  </a:rPr>
                  <a:t>x</a:t>
                </a:r>
                <a:r>
                  <a:rPr lang="en-US" sz="2600" dirty="0">
                    <a:solidFill>
                      <a:srgbClr val="008000"/>
                    </a:solidFill>
                    <a:latin typeface="Calibri" panose="020F0502020204030204" pitchFamily="34" charset="0"/>
                    <a:cs typeface="Calibri" panose="020F0502020204030204" pitchFamily="34" charset="0"/>
                  </a:rPr>
                  <a:t> = {1, 0, 0, 1, 3}</a:t>
                </a:r>
              </a:p>
              <a:p>
                <a:r>
                  <a:rPr lang="en-US" sz="2600" b="1" i="1" dirty="0" err="1">
                    <a:solidFill>
                      <a:srgbClr val="008000"/>
                    </a:solidFill>
                    <a:latin typeface="Calibri" panose="020F0502020204030204" pitchFamily="34" charset="0"/>
                    <a:cs typeface="Calibri" panose="020F0502020204030204" pitchFamily="34" charset="0"/>
                  </a:rPr>
                  <a:t>r</a:t>
                </a:r>
                <a:r>
                  <a:rPr lang="en-US" sz="2600" b="1" i="1" baseline="-25000" dirty="0" err="1">
                    <a:solidFill>
                      <a:srgbClr val="008000"/>
                    </a:solidFill>
                    <a:latin typeface="Calibri" panose="020F0502020204030204" pitchFamily="34" charset="0"/>
                    <a:cs typeface="Calibri" panose="020F0502020204030204" pitchFamily="34" charset="0"/>
                  </a:rPr>
                  <a:t>y</a:t>
                </a:r>
                <a:r>
                  <a:rPr lang="en-US" sz="2600" dirty="0">
                    <a:solidFill>
                      <a:srgbClr val="008000"/>
                    </a:solidFill>
                    <a:latin typeface="Calibri" panose="020F0502020204030204" pitchFamily="34" charset="0"/>
                    <a:cs typeface="Calibri" panose="020F0502020204030204" pitchFamily="34" charset="0"/>
                  </a:rPr>
                  <a:t> = {1, 0, 2, 2, 0}</a:t>
                </a:r>
                <a:endParaRPr lang="en-US" sz="3000" dirty="0">
                  <a:latin typeface="Calibri" panose="020F0502020204030204" pitchFamily="34" charset="0"/>
                  <a:cs typeface="Calibri" panose="020F0502020204030204" pitchFamily="34" charset="0"/>
                </a:endParaRPr>
              </a:p>
              <a:p>
                <a:r>
                  <a:rPr lang="en-US" sz="3500" b="1" dirty="0">
                    <a:latin typeface="Calibri" panose="020F0502020204030204" pitchFamily="34" charset="0"/>
                    <a:cs typeface="Calibri" panose="020F0502020204030204" pitchFamily="34" charset="0"/>
                  </a:rPr>
                  <a:t>Mean-centering: </a:t>
                </a:r>
              </a:p>
              <a:p>
                <a:pPr lvl="1"/>
                <a:r>
                  <a:rPr lang="en-US" sz="2800" dirty="0">
                    <a:latin typeface="Calibri" panose="020F0502020204030204" pitchFamily="34" charset="0"/>
                    <a:cs typeface="Calibri" panose="020F0502020204030204" pitchFamily="34" charset="0"/>
                  </a:rPr>
                  <a:t>For each user x, let </a:t>
                </a:r>
                <a14:m>
                  <m:oMath xmlns:m="http://schemas.openxmlformats.org/officeDocument/2006/math">
                    <m:acc>
                      <m:accPr>
                        <m:chr m:val="̅"/>
                        <m:ctrlPr>
                          <a:rPr lang="en-US" sz="2800" i="1">
                            <a:latin typeface="Cambria Math" panose="02040503050406030204" pitchFamily="18" charset="0"/>
                          </a:rPr>
                        </m:ctrlPr>
                      </m:accPr>
                      <m:e>
                        <m:sSub>
                          <m:sSubPr>
                            <m:ctrlPr>
                              <a:rPr lang="en-US" sz="2800" i="1">
                                <a:latin typeface="Cambria Math" panose="02040503050406030204" pitchFamily="18" charset="0"/>
                              </a:rPr>
                            </m:ctrlPr>
                          </m:sSubPr>
                          <m:e>
                            <m:r>
                              <a:rPr lang="en-US" sz="2800" i="1">
                                <a:latin typeface="Cambria Math" panose="02040503050406030204" pitchFamily="18" charset="0"/>
                              </a:rPr>
                              <m:t>𝑟</m:t>
                            </m:r>
                          </m:e>
                          <m:sub>
                            <m:r>
                              <a:rPr lang="en-US" sz="2800" i="1">
                                <a:latin typeface="Cambria Math" panose="02040503050406030204" pitchFamily="18" charset="0"/>
                              </a:rPr>
                              <m:t>𝑥</m:t>
                            </m:r>
                          </m:sub>
                        </m:sSub>
                      </m:e>
                    </m:acc>
                  </m:oMath>
                </a14:m>
                <a:r>
                  <a:rPr lang="en-US" sz="2800" baseline="-25000" dirty="0">
                    <a:solidFill>
                      <a:srgbClr val="008000"/>
                    </a:solidFill>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be mean of </a:t>
                </a:r>
                <a:r>
                  <a:rPr lang="en-US" sz="2800" dirty="0" err="1">
                    <a:latin typeface="Calibri" panose="020F0502020204030204" pitchFamily="34" charset="0"/>
                    <a:cs typeface="Calibri" panose="020F0502020204030204" pitchFamily="34" charset="0"/>
                  </a:rPr>
                  <a:t>r</a:t>
                </a:r>
                <a:r>
                  <a:rPr lang="en-US" sz="2800" baseline="-25000" dirty="0" err="1">
                    <a:latin typeface="Calibri" panose="020F0502020204030204" pitchFamily="34" charset="0"/>
                    <a:cs typeface="Calibri" panose="020F0502020204030204" pitchFamily="34" charset="0"/>
                  </a:rPr>
                  <a:t>x</a:t>
                </a:r>
                <a:r>
                  <a:rPr lang="en-US" sz="2800" dirty="0">
                    <a:latin typeface="Calibri" panose="020F0502020204030204" pitchFamily="34" charset="0"/>
                    <a:cs typeface="Calibri" panose="020F0502020204030204" pitchFamily="34" charset="0"/>
                  </a:rPr>
                  <a:t> (ignoring missing values)</a:t>
                </a:r>
              </a:p>
              <a:p>
                <a:pPr lvl="1"/>
                <a14:m>
                  <m:oMath xmlns:m="http://schemas.openxmlformats.org/officeDocument/2006/math">
                    <m:acc>
                      <m:accPr>
                        <m:chr m:val="̅"/>
                        <m:ctrlPr>
                          <a:rPr lang="en-US" sz="2800" i="1">
                            <a:latin typeface="Cambria Math" panose="02040503050406030204" pitchFamily="18" charset="0"/>
                          </a:rPr>
                        </m:ctrlPr>
                      </m:accPr>
                      <m:e>
                        <m:sSub>
                          <m:sSubPr>
                            <m:ctrlPr>
                              <a:rPr lang="en-US" sz="2800" i="1">
                                <a:latin typeface="Cambria Math" panose="02040503050406030204" pitchFamily="18" charset="0"/>
                              </a:rPr>
                            </m:ctrlPr>
                          </m:sSubPr>
                          <m:e>
                            <m:r>
                              <a:rPr lang="en-US" sz="2800" i="1">
                                <a:latin typeface="Cambria Math" panose="02040503050406030204" pitchFamily="18" charset="0"/>
                              </a:rPr>
                              <m:t>𝑟</m:t>
                            </m:r>
                          </m:e>
                          <m:sub>
                            <m:r>
                              <a:rPr lang="en-US" sz="2800" i="1">
                                <a:latin typeface="Cambria Math" panose="02040503050406030204" pitchFamily="18" charset="0"/>
                              </a:rPr>
                              <m:t>𝑥</m:t>
                            </m:r>
                          </m:sub>
                        </m:sSub>
                      </m:e>
                    </m:acc>
                  </m:oMath>
                </a14:m>
                <a:r>
                  <a:rPr lang="en-US" sz="2800" dirty="0">
                    <a:solidFill>
                      <a:srgbClr val="008001"/>
                    </a:solidFill>
                    <a:latin typeface="Calibri" panose="020F0502020204030204" pitchFamily="34" charset="0"/>
                    <a:cs typeface="Calibri" panose="020F0502020204030204" pitchFamily="34" charset="0"/>
                  </a:rPr>
                  <a:t>  = (1 + 1 + 3)/3   =   5/3         </a:t>
                </a:r>
                <a14:m>
                  <m:oMath xmlns:m="http://schemas.openxmlformats.org/officeDocument/2006/math">
                    <m:acc>
                      <m:accPr>
                        <m:chr m:val="̅"/>
                        <m:ctrlPr>
                          <a:rPr lang="en-US" sz="2800" i="1">
                            <a:latin typeface="Cambria Math" panose="02040503050406030204" pitchFamily="18" charset="0"/>
                          </a:rPr>
                        </m:ctrlPr>
                      </m:accPr>
                      <m:e>
                        <m:sSub>
                          <m:sSubPr>
                            <m:ctrlPr>
                              <a:rPr lang="en-US" sz="2800" i="1">
                                <a:latin typeface="Cambria Math" panose="02040503050406030204" pitchFamily="18" charset="0"/>
                              </a:rPr>
                            </m:ctrlPr>
                          </m:sSubPr>
                          <m:e>
                            <m:r>
                              <a:rPr lang="en-US" sz="2800" i="1">
                                <a:latin typeface="Cambria Math" panose="02040503050406030204" pitchFamily="18" charset="0"/>
                              </a:rPr>
                              <m:t>𝑟</m:t>
                            </m:r>
                          </m:e>
                          <m:sub>
                            <m:r>
                              <a:rPr lang="en-US" sz="2800" b="0" i="1" smtClean="0">
                                <a:latin typeface="Cambria Math" panose="02040503050406030204" pitchFamily="18" charset="0"/>
                              </a:rPr>
                              <m:t>𝑦</m:t>
                            </m:r>
                          </m:sub>
                        </m:sSub>
                      </m:e>
                    </m:acc>
                  </m:oMath>
                </a14:m>
                <a:r>
                  <a:rPr lang="en-US" sz="2800" dirty="0">
                    <a:solidFill>
                      <a:srgbClr val="008001"/>
                    </a:solidFill>
                    <a:latin typeface="Calibri" panose="020F0502020204030204" pitchFamily="34" charset="0"/>
                    <a:cs typeface="Calibri" panose="020F0502020204030204" pitchFamily="34" charset="0"/>
                  </a:rPr>
                  <a:t> = (1 + 2 + 2)/3 = 5/3</a:t>
                </a:r>
              </a:p>
              <a:p>
                <a:pPr lvl="1"/>
                <a:r>
                  <a:rPr lang="en-US" sz="2800" dirty="0">
                    <a:latin typeface="Calibri" panose="020F0502020204030204" pitchFamily="34" charset="0"/>
                    <a:cs typeface="Calibri" panose="020F0502020204030204" pitchFamily="34" charset="0"/>
                  </a:rPr>
                  <a:t>Subtract this average from each of their ratings </a:t>
                </a:r>
              </a:p>
              <a:p>
                <a:pPr lvl="2"/>
                <a:r>
                  <a:rPr lang="en-US" sz="2800" dirty="0">
                    <a:latin typeface="Calibri" panose="020F0502020204030204" pitchFamily="34" charset="0"/>
                    <a:cs typeface="Calibri" panose="020F0502020204030204" pitchFamily="34" charset="0"/>
                  </a:rPr>
                  <a:t>(but do nothing to the "missing values"; they stay "null").</a:t>
                </a:r>
              </a:p>
              <a:p>
                <a:pPr lvl="2"/>
                <a:r>
                  <a:rPr lang="en-US" sz="2800" dirty="0">
                    <a:solidFill>
                      <a:srgbClr val="008000"/>
                    </a:solidFill>
                    <a:latin typeface="Calibri" panose="020F0502020204030204" pitchFamily="34" charset="0"/>
                    <a:cs typeface="Calibri" panose="020F0502020204030204" pitchFamily="34" charset="0"/>
                  </a:rPr>
                  <a:t>mean centered </a:t>
                </a:r>
                <a:r>
                  <a:rPr lang="en-US" sz="2800" i="1" dirty="0" err="1">
                    <a:solidFill>
                      <a:srgbClr val="008000"/>
                    </a:solidFill>
                    <a:latin typeface="Calibri" panose="020F0502020204030204" pitchFamily="34" charset="0"/>
                    <a:cs typeface="Calibri" panose="020F0502020204030204" pitchFamily="34" charset="0"/>
                  </a:rPr>
                  <a:t>r</a:t>
                </a:r>
                <a:r>
                  <a:rPr lang="en-US" sz="2800" i="1" baseline="-25000" dirty="0" err="1">
                    <a:solidFill>
                      <a:srgbClr val="008000"/>
                    </a:solidFill>
                    <a:latin typeface="Calibri" panose="020F0502020204030204" pitchFamily="34" charset="0"/>
                    <a:cs typeface="Calibri" panose="020F0502020204030204" pitchFamily="34" charset="0"/>
                  </a:rPr>
                  <a:t>x</a:t>
                </a:r>
                <a:r>
                  <a:rPr lang="en-US" sz="2800" dirty="0">
                    <a:solidFill>
                      <a:srgbClr val="008000"/>
                    </a:solidFill>
                    <a:latin typeface="Calibri" panose="020F0502020204030204" pitchFamily="34" charset="0"/>
                    <a:cs typeface="Calibri" panose="020F0502020204030204" pitchFamily="34" charset="0"/>
                  </a:rPr>
                  <a:t> = {-2/3, 0, 0, -2/3, 4/3}</a:t>
                </a:r>
              </a:p>
              <a:p>
                <a:r>
                  <a:rPr lang="en-US" sz="3500" b="1" dirty="0">
                    <a:solidFill>
                      <a:schemeClr val="tx1"/>
                    </a:solidFill>
                    <a:latin typeface="Calibri" panose="020F0502020204030204" pitchFamily="34" charset="0"/>
                    <a:cs typeface="Calibri" panose="020F0502020204030204" pitchFamily="34" charset="0"/>
                  </a:rPr>
                  <a:t>One new idea: Keep only items they </a:t>
                </a:r>
                <a:r>
                  <a:rPr lang="en-US" sz="3500" b="1" dirty="0">
                    <a:solidFill>
                      <a:srgbClr val="0000FF"/>
                    </a:solidFill>
                    <a:latin typeface="Calibri" panose="020F0502020204030204" pitchFamily="34" charset="0"/>
                    <a:cs typeface="Calibri" panose="020F0502020204030204" pitchFamily="34" charset="0"/>
                  </a:rPr>
                  <a:t>both</a:t>
                </a:r>
                <a:r>
                  <a:rPr lang="en-US" sz="3500" b="1" dirty="0">
                    <a:solidFill>
                      <a:schemeClr val="tx1"/>
                    </a:solidFill>
                    <a:latin typeface="Calibri" panose="020F0502020204030204" pitchFamily="34" charset="0"/>
                    <a:cs typeface="Calibri" panose="020F0502020204030204" pitchFamily="34" charset="0"/>
                  </a:rPr>
                  <a:t> rate (unlike 2 slides ago)</a:t>
                </a:r>
              </a:p>
              <a:p>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x</a:t>
                </a:r>
                <a:r>
                  <a:rPr lang="en-US" sz="3600" dirty="0">
                    <a:solidFill>
                      <a:srgbClr val="008000"/>
                    </a:solidFill>
                    <a:latin typeface="Calibri" panose="020F0502020204030204" pitchFamily="34" charset="0"/>
                    <a:cs typeface="Calibri" panose="020F0502020204030204" pitchFamily="34" charset="0"/>
                  </a:rPr>
                  <a:t> = {-2/3, 0, 0, -2/3, 4/3}		</a:t>
                </a:r>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y</a:t>
                </a:r>
                <a:r>
                  <a:rPr lang="en-US" sz="3600" dirty="0">
                    <a:solidFill>
                      <a:srgbClr val="008000"/>
                    </a:solidFill>
                    <a:latin typeface="Calibri" panose="020F0502020204030204" pitchFamily="34" charset="0"/>
                    <a:cs typeface="Calibri" panose="020F0502020204030204" pitchFamily="34" charset="0"/>
                  </a:rPr>
                  <a:t> = {-2/3, 0, 1/3, 1/3, 0} </a:t>
                </a:r>
              </a:p>
              <a:p>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x</a:t>
                </a:r>
                <a:r>
                  <a:rPr lang="en-US" sz="3600" dirty="0">
                    <a:solidFill>
                      <a:srgbClr val="008000"/>
                    </a:solidFill>
                    <a:latin typeface="Calibri" panose="020F0502020204030204" pitchFamily="34" charset="0"/>
                    <a:cs typeface="Calibri" panose="020F0502020204030204" pitchFamily="34" charset="0"/>
                  </a:rPr>
                  <a:t> = {-2/3, -2/3}				</a:t>
                </a:r>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y</a:t>
                </a:r>
                <a:r>
                  <a:rPr lang="en-US" sz="3600" dirty="0">
                    <a:solidFill>
                      <a:srgbClr val="008000"/>
                    </a:solidFill>
                    <a:latin typeface="Calibri" panose="020F0502020204030204" pitchFamily="34" charset="0"/>
                    <a:cs typeface="Calibri" panose="020F0502020204030204" pitchFamily="34" charset="0"/>
                  </a:rPr>
                  <a:t> = {-2/3, 1/3}</a:t>
                </a:r>
                <a:endParaRPr lang="en-US" sz="3500" b="1" dirty="0">
                  <a:solidFill>
                    <a:schemeClr val="tx1"/>
                  </a:solidFill>
                  <a:latin typeface="Calibri" panose="020F0502020204030204" pitchFamily="34" charset="0"/>
                  <a:cs typeface="Calibri" panose="020F0502020204030204" pitchFamily="34" charset="0"/>
                </a:endParaRPr>
              </a:p>
              <a:p>
                <a:r>
                  <a:rPr lang="en-US" sz="3500" b="1" dirty="0">
                    <a:solidFill>
                      <a:schemeClr val="tx1"/>
                    </a:solidFill>
                    <a:latin typeface="Calibri" panose="020F0502020204030204" pitchFamily="34" charset="0"/>
                    <a:cs typeface="Calibri" panose="020F0502020204030204" pitchFamily="34" charset="0"/>
                  </a:rPr>
                  <a:t>Now take cosine:</a:t>
                </a:r>
              </a:p>
              <a:p>
                <a:pPr lvl="1"/>
                <a:r>
                  <a:rPr lang="en-US" sz="3500" dirty="0">
                    <a:solidFill>
                      <a:schemeClr val="tx1"/>
                    </a:solidFill>
                    <a:latin typeface="Calibri" panose="020F0502020204030204" pitchFamily="34" charset="0"/>
                    <a:cs typeface="Calibri" panose="020F0502020204030204" pitchFamily="34" charset="0"/>
                  </a:rPr>
                  <a:t>Now compute cosine between user vectors</a:t>
                </a:r>
              </a:p>
              <a:p>
                <a:pPr lvl="2"/>
                <a:r>
                  <a:rPr lang="en-US" sz="3600" dirty="0">
                    <a:latin typeface="Calibri" panose="020F0502020204030204" pitchFamily="34" charset="0"/>
                    <a:cs typeface="Calibri" panose="020F0502020204030204" pitchFamily="34" charset="0"/>
                  </a:rPr>
                  <a:t>cos([-2/3, -2/3], [-2/3, 1/3])</a:t>
                </a:r>
              </a:p>
              <a:p>
                <a:pPr lvl="1" eaLnBrk="1" hangingPunct="1">
                  <a:buFont typeface="Wingdings" charset="2"/>
                  <a:buNone/>
                </a:pPr>
                <a:endParaRPr lang="en-US" dirty="0">
                  <a:latin typeface="Calibri" panose="020F0502020204030204" pitchFamily="34" charset="0"/>
                  <a:cs typeface="Calibri" panose="020F0502020204030204" pitchFamily="34" charset="0"/>
                </a:endParaRPr>
              </a:p>
              <a:p>
                <a:pPr eaLnBrk="1" hangingPunct="1">
                  <a:buFont typeface="Wingdings" charset="2"/>
                  <a:buNone/>
                </a:pPr>
                <a:endParaRPr lang="en-US" dirty="0">
                  <a:latin typeface="Calibri" panose="020F0502020204030204" pitchFamily="34" charset="0"/>
                  <a:cs typeface="Calibri" panose="020F0502020204030204" pitchFamily="34" charset="0"/>
                </a:endParaRPr>
              </a:p>
            </p:txBody>
          </p:sp>
        </mc:Choice>
        <mc:Fallback xmlns="">
          <p:sp>
            <p:nvSpPr>
              <p:cNvPr id="34819" name="Rectangle 3"/>
              <p:cNvSpPr>
                <a:spLocks noGrp="1" noRot="1" noChangeAspect="1" noMove="1" noResize="1" noEditPoints="1" noAdjustHandles="1" noChangeArrowheads="1" noChangeShapeType="1" noTextEdit="1"/>
              </p:cNvSpPr>
              <p:nvPr>
                <p:ph idx="1"/>
              </p:nvPr>
            </p:nvSpPr>
            <p:spPr>
              <a:xfrm>
                <a:off x="1524000" y="804228"/>
                <a:ext cx="10515600" cy="6358572"/>
              </a:xfrm>
              <a:blipFill>
                <a:blip r:embed="rId3"/>
                <a:stretch>
                  <a:fillRect l="-2292" t="-2595" r="-1327"/>
                </a:stretch>
              </a:blipFill>
            </p:spPr>
            <p:txBody>
              <a:bodyPr/>
              <a:lstStyle/>
              <a:p>
                <a:r>
                  <a:rPr lang="en-US">
                    <a:noFill/>
                  </a:rPr>
                  <a:t> </a:t>
                </a:r>
              </a:p>
            </p:txBody>
          </p:sp>
        </mc:Fallback>
      </mc:AlternateContent>
      <p:sp>
        <p:nvSpPr>
          <p:cNvPr id="5" name="Date Placeholder 4"/>
          <p:cNvSpPr>
            <a:spLocks noGrp="1"/>
          </p:cNvSpPr>
          <p:nvPr>
            <p:ph type="dt" sz="half" idx="10"/>
          </p:nvPr>
        </p:nvSpPr>
        <p:spPr/>
        <p:txBody>
          <a:bodyPr/>
          <a:lstStyle/>
          <a:p>
            <a:fld id="{27C2A7C1-49D5-4D7C-9843-2DF9467937A9}" type="datetime1">
              <a:rPr lang="en-US" smtClean="0">
                <a:latin typeface="Calibri" panose="020F0502020204030204" pitchFamily="34" charset="0"/>
                <a:cs typeface="Calibri" panose="020F0502020204030204" pitchFamily="34" charset="0"/>
              </a:rPr>
              <a:t>5/12/21</a:t>
            </a:fld>
            <a:endParaRPr lang="en-US">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19B12225-5612-419B-A8D5-4B8EEE4C217E}" type="slidenum">
              <a:rPr lang="en-US" smtClean="0">
                <a:latin typeface="Calibri" panose="020F0502020204030204" pitchFamily="34" charset="0"/>
                <a:cs typeface="Calibri" panose="020F0502020204030204" pitchFamily="34" charset="0"/>
              </a:rPr>
              <a:pPr/>
              <a:t>38</a:t>
            </a:fld>
            <a:endParaRPr lang="en-US" dirty="0">
              <a:latin typeface="Calibri" panose="020F0502020204030204" pitchFamily="34" charset="0"/>
              <a:cs typeface="Calibri" panose="020F0502020204030204" pitchFamily="34" charset="0"/>
            </a:endParaRPr>
          </a:p>
        </p:txBody>
      </p:sp>
      <p:sp>
        <p:nvSpPr>
          <p:cNvPr id="2" name="TextBox 1"/>
          <p:cNvSpPr txBox="1"/>
          <p:nvPr/>
        </p:nvSpPr>
        <p:spPr>
          <a:xfrm>
            <a:off x="6781800" y="1219201"/>
            <a:ext cx="2561920" cy="830997"/>
          </a:xfrm>
          <a:prstGeom prst="rect">
            <a:avLst/>
          </a:prstGeom>
          <a:solidFill>
            <a:schemeClr val="bg1"/>
          </a:solidFill>
        </p:spPr>
        <p:txBody>
          <a:bodyPr wrap="none" rtlCol="0">
            <a:spAutoFit/>
          </a:bodyPr>
          <a:lstStyle/>
          <a:p>
            <a:r>
              <a:rPr lang="en-US" sz="2400" b="1" i="1" dirty="0" err="1">
                <a:solidFill>
                  <a:srgbClr val="008000"/>
                </a:solidFill>
                <a:latin typeface="Calibri" panose="020F0502020204030204" pitchFamily="34" charset="0"/>
                <a:cs typeface="Calibri" panose="020F0502020204030204" pitchFamily="34" charset="0"/>
              </a:rPr>
              <a:t>r</a:t>
            </a:r>
            <a:r>
              <a:rPr lang="en-US" sz="2400" b="1" i="1" baseline="-25000" dirty="0" err="1">
                <a:solidFill>
                  <a:srgbClr val="008000"/>
                </a:solidFill>
                <a:latin typeface="Calibri" panose="020F0502020204030204" pitchFamily="34" charset="0"/>
                <a:cs typeface="Calibri" panose="020F0502020204030204" pitchFamily="34" charset="0"/>
              </a:rPr>
              <a:t>x</a:t>
            </a:r>
            <a:r>
              <a:rPr lang="en-US" sz="2400" dirty="0">
                <a:solidFill>
                  <a:srgbClr val="008000"/>
                </a:solidFill>
                <a:latin typeface="Calibri" panose="020F0502020204030204" pitchFamily="34" charset="0"/>
                <a:cs typeface="Calibri" panose="020F0502020204030204" pitchFamily="34" charset="0"/>
              </a:rPr>
              <a:t> = [*, _, _, *, ***]</a:t>
            </a:r>
          </a:p>
          <a:p>
            <a:r>
              <a:rPr lang="en-US" sz="2400" b="1" i="1" dirty="0" err="1">
                <a:solidFill>
                  <a:srgbClr val="008000"/>
                </a:solidFill>
                <a:latin typeface="Calibri" panose="020F0502020204030204" pitchFamily="34" charset="0"/>
                <a:cs typeface="Calibri" panose="020F0502020204030204" pitchFamily="34" charset="0"/>
              </a:rPr>
              <a:t>r</a:t>
            </a:r>
            <a:r>
              <a:rPr lang="en-US" sz="2400" b="1" i="1" baseline="-25000" dirty="0" err="1">
                <a:solidFill>
                  <a:srgbClr val="008000"/>
                </a:solidFill>
                <a:latin typeface="Calibri" panose="020F0502020204030204" pitchFamily="34" charset="0"/>
                <a:cs typeface="Calibri" panose="020F0502020204030204" pitchFamily="34" charset="0"/>
              </a:rPr>
              <a:t>y</a:t>
            </a:r>
            <a:r>
              <a:rPr lang="en-US" sz="2400" dirty="0">
                <a:solidFill>
                  <a:srgbClr val="008000"/>
                </a:solidFill>
                <a:latin typeface="Calibri" panose="020F0502020204030204" pitchFamily="34" charset="0"/>
                <a:cs typeface="Calibri" panose="020F0502020204030204" pitchFamily="34" charset="0"/>
              </a:rPr>
              <a:t> = [*, _, **, **, _]</a:t>
            </a:r>
          </a:p>
        </p:txBody>
      </p:sp>
      <p:sp>
        <p:nvSpPr>
          <p:cNvPr id="29" name="Rectangle 28">
            <a:extLst>
              <a:ext uri="{FF2B5EF4-FFF2-40B4-BE49-F238E27FC236}">
                <a16:creationId xmlns:a16="http://schemas.microsoft.com/office/drawing/2014/main" id="{2ED5504E-55DC-DE45-913C-2885DD3FBEBD}"/>
              </a:ext>
            </a:extLst>
          </p:cNvPr>
          <p:cNvSpPr/>
          <p:nvPr/>
        </p:nvSpPr>
        <p:spPr>
          <a:xfrm>
            <a:off x="9753600" y="4388922"/>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08DC395-D03E-B546-8D5B-71AE9B4216FF}"/>
              </a:ext>
            </a:extLst>
          </p:cNvPr>
          <p:cNvSpPr/>
          <p:nvPr/>
        </p:nvSpPr>
        <p:spPr>
          <a:xfrm>
            <a:off x="7924800" y="4388922"/>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AB914F6-5406-0447-8359-844607B847D5}"/>
              </a:ext>
            </a:extLst>
          </p:cNvPr>
          <p:cNvSpPr/>
          <p:nvPr/>
        </p:nvSpPr>
        <p:spPr>
          <a:xfrm>
            <a:off x="8382000" y="4378635"/>
            <a:ext cx="485905"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8C9D79D-55F6-2447-888E-540EBB10E8B7}"/>
              </a:ext>
            </a:extLst>
          </p:cNvPr>
          <p:cNvSpPr/>
          <p:nvPr/>
        </p:nvSpPr>
        <p:spPr>
          <a:xfrm>
            <a:off x="4778940" y="4378635"/>
            <a:ext cx="55506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B993A02-48CD-0E48-812C-EAF5A58CF1E8}"/>
              </a:ext>
            </a:extLst>
          </p:cNvPr>
          <p:cNvSpPr/>
          <p:nvPr/>
        </p:nvSpPr>
        <p:spPr>
          <a:xfrm>
            <a:off x="3124200" y="4380723"/>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473CE29-FB87-DB4C-B033-E859319C009A}"/>
              </a:ext>
            </a:extLst>
          </p:cNvPr>
          <p:cNvSpPr/>
          <p:nvPr/>
        </p:nvSpPr>
        <p:spPr>
          <a:xfrm>
            <a:off x="3553390" y="4378635"/>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ooter Placeholder 14">
            <a:extLst>
              <a:ext uri="{FF2B5EF4-FFF2-40B4-BE49-F238E27FC236}">
                <a16:creationId xmlns:a16="http://schemas.microsoft.com/office/drawing/2014/main" id="{D3CF7E84-0EE1-1D40-983F-380175A7DB1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00005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819">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819">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819">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8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8" grpId="0" animBg="1"/>
      <p:bldP spid="39" grpId="0" animBg="1"/>
      <p:bldP spid="40" grpId="0" animBg="1"/>
      <p:bldP spid="41" grpId="0" animBg="1"/>
      <p:bldP spid="4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979510" y="76202"/>
            <a:ext cx="10907690" cy="947486"/>
          </a:xfrm>
        </p:spPr>
        <p:txBody>
          <a:bodyPr>
            <a:normAutofit fontScale="90000"/>
          </a:bodyPr>
          <a:lstStyle/>
          <a:p>
            <a:r>
              <a:rPr lang="en-US" sz="4400" b="1" dirty="0"/>
              <a:t>Mean-centered overlapping-item cosine similarity</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a:xfrm>
                <a:off x="979510" y="1295401"/>
                <a:ext cx="11060090" cy="5257801"/>
              </a:xfrm>
            </p:spPr>
            <p:txBody>
              <a:bodyPr>
                <a:normAutofit/>
              </a:bodyPr>
              <a:lstStyle/>
              <a:p>
                <a:r>
                  <a:rPr lang="en-US" sz="3200" dirty="0"/>
                  <a:t>Let </a:t>
                </a:r>
                <a:r>
                  <a:rPr lang="en-US" sz="3200" b="1" i="1" dirty="0" err="1"/>
                  <a:t>r</a:t>
                </a:r>
                <a:r>
                  <a:rPr lang="en-US" sz="3200" b="1" i="1" baseline="-25000" dirty="0" err="1"/>
                  <a:t>x</a:t>
                </a:r>
                <a:r>
                  <a:rPr lang="en-US" sz="3200" dirty="0"/>
                  <a:t> be the vector of user </a:t>
                </a:r>
                <a:r>
                  <a:rPr lang="en-US" sz="3200" b="1" i="1" dirty="0"/>
                  <a:t>x</a:t>
                </a:r>
                <a:r>
                  <a:rPr lang="en-US" sz="3200" dirty="0"/>
                  <a:t>’s </a:t>
                </a:r>
                <a:r>
                  <a:rPr lang="en-US" sz="3200" dirty="0" err="1"/>
                  <a:t>ratings,and</a:t>
                </a:r>
                <a:r>
                  <a:rPr lang="en-US" sz="3200" dirty="0"/>
                  <a:t> </a:t>
                </a:r>
                <a14:m>
                  <m:oMath xmlns:m="http://schemas.openxmlformats.org/officeDocument/2006/math">
                    <m:acc>
                      <m:accPr>
                        <m:chr m:val="̅"/>
                        <m:ctrlPr>
                          <a:rPr lang="en-US" sz="3200" i="1">
                            <a:latin typeface="Cambria Math" panose="02040503050406030204" pitchFamily="18" charset="0"/>
                          </a:rPr>
                        </m:ctrlPr>
                      </m:accPr>
                      <m:e>
                        <m:sSub>
                          <m:sSubPr>
                            <m:ctrlPr>
                              <a:rPr lang="en-US" sz="3200" i="1">
                                <a:latin typeface="Cambria Math" panose="02040503050406030204" pitchFamily="18" charset="0"/>
                              </a:rPr>
                            </m:ctrlPr>
                          </m:sSubPr>
                          <m:e>
                            <m:r>
                              <a:rPr lang="en-US" sz="3200" i="1">
                                <a:latin typeface="Cambria Math" panose="02040503050406030204" pitchFamily="18" charset="0"/>
                              </a:rPr>
                              <m:t>𝑟</m:t>
                            </m:r>
                          </m:e>
                          <m:sub>
                            <m:r>
                              <a:rPr lang="en-US" sz="3200" i="1">
                                <a:latin typeface="Cambria Math" panose="02040503050406030204" pitchFamily="18" charset="0"/>
                              </a:rPr>
                              <m:t>𝑥</m:t>
                            </m:r>
                          </m:sub>
                        </m:sSub>
                      </m:e>
                    </m:acc>
                  </m:oMath>
                </a14:m>
                <a:r>
                  <a:rPr lang="en-US" sz="3200" baseline="-25000" dirty="0">
                    <a:solidFill>
                      <a:srgbClr val="008000"/>
                    </a:solidFill>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be its mean (ignoring missing values)</a:t>
                </a:r>
                <a:endParaRPr lang="en-US" sz="3200" dirty="0"/>
              </a:p>
              <a:p>
                <a:pPr eaLnBrk="1" hangingPunct="1"/>
                <a:r>
                  <a:rPr lang="en-US" sz="3200" b="1" dirty="0">
                    <a:solidFill>
                      <a:srgbClr val="FF0066"/>
                    </a:solidFill>
                  </a:rPr>
                  <a:t>Instead of basic cosine similarity measure</a:t>
                </a:r>
              </a:p>
              <a:p>
                <a:pPr lvl="1"/>
                <a:r>
                  <a:rPr lang="en-US" sz="2800" dirty="0"/>
                  <a:t>sim(</a:t>
                </a:r>
                <a:r>
                  <a:rPr lang="en-US" sz="2800" b="1" i="1" dirty="0"/>
                  <a:t>x</a:t>
                </a:r>
                <a:r>
                  <a:rPr lang="en-US" sz="2800" dirty="0"/>
                  <a:t>, </a:t>
                </a:r>
                <a:r>
                  <a:rPr lang="en-US" sz="2800" b="1" i="1" dirty="0"/>
                  <a:t>y</a:t>
                </a:r>
                <a:r>
                  <a:rPr lang="en-US" sz="2800" dirty="0"/>
                  <a:t>) = cos(</a:t>
                </a:r>
                <a:r>
                  <a:rPr lang="en-US" sz="2800" b="1" i="1" dirty="0" err="1"/>
                  <a:t>r</a:t>
                </a:r>
                <a:r>
                  <a:rPr lang="en-US" sz="2800" b="1" i="1" baseline="-25000" dirty="0" err="1"/>
                  <a:t>x</a:t>
                </a:r>
                <a:r>
                  <a:rPr lang="en-US" sz="2800" dirty="0"/>
                  <a:t>, </a:t>
                </a:r>
                <a:r>
                  <a:rPr lang="en-US" sz="2800" b="1" i="1" dirty="0" err="1"/>
                  <a:t>r</a:t>
                </a:r>
                <a:r>
                  <a:rPr lang="en-US" sz="2800" b="1" i="1" baseline="-25000" dirty="0" err="1"/>
                  <a:t>y</a:t>
                </a:r>
                <a:r>
                  <a:rPr lang="en-US" sz="2800" dirty="0"/>
                  <a:t>) = </a:t>
                </a:r>
                <a14:m>
                  <m:oMath xmlns:m="http://schemas.openxmlformats.org/officeDocument/2006/math">
                    <m:f>
                      <m:fPr>
                        <m:ctrlPr>
                          <a:rPr lang="en-US" sz="2800" i="1" dirty="0">
                            <a:latin typeface="Cambria Math" panose="02040503050406030204" pitchFamily="18" charset="0"/>
                          </a:rPr>
                        </m:ctrlPr>
                      </m:fPr>
                      <m:num>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r>
                          <a:rPr lang="en-US" sz="2800" i="1" dirty="0">
                            <a:latin typeface="Cambria Math"/>
                          </a:rPr>
                          <m:t>⋅</m:t>
                        </m:r>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𝑦</m:t>
                            </m:r>
                          </m:sub>
                        </m:sSub>
                      </m:num>
                      <m:den>
                        <m:d>
                          <m:dPr>
                            <m:begChr m:val="|"/>
                            <m:endChr m:val="|"/>
                            <m:ctrlPr>
                              <a:rPr lang="en-US" sz="2800" i="1" dirty="0">
                                <a:latin typeface="Cambria Math" panose="02040503050406030204" pitchFamily="18" charset="0"/>
                              </a:rPr>
                            </m:ctrlPr>
                          </m:dPr>
                          <m:e>
                            <m:d>
                              <m:dPr>
                                <m:begChr m:val="|"/>
                                <m:endChr m:val="|"/>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e>
                            </m:d>
                          </m:e>
                        </m:d>
                        <m:r>
                          <a:rPr lang="en-US" sz="2800" i="1" dirty="0">
                            <a:latin typeface="Cambria Math" panose="02040503050406030204" pitchFamily="18" charset="0"/>
                          </a:rPr>
                          <m:t>  </m:t>
                        </m:r>
                        <m:sSub>
                          <m:sSubPr>
                            <m:ctrlPr>
                              <a:rPr lang="en-US" sz="2800" i="1" dirty="0">
                                <a:latin typeface="Cambria Math" panose="02040503050406030204" pitchFamily="18" charset="0"/>
                              </a:rPr>
                            </m:ctrlPr>
                          </m:sSubPr>
                          <m:e>
                            <m:r>
                              <a:rPr lang="en-US" sz="2800" i="1" dirty="0">
                                <a:latin typeface="Cambria Math"/>
                              </a:rPr>
                              <m:t>||</m:t>
                            </m:r>
                            <m:r>
                              <a:rPr lang="en-US" sz="2800" i="1" dirty="0">
                                <a:latin typeface="Cambria Math"/>
                              </a:rPr>
                              <m:t>𝑟</m:t>
                            </m:r>
                          </m:e>
                          <m:sub>
                            <m:r>
                              <a:rPr lang="en-US" sz="2800" i="1" dirty="0">
                                <a:latin typeface="Cambria Math"/>
                              </a:rPr>
                              <m:t>𝑦</m:t>
                            </m:r>
                          </m:sub>
                        </m:sSub>
                        <m:r>
                          <a:rPr lang="en-US" sz="2800" i="1" dirty="0">
                            <a:latin typeface="Cambria Math"/>
                          </a:rPr>
                          <m:t>||</m:t>
                        </m:r>
                      </m:den>
                    </m:f>
                  </m:oMath>
                </a14:m>
                <a:endParaRPr lang="en-US" sz="2800" dirty="0"/>
              </a:p>
              <a:p>
                <a:pPr lvl="1"/>
                <a:endParaRPr lang="en-US" sz="2800" dirty="0"/>
              </a:p>
              <a:p>
                <a:pPr eaLnBrk="1" hangingPunct="1"/>
                <a:r>
                  <a:rPr lang="en-US" sz="3200" b="1" dirty="0">
                    <a:solidFill>
                      <a:srgbClr val="061CFF"/>
                    </a:solidFill>
                  </a:rPr>
                  <a:t>Mean-centered </a:t>
                </a:r>
                <a:r>
                  <a:rPr lang="en-US" sz="3200" b="1" u="sng" dirty="0">
                    <a:solidFill>
                      <a:srgbClr val="061CFF"/>
                    </a:solidFill>
                  </a:rPr>
                  <a:t>overlapping-item</a:t>
                </a:r>
                <a:r>
                  <a:rPr lang="en-US" sz="3200" b="1" dirty="0">
                    <a:solidFill>
                      <a:srgbClr val="061CFF"/>
                    </a:solidFill>
                  </a:rPr>
                  <a:t> cosine similarity</a:t>
                </a:r>
              </a:p>
              <a:p>
                <a:pPr lvl="1" eaLnBrk="1" hangingPunct="1"/>
                <a:r>
                  <a:rPr lang="en-US" sz="2800" b="1" i="1" dirty="0" err="1">
                    <a:solidFill>
                      <a:srgbClr val="0000FF"/>
                    </a:solidFill>
                  </a:rPr>
                  <a:t>S</a:t>
                </a:r>
                <a:r>
                  <a:rPr lang="en-US" sz="2800" b="1" i="1" baseline="-25000" dirty="0" err="1">
                    <a:solidFill>
                      <a:srgbClr val="0000FF"/>
                    </a:solidFill>
                  </a:rPr>
                  <a:t>xy</a:t>
                </a:r>
                <a:r>
                  <a:rPr lang="en-US" sz="2800" dirty="0"/>
                  <a:t> = items rated by both users </a:t>
                </a:r>
                <a:r>
                  <a:rPr lang="en-US" sz="2800" b="1" i="1" dirty="0"/>
                  <a:t>x</a:t>
                </a:r>
                <a:r>
                  <a:rPr lang="en-US" sz="2800" dirty="0"/>
                  <a:t> and </a:t>
                </a:r>
                <a:r>
                  <a:rPr lang="en-US" sz="2800" b="1" i="1" dirty="0"/>
                  <a:t>y</a:t>
                </a:r>
              </a:p>
              <a:p>
                <a:pPr lvl="1" eaLnBrk="1" hangingPunct="1">
                  <a:buFont typeface="Wingdings" charset="2"/>
                  <a:buNone/>
                </a:pPr>
                <a:endParaRPr lang="en-US" dirty="0"/>
              </a:p>
              <a:p>
                <a:pPr eaLnBrk="1" hangingPunct="1">
                  <a:buFont typeface="Wingdings" charset="2"/>
                  <a:buNone/>
                </a:pPr>
                <a:endParaRPr lang="en-US" dirty="0"/>
              </a:p>
            </p:txBody>
          </p:sp>
        </mc:Choice>
        <mc:Fallback xmlns="">
          <p:sp>
            <p:nvSpPr>
              <p:cNvPr id="34819" name="Rectangle 3"/>
              <p:cNvSpPr>
                <a:spLocks noGrp="1" noRot="1" noChangeAspect="1" noMove="1" noResize="1" noEditPoints="1" noAdjustHandles="1" noChangeArrowheads="1" noChangeShapeType="1" noTextEdit="1"/>
              </p:cNvSpPr>
              <p:nvPr>
                <p:ph idx="1"/>
              </p:nvPr>
            </p:nvSpPr>
            <p:spPr>
              <a:xfrm>
                <a:off x="979510" y="1295401"/>
                <a:ext cx="11060090" cy="5257801"/>
              </a:xfrm>
              <a:blipFill>
                <a:blip r:embed="rId3"/>
                <a:stretch>
                  <a:fillRect l="-2179" t="-2657" r="-803"/>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a:p>
        </p:txBody>
      </p:sp>
      <p:cxnSp>
        <p:nvCxnSpPr>
          <p:cNvPr id="8" name="Straight Connector 7"/>
          <p:cNvCxnSpPr/>
          <p:nvPr/>
        </p:nvCxnSpPr>
        <p:spPr>
          <a:xfrm>
            <a:off x="9331542"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2081452" y="5105400"/>
                <a:ext cx="7138749" cy="143045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a:latin typeface="Cambria Math"/>
                          <a:cs typeface="Arial" pitchFamily="34" charset="0"/>
                        </a:rPr>
                        <m:t>𝒔𝒊𝒎</m:t>
                      </m:r>
                      <m:d>
                        <m:dPr>
                          <m:ctrlPr>
                            <a:rPr lang="en-US" sz="2400" b="1" i="1">
                              <a:latin typeface="Cambria Math" panose="02040503050406030204" pitchFamily="18" charset="0"/>
                              <a:cs typeface="Arial" pitchFamily="34" charset="0"/>
                            </a:rPr>
                          </m:ctrlPr>
                        </m:dPr>
                        <m:e>
                          <m:r>
                            <a:rPr lang="en-US" sz="2400" b="1" i="1">
                              <a:latin typeface="Cambria Math"/>
                              <a:cs typeface="Arial" pitchFamily="34" charset="0"/>
                            </a:rPr>
                            <m:t>𝒙</m:t>
                          </m:r>
                          <m:r>
                            <a:rPr lang="en-US" sz="2400" b="1" i="1">
                              <a:latin typeface="Cambria Math"/>
                              <a:cs typeface="Arial" pitchFamily="34" charset="0"/>
                            </a:rPr>
                            <m:t>,</m:t>
                          </m:r>
                          <m:r>
                            <a:rPr lang="en-US" sz="2400" b="1" i="1">
                              <a:latin typeface="Cambria Math"/>
                              <a:cs typeface="Arial" pitchFamily="34" charset="0"/>
                            </a:rPr>
                            <m:t>𝒚</m:t>
                          </m:r>
                        </m:e>
                      </m:d>
                      <m:r>
                        <a:rPr lang="en-US" sz="2400" b="1" i="1">
                          <a:latin typeface="Cambria Math"/>
                          <a:cs typeface="Arial" pitchFamily="34" charset="0"/>
                        </a:rPr>
                        <m:t>=</m:t>
                      </m:r>
                      <m:f>
                        <m:fPr>
                          <m:ctrlPr>
                            <a:rPr lang="en-US" sz="2400" b="1" i="1">
                              <a:latin typeface="Cambria Math" panose="02040503050406030204" pitchFamily="18" charset="0"/>
                              <a:cs typeface="Arial" pitchFamily="34" charset="0"/>
                            </a:rPr>
                          </m:ctrlPr>
                        </m:fPr>
                        <m:num>
                          <m:nary>
                            <m:naryPr>
                              <m:chr m:val="∑"/>
                              <m:supHide m:val="on"/>
                              <m:ctrlPr>
                                <a:rPr lang="en-US" sz="2400" b="1" i="1">
                                  <a:latin typeface="Cambria Math" panose="02040503050406030204" pitchFamily="18" charset="0"/>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m:t>
                                          </m:r>
                                        </m:sub>
                                      </m:sSub>
                                    </m:e>
                                  </m:acc>
                                </m:e>
                              </m:d>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m:t>
                                          </m:r>
                                        </m:sub>
                                      </m:sSub>
                                    </m:e>
                                  </m:acc>
                                </m:e>
                              </m:d>
                            </m:e>
                          </m:nary>
                        </m:num>
                        <m:den>
                          <m:rad>
                            <m:radPr>
                              <m:degHide m:val="on"/>
                              <m:ctrlPr>
                                <a:rPr lang="en-US" sz="2400" b="1" i="1">
                                  <a:latin typeface="Cambria Math" panose="02040503050406030204" pitchFamily="18" charset="0"/>
                                  <a:cs typeface="Arial" pitchFamily="34" charset="0"/>
                                </a:rPr>
                              </m:ctrlPr>
                            </m:radPr>
                            <m:deg/>
                            <m:e>
                              <m:nary>
                                <m:naryPr>
                                  <m:chr m:val="∑"/>
                                  <m:supHide m:val="on"/>
                                  <m:ctrlPr>
                                    <a:rPr lang="en-US" sz="2400" b="1" i="1">
                                      <a:latin typeface="Cambria Math" panose="02040503050406030204" pitchFamily="18" charset="0"/>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sSup>
                                    <m:sSupPr>
                                      <m:ctrlPr>
                                        <a:rPr lang="en-US" sz="2400" b="1" i="1">
                                          <a:latin typeface="Cambria Math" panose="02040503050406030204" pitchFamily="18" charset="0"/>
                                          <a:cs typeface="Arial" pitchFamily="34" charset="0"/>
                                        </a:rPr>
                                      </m:ctrlPr>
                                    </m:sSupPr>
                                    <m:e>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m:t>
                                                  </m:r>
                                                </m:sub>
                                              </m:sSub>
                                            </m:e>
                                          </m:acc>
                                        </m:e>
                                      </m:d>
                                    </m:e>
                                    <m:sup>
                                      <m:r>
                                        <a:rPr lang="en-US" sz="2400" b="1" i="1">
                                          <a:latin typeface="Cambria Math"/>
                                          <a:cs typeface="Arial" pitchFamily="34" charset="0"/>
                                        </a:rPr>
                                        <m:t>𝟐</m:t>
                                      </m:r>
                                    </m:sup>
                                  </m:sSup>
                                </m:e>
                              </m:nary>
                            </m:e>
                          </m:rad>
                          <m:rad>
                            <m:radPr>
                              <m:degHide m:val="on"/>
                              <m:ctrlPr>
                                <a:rPr lang="en-US" sz="2400" b="1" i="1">
                                  <a:latin typeface="Cambria Math" panose="02040503050406030204" pitchFamily="18" charset="0"/>
                                  <a:cs typeface="Arial" pitchFamily="34" charset="0"/>
                                </a:rPr>
                              </m:ctrlPr>
                            </m:radPr>
                            <m:deg/>
                            <m:e>
                              <m:nary>
                                <m:naryPr>
                                  <m:chr m:val="∑"/>
                                  <m:supHide m:val="on"/>
                                  <m:ctrlPr>
                                    <a:rPr lang="en-US" sz="2400" b="1" i="1">
                                      <a:latin typeface="Cambria Math" panose="02040503050406030204" pitchFamily="18" charset="0"/>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sSup>
                                    <m:sSupPr>
                                      <m:ctrlPr>
                                        <a:rPr lang="en-US" sz="2400" b="1" i="1">
                                          <a:latin typeface="Cambria Math" panose="02040503050406030204" pitchFamily="18" charset="0"/>
                                          <a:cs typeface="Arial" pitchFamily="34" charset="0"/>
                                        </a:rPr>
                                      </m:ctrlPr>
                                    </m:sSupPr>
                                    <m:e>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m:t>
                                                  </m:r>
                                                </m:sub>
                                              </m:sSub>
                                            </m:e>
                                          </m:acc>
                                        </m:e>
                                      </m:d>
                                    </m:e>
                                    <m:sup>
                                      <m:r>
                                        <a:rPr lang="en-US" sz="2400" b="1" i="1">
                                          <a:latin typeface="Cambria Math"/>
                                          <a:cs typeface="Arial" pitchFamily="34" charset="0"/>
                                        </a:rPr>
                                        <m:t>𝟐</m:t>
                                      </m:r>
                                    </m:sup>
                                  </m:sSup>
                                </m:e>
                              </m:nary>
                            </m:e>
                          </m:rad>
                        </m:den>
                      </m:f>
                    </m:oMath>
                  </m:oMathPara>
                </a14:m>
                <a:endParaRPr lang="en-US" sz="2400" b="1" dirty="0">
                  <a:latin typeface="Arial" pitchFamily="34" charset="0"/>
                  <a:cs typeface="Arial" pitchFamily="34"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2081452" y="5105400"/>
                <a:ext cx="7138749" cy="1430456"/>
              </a:xfrm>
              <a:prstGeom prst="rect">
                <a:avLst/>
              </a:prstGeom>
              <a:blipFill>
                <a:blip r:embed="rId4"/>
                <a:stretch>
                  <a:fillRect t="-39823" b="-47788"/>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EB5C0168-580D-2D44-B786-8E19846C76BC}"/>
              </a:ext>
            </a:extLst>
          </p:cNvPr>
          <p:cNvSpPr txBox="1"/>
          <p:nvPr/>
        </p:nvSpPr>
        <p:spPr>
          <a:xfrm>
            <a:off x="9900465" y="4038600"/>
            <a:ext cx="2297680" cy="707886"/>
          </a:xfrm>
          <a:prstGeom prst="rect">
            <a:avLst/>
          </a:prstGeom>
          <a:noFill/>
        </p:spPr>
        <p:txBody>
          <a:bodyPr wrap="none" rtlCol="0">
            <a:spAutoFit/>
          </a:bodyPr>
          <a:lstStyle/>
          <a:p>
            <a:r>
              <a:rPr lang="en-US" sz="2000" dirty="0">
                <a:solidFill>
                  <a:srgbClr val="061CFF"/>
                </a:solidFill>
                <a:latin typeface="Calibri" panose="020F0502020204030204" pitchFamily="34" charset="0"/>
                <a:cs typeface="Calibri" panose="020F0502020204030204" pitchFamily="34" charset="0"/>
              </a:rPr>
              <a:t>(Variant of </a:t>
            </a:r>
          </a:p>
          <a:p>
            <a:r>
              <a:rPr lang="en-US" sz="2000" dirty="0">
                <a:solidFill>
                  <a:srgbClr val="061CFF"/>
                </a:solidFill>
                <a:latin typeface="Calibri" panose="020F0502020204030204" pitchFamily="34" charset="0"/>
                <a:cs typeface="Calibri" panose="020F0502020204030204" pitchFamily="34" charset="0"/>
              </a:rPr>
              <a:t>Pearson correlation)</a:t>
            </a:r>
          </a:p>
        </p:txBody>
      </p:sp>
      <p:sp>
        <p:nvSpPr>
          <p:cNvPr id="13" name="Footer Placeholder 14">
            <a:extLst>
              <a:ext uri="{FF2B5EF4-FFF2-40B4-BE49-F238E27FC236}">
                <a16:creationId xmlns:a16="http://schemas.microsoft.com/office/drawing/2014/main" id="{DCCCFDDB-E044-7244-B826-5AFD35A5BA61}"/>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43712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219200" y="286605"/>
            <a:ext cx="9281159" cy="968438"/>
          </a:xfrm>
        </p:spPr>
        <p:txBody>
          <a:bodyPr/>
          <a:lstStyle/>
          <a:p>
            <a:pPr eaLnBrk="1" hangingPunct="1"/>
            <a:r>
              <a:rPr lang="en-US" dirty="0"/>
              <a:t>Rating Predictions</a:t>
            </a:r>
          </a:p>
        </p:txBody>
      </p:sp>
      <mc:AlternateContent xmlns:mc="http://schemas.openxmlformats.org/markup-compatibility/2006" xmlns:a14="http://schemas.microsoft.com/office/drawing/2010/main">
        <mc:Choice Requires="a14">
          <p:sp>
            <p:nvSpPr>
              <p:cNvPr id="35843" name="Rectangle 3"/>
              <p:cNvSpPr>
                <a:spLocks noGrp="1" noChangeArrowheads="1"/>
              </p:cNvSpPr>
              <p:nvPr>
                <p:ph idx="1"/>
              </p:nvPr>
            </p:nvSpPr>
            <p:spPr>
              <a:xfrm>
                <a:off x="1371600" y="1524000"/>
                <a:ext cx="11049000" cy="4935786"/>
              </a:xfrm>
            </p:spPr>
            <p:txBody>
              <a:bodyPr>
                <a:normAutofit/>
              </a:bodyPr>
              <a:lstStyle/>
              <a:p>
                <a:pPr marL="118872" indent="0"/>
                <a:r>
                  <a:rPr lang="en-US" b="1" dirty="0">
                    <a:solidFill>
                      <a:srgbClr val="0000FF"/>
                    </a:solidFill>
                  </a:rPr>
                  <a:t>From similarity metric to recommendations for an unrated item </a:t>
                </a:r>
                <a:r>
                  <a:rPr lang="en-US" b="1" i="1" dirty="0" err="1">
                    <a:solidFill>
                      <a:srgbClr val="0000FF"/>
                    </a:solidFill>
                  </a:rPr>
                  <a:t>i</a:t>
                </a:r>
                <a:r>
                  <a:rPr lang="en-US" b="1" dirty="0">
                    <a:solidFill>
                      <a:srgbClr val="0000FF"/>
                    </a:solidFill>
                  </a:rPr>
                  <a:t>:</a:t>
                </a:r>
              </a:p>
              <a:p>
                <a:r>
                  <a:rPr lang="en-US" dirty="0"/>
                  <a:t>Let </a:t>
                </a:r>
                <a:r>
                  <a:rPr lang="en-US" b="1" i="1" dirty="0" err="1"/>
                  <a:t>r</a:t>
                </a:r>
                <a:r>
                  <a:rPr lang="en-US" b="1" i="1" baseline="-25000" dirty="0" err="1"/>
                  <a:t>x</a:t>
                </a:r>
                <a:r>
                  <a:rPr lang="en-US" dirty="0"/>
                  <a:t> be the vector of user </a:t>
                </a:r>
                <a:r>
                  <a:rPr lang="en-US" b="1" i="1" dirty="0"/>
                  <a:t>x</a:t>
                </a:r>
                <a:r>
                  <a:rPr lang="en-US" dirty="0"/>
                  <a:t>’s ratings</a:t>
                </a:r>
              </a:p>
              <a:p>
                <a:pPr eaLnBrk="1" hangingPunct="1"/>
                <a:r>
                  <a:rPr lang="en-US" dirty="0"/>
                  <a:t>Let </a:t>
                </a:r>
                <a:r>
                  <a:rPr lang="en-US" b="1" i="1" dirty="0"/>
                  <a:t>N</a:t>
                </a:r>
                <a:r>
                  <a:rPr lang="en-US" dirty="0"/>
                  <a:t> be the set of </a:t>
                </a:r>
                <a:r>
                  <a:rPr lang="en-US" b="1" i="1" dirty="0"/>
                  <a:t>k</a:t>
                </a:r>
                <a:r>
                  <a:rPr lang="en-US" dirty="0"/>
                  <a:t> users most similar to </a:t>
                </a:r>
                <a:r>
                  <a:rPr lang="en-US" b="1" i="1" dirty="0"/>
                  <a:t>x</a:t>
                </a:r>
                <a:r>
                  <a:rPr lang="en-US" dirty="0"/>
                  <a:t> who have rated item </a:t>
                </a:r>
                <a:r>
                  <a:rPr lang="en-US" b="1" i="1" dirty="0" err="1"/>
                  <a:t>i</a:t>
                </a:r>
                <a:endParaRPr lang="en-US" b="1" i="1" dirty="0"/>
              </a:p>
              <a:p>
                <a:pPr eaLnBrk="1" hangingPunct="1"/>
                <a:r>
                  <a:rPr lang="en-US" b="1" dirty="0">
                    <a:solidFill>
                      <a:srgbClr val="D60093"/>
                    </a:solidFill>
                  </a:rPr>
                  <a:t>Prediction for item </a:t>
                </a:r>
                <a:r>
                  <a:rPr lang="en-US" b="1" i="1" dirty="0" err="1">
                    <a:solidFill>
                      <a:srgbClr val="D60093"/>
                    </a:solidFill>
                  </a:rPr>
                  <a:t>i</a:t>
                </a:r>
                <a:r>
                  <a:rPr lang="en-US" b="1" i="1" dirty="0">
                    <a:solidFill>
                      <a:srgbClr val="D60093"/>
                    </a:solidFill>
                  </a:rPr>
                  <a:t> </a:t>
                </a:r>
                <a:r>
                  <a:rPr lang="en-US" b="1" dirty="0">
                    <a:solidFill>
                      <a:srgbClr val="D60093"/>
                    </a:solidFill>
                  </a:rPr>
                  <a:t>of</a:t>
                </a:r>
                <a:r>
                  <a:rPr lang="en-US" b="1" i="1" dirty="0">
                    <a:solidFill>
                      <a:srgbClr val="D60093"/>
                    </a:solidFill>
                  </a:rPr>
                  <a:t> </a:t>
                </a:r>
                <a:r>
                  <a:rPr lang="en-US" b="1" dirty="0">
                    <a:solidFill>
                      <a:srgbClr val="D60093"/>
                    </a:solidFill>
                  </a:rPr>
                  <a:t>user</a:t>
                </a:r>
                <a:r>
                  <a:rPr lang="en-US" b="1" i="1" dirty="0">
                    <a:solidFill>
                      <a:srgbClr val="D60093"/>
                    </a:solidFill>
                  </a:rPr>
                  <a:t> x</a:t>
                </a:r>
                <a:r>
                  <a:rPr lang="en-US" b="1" dirty="0">
                    <a:solidFill>
                      <a:srgbClr val="D60093"/>
                    </a:solidFill>
                  </a:rPr>
                  <a:t>:</a:t>
                </a:r>
              </a:p>
              <a:p>
                <a:pPr lvl="1"/>
                <a:r>
                  <a:rPr lang="en-US" dirty="0"/>
                  <a:t>Rate i as the mean of what k-people-like-me rated i</a:t>
                </a:r>
                <a:endParaRPr lang="en-US" i="1" dirty="0">
                  <a:latin typeface="Cambria Math" charset="0"/>
                </a:endParaRPr>
              </a:p>
              <a:p>
                <a:pPr marL="384048" lvl="2" indent="0">
                  <a:buNone/>
                </a:pPr>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charset="0"/>
                          </a:rPr>
                          <m:t>    </m:t>
                        </m:r>
                        <m:r>
                          <a:rPr lang="en-US" sz="2800" i="1" dirty="0">
                            <a:latin typeface="Cambria Math"/>
                          </a:rPr>
                          <m:t>𝑟</m:t>
                        </m:r>
                      </m:e>
                      <m:sub>
                        <m:r>
                          <a:rPr lang="en-US" sz="2800" i="1" dirty="0">
                            <a:latin typeface="Cambria Math"/>
                          </a:rPr>
                          <m:t>𝑥𝑖</m:t>
                        </m:r>
                      </m:sub>
                    </m:sSub>
                    <m:r>
                      <a:rPr lang="en-US" sz="2800" i="1" dirty="0">
                        <a:latin typeface="Cambria Math"/>
                      </a:rPr>
                      <m:t>=</m:t>
                    </m:r>
                    <m:f>
                      <m:fPr>
                        <m:ctrlPr>
                          <a:rPr lang="en-US" sz="2800" i="1" dirty="0">
                            <a:latin typeface="Cambria Math" panose="02040503050406030204" pitchFamily="18" charset="0"/>
                          </a:rPr>
                        </m:ctrlPr>
                      </m:fPr>
                      <m:num>
                        <m:r>
                          <a:rPr lang="en-US" sz="2800" i="1" dirty="0">
                            <a:latin typeface="Cambria Math"/>
                          </a:rPr>
                          <m:t>1</m:t>
                        </m:r>
                      </m:num>
                      <m:den>
                        <m:r>
                          <a:rPr lang="en-US" sz="2800" i="1" dirty="0">
                            <a:latin typeface="Cambria Math"/>
                          </a:rPr>
                          <m:t>𝑘</m:t>
                        </m:r>
                      </m:den>
                    </m:f>
                    <m:r>
                      <a:rPr lang="en-US" sz="2800" i="1" dirty="0">
                        <a:latin typeface="Cambria Math"/>
                      </a:rPr>
                      <m:t> </m:t>
                    </m:r>
                    <m:nary>
                      <m:naryPr>
                        <m:chr m:val="∑"/>
                        <m:supHide m:val="on"/>
                        <m:ctrlPr>
                          <a:rPr lang="en-US" sz="2800" i="1" dirty="0">
                            <a:latin typeface="Cambria Math" panose="02040503050406030204" pitchFamily="18" charset="0"/>
                          </a:rPr>
                        </m:ctrlPr>
                      </m:naryPr>
                      <m:sub>
                        <m:r>
                          <a:rPr lang="en-US" sz="2800" i="1" dirty="0">
                            <a:latin typeface="Cambria Math"/>
                          </a:rPr>
                          <m:t>𝑦</m:t>
                        </m:r>
                        <m:r>
                          <a:rPr lang="en-US" sz="2800" i="1" dirty="0">
                            <a:latin typeface="Cambria Math"/>
                          </a:rPr>
                          <m:t>∈</m:t>
                        </m:r>
                        <m:r>
                          <a:rPr lang="en-US" sz="2800" i="1" dirty="0">
                            <a:latin typeface="Cambria Math"/>
                          </a:rPr>
                          <m:t>𝑁</m:t>
                        </m:r>
                      </m:sub>
                      <m:sup/>
                      <m:e>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𝑦𝑖</m:t>
                            </m:r>
                          </m:sub>
                        </m:sSub>
                      </m:e>
                    </m:nary>
                  </m:oMath>
                </a14:m>
                <a:r>
                  <a:rPr lang="en-US" sz="2800" baseline="-25000" dirty="0"/>
                  <a:t>  </a:t>
                </a:r>
              </a:p>
              <a:p>
                <a:pPr lvl="1"/>
                <a:r>
                  <a:rPr lang="en-US" dirty="0"/>
                  <a:t>Even better: Rate i as the mean weighted by their similarity to me </a:t>
                </a:r>
                <a:r>
                  <a:rPr lang="mr-IN" dirty="0"/>
                  <a:t>…</a:t>
                </a:r>
                <a:endParaRPr lang="en-US" i="1" dirty="0">
                  <a:latin typeface="Cambria Math" charset="0"/>
                </a:endParaRPr>
              </a:p>
              <a:p>
                <a:pPr marL="384048" lvl="2" indent="0">
                  <a:buNone/>
                </a:pPr>
                <a14:m>
                  <m:oMathPara xmlns:m="http://schemas.openxmlformats.org/officeDocument/2006/math">
                    <m:oMathParaPr>
                      <m:jc m:val="left"/>
                    </m:oMathParaPr>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charset="0"/>
                            </a:rPr>
                            <m:t>    </m:t>
                          </m:r>
                          <m:r>
                            <a:rPr lang="en-US" sz="2400" i="1" dirty="0">
                              <a:latin typeface="Cambria Math"/>
                            </a:rPr>
                            <m:t>𝑟</m:t>
                          </m:r>
                        </m:e>
                        <m:sub>
                          <m:r>
                            <a:rPr lang="en-US" sz="2400" i="1" dirty="0">
                              <a:latin typeface="Cambria Math"/>
                            </a:rPr>
                            <m:t>𝑥𝑖</m:t>
                          </m:r>
                        </m:sub>
                      </m:sSub>
                      <m:r>
                        <a:rPr lang="en-US" sz="2400" i="1" dirty="0">
                          <a:latin typeface="Cambria Math"/>
                        </a:rPr>
                        <m:t>=</m:t>
                      </m:r>
                      <m:f>
                        <m:fPr>
                          <m:ctrlPr>
                            <a:rPr lang="en-US" sz="2400" i="1" dirty="0">
                              <a:latin typeface="Cambria Math" panose="02040503050406030204" pitchFamily="18" charset="0"/>
                            </a:rPr>
                          </m:ctrlPr>
                        </m:fPr>
                        <m:num>
                          <m:nary>
                            <m:naryPr>
                              <m:chr m:val="∑"/>
                              <m:supHide m:val="on"/>
                              <m:ctrlPr>
                                <a:rPr lang="en-US" sz="2400" i="1" dirty="0">
                                  <a:latin typeface="Cambria Math" panose="02040503050406030204" pitchFamily="18" charset="0"/>
                                </a:rPr>
                              </m:ctrlPr>
                            </m:naryPr>
                            <m:sub>
                              <m:r>
                                <a:rPr lang="en-US" sz="2400" i="1" dirty="0">
                                  <a:latin typeface="Cambria Math"/>
                                </a:rPr>
                                <m:t>𝑦</m:t>
                              </m:r>
                              <m:r>
                                <a:rPr lang="en-US" sz="2400" i="1" dirty="0">
                                  <a:latin typeface="Cambria Math"/>
                                </a:rPr>
                                <m:t>∈</m:t>
                              </m:r>
                              <m:r>
                                <a:rPr lang="en-US" sz="2400" i="1" dirty="0">
                                  <a:latin typeface="Cambria Math"/>
                                </a:rPr>
                                <m:t>𝑁</m:t>
                              </m:r>
                            </m:sub>
                            <m:sup/>
                            <m:e>
                              <m:sSub>
                                <m:sSubPr>
                                  <m:ctrlPr>
                                    <a:rPr lang="en-US" sz="2400" i="1" dirty="0">
                                      <a:latin typeface="Cambria Math" panose="02040503050406030204" pitchFamily="18" charset="0"/>
                                    </a:rPr>
                                  </m:ctrlPr>
                                </m:sSubPr>
                                <m:e>
                                  <m:r>
                                    <a:rPr lang="en-US" sz="2400" i="1" dirty="0">
                                      <a:latin typeface="Cambria Math"/>
                                    </a:rPr>
                                    <m:t>𝑠</m:t>
                                  </m:r>
                                </m:e>
                                <m:sub>
                                  <m:r>
                                    <a:rPr lang="en-US" sz="2400" i="1" dirty="0">
                                      <a:latin typeface="Cambria Math"/>
                                    </a:rPr>
                                    <m:t>𝑥𝑦</m:t>
                                  </m:r>
                                </m:sub>
                              </m:sSub>
                              <m:r>
                                <a:rPr lang="en-US" sz="2400" i="1" dirty="0">
                                  <a:latin typeface="Cambria Math" panose="02040503050406030204" pitchFamily="18" charset="0"/>
                                </a:rPr>
                                <m:t> </m:t>
                              </m:r>
                              <m:sSub>
                                <m:sSubPr>
                                  <m:ctrlPr>
                                    <a:rPr lang="en-US" sz="2400" i="1" dirty="0">
                                      <a:latin typeface="Cambria Math" panose="02040503050406030204" pitchFamily="18" charset="0"/>
                                    </a:rPr>
                                  </m:ctrlPr>
                                </m:sSubPr>
                                <m:e>
                                  <m:r>
                                    <a:rPr lang="en-US" sz="2400" i="1" dirty="0">
                                      <a:latin typeface="Cambria Math"/>
                                    </a:rPr>
                                    <m:t>𝑟</m:t>
                                  </m:r>
                                </m:e>
                                <m:sub>
                                  <m:r>
                                    <a:rPr lang="en-US" sz="2400" i="1" dirty="0">
                                      <a:latin typeface="Cambria Math"/>
                                    </a:rPr>
                                    <m:t>𝑦𝑖</m:t>
                                  </m:r>
                                </m:sub>
                              </m:sSub>
                            </m:e>
                          </m:nary>
                        </m:num>
                        <m:den>
                          <m:nary>
                            <m:naryPr>
                              <m:chr m:val="∑"/>
                              <m:supHide m:val="on"/>
                              <m:ctrlPr>
                                <a:rPr lang="en-US" sz="2400" i="1" dirty="0">
                                  <a:latin typeface="Cambria Math" panose="02040503050406030204" pitchFamily="18" charset="0"/>
                                </a:rPr>
                              </m:ctrlPr>
                            </m:naryPr>
                            <m:sub>
                              <m:r>
                                <a:rPr lang="en-US" sz="2400" i="1" dirty="0">
                                  <a:latin typeface="Cambria Math"/>
                                </a:rPr>
                                <m:t>𝑦</m:t>
                              </m:r>
                              <m:r>
                                <a:rPr lang="en-US" sz="2400" i="1" dirty="0">
                                  <a:latin typeface="Cambria Math"/>
                                </a:rPr>
                                <m:t>∈</m:t>
                              </m:r>
                              <m:r>
                                <a:rPr lang="en-US" sz="2400" i="1" dirty="0">
                                  <a:latin typeface="Cambria Math"/>
                                </a:rPr>
                                <m:t>𝑁</m:t>
                              </m:r>
                            </m:sub>
                            <m:sup/>
                            <m:e>
                              <m:sSub>
                                <m:sSubPr>
                                  <m:ctrlPr>
                                    <a:rPr lang="en-US" sz="2400" i="1" dirty="0">
                                      <a:latin typeface="Cambria Math" panose="02040503050406030204" pitchFamily="18" charset="0"/>
                                    </a:rPr>
                                  </m:ctrlPr>
                                </m:sSubPr>
                                <m:e>
                                  <m:r>
                                    <a:rPr lang="en-US" sz="2400" i="1" dirty="0">
                                      <a:latin typeface="Cambria Math"/>
                                    </a:rPr>
                                    <m:t>𝑠</m:t>
                                  </m:r>
                                </m:e>
                                <m:sub>
                                  <m:r>
                                    <a:rPr lang="en-US" sz="2400" i="1" dirty="0">
                                      <a:latin typeface="Cambria Math"/>
                                    </a:rPr>
                                    <m:t>𝑥𝑦</m:t>
                                  </m:r>
                                </m:sub>
                              </m:sSub>
                            </m:e>
                          </m:nary>
                        </m:den>
                      </m:f>
                    </m:oMath>
                  </m:oMathPara>
                </a14:m>
                <a:endParaRPr lang="en-US" sz="2200" i="1" dirty="0"/>
              </a:p>
              <a:p>
                <a:pPr lvl="1">
                  <a:buFont typeface="Arial" charset="0"/>
                  <a:buChar char="•"/>
                </a:pPr>
                <a:r>
                  <a:rPr lang="en-US" sz="2600" b="1" dirty="0">
                    <a:solidFill>
                      <a:srgbClr val="008000"/>
                    </a:solidFill>
                  </a:rPr>
                  <a:t>Many other tricks possible…</a:t>
                </a:r>
              </a:p>
              <a:p>
                <a:pPr lvl="1" eaLnBrk="1" hangingPunct="1">
                  <a:buFont typeface="Wingdings" charset="2"/>
                  <a:buNone/>
                </a:pPr>
                <a:endParaRPr lang="en-US" dirty="0"/>
              </a:p>
              <a:p>
                <a:pPr lvl="1" eaLnBrk="1" hangingPunct="1"/>
                <a:endParaRPr lang="en-US" baseline="-25000" dirty="0"/>
              </a:p>
            </p:txBody>
          </p:sp>
        </mc:Choice>
        <mc:Fallback xmlns="">
          <p:sp>
            <p:nvSpPr>
              <p:cNvPr id="35843" name="Rectangle 3"/>
              <p:cNvSpPr>
                <a:spLocks noGrp="1" noRot="1" noChangeAspect="1" noMove="1" noResize="1" noEditPoints="1" noAdjustHandles="1" noChangeArrowheads="1" noChangeShapeType="1" noTextEdit="1"/>
              </p:cNvSpPr>
              <p:nvPr>
                <p:ph idx="1"/>
              </p:nvPr>
            </p:nvSpPr>
            <p:spPr>
              <a:xfrm>
                <a:off x="1371600" y="1524000"/>
                <a:ext cx="11049000" cy="4935786"/>
              </a:xfrm>
              <a:blipFill>
                <a:blip r:embed="rId3"/>
                <a:stretch>
                  <a:fillRect l="-2067" t="-2314" b="-3342"/>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a:xfrm>
            <a:off x="9494067" y="6430589"/>
            <a:ext cx="1033717" cy="447929"/>
          </a:xfrm>
        </p:spPr>
        <p:txBody>
          <a:bodyPr/>
          <a:lstStyle/>
          <a:p>
            <a:fld id="{19B12225-5612-419B-A8D5-4B8EEE4C217E}" type="slidenum">
              <a:rPr lang="en-US" sz="1200"/>
              <a:pPr/>
              <a:t>40</a:t>
            </a:fld>
            <a:endParaRPr lang="en-US" sz="1200"/>
          </a:p>
        </p:txBody>
      </p:sp>
      <mc:AlternateContent xmlns:mc="http://schemas.openxmlformats.org/markup-compatibility/2006" xmlns:a14="http://schemas.microsoft.com/office/drawing/2010/main">
        <mc:Choice Requires="a14">
          <p:sp>
            <p:nvSpPr>
              <p:cNvPr id="2" name="Rectangle 1"/>
              <p:cNvSpPr/>
              <p:nvPr/>
            </p:nvSpPr>
            <p:spPr>
              <a:xfrm>
                <a:off x="7321639" y="5178320"/>
                <a:ext cx="3206145" cy="864852"/>
              </a:xfrm>
              <a:prstGeom prst="rect">
                <a:avLst/>
              </a:prstGeom>
            </p:spPr>
            <p:txBody>
              <a:bodyPr wrap="square">
                <a:spAutoFit/>
              </a:bodyPr>
              <a:lstStyle/>
              <a:p>
                <a:r>
                  <a:rPr lang="en-US" sz="2400" b="1" dirty="0">
                    <a:solidFill>
                      <a:srgbClr val="008000"/>
                    </a:solidFill>
                  </a:rPr>
                  <a:t>Shorthand:</a:t>
                </a:r>
                <a:br>
                  <a:rPr lang="en-US" sz="2400" b="1" dirty="0">
                    <a:solidFill>
                      <a:srgbClr val="008000"/>
                    </a:solidFill>
                  </a:rPr>
                </a:br>
                <a:r>
                  <a:rPr lang="en-US" sz="2400" b="1" dirty="0">
                    <a:solidFill>
                      <a:srgbClr val="008000"/>
                    </a:solidFill>
                  </a:rPr>
                  <a:t> </a:t>
                </a:r>
                <a14:m>
                  <m:oMath xmlns:m="http://schemas.openxmlformats.org/officeDocument/2006/math">
                    <m:sSub>
                      <m:sSubPr>
                        <m:ctrlPr>
                          <a:rPr lang="en-US" sz="2400" b="1" i="1" dirty="0">
                            <a:solidFill>
                              <a:srgbClr val="008000"/>
                            </a:solidFill>
                            <a:latin typeface="Cambria Math" panose="02040503050406030204" pitchFamily="18" charset="0"/>
                          </a:rPr>
                        </m:ctrlPr>
                      </m:sSubPr>
                      <m:e>
                        <m:r>
                          <a:rPr lang="en-US" sz="2400" b="1" i="1" dirty="0">
                            <a:solidFill>
                              <a:srgbClr val="008000"/>
                            </a:solidFill>
                            <a:latin typeface="Cambria Math"/>
                          </a:rPr>
                          <m:t>𝒔</m:t>
                        </m:r>
                      </m:e>
                      <m:sub>
                        <m:r>
                          <a:rPr lang="en-US" sz="2400" b="1" i="1" dirty="0">
                            <a:solidFill>
                              <a:srgbClr val="008000"/>
                            </a:solidFill>
                            <a:latin typeface="Cambria Math"/>
                          </a:rPr>
                          <m:t>𝒙𝒚</m:t>
                        </m:r>
                      </m:sub>
                    </m:sSub>
                    <m:r>
                      <a:rPr lang="en-US" sz="2400" b="1" i="1" dirty="0">
                        <a:solidFill>
                          <a:srgbClr val="008000"/>
                        </a:solidFill>
                        <a:latin typeface="Cambria Math"/>
                      </a:rPr>
                      <m:t>=</m:t>
                    </m:r>
                    <m:r>
                      <a:rPr lang="en-US" sz="2400" b="1" i="1" dirty="0">
                        <a:solidFill>
                          <a:srgbClr val="008000"/>
                        </a:solidFill>
                        <a:latin typeface="Cambria Math"/>
                      </a:rPr>
                      <m:t>𝒔𝒊𝒎</m:t>
                    </m:r>
                    <m:d>
                      <m:dPr>
                        <m:ctrlPr>
                          <a:rPr lang="en-US" sz="2400" b="1" i="1" dirty="0">
                            <a:solidFill>
                              <a:srgbClr val="008000"/>
                            </a:solidFill>
                            <a:latin typeface="Cambria Math" panose="02040503050406030204" pitchFamily="18" charset="0"/>
                          </a:rPr>
                        </m:ctrlPr>
                      </m:dPr>
                      <m:e>
                        <m:r>
                          <a:rPr lang="en-US" sz="2400" b="1" i="1" dirty="0">
                            <a:solidFill>
                              <a:srgbClr val="008000"/>
                            </a:solidFill>
                            <a:latin typeface="Cambria Math"/>
                          </a:rPr>
                          <m:t>𝒙</m:t>
                        </m:r>
                        <m:r>
                          <a:rPr lang="en-US" sz="2400" b="1" i="1" dirty="0">
                            <a:solidFill>
                              <a:srgbClr val="008000"/>
                            </a:solidFill>
                            <a:latin typeface="Cambria Math"/>
                          </a:rPr>
                          <m:t>,</m:t>
                        </m:r>
                        <m:r>
                          <a:rPr lang="en-US" sz="2400" b="1" i="1" dirty="0">
                            <a:solidFill>
                              <a:srgbClr val="008000"/>
                            </a:solidFill>
                            <a:latin typeface="Cambria Math"/>
                          </a:rPr>
                          <m:t>𝒚</m:t>
                        </m:r>
                      </m:e>
                    </m:d>
                  </m:oMath>
                </a14:m>
                <a:endParaRPr lang="en-US" sz="2400" b="1" dirty="0">
                  <a:solidFill>
                    <a:srgbClr val="008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7321639" y="5178320"/>
                <a:ext cx="3206145" cy="864852"/>
              </a:xfrm>
              <a:prstGeom prst="rect">
                <a:avLst/>
              </a:prstGeom>
              <a:blipFill>
                <a:blip r:embed="rId4"/>
                <a:stretch>
                  <a:fillRect l="-3162" t="-5797" b="-5797"/>
                </a:stretch>
              </a:blipFill>
            </p:spPr>
            <p:txBody>
              <a:bodyPr/>
              <a:lstStyle/>
              <a:p>
                <a:r>
                  <a:rPr lang="en-US">
                    <a:noFill/>
                  </a:rPr>
                  <a:t> </a:t>
                </a:r>
              </a:p>
            </p:txBody>
          </p:sp>
        </mc:Fallback>
      </mc:AlternateContent>
      <p:sp>
        <p:nvSpPr>
          <p:cNvPr id="10" name="Footer Placeholder 14">
            <a:extLst>
              <a:ext uri="{FF2B5EF4-FFF2-40B4-BE49-F238E27FC236}">
                <a16:creationId xmlns:a16="http://schemas.microsoft.com/office/drawing/2014/main" id="{8826C94F-DE63-134F-B947-93E68408D8F1}"/>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80777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84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8069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User-User</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99397982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7307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Item-Item</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1256588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097287" y="267901"/>
            <a:ext cx="9215361" cy="865326"/>
          </a:xfrm>
        </p:spPr>
        <p:txBody>
          <a:bodyPr>
            <a:normAutofit fontScale="90000"/>
          </a:bodyPr>
          <a:lstStyle/>
          <a:p>
            <a:pPr eaLnBrk="1" hangingPunct="1"/>
            <a:r>
              <a:rPr lang="en-US" dirty="0"/>
              <a:t>Collaborative Filtering Version 2:</a:t>
            </a:r>
            <a:br>
              <a:rPr lang="en-US" dirty="0"/>
            </a:br>
            <a:r>
              <a:rPr lang="en-US" dirty="0"/>
              <a:t>Item-Item Collaborative Filtering</a:t>
            </a:r>
          </a:p>
        </p:txBody>
      </p:sp>
      <p:sp>
        <p:nvSpPr>
          <p:cNvPr id="38915" name="Rectangle 3"/>
          <p:cNvSpPr>
            <a:spLocks noGrp="1" noChangeArrowheads="1"/>
          </p:cNvSpPr>
          <p:nvPr>
            <p:ph idx="1"/>
          </p:nvPr>
        </p:nvSpPr>
        <p:spPr>
          <a:xfrm>
            <a:off x="1430774" y="1295400"/>
            <a:ext cx="10761226" cy="5334000"/>
          </a:xfrm>
        </p:spPr>
        <p:txBody>
          <a:bodyPr>
            <a:normAutofit/>
          </a:bodyPr>
          <a:lstStyle/>
          <a:p>
            <a:pPr eaLnBrk="1" hangingPunct="1"/>
            <a:r>
              <a:rPr lang="en-US" b="1" dirty="0"/>
              <a:t>So far:</a:t>
            </a:r>
            <a:r>
              <a:rPr lang="en-US" dirty="0"/>
              <a:t> </a:t>
            </a:r>
            <a:r>
              <a:rPr lang="en-US" b="1" dirty="0">
                <a:solidFill>
                  <a:srgbClr val="0000FF"/>
                </a:solidFill>
              </a:rPr>
              <a:t>User-user collaborative filtering</a:t>
            </a:r>
          </a:p>
          <a:p>
            <a:pPr eaLnBrk="1" hangingPunct="1"/>
            <a:r>
              <a:rPr lang="en-US" b="1" dirty="0">
                <a:solidFill>
                  <a:srgbClr val="061CFF"/>
                </a:solidFill>
              </a:rPr>
              <a:t>Alternate view that often works better</a:t>
            </a:r>
            <a:r>
              <a:rPr lang="en-US" b="1" dirty="0">
                <a:solidFill>
                  <a:srgbClr val="D60093"/>
                </a:solidFill>
              </a:rPr>
              <a:t>: </a:t>
            </a:r>
            <a:r>
              <a:rPr lang="en-US" b="1" dirty="0"/>
              <a:t>Item-item</a:t>
            </a:r>
          </a:p>
          <a:p>
            <a:pPr lvl="1" eaLnBrk="1" hangingPunct="1"/>
            <a:r>
              <a:rPr lang="en-US" dirty="0"/>
              <a:t>For item </a:t>
            </a:r>
            <a:r>
              <a:rPr lang="en-US" b="1" i="1" dirty="0" err="1"/>
              <a:t>i</a:t>
            </a:r>
            <a:r>
              <a:rPr lang="en-US" dirty="0"/>
              <a:t>, find other similar items</a:t>
            </a:r>
          </a:p>
          <a:p>
            <a:pPr lvl="1" eaLnBrk="1" hangingPunct="1"/>
            <a:r>
              <a:rPr lang="en-US" dirty="0"/>
              <a:t>Estimate rating for item </a:t>
            </a:r>
            <a:r>
              <a:rPr lang="en-US" b="1" i="1" dirty="0" err="1"/>
              <a:t>i</a:t>
            </a:r>
            <a:r>
              <a:rPr lang="en-US" dirty="0"/>
              <a:t> based on ratings for those similar items</a:t>
            </a:r>
          </a:p>
          <a:p>
            <a:pPr lvl="1" eaLnBrk="1" hangingPunct="1"/>
            <a:r>
              <a:rPr lang="en-US" dirty="0"/>
              <a:t>Can use same similarity metrics and prediction functions as in user-user model</a:t>
            </a:r>
          </a:p>
          <a:p>
            <a:pPr lvl="1" eaLnBrk="1" hangingPunct="1"/>
            <a:r>
              <a:rPr lang="en-US" dirty="0"/>
              <a:t>"Rate </a:t>
            </a:r>
            <a:r>
              <a:rPr lang="en-US" dirty="0" err="1"/>
              <a:t>i</a:t>
            </a:r>
            <a:r>
              <a:rPr lang="en-US" dirty="0"/>
              <a:t> as the mean of my ratings for other items, weighted by their similarity to </a:t>
            </a:r>
            <a:r>
              <a:rPr lang="en-US" dirty="0" err="1"/>
              <a:t>i</a:t>
            </a:r>
            <a:r>
              <a:rPr lang="en-US" dirty="0"/>
              <a:t>"</a:t>
            </a:r>
          </a:p>
        </p:txBody>
      </p:sp>
      <p:graphicFrame>
        <p:nvGraphicFramePr>
          <p:cNvPr id="7" name="Object 4"/>
          <p:cNvGraphicFramePr>
            <a:graphicFrameLocks noChangeAspect="1"/>
          </p:cNvGraphicFramePr>
          <p:nvPr>
            <p:extLst>
              <p:ext uri="{D42A27DB-BD31-4B8C-83A1-F6EECF244321}">
                <p14:modId xmlns:p14="http://schemas.microsoft.com/office/powerpoint/2010/main" val="194059780"/>
              </p:ext>
            </p:extLst>
          </p:nvPr>
        </p:nvGraphicFramePr>
        <p:xfrm>
          <a:off x="1295400" y="4572001"/>
          <a:ext cx="3927913" cy="1725613"/>
        </p:xfrm>
        <a:graphic>
          <a:graphicData uri="http://schemas.openxmlformats.org/presentationml/2006/ole">
            <mc:AlternateContent xmlns:mc="http://schemas.openxmlformats.org/markup-compatibility/2006">
              <mc:Choice xmlns:v="urn:schemas-microsoft-com:vml" Requires="v">
                <p:oleObj spid="_x0000_s2122" name="Equation" r:id="rId4" imgW="1244520" imgH="545760" progId="Equation.3">
                  <p:embed/>
                </p:oleObj>
              </mc:Choice>
              <mc:Fallback>
                <p:oleObj name="Equation" r:id="rId4" imgW="1244520" imgH="545760" progId="Equation.3">
                  <p:embed/>
                  <p:pic>
                    <p:nvPicPr>
                      <p:cNvPr id="7" name="Object 4"/>
                      <p:cNvPicPr>
                        <a:picLocks noChangeAspect="1" noChangeArrowheads="1"/>
                      </p:cNvPicPr>
                      <p:nvPr/>
                    </p:nvPicPr>
                    <p:blipFill>
                      <a:blip r:embed="rId5"/>
                      <a:srcRect/>
                      <a:stretch>
                        <a:fillRect/>
                      </a:stretch>
                    </p:blipFill>
                    <p:spPr bwMode="auto">
                      <a:xfrm>
                        <a:off x="1295400" y="4572001"/>
                        <a:ext cx="3927913" cy="1725613"/>
                      </a:xfrm>
                      <a:prstGeom prst="rect">
                        <a:avLst/>
                      </a:prstGeom>
                      <a:noFill/>
                      <a:ln w="28575">
                        <a:solidFill>
                          <a:srgbClr val="0000FF"/>
                        </a:solidFill>
                      </a:ln>
                    </p:spPr>
                  </p:pic>
                </p:oleObj>
              </mc:Fallback>
            </mc:AlternateContent>
          </a:graphicData>
        </a:graphic>
      </p:graphicFrame>
      <p:sp>
        <p:nvSpPr>
          <p:cNvPr id="8" name="TextBox 7"/>
          <p:cNvSpPr txBox="1"/>
          <p:nvPr/>
        </p:nvSpPr>
        <p:spPr>
          <a:xfrm>
            <a:off x="5589074" y="5065761"/>
            <a:ext cx="6602926" cy="1200329"/>
          </a:xfrm>
          <a:prstGeom prst="rect">
            <a:avLst/>
          </a:prstGeom>
          <a:noFill/>
        </p:spPr>
        <p:txBody>
          <a:bodyPr wrap="square" rtlCol="0">
            <a:spAutoFit/>
          </a:bodyPr>
          <a:lstStyle/>
          <a:p>
            <a:pPr algn="just"/>
            <a:r>
              <a:rPr lang="en-US" sz="2400" b="1" i="1" dirty="0">
                <a:solidFill>
                  <a:srgbClr val="008000"/>
                </a:solidFill>
                <a:latin typeface="Arial" pitchFamily="34" charset="0"/>
                <a:cs typeface="Arial" pitchFamily="34" charset="0"/>
              </a:rPr>
              <a:t>N(</a:t>
            </a:r>
            <a:r>
              <a:rPr lang="en-US" sz="2400" b="1" i="1" dirty="0" err="1">
                <a:solidFill>
                  <a:srgbClr val="008000"/>
                </a:solidFill>
                <a:latin typeface="Arial" pitchFamily="34" charset="0"/>
                <a:cs typeface="Arial" pitchFamily="34" charset="0"/>
              </a:rPr>
              <a:t>i;x</a:t>
            </a:r>
            <a:r>
              <a:rPr lang="en-US" sz="2400" b="1" i="1" dirty="0">
                <a:solidFill>
                  <a:srgbClr val="008000"/>
                </a:solidFill>
                <a:latin typeface="Arial" pitchFamily="34" charset="0"/>
                <a:cs typeface="Arial" pitchFamily="34" charset="0"/>
              </a:rPr>
              <a:t>)</a:t>
            </a:r>
            <a:r>
              <a:rPr lang="en-US" sz="2400" i="1" dirty="0">
                <a:solidFill>
                  <a:srgbClr val="008000"/>
                </a:solidFill>
                <a:latin typeface="Arial" pitchFamily="34" charset="0"/>
                <a:cs typeface="Arial" pitchFamily="34" charset="0"/>
              </a:rPr>
              <a:t>…</a:t>
            </a:r>
            <a:r>
              <a:rPr lang="en-US" sz="2400" dirty="0">
                <a:solidFill>
                  <a:srgbClr val="008000"/>
                </a:solidFill>
                <a:latin typeface="Arial" pitchFamily="34" charset="0"/>
                <a:cs typeface="Arial" pitchFamily="34" charset="0"/>
              </a:rPr>
              <a:t>set of items rated by </a:t>
            </a:r>
            <a:r>
              <a:rPr lang="en-US" sz="2400" b="1" i="1" dirty="0">
                <a:solidFill>
                  <a:srgbClr val="008000"/>
                </a:solidFill>
                <a:latin typeface="Arial" pitchFamily="34" charset="0"/>
                <a:cs typeface="Arial" pitchFamily="34" charset="0"/>
              </a:rPr>
              <a:t>x </a:t>
            </a:r>
            <a:r>
              <a:rPr lang="en-US" sz="2400" i="1" dirty="0">
                <a:solidFill>
                  <a:srgbClr val="008000"/>
                </a:solidFill>
                <a:latin typeface="Arial" pitchFamily="34" charset="0"/>
                <a:cs typeface="Arial" pitchFamily="34" charset="0"/>
              </a:rPr>
              <a:t>and</a:t>
            </a:r>
            <a:r>
              <a:rPr lang="en-US" sz="2400" b="1" i="1" dirty="0">
                <a:solidFill>
                  <a:srgbClr val="008000"/>
                </a:solidFill>
                <a:latin typeface="Arial" pitchFamily="34" charset="0"/>
                <a:cs typeface="Arial" pitchFamily="34" charset="0"/>
              </a:rPr>
              <a:t> </a:t>
            </a:r>
            <a:r>
              <a:rPr lang="en-US" sz="2400" dirty="0">
                <a:solidFill>
                  <a:srgbClr val="008000"/>
                </a:solidFill>
                <a:latin typeface="Arial" pitchFamily="34" charset="0"/>
                <a:cs typeface="Arial" pitchFamily="34" charset="0"/>
              </a:rPr>
              <a:t>similar to</a:t>
            </a:r>
            <a:r>
              <a:rPr lang="en-US" sz="2400" b="1" dirty="0">
                <a:solidFill>
                  <a:srgbClr val="008000"/>
                </a:solidFill>
                <a:latin typeface="Arial" pitchFamily="34" charset="0"/>
                <a:cs typeface="Arial" pitchFamily="34" charset="0"/>
              </a:rPr>
              <a:t> </a:t>
            </a:r>
            <a:r>
              <a:rPr lang="en-US" sz="2400" b="1" i="1" dirty="0" err="1">
                <a:solidFill>
                  <a:srgbClr val="008000"/>
                </a:solidFill>
                <a:latin typeface="Arial" pitchFamily="34" charset="0"/>
                <a:cs typeface="Arial" pitchFamily="34" charset="0"/>
              </a:rPr>
              <a:t>i</a:t>
            </a:r>
            <a:endParaRPr lang="en-US" sz="2400" b="1" i="1" dirty="0">
              <a:solidFill>
                <a:srgbClr val="008000"/>
              </a:solidFill>
              <a:latin typeface="Arial" pitchFamily="34" charset="0"/>
              <a:cs typeface="Arial" pitchFamily="34" charset="0"/>
            </a:endParaRPr>
          </a:p>
          <a:p>
            <a:pPr algn="just"/>
            <a:r>
              <a:rPr lang="en-US" sz="2400" b="1" i="1" dirty="0" err="1">
                <a:solidFill>
                  <a:srgbClr val="008000"/>
                </a:solidFill>
                <a:latin typeface="Arial" pitchFamily="34" charset="0"/>
                <a:cs typeface="Arial" pitchFamily="34" charset="0"/>
              </a:rPr>
              <a:t>s</a:t>
            </a:r>
            <a:r>
              <a:rPr lang="en-US" sz="2400" b="1" i="1" baseline="-25000" dirty="0" err="1">
                <a:solidFill>
                  <a:srgbClr val="008000"/>
                </a:solidFill>
                <a:latin typeface="Arial" pitchFamily="34" charset="0"/>
                <a:cs typeface="Arial" pitchFamily="34" charset="0"/>
              </a:rPr>
              <a:t>ij</a:t>
            </a:r>
            <a:r>
              <a:rPr lang="en-US" sz="2400" dirty="0">
                <a:solidFill>
                  <a:srgbClr val="008000"/>
                </a:solidFill>
                <a:latin typeface="Arial" pitchFamily="34" charset="0"/>
                <a:cs typeface="Arial" pitchFamily="34" charset="0"/>
              </a:rPr>
              <a:t>… similarity of items </a:t>
            </a:r>
            <a:r>
              <a:rPr lang="en-US" sz="2400" b="1" i="1" dirty="0" err="1">
                <a:solidFill>
                  <a:srgbClr val="008000"/>
                </a:solidFill>
                <a:latin typeface="Arial" pitchFamily="34" charset="0"/>
                <a:cs typeface="Arial" pitchFamily="34" charset="0"/>
              </a:rPr>
              <a:t>i</a:t>
            </a:r>
            <a:r>
              <a:rPr lang="en-US" sz="2400" i="1" dirty="0">
                <a:solidFill>
                  <a:srgbClr val="008000"/>
                </a:solidFill>
                <a:latin typeface="Arial" pitchFamily="34" charset="0"/>
                <a:cs typeface="Arial" pitchFamily="34" charset="0"/>
              </a:rPr>
              <a:t> </a:t>
            </a:r>
            <a:r>
              <a:rPr lang="en-US" sz="2400" dirty="0">
                <a:solidFill>
                  <a:srgbClr val="008000"/>
                </a:solidFill>
                <a:latin typeface="Arial" pitchFamily="34" charset="0"/>
                <a:cs typeface="Arial" pitchFamily="34" charset="0"/>
              </a:rPr>
              <a:t>and </a:t>
            </a:r>
            <a:r>
              <a:rPr lang="en-US" sz="2400" b="1" i="1" dirty="0">
                <a:solidFill>
                  <a:srgbClr val="008000"/>
                </a:solidFill>
                <a:latin typeface="Arial" pitchFamily="34" charset="0"/>
                <a:cs typeface="Arial" pitchFamily="34" charset="0"/>
              </a:rPr>
              <a:t>j</a:t>
            </a:r>
          </a:p>
          <a:p>
            <a:pPr algn="just"/>
            <a:r>
              <a:rPr lang="en-US" sz="2400" b="1" i="1" dirty="0" err="1">
                <a:solidFill>
                  <a:srgbClr val="008000"/>
                </a:solidFill>
                <a:latin typeface="Arial" pitchFamily="34" charset="0"/>
                <a:cs typeface="Arial" pitchFamily="34" charset="0"/>
              </a:rPr>
              <a:t>r</a:t>
            </a:r>
            <a:r>
              <a:rPr lang="en-US" sz="2400" b="1" i="1" baseline="-25000" dirty="0" err="1">
                <a:solidFill>
                  <a:srgbClr val="008000"/>
                </a:solidFill>
                <a:latin typeface="Arial" pitchFamily="34" charset="0"/>
                <a:cs typeface="Arial" pitchFamily="34" charset="0"/>
              </a:rPr>
              <a:t>xj</a:t>
            </a:r>
            <a:r>
              <a:rPr lang="en-US" sz="2400" i="1" dirty="0">
                <a:solidFill>
                  <a:srgbClr val="008000"/>
                </a:solidFill>
                <a:latin typeface="Arial" pitchFamily="34" charset="0"/>
                <a:cs typeface="Arial" pitchFamily="34" charset="0"/>
              </a:rPr>
              <a:t>…</a:t>
            </a:r>
            <a:r>
              <a:rPr lang="en-US" sz="2400" dirty="0">
                <a:solidFill>
                  <a:srgbClr val="008000"/>
                </a:solidFill>
                <a:latin typeface="Arial" pitchFamily="34" charset="0"/>
                <a:cs typeface="Arial" pitchFamily="34" charset="0"/>
              </a:rPr>
              <a:t>rating of user </a:t>
            </a:r>
            <a:r>
              <a:rPr lang="en-US" sz="2400" b="1" i="1" dirty="0">
                <a:solidFill>
                  <a:srgbClr val="008000"/>
                </a:solidFill>
                <a:latin typeface="Arial" pitchFamily="34" charset="0"/>
                <a:cs typeface="Arial" pitchFamily="34" charset="0"/>
              </a:rPr>
              <a:t>x</a:t>
            </a:r>
            <a:r>
              <a:rPr lang="en-US" sz="2400" dirty="0">
                <a:solidFill>
                  <a:srgbClr val="008000"/>
                </a:solidFill>
                <a:latin typeface="Arial" pitchFamily="34" charset="0"/>
                <a:cs typeface="Arial" pitchFamily="34" charset="0"/>
              </a:rPr>
              <a:t> on item </a:t>
            </a:r>
            <a:r>
              <a:rPr lang="en-US" sz="2400" b="1" i="1" dirty="0">
                <a:solidFill>
                  <a:srgbClr val="008000"/>
                </a:solidFill>
                <a:latin typeface="Arial" pitchFamily="34" charset="0"/>
                <a:cs typeface="Arial" pitchFamily="34" charset="0"/>
              </a:rPr>
              <a:t>j</a:t>
            </a:r>
          </a:p>
        </p:txBody>
      </p:sp>
      <p:sp>
        <p:nvSpPr>
          <p:cNvPr id="2" name="Rectangle 1">
            <a:extLst>
              <a:ext uri="{FF2B5EF4-FFF2-40B4-BE49-F238E27FC236}">
                <a16:creationId xmlns:a16="http://schemas.microsoft.com/office/drawing/2014/main" id="{BB116FA5-319B-174C-AE35-BC5233B75EAD}"/>
              </a:ext>
            </a:extLst>
          </p:cNvPr>
          <p:cNvSpPr/>
          <p:nvPr/>
        </p:nvSpPr>
        <p:spPr>
          <a:xfrm>
            <a:off x="4478774" y="4876801"/>
            <a:ext cx="152400" cy="188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14">
            <a:extLst>
              <a:ext uri="{FF2B5EF4-FFF2-40B4-BE49-F238E27FC236}">
                <a16:creationId xmlns:a16="http://schemas.microsoft.com/office/drawing/2014/main" id="{C59B5ABB-4411-A448-826D-A24947C9EB9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104419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981200" y="0"/>
            <a:ext cx="8229600" cy="1143000"/>
          </a:xfrm>
        </p:spPr>
        <p:txBody>
          <a:bodyPr>
            <a:normAutofit/>
          </a:bodyPr>
          <a:lstStyle/>
          <a:p>
            <a:r>
              <a:rPr lang="en-US" dirty="0"/>
              <a:t>Item-Item CF (|N|=2)</a:t>
            </a:r>
          </a:p>
        </p:txBody>
      </p:sp>
      <p:sp>
        <p:nvSpPr>
          <p:cNvPr id="13" name="Date Placeholder 12"/>
          <p:cNvSpPr>
            <a:spLocks noGrp="1"/>
          </p:cNvSpPr>
          <p:nvPr>
            <p:ph type="dt" sz="half" idx="10"/>
          </p:nvPr>
        </p:nvSpPr>
        <p:spPr/>
        <p:txBody>
          <a:bodyPr/>
          <a:lstStyle/>
          <a:p>
            <a:fld id="{1DD57617-0CDD-4E7A-A57F-A6643A5932BF}" type="datetime1">
              <a:rPr lang="en-US" smtClean="0"/>
              <a:t>5/12/21</a:t>
            </a:fld>
            <a:endParaRPr lang="en-US"/>
          </a:p>
        </p:txBody>
      </p:sp>
      <p:sp>
        <p:nvSpPr>
          <p:cNvPr id="14" name="Slide Number Placeholder 13"/>
          <p:cNvSpPr>
            <a:spLocks noGrp="1"/>
          </p:cNvSpPr>
          <p:nvPr>
            <p:ph type="sldNum" sz="quarter" idx="12"/>
          </p:nvPr>
        </p:nvSpPr>
        <p:spPr/>
        <p:txBody>
          <a:bodyPr/>
          <a:lstStyle/>
          <a:p>
            <a:fld id="{19B12225-5612-419B-A8D5-4B8EEE4C217E}" type="slidenum">
              <a:rPr lang="en-US" smtClean="0"/>
              <a:pPr/>
              <a:t>44</a:t>
            </a:fld>
            <a:endParaRPr lang="en-US"/>
          </a:p>
        </p:txBody>
      </p:sp>
      <p:graphicFrame>
        <p:nvGraphicFramePr>
          <p:cNvPr id="12680" name="Group 392"/>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2671" name="Text Box 383"/>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267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grpSp>
        <p:nvGrpSpPr>
          <p:cNvPr id="2" name="Group 393"/>
          <p:cNvGrpSpPr>
            <a:grpSpLocks/>
          </p:cNvGrpSpPr>
          <p:nvPr/>
        </p:nvGrpSpPr>
        <p:grpSpPr bwMode="auto">
          <a:xfrm>
            <a:off x="3352800" y="5892804"/>
            <a:ext cx="5867400" cy="533400"/>
            <a:chOff x="1392" y="3744"/>
            <a:chExt cx="3696" cy="336"/>
          </a:xfrm>
        </p:grpSpPr>
        <p:sp>
          <p:nvSpPr>
            <p:cNvPr id="12673" name="Rectangle 385"/>
            <p:cNvSpPr>
              <a:spLocks noChangeArrowheads="1"/>
            </p:cNvSpPr>
            <p:nvPr/>
          </p:nvSpPr>
          <p:spPr bwMode="auto">
            <a:xfrm>
              <a:off x="1392" y="3744"/>
              <a:ext cx="336" cy="336"/>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12674" name="Rectangle 386"/>
            <p:cNvSpPr>
              <a:spLocks noChangeArrowheads="1"/>
            </p:cNvSpPr>
            <p:nvPr/>
          </p:nvSpPr>
          <p:spPr bwMode="auto">
            <a:xfrm>
              <a:off x="3072" y="3744"/>
              <a:ext cx="336" cy="336"/>
            </a:xfrm>
            <a:prstGeom prst="rect">
              <a:avLst/>
            </a:prstGeom>
            <a:solidFill>
              <a:srgbClr val="FFF905"/>
            </a:solidFill>
            <a:ln w="9525">
              <a:solidFill>
                <a:schemeClr val="tx1"/>
              </a:solidFill>
              <a:miter lim="800000"/>
              <a:headEnd/>
              <a:tailEnd/>
            </a:ln>
            <a:effectLst/>
          </p:spPr>
          <p:txBody>
            <a:bodyPr wrap="none" anchor="ctr"/>
            <a:lstStyle/>
            <a:p>
              <a:endParaRPr lang="en-US"/>
            </a:p>
          </p:txBody>
        </p:sp>
        <p:sp>
          <p:nvSpPr>
            <p:cNvPr id="12675" name="Text Box 387"/>
            <p:cNvSpPr txBox="1">
              <a:spLocks noChangeArrowheads="1"/>
            </p:cNvSpPr>
            <p:nvPr/>
          </p:nvSpPr>
          <p:spPr bwMode="auto">
            <a:xfrm>
              <a:off x="1728" y="3792"/>
              <a:ext cx="1248" cy="213"/>
            </a:xfrm>
            <a:prstGeom prst="rect">
              <a:avLst/>
            </a:prstGeom>
            <a:noFill/>
            <a:ln w="9525">
              <a:noFill/>
              <a:miter lim="800000"/>
              <a:headEnd/>
              <a:tailEnd/>
            </a:ln>
            <a:effectLst/>
          </p:spPr>
          <p:txBody>
            <a:bodyPr>
              <a:spAutoFit/>
            </a:bodyPr>
            <a:lstStyle/>
            <a:p>
              <a:pPr algn="l">
                <a:spcBef>
                  <a:spcPct val="50000"/>
                </a:spcBef>
              </a:pPr>
              <a:r>
                <a:rPr lang="en-US" dirty="0">
                  <a:latin typeface="Arial" pitchFamily="34" charset="0"/>
                  <a:cs typeface="Arial" pitchFamily="34" charset="0"/>
                </a:rPr>
                <a:t>- unknown rating</a:t>
              </a:r>
            </a:p>
          </p:txBody>
        </p:sp>
        <p:sp>
          <p:nvSpPr>
            <p:cNvPr id="12676" name="Text Box 388"/>
            <p:cNvSpPr txBox="1">
              <a:spLocks noChangeArrowheads="1"/>
            </p:cNvSpPr>
            <p:nvPr/>
          </p:nvSpPr>
          <p:spPr bwMode="auto">
            <a:xfrm>
              <a:off x="3408" y="3792"/>
              <a:ext cx="1680" cy="213"/>
            </a:xfrm>
            <a:prstGeom prst="rect">
              <a:avLst/>
            </a:prstGeom>
            <a:noFill/>
            <a:ln w="9525">
              <a:noFill/>
              <a:miter lim="800000"/>
              <a:headEnd/>
              <a:tailEnd/>
            </a:ln>
            <a:effectLst/>
          </p:spPr>
          <p:txBody>
            <a:bodyPr>
              <a:spAutoFit/>
            </a:bodyPr>
            <a:lstStyle/>
            <a:p>
              <a:pPr algn="l">
                <a:spcBef>
                  <a:spcPct val="50000"/>
                </a:spcBef>
              </a:pPr>
              <a:r>
                <a:rPr lang="en-US">
                  <a:latin typeface="Arial" pitchFamily="34" charset="0"/>
                  <a:cs typeface="Arial" pitchFamily="34" charset="0"/>
                </a:rPr>
                <a:t>- rating between 1 to 5</a:t>
              </a:r>
            </a:p>
          </p:txBody>
        </p:sp>
      </p:grpSp>
    </p:spTree>
    <p:extLst>
      <p:ext uri="{BB962C8B-B14F-4D97-AF65-F5344CB8AC3E}">
        <p14:creationId xmlns:p14="http://schemas.microsoft.com/office/powerpoint/2010/main" val="1370963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10" name="Date Placeholder 9"/>
          <p:cNvSpPr>
            <a:spLocks noGrp="1"/>
          </p:cNvSpPr>
          <p:nvPr>
            <p:ph type="dt" sz="half" idx="10"/>
          </p:nvPr>
        </p:nvSpPr>
        <p:spPr/>
        <p:txBody>
          <a:bodyPr/>
          <a:lstStyle/>
          <a:p>
            <a:fld id="{995C87A2-83A6-4928-981C-BD22459CA067}" type="datetime1">
              <a:rPr lang="en-US" smtClean="0"/>
              <a:t>5/12/21</a:t>
            </a:fld>
            <a:endParaRPr lang="en-US"/>
          </a:p>
        </p:txBody>
      </p:sp>
      <p:sp>
        <p:nvSpPr>
          <p:cNvPr id="11" name="Slide Number Placeholder 10"/>
          <p:cNvSpPr>
            <a:spLocks noGrp="1"/>
          </p:cNvSpPr>
          <p:nvPr>
            <p:ph type="sldNum" sz="quarter" idx="12"/>
          </p:nvPr>
        </p:nvSpPr>
        <p:spPr/>
        <p:txBody>
          <a:bodyPr/>
          <a:lstStyle/>
          <a:p>
            <a:fld id="{19B12225-5612-419B-A8D5-4B8EEE4C217E}" type="slidenum">
              <a:rPr lang="en-US" smtClean="0"/>
              <a:pPr/>
              <a:t>45</a:t>
            </a:fld>
            <a:endParaRPr lang="en-US"/>
          </a:p>
        </p:txBody>
      </p:sp>
      <p:graphicFrame>
        <p:nvGraphicFramePr>
          <p:cNvPr id="13442" name="Group 130"/>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a:ln>
                            <a:noFill/>
                          </a:ln>
                          <a:solidFill>
                            <a:schemeClr val="bg1"/>
                          </a:solidFill>
                          <a:effectLst/>
                          <a:latin typeface="Arial" charset="0"/>
                          <a:cs typeface="Arial" charset="0"/>
                        </a:rPr>
                        <a:t>? </a:t>
                      </a:r>
                      <a:endParaRPr kumimoji="0" lang="en-US" sz="2000" b="0" i="0" u="none" strike="noStrike" cap="none" normalizeH="0" baseline="0" dirty="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3434"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3438" name="Rectangle 126"/>
          <p:cNvSpPr>
            <a:spLocks noChangeArrowheads="1"/>
          </p:cNvSpPr>
          <p:nvPr/>
        </p:nvSpPr>
        <p:spPr bwMode="auto">
          <a:xfrm>
            <a:off x="3521075" y="5892804"/>
            <a:ext cx="533400" cy="5334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13440" name="Text Box 128"/>
          <p:cNvSpPr txBox="1">
            <a:spLocks noChangeArrowheads="1"/>
          </p:cNvSpPr>
          <p:nvPr/>
        </p:nvSpPr>
        <p:spPr bwMode="auto">
          <a:xfrm>
            <a:off x="4054475" y="5969004"/>
            <a:ext cx="4038600" cy="338554"/>
          </a:xfrm>
          <a:prstGeom prst="rect">
            <a:avLst/>
          </a:prstGeom>
          <a:noFill/>
          <a:ln w="9525">
            <a:noFill/>
            <a:miter lim="800000"/>
            <a:headEnd/>
            <a:tailEnd/>
          </a:ln>
          <a:effectLst/>
        </p:spPr>
        <p:txBody>
          <a:bodyPr>
            <a:spAutoFit/>
          </a:bodyPr>
          <a:lstStyle/>
          <a:p>
            <a:pPr algn="l">
              <a:spcBef>
                <a:spcPct val="50000"/>
              </a:spcBef>
            </a:pPr>
            <a:r>
              <a:rPr lang="en-US" dirty="0">
                <a:latin typeface="Arial" pitchFamily="34" charset="0"/>
                <a:cs typeface="Arial" pitchFamily="34" charset="0"/>
              </a:rPr>
              <a:t>- estimate rating of movie </a:t>
            </a:r>
            <a:r>
              <a:rPr lang="en-US" b="1" dirty="0">
                <a:solidFill>
                  <a:srgbClr val="006600"/>
                </a:solidFill>
                <a:latin typeface="Arial" pitchFamily="34" charset="0"/>
                <a:cs typeface="Arial" pitchFamily="34" charset="0"/>
              </a:rPr>
              <a:t>1</a:t>
            </a:r>
            <a:r>
              <a:rPr lang="en-US" dirty="0">
                <a:latin typeface="Arial" pitchFamily="34" charset="0"/>
                <a:cs typeface="Arial" pitchFamily="34" charset="0"/>
              </a:rPr>
              <a:t> by user </a:t>
            </a:r>
            <a:r>
              <a:rPr lang="en-US" b="1" dirty="0">
                <a:solidFill>
                  <a:srgbClr val="006600"/>
                </a:solidFill>
                <a:latin typeface="Arial" pitchFamily="34" charset="0"/>
                <a:cs typeface="Arial" pitchFamily="34" charset="0"/>
              </a:rPr>
              <a:t>5</a:t>
            </a:r>
          </a:p>
        </p:txBody>
      </p:sp>
      <p:sp>
        <p:nvSpPr>
          <p:cNvPr id="13"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4" name="Footer Placeholder 14">
            <a:extLst>
              <a:ext uri="{FF2B5EF4-FFF2-40B4-BE49-F238E27FC236}">
                <a16:creationId xmlns:a16="http://schemas.microsoft.com/office/drawing/2014/main" id="{84D08CC6-1EE5-CC4A-B76B-3C22C050CE1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594468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9" name="Date Placeholder 8"/>
          <p:cNvSpPr>
            <a:spLocks noGrp="1"/>
          </p:cNvSpPr>
          <p:nvPr>
            <p:ph type="dt" sz="half" idx="10"/>
          </p:nvPr>
        </p:nvSpPr>
        <p:spPr/>
        <p:txBody>
          <a:bodyPr/>
          <a:lstStyle/>
          <a:p>
            <a:fld id="{6BAD19E1-D344-412E-B116-6AB3D643B05F}" type="datetime1">
              <a:rPr lang="en-US" smtClean="0"/>
              <a:t>5/12/21</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46</a:t>
            </a:fld>
            <a:endParaRPr lang="en-US"/>
          </a:p>
        </p:txBody>
      </p:sp>
      <p:graphicFrame>
        <p:nvGraphicFramePr>
          <p:cNvPr id="14483" name="Group 147"/>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bg1"/>
                          </a:solidFill>
                          <a:effectLst/>
                          <a:latin typeface="Arial" charset="0"/>
                          <a:cs typeface="Arial" charset="0"/>
                        </a:rPr>
                        <a:t>? </a:t>
                      </a:r>
                      <a:endParaRPr kumimoji="0" lang="en-US" sz="2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58"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4462" name="Text Box 126"/>
          <p:cNvSpPr txBox="1">
            <a:spLocks noChangeArrowheads="1"/>
          </p:cNvSpPr>
          <p:nvPr/>
        </p:nvSpPr>
        <p:spPr bwMode="auto">
          <a:xfrm>
            <a:off x="2283220" y="5829412"/>
            <a:ext cx="3260725" cy="1015663"/>
          </a:xfrm>
          <a:prstGeom prst="rect">
            <a:avLst/>
          </a:prstGeom>
          <a:noFill/>
          <a:ln w="9525">
            <a:noFill/>
            <a:miter lim="800000"/>
            <a:headEnd/>
            <a:tailEnd/>
          </a:ln>
          <a:effectLst/>
        </p:spPr>
        <p:txBody>
          <a:bodyPr wrap="square">
            <a:spAutoFit/>
          </a:bodyPr>
          <a:lstStyle/>
          <a:p>
            <a:pPr>
              <a:spcBef>
                <a:spcPct val="50000"/>
              </a:spcBef>
            </a:pPr>
            <a:r>
              <a:rPr lang="en-US" sz="2000" b="1" dirty="0">
                <a:solidFill>
                  <a:srgbClr val="0000FF"/>
                </a:solidFill>
                <a:latin typeface="Arial" pitchFamily="34" charset="0"/>
                <a:cs typeface="Arial" pitchFamily="34" charset="0"/>
              </a:rPr>
              <a:t>Neighbor selection:</a:t>
            </a:r>
            <a:br>
              <a:rPr lang="en-US" sz="2000" dirty="0">
                <a:solidFill>
                  <a:srgbClr val="0000FF"/>
                </a:solidFill>
                <a:latin typeface="Arial" pitchFamily="34" charset="0"/>
                <a:cs typeface="Arial" pitchFamily="34" charset="0"/>
              </a:rPr>
            </a:br>
            <a:r>
              <a:rPr lang="en-US" sz="2000" dirty="0">
                <a:latin typeface="Arial" pitchFamily="34" charset="0"/>
                <a:cs typeface="Arial" pitchFamily="34" charset="0"/>
              </a:rPr>
              <a:t>Identify movies similar to </a:t>
            </a:r>
            <a:br>
              <a:rPr lang="en-US" sz="2000" dirty="0">
                <a:latin typeface="Arial" pitchFamily="34" charset="0"/>
                <a:cs typeface="Arial" pitchFamily="34" charset="0"/>
              </a:rPr>
            </a:br>
            <a:r>
              <a:rPr lang="en-US" sz="2000" dirty="0">
                <a:latin typeface="Arial" pitchFamily="34" charset="0"/>
                <a:cs typeface="Arial" pitchFamily="34" charset="0"/>
              </a:rPr>
              <a:t>movie </a:t>
            </a:r>
            <a:r>
              <a:rPr lang="en-US" sz="2000" b="1" dirty="0">
                <a:latin typeface="Arial" pitchFamily="34" charset="0"/>
                <a:cs typeface="Arial" pitchFamily="34" charset="0"/>
              </a:rPr>
              <a:t>1</a:t>
            </a:r>
            <a:r>
              <a:rPr lang="en-US" sz="2000" dirty="0">
                <a:latin typeface="Arial" pitchFamily="34" charset="0"/>
                <a:cs typeface="Arial" pitchFamily="34" charset="0"/>
              </a:rPr>
              <a:t>, </a:t>
            </a:r>
            <a:r>
              <a:rPr lang="en-US" sz="2000" b="1" dirty="0">
                <a:latin typeface="Arial" pitchFamily="34" charset="0"/>
                <a:cs typeface="Arial" pitchFamily="34" charset="0"/>
              </a:rPr>
              <a:t>rated by user 5</a:t>
            </a: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2" name="TextBox 1"/>
          <p:cNvSpPr txBox="1"/>
          <p:nvPr/>
        </p:nvSpPr>
        <p:spPr>
          <a:xfrm>
            <a:off x="9312276" y="2286001"/>
            <a:ext cx="898525" cy="3170099"/>
          </a:xfrm>
          <a:prstGeom prst="rect">
            <a:avLst/>
          </a:prstGeom>
          <a:noFill/>
        </p:spPr>
        <p:txBody>
          <a:bodyPr wrap="square" rtlCol="0">
            <a:spAutoFit/>
          </a:bodyPr>
          <a:lstStyle/>
          <a:p>
            <a:pPr algn="r"/>
            <a:r>
              <a:rPr lang="en-US" sz="2000" b="1" dirty="0">
                <a:solidFill>
                  <a:srgbClr val="008000"/>
                </a:solidFill>
                <a:latin typeface="Arial" pitchFamily="34" charset="0"/>
                <a:cs typeface="Arial" pitchFamily="34" charset="0"/>
              </a:rPr>
              <a:t>1.00</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p:txBody>
      </p:sp>
      <p:sp>
        <p:nvSpPr>
          <p:cNvPr id="5" name="Rectangle 4"/>
          <p:cNvSpPr/>
          <p:nvPr/>
        </p:nvSpPr>
        <p:spPr>
          <a:xfrm>
            <a:off x="9382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4" name="TextBox 13"/>
          <p:cNvSpPr txBox="1"/>
          <p:nvPr/>
        </p:nvSpPr>
        <p:spPr>
          <a:xfrm>
            <a:off x="5744956" y="5761394"/>
            <a:ext cx="6447044" cy="923330"/>
          </a:xfrm>
          <a:prstGeom prst="rect">
            <a:avLst/>
          </a:prstGeom>
          <a:noFill/>
        </p:spPr>
        <p:txBody>
          <a:bodyPr wrap="square" rtlCol="0">
            <a:spAutoFit/>
          </a:bodyPr>
          <a:lstStyle/>
          <a:p>
            <a:r>
              <a:rPr lang="en-US" sz="1800" b="1" dirty="0">
                <a:solidFill>
                  <a:srgbClr val="008000"/>
                </a:solidFill>
                <a:latin typeface="Calibri" panose="020F0502020204030204" pitchFamily="34" charset="0"/>
                <a:cs typeface="Calibri" panose="020F0502020204030204" pitchFamily="34" charset="0"/>
              </a:rPr>
              <a:t>Here we use mean centered item-overlap cosine as similarity:</a:t>
            </a:r>
          </a:p>
          <a:p>
            <a:r>
              <a:rPr lang="en-US" sz="1800" b="1" dirty="0">
                <a:solidFill>
                  <a:srgbClr val="008000"/>
                </a:solidFill>
                <a:latin typeface="Calibri" panose="020F0502020204030204" pitchFamily="34" charset="0"/>
                <a:cs typeface="Calibri" panose="020F0502020204030204" pitchFamily="34" charset="0"/>
              </a:rPr>
              <a:t>1)</a:t>
            </a:r>
            <a:r>
              <a:rPr lang="en-US" sz="1800" dirty="0">
                <a:solidFill>
                  <a:srgbClr val="008000"/>
                </a:solidFill>
                <a:latin typeface="Calibri" panose="020F0502020204030204" pitchFamily="34" charset="0"/>
                <a:cs typeface="Calibri" panose="020F0502020204030204" pitchFamily="34" charset="0"/>
              </a:rPr>
              <a:t> Subtract mean rating </a:t>
            </a:r>
            <a:r>
              <a:rPr lang="en-US" sz="1800" b="1" i="1" dirty="0">
                <a:solidFill>
                  <a:srgbClr val="008000"/>
                </a:solidFill>
                <a:latin typeface="Calibri" panose="020F0502020204030204" pitchFamily="34" charset="0"/>
                <a:cs typeface="Calibri" panose="020F0502020204030204" pitchFamily="34" charset="0"/>
              </a:rPr>
              <a:t>m</a:t>
            </a:r>
            <a:r>
              <a:rPr lang="en-US" sz="1800" b="1" i="1" baseline="-25000" dirty="0">
                <a:solidFill>
                  <a:srgbClr val="008000"/>
                </a:solidFill>
                <a:latin typeface="Calibri" panose="020F0502020204030204" pitchFamily="34" charset="0"/>
                <a:cs typeface="Calibri" panose="020F0502020204030204" pitchFamily="34" charset="0"/>
              </a:rPr>
              <a:t>i</a:t>
            </a:r>
            <a:r>
              <a:rPr lang="en-US" sz="1800" dirty="0">
                <a:solidFill>
                  <a:srgbClr val="008000"/>
                </a:solidFill>
                <a:latin typeface="Calibri" panose="020F0502020204030204" pitchFamily="34" charset="0"/>
                <a:cs typeface="Calibri" panose="020F0502020204030204" pitchFamily="34" charset="0"/>
              </a:rPr>
              <a:t> from each movie </a:t>
            </a:r>
            <a:r>
              <a:rPr lang="en-US" sz="1800" b="1" i="1" dirty="0" err="1">
                <a:solidFill>
                  <a:srgbClr val="008000"/>
                </a:solidFill>
                <a:latin typeface="Calibri" panose="020F0502020204030204" pitchFamily="34" charset="0"/>
                <a:cs typeface="Calibri" panose="020F0502020204030204" pitchFamily="34" charset="0"/>
              </a:rPr>
              <a:t>i</a:t>
            </a:r>
            <a:r>
              <a:rPr lang="en-US" sz="1800" b="1" i="1" dirty="0">
                <a:solidFill>
                  <a:srgbClr val="008000"/>
                </a:solidFill>
                <a:latin typeface="Calibri" panose="020F0502020204030204" pitchFamily="34" charset="0"/>
                <a:cs typeface="Calibri" panose="020F0502020204030204" pitchFamily="34" charset="0"/>
              </a:rPr>
              <a:t> </a:t>
            </a:r>
            <a:r>
              <a:rPr lang="en-US" sz="1800" dirty="0">
                <a:solidFill>
                  <a:srgbClr val="008000"/>
                </a:solidFill>
                <a:latin typeface="Calibri" panose="020F0502020204030204" pitchFamily="34" charset="0"/>
                <a:cs typeface="Calibri" panose="020F0502020204030204" pitchFamily="34" charset="0"/>
              </a:rPr>
              <a:t>between rows</a:t>
            </a:r>
            <a:br>
              <a:rPr lang="en-US" sz="1800" b="1" i="1" dirty="0">
                <a:solidFill>
                  <a:srgbClr val="008000"/>
                </a:solidFill>
                <a:latin typeface="Calibri" panose="020F0502020204030204" pitchFamily="34" charset="0"/>
                <a:cs typeface="Calibri" panose="020F0502020204030204" pitchFamily="34" charset="0"/>
              </a:rPr>
            </a:br>
            <a:r>
              <a:rPr lang="en-US" sz="1800" b="1" dirty="0">
                <a:solidFill>
                  <a:srgbClr val="008000"/>
                </a:solidFill>
                <a:latin typeface="Calibri" panose="020F0502020204030204" pitchFamily="34" charset="0"/>
                <a:cs typeface="Calibri" panose="020F0502020204030204" pitchFamily="34" charset="0"/>
              </a:rPr>
              <a:t>2)</a:t>
            </a:r>
            <a:r>
              <a:rPr lang="en-US" sz="1800" dirty="0">
                <a:solidFill>
                  <a:srgbClr val="008000"/>
                </a:solidFill>
                <a:latin typeface="Calibri" panose="020F0502020204030204" pitchFamily="34" charset="0"/>
                <a:cs typeface="Calibri" panose="020F0502020204030204" pitchFamily="34" charset="0"/>
              </a:rPr>
              <a:t> Compute (item-overlapping) cosine similarities</a:t>
            </a:r>
          </a:p>
        </p:txBody>
      </p:sp>
    </p:spTree>
    <p:extLst>
      <p:ext uri="{BB962C8B-B14F-4D97-AF65-F5344CB8AC3E}">
        <p14:creationId xmlns:p14="http://schemas.microsoft.com/office/powerpoint/2010/main" val="1587854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9" name="Date Placeholder 8"/>
          <p:cNvSpPr>
            <a:spLocks noGrp="1"/>
          </p:cNvSpPr>
          <p:nvPr>
            <p:ph type="dt" sz="half" idx="10"/>
          </p:nvPr>
        </p:nvSpPr>
        <p:spPr/>
        <p:txBody>
          <a:bodyPr/>
          <a:lstStyle/>
          <a:p>
            <a:fld id="{6BAD19E1-D344-412E-B116-6AB3D643B05F}" type="datetime1">
              <a:rPr lang="en-US" smtClean="0"/>
              <a:t>5/12/21</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47</a:t>
            </a:fld>
            <a:endParaRPr lang="en-US"/>
          </a:p>
        </p:txBody>
      </p:sp>
      <p:graphicFrame>
        <p:nvGraphicFramePr>
          <p:cNvPr id="14483" name="Group 147"/>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bg1"/>
                          </a:solidFill>
                          <a:effectLst/>
                          <a:latin typeface="Arial" charset="0"/>
                          <a:cs typeface="Arial" charset="0"/>
                        </a:rPr>
                        <a:t>? </a:t>
                      </a:r>
                      <a:endParaRPr kumimoji="0" lang="en-US" sz="2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58"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4462" name="Text Box 126"/>
          <p:cNvSpPr txBox="1">
            <a:spLocks noChangeArrowheads="1"/>
          </p:cNvSpPr>
          <p:nvPr/>
        </p:nvSpPr>
        <p:spPr bwMode="auto">
          <a:xfrm>
            <a:off x="2415597" y="5761394"/>
            <a:ext cx="3260725" cy="1015663"/>
          </a:xfrm>
          <a:prstGeom prst="rect">
            <a:avLst/>
          </a:prstGeom>
          <a:noFill/>
          <a:ln w="9525">
            <a:noFill/>
            <a:miter lim="800000"/>
            <a:headEnd/>
            <a:tailEnd/>
          </a:ln>
          <a:effectLst/>
        </p:spPr>
        <p:txBody>
          <a:bodyPr wrap="square">
            <a:spAutoFit/>
          </a:bodyPr>
          <a:lstStyle/>
          <a:p>
            <a:pPr>
              <a:spcBef>
                <a:spcPct val="50000"/>
              </a:spcBef>
            </a:pPr>
            <a:r>
              <a:rPr lang="en-US" sz="2000" b="1" dirty="0">
                <a:solidFill>
                  <a:srgbClr val="0000FF"/>
                </a:solidFill>
                <a:latin typeface="Arial" pitchFamily="34" charset="0"/>
                <a:cs typeface="Arial" pitchFamily="34" charset="0"/>
              </a:rPr>
              <a:t>Neighbor selection:</a:t>
            </a:r>
            <a:br>
              <a:rPr lang="en-US" sz="2000" dirty="0">
                <a:solidFill>
                  <a:srgbClr val="0000FF"/>
                </a:solidFill>
                <a:latin typeface="Arial" pitchFamily="34" charset="0"/>
                <a:cs typeface="Arial" pitchFamily="34" charset="0"/>
              </a:rPr>
            </a:br>
            <a:r>
              <a:rPr lang="en-US" sz="2000" dirty="0">
                <a:latin typeface="Arial" pitchFamily="34" charset="0"/>
                <a:cs typeface="Arial" pitchFamily="34" charset="0"/>
              </a:rPr>
              <a:t>Identify movies similar to </a:t>
            </a:r>
            <a:br>
              <a:rPr lang="en-US" sz="2000" dirty="0">
                <a:latin typeface="Arial" pitchFamily="34" charset="0"/>
                <a:cs typeface="Arial" pitchFamily="34" charset="0"/>
              </a:rPr>
            </a:br>
            <a:r>
              <a:rPr lang="en-US" sz="2000" dirty="0">
                <a:latin typeface="Arial" pitchFamily="34" charset="0"/>
                <a:cs typeface="Arial" pitchFamily="34" charset="0"/>
              </a:rPr>
              <a:t>movie </a:t>
            </a:r>
            <a:r>
              <a:rPr lang="en-US" sz="2000" b="1" dirty="0">
                <a:latin typeface="Arial" pitchFamily="34" charset="0"/>
                <a:cs typeface="Arial" pitchFamily="34" charset="0"/>
              </a:rPr>
              <a:t>1</a:t>
            </a:r>
            <a:r>
              <a:rPr lang="en-US" sz="2000" dirty="0">
                <a:latin typeface="Arial" pitchFamily="34" charset="0"/>
                <a:cs typeface="Arial" pitchFamily="34" charset="0"/>
              </a:rPr>
              <a:t>, </a:t>
            </a:r>
            <a:r>
              <a:rPr lang="en-US" sz="2000" b="1" dirty="0">
                <a:latin typeface="Arial" pitchFamily="34" charset="0"/>
                <a:cs typeface="Arial" pitchFamily="34" charset="0"/>
              </a:rPr>
              <a:t>rated by user 5</a:t>
            </a: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4" name="TextBox 13"/>
          <p:cNvSpPr txBox="1"/>
          <p:nvPr/>
        </p:nvSpPr>
        <p:spPr>
          <a:xfrm>
            <a:off x="5643192" y="5876810"/>
            <a:ext cx="6548807" cy="923330"/>
          </a:xfrm>
          <a:prstGeom prst="rect">
            <a:avLst/>
          </a:prstGeom>
          <a:noFill/>
        </p:spPr>
        <p:txBody>
          <a:bodyPr wrap="square" rtlCol="0">
            <a:spAutoFit/>
          </a:bodyPr>
          <a:lstStyle/>
          <a:p>
            <a:r>
              <a:rPr lang="en-US" sz="1800" b="1" dirty="0">
                <a:solidFill>
                  <a:srgbClr val="008000"/>
                </a:solidFill>
                <a:latin typeface="Calibri" panose="020F0502020204030204" pitchFamily="34" charset="0"/>
                <a:cs typeface="Calibri" panose="020F0502020204030204" pitchFamily="34" charset="0"/>
              </a:rPr>
              <a:t>Here we use mean centered item-overlap cosine as similarity:</a:t>
            </a:r>
          </a:p>
          <a:p>
            <a:r>
              <a:rPr lang="en-US" sz="1800" b="1" dirty="0">
                <a:solidFill>
                  <a:srgbClr val="008000"/>
                </a:solidFill>
                <a:latin typeface="Calibri" panose="020F0502020204030204" pitchFamily="34" charset="0"/>
                <a:cs typeface="Calibri" panose="020F0502020204030204" pitchFamily="34" charset="0"/>
              </a:rPr>
              <a:t>1)</a:t>
            </a:r>
            <a:r>
              <a:rPr lang="en-US" sz="1800" dirty="0">
                <a:solidFill>
                  <a:srgbClr val="008000"/>
                </a:solidFill>
                <a:latin typeface="Calibri" panose="020F0502020204030204" pitchFamily="34" charset="0"/>
                <a:cs typeface="Calibri" panose="020F0502020204030204" pitchFamily="34" charset="0"/>
              </a:rPr>
              <a:t> Subtract mean rating </a:t>
            </a:r>
            <a:r>
              <a:rPr lang="en-US" sz="1800" b="1" i="1" dirty="0">
                <a:solidFill>
                  <a:srgbClr val="008000"/>
                </a:solidFill>
                <a:latin typeface="Calibri" panose="020F0502020204030204" pitchFamily="34" charset="0"/>
                <a:cs typeface="Calibri" panose="020F0502020204030204" pitchFamily="34" charset="0"/>
              </a:rPr>
              <a:t>m</a:t>
            </a:r>
            <a:r>
              <a:rPr lang="en-US" sz="1800" b="1" i="1" baseline="-25000" dirty="0">
                <a:solidFill>
                  <a:srgbClr val="008000"/>
                </a:solidFill>
                <a:latin typeface="Calibri" panose="020F0502020204030204" pitchFamily="34" charset="0"/>
                <a:cs typeface="Calibri" panose="020F0502020204030204" pitchFamily="34" charset="0"/>
              </a:rPr>
              <a:t>i</a:t>
            </a:r>
            <a:r>
              <a:rPr lang="en-US" sz="1800" dirty="0">
                <a:solidFill>
                  <a:srgbClr val="008000"/>
                </a:solidFill>
                <a:latin typeface="Calibri" panose="020F0502020204030204" pitchFamily="34" charset="0"/>
                <a:cs typeface="Calibri" panose="020F0502020204030204" pitchFamily="34" charset="0"/>
              </a:rPr>
              <a:t> from each movie </a:t>
            </a:r>
            <a:r>
              <a:rPr lang="en-US" sz="1800" b="1" i="1" dirty="0" err="1">
                <a:solidFill>
                  <a:srgbClr val="008000"/>
                </a:solidFill>
                <a:latin typeface="Calibri" panose="020F0502020204030204" pitchFamily="34" charset="0"/>
                <a:cs typeface="Calibri" panose="020F0502020204030204" pitchFamily="34" charset="0"/>
              </a:rPr>
              <a:t>i</a:t>
            </a:r>
            <a:br>
              <a:rPr lang="en-US" sz="1800" b="1" i="1" dirty="0">
                <a:solidFill>
                  <a:srgbClr val="008000"/>
                </a:solidFill>
                <a:latin typeface="Calibri" panose="020F0502020204030204" pitchFamily="34" charset="0"/>
                <a:cs typeface="Calibri" panose="020F0502020204030204" pitchFamily="34" charset="0"/>
              </a:rPr>
            </a:br>
            <a:r>
              <a:rPr lang="en-US" sz="1800" b="1" dirty="0">
                <a:solidFill>
                  <a:srgbClr val="008000"/>
                </a:solidFill>
                <a:latin typeface="Calibri" panose="020F0502020204030204" pitchFamily="34" charset="0"/>
                <a:cs typeface="Calibri" panose="020F0502020204030204" pitchFamily="34" charset="0"/>
              </a:rPr>
              <a:t>2)</a:t>
            </a:r>
            <a:r>
              <a:rPr lang="en-US" sz="1800" dirty="0">
                <a:solidFill>
                  <a:srgbClr val="008000"/>
                </a:solidFill>
                <a:latin typeface="Calibri" panose="020F0502020204030204" pitchFamily="34" charset="0"/>
                <a:cs typeface="Calibri" panose="020F0502020204030204" pitchFamily="34" charset="0"/>
              </a:rPr>
              <a:t> Compute (item-overlapping) cosine similarities between rows</a:t>
            </a:r>
          </a:p>
        </p:txBody>
      </p:sp>
      <p:sp>
        <p:nvSpPr>
          <p:cNvPr id="3" name="Rectangle 2">
            <a:extLst>
              <a:ext uri="{FF2B5EF4-FFF2-40B4-BE49-F238E27FC236}">
                <a16:creationId xmlns:a16="http://schemas.microsoft.com/office/drawing/2014/main" id="{6486695F-4793-7943-8084-253A8D8DF827}"/>
              </a:ext>
            </a:extLst>
          </p:cNvPr>
          <p:cNvSpPr/>
          <p:nvPr/>
        </p:nvSpPr>
        <p:spPr>
          <a:xfrm>
            <a:off x="2682876" y="2819400"/>
            <a:ext cx="6613525" cy="2819400"/>
          </a:xfrm>
          <a:prstGeom prst="rect">
            <a:avLst/>
          </a:prstGeom>
          <a:solidFill>
            <a:schemeClr val="bg1">
              <a:lumMod val="50000"/>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itchFamily="34" charset="0"/>
                <a:cs typeface="Arial" pitchFamily="34" charset="0"/>
              </a:rPr>
              <a:t>Subtract mean rating </a:t>
            </a:r>
            <a:r>
              <a:rPr lang="en-US" sz="2400" b="1" i="1" dirty="0">
                <a:solidFill>
                  <a:schemeClr val="tx1"/>
                </a:solidFill>
                <a:latin typeface="Arial" pitchFamily="34" charset="0"/>
                <a:cs typeface="Arial" pitchFamily="34" charset="0"/>
              </a:rPr>
              <a:t>m</a:t>
            </a:r>
            <a:r>
              <a:rPr lang="en-US" sz="2400" b="1" i="1" baseline="-25000" dirty="0">
                <a:solidFill>
                  <a:schemeClr val="tx1"/>
                </a:solidFill>
                <a:latin typeface="Arial" pitchFamily="34" charset="0"/>
                <a:cs typeface="Arial" pitchFamily="34" charset="0"/>
              </a:rPr>
              <a:t>i</a:t>
            </a:r>
            <a:r>
              <a:rPr lang="en-US" sz="2400" dirty="0">
                <a:solidFill>
                  <a:schemeClr val="tx1"/>
                </a:solidFill>
                <a:latin typeface="Arial" pitchFamily="34" charset="0"/>
                <a:cs typeface="Arial" pitchFamily="34" charset="0"/>
              </a:rPr>
              <a:t> from each movie </a:t>
            </a:r>
            <a:r>
              <a:rPr lang="en-US" sz="2400" b="1" i="1" dirty="0" err="1">
                <a:solidFill>
                  <a:schemeClr val="tx1"/>
                </a:solidFill>
                <a:latin typeface="Arial" pitchFamily="34" charset="0"/>
                <a:cs typeface="Arial" pitchFamily="34" charset="0"/>
              </a:rPr>
              <a:t>i</a:t>
            </a:r>
            <a:br>
              <a:rPr lang="en-US" sz="2400" b="1" i="1" dirty="0">
                <a:solidFill>
                  <a:schemeClr val="tx1"/>
                </a:solidFill>
                <a:latin typeface="Arial" pitchFamily="34" charset="0"/>
                <a:cs typeface="Arial" pitchFamily="34" charset="0"/>
              </a:rPr>
            </a:br>
            <a:r>
              <a:rPr lang="en-US" sz="2400" b="1" i="1" dirty="0">
                <a:solidFill>
                  <a:schemeClr val="tx1"/>
                </a:solidFill>
                <a:latin typeface="Arial" pitchFamily="34" charset="0"/>
                <a:cs typeface="Arial" pitchFamily="34" charset="0"/>
              </a:rPr>
              <a:t>    m</a:t>
            </a:r>
            <a:r>
              <a:rPr lang="en-US" sz="2400" b="1" i="1" baseline="-25000" dirty="0">
                <a:solidFill>
                  <a:schemeClr val="tx1"/>
                </a:solidFill>
                <a:latin typeface="Arial" pitchFamily="34" charset="0"/>
                <a:cs typeface="Arial" pitchFamily="34" charset="0"/>
              </a:rPr>
              <a:t>1</a:t>
            </a:r>
            <a:r>
              <a:rPr lang="en-US" sz="2400" i="1" baseline="-25000" dirty="0">
                <a:solidFill>
                  <a:schemeClr val="tx1"/>
                </a:solidFill>
                <a:latin typeface="Arial" pitchFamily="34" charset="0"/>
                <a:cs typeface="Arial" pitchFamily="34" charset="0"/>
              </a:rPr>
              <a:t> </a:t>
            </a:r>
            <a:r>
              <a:rPr lang="en-US" sz="2400" i="1" dirty="0">
                <a:solidFill>
                  <a:schemeClr val="tx1"/>
                </a:solidFill>
                <a:latin typeface="Arial" pitchFamily="34" charset="0"/>
                <a:cs typeface="Arial" pitchFamily="34" charset="0"/>
              </a:rPr>
              <a:t>= (1+3+5+5+4)/5 = 18/5</a:t>
            </a:r>
          </a:p>
          <a:p>
            <a:pPr algn="ctr"/>
            <a:endParaRPr lang="en-US" sz="2400" i="1" dirty="0">
              <a:solidFill>
                <a:schemeClr val="tx1"/>
              </a:solidFill>
              <a:latin typeface="Arial" pitchFamily="34" charset="0"/>
              <a:cs typeface="Arial" pitchFamily="34" charset="0"/>
            </a:endParaRPr>
          </a:p>
          <a:p>
            <a:pPr algn="ctr"/>
            <a:endParaRPr lang="en-US" sz="2400" i="1" dirty="0">
              <a:solidFill>
                <a:schemeClr val="tx1"/>
              </a:solidFill>
              <a:latin typeface="Arial" pitchFamily="34" charset="0"/>
              <a:cs typeface="Arial" pitchFamily="34" charset="0"/>
            </a:endParaRPr>
          </a:p>
          <a:p>
            <a:pPr algn="ctr"/>
            <a:endParaRPr lang="en-US" sz="2400" i="1" dirty="0">
              <a:solidFill>
                <a:schemeClr val="tx1"/>
              </a:solidFill>
              <a:latin typeface="Arial" pitchFamily="34" charset="0"/>
              <a:cs typeface="Arial" pitchFamily="34" charset="0"/>
            </a:endParaRPr>
          </a:p>
          <a:p>
            <a:pPr algn="ctr"/>
            <a:endParaRPr lang="en-US" sz="2400" i="1" dirty="0">
              <a:solidFill>
                <a:schemeClr val="tx1"/>
              </a:solidFill>
              <a:latin typeface="Arial" pitchFamily="34" charset="0"/>
              <a:cs typeface="Arial" pitchFamily="34" charset="0"/>
            </a:endParaRPr>
          </a:p>
          <a:p>
            <a:pPr algn="ctr"/>
            <a:endParaRPr lang="en-US" sz="2400" dirty="0">
              <a:solidFill>
                <a:schemeClr val="tx1"/>
              </a:solidFill>
            </a:endParaRPr>
          </a:p>
        </p:txBody>
      </p:sp>
      <p:pic>
        <p:nvPicPr>
          <p:cNvPr id="6" name="Picture 5">
            <a:extLst>
              <a:ext uri="{FF2B5EF4-FFF2-40B4-BE49-F238E27FC236}">
                <a16:creationId xmlns:a16="http://schemas.microsoft.com/office/drawing/2014/main" id="{4BC98F75-88D4-094C-BB99-3A2CE8DF3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144" y="3721568"/>
            <a:ext cx="6045200" cy="1854200"/>
          </a:xfrm>
          <a:prstGeom prst="rect">
            <a:avLst/>
          </a:prstGeom>
        </p:spPr>
      </p:pic>
      <p:sp>
        <p:nvSpPr>
          <p:cNvPr id="2" name="TextBox 1">
            <a:extLst>
              <a:ext uri="{FF2B5EF4-FFF2-40B4-BE49-F238E27FC236}">
                <a16:creationId xmlns:a16="http://schemas.microsoft.com/office/drawing/2014/main" id="{4C93CC1F-77A1-264F-B5D2-C16C6B099533}"/>
              </a:ext>
            </a:extLst>
          </p:cNvPr>
          <p:cNvSpPr txBox="1"/>
          <p:nvPr/>
        </p:nvSpPr>
        <p:spPr>
          <a:xfrm>
            <a:off x="9296400" y="3544866"/>
            <a:ext cx="1375993" cy="1077218"/>
          </a:xfrm>
          <a:prstGeom prst="rect">
            <a:avLst/>
          </a:prstGeom>
          <a:noFill/>
        </p:spPr>
        <p:txBody>
          <a:bodyPr wrap="square" rtlCol="0">
            <a:spAutoFit/>
          </a:bodyPr>
          <a:lstStyle/>
          <a:p>
            <a:r>
              <a:rPr lang="en-US" dirty="0"/>
              <a:t>Showing computation only for #3 and #6</a:t>
            </a:r>
          </a:p>
        </p:txBody>
      </p:sp>
    </p:spTree>
    <p:extLst>
      <p:ext uri="{BB962C8B-B14F-4D97-AF65-F5344CB8AC3E}">
        <p14:creationId xmlns:p14="http://schemas.microsoft.com/office/powerpoint/2010/main" val="319428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0"/>
            <a:ext cx="8229600" cy="1143000"/>
          </a:xfrm>
        </p:spPr>
        <p:txBody>
          <a:bodyPr/>
          <a:lstStyle/>
          <a:p>
            <a:r>
              <a:rPr lang="en-US" dirty="0">
                <a:latin typeface="Calibri" panose="020F0502020204030204" pitchFamily="34" charset="0"/>
                <a:cs typeface="Calibri" panose="020F0502020204030204" pitchFamily="34" charset="0"/>
              </a:rPr>
              <a:t>Item-Item CF (|N|=2)</a:t>
            </a:r>
          </a:p>
        </p:txBody>
      </p:sp>
      <p:sp>
        <p:nvSpPr>
          <p:cNvPr id="9" name="Date Placeholder 8"/>
          <p:cNvSpPr>
            <a:spLocks noGrp="1"/>
          </p:cNvSpPr>
          <p:nvPr>
            <p:ph type="dt" sz="half" idx="10"/>
          </p:nvPr>
        </p:nvSpPr>
        <p:spPr/>
        <p:txBody>
          <a:bodyPr/>
          <a:lstStyle/>
          <a:p>
            <a:fld id="{6BAD19E1-D344-412E-B116-6AB3D643B05F}" type="datetime1">
              <a:rPr lang="en-US" smtClean="0">
                <a:latin typeface="Calibri" panose="020F0502020204030204" pitchFamily="34" charset="0"/>
                <a:cs typeface="Calibri" panose="020F0502020204030204" pitchFamily="34" charset="0"/>
              </a:rPr>
              <a:t>5/12/21</a:t>
            </a:fld>
            <a:endParaRPr lang="en-US">
              <a:latin typeface="Calibri" panose="020F0502020204030204" pitchFamily="34" charset="0"/>
              <a:cs typeface="Calibri" panose="020F0502020204030204" pitchFamily="34" charset="0"/>
            </a:endParaRPr>
          </a:p>
        </p:txBody>
      </p:sp>
      <p:sp>
        <p:nvSpPr>
          <p:cNvPr id="10" name="Slide Number Placeholder 9"/>
          <p:cNvSpPr>
            <a:spLocks noGrp="1"/>
          </p:cNvSpPr>
          <p:nvPr>
            <p:ph type="sldNum" sz="quarter" idx="12"/>
          </p:nvPr>
        </p:nvSpPr>
        <p:spPr/>
        <p:txBody>
          <a:bodyPr/>
          <a:lstStyle/>
          <a:p>
            <a:fld id="{19B12225-5612-419B-A8D5-4B8EEE4C217E}" type="slidenum">
              <a:rPr lang="en-US" smtClean="0">
                <a:latin typeface="Calibri" panose="020F0502020204030204" pitchFamily="34" charset="0"/>
                <a:cs typeface="Calibri" panose="020F0502020204030204" pitchFamily="34" charset="0"/>
              </a:rPr>
              <a:pPr/>
              <a:t>48</a:t>
            </a:fld>
            <a:endParaRPr lang="en-US">
              <a:latin typeface="Calibri" panose="020F0502020204030204" pitchFamily="34" charset="0"/>
              <a:cs typeface="Calibri" panose="020F0502020204030204" pitchFamily="34" charset="0"/>
            </a:endParaRPr>
          </a:p>
        </p:txBody>
      </p:sp>
      <p:graphicFrame>
        <p:nvGraphicFramePr>
          <p:cNvPr id="14483" name="Group 147"/>
          <p:cNvGraphicFramePr>
            <a:graphicFrameLocks noGrp="1"/>
          </p:cNvGraphicFramePr>
          <p:nvPr/>
        </p:nvGraphicFramePr>
        <p:xfrm>
          <a:off x="2204463" y="1608138"/>
          <a:ext cx="7082413" cy="4056066"/>
        </p:xfrm>
        <a:graphic>
          <a:graphicData uri="http://schemas.openxmlformats.org/drawingml/2006/table">
            <a:tbl>
              <a:tblPr rtl="1"/>
              <a:tblGrid>
                <a:gridCol w="544801">
                  <a:extLst>
                    <a:ext uri="{9D8B030D-6E8A-4147-A177-3AD203B41FA5}">
                      <a16:colId xmlns:a16="http://schemas.microsoft.com/office/drawing/2014/main" val="20000"/>
                    </a:ext>
                  </a:extLst>
                </a:gridCol>
                <a:gridCol w="544801">
                  <a:extLst>
                    <a:ext uri="{9D8B030D-6E8A-4147-A177-3AD203B41FA5}">
                      <a16:colId xmlns:a16="http://schemas.microsoft.com/office/drawing/2014/main" val="20001"/>
                    </a:ext>
                  </a:extLst>
                </a:gridCol>
                <a:gridCol w="544801">
                  <a:extLst>
                    <a:ext uri="{9D8B030D-6E8A-4147-A177-3AD203B41FA5}">
                      <a16:colId xmlns:a16="http://schemas.microsoft.com/office/drawing/2014/main" val="20002"/>
                    </a:ext>
                  </a:extLst>
                </a:gridCol>
                <a:gridCol w="567960">
                  <a:extLst>
                    <a:ext uri="{9D8B030D-6E8A-4147-A177-3AD203B41FA5}">
                      <a16:colId xmlns:a16="http://schemas.microsoft.com/office/drawing/2014/main" val="20003"/>
                    </a:ext>
                  </a:extLst>
                </a:gridCol>
                <a:gridCol w="692062">
                  <a:extLst>
                    <a:ext uri="{9D8B030D-6E8A-4147-A177-3AD203B41FA5}">
                      <a16:colId xmlns:a16="http://schemas.microsoft.com/office/drawing/2014/main" val="20004"/>
                    </a:ext>
                  </a:extLst>
                </a:gridCol>
                <a:gridCol w="374381">
                  <a:extLst>
                    <a:ext uri="{9D8B030D-6E8A-4147-A177-3AD203B41FA5}">
                      <a16:colId xmlns:a16="http://schemas.microsoft.com/office/drawing/2014/main" val="20005"/>
                    </a:ext>
                  </a:extLst>
                </a:gridCol>
                <a:gridCol w="544801">
                  <a:extLst>
                    <a:ext uri="{9D8B030D-6E8A-4147-A177-3AD203B41FA5}">
                      <a16:colId xmlns:a16="http://schemas.microsoft.com/office/drawing/2014/main" val="20006"/>
                    </a:ext>
                  </a:extLst>
                </a:gridCol>
                <a:gridCol w="544801">
                  <a:extLst>
                    <a:ext uri="{9D8B030D-6E8A-4147-A177-3AD203B41FA5}">
                      <a16:colId xmlns:a16="http://schemas.microsoft.com/office/drawing/2014/main" val="20007"/>
                    </a:ext>
                  </a:extLst>
                </a:gridCol>
                <a:gridCol w="544801">
                  <a:extLst>
                    <a:ext uri="{9D8B030D-6E8A-4147-A177-3AD203B41FA5}">
                      <a16:colId xmlns:a16="http://schemas.microsoft.com/office/drawing/2014/main" val="20008"/>
                    </a:ext>
                  </a:extLst>
                </a:gridCol>
                <a:gridCol w="544801">
                  <a:extLst>
                    <a:ext uri="{9D8B030D-6E8A-4147-A177-3AD203B41FA5}">
                      <a16:colId xmlns:a16="http://schemas.microsoft.com/office/drawing/2014/main" val="20009"/>
                    </a:ext>
                  </a:extLst>
                </a:gridCol>
                <a:gridCol w="544801">
                  <a:extLst>
                    <a:ext uri="{9D8B030D-6E8A-4147-A177-3AD203B41FA5}">
                      <a16:colId xmlns:a16="http://schemas.microsoft.com/office/drawing/2014/main" val="20010"/>
                    </a:ext>
                  </a:extLst>
                </a:gridCol>
                <a:gridCol w="732492">
                  <a:extLst>
                    <a:ext uri="{9D8B030D-6E8A-4147-A177-3AD203B41FA5}">
                      <a16:colId xmlns:a16="http://schemas.microsoft.com/office/drawing/2014/main" val="20011"/>
                    </a:ext>
                  </a:extLst>
                </a:gridCol>
                <a:gridCol w="35711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600" b="0" i="0" u="none" strike="noStrike" cap="none" normalizeH="0" baseline="0">
                          <a:ln>
                            <a:noFill/>
                          </a:ln>
                          <a:solidFill>
                            <a:schemeClr val="bg1"/>
                          </a:solidFill>
                          <a:effectLst/>
                          <a:latin typeface="Arial" charset="0"/>
                          <a:cs typeface="Arial" charset="0"/>
                        </a:rPr>
                        <a:t>? </a:t>
                      </a:r>
                      <a:endParaRPr kumimoji="0" lang="en-US" sz="16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-13/5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a:ln>
                            <a:noFill/>
                          </a:ln>
                          <a:solidFill>
                            <a:schemeClr val="bg1">
                              <a:lumMod val="65000"/>
                            </a:schemeClr>
                          </a:solidFill>
                          <a:effectLst/>
                          <a:latin typeface="Arial" charset="0"/>
                          <a:cs typeface="Arial" charset="0"/>
                        </a:rPr>
                        <a:t>4</a:t>
                      </a: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58"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latin typeface="Calibri" panose="020F0502020204030204" pitchFamily="34" charset="0"/>
                <a:cs typeface="Calibri" panose="020F0502020204030204" pitchFamily="34" charset="0"/>
              </a:rPr>
              <a:t>users</a:t>
            </a:r>
          </a:p>
        </p:txBody>
      </p:sp>
      <p:sp>
        <p:nvSpPr>
          <p:cNvPr id="14462" name="Text Box 126"/>
          <p:cNvSpPr txBox="1">
            <a:spLocks noChangeArrowheads="1"/>
          </p:cNvSpPr>
          <p:nvPr/>
        </p:nvSpPr>
        <p:spPr bwMode="auto">
          <a:xfrm>
            <a:off x="2415597" y="5761394"/>
            <a:ext cx="3260725" cy="830997"/>
          </a:xfrm>
          <a:prstGeom prst="rect">
            <a:avLst/>
          </a:prstGeom>
          <a:noFill/>
          <a:ln w="9525">
            <a:noFill/>
            <a:miter lim="800000"/>
            <a:headEnd/>
            <a:tailEnd/>
          </a:ln>
          <a:effectLst/>
        </p:spPr>
        <p:txBody>
          <a:bodyPr wrap="square">
            <a:spAutoFit/>
          </a:bodyPr>
          <a:lstStyle/>
          <a:p>
            <a:pPr>
              <a:spcBef>
                <a:spcPct val="50000"/>
              </a:spcBef>
            </a:pPr>
            <a:r>
              <a:rPr lang="en-US" b="1" dirty="0">
                <a:solidFill>
                  <a:srgbClr val="0000FF"/>
                </a:solidFill>
                <a:latin typeface="Calibri" panose="020F0502020204030204" pitchFamily="34" charset="0"/>
                <a:cs typeface="Calibri" panose="020F0502020204030204" pitchFamily="34" charset="0"/>
              </a:rPr>
              <a:t>Neighbor selection:</a:t>
            </a:r>
            <a:br>
              <a:rPr lang="en-US" dirty="0">
                <a:solidFill>
                  <a:srgbClr val="0000FF"/>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Identify movies similar to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movie </a:t>
            </a:r>
            <a:r>
              <a:rPr lang="en-US" b="1"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rated by user 5</a:t>
            </a:r>
          </a:p>
        </p:txBody>
      </p:sp>
      <p:sp>
        <p:nvSpPr>
          <p:cNvPr id="12" name="Text Box 384"/>
          <p:cNvSpPr txBox="1">
            <a:spLocks noChangeArrowheads="1"/>
          </p:cNvSpPr>
          <p:nvPr/>
        </p:nvSpPr>
        <p:spPr bwMode="auto">
          <a:xfrm rot="16200000">
            <a:off x="1536983" y="3557877"/>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latin typeface="Calibri" panose="020F0502020204030204" pitchFamily="34" charset="0"/>
                <a:cs typeface="Calibri" panose="020F0502020204030204" pitchFamily="34" charset="0"/>
              </a:rPr>
              <a:t>movies</a:t>
            </a:r>
          </a:p>
        </p:txBody>
      </p:sp>
      <p:sp>
        <p:nvSpPr>
          <p:cNvPr id="2" name="TextBox 1"/>
          <p:cNvSpPr txBox="1"/>
          <p:nvPr/>
        </p:nvSpPr>
        <p:spPr>
          <a:xfrm>
            <a:off x="9597082" y="2160407"/>
            <a:ext cx="898525" cy="3600986"/>
          </a:xfrm>
          <a:prstGeom prst="rect">
            <a:avLst/>
          </a:prstGeom>
          <a:noFill/>
        </p:spPr>
        <p:txBody>
          <a:bodyPr wrap="square" rtlCol="0">
            <a:spAutoFit/>
          </a:bodyPr>
          <a:lstStyle/>
          <a:p>
            <a:pPr algn="r"/>
            <a:r>
              <a:rPr lang="en-US" sz="2000" b="1" dirty="0">
                <a:solidFill>
                  <a:srgbClr val="008000"/>
                </a:solidFill>
                <a:latin typeface="Calibri" panose="020F0502020204030204" pitchFamily="34" charset="0"/>
                <a:cs typeface="Calibri" panose="020F0502020204030204" pitchFamily="34" charset="0"/>
              </a:rPr>
              <a:t>1.00</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u="sng"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u="sng" dirty="0">
                <a:solidFill>
                  <a:srgbClr val="008000"/>
                </a:solidFill>
                <a:latin typeface="Calibri" panose="020F0502020204030204" pitchFamily="34" charset="0"/>
                <a:cs typeface="Calibri" panose="020F0502020204030204" pitchFamily="34" charset="0"/>
              </a:rPr>
              <a:t>?</a:t>
            </a:r>
          </a:p>
        </p:txBody>
      </p:sp>
      <p:sp>
        <p:nvSpPr>
          <p:cNvPr id="5" name="Rectangle 4"/>
          <p:cNvSpPr/>
          <p:nvPr/>
        </p:nvSpPr>
        <p:spPr>
          <a:xfrm>
            <a:off x="9706495" y="1641338"/>
            <a:ext cx="1122423" cy="400110"/>
          </a:xfrm>
          <a:prstGeom prst="rect">
            <a:avLst/>
          </a:prstGeom>
        </p:spPr>
        <p:txBody>
          <a:bodyPr wrap="none">
            <a:spAutoFit/>
          </a:bodyPr>
          <a:lstStyle/>
          <a:p>
            <a:pPr algn="r"/>
            <a:r>
              <a:rPr lang="en-US" sz="2000" b="1" dirty="0" err="1">
                <a:solidFill>
                  <a:srgbClr val="008000"/>
                </a:solidFill>
                <a:latin typeface="Calibri" panose="020F0502020204030204" pitchFamily="34" charset="0"/>
                <a:cs typeface="Calibri" panose="020F0502020204030204" pitchFamily="34" charset="0"/>
              </a:rPr>
              <a:t>sim</a:t>
            </a:r>
            <a:r>
              <a:rPr lang="en-US" sz="2000" b="1" dirty="0">
                <a:solidFill>
                  <a:srgbClr val="008000"/>
                </a:solidFill>
                <a:latin typeface="Calibri" panose="020F0502020204030204" pitchFamily="34" charset="0"/>
                <a:cs typeface="Calibri" panose="020F0502020204030204" pitchFamily="34" charset="0"/>
              </a:rPr>
              <a:t>(1,m)</a:t>
            </a:r>
          </a:p>
        </p:txBody>
      </p:sp>
      <p:sp>
        <p:nvSpPr>
          <p:cNvPr id="14" name="TextBox 13"/>
          <p:cNvSpPr txBox="1"/>
          <p:nvPr/>
        </p:nvSpPr>
        <p:spPr>
          <a:xfrm>
            <a:off x="5744956" y="5761394"/>
            <a:ext cx="6294644" cy="923330"/>
          </a:xfrm>
          <a:prstGeom prst="rect">
            <a:avLst/>
          </a:prstGeom>
          <a:noFill/>
        </p:spPr>
        <p:txBody>
          <a:bodyPr wrap="square" rtlCol="0">
            <a:spAutoFit/>
          </a:bodyPr>
          <a:lstStyle/>
          <a:p>
            <a:r>
              <a:rPr lang="en-US" sz="1800" b="1" dirty="0">
                <a:solidFill>
                  <a:srgbClr val="008000"/>
                </a:solidFill>
                <a:latin typeface="Calibri" panose="020F0502020204030204" pitchFamily="34" charset="0"/>
                <a:cs typeface="Calibri" panose="020F0502020204030204" pitchFamily="34" charset="0"/>
              </a:rPr>
              <a:t>Here we use mean centered item-overlap cosine as similarity:</a:t>
            </a:r>
          </a:p>
          <a:p>
            <a:r>
              <a:rPr lang="en-US" sz="1800" b="1" dirty="0">
                <a:solidFill>
                  <a:srgbClr val="008000"/>
                </a:solidFill>
                <a:latin typeface="Calibri" panose="020F0502020204030204" pitchFamily="34" charset="0"/>
                <a:cs typeface="Calibri" panose="020F0502020204030204" pitchFamily="34" charset="0"/>
              </a:rPr>
              <a:t>1)</a:t>
            </a:r>
            <a:r>
              <a:rPr lang="en-US" sz="1800" dirty="0">
                <a:solidFill>
                  <a:srgbClr val="008000"/>
                </a:solidFill>
                <a:latin typeface="Calibri" panose="020F0502020204030204" pitchFamily="34" charset="0"/>
                <a:cs typeface="Calibri" panose="020F0502020204030204" pitchFamily="34" charset="0"/>
              </a:rPr>
              <a:t> Subtract mean rating </a:t>
            </a:r>
            <a:r>
              <a:rPr lang="en-US" sz="1800" b="1" i="1" dirty="0">
                <a:solidFill>
                  <a:srgbClr val="008000"/>
                </a:solidFill>
                <a:latin typeface="Calibri" panose="020F0502020204030204" pitchFamily="34" charset="0"/>
                <a:cs typeface="Calibri" panose="020F0502020204030204" pitchFamily="34" charset="0"/>
              </a:rPr>
              <a:t>m</a:t>
            </a:r>
            <a:r>
              <a:rPr lang="en-US" sz="1800" b="1" i="1" baseline="-25000" dirty="0">
                <a:solidFill>
                  <a:srgbClr val="008000"/>
                </a:solidFill>
                <a:latin typeface="Calibri" panose="020F0502020204030204" pitchFamily="34" charset="0"/>
                <a:cs typeface="Calibri" panose="020F0502020204030204" pitchFamily="34" charset="0"/>
              </a:rPr>
              <a:t>i</a:t>
            </a:r>
            <a:r>
              <a:rPr lang="en-US" sz="1800" dirty="0">
                <a:solidFill>
                  <a:srgbClr val="008000"/>
                </a:solidFill>
                <a:latin typeface="Calibri" panose="020F0502020204030204" pitchFamily="34" charset="0"/>
                <a:cs typeface="Calibri" panose="020F0502020204030204" pitchFamily="34" charset="0"/>
              </a:rPr>
              <a:t> from each movie </a:t>
            </a:r>
            <a:r>
              <a:rPr lang="en-US" sz="1800" b="1" i="1" dirty="0" err="1">
                <a:solidFill>
                  <a:srgbClr val="008000"/>
                </a:solidFill>
                <a:latin typeface="Calibri" panose="020F0502020204030204" pitchFamily="34" charset="0"/>
                <a:cs typeface="Calibri" panose="020F0502020204030204" pitchFamily="34" charset="0"/>
              </a:rPr>
              <a:t>i</a:t>
            </a:r>
            <a:br>
              <a:rPr lang="en-US" sz="1800" b="1" i="1" dirty="0">
                <a:solidFill>
                  <a:srgbClr val="008000"/>
                </a:solidFill>
                <a:latin typeface="Calibri" panose="020F0502020204030204" pitchFamily="34" charset="0"/>
                <a:cs typeface="Calibri" panose="020F0502020204030204" pitchFamily="34" charset="0"/>
              </a:rPr>
            </a:br>
            <a:r>
              <a:rPr lang="en-US" sz="1800" b="1" dirty="0">
                <a:solidFill>
                  <a:srgbClr val="008000"/>
                </a:solidFill>
                <a:latin typeface="Calibri" panose="020F0502020204030204" pitchFamily="34" charset="0"/>
                <a:cs typeface="Calibri" panose="020F0502020204030204" pitchFamily="34" charset="0"/>
              </a:rPr>
              <a:t>2)</a:t>
            </a:r>
            <a:r>
              <a:rPr lang="en-US" sz="1800" dirty="0">
                <a:solidFill>
                  <a:srgbClr val="008000"/>
                </a:solidFill>
                <a:latin typeface="Calibri" panose="020F0502020204030204" pitchFamily="34" charset="0"/>
                <a:cs typeface="Calibri" panose="020F0502020204030204" pitchFamily="34" charset="0"/>
              </a:rPr>
              <a:t> Compute (item-overlapping) cosine similarities between rows</a:t>
            </a:r>
          </a:p>
        </p:txBody>
      </p:sp>
    </p:spTree>
    <p:extLst>
      <p:ext uri="{BB962C8B-B14F-4D97-AF65-F5344CB8AC3E}">
        <p14:creationId xmlns:p14="http://schemas.microsoft.com/office/powerpoint/2010/main" val="1047678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C3806-7B69-B146-A233-68E0035FDF0A}"/>
              </a:ext>
            </a:extLst>
          </p:cNvPr>
          <p:cNvSpPr>
            <a:spLocks noGrp="1"/>
          </p:cNvSpPr>
          <p:nvPr>
            <p:ph type="title"/>
          </p:nvPr>
        </p:nvSpPr>
        <p:spPr/>
        <p:txBody>
          <a:bodyPr/>
          <a:lstStyle/>
          <a:p>
            <a:r>
              <a:rPr lang="en-US" b="1" dirty="0"/>
              <a:t>Compute Cosine Similarity:</a:t>
            </a:r>
            <a:endParaRPr lang="en-US" dirty="0"/>
          </a:p>
        </p:txBody>
      </p:sp>
      <p:sp>
        <p:nvSpPr>
          <p:cNvPr id="3" name="Content Placeholder 2">
            <a:extLst>
              <a:ext uri="{FF2B5EF4-FFF2-40B4-BE49-F238E27FC236}">
                <a16:creationId xmlns:a16="http://schemas.microsoft.com/office/drawing/2014/main" id="{1FBC9746-1835-1347-8014-35A0C5AD7C66}"/>
              </a:ext>
            </a:extLst>
          </p:cNvPr>
          <p:cNvSpPr>
            <a:spLocks noGrp="1"/>
          </p:cNvSpPr>
          <p:nvPr>
            <p:ph idx="1"/>
          </p:nvPr>
        </p:nvSpPr>
        <p:spPr>
          <a:xfrm>
            <a:off x="1649307" y="2209800"/>
            <a:ext cx="9601199" cy="4038600"/>
          </a:xfrm>
        </p:spPr>
        <p:txBody>
          <a:bodyPr>
            <a:normAutofit/>
          </a:bodyPr>
          <a:lstStyle/>
          <a:p>
            <a:r>
              <a:rPr lang="en-US" dirty="0"/>
              <a:t>For rows 1 and 3, they both have values for users 1, 9 and 11.</a:t>
            </a:r>
          </a:p>
          <a:p>
            <a:endParaRPr lang="en-US" dirty="0"/>
          </a:p>
          <a:p>
            <a:br>
              <a:rPr lang="en-US" dirty="0"/>
            </a:br>
            <a:endParaRPr lang="en-US" dirty="0"/>
          </a:p>
          <a:p>
            <a:r>
              <a:rPr lang="en-US" dirty="0"/>
              <a:t>For rows 1 and 6, they both have values for users 1, 3 and 11.</a:t>
            </a:r>
          </a:p>
          <a:p>
            <a:endParaRPr lang="en-US" dirty="0"/>
          </a:p>
        </p:txBody>
      </p:sp>
      <p:pic>
        <p:nvPicPr>
          <p:cNvPr id="5" name="Picture 4">
            <a:extLst>
              <a:ext uri="{FF2B5EF4-FFF2-40B4-BE49-F238E27FC236}">
                <a16:creationId xmlns:a16="http://schemas.microsoft.com/office/drawing/2014/main" id="{AD44E29F-FD1F-3648-9902-CF663882E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2178" y="2994446"/>
            <a:ext cx="7371520" cy="778565"/>
          </a:xfrm>
          <a:prstGeom prst="rect">
            <a:avLst/>
          </a:prstGeom>
        </p:spPr>
      </p:pic>
      <p:pic>
        <p:nvPicPr>
          <p:cNvPr id="7" name="Picture 6">
            <a:extLst>
              <a:ext uri="{FF2B5EF4-FFF2-40B4-BE49-F238E27FC236}">
                <a16:creationId xmlns:a16="http://schemas.microsoft.com/office/drawing/2014/main" id="{78682C5E-48F7-5C4E-9F64-766681428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959" y="4953000"/>
            <a:ext cx="8166652" cy="762000"/>
          </a:xfrm>
          <a:prstGeom prst="rect">
            <a:avLst/>
          </a:prstGeom>
        </p:spPr>
      </p:pic>
    </p:spTree>
    <p:extLst>
      <p:ext uri="{BB962C8B-B14F-4D97-AF65-F5344CB8AC3E}">
        <p14:creationId xmlns:p14="http://schemas.microsoft.com/office/powerpoint/2010/main" val="1401983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9" name="Date Placeholder 8"/>
          <p:cNvSpPr>
            <a:spLocks noGrp="1"/>
          </p:cNvSpPr>
          <p:nvPr>
            <p:ph type="dt" sz="half" idx="10"/>
          </p:nvPr>
        </p:nvSpPr>
        <p:spPr/>
        <p:txBody>
          <a:bodyPr/>
          <a:lstStyle/>
          <a:p>
            <a:fld id="{496B1985-0871-47ED-9B80-FEE8D4027047}" type="datetime1">
              <a:rPr lang="en-US" smtClean="0"/>
              <a:t>5/12/21</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50</a:t>
            </a:fld>
            <a:endParaRPr lang="en-US"/>
          </a:p>
        </p:txBody>
      </p:sp>
      <p:graphicFrame>
        <p:nvGraphicFramePr>
          <p:cNvPr id="15363" name="Group 3"/>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bg1"/>
                          </a:solidFill>
                          <a:effectLst/>
                          <a:latin typeface="Arial" charset="0"/>
                          <a:cs typeface="Arial" charset="0"/>
                        </a:rPr>
                        <a:t>? </a:t>
                      </a:r>
                      <a:endParaRPr kumimoji="0" lang="en-US" sz="2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a:ln>
                            <a:noFill/>
                          </a:ln>
                          <a:solidFill>
                            <a:srgbClr val="FF0000"/>
                          </a:solidFill>
                          <a:effectLst/>
                          <a:latin typeface="Arial" charset="0"/>
                          <a:cs typeface="Arial" charset="0"/>
                        </a:rPr>
                        <a:t>6</a:t>
                      </a:r>
                      <a:endParaRPr kumimoji="0" lang="en-US" sz="2000" b="1" i="0" u="sng" strike="noStrike" cap="none" normalizeH="0" baseline="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5482"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a:solidFill>
                  <a:srgbClr val="008000"/>
                </a:solidFill>
              </a:rPr>
              <a:t>users</a:t>
            </a:r>
          </a:p>
        </p:txBody>
      </p:sp>
      <p:sp>
        <p:nvSpPr>
          <p:cNvPr id="15484" name="Text Box 124"/>
          <p:cNvSpPr txBox="1">
            <a:spLocks noChangeArrowheads="1"/>
          </p:cNvSpPr>
          <p:nvPr/>
        </p:nvSpPr>
        <p:spPr bwMode="auto">
          <a:xfrm>
            <a:off x="1773126" y="5798067"/>
            <a:ext cx="10647474" cy="892552"/>
          </a:xfrm>
          <a:prstGeom prst="rect">
            <a:avLst/>
          </a:prstGeom>
          <a:noFill/>
          <a:ln w="9525">
            <a:noFill/>
            <a:miter lim="800000"/>
            <a:headEnd/>
            <a:tailEnd/>
          </a:ln>
          <a:effectLst/>
        </p:spPr>
        <p:txBody>
          <a:bodyPr wrap="square">
            <a:spAutoFit/>
          </a:bodyPr>
          <a:lstStyle/>
          <a:p>
            <a:pPr>
              <a:spcBef>
                <a:spcPct val="50000"/>
              </a:spcBef>
            </a:pPr>
            <a:r>
              <a:rPr lang="en-US" sz="2400" b="1" dirty="0">
                <a:latin typeface="Arial" pitchFamily="34" charset="0"/>
                <a:cs typeface="Arial" pitchFamily="34" charset="0"/>
              </a:rPr>
              <a:t>Compute similarity weights:</a:t>
            </a:r>
            <a:br>
              <a:rPr lang="en-US" sz="2400" dirty="0">
                <a:latin typeface="Arial" pitchFamily="34" charset="0"/>
                <a:cs typeface="Arial" pitchFamily="34" charset="0"/>
              </a:rPr>
            </a:br>
            <a:r>
              <a:rPr lang="en-US" sz="2800" b="1" dirty="0">
                <a:solidFill>
                  <a:srgbClr val="0000FF"/>
                </a:solidFill>
                <a:latin typeface="Arial" pitchFamily="34" charset="0"/>
                <a:cs typeface="Arial" pitchFamily="34" charset="0"/>
              </a:rPr>
              <a:t>s</a:t>
            </a:r>
            <a:r>
              <a:rPr lang="en-US" sz="2800" b="1" baseline="-25000" dirty="0">
                <a:solidFill>
                  <a:srgbClr val="0000FF"/>
                </a:solidFill>
                <a:latin typeface="Arial" pitchFamily="34" charset="0"/>
                <a:cs typeface="Arial" pitchFamily="34" charset="0"/>
              </a:rPr>
              <a:t>1,3</a:t>
            </a:r>
            <a:r>
              <a:rPr lang="en-US" sz="2800" b="1" dirty="0">
                <a:solidFill>
                  <a:srgbClr val="0000FF"/>
                </a:solidFill>
                <a:latin typeface="Arial" pitchFamily="34" charset="0"/>
                <a:cs typeface="Arial" pitchFamily="34" charset="0"/>
              </a:rPr>
              <a:t>=.658, s</a:t>
            </a:r>
            <a:r>
              <a:rPr lang="en-US" sz="2800" b="1" baseline="-25000" dirty="0">
                <a:solidFill>
                  <a:srgbClr val="0000FF"/>
                </a:solidFill>
                <a:latin typeface="Arial" pitchFamily="34" charset="0"/>
                <a:cs typeface="Arial" pitchFamily="34" charset="0"/>
              </a:rPr>
              <a:t>1,6</a:t>
            </a:r>
            <a:r>
              <a:rPr lang="en-US" sz="2800" b="1" dirty="0">
                <a:solidFill>
                  <a:srgbClr val="0000FF"/>
                </a:solidFill>
                <a:latin typeface="Arial" pitchFamily="34" charset="0"/>
                <a:cs typeface="Arial" pitchFamily="34" charset="0"/>
              </a:rPr>
              <a:t>=.768  </a:t>
            </a:r>
            <a:r>
              <a:rPr lang="en-US" sz="1800" b="1" dirty="0">
                <a:solidFill>
                  <a:srgbClr val="0000FF"/>
                </a:solidFill>
                <a:latin typeface="Arial" pitchFamily="34" charset="0"/>
                <a:cs typeface="Arial" pitchFamily="34" charset="0"/>
              </a:rPr>
              <a:t>(we compute s</a:t>
            </a:r>
            <a:r>
              <a:rPr lang="en-US" sz="1800" b="1" baseline="-25000" dirty="0">
                <a:solidFill>
                  <a:srgbClr val="0000FF"/>
                </a:solidFill>
                <a:latin typeface="Arial" pitchFamily="34" charset="0"/>
                <a:cs typeface="Arial" pitchFamily="34" charset="0"/>
              </a:rPr>
              <a:t>1,2</a:t>
            </a:r>
            <a:r>
              <a:rPr lang="en-US" sz="1800" b="1" dirty="0">
                <a:solidFill>
                  <a:srgbClr val="0000FF"/>
                </a:solidFill>
                <a:latin typeface="Arial" pitchFamily="34" charset="0"/>
                <a:cs typeface="Arial" pitchFamily="34" charset="0"/>
              </a:rPr>
              <a:t>, s</a:t>
            </a:r>
            <a:r>
              <a:rPr lang="en-US" sz="1800" b="1" baseline="-25000" dirty="0">
                <a:solidFill>
                  <a:srgbClr val="0000FF"/>
                </a:solidFill>
                <a:latin typeface="Arial" pitchFamily="34" charset="0"/>
                <a:cs typeface="Arial" pitchFamily="34" charset="0"/>
              </a:rPr>
              <a:t>1,4</a:t>
            </a:r>
            <a:r>
              <a:rPr lang="en-US" sz="1800" b="1" dirty="0">
                <a:solidFill>
                  <a:srgbClr val="0000FF"/>
                </a:solidFill>
                <a:latin typeface="Arial" pitchFamily="34" charset="0"/>
                <a:cs typeface="Arial" pitchFamily="34" charset="0"/>
              </a:rPr>
              <a:t>, s</a:t>
            </a:r>
            <a:r>
              <a:rPr lang="en-US" sz="1800" b="1" baseline="-25000" dirty="0">
                <a:solidFill>
                  <a:srgbClr val="0000FF"/>
                </a:solidFill>
                <a:latin typeface="Arial" pitchFamily="34" charset="0"/>
                <a:cs typeface="Arial" pitchFamily="34" charset="0"/>
              </a:rPr>
              <a:t>1,5</a:t>
            </a:r>
            <a:r>
              <a:rPr lang="en-US" sz="1800" b="1" dirty="0">
                <a:solidFill>
                  <a:srgbClr val="0000FF"/>
                </a:solidFill>
                <a:latin typeface="Arial" pitchFamily="34" charset="0"/>
                <a:cs typeface="Arial" pitchFamily="34" charset="0"/>
              </a:rPr>
              <a:t> too; let's assume those are smaller)</a:t>
            </a:r>
            <a:endParaRPr lang="en-US" sz="2800" b="1" dirty="0">
              <a:solidFill>
                <a:srgbClr val="0000FF"/>
              </a:solidFill>
              <a:latin typeface="Arial" pitchFamily="34" charset="0"/>
              <a:cs typeface="Arial" pitchFamily="34" charset="0"/>
            </a:endParaRP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4" name="Rectangle 13"/>
          <p:cNvSpPr/>
          <p:nvPr/>
        </p:nvSpPr>
        <p:spPr>
          <a:xfrm>
            <a:off x="9382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6" name="TextBox 15">
            <a:extLst>
              <a:ext uri="{FF2B5EF4-FFF2-40B4-BE49-F238E27FC236}">
                <a16:creationId xmlns:a16="http://schemas.microsoft.com/office/drawing/2014/main" id="{8A782BFA-9AA7-4E40-8197-288179744C8B}"/>
              </a:ext>
            </a:extLst>
          </p:cNvPr>
          <p:cNvSpPr txBox="1"/>
          <p:nvPr/>
        </p:nvSpPr>
        <p:spPr>
          <a:xfrm>
            <a:off x="9382326" y="2209077"/>
            <a:ext cx="898525" cy="3600986"/>
          </a:xfrm>
          <a:prstGeom prst="rect">
            <a:avLst/>
          </a:prstGeom>
          <a:noFill/>
        </p:spPr>
        <p:txBody>
          <a:bodyPr wrap="square" rtlCol="0">
            <a:spAutoFit/>
          </a:bodyPr>
          <a:lstStyle/>
          <a:p>
            <a:pPr algn="r"/>
            <a:r>
              <a:rPr lang="en-US" sz="2000" b="1" dirty="0">
                <a:solidFill>
                  <a:srgbClr val="008000"/>
                </a:solidFill>
                <a:latin typeface="Arial" pitchFamily="34" charset="0"/>
                <a:cs typeface="Arial" pitchFamily="34" charset="0"/>
              </a:rPr>
              <a:t>1.000</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.658</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.768</a:t>
            </a:r>
          </a:p>
        </p:txBody>
      </p:sp>
      <p:sp>
        <p:nvSpPr>
          <p:cNvPr id="17" name="Footer Placeholder 14">
            <a:extLst>
              <a:ext uri="{FF2B5EF4-FFF2-40B4-BE49-F238E27FC236}">
                <a16:creationId xmlns:a16="http://schemas.microsoft.com/office/drawing/2014/main" id="{BE7BD010-55BA-5A43-A244-0965D21A71BD}"/>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345459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1" y="-313556"/>
            <a:ext cx="8556765" cy="1493544"/>
          </a:xfrm>
        </p:spPr>
        <p:txBody>
          <a:bodyPr>
            <a:normAutofit fontScale="90000"/>
          </a:bodyPr>
          <a:lstStyle/>
          <a:p>
            <a:r>
              <a:rPr lang="en-US" dirty="0"/>
              <a:t>Item-Item CF (|N|=2)</a:t>
            </a:r>
            <a:br>
              <a:rPr lang="en-US" dirty="0"/>
            </a:br>
            <a:r>
              <a:rPr lang="en-US" sz="4400" dirty="0"/>
              <a:t>Approximate rating with weighted mean</a:t>
            </a:r>
            <a:endParaRPr lang="en-US" dirty="0"/>
          </a:p>
        </p:txBody>
      </p:sp>
      <p:sp>
        <p:nvSpPr>
          <p:cNvPr id="9" name="Date Placeholder 8"/>
          <p:cNvSpPr>
            <a:spLocks noGrp="1"/>
          </p:cNvSpPr>
          <p:nvPr>
            <p:ph type="dt" sz="half" idx="10"/>
          </p:nvPr>
        </p:nvSpPr>
        <p:spPr/>
        <p:txBody>
          <a:bodyPr/>
          <a:lstStyle/>
          <a:p>
            <a:fld id="{02F41B63-81F7-471A-9B7D-D74A619DE809}" type="datetime1">
              <a:rPr lang="en-US" smtClean="0"/>
              <a:t>5/12/21</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51</a:t>
            </a:fld>
            <a:endParaRPr lang="en-US"/>
          </a:p>
        </p:txBody>
      </p:sp>
      <p:graphicFrame>
        <p:nvGraphicFramePr>
          <p:cNvPr id="16516" name="Group 132"/>
          <p:cNvGraphicFramePr>
            <a:graphicFrameLocks noGrp="1"/>
          </p:cNvGraphicFramePr>
          <p:nvPr/>
        </p:nvGraphicFramePr>
        <p:xfrm>
          <a:off x="2667000"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398398">
                  <a:extLst>
                    <a:ext uri="{9D8B030D-6E8A-4147-A177-3AD203B41FA5}">
                      <a16:colId xmlns:a16="http://schemas.microsoft.com/office/drawing/2014/main" val="20006"/>
                    </a:ext>
                  </a:extLst>
                </a:gridCol>
                <a:gridCol w="643002">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bg1"/>
                          </a:solidFill>
                          <a:effectLst/>
                          <a:latin typeface="Arial" charset="0"/>
                          <a:cs typeface="Arial" charset="0"/>
                        </a:rPr>
                        <a:t>2.54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6506" name="Text Box 122"/>
          <p:cNvSpPr txBox="1">
            <a:spLocks noChangeArrowheads="1"/>
          </p:cNvSpPr>
          <p:nvPr/>
        </p:nvSpPr>
        <p:spPr bwMode="auto">
          <a:xfrm>
            <a:off x="5638801" y="1143000"/>
            <a:ext cx="763351" cy="400110"/>
          </a:xfrm>
          <a:prstGeom prst="rect">
            <a:avLst/>
          </a:prstGeom>
          <a:noFill/>
          <a:ln w="9525">
            <a:noFill/>
            <a:miter lim="800000"/>
            <a:headEnd/>
            <a:tailEnd/>
          </a:ln>
          <a:effectLst/>
        </p:spPr>
        <p:txBody>
          <a:bodyPr wrap="none">
            <a:spAutoFit/>
          </a:bodyPr>
          <a:lstStyle/>
          <a:p>
            <a:pPr algn="l"/>
            <a:r>
              <a:rPr lang="en-US" sz="2000" b="1">
                <a:solidFill>
                  <a:srgbClr val="008000"/>
                </a:solidFill>
              </a:rPr>
              <a:t>users</a:t>
            </a:r>
          </a:p>
        </p:txBody>
      </p:sp>
      <p:sp>
        <p:nvSpPr>
          <p:cNvPr id="16508" name="Text Box 124"/>
          <p:cNvSpPr txBox="1">
            <a:spLocks noChangeArrowheads="1"/>
          </p:cNvSpPr>
          <p:nvPr/>
        </p:nvSpPr>
        <p:spPr bwMode="auto">
          <a:xfrm>
            <a:off x="1981200" y="5729232"/>
            <a:ext cx="5924542" cy="861774"/>
          </a:xfrm>
          <a:prstGeom prst="rect">
            <a:avLst/>
          </a:prstGeom>
          <a:noFill/>
          <a:ln w="9525">
            <a:noFill/>
            <a:miter lim="800000"/>
            <a:headEnd/>
            <a:tailEnd/>
          </a:ln>
          <a:effectLst/>
        </p:spPr>
        <p:txBody>
          <a:bodyPr wrap="square">
            <a:spAutoFit/>
          </a:bodyPr>
          <a:lstStyle/>
          <a:p>
            <a:pPr>
              <a:spcBef>
                <a:spcPct val="50000"/>
              </a:spcBef>
            </a:pPr>
            <a:r>
              <a:rPr lang="en-US" sz="2000" b="1" dirty="0">
                <a:latin typeface="Arial" pitchFamily="34" charset="0"/>
                <a:cs typeface="Arial" pitchFamily="34" charset="0"/>
              </a:rPr>
              <a:t>Predict by taking weighted average:</a:t>
            </a:r>
          </a:p>
          <a:p>
            <a:pPr>
              <a:spcBef>
                <a:spcPct val="50000"/>
              </a:spcBef>
            </a:pPr>
            <a:r>
              <a:rPr lang="en-US" sz="2000" b="1" dirty="0">
                <a:latin typeface="Arial" pitchFamily="34" charset="0"/>
                <a:cs typeface="Arial" pitchFamily="34" charset="0"/>
              </a:rPr>
              <a:t>r</a:t>
            </a:r>
            <a:r>
              <a:rPr lang="en-US" sz="2000" b="1" baseline="-25000" dirty="0">
                <a:latin typeface="Arial" pitchFamily="34" charset="0"/>
                <a:cs typeface="Arial" pitchFamily="34" charset="0"/>
              </a:rPr>
              <a:t>1,5 </a:t>
            </a:r>
            <a:r>
              <a:rPr lang="en-US" sz="2000" b="1" dirty="0">
                <a:latin typeface="Arial" pitchFamily="34" charset="0"/>
                <a:cs typeface="Arial" pitchFamily="34" charset="0"/>
              </a:rPr>
              <a:t>= </a:t>
            </a:r>
            <a:r>
              <a:rPr lang="en-US" sz="2000" b="1" dirty="0">
                <a:solidFill>
                  <a:srgbClr val="0000FF"/>
                </a:solidFill>
                <a:latin typeface="Arial" pitchFamily="34" charset="0"/>
                <a:cs typeface="Arial" pitchFamily="34" charset="0"/>
              </a:rPr>
              <a:t>(0.658*2 + 0.768*3) / (0.658+0.768) = 2.54</a:t>
            </a:r>
            <a:endParaRPr lang="en-US" sz="2400" b="1" dirty="0">
              <a:solidFill>
                <a:srgbClr val="0000FF"/>
              </a:solidFill>
              <a:latin typeface="Arial" pitchFamily="34" charset="0"/>
              <a:cs typeface="Arial" pitchFamily="34" charset="0"/>
            </a:endParaRP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mc:AlternateContent xmlns:mc="http://schemas.openxmlformats.org/markup-compatibility/2006" xmlns:a14="http://schemas.microsoft.com/office/drawing/2010/main">
        <mc:Choice Requires="a14">
          <p:sp>
            <p:nvSpPr>
              <p:cNvPr id="2" name="TextBox 1"/>
              <p:cNvSpPr txBox="1"/>
              <p:nvPr/>
            </p:nvSpPr>
            <p:spPr>
              <a:xfrm>
                <a:off x="8022789" y="5767338"/>
                <a:ext cx="2515176" cy="8041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𝒓</m:t>
                          </m:r>
                        </m:e>
                        <m:sub>
                          <m:r>
                            <a:rPr lang="en-US" sz="2000" b="1" i="1">
                              <a:latin typeface="Cambria Math"/>
                              <a:cs typeface="Arial" pitchFamily="34" charset="0"/>
                            </a:rPr>
                            <m:t>𝒊𝒙</m:t>
                          </m:r>
                        </m:sub>
                      </m:sSub>
                      <m:r>
                        <a:rPr lang="en-US" sz="2000" b="1" i="1">
                          <a:latin typeface="Cambria Math"/>
                          <a:cs typeface="Arial" pitchFamily="34" charset="0"/>
                        </a:rPr>
                        <m:t>=</m:t>
                      </m:r>
                      <m:f>
                        <m:fPr>
                          <m:ctrlPr>
                            <a:rPr lang="en-US" sz="2000" b="1" i="1">
                              <a:latin typeface="Cambria Math" panose="02040503050406030204" pitchFamily="18" charset="0"/>
                              <a:cs typeface="Arial" pitchFamily="34" charset="0"/>
                            </a:rPr>
                          </m:ctrlPr>
                        </m:fPr>
                        <m:num>
                          <m:nary>
                            <m:naryPr>
                              <m:chr m:val="∑"/>
                              <m:supHide m:val="on"/>
                              <m:ctrlPr>
                                <a:rPr lang="en-US" sz="2000" b="1" i="1">
                                  <a:latin typeface="Cambria Math" panose="02040503050406030204" pitchFamily="18" charset="0"/>
                                  <a:cs typeface="Arial" pitchFamily="34" charset="0"/>
                                </a:rPr>
                              </m:ctrlPr>
                            </m:naryPr>
                            <m:sub>
                              <m:r>
                                <a:rPr lang="en-US" sz="2000" b="1" i="1">
                                  <a:latin typeface="Cambria Math"/>
                                  <a:cs typeface="Arial" pitchFamily="34" charset="0"/>
                                </a:rPr>
                                <m:t>𝒋</m:t>
                              </m:r>
                              <m:r>
                                <a:rPr lang="en-US" sz="2000" b="1" i="1">
                                  <a:latin typeface="Cambria Math"/>
                                  <a:cs typeface="Arial" pitchFamily="34" charset="0"/>
                                </a:rPr>
                                <m:t>∈</m:t>
                              </m:r>
                              <m:r>
                                <a:rPr lang="en-US" sz="2000" b="1" i="1">
                                  <a:latin typeface="Cambria Math"/>
                                  <a:cs typeface="Arial" pitchFamily="34" charset="0"/>
                                </a:rPr>
                                <m:t>𝑵</m:t>
                              </m:r>
                              <m:r>
                                <a:rPr lang="en-US" sz="2000" b="1" i="1">
                                  <a:latin typeface="Cambria Math"/>
                                  <a:cs typeface="Arial" pitchFamily="34" charset="0"/>
                                </a:rPr>
                                <m:t>(</m:t>
                              </m:r>
                              <m:r>
                                <a:rPr lang="en-US" sz="2000" b="1" i="1">
                                  <a:latin typeface="Cambria Math"/>
                                  <a:cs typeface="Arial" pitchFamily="34" charset="0"/>
                                </a:rPr>
                                <m:t>𝒊</m:t>
                              </m:r>
                              <m:r>
                                <a:rPr lang="en-US" sz="2000" b="1" i="1">
                                  <a:latin typeface="Cambria Math"/>
                                  <a:cs typeface="Arial" pitchFamily="34" charset="0"/>
                                </a:rPr>
                                <m:t>;</m:t>
                              </m:r>
                              <m:r>
                                <a:rPr lang="en-US" sz="2000" b="1" i="1">
                                  <a:latin typeface="Cambria Math"/>
                                  <a:cs typeface="Arial" pitchFamily="34" charset="0"/>
                                </a:rPr>
                                <m:t>𝒙</m:t>
                              </m:r>
                              <m:r>
                                <a:rPr lang="en-US" sz="2000" b="1" i="1">
                                  <a:latin typeface="Cambria Math"/>
                                  <a:cs typeface="Arial" pitchFamily="34" charset="0"/>
                                </a:rPr>
                                <m:t>)</m:t>
                              </m:r>
                            </m:sub>
                            <m:sup/>
                            <m:e>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𝒔</m:t>
                                  </m:r>
                                </m:e>
                                <m:sub>
                                  <m:r>
                                    <a:rPr lang="en-US" sz="2000" b="1" i="1">
                                      <a:latin typeface="Cambria Math"/>
                                      <a:cs typeface="Arial" pitchFamily="34" charset="0"/>
                                    </a:rPr>
                                    <m:t>𝒊𝒋</m:t>
                                  </m:r>
                                </m:sub>
                              </m:sSub>
                              <m:r>
                                <a:rPr lang="en-US" sz="2000" b="1" i="1">
                                  <a:latin typeface="Cambria Math" panose="02040503050406030204" pitchFamily="18" charset="0"/>
                                  <a:cs typeface="Arial" pitchFamily="34" charset="0"/>
                                </a:rPr>
                                <m:t> </m:t>
                              </m:r>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𝒓</m:t>
                                  </m:r>
                                </m:e>
                                <m:sub>
                                  <m:r>
                                    <a:rPr lang="en-US" sz="2000" b="1" i="1">
                                      <a:latin typeface="Cambria Math"/>
                                      <a:cs typeface="Arial" pitchFamily="34" charset="0"/>
                                    </a:rPr>
                                    <m:t>𝒋𝒙</m:t>
                                  </m:r>
                                </m:sub>
                              </m:sSub>
                            </m:e>
                          </m:nary>
                        </m:num>
                        <m:den>
                          <m:r>
                            <a:rPr lang="en-US" sz="2000" b="1" i="1">
                              <a:latin typeface="Cambria Math"/>
                              <a:cs typeface="Arial" pitchFamily="34" charset="0"/>
                            </a:rPr>
                            <m:t>∑</m:t>
                          </m:r>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𝒔</m:t>
                              </m:r>
                            </m:e>
                            <m:sub>
                              <m:r>
                                <a:rPr lang="en-US" sz="2000" b="1" i="1">
                                  <a:latin typeface="Cambria Math"/>
                                  <a:cs typeface="Arial" pitchFamily="34" charset="0"/>
                                </a:rPr>
                                <m:t>𝒊𝒋</m:t>
                              </m:r>
                            </m:sub>
                          </m:sSub>
                        </m:den>
                      </m:f>
                    </m:oMath>
                  </m:oMathPara>
                </a14:m>
                <a:endParaRPr lang="en-US" sz="2000" b="1" dirty="0">
                  <a:latin typeface="Arial" pitchFamily="34" charset="0"/>
                  <a:cs typeface="Arial"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8022789" y="5767338"/>
                <a:ext cx="2515176" cy="804131"/>
              </a:xfrm>
              <a:prstGeom prst="rect">
                <a:avLst/>
              </a:prstGeom>
              <a:blipFill>
                <a:blip r:embed="rId3"/>
                <a:stretch>
                  <a:fillRect t="-60938" b="-3750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404DD5AD-90AB-7D48-B488-998EB97D2612}"/>
              </a:ext>
            </a:extLst>
          </p:cNvPr>
          <p:cNvSpPr/>
          <p:nvPr/>
        </p:nvSpPr>
        <p:spPr>
          <a:xfrm>
            <a:off x="9382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4" name="TextBox 13">
            <a:extLst>
              <a:ext uri="{FF2B5EF4-FFF2-40B4-BE49-F238E27FC236}">
                <a16:creationId xmlns:a16="http://schemas.microsoft.com/office/drawing/2014/main" id="{C7979AD9-C999-0D40-85AA-A8543B1366A0}"/>
              </a:ext>
            </a:extLst>
          </p:cNvPr>
          <p:cNvSpPr txBox="1"/>
          <p:nvPr/>
        </p:nvSpPr>
        <p:spPr>
          <a:xfrm>
            <a:off x="9382326" y="2209077"/>
            <a:ext cx="898525" cy="3600986"/>
          </a:xfrm>
          <a:prstGeom prst="rect">
            <a:avLst/>
          </a:prstGeom>
          <a:noFill/>
        </p:spPr>
        <p:txBody>
          <a:bodyPr wrap="square" rtlCol="0">
            <a:spAutoFit/>
          </a:bodyPr>
          <a:lstStyle/>
          <a:p>
            <a:pPr algn="r"/>
            <a:r>
              <a:rPr lang="en-US" sz="2000" b="1" dirty="0">
                <a:solidFill>
                  <a:srgbClr val="008000"/>
                </a:solidFill>
                <a:latin typeface="Arial" pitchFamily="34" charset="0"/>
                <a:cs typeface="Arial" pitchFamily="34" charset="0"/>
              </a:rPr>
              <a:t>1.000</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.658</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.768</a:t>
            </a:r>
          </a:p>
        </p:txBody>
      </p:sp>
      <p:sp>
        <p:nvSpPr>
          <p:cNvPr id="16" name="Footer Placeholder 14">
            <a:extLst>
              <a:ext uri="{FF2B5EF4-FFF2-40B4-BE49-F238E27FC236}">
                <a16:creationId xmlns:a16="http://schemas.microsoft.com/office/drawing/2014/main" id="{A282E8AC-5770-0946-A2F3-11018A39777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6853313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097287" y="286605"/>
            <a:ext cx="8793473" cy="703996"/>
          </a:xfrm>
        </p:spPr>
        <p:txBody>
          <a:bodyPr>
            <a:normAutofit/>
          </a:bodyPr>
          <a:lstStyle/>
          <a:p>
            <a:r>
              <a:rPr lang="en-US" dirty="0"/>
              <a:t>Item-Item vs. User-User</a:t>
            </a:r>
          </a:p>
        </p:txBody>
      </p:sp>
      <p:sp>
        <p:nvSpPr>
          <p:cNvPr id="12" name="Date Placeholder 11"/>
          <p:cNvSpPr>
            <a:spLocks noGrp="1"/>
          </p:cNvSpPr>
          <p:nvPr>
            <p:ph type="dt" sz="half" idx="10"/>
          </p:nvPr>
        </p:nvSpPr>
        <p:spPr/>
        <p:txBody>
          <a:bodyPr/>
          <a:lstStyle/>
          <a:p>
            <a:fld id="{70CA863A-5118-47FA-AC9C-902A70D3DC94}" type="datetime1">
              <a:rPr lang="en-US" smtClean="0"/>
              <a:t>5/12/21</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52</a:t>
            </a:fld>
            <a:endParaRPr lang="en-US"/>
          </a:p>
        </p:txBody>
      </p:sp>
      <p:sp>
        <p:nvSpPr>
          <p:cNvPr id="2" name="Content Placeholder 1"/>
          <p:cNvSpPr>
            <a:spLocks noGrp="1"/>
          </p:cNvSpPr>
          <p:nvPr>
            <p:ph idx="1"/>
          </p:nvPr>
        </p:nvSpPr>
        <p:spPr>
          <a:xfrm>
            <a:off x="1219200" y="1845734"/>
            <a:ext cx="10210800" cy="4023360"/>
          </a:xfrm>
        </p:spPr>
        <p:txBody>
          <a:bodyPr/>
          <a:lstStyle/>
          <a:p>
            <a:pPr marL="690372" indent="-571500">
              <a:buSzPct val="80000"/>
              <a:buFont typeface="Arial" panose="020B0604020202020204" pitchFamily="34" charset="0"/>
              <a:buChar char="•"/>
              <a:defRPr/>
            </a:pPr>
            <a:r>
              <a:rPr lang="en-US" sz="3600" b="1" dirty="0">
                <a:solidFill>
                  <a:srgbClr val="061CFF"/>
                </a:solidFill>
                <a:latin typeface="Calibri" pitchFamily="34" charset="0"/>
                <a:cs typeface="Calibri" pitchFamily="34" charset="0"/>
              </a:rPr>
              <a:t>In practice, </a:t>
            </a:r>
            <a:r>
              <a:rPr lang="en-US" sz="3600" b="1" u="sng" dirty="0">
                <a:solidFill>
                  <a:srgbClr val="061CFF"/>
                </a:solidFill>
                <a:latin typeface="Calibri" pitchFamily="34" charset="0"/>
                <a:cs typeface="Calibri" pitchFamily="34" charset="0"/>
              </a:rPr>
              <a:t>item-item</a:t>
            </a:r>
            <a:r>
              <a:rPr lang="en-US" sz="3600" b="1" dirty="0">
                <a:solidFill>
                  <a:srgbClr val="061CFF"/>
                </a:solidFill>
                <a:latin typeface="Calibri" pitchFamily="34" charset="0"/>
                <a:cs typeface="Calibri" pitchFamily="34" charset="0"/>
              </a:rPr>
              <a:t> often works better than user-user</a:t>
            </a:r>
          </a:p>
          <a:p>
            <a:pPr marL="690372" indent="-571500">
              <a:buSzPct val="80000"/>
              <a:buFont typeface="Arial" panose="020B0604020202020204" pitchFamily="34" charset="0"/>
              <a:buChar char="•"/>
              <a:defRPr/>
            </a:pPr>
            <a:r>
              <a:rPr lang="en-US" sz="3600" b="1" dirty="0">
                <a:latin typeface="Calibri" pitchFamily="34" charset="0"/>
                <a:cs typeface="Calibri" pitchFamily="34" charset="0"/>
              </a:rPr>
              <a:t>Why? </a:t>
            </a:r>
            <a:r>
              <a:rPr lang="en-US" sz="3600" dirty="0">
                <a:latin typeface="Calibri" pitchFamily="34" charset="0"/>
                <a:cs typeface="Calibri" pitchFamily="34" charset="0"/>
              </a:rPr>
              <a:t>Items are simpler, users have multiple tastes</a:t>
            </a:r>
          </a:p>
          <a:p>
            <a:pPr marL="868680" lvl="1" indent="-457200">
              <a:buSzPct val="80000"/>
              <a:buFont typeface="Arial" panose="020B0604020202020204" pitchFamily="34" charset="0"/>
              <a:buChar char="•"/>
              <a:defRPr/>
            </a:pPr>
            <a:r>
              <a:rPr lang="en-US" sz="3400" dirty="0">
                <a:latin typeface="Calibri" pitchFamily="34" charset="0"/>
                <a:cs typeface="Calibri" pitchFamily="34" charset="0"/>
              </a:rPr>
              <a:t>(People are more complex than objects)</a:t>
            </a:r>
          </a:p>
          <a:p>
            <a:endParaRPr lang="en-US" dirty="0"/>
          </a:p>
        </p:txBody>
      </p:sp>
      <p:sp>
        <p:nvSpPr>
          <p:cNvPr id="8" name="Footer Placeholder 14">
            <a:extLst>
              <a:ext uri="{FF2B5EF4-FFF2-40B4-BE49-F238E27FC236}">
                <a16:creationId xmlns:a16="http://schemas.microsoft.com/office/drawing/2014/main" id="{303C9065-890D-6945-9E3B-8AEF611E026D}"/>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08392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371600" y="286606"/>
            <a:ext cx="9144000" cy="780195"/>
          </a:xfrm>
        </p:spPr>
        <p:txBody>
          <a:bodyPr>
            <a:normAutofit/>
          </a:bodyPr>
          <a:lstStyle/>
          <a:p>
            <a:pPr eaLnBrk="1" hangingPunct="1"/>
            <a:r>
              <a:rPr lang="en-US" dirty="0"/>
              <a:t>Pros/Cons of Collaborative Filtering</a:t>
            </a:r>
          </a:p>
        </p:txBody>
      </p:sp>
      <p:sp>
        <p:nvSpPr>
          <p:cNvPr id="39939" name="Rectangle 3"/>
          <p:cNvSpPr>
            <a:spLocks noGrp="1" noChangeArrowheads="1"/>
          </p:cNvSpPr>
          <p:nvPr>
            <p:ph idx="1"/>
          </p:nvPr>
        </p:nvSpPr>
        <p:spPr>
          <a:xfrm>
            <a:off x="1828800" y="1079753"/>
            <a:ext cx="8534400" cy="5562600"/>
          </a:xfrm>
        </p:spPr>
        <p:txBody>
          <a:bodyPr>
            <a:normAutofit/>
          </a:bodyPr>
          <a:lstStyle/>
          <a:p>
            <a:pPr eaLnBrk="1" hangingPunct="1"/>
            <a:r>
              <a:rPr lang="en-US" sz="2400" b="1" dirty="0">
                <a:solidFill>
                  <a:srgbClr val="008000"/>
                </a:solidFill>
              </a:rPr>
              <a:t>+ Works for any kind of item</a:t>
            </a:r>
          </a:p>
          <a:p>
            <a:pPr lvl="1" eaLnBrk="1" hangingPunct="1"/>
            <a:r>
              <a:rPr lang="en-US" sz="2000" dirty="0"/>
              <a:t>No feature selection needed</a:t>
            </a:r>
          </a:p>
          <a:p>
            <a:pPr>
              <a:lnSpc>
                <a:spcPct val="90000"/>
              </a:lnSpc>
            </a:pPr>
            <a:r>
              <a:rPr lang="en-US" sz="2400" b="1" dirty="0">
                <a:solidFill>
                  <a:srgbClr val="D60093"/>
                </a:solidFill>
              </a:rPr>
              <a:t>- Cold Start:</a:t>
            </a:r>
          </a:p>
          <a:p>
            <a:pPr lvl="1">
              <a:lnSpc>
                <a:spcPct val="90000"/>
              </a:lnSpc>
            </a:pPr>
            <a:r>
              <a:rPr lang="en-US" sz="2000" dirty="0"/>
              <a:t>Need enough users in the system to find a match</a:t>
            </a:r>
          </a:p>
          <a:p>
            <a:pPr>
              <a:lnSpc>
                <a:spcPct val="90000"/>
              </a:lnSpc>
            </a:pPr>
            <a:r>
              <a:rPr lang="en-US" sz="2400" b="1" dirty="0">
                <a:solidFill>
                  <a:srgbClr val="D60093"/>
                </a:solidFill>
              </a:rPr>
              <a:t>- </a:t>
            </a:r>
            <a:r>
              <a:rPr lang="en-US" sz="2400" b="1" dirty="0" err="1">
                <a:solidFill>
                  <a:srgbClr val="D60093"/>
                </a:solidFill>
              </a:rPr>
              <a:t>Sparsity</a:t>
            </a:r>
            <a:r>
              <a:rPr lang="en-US" sz="2400" b="1" dirty="0">
                <a:solidFill>
                  <a:srgbClr val="D60093"/>
                </a:solidFill>
              </a:rPr>
              <a:t>: </a:t>
            </a:r>
          </a:p>
          <a:p>
            <a:pPr lvl="1">
              <a:lnSpc>
                <a:spcPct val="90000"/>
              </a:lnSpc>
            </a:pPr>
            <a:r>
              <a:rPr lang="en-US" sz="2000" dirty="0"/>
              <a:t>The user/ratings matrix is sparse</a:t>
            </a:r>
          </a:p>
          <a:p>
            <a:pPr lvl="1">
              <a:lnSpc>
                <a:spcPct val="90000"/>
              </a:lnSpc>
            </a:pPr>
            <a:r>
              <a:rPr lang="en-US" sz="2000" dirty="0"/>
              <a:t>Hard to find users that have rated the same items</a:t>
            </a:r>
          </a:p>
          <a:p>
            <a:pPr>
              <a:lnSpc>
                <a:spcPct val="90000"/>
              </a:lnSpc>
            </a:pPr>
            <a:r>
              <a:rPr lang="en-US" sz="2400" b="1" dirty="0">
                <a:solidFill>
                  <a:srgbClr val="D60093"/>
                </a:solidFill>
              </a:rPr>
              <a:t>- First rater: </a:t>
            </a:r>
          </a:p>
          <a:p>
            <a:pPr lvl="1">
              <a:lnSpc>
                <a:spcPct val="90000"/>
              </a:lnSpc>
            </a:pPr>
            <a:r>
              <a:rPr lang="en-US" sz="2000" dirty="0"/>
              <a:t>Cannot recommend an item that has not been previously rated</a:t>
            </a:r>
          </a:p>
          <a:p>
            <a:pPr>
              <a:lnSpc>
                <a:spcPct val="90000"/>
              </a:lnSpc>
            </a:pPr>
            <a:r>
              <a:rPr lang="en-US" sz="2400" b="1" dirty="0">
                <a:solidFill>
                  <a:srgbClr val="D60093"/>
                </a:solidFill>
              </a:rPr>
              <a:t>- Popularity bias: </a:t>
            </a:r>
          </a:p>
          <a:p>
            <a:pPr lvl="1">
              <a:lnSpc>
                <a:spcPct val="90000"/>
              </a:lnSpc>
            </a:pPr>
            <a:r>
              <a:rPr lang="en-US" sz="2000" dirty="0"/>
              <a:t>Cannot recommend items to someone with unique taste </a:t>
            </a:r>
          </a:p>
          <a:p>
            <a:pPr lvl="1">
              <a:lnSpc>
                <a:spcPct val="90000"/>
              </a:lnSpc>
            </a:pPr>
            <a:r>
              <a:rPr lang="en-US" sz="2000" dirty="0"/>
              <a:t>Tends to recommend popular items</a:t>
            </a:r>
          </a:p>
          <a:p>
            <a:r>
              <a:rPr lang="en-US" sz="2400" b="1" dirty="0">
                <a:solidFill>
                  <a:srgbClr val="D60093"/>
                </a:solidFill>
              </a:rPr>
              <a:t>- Ethical and social issues: </a:t>
            </a:r>
          </a:p>
          <a:p>
            <a:pPr lvl="1"/>
            <a:r>
              <a:rPr lang="en-US" sz="2000" dirty="0"/>
              <a:t>Can lead to filter bubbles and radicalization spirals</a:t>
            </a:r>
            <a:endParaRPr lang="en-US" sz="2400" dirty="0"/>
          </a:p>
          <a:p>
            <a:pPr lvl="1">
              <a:lnSpc>
                <a:spcPct val="90000"/>
              </a:lnSpc>
            </a:pPr>
            <a:endParaRPr lang="en-US" sz="2000" dirty="0"/>
          </a:p>
          <a:p>
            <a:pPr marL="150801" lvl="1" indent="0">
              <a:lnSpc>
                <a:spcPct val="90000"/>
              </a:lnSpc>
              <a:buNone/>
            </a:pPr>
            <a:endParaRPr lang="en-US" sz="2000"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53</a:t>
            </a:fld>
            <a:endParaRPr lang="en-US"/>
          </a:p>
        </p:txBody>
      </p:sp>
      <p:sp>
        <p:nvSpPr>
          <p:cNvPr id="10" name="Footer Placeholder 14">
            <a:extLst>
              <a:ext uri="{FF2B5EF4-FFF2-40B4-BE49-F238E27FC236}">
                <a16:creationId xmlns:a16="http://schemas.microsoft.com/office/drawing/2014/main" id="{6CB1375F-F9F3-7148-9890-1A3F5599415C}"/>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27627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93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93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93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93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93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93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939">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93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5783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Item-Item</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1184280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Simplified item-item similarity computation for our tiny PA6 dataset</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1791529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item-item for our tiny PA6 dataset</a:t>
            </a:r>
          </a:p>
        </p:txBody>
      </p:sp>
      <p:sp>
        <p:nvSpPr>
          <p:cNvPr id="3" name="Content Placeholder 2"/>
          <p:cNvSpPr>
            <a:spLocks noGrp="1"/>
          </p:cNvSpPr>
          <p:nvPr>
            <p:ph idx="1"/>
          </p:nvPr>
        </p:nvSpPr>
        <p:spPr>
          <a:xfrm>
            <a:off x="1447800" y="1600200"/>
            <a:ext cx="7543801" cy="4023360"/>
          </a:xfrm>
        </p:spPr>
        <p:txBody>
          <a:bodyPr/>
          <a:lstStyle/>
          <a:p>
            <a:r>
              <a:rPr lang="en-US" dirty="0"/>
              <a:t>First, assume you've converted all the values to </a:t>
            </a:r>
          </a:p>
          <a:p>
            <a:r>
              <a:rPr lang="en-US" dirty="0">
                <a:latin typeface="Courier" charset="0"/>
                <a:ea typeface="Courier" charset="0"/>
                <a:cs typeface="Courier" charset="0"/>
              </a:rPr>
              <a:t>+1 </a:t>
            </a:r>
            <a:r>
              <a:rPr lang="en-US" dirty="0"/>
              <a:t>(like), </a:t>
            </a:r>
          </a:p>
          <a:p>
            <a:r>
              <a:rPr lang="en-US" dirty="0">
                <a:latin typeface="Courier" charset="0"/>
                <a:ea typeface="Courier" charset="0"/>
                <a:cs typeface="Courier" charset="0"/>
              </a:rPr>
              <a:t>0  </a:t>
            </a:r>
            <a:r>
              <a:rPr lang="en-US" dirty="0"/>
              <a:t>(no rating)</a:t>
            </a:r>
          </a:p>
          <a:p>
            <a:r>
              <a:rPr lang="en-US" dirty="0">
                <a:latin typeface="Courier" charset="0"/>
                <a:ea typeface="Courier" charset="0"/>
                <a:cs typeface="Courier" charset="0"/>
              </a:rPr>
              <a:t>-1 </a:t>
            </a:r>
            <a:r>
              <a:rPr lang="en-US" dirty="0"/>
              <a:t>(dislike)</a:t>
            </a:r>
          </a:p>
        </p:txBody>
      </p:sp>
      <p:graphicFrame>
        <p:nvGraphicFramePr>
          <p:cNvPr id="8" name="Group 392"/>
          <p:cNvGraphicFramePr>
            <a:graphicFrameLocks noGrp="1"/>
          </p:cNvGraphicFramePr>
          <p:nvPr/>
        </p:nvGraphicFramePr>
        <p:xfrm>
          <a:off x="3835400" y="2573334"/>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9" name="Text Box 383"/>
          <p:cNvSpPr txBox="1">
            <a:spLocks noChangeArrowheads="1"/>
          </p:cNvSpPr>
          <p:nvPr/>
        </p:nvSpPr>
        <p:spPr bwMode="auto">
          <a:xfrm>
            <a:off x="6858001" y="2081785"/>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0" name="Text Box 384"/>
          <p:cNvSpPr txBox="1">
            <a:spLocks noChangeArrowheads="1"/>
          </p:cNvSpPr>
          <p:nvPr/>
        </p:nvSpPr>
        <p:spPr bwMode="auto">
          <a:xfrm rot="16200000">
            <a:off x="3066325" y="4459037"/>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Tree>
    <p:extLst>
      <p:ext uri="{BB962C8B-B14F-4D97-AF65-F5344CB8AC3E}">
        <p14:creationId xmlns:p14="http://schemas.microsoft.com/office/powerpoint/2010/main" val="13457760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item-item for our tiny PA6 dataset</a:t>
            </a:r>
          </a:p>
        </p:txBody>
      </p:sp>
      <p:sp>
        <p:nvSpPr>
          <p:cNvPr id="3" name="Content Placeholder 2"/>
          <p:cNvSpPr>
            <a:spLocks noGrp="1"/>
          </p:cNvSpPr>
          <p:nvPr>
            <p:ph idx="1"/>
          </p:nvPr>
        </p:nvSpPr>
        <p:spPr>
          <a:xfrm>
            <a:off x="1447800" y="1600200"/>
            <a:ext cx="7543801" cy="4023360"/>
          </a:xfrm>
        </p:spPr>
        <p:txBody>
          <a:bodyPr/>
          <a:lstStyle/>
          <a:p>
            <a:r>
              <a:rPr lang="en-US" dirty="0"/>
              <a:t>First, assume you've converted all the values to </a:t>
            </a:r>
          </a:p>
          <a:p>
            <a:r>
              <a:rPr lang="en-US" dirty="0">
                <a:latin typeface="Courier" charset="0"/>
                <a:ea typeface="Courier" charset="0"/>
                <a:cs typeface="Courier" charset="0"/>
              </a:rPr>
              <a:t>+1 </a:t>
            </a:r>
            <a:r>
              <a:rPr lang="en-US" dirty="0"/>
              <a:t>(like), </a:t>
            </a:r>
          </a:p>
          <a:p>
            <a:r>
              <a:rPr lang="en-US" dirty="0">
                <a:latin typeface="Courier" charset="0"/>
                <a:ea typeface="Courier" charset="0"/>
                <a:cs typeface="Courier" charset="0"/>
              </a:rPr>
              <a:t>0  </a:t>
            </a:r>
            <a:r>
              <a:rPr lang="en-US" dirty="0"/>
              <a:t>(no rating)</a:t>
            </a:r>
          </a:p>
          <a:p>
            <a:r>
              <a:rPr lang="en-US" dirty="0">
                <a:latin typeface="Courier" charset="0"/>
                <a:ea typeface="Courier" charset="0"/>
                <a:cs typeface="Courier" charset="0"/>
              </a:rPr>
              <a:t>-1 </a:t>
            </a:r>
            <a:r>
              <a:rPr lang="en-US" dirty="0"/>
              <a:t>(dislike)</a:t>
            </a:r>
          </a:p>
        </p:txBody>
      </p:sp>
      <p:graphicFrame>
        <p:nvGraphicFramePr>
          <p:cNvPr id="8" name="Group 392"/>
          <p:cNvGraphicFramePr>
            <a:graphicFrameLocks noGrp="1"/>
          </p:cNvGraphicFramePr>
          <p:nvPr/>
        </p:nvGraphicFramePr>
        <p:xfrm>
          <a:off x="3835400" y="2573334"/>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Text Box 383"/>
          <p:cNvSpPr txBox="1">
            <a:spLocks noChangeArrowheads="1"/>
          </p:cNvSpPr>
          <p:nvPr/>
        </p:nvSpPr>
        <p:spPr bwMode="auto">
          <a:xfrm>
            <a:off x="6858001" y="2081785"/>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6" name="Text Box 384"/>
          <p:cNvSpPr txBox="1">
            <a:spLocks noChangeArrowheads="1"/>
          </p:cNvSpPr>
          <p:nvPr/>
        </p:nvSpPr>
        <p:spPr bwMode="auto">
          <a:xfrm rot="16200000">
            <a:off x="3066325" y="4459037"/>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Tree>
    <p:extLst>
      <p:ext uri="{BB962C8B-B14F-4D97-AF65-F5344CB8AC3E}">
        <p14:creationId xmlns:p14="http://schemas.microsoft.com/office/powerpoint/2010/main" val="13807172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item-item for our tiny PA6 dataset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0" y="1828800"/>
                <a:ext cx="10210800" cy="5011387"/>
              </a:xfrm>
            </p:spPr>
            <p:txBody>
              <a:bodyPr>
                <a:noAutofit/>
              </a:bodyPr>
              <a:lstStyle/>
              <a:p>
                <a:r>
                  <a:rPr lang="en-US" sz="2400" dirty="0"/>
                  <a:t>Assume you've </a:t>
                </a:r>
                <a:r>
                  <a:rPr lang="en-US" sz="2400" b="1" dirty="0" err="1"/>
                  <a:t>binarized</a:t>
                </a:r>
                <a:r>
                  <a:rPr lang="en-US" sz="2400" dirty="0"/>
                  <a:t>, i.e. converted all the values to </a:t>
                </a:r>
              </a:p>
              <a:p>
                <a:pPr lvl="1"/>
                <a:r>
                  <a:rPr lang="en-US" sz="2000" dirty="0">
                    <a:latin typeface="Courier" charset="0"/>
                    <a:ea typeface="Courier" charset="0"/>
                    <a:cs typeface="Courier" charset="0"/>
                  </a:rPr>
                  <a:t>+1 </a:t>
                </a:r>
                <a:r>
                  <a:rPr lang="en-US" sz="2000" dirty="0"/>
                  <a:t>(like),        </a:t>
                </a:r>
                <a:r>
                  <a:rPr lang="en-US" sz="2000" dirty="0">
                    <a:latin typeface="Courier" charset="0"/>
                    <a:ea typeface="Courier" charset="0"/>
                    <a:cs typeface="Courier" charset="0"/>
                  </a:rPr>
                  <a:t>0  </a:t>
                </a:r>
                <a:r>
                  <a:rPr lang="en-US" sz="2000" dirty="0"/>
                  <a:t>(no rating)           </a:t>
                </a:r>
                <a:r>
                  <a:rPr lang="en-US" sz="2000" dirty="0">
                    <a:latin typeface="Courier" charset="0"/>
                    <a:ea typeface="Courier" charset="0"/>
                    <a:cs typeface="Courier" charset="0"/>
                  </a:rPr>
                  <a:t>-1 </a:t>
                </a:r>
                <a:r>
                  <a:rPr lang="en-US" sz="2000" dirty="0"/>
                  <a:t>(dislike)</a:t>
                </a:r>
              </a:p>
              <a:p>
                <a:r>
                  <a:rPr lang="en-US" sz="2400" dirty="0"/>
                  <a:t>For this binary case, some tricks that the TAs recommend:</a:t>
                </a:r>
              </a:p>
              <a:p>
                <a:pPr lvl="1"/>
                <a:r>
                  <a:rPr lang="en-US" sz="2000" b="1" dirty="0"/>
                  <a:t>Don't mean-center users, just keep the raw +1,0,-1</a:t>
                </a:r>
              </a:p>
              <a:p>
                <a:pPr lvl="1"/>
                <a:r>
                  <a:rPr lang="en-US" sz="2000" b="1" dirty="0"/>
                  <a:t>Don't normalize (i.e. don't divide the product by the sum)</a:t>
                </a:r>
              </a:p>
              <a:p>
                <a:pPr lvl="1"/>
                <a:r>
                  <a:rPr lang="en-US" sz="2000" b="1" dirty="0"/>
                  <a:t>i.e., instead of this:</a:t>
                </a:r>
              </a:p>
              <a:p>
                <a:pPr marL="384048" lvl="2"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charset="0"/>
                            </a:rPr>
                            <m:t>𝑟</m:t>
                          </m:r>
                        </m:e>
                        <m:sub>
                          <m:r>
                            <a:rPr lang="en-US" sz="2400" i="1">
                              <a:latin typeface="Cambria Math" charset="0"/>
                            </a:rPr>
                            <m:t>𝑥𝑖</m:t>
                          </m:r>
                        </m:sub>
                      </m:sSub>
                      <m:r>
                        <a:rPr lang="hu-HU" sz="2400" i="1">
                          <a:latin typeface="Cambria Math" charset="0"/>
                        </a:rPr>
                        <m:t>=</m:t>
                      </m:r>
                      <m:f>
                        <m:fPr>
                          <m:ctrlPr>
                            <a:rPr lang="hu-HU" sz="2400" i="1">
                              <a:latin typeface="Cambria Math" panose="02040503050406030204" pitchFamily="18" charset="0"/>
                            </a:rPr>
                          </m:ctrlPr>
                        </m:fPr>
                        <m:num>
                          <m:nary>
                            <m:naryPr>
                              <m:chr m:val="∑"/>
                              <m:supHide m:val="on"/>
                              <m:ctrlPr>
                                <a:rPr lang="hu-HU" sz="2400" i="1">
                                  <a:latin typeface="Cambria Math" panose="02040503050406030204" pitchFamily="18" charset="0"/>
                                </a:rPr>
                              </m:ctrlPr>
                            </m:naryPr>
                            <m:sub>
                              <m:r>
                                <a:rPr lang="en-US" sz="2400" i="1">
                                  <a:latin typeface="Cambria Math" charset="0"/>
                                </a:rPr>
                                <m:t>𝑗</m:t>
                              </m:r>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𝑁</m:t>
                              </m:r>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𝑖</m:t>
                              </m:r>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𝑥</m:t>
                              </m:r>
                              <m:r>
                                <a:rPr lang="en-US" sz="2400" i="1">
                                  <a:latin typeface="Cambria Math" charset="0"/>
                                  <a:ea typeface="Cambria Math" charset="0"/>
                                  <a:cs typeface="Cambria Math" charset="0"/>
                                </a:rPr>
                                <m:t>)</m:t>
                              </m:r>
                            </m:sub>
                            <m:sup/>
                            <m:e>
                              <m:sSub>
                                <m:sSubPr>
                                  <m:ctrlPr>
                                    <a:rPr lang="hu-HU" sz="2400" i="1">
                                      <a:latin typeface="Cambria Math" panose="02040503050406030204" pitchFamily="18" charset="0"/>
                                    </a:rPr>
                                  </m:ctrlPr>
                                </m:sSubPr>
                                <m:e>
                                  <m:r>
                                    <a:rPr lang="en-US" sz="2400" i="1">
                                      <a:latin typeface="Cambria Math" charset="0"/>
                                    </a:rPr>
                                    <m:t>𝑠</m:t>
                                  </m:r>
                                </m:e>
                                <m:sub>
                                  <m:r>
                                    <a:rPr lang="en-US" sz="2400" i="1">
                                      <a:latin typeface="Cambria Math" charset="0"/>
                                    </a:rPr>
                                    <m:t>𝑖𝑗</m:t>
                                  </m:r>
                                </m:sub>
                              </m:sSub>
                              <m:r>
                                <a:rPr lang="en-US" sz="2400" i="1">
                                  <a:latin typeface="Cambria Math" panose="02040503050406030204" pitchFamily="18" charset="0"/>
                                </a:rPr>
                                <m:t> </m:t>
                              </m:r>
                              <m:sSub>
                                <m:sSubPr>
                                  <m:ctrlPr>
                                    <a:rPr lang="hu-HU" sz="2400" i="1">
                                      <a:latin typeface="Cambria Math" panose="02040503050406030204" pitchFamily="18" charset="0"/>
                                    </a:rPr>
                                  </m:ctrlPr>
                                </m:sSubPr>
                                <m:e>
                                  <m:r>
                                    <a:rPr lang="en-US" sz="2400" i="1">
                                      <a:latin typeface="Cambria Math" charset="0"/>
                                    </a:rPr>
                                    <m:t>𝑟</m:t>
                                  </m:r>
                                </m:e>
                                <m:sub>
                                  <m:r>
                                    <a:rPr lang="en-US" sz="2400" i="1">
                                      <a:latin typeface="Cambria Math" charset="0"/>
                                    </a:rPr>
                                    <m:t>𝑥𝑗</m:t>
                                  </m:r>
                                </m:sub>
                              </m:sSub>
                            </m:e>
                          </m:nary>
                        </m:num>
                        <m:den>
                          <m:nary>
                            <m:naryPr>
                              <m:chr m:val="∑"/>
                              <m:supHide m:val="on"/>
                              <m:ctrlPr>
                                <a:rPr lang="hu-HU" sz="2400" i="1">
                                  <a:latin typeface="Cambria Math" panose="02040503050406030204" pitchFamily="18" charset="0"/>
                                </a:rPr>
                              </m:ctrlPr>
                            </m:naryPr>
                            <m:sub>
                              <m:r>
                                <a:rPr lang="en-US" sz="2400" i="1">
                                  <a:latin typeface="Cambria Math" charset="0"/>
                                </a:rPr>
                                <m:t>𝑗</m:t>
                              </m:r>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𝑁</m:t>
                              </m:r>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𝑖</m:t>
                              </m:r>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𝑥</m:t>
                              </m:r>
                              <m:r>
                                <a:rPr lang="en-US" sz="2400" i="1">
                                  <a:latin typeface="Cambria Math" charset="0"/>
                                  <a:ea typeface="Cambria Math" charset="0"/>
                                  <a:cs typeface="Cambria Math" charset="0"/>
                                </a:rPr>
                                <m:t>)</m:t>
                              </m:r>
                            </m:sub>
                            <m:sup/>
                            <m:e>
                              <m:sSub>
                                <m:sSubPr>
                                  <m:ctrlPr>
                                    <a:rPr lang="hu-HU" sz="2400" i="1">
                                      <a:latin typeface="Cambria Math" panose="02040503050406030204" pitchFamily="18" charset="0"/>
                                    </a:rPr>
                                  </m:ctrlPr>
                                </m:sSubPr>
                                <m:e>
                                  <m:r>
                                    <a:rPr lang="en-US" sz="2400" i="1">
                                      <a:latin typeface="Cambria Math" charset="0"/>
                                    </a:rPr>
                                    <m:t>𝑠</m:t>
                                  </m:r>
                                </m:e>
                                <m:sub>
                                  <m:r>
                                    <a:rPr lang="en-US" sz="2400" i="1">
                                      <a:latin typeface="Cambria Math" charset="0"/>
                                    </a:rPr>
                                    <m:t>𝑖𝑗</m:t>
                                  </m:r>
                                </m:sub>
                              </m:sSub>
                            </m:e>
                          </m:nary>
                        </m:den>
                      </m:f>
                    </m:oMath>
                  </m:oMathPara>
                </a14:m>
                <a:endParaRPr lang="en-US" sz="1600" dirty="0"/>
              </a:p>
              <a:p>
                <a:pPr lvl="1"/>
                <a:r>
                  <a:rPr lang="en-US" sz="2000" b="1" dirty="0"/>
                  <a:t>Just do this:</a:t>
                </a:r>
              </a:p>
              <a:p>
                <a:pPr marL="384048" lvl="2"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𝑟</m:t>
                          </m:r>
                        </m:e>
                        <m:sub>
                          <m:r>
                            <a:rPr lang="en-US" i="1">
                              <a:latin typeface="Cambria Math" charset="0"/>
                            </a:rPr>
                            <m:t>𝑥𝑖</m:t>
                          </m:r>
                        </m:sub>
                      </m:sSub>
                      <m:r>
                        <a:rPr lang="hu-HU" i="1">
                          <a:latin typeface="Cambria Math" charset="0"/>
                        </a:rPr>
                        <m:t>=</m:t>
                      </m:r>
                      <m:nary>
                        <m:naryPr>
                          <m:chr m:val="∑"/>
                          <m:supHide m:val="on"/>
                          <m:ctrlPr>
                            <a:rPr lang="hu-HU" i="1">
                              <a:latin typeface="Cambria Math" panose="02040503050406030204" pitchFamily="18" charset="0"/>
                            </a:rPr>
                          </m:ctrlPr>
                        </m:naryPr>
                        <m:sub>
                          <m:r>
                            <a:rPr lang="en-US" i="1">
                              <a:latin typeface="Cambria Math" charset="0"/>
                            </a:rPr>
                            <m:t>𝑗</m:t>
                          </m:r>
                          <m:r>
                            <a:rPr lang="en-US" i="1">
                              <a:latin typeface="Cambria Math" charset="0"/>
                              <a:ea typeface="Cambria Math" charset="0"/>
                              <a:cs typeface="Cambria Math" charset="0"/>
                            </a:rPr>
                            <m:t>∈</m:t>
                          </m:r>
                          <m:r>
                            <a:rPr lang="en-US" i="1">
                              <a:latin typeface="Cambria Math" charset="0"/>
                              <a:ea typeface="Cambria Math" charset="0"/>
                              <a:cs typeface="Cambria Math" charset="0"/>
                            </a:rPr>
                            <m:t>𝑁</m:t>
                          </m:r>
                          <m:r>
                            <a:rPr lang="en-US" i="1">
                              <a:latin typeface="Cambria Math" charset="0"/>
                              <a:ea typeface="Cambria Math" charset="0"/>
                              <a:cs typeface="Cambria Math" charset="0"/>
                            </a:rPr>
                            <m:t>(</m:t>
                          </m:r>
                          <m:r>
                            <a:rPr lang="en-US" i="1">
                              <a:latin typeface="Cambria Math" charset="0"/>
                              <a:ea typeface="Cambria Math" charset="0"/>
                              <a:cs typeface="Cambria Math" charset="0"/>
                            </a:rPr>
                            <m:t>𝑖</m:t>
                          </m:r>
                          <m:r>
                            <a:rPr lang="en-US" i="1">
                              <a:latin typeface="Cambria Math" charset="0"/>
                              <a:ea typeface="Cambria Math" charset="0"/>
                              <a:cs typeface="Cambria Math" charset="0"/>
                            </a:rPr>
                            <m:t>;</m:t>
                          </m:r>
                          <m:r>
                            <a:rPr lang="en-US" i="1">
                              <a:latin typeface="Cambria Math" charset="0"/>
                              <a:ea typeface="Cambria Math" charset="0"/>
                              <a:cs typeface="Cambria Math" charset="0"/>
                            </a:rPr>
                            <m:t>𝑥</m:t>
                          </m:r>
                          <m:r>
                            <a:rPr lang="en-US" i="1">
                              <a:latin typeface="Cambria Math" charset="0"/>
                              <a:ea typeface="Cambria Math" charset="0"/>
                              <a:cs typeface="Cambria Math" charset="0"/>
                            </a:rPr>
                            <m:t>)</m:t>
                          </m:r>
                        </m:sub>
                        <m:sup/>
                        <m:e>
                          <m:sSub>
                            <m:sSubPr>
                              <m:ctrlPr>
                                <a:rPr lang="hu-HU" i="1">
                                  <a:latin typeface="Cambria Math" panose="02040503050406030204" pitchFamily="18" charset="0"/>
                                </a:rPr>
                              </m:ctrlPr>
                            </m:sSubPr>
                            <m:e>
                              <m:r>
                                <a:rPr lang="en-US" i="1">
                                  <a:latin typeface="Cambria Math" charset="0"/>
                                </a:rPr>
                                <m:t>𝑠</m:t>
                              </m:r>
                            </m:e>
                            <m:sub>
                              <m:r>
                                <a:rPr lang="en-US" i="1">
                                  <a:latin typeface="Cambria Math" charset="0"/>
                                </a:rPr>
                                <m:t>𝑖𝑗</m:t>
                              </m:r>
                              <m:r>
                                <a:rPr lang="en-US" i="1">
                                  <a:latin typeface="Cambria Math" panose="02040503050406030204" pitchFamily="18" charset="0"/>
                                </a:rPr>
                                <m:t> </m:t>
                              </m:r>
                            </m:sub>
                          </m:sSub>
                          <m:sSub>
                            <m:sSubPr>
                              <m:ctrlPr>
                                <a:rPr lang="hu-HU" i="1">
                                  <a:latin typeface="Cambria Math" panose="02040503050406030204" pitchFamily="18" charset="0"/>
                                </a:rPr>
                              </m:ctrlPr>
                            </m:sSubPr>
                            <m:e>
                              <m:r>
                                <a:rPr lang="en-US" i="1">
                                  <a:latin typeface="Cambria Math" charset="0"/>
                                </a:rPr>
                                <m:t>𝑟</m:t>
                              </m:r>
                            </m:e>
                            <m:sub>
                              <m:r>
                                <a:rPr lang="en-US" i="1">
                                  <a:latin typeface="Cambria Math" charset="0"/>
                                </a:rPr>
                                <m:t>𝑥𝑗</m:t>
                              </m:r>
                            </m:sub>
                          </m:sSub>
                        </m:e>
                      </m:nary>
                    </m:oMath>
                  </m:oMathPara>
                </a14:m>
                <a:endParaRPr lang="en-US" b="1" dirty="0"/>
              </a:p>
              <a:p>
                <a:pPr lvl="1"/>
                <a:r>
                  <a:rPr lang="en-US" sz="2000" b="1" dirty="0"/>
                  <a:t>Don't use mean-centered item-overlap cosine to compute </a:t>
                </a:r>
                <a:r>
                  <a:rPr lang="en-US" sz="2000" b="1" dirty="0" err="1"/>
                  <a:t>s</a:t>
                </a:r>
                <a:r>
                  <a:rPr lang="en-US" sz="2000" b="1" baseline="-25000" dirty="0" err="1"/>
                  <a:t>ij</a:t>
                </a:r>
                <a:endParaRPr lang="en-US" sz="2000" b="1" baseline="-25000" dirty="0"/>
              </a:p>
              <a:p>
                <a:pPr lvl="2"/>
                <a:r>
                  <a:rPr lang="en-US" b="1" dirty="0"/>
                  <a:t>Just use cosine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0" y="1828800"/>
                <a:ext cx="10210800" cy="5011387"/>
              </a:xfrm>
              <a:blipFill>
                <a:blip r:embed="rId2"/>
                <a:stretch>
                  <a:fillRect l="-1863" t="-1519" b="-11646"/>
                </a:stretch>
              </a:blipFill>
            </p:spPr>
            <p:txBody>
              <a:bodyPr/>
              <a:lstStyle/>
              <a:p>
                <a:r>
                  <a:rPr lang="en-US">
                    <a:noFill/>
                  </a:rPr>
                  <a:t> </a:t>
                </a:r>
              </a:p>
            </p:txBody>
          </p:sp>
        </mc:Fallback>
      </mc:AlternateContent>
      <p:sp>
        <p:nvSpPr>
          <p:cNvPr id="4" name="Rectangle 3"/>
          <p:cNvSpPr/>
          <p:nvPr/>
        </p:nvSpPr>
        <p:spPr>
          <a:xfrm>
            <a:off x="8229600" y="5029200"/>
            <a:ext cx="3505200" cy="830997"/>
          </a:xfrm>
          <a:prstGeom prst="rect">
            <a:avLst/>
          </a:prstGeom>
        </p:spPr>
        <p:txBody>
          <a:bodyPr wrap="square">
            <a:spAutoFit/>
          </a:bodyPr>
          <a:lstStyle/>
          <a:p>
            <a:pPr algn="just"/>
            <a:r>
              <a:rPr lang="en-US" b="1" i="1" dirty="0" err="1">
                <a:solidFill>
                  <a:srgbClr val="008000"/>
                </a:solidFill>
                <a:latin typeface="Arial" pitchFamily="34" charset="0"/>
                <a:cs typeface="Arial" pitchFamily="34" charset="0"/>
              </a:rPr>
              <a:t>s</a:t>
            </a:r>
            <a:r>
              <a:rPr lang="en-US" b="1" i="1" baseline="-25000" dirty="0" err="1">
                <a:solidFill>
                  <a:srgbClr val="008000"/>
                </a:solidFill>
                <a:latin typeface="Arial" pitchFamily="34" charset="0"/>
                <a:cs typeface="Arial" pitchFamily="34" charset="0"/>
              </a:rPr>
              <a:t>ij</a:t>
            </a:r>
            <a:r>
              <a:rPr lang="en-US" dirty="0">
                <a:solidFill>
                  <a:srgbClr val="008000"/>
                </a:solidFill>
                <a:latin typeface="Arial" pitchFamily="34" charset="0"/>
                <a:cs typeface="Arial" pitchFamily="34" charset="0"/>
              </a:rPr>
              <a:t>… similarity of items </a:t>
            </a:r>
            <a:r>
              <a:rPr lang="en-US" b="1" i="1" dirty="0" err="1">
                <a:solidFill>
                  <a:srgbClr val="008000"/>
                </a:solidFill>
                <a:latin typeface="Arial" pitchFamily="34" charset="0"/>
                <a:cs typeface="Arial" pitchFamily="34" charset="0"/>
              </a:rPr>
              <a:t>i</a:t>
            </a:r>
            <a:r>
              <a:rPr lang="en-US" i="1" dirty="0">
                <a:solidFill>
                  <a:srgbClr val="008000"/>
                </a:solidFill>
                <a:latin typeface="Arial" pitchFamily="34" charset="0"/>
                <a:cs typeface="Arial" pitchFamily="34" charset="0"/>
              </a:rPr>
              <a:t> </a:t>
            </a:r>
            <a:r>
              <a:rPr lang="en-US" dirty="0">
                <a:solidFill>
                  <a:srgbClr val="008000"/>
                </a:solidFill>
                <a:latin typeface="Arial" pitchFamily="34" charset="0"/>
                <a:cs typeface="Arial" pitchFamily="34" charset="0"/>
              </a:rPr>
              <a:t>and </a:t>
            </a:r>
            <a:r>
              <a:rPr lang="en-US" b="1" i="1" dirty="0">
                <a:solidFill>
                  <a:srgbClr val="008000"/>
                </a:solidFill>
                <a:latin typeface="Arial" pitchFamily="34" charset="0"/>
                <a:cs typeface="Arial" pitchFamily="34" charset="0"/>
              </a:rPr>
              <a:t>j</a:t>
            </a:r>
          </a:p>
          <a:p>
            <a:pPr algn="just"/>
            <a:r>
              <a:rPr lang="en-US" b="1" i="1" dirty="0" err="1">
                <a:solidFill>
                  <a:srgbClr val="008000"/>
                </a:solidFill>
                <a:latin typeface="Arial" pitchFamily="34" charset="0"/>
                <a:cs typeface="Arial" pitchFamily="34" charset="0"/>
              </a:rPr>
              <a:t>r</a:t>
            </a:r>
            <a:r>
              <a:rPr lang="en-US" b="1" i="1" baseline="-25000" dirty="0" err="1">
                <a:solidFill>
                  <a:srgbClr val="008000"/>
                </a:solidFill>
                <a:latin typeface="Arial" pitchFamily="34" charset="0"/>
                <a:cs typeface="Arial" pitchFamily="34" charset="0"/>
              </a:rPr>
              <a:t>xj</a:t>
            </a:r>
            <a:r>
              <a:rPr lang="en-US" i="1" dirty="0">
                <a:solidFill>
                  <a:srgbClr val="008000"/>
                </a:solidFill>
                <a:latin typeface="Arial" pitchFamily="34" charset="0"/>
                <a:cs typeface="Arial" pitchFamily="34" charset="0"/>
              </a:rPr>
              <a:t>…</a:t>
            </a:r>
            <a:r>
              <a:rPr lang="en-US" dirty="0">
                <a:solidFill>
                  <a:srgbClr val="008000"/>
                </a:solidFill>
                <a:latin typeface="Arial" pitchFamily="34" charset="0"/>
                <a:cs typeface="Arial" pitchFamily="34" charset="0"/>
              </a:rPr>
              <a:t>rating of user </a:t>
            </a:r>
            <a:r>
              <a:rPr lang="en-US" b="1" i="1" dirty="0">
                <a:solidFill>
                  <a:srgbClr val="008000"/>
                </a:solidFill>
                <a:latin typeface="Arial" pitchFamily="34" charset="0"/>
                <a:cs typeface="Arial" pitchFamily="34" charset="0"/>
              </a:rPr>
              <a:t>x</a:t>
            </a:r>
            <a:r>
              <a:rPr lang="en-US" dirty="0">
                <a:solidFill>
                  <a:srgbClr val="008000"/>
                </a:solidFill>
                <a:latin typeface="Arial" pitchFamily="34" charset="0"/>
                <a:cs typeface="Arial" pitchFamily="34" charset="0"/>
              </a:rPr>
              <a:t> on item </a:t>
            </a:r>
            <a:r>
              <a:rPr lang="en-US" b="1" i="1" dirty="0">
                <a:solidFill>
                  <a:srgbClr val="008000"/>
                </a:solidFill>
                <a:latin typeface="Arial" pitchFamily="34" charset="0"/>
                <a:cs typeface="Arial" pitchFamily="34" charset="0"/>
              </a:rPr>
              <a:t>j</a:t>
            </a:r>
          </a:p>
          <a:p>
            <a:pPr algn="just"/>
            <a:r>
              <a:rPr lang="en-US" b="1" i="1" dirty="0">
                <a:solidFill>
                  <a:srgbClr val="008000"/>
                </a:solidFill>
                <a:latin typeface="Arial" pitchFamily="34" charset="0"/>
                <a:cs typeface="Arial" pitchFamily="34" charset="0"/>
              </a:rPr>
              <a:t>N(</a:t>
            </a:r>
            <a:r>
              <a:rPr lang="en-US" b="1" i="1" dirty="0" err="1">
                <a:solidFill>
                  <a:srgbClr val="008000"/>
                </a:solidFill>
                <a:latin typeface="Arial" pitchFamily="34" charset="0"/>
                <a:cs typeface="Arial" pitchFamily="34" charset="0"/>
              </a:rPr>
              <a:t>i;x</a:t>
            </a:r>
            <a:r>
              <a:rPr lang="en-US" b="1" i="1" dirty="0">
                <a:solidFill>
                  <a:srgbClr val="008000"/>
                </a:solidFill>
                <a:latin typeface="Arial" pitchFamily="34" charset="0"/>
                <a:cs typeface="Arial" pitchFamily="34" charset="0"/>
              </a:rPr>
              <a:t>)</a:t>
            </a:r>
            <a:r>
              <a:rPr lang="en-US" i="1" dirty="0">
                <a:solidFill>
                  <a:srgbClr val="008000"/>
                </a:solidFill>
                <a:latin typeface="Arial" pitchFamily="34" charset="0"/>
                <a:cs typeface="Arial" pitchFamily="34" charset="0"/>
              </a:rPr>
              <a:t>…</a:t>
            </a:r>
            <a:r>
              <a:rPr lang="en-US" dirty="0">
                <a:solidFill>
                  <a:srgbClr val="008000"/>
                </a:solidFill>
                <a:latin typeface="Arial" pitchFamily="34" charset="0"/>
                <a:cs typeface="Arial" pitchFamily="34" charset="0"/>
              </a:rPr>
              <a:t>set of items rated by </a:t>
            </a:r>
            <a:r>
              <a:rPr lang="en-US" b="1" i="1" dirty="0">
                <a:solidFill>
                  <a:srgbClr val="008000"/>
                </a:solidFill>
                <a:latin typeface="Arial" pitchFamily="34" charset="0"/>
                <a:cs typeface="Arial" pitchFamily="34" charset="0"/>
              </a:rPr>
              <a:t>x</a:t>
            </a:r>
          </a:p>
        </p:txBody>
      </p:sp>
    </p:spTree>
    <p:extLst>
      <p:ext uri="{BB962C8B-B14F-4D97-AF65-F5344CB8AC3E}">
        <p14:creationId xmlns:p14="http://schemas.microsoft.com/office/powerpoint/2010/main" val="39273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item-item for our tiny PA6 dataset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914400" y="1828800"/>
                <a:ext cx="11430000" cy="5011387"/>
              </a:xfrm>
            </p:spPr>
            <p:txBody>
              <a:bodyPr>
                <a:noAutofit/>
              </a:bodyPr>
              <a:lstStyle/>
              <a:p>
                <a:r>
                  <a:rPr lang="en-US" sz="3600" dirty="0"/>
                  <a:t>1. </a:t>
                </a:r>
                <a:r>
                  <a:rPr lang="en-US" sz="3600" dirty="0" err="1"/>
                  <a:t>binarize</a:t>
                </a:r>
                <a:r>
                  <a:rPr lang="en-US" sz="3600" dirty="0"/>
                  <a:t>, i.e. convert all values to </a:t>
                </a:r>
              </a:p>
              <a:p>
                <a:pPr lvl="1"/>
                <a:r>
                  <a:rPr lang="en-US" sz="3200" dirty="0">
                    <a:latin typeface="Courier" charset="0"/>
                    <a:ea typeface="Courier" charset="0"/>
                    <a:cs typeface="Courier" charset="0"/>
                  </a:rPr>
                  <a:t>+1 </a:t>
                </a:r>
                <a:r>
                  <a:rPr lang="en-US" sz="3200" dirty="0"/>
                  <a:t>(like),        </a:t>
                </a:r>
                <a:r>
                  <a:rPr lang="en-US" sz="3200" dirty="0">
                    <a:latin typeface="Courier" charset="0"/>
                    <a:ea typeface="Courier" charset="0"/>
                    <a:cs typeface="Courier" charset="0"/>
                  </a:rPr>
                  <a:t>0  </a:t>
                </a:r>
                <a:r>
                  <a:rPr lang="en-US" sz="3200" dirty="0"/>
                  <a:t>(no rating)           </a:t>
                </a:r>
                <a:r>
                  <a:rPr lang="en-US" sz="3200" dirty="0">
                    <a:latin typeface="Courier" charset="0"/>
                    <a:ea typeface="Courier" charset="0"/>
                    <a:cs typeface="Courier" charset="0"/>
                  </a:rPr>
                  <a:t>-1 </a:t>
                </a:r>
                <a:r>
                  <a:rPr lang="en-US" sz="3200" dirty="0"/>
                  <a:t>(dislike)</a:t>
                </a:r>
              </a:p>
              <a:p>
                <a:r>
                  <a:rPr lang="en-US" sz="3200" dirty="0"/>
                  <a:t>2. </a:t>
                </a:r>
                <a:r>
                  <a:rPr lang="en-US" sz="3600" dirty="0"/>
                  <a:t>The user x gives you (say) ratings for 2 movies m1 and m2 </a:t>
                </a:r>
              </a:p>
              <a:p>
                <a:pPr marL="457200" indent="-457200" algn="just">
                  <a:buFont typeface="Courier New" panose="02070309020205020404" pitchFamily="49" charset="0"/>
                  <a:buChar char="o"/>
                </a:pPr>
                <a:r>
                  <a:rPr lang="en-US" b="1" i="1" dirty="0" err="1">
                    <a:solidFill>
                      <a:srgbClr val="008000"/>
                    </a:solidFill>
                    <a:latin typeface="Arial" pitchFamily="34" charset="0"/>
                    <a:cs typeface="Arial" pitchFamily="34" charset="0"/>
                  </a:rPr>
                  <a:t>r</a:t>
                </a:r>
                <a:r>
                  <a:rPr lang="en-US" b="1" i="1" baseline="-25000" dirty="0" err="1">
                    <a:solidFill>
                      <a:srgbClr val="008000"/>
                    </a:solidFill>
                    <a:latin typeface="Arial" pitchFamily="34" charset="0"/>
                    <a:cs typeface="Arial" pitchFamily="34" charset="0"/>
                  </a:rPr>
                  <a:t>xj</a:t>
                </a:r>
                <a:r>
                  <a:rPr lang="en-US" i="1" dirty="0">
                    <a:solidFill>
                      <a:srgbClr val="008000"/>
                    </a:solidFill>
                    <a:latin typeface="Arial" pitchFamily="34" charset="0"/>
                    <a:cs typeface="Arial" pitchFamily="34" charset="0"/>
                  </a:rPr>
                  <a:t>…</a:t>
                </a:r>
                <a:r>
                  <a:rPr lang="en-US" dirty="0">
                    <a:solidFill>
                      <a:srgbClr val="008000"/>
                    </a:solidFill>
                    <a:latin typeface="Arial" pitchFamily="34" charset="0"/>
                    <a:cs typeface="Arial" pitchFamily="34" charset="0"/>
                  </a:rPr>
                  <a:t>rating of user </a:t>
                </a:r>
                <a:r>
                  <a:rPr lang="en-US" b="1" i="1" dirty="0">
                    <a:solidFill>
                      <a:srgbClr val="008000"/>
                    </a:solidFill>
                    <a:latin typeface="Arial" pitchFamily="34" charset="0"/>
                    <a:cs typeface="Arial" pitchFamily="34" charset="0"/>
                  </a:rPr>
                  <a:t>x</a:t>
                </a:r>
                <a:r>
                  <a:rPr lang="en-US" dirty="0">
                    <a:solidFill>
                      <a:srgbClr val="008000"/>
                    </a:solidFill>
                    <a:latin typeface="Arial" pitchFamily="34" charset="0"/>
                    <a:cs typeface="Arial" pitchFamily="34" charset="0"/>
                  </a:rPr>
                  <a:t> on item </a:t>
                </a:r>
                <a:r>
                  <a:rPr lang="en-US" b="1" i="1" dirty="0">
                    <a:solidFill>
                      <a:srgbClr val="008000"/>
                    </a:solidFill>
                    <a:latin typeface="Arial" pitchFamily="34" charset="0"/>
                    <a:cs typeface="Arial" pitchFamily="34" charset="0"/>
                  </a:rPr>
                  <a:t>j</a:t>
                </a:r>
              </a:p>
              <a:p>
                <a:r>
                  <a:rPr lang="en-US" sz="3600" dirty="0"/>
                  <a:t>3. For each movie </a:t>
                </a:r>
                <a:r>
                  <a:rPr lang="en-US" sz="3600" i="1" dirty="0" err="1"/>
                  <a:t>i</a:t>
                </a:r>
                <a:r>
                  <a:rPr lang="en-US" sz="3600" dirty="0"/>
                  <a:t> in the dataset</a:t>
                </a:r>
              </a:p>
              <a:p>
                <a:pPr lvl="1"/>
                <a14:m>
                  <m:oMath xmlns:m="http://schemas.openxmlformats.org/officeDocument/2006/math">
                    <m:sSub>
                      <m:sSubPr>
                        <m:ctrlPr>
                          <a:rPr lang="en-US" sz="2800" i="1">
                            <a:latin typeface="Cambria Math" panose="02040503050406030204" pitchFamily="18" charset="0"/>
                          </a:rPr>
                        </m:ctrlPr>
                      </m:sSubPr>
                      <m:e>
                        <m:r>
                          <a:rPr lang="en-US" sz="2800" i="1">
                            <a:latin typeface="Cambria Math" charset="0"/>
                          </a:rPr>
                          <m:t>𝑟</m:t>
                        </m:r>
                      </m:e>
                      <m:sub>
                        <m:r>
                          <a:rPr lang="en-US" sz="2800" i="1">
                            <a:latin typeface="Cambria Math" charset="0"/>
                          </a:rPr>
                          <m:t>𝑥𝑖</m:t>
                        </m:r>
                      </m:sub>
                    </m:sSub>
                    <m:r>
                      <a:rPr lang="hu-HU" sz="2800" i="1">
                        <a:latin typeface="Cambria Math" charset="0"/>
                      </a:rPr>
                      <m:t>=</m:t>
                    </m:r>
                    <m:nary>
                      <m:naryPr>
                        <m:chr m:val="∑"/>
                        <m:supHide m:val="on"/>
                        <m:ctrlPr>
                          <a:rPr lang="hu-HU" sz="2800" i="1">
                            <a:latin typeface="Cambria Math" panose="02040503050406030204" pitchFamily="18" charset="0"/>
                          </a:rPr>
                        </m:ctrlPr>
                      </m:naryPr>
                      <m:sub>
                        <m:r>
                          <a:rPr lang="en-US" sz="2800" i="1">
                            <a:latin typeface="Cambria Math" charset="0"/>
                          </a:rPr>
                          <m:t>𝑗</m:t>
                        </m:r>
                        <m:r>
                          <a:rPr lang="en-US" sz="2800" i="1">
                            <a:latin typeface="Cambria Math" charset="0"/>
                            <a:ea typeface="Cambria Math" charset="0"/>
                            <a:cs typeface="Cambria Math" charset="0"/>
                          </a:rPr>
                          <m:t>∈</m:t>
                        </m:r>
                        <m:d>
                          <m:dPr>
                            <m:ctrlPr>
                              <a:rPr lang="en-US" sz="2800" i="1">
                                <a:latin typeface="Cambria Math" panose="02040503050406030204" pitchFamily="18" charset="0"/>
                                <a:ea typeface="Cambria Math" charset="0"/>
                                <a:cs typeface="Cambria Math" charset="0"/>
                              </a:rPr>
                            </m:ctrlPr>
                          </m:dPr>
                          <m:e>
                            <m:r>
                              <a:rPr lang="en-US" sz="2800" i="1">
                                <a:latin typeface="Cambria Math" charset="0"/>
                                <a:ea typeface="Cambria Math" charset="0"/>
                                <a:cs typeface="Cambria Math" charset="0"/>
                              </a:rPr>
                              <m:t>𝑚</m:t>
                            </m:r>
                            <m:r>
                              <a:rPr lang="en-US" sz="2800" i="1">
                                <a:latin typeface="Cambria Math" charset="0"/>
                                <a:ea typeface="Cambria Math" charset="0"/>
                                <a:cs typeface="Cambria Math" charset="0"/>
                              </a:rPr>
                              <m:t>1,</m:t>
                            </m:r>
                            <m:r>
                              <a:rPr lang="en-US" sz="2800" i="1">
                                <a:latin typeface="Cambria Math" charset="0"/>
                                <a:ea typeface="Cambria Math" charset="0"/>
                                <a:cs typeface="Cambria Math" charset="0"/>
                              </a:rPr>
                              <m:t>𝑚</m:t>
                            </m:r>
                            <m:r>
                              <a:rPr lang="en-US" sz="2800" i="1">
                                <a:latin typeface="Cambria Math" charset="0"/>
                                <a:ea typeface="Cambria Math" charset="0"/>
                                <a:cs typeface="Cambria Math" charset="0"/>
                              </a:rPr>
                              <m:t>2</m:t>
                            </m:r>
                          </m:e>
                        </m:d>
                      </m:sub>
                      <m:sup/>
                      <m:e>
                        <m:sSub>
                          <m:sSubPr>
                            <m:ctrlPr>
                              <a:rPr lang="hu-HU" sz="2800" i="1">
                                <a:latin typeface="Cambria Math" panose="02040503050406030204" pitchFamily="18" charset="0"/>
                              </a:rPr>
                            </m:ctrlPr>
                          </m:sSubPr>
                          <m:e>
                            <m:r>
                              <a:rPr lang="en-US" sz="2800" i="1">
                                <a:latin typeface="Cambria Math" charset="0"/>
                              </a:rPr>
                              <m:t>𝑠</m:t>
                            </m:r>
                          </m:e>
                          <m:sub>
                            <m:r>
                              <a:rPr lang="en-US" sz="2800" i="1">
                                <a:latin typeface="Cambria Math" charset="0"/>
                              </a:rPr>
                              <m:t>𝑖𝑗</m:t>
                            </m:r>
                          </m:sub>
                        </m:sSub>
                        <m:r>
                          <a:rPr lang="en-US" sz="2800" i="1">
                            <a:latin typeface="Cambria Math" panose="02040503050406030204" pitchFamily="18" charset="0"/>
                          </a:rPr>
                          <m:t> </m:t>
                        </m:r>
                        <m:sSub>
                          <m:sSubPr>
                            <m:ctrlPr>
                              <a:rPr lang="hu-HU" sz="2800" i="1">
                                <a:latin typeface="Cambria Math" panose="02040503050406030204" pitchFamily="18" charset="0"/>
                              </a:rPr>
                            </m:ctrlPr>
                          </m:sSubPr>
                          <m:e>
                            <m:r>
                              <a:rPr lang="en-US" sz="2800" i="1">
                                <a:latin typeface="Cambria Math" charset="0"/>
                              </a:rPr>
                              <m:t>𝑟</m:t>
                            </m:r>
                          </m:e>
                          <m:sub>
                            <m:r>
                              <a:rPr lang="en-US" sz="2800" i="1">
                                <a:latin typeface="Cambria Math" charset="0"/>
                              </a:rPr>
                              <m:t>𝑥𝑗</m:t>
                            </m:r>
                          </m:sub>
                        </m:sSub>
                      </m:e>
                    </m:nary>
                  </m:oMath>
                </a14:m>
                <a:endParaRPr lang="en-US" sz="2800" dirty="0"/>
              </a:p>
              <a:p>
                <a:pPr lvl="1"/>
                <a:r>
                  <a:rPr lang="en-US" sz="2800" dirty="0"/>
                  <a:t>Where </a:t>
                </a:r>
                <a:r>
                  <a:rPr lang="en-US" sz="2800" b="1" i="1" dirty="0" err="1">
                    <a:solidFill>
                      <a:srgbClr val="008000"/>
                    </a:solidFill>
                    <a:latin typeface="Arial" pitchFamily="34" charset="0"/>
                    <a:cs typeface="Arial" pitchFamily="34" charset="0"/>
                  </a:rPr>
                  <a:t>s</a:t>
                </a:r>
                <a:r>
                  <a:rPr lang="en-US" sz="2800" b="1" i="1" baseline="-25000" dirty="0" err="1">
                    <a:solidFill>
                      <a:srgbClr val="008000"/>
                    </a:solidFill>
                    <a:latin typeface="Arial" pitchFamily="34" charset="0"/>
                    <a:cs typeface="Arial" pitchFamily="34" charset="0"/>
                  </a:rPr>
                  <a:t>ij</a:t>
                </a:r>
                <a:r>
                  <a:rPr lang="en-US" sz="2800" dirty="0">
                    <a:solidFill>
                      <a:srgbClr val="008000"/>
                    </a:solidFill>
                    <a:latin typeface="Arial" pitchFamily="34" charset="0"/>
                    <a:cs typeface="Arial" pitchFamily="34" charset="0"/>
                  </a:rPr>
                  <a:t>… cosine between vectors for movies </a:t>
                </a:r>
                <a:r>
                  <a:rPr lang="en-US" sz="2800" b="1" i="1" dirty="0" err="1">
                    <a:solidFill>
                      <a:srgbClr val="008000"/>
                    </a:solidFill>
                    <a:latin typeface="Arial" pitchFamily="34" charset="0"/>
                    <a:cs typeface="Arial" pitchFamily="34" charset="0"/>
                  </a:rPr>
                  <a:t>i</a:t>
                </a:r>
                <a:r>
                  <a:rPr lang="en-US" sz="2800" i="1" dirty="0">
                    <a:solidFill>
                      <a:srgbClr val="008000"/>
                    </a:solidFill>
                    <a:latin typeface="Arial" pitchFamily="34" charset="0"/>
                    <a:cs typeface="Arial" pitchFamily="34" charset="0"/>
                  </a:rPr>
                  <a:t> </a:t>
                </a:r>
                <a:r>
                  <a:rPr lang="en-US" sz="2800" dirty="0">
                    <a:solidFill>
                      <a:srgbClr val="008000"/>
                    </a:solidFill>
                    <a:latin typeface="Arial" pitchFamily="34" charset="0"/>
                    <a:cs typeface="Arial" pitchFamily="34" charset="0"/>
                  </a:rPr>
                  <a:t>and </a:t>
                </a:r>
                <a:r>
                  <a:rPr lang="en-US" sz="2800" b="1" i="1" dirty="0">
                    <a:solidFill>
                      <a:srgbClr val="008000"/>
                    </a:solidFill>
                    <a:latin typeface="Arial" pitchFamily="34" charset="0"/>
                    <a:cs typeface="Arial" pitchFamily="34" charset="0"/>
                  </a:rPr>
                  <a:t>j</a:t>
                </a:r>
                <a:endParaRPr lang="en-US" sz="2800" dirty="0"/>
              </a:p>
              <a:p>
                <a:r>
                  <a:rPr lang="en-US" sz="3600" dirty="0"/>
                  <a:t>4.  Recommend the movie </a:t>
                </a:r>
                <a:r>
                  <a:rPr lang="en-US" sz="3600" i="1" dirty="0" err="1"/>
                  <a:t>i</a:t>
                </a:r>
                <a:r>
                  <a:rPr lang="en-US" sz="3600" dirty="0"/>
                  <a:t> with max </a:t>
                </a:r>
                <a:r>
                  <a:rPr lang="en-US" sz="3600" dirty="0" err="1"/>
                  <a:t>r</a:t>
                </a:r>
                <a:r>
                  <a:rPr lang="en-US" sz="3600" baseline="-25000" dirty="0" err="1"/>
                  <a:t>xi</a:t>
                </a:r>
                <a:endParaRPr lang="en-US" sz="3600" baseline="-250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914400" y="1828800"/>
                <a:ext cx="11430000" cy="5011387"/>
              </a:xfrm>
              <a:blipFill>
                <a:blip r:embed="rId2"/>
                <a:stretch>
                  <a:fillRect l="-2442" t="-3291"/>
                </a:stretch>
              </a:blipFill>
            </p:spPr>
            <p:txBody>
              <a:bodyPr/>
              <a:lstStyle/>
              <a:p>
                <a:r>
                  <a:rPr lang="en-US">
                    <a:noFill/>
                  </a:rPr>
                  <a:t> </a:t>
                </a:r>
              </a:p>
            </p:txBody>
          </p:sp>
        </mc:Fallback>
      </mc:AlternateContent>
      <p:sp>
        <p:nvSpPr>
          <p:cNvPr id="4" name="Rectangle 3"/>
          <p:cNvSpPr/>
          <p:nvPr/>
        </p:nvSpPr>
        <p:spPr>
          <a:xfrm>
            <a:off x="6553200" y="3429000"/>
            <a:ext cx="3505200" cy="338554"/>
          </a:xfrm>
          <a:prstGeom prst="rect">
            <a:avLst/>
          </a:prstGeom>
        </p:spPr>
        <p:txBody>
          <a:bodyPr wrap="square">
            <a:spAutoFit/>
          </a:bodyPr>
          <a:lstStyle/>
          <a:p>
            <a:pPr algn="just"/>
            <a:endParaRPr lang="en-US" b="1" i="1"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04134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Simplified item-item similarity computation for our tiny PA6 dataset</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9066067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Evaluation and Implications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2520442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A8BD-64E5-4F4A-8C78-EF806D060B33}"/>
              </a:ext>
            </a:extLst>
          </p:cNvPr>
          <p:cNvSpPr>
            <a:spLocks noGrp="1"/>
          </p:cNvSpPr>
          <p:nvPr>
            <p:ph type="title"/>
          </p:nvPr>
        </p:nvSpPr>
        <p:spPr>
          <a:xfrm>
            <a:off x="914400" y="286605"/>
            <a:ext cx="9753600" cy="703996"/>
          </a:xfrm>
        </p:spPr>
        <p:txBody>
          <a:bodyPr>
            <a:normAutofit/>
          </a:bodyPr>
          <a:lstStyle/>
          <a:p>
            <a:r>
              <a:rPr lang="en-US" sz="4400" dirty="0"/>
              <a:t>YouTube's Recommendation Algorithm</a:t>
            </a:r>
          </a:p>
        </p:txBody>
      </p:sp>
      <p:sp>
        <p:nvSpPr>
          <p:cNvPr id="3" name="Content Placeholder 2">
            <a:extLst>
              <a:ext uri="{FF2B5EF4-FFF2-40B4-BE49-F238E27FC236}">
                <a16:creationId xmlns:a16="http://schemas.microsoft.com/office/drawing/2014/main" id="{3C167804-00D4-B247-BC89-E7D8A45A20B6}"/>
              </a:ext>
            </a:extLst>
          </p:cNvPr>
          <p:cNvSpPr>
            <a:spLocks noGrp="1"/>
          </p:cNvSpPr>
          <p:nvPr>
            <p:ph idx="1"/>
          </p:nvPr>
        </p:nvSpPr>
        <p:spPr>
          <a:xfrm>
            <a:off x="914400" y="1600200"/>
            <a:ext cx="10363200" cy="5410200"/>
          </a:xfrm>
        </p:spPr>
        <p:txBody>
          <a:bodyPr>
            <a:normAutofit/>
          </a:bodyPr>
          <a:lstStyle/>
          <a:p>
            <a:pPr marL="742950" indent="-742950">
              <a:buFont typeface="+mj-lt"/>
              <a:buAutoNum type="arabicPeriod"/>
            </a:pPr>
            <a:r>
              <a:rPr lang="en-US" sz="3600" dirty="0"/>
              <a:t>Represent each video and user as an embedding</a:t>
            </a:r>
          </a:p>
          <a:p>
            <a:pPr marL="742950" indent="-742950">
              <a:buFont typeface="+mj-lt"/>
              <a:buAutoNum type="arabicPeriod"/>
            </a:pPr>
            <a:r>
              <a:rPr lang="en-US" sz="3600" dirty="0"/>
              <a:t>Train a huge neural net classifier (</a:t>
            </a:r>
            <a:r>
              <a:rPr lang="en-US" sz="3600" dirty="0" err="1"/>
              <a:t>softmax</a:t>
            </a:r>
            <a:r>
              <a:rPr lang="en-US" sz="3600" dirty="0"/>
              <a:t> over millions of possible videos) to predict the next video the user will watch</a:t>
            </a:r>
          </a:p>
          <a:p>
            <a:pPr marL="742950" indent="-742950">
              <a:buFont typeface="+mj-lt"/>
              <a:buAutoNum type="arabicPeriod"/>
            </a:pPr>
            <a:r>
              <a:rPr lang="en-US" sz="3600" dirty="0"/>
              <a:t>Input features:</a:t>
            </a:r>
          </a:p>
          <a:p>
            <a:pPr marL="1035558" lvl="1" indent="-742950"/>
            <a:r>
              <a:rPr lang="en-US" sz="3400" dirty="0"/>
              <a:t>User's watch history (video ids)</a:t>
            </a:r>
          </a:p>
          <a:p>
            <a:pPr marL="1035558" lvl="1" indent="-742950"/>
            <a:r>
              <a:rPr lang="en-US" sz="3400" dirty="0"/>
              <a:t>User's recent queries (word embeddings)</a:t>
            </a:r>
          </a:p>
          <a:p>
            <a:pPr marL="1035558" lvl="1" indent="-742950"/>
            <a:r>
              <a:rPr lang="en-US" sz="3400" dirty="0"/>
              <a:t>Date, popularity, virality of video</a:t>
            </a:r>
            <a:endParaRPr lang="en-US" sz="3600" dirty="0"/>
          </a:p>
          <a:p>
            <a:pPr marL="742950" indent="-742950">
              <a:buFont typeface="+mj-lt"/>
              <a:buAutoNum type="arabicPeriod"/>
            </a:pPr>
            <a:r>
              <a:rPr lang="en-US" sz="3600" dirty="0"/>
              <a:t>Learn </a:t>
            </a:r>
            <a:r>
              <a:rPr lang="en-US" sz="3600" b="1" dirty="0"/>
              <a:t>embeddings</a:t>
            </a:r>
            <a:r>
              <a:rPr lang="en-US" sz="3600" dirty="0"/>
              <a:t> for </a:t>
            </a:r>
            <a:r>
              <a:rPr lang="en-US" sz="3600" b="1" dirty="0"/>
              <a:t>videos</a:t>
            </a:r>
            <a:r>
              <a:rPr lang="en-US" sz="3600" dirty="0"/>
              <a:t> and </a:t>
            </a:r>
            <a:r>
              <a:rPr lang="en-US" sz="3600" b="1" dirty="0"/>
              <a:t>users</a:t>
            </a:r>
            <a:r>
              <a:rPr lang="en-US" sz="3600" dirty="0"/>
              <a:t> in training</a:t>
            </a:r>
          </a:p>
        </p:txBody>
      </p:sp>
      <p:sp>
        <p:nvSpPr>
          <p:cNvPr id="4" name="TextBox 3">
            <a:extLst>
              <a:ext uri="{FF2B5EF4-FFF2-40B4-BE49-F238E27FC236}">
                <a16:creationId xmlns:a16="http://schemas.microsoft.com/office/drawing/2014/main" id="{50139C37-59D1-8249-A037-9A4252384DB9}"/>
              </a:ext>
            </a:extLst>
          </p:cNvPr>
          <p:cNvSpPr txBox="1"/>
          <p:nvPr/>
        </p:nvSpPr>
        <p:spPr>
          <a:xfrm>
            <a:off x="2590801" y="990601"/>
            <a:ext cx="7533665" cy="338554"/>
          </a:xfrm>
          <a:prstGeom prst="rect">
            <a:avLst/>
          </a:prstGeom>
          <a:noFill/>
        </p:spPr>
        <p:txBody>
          <a:bodyPr wrap="none" rtlCol="0">
            <a:spAutoFit/>
          </a:bodyPr>
          <a:lstStyle/>
          <a:p>
            <a:r>
              <a:rPr lang="en-US" dirty="0">
                <a:solidFill>
                  <a:schemeClr val="bg1">
                    <a:lumMod val="65000"/>
                  </a:schemeClr>
                </a:solidFill>
              </a:rPr>
              <a:t>Covington, Adams, </a:t>
            </a:r>
            <a:r>
              <a:rPr lang="en-US" dirty="0" err="1">
                <a:solidFill>
                  <a:schemeClr val="bg1">
                    <a:lumMod val="65000"/>
                  </a:schemeClr>
                </a:solidFill>
              </a:rPr>
              <a:t>Sargin</a:t>
            </a:r>
            <a:r>
              <a:rPr lang="en-US" dirty="0">
                <a:solidFill>
                  <a:schemeClr val="bg1">
                    <a:lumMod val="65000"/>
                  </a:schemeClr>
                </a:solidFill>
              </a:rPr>
              <a:t> 2016. Deep Neural Networks for YouTube Recommendations </a:t>
            </a:r>
          </a:p>
        </p:txBody>
      </p:sp>
    </p:spTree>
    <p:extLst>
      <p:ext uri="{BB962C8B-B14F-4D97-AF65-F5344CB8AC3E}">
        <p14:creationId xmlns:p14="http://schemas.microsoft.com/office/powerpoint/2010/main" val="3702403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1"/>
          <p:cNvSpPr>
            <a:spLocks noGrp="1" noChangeArrowheads="1"/>
          </p:cNvSpPr>
          <p:nvPr>
            <p:ph type="title"/>
          </p:nvPr>
        </p:nvSpPr>
        <p:spPr>
          <a:xfrm>
            <a:off x="2334492" y="-319380"/>
            <a:ext cx="7543800" cy="1450757"/>
          </a:xfrm>
        </p:spPr>
        <p:txBody>
          <a:bodyPr>
            <a:normAutofit/>
          </a:bodyPr>
          <a:lstStyle/>
          <a:p>
            <a:r>
              <a:rPr lang="en-US" altLang="ko-KR" dirty="0">
                <a:ea typeface="굴림" charset="-127"/>
              </a:rPr>
              <a:t>Evaluation</a:t>
            </a:r>
          </a:p>
        </p:txBody>
      </p:sp>
      <p:sp>
        <p:nvSpPr>
          <p:cNvPr id="2" name="Date Placeholder 1"/>
          <p:cNvSpPr>
            <a:spLocks noGrp="1"/>
          </p:cNvSpPr>
          <p:nvPr>
            <p:ph type="dt" sz="half" idx="10"/>
          </p:nvPr>
        </p:nvSpPr>
        <p:spPr/>
        <p:txBody>
          <a:bodyPr/>
          <a:lstStyle/>
          <a:p>
            <a:fld id="{F8E898FF-9AA4-4F1D-BFE5-F2161193DFB9}" type="datetime1">
              <a:rPr lang="en-US" smtClean="0"/>
              <a:t>5/12/21</a:t>
            </a:fld>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63</a:t>
            </a:fld>
            <a:endParaRPr lang="en-US"/>
          </a:p>
        </p:txBody>
      </p:sp>
      <p:graphicFrame>
        <p:nvGraphicFramePr>
          <p:cNvPr id="239805" name="Group 189"/>
          <p:cNvGraphicFramePr>
            <a:graphicFrameLocks noGrp="1"/>
          </p:cNvGraphicFramePr>
          <p:nvPr>
            <p:ph type="tbl" idx="4294967295"/>
          </p:nvPr>
        </p:nvGraphicFramePr>
        <p:xfrm>
          <a:off x="4152900" y="1841500"/>
          <a:ext cx="3390900" cy="4025900"/>
        </p:xfrm>
        <a:graphic>
          <a:graphicData uri="http://schemas.openxmlformats.org/drawingml/2006/table">
            <a:tbl>
              <a:tblPr/>
              <a:tblGrid>
                <a:gridCol w="565150">
                  <a:extLst>
                    <a:ext uri="{9D8B030D-6E8A-4147-A177-3AD203B41FA5}">
                      <a16:colId xmlns:a16="http://schemas.microsoft.com/office/drawing/2014/main" val="20000"/>
                    </a:ext>
                  </a:extLst>
                </a:gridCol>
                <a:gridCol w="577850">
                  <a:extLst>
                    <a:ext uri="{9D8B030D-6E8A-4147-A177-3AD203B41FA5}">
                      <a16:colId xmlns:a16="http://schemas.microsoft.com/office/drawing/2014/main" val="20001"/>
                    </a:ext>
                  </a:extLst>
                </a:gridCol>
                <a:gridCol w="552450">
                  <a:extLst>
                    <a:ext uri="{9D8B030D-6E8A-4147-A177-3AD203B41FA5}">
                      <a16:colId xmlns:a16="http://schemas.microsoft.com/office/drawing/2014/main" val="20002"/>
                    </a:ext>
                  </a:extLst>
                </a:gridCol>
                <a:gridCol w="565150">
                  <a:extLst>
                    <a:ext uri="{9D8B030D-6E8A-4147-A177-3AD203B41FA5}">
                      <a16:colId xmlns:a16="http://schemas.microsoft.com/office/drawing/2014/main" val="20003"/>
                    </a:ext>
                  </a:extLst>
                </a:gridCol>
                <a:gridCol w="565150">
                  <a:extLst>
                    <a:ext uri="{9D8B030D-6E8A-4147-A177-3AD203B41FA5}">
                      <a16:colId xmlns:a16="http://schemas.microsoft.com/office/drawing/2014/main" val="20004"/>
                    </a:ext>
                  </a:extLst>
                </a:gridCol>
                <a:gridCol w="565150">
                  <a:extLst>
                    <a:ext uri="{9D8B030D-6E8A-4147-A177-3AD203B41FA5}">
                      <a16:colId xmlns:a16="http://schemas.microsoft.com/office/drawing/2014/main" val="20005"/>
                    </a:ext>
                  </a:extLst>
                </a:gridCol>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6"/>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7"/>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8"/>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9"/>
                  </a:ext>
                </a:extLst>
              </a:tr>
            </a:tbl>
          </a:graphicData>
        </a:graphic>
      </p:graphicFrame>
      <p:sp>
        <p:nvSpPr>
          <p:cNvPr id="9298" name="Text Box 153"/>
          <p:cNvSpPr txBox="1">
            <a:spLocks noChangeArrowheads="1"/>
          </p:cNvSpPr>
          <p:nvPr/>
        </p:nvSpPr>
        <p:spPr bwMode="auto">
          <a:xfrm>
            <a:off x="5064126" y="1289050"/>
            <a:ext cx="110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8000"/>
                </a:solidFill>
                <a:latin typeface="Verdana" pitchFamily="34" charset="0"/>
                <a:ea typeface="굴림" charset="-127"/>
              </a:rPr>
              <a:t>movies</a:t>
            </a:r>
          </a:p>
        </p:txBody>
      </p:sp>
      <p:sp>
        <p:nvSpPr>
          <p:cNvPr id="9299" name="Text Box 154"/>
          <p:cNvSpPr txBox="1">
            <a:spLocks noChangeArrowheads="1"/>
          </p:cNvSpPr>
          <p:nvPr/>
        </p:nvSpPr>
        <p:spPr bwMode="auto">
          <a:xfrm>
            <a:off x="2528888" y="3168650"/>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a:solidFill>
                  <a:srgbClr val="008000"/>
                </a:solidFill>
                <a:latin typeface="Verdana" pitchFamily="34" charset="0"/>
                <a:ea typeface="굴림" charset="-127"/>
              </a:rPr>
              <a:t>users</a:t>
            </a:r>
          </a:p>
        </p:txBody>
      </p:sp>
      <p:sp>
        <p:nvSpPr>
          <p:cNvPr id="9300" name="Line 155"/>
          <p:cNvSpPr>
            <a:spLocks noChangeShapeType="1"/>
          </p:cNvSpPr>
          <p:nvPr/>
        </p:nvSpPr>
        <p:spPr bwMode="auto">
          <a:xfrm>
            <a:off x="3937000" y="186690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9301" name="Line 156"/>
          <p:cNvSpPr>
            <a:spLocks noChangeShapeType="1"/>
          </p:cNvSpPr>
          <p:nvPr/>
        </p:nvSpPr>
        <p:spPr bwMode="auto">
          <a:xfrm>
            <a:off x="4152900" y="170180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3" name="Footer Placeholder 14">
            <a:extLst>
              <a:ext uri="{FF2B5EF4-FFF2-40B4-BE49-F238E27FC236}">
                <a16:creationId xmlns:a16="http://schemas.microsoft.com/office/drawing/2014/main" id="{0D326F6D-7C19-EC46-878F-D1436EAFD592}"/>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48577365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325290" y="-312028"/>
            <a:ext cx="7543800" cy="1450757"/>
          </a:xfrm>
        </p:spPr>
        <p:txBody>
          <a:bodyPr>
            <a:normAutofit/>
          </a:bodyPr>
          <a:lstStyle/>
          <a:p>
            <a:r>
              <a:rPr lang="en-US" altLang="ko-KR" dirty="0">
                <a:ea typeface="굴림" charset="-127"/>
              </a:rPr>
              <a:t>Evaluation</a:t>
            </a:r>
          </a:p>
        </p:txBody>
      </p:sp>
      <p:sp>
        <p:nvSpPr>
          <p:cNvPr id="2" name="Date Placeholder 1"/>
          <p:cNvSpPr>
            <a:spLocks noGrp="1"/>
          </p:cNvSpPr>
          <p:nvPr>
            <p:ph type="dt" sz="half" idx="10"/>
          </p:nvPr>
        </p:nvSpPr>
        <p:spPr/>
        <p:txBody>
          <a:bodyPr/>
          <a:lstStyle/>
          <a:p>
            <a:fld id="{ABCE8BDA-BBE2-4734-8066-72089AA6C5F0}" type="datetime1">
              <a:rPr lang="en-US" smtClean="0"/>
              <a:t>5/12/21</a:t>
            </a:fld>
            <a:endParaRPr lang="en-US"/>
          </a:p>
        </p:txBody>
      </p:sp>
      <p:sp>
        <p:nvSpPr>
          <p:cNvPr id="3" name="Footer Placeholder 2"/>
          <p:cNvSpPr>
            <a:spLocks noGrp="1"/>
          </p:cNvSpPr>
          <p:nvPr>
            <p:ph type="ftr" sz="quarter" idx="11"/>
          </p:nvPr>
        </p:nvSpPr>
        <p:spPr/>
        <p:txBody>
          <a:bodyPr/>
          <a:lstStyle/>
          <a:p>
            <a:r>
              <a:rPr lang="en-US"/>
              <a:t>Jure Leskovec, Stanford C246: Mining Massive Datasets</a:t>
            </a:r>
          </a:p>
        </p:txBody>
      </p:sp>
      <p:sp>
        <p:nvSpPr>
          <p:cNvPr id="4" name="Slide Number Placeholder 3"/>
          <p:cNvSpPr>
            <a:spLocks noGrp="1"/>
          </p:cNvSpPr>
          <p:nvPr>
            <p:ph type="sldNum" sz="quarter" idx="12"/>
          </p:nvPr>
        </p:nvSpPr>
        <p:spPr/>
        <p:txBody>
          <a:bodyPr/>
          <a:lstStyle/>
          <a:p>
            <a:fld id="{19B12225-5612-419B-A8D5-4B8EEE4C217E}" type="slidenum">
              <a:rPr lang="en-US" smtClean="0"/>
              <a:pPr/>
              <a:t>64</a:t>
            </a:fld>
            <a:endParaRPr lang="en-US"/>
          </a:p>
        </p:txBody>
      </p:sp>
      <p:graphicFrame>
        <p:nvGraphicFramePr>
          <p:cNvPr id="243800" name="Group 88"/>
          <p:cNvGraphicFramePr>
            <a:graphicFrameLocks noGrp="1"/>
          </p:cNvGraphicFramePr>
          <p:nvPr>
            <p:ph type="tbl" idx="4294967295"/>
          </p:nvPr>
        </p:nvGraphicFramePr>
        <p:xfrm>
          <a:off x="4152900" y="1841500"/>
          <a:ext cx="3390900" cy="4025900"/>
        </p:xfrm>
        <a:graphic>
          <a:graphicData uri="http://schemas.openxmlformats.org/drawingml/2006/table">
            <a:tbl>
              <a:tblPr/>
              <a:tblGrid>
                <a:gridCol w="565150">
                  <a:extLst>
                    <a:ext uri="{9D8B030D-6E8A-4147-A177-3AD203B41FA5}">
                      <a16:colId xmlns:a16="http://schemas.microsoft.com/office/drawing/2014/main" val="20000"/>
                    </a:ext>
                  </a:extLst>
                </a:gridCol>
                <a:gridCol w="565150">
                  <a:extLst>
                    <a:ext uri="{9D8B030D-6E8A-4147-A177-3AD203B41FA5}">
                      <a16:colId xmlns:a16="http://schemas.microsoft.com/office/drawing/2014/main" val="20001"/>
                    </a:ext>
                  </a:extLst>
                </a:gridCol>
                <a:gridCol w="565150">
                  <a:extLst>
                    <a:ext uri="{9D8B030D-6E8A-4147-A177-3AD203B41FA5}">
                      <a16:colId xmlns:a16="http://schemas.microsoft.com/office/drawing/2014/main" val="20002"/>
                    </a:ext>
                  </a:extLst>
                </a:gridCol>
                <a:gridCol w="565150">
                  <a:extLst>
                    <a:ext uri="{9D8B030D-6E8A-4147-A177-3AD203B41FA5}">
                      <a16:colId xmlns:a16="http://schemas.microsoft.com/office/drawing/2014/main" val="20003"/>
                    </a:ext>
                  </a:extLst>
                </a:gridCol>
                <a:gridCol w="565150">
                  <a:extLst>
                    <a:ext uri="{9D8B030D-6E8A-4147-A177-3AD203B41FA5}">
                      <a16:colId xmlns:a16="http://schemas.microsoft.com/office/drawing/2014/main" val="20004"/>
                    </a:ext>
                  </a:extLst>
                </a:gridCol>
                <a:gridCol w="565150">
                  <a:extLst>
                    <a:ext uri="{9D8B030D-6E8A-4147-A177-3AD203B41FA5}">
                      <a16:colId xmlns:a16="http://schemas.microsoft.com/office/drawing/2014/main" val="20005"/>
                    </a:ext>
                  </a:extLst>
                </a:gridCol>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sp>
        <p:nvSpPr>
          <p:cNvPr id="11346" name="Text Box 82"/>
          <p:cNvSpPr txBox="1">
            <a:spLocks noChangeArrowheads="1"/>
          </p:cNvSpPr>
          <p:nvPr/>
        </p:nvSpPr>
        <p:spPr bwMode="auto">
          <a:xfrm>
            <a:off x="8007351" y="4126468"/>
            <a:ext cx="1923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00FF"/>
                </a:solidFill>
                <a:latin typeface="Verdana" pitchFamily="34" charset="0"/>
                <a:ea typeface="굴림" charset="-127"/>
              </a:rPr>
              <a:t>Test Data Set</a:t>
            </a:r>
          </a:p>
        </p:txBody>
      </p:sp>
      <p:sp>
        <p:nvSpPr>
          <p:cNvPr id="11347" name="Text Box 83"/>
          <p:cNvSpPr txBox="1">
            <a:spLocks noChangeArrowheads="1"/>
          </p:cNvSpPr>
          <p:nvPr/>
        </p:nvSpPr>
        <p:spPr bwMode="auto">
          <a:xfrm>
            <a:off x="2528888" y="3168650"/>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a:solidFill>
                  <a:srgbClr val="008000"/>
                </a:solidFill>
                <a:latin typeface="Verdana" pitchFamily="34" charset="0"/>
                <a:ea typeface="굴림" charset="-127"/>
              </a:rPr>
              <a:t>users</a:t>
            </a:r>
          </a:p>
        </p:txBody>
      </p:sp>
      <p:sp>
        <p:nvSpPr>
          <p:cNvPr id="11348" name="Line 84"/>
          <p:cNvSpPr>
            <a:spLocks noChangeShapeType="1"/>
          </p:cNvSpPr>
          <p:nvPr/>
        </p:nvSpPr>
        <p:spPr bwMode="auto">
          <a:xfrm>
            <a:off x="3937000" y="186690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49" name="Line 85"/>
          <p:cNvSpPr>
            <a:spLocks noChangeShapeType="1"/>
          </p:cNvSpPr>
          <p:nvPr/>
        </p:nvSpPr>
        <p:spPr bwMode="auto">
          <a:xfrm>
            <a:off x="4152900" y="170180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0" name="Line 89"/>
          <p:cNvSpPr>
            <a:spLocks noChangeShapeType="1"/>
          </p:cNvSpPr>
          <p:nvPr/>
        </p:nvSpPr>
        <p:spPr bwMode="auto">
          <a:xfrm flipH="1">
            <a:off x="7645400" y="4457700"/>
            <a:ext cx="901700" cy="292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1" name="Text Box 90"/>
          <p:cNvSpPr txBox="1">
            <a:spLocks noChangeArrowheads="1"/>
          </p:cNvSpPr>
          <p:nvPr/>
        </p:nvSpPr>
        <p:spPr bwMode="auto">
          <a:xfrm>
            <a:off x="5076826" y="1289050"/>
            <a:ext cx="110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8000"/>
                </a:solidFill>
                <a:latin typeface="Verdana" pitchFamily="34" charset="0"/>
                <a:ea typeface="굴림" charset="-127"/>
              </a:rPr>
              <a:t>movies</a:t>
            </a:r>
          </a:p>
        </p:txBody>
      </p:sp>
    </p:spTree>
    <p:extLst>
      <p:ext uri="{BB962C8B-B14F-4D97-AF65-F5344CB8AC3E}">
        <p14:creationId xmlns:p14="http://schemas.microsoft.com/office/powerpoint/2010/main" val="239817220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371600" y="286605"/>
            <a:ext cx="8519160" cy="780196"/>
          </a:xfrm>
        </p:spPr>
        <p:txBody>
          <a:bodyPr/>
          <a:lstStyle/>
          <a:p>
            <a:pPr eaLnBrk="1" hangingPunct="1"/>
            <a:r>
              <a:rPr lang="en-US" dirty="0"/>
              <a:t>Evaluating Predictions</a:t>
            </a:r>
          </a:p>
        </p:txBody>
      </p:sp>
      <mc:AlternateContent xmlns:mc="http://schemas.openxmlformats.org/markup-compatibility/2006" xmlns:a14="http://schemas.microsoft.com/office/drawing/2010/main">
        <mc:Choice Requires="a14">
          <p:sp>
            <p:nvSpPr>
              <p:cNvPr id="43011" name="Rectangle 3"/>
              <p:cNvSpPr>
                <a:spLocks noGrp="1" noChangeArrowheads="1"/>
              </p:cNvSpPr>
              <p:nvPr>
                <p:ph idx="1"/>
              </p:nvPr>
            </p:nvSpPr>
            <p:spPr>
              <a:xfrm>
                <a:off x="1524000" y="1295400"/>
                <a:ext cx="10287000" cy="5410200"/>
              </a:xfrm>
            </p:spPr>
            <p:txBody>
              <a:bodyPr>
                <a:normAutofit/>
              </a:bodyPr>
              <a:lstStyle/>
              <a:p>
                <a:pPr eaLnBrk="1" hangingPunct="1">
                  <a:lnSpc>
                    <a:spcPct val="90000"/>
                  </a:lnSpc>
                </a:pPr>
                <a:r>
                  <a:rPr lang="en-US" sz="3600" b="1" dirty="0">
                    <a:solidFill>
                      <a:srgbClr val="0000FF"/>
                    </a:solidFill>
                  </a:rPr>
                  <a:t>Compare predictions with known ratings</a:t>
                </a:r>
              </a:p>
              <a:p>
                <a:pPr lvl="1" eaLnBrk="1" hangingPunct="1">
                  <a:lnSpc>
                    <a:spcPct val="90000"/>
                  </a:lnSpc>
                </a:pPr>
                <a:r>
                  <a:rPr lang="en-US" sz="3600" b="1" dirty="0"/>
                  <a:t>Root-mean-square error</a:t>
                </a:r>
                <a:r>
                  <a:rPr lang="en-US" sz="3600" dirty="0"/>
                  <a:t> (RMSE)</a:t>
                </a:r>
              </a:p>
              <a:p>
                <a:pPr lvl="2">
                  <a:lnSpc>
                    <a:spcPct val="90000"/>
                  </a:lnSpc>
                </a:pPr>
                <a14:m>
                  <m:oMath xmlns:m="http://schemas.openxmlformats.org/officeDocument/2006/math">
                    <m:rad>
                      <m:radPr>
                        <m:degHide m:val="on"/>
                        <m:ctrlPr>
                          <a:rPr lang="en-US" sz="4000" i="1" dirty="0">
                            <a:latin typeface="Cambria Math" panose="02040503050406030204" pitchFamily="18" charset="0"/>
                          </a:rPr>
                        </m:ctrlPr>
                      </m:radPr>
                      <m:deg/>
                      <m:e>
                        <m:f>
                          <m:fPr>
                            <m:ctrlPr>
                              <a:rPr lang="en-US" sz="4000" i="1" dirty="0">
                                <a:latin typeface="Cambria Math" panose="02040503050406030204" pitchFamily="18" charset="0"/>
                              </a:rPr>
                            </m:ctrlPr>
                          </m:fPr>
                          <m:num>
                            <m:nary>
                              <m:naryPr>
                                <m:chr m:val="∑"/>
                                <m:supHide m:val="on"/>
                                <m:ctrlPr>
                                  <a:rPr lang="en-US" sz="4000" i="1" dirty="0">
                                    <a:latin typeface="Cambria Math" panose="02040503050406030204" pitchFamily="18" charset="0"/>
                                  </a:rPr>
                                </m:ctrlPr>
                              </m:naryPr>
                              <m:sub>
                                <m:r>
                                  <m:rPr>
                                    <m:brk m:alnAt="7"/>
                                  </m:rPr>
                                  <a:rPr lang="en-US" sz="4000" i="1" dirty="0">
                                    <a:latin typeface="Cambria Math" panose="02040503050406030204" pitchFamily="18" charset="0"/>
                                  </a:rPr>
                                  <m:t>𝑥</m:t>
                                </m:r>
                                <m:r>
                                  <a:rPr lang="en-US" sz="4000" i="1" dirty="0">
                                    <a:latin typeface="Cambria Math" panose="02040503050406030204" pitchFamily="18" charset="0"/>
                                  </a:rPr>
                                  <m:t>𝑖</m:t>
                                </m:r>
                              </m:sub>
                              <m:sup/>
                              <m:e>
                                <m:sSup>
                                  <m:sSupPr>
                                    <m:ctrlPr>
                                      <a:rPr lang="en-US" sz="4000" i="1" dirty="0">
                                        <a:latin typeface="Cambria Math" panose="02040503050406030204" pitchFamily="18" charset="0"/>
                                      </a:rPr>
                                    </m:ctrlPr>
                                  </m:sSupPr>
                                  <m:e>
                                    <m:d>
                                      <m:dPr>
                                        <m:ctrlPr>
                                          <a:rPr lang="en-US" sz="4000" i="1" dirty="0">
                                            <a:latin typeface="Cambria Math" panose="02040503050406030204" pitchFamily="18" charset="0"/>
                                          </a:rPr>
                                        </m:ctrlPr>
                                      </m:dPr>
                                      <m:e>
                                        <m:sSub>
                                          <m:sSubPr>
                                            <m:ctrlPr>
                                              <a:rPr lang="en-US" sz="4000" i="1" dirty="0">
                                                <a:latin typeface="Cambria Math" panose="02040503050406030204" pitchFamily="18" charset="0"/>
                                              </a:rPr>
                                            </m:ctrlPr>
                                          </m:sSubPr>
                                          <m:e>
                                            <m:r>
                                              <a:rPr lang="en-US" sz="4000" i="1" dirty="0">
                                                <a:latin typeface="Cambria Math" panose="02040503050406030204" pitchFamily="18" charset="0"/>
                                              </a:rPr>
                                              <m:t>𝑟</m:t>
                                            </m:r>
                                          </m:e>
                                          <m:sub>
                                            <m:r>
                                              <a:rPr lang="en-US" sz="4000" i="1" dirty="0">
                                                <a:latin typeface="Cambria Math" panose="02040503050406030204" pitchFamily="18" charset="0"/>
                                              </a:rPr>
                                              <m:t>𝑥𝑖</m:t>
                                            </m:r>
                                          </m:sub>
                                        </m:sSub>
                                        <m:r>
                                          <a:rPr lang="en-US" sz="4000" i="1" dirty="0">
                                            <a:latin typeface="Cambria Math" panose="02040503050406030204" pitchFamily="18" charset="0"/>
                                          </a:rPr>
                                          <m:t>−</m:t>
                                        </m:r>
                                        <m:sSubSup>
                                          <m:sSubSupPr>
                                            <m:ctrlPr>
                                              <a:rPr lang="en-US" sz="4000" i="1" dirty="0">
                                                <a:latin typeface="Cambria Math" panose="02040503050406030204" pitchFamily="18" charset="0"/>
                                              </a:rPr>
                                            </m:ctrlPr>
                                          </m:sSubSupPr>
                                          <m:e>
                                            <m:r>
                                              <a:rPr lang="en-US" sz="4000" i="1" dirty="0">
                                                <a:latin typeface="Cambria Math" panose="02040503050406030204" pitchFamily="18" charset="0"/>
                                              </a:rPr>
                                              <m:t>𝑟</m:t>
                                            </m:r>
                                          </m:e>
                                          <m:sub>
                                            <m:r>
                                              <a:rPr lang="en-US" sz="4000" i="1" dirty="0">
                                                <a:latin typeface="Cambria Math" panose="02040503050406030204" pitchFamily="18" charset="0"/>
                                              </a:rPr>
                                              <m:t>𝑥𝑖</m:t>
                                            </m:r>
                                          </m:sub>
                                          <m:sup>
                                            <m:r>
                                              <a:rPr lang="en-US" sz="4000" i="1" dirty="0">
                                                <a:latin typeface="Cambria Math" panose="02040503050406030204" pitchFamily="18" charset="0"/>
                                              </a:rPr>
                                              <m:t>∗</m:t>
                                            </m:r>
                                          </m:sup>
                                        </m:sSubSup>
                                      </m:e>
                                    </m:d>
                                  </m:e>
                                  <m:sup>
                                    <m:r>
                                      <a:rPr lang="en-US" sz="4000" i="1" dirty="0">
                                        <a:latin typeface="Cambria Math" panose="02040503050406030204" pitchFamily="18" charset="0"/>
                                      </a:rPr>
                                      <m:t>2</m:t>
                                    </m:r>
                                  </m:sup>
                                </m:sSup>
                              </m:e>
                            </m:nary>
                          </m:num>
                          <m:den>
                            <m:r>
                              <a:rPr lang="en-US" sz="4000" i="1" dirty="0">
                                <a:latin typeface="Cambria Math" panose="02040503050406030204" pitchFamily="18" charset="0"/>
                              </a:rPr>
                              <m:t>𝑁</m:t>
                            </m:r>
                          </m:den>
                        </m:f>
                      </m:e>
                    </m:rad>
                  </m:oMath>
                </a14:m>
                <a:endParaRPr lang="en-US" sz="2800" dirty="0"/>
              </a:p>
              <a:p>
                <a:pPr lvl="2">
                  <a:lnSpc>
                    <a:spcPct val="90000"/>
                  </a:lnSpc>
                </a:pPr>
                <a:r>
                  <a:rPr lang="en-US" sz="2800" dirty="0"/>
                  <a:t>where </a:t>
                </a:r>
                <a14:m>
                  <m:oMath xmlns:m="http://schemas.openxmlformats.org/officeDocument/2006/math">
                    <m:r>
                      <a:rPr lang="en-US" sz="2800" b="1" i="1" dirty="0">
                        <a:latin typeface="Cambria Math"/>
                      </a:rPr>
                      <m:t>𝒓</m:t>
                    </m:r>
                    <m:r>
                      <a:rPr lang="en-US" sz="2800" b="1" i="1" baseline="-25000" dirty="0" err="1">
                        <a:latin typeface="Cambria Math"/>
                      </a:rPr>
                      <m:t>𝒙𝒊</m:t>
                    </m:r>
                  </m:oMath>
                </a14:m>
                <a:r>
                  <a:rPr lang="en-US" sz="2800" dirty="0"/>
                  <a:t> is predicted, </a:t>
                </a:r>
                <a14:m>
                  <m:oMath xmlns:m="http://schemas.openxmlformats.org/officeDocument/2006/math">
                    <m:sSubSup>
                      <m:sSubSupPr>
                        <m:ctrlPr>
                          <a:rPr lang="en-US" sz="2800" b="1" i="1">
                            <a:latin typeface="Cambria Math" panose="02040503050406030204" pitchFamily="18" charset="0"/>
                          </a:rPr>
                        </m:ctrlPr>
                      </m:sSubSupPr>
                      <m:e>
                        <m:r>
                          <a:rPr lang="en-US" sz="2800" b="1" i="1">
                            <a:latin typeface="Cambria Math"/>
                          </a:rPr>
                          <m:t>𝒓</m:t>
                        </m:r>
                      </m:e>
                      <m:sub>
                        <m:r>
                          <a:rPr lang="en-US" sz="2800" b="1" i="1">
                            <a:latin typeface="Cambria Math"/>
                          </a:rPr>
                          <m:t>𝒙𝒊</m:t>
                        </m:r>
                      </m:sub>
                      <m:sup>
                        <m:r>
                          <a:rPr lang="en-US" sz="2800" b="1" i="1">
                            <a:latin typeface="Cambria Math"/>
                          </a:rPr>
                          <m:t>∗</m:t>
                        </m:r>
                      </m:sup>
                    </m:sSubSup>
                  </m:oMath>
                </a14:m>
                <a:r>
                  <a:rPr lang="en-US" sz="2800" dirty="0"/>
                  <a:t> is the true rating of </a:t>
                </a:r>
                <a:r>
                  <a:rPr lang="en-US" sz="2800" b="1" i="1" dirty="0"/>
                  <a:t>x</a:t>
                </a:r>
                <a:r>
                  <a:rPr lang="en-US" sz="2800" dirty="0"/>
                  <a:t> on </a:t>
                </a:r>
                <a:r>
                  <a:rPr lang="en-US" sz="2800" b="1" i="1" dirty="0" err="1"/>
                  <a:t>i</a:t>
                </a:r>
                <a:endParaRPr lang="en-US" sz="2800" b="1" i="1" dirty="0"/>
              </a:p>
              <a:p>
                <a:pPr lvl="1"/>
                <a:r>
                  <a:rPr lang="en-US" sz="3600" b="1" dirty="0"/>
                  <a:t>Rank Correlation</a:t>
                </a:r>
                <a:r>
                  <a:rPr lang="en-US" sz="3600" dirty="0"/>
                  <a:t>: </a:t>
                </a:r>
              </a:p>
              <a:p>
                <a:pPr lvl="2"/>
                <a:r>
                  <a:rPr lang="en-US" sz="2800" dirty="0"/>
                  <a:t>Spearman’s </a:t>
                </a:r>
                <a:r>
                  <a:rPr lang="en-US" sz="2800" i="1" dirty="0"/>
                  <a:t>correlation</a:t>
                </a:r>
                <a:r>
                  <a:rPr lang="en-US" sz="2800" dirty="0"/>
                  <a:t> between system’s and user’s complete rankings</a:t>
                </a:r>
              </a:p>
            </p:txBody>
          </p:sp>
        </mc:Choice>
        <mc:Fallback xmlns="">
          <p:sp>
            <p:nvSpPr>
              <p:cNvPr id="43011" name="Rectangle 3"/>
              <p:cNvSpPr>
                <a:spLocks noGrp="1" noRot="1" noChangeAspect="1" noMove="1" noResize="1" noEditPoints="1" noAdjustHandles="1" noChangeArrowheads="1" noChangeShapeType="1" noTextEdit="1"/>
              </p:cNvSpPr>
              <p:nvPr>
                <p:ph idx="1"/>
              </p:nvPr>
            </p:nvSpPr>
            <p:spPr>
              <a:xfrm>
                <a:off x="1524000" y="1295400"/>
                <a:ext cx="10287000" cy="5410200"/>
              </a:xfrm>
              <a:blipFill>
                <a:blip r:embed="rId3"/>
                <a:stretch>
                  <a:fillRect l="-2713" t="-3052"/>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5612B718-EDFF-4241-88F0-7A372C0AA544}" type="datetime1">
              <a:rPr lang="en-US" smtClean="0"/>
              <a:t>5/12/21</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65</a:t>
            </a:fld>
            <a:endParaRPr lang="en-US"/>
          </a:p>
        </p:txBody>
      </p:sp>
      <p:sp>
        <p:nvSpPr>
          <p:cNvPr id="8" name="Footer Placeholder 14">
            <a:extLst>
              <a:ext uri="{FF2B5EF4-FFF2-40B4-BE49-F238E27FC236}">
                <a16:creationId xmlns:a16="http://schemas.microsoft.com/office/drawing/2014/main" id="{1D0513D9-661B-D141-8A2D-C8C29D20D1FC}"/>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62924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DCA9-6F70-E144-94CD-2421BE5D339D}"/>
              </a:ext>
            </a:extLst>
          </p:cNvPr>
          <p:cNvSpPr>
            <a:spLocks noGrp="1"/>
          </p:cNvSpPr>
          <p:nvPr>
            <p:ph type="title"/>
          </p:nvPr>
        </p:nvSpPr>
        <p:spPr/>
        <p:txBody>
          <a:bodyPr>
            <a:normAutofit fontScale="90000"/>
          </a:bodyPr>
          <a:lstStyle/>
          <a:p>
            <a:r>
              <a:rPr lang="en-US" dirty="0"/>
              <a:t>But is predicting watching the right loss function?</a:t>
            </a:r>
          </a:p>
        </p:txBody>
      </p:sp>
      <p:sp>
        <p:nvSpPr>
          <p:cNvPr id="3" name="Content Placeholder 2">
            <a:extLst>
              <a:ext uri="{FF2B5EF4-FFF2-40B4-BE49-F238E27FC236}">
                <a16:creationId xmlns:a16="http://schemas.microsoft.com/office/drawing/2014/main" id="{9EA4EA00-F66D-3144-911A-DBB1F80C3F1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641134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BCB2-912A-8748-BE16-EBFB6783B575}"/>
              </a:ext>
            </a:extLst>
          </p:cNvPr>
          <p:cNvSpPr>
            <a:spLocks noGrp="1"/>
          </p:cNvSpPr>
          <p:nvPr>
            <p:ph type="title"/>
          </p:nvPr>
        </p:nvSpPr>
        <p:spPr>
          <a:xfrm>
            <a:off x="1097280" y="159603"/>
            <a:ext cx="11094720" cy="907196"/>
          </a:xfrm>
        </p:spPr>
        <p:txBody>
          <a:bodyPr>
            <a:noAutofit/>
          </a:bodyPr>
          <a:lstStyle/>
          <a:p>
            <a:r>
              <a:rPr lang="en-US" sz="3900" dirty="0"/>
              <a:t>What could go wrong? Ethical and societal implications in recommendation engines.</a:t>
            </a:r>
          </a:p>
        </p:txBody>
      </p:sp>
      <p:sp>
        <p:nvSpPr>
          <p:cNvPr id="8" name="TextBox 7">
            <a:extLst>
              <a:ext uri="{FF2B5EF4-FFF2-40B4-BE49-F238E27FC236}">
                <a16:creationId xmlns:a16="http://schemas.microsoft.com/office/drawing/2014/main" id="{5216116A-BEA2-E94E-8123-D3FE4C9F58FE}"/>
              </a:ext>
            </a:extLst>
          </p:cNvPr>
          <p:cNvSpPr txBox="1"/>
          <p:nvPr/>
        </p:nvSpPr>
        <p:spPr>
          <a:xfrm>
            <a:off x="1761067" y="1362093"/>
            <a:ext cx="10287000" cy="584775"/>
          </a:xfrm>
          <a:prstGeom prst="rect">
            <a:avLst/>
          </a:prstGeom>
          <a:noFill/>
        </p:spPr>
        <p:txBody>
          <a:bodyPr wrap="square" rtlCol="0">
            <a:spAutoFit/>
          </a:bodyPr>
          <a:lstStyle/>
          <a:p>
            <a:r>
              <a:rPr lang="en-US" dirty="0"/>
              <a:t>Milano, Silvia, </a:t>
            </a:r>
            <a:r>
              <a:rPr lang="en-US" dirty="0" err="1"/>
              <a:t>Mariarosaria</a:t>
            </a:r>
            <a:r>
              <a:rPr lang="en-US" dirty="0"/>
              <a:t> Taddeo, and Luciano </a:t>
            </a:r>
            <a:r>
              <a:rPr lang="en-US" dirty="0" err="1"/>
              <a:t>Floridi</a:t>
            </a:r>
            <a:r>
              <a:rPr lang="en-US" dirty="0"/>
              <a:t>. "Recommender systems and their ethical challenges." </a:t>
            </a:r>
            <a:r>
              <a:rPr lang="en-US" i="1" dirty="0"/>
              <a:t>AI &amp; SOCIETY</a:t>
            </a:r>
            <a:r>
              <a:rPr lang="en-US" dirty="0"/>
              <a:t> 35, no. 4 (2020): 957-967.</a:t>
            </a:r>
            <a:endParaRPr lang="en-US" dirty="0">
              <a:solidFill>
                <a:schemeClr val="bg1">
                  <a:lumMod val="50000"/>
                </a:schemeClr>
              </a:solidFill>
            </a:endParaRPr>
          </a:p>
        </p:txBody>
      </p:sp>
      <p:sp>
        <p:nvSpPr>
          <p:cNvPr id="11" name="Content Placeholder 10">
            <a:extLst>
              <a:ext uri="{FF2B5EF4-FFF2-40B4-BE49-F238E27FC236}">
                <a16:creationId xmlns:a16="http://schemas.microsoft.com/office/drawing/2014/main" id="{8B68E38B-C3E6-264B-AA23-033C20264BFE}"/>
              </a:ext>
            </a:extLst>
          </p:cNvPr>
          <p:cNvSpPr>
            <a:spLocks noGrp="1"/>
          </p:cNvSpPr>
          <p:nvPr>
            <p:ph idx="1"/>
          </p:nvPr>
        </p:nvSpPr>
        <p:spPr>
          <a:xfrm>
            <a:off x="1447800" y="2472265"/>
            <a:ext cx="10058401" cy="3395135"/>
          </a:xfrm>
        </p:spPr>
        <p:txBody>
          <a:bodyPr/>
          <a:lstStyle/>
          <a:p>
            <a:pPr marL="285750" indent="-285750">
              <a:buFontTx/>
              <a:buChar char="-"/>
            </a:pPr>
            <a:r>
              <a:rPr lang="en-US" sz="3200" dirty="0"/>
              <a:t>Spread of misinformation and propaganda</a:t>
            </a:r>
          </a:p>
          <a:p>
            <a:pPr marL="285750" indent="-285750">
              <a:buFontTx/>
              <a:buChar char="-"/>
            </a:pPr>
            <a:r>
              <a:rPr lang="en-US" sz="3200" dirty="0"/>
              <a:t>Filter bubbles</a:t>
            </a:r>
          </a:p>
          <a:p>
            <a:pPr marL="285750" indent="-285750">
              <a:buFontTx/>
              <a:buChar char="-"/>
            </a:pPr>
            <a:r>
              <a:rPr lang="en-US" sz="3200" dirty="0"/>
              <a:t>Inappropriate or unethical content</a:t>
            </a:r>
          </a:p>
          <a:p>
            <a:pPr marL="285750" indent="-285750">
              <a:buFontTx/>
              <a:buChar char="-"/>
            </a:pPr>
            <a:r>
              <a:rPr lang="en-US" sz="3200" dirty="0"/>
              <a:t>Opacity</a:t>
            </a:r>
          </a:p>
          <a:p>
            <a:pPr marL="285750" indent="-285750">
              <a:buFontTx/>
              <a:buChar char="-"/>
            </a:pPr>
            <a:r>
              <a:rPr lang="en-US" sz="3200" dirty="0"/>
              <a:t>Violating user privacy</a:t>
            </a:r>
          </a:p>
          <a:p>
            <a:endParaRPr lang="en-US" dirty="0"/>
          </a:p>
        </p:txBody>
      </p:sp>
    </p:spTree>
    <p:extLst>
      <p:ext uri="{BB962C8B-B14F-4D97-AF65-F5344CB8AC3E}">
        <p14:creationId xmlns:p14="http://schemas.microsoft.com/office/powerpoint/2010/main" val="4261489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BCB2-912A-8748-BE16-EBFB6783B575}"/>
              </a:ext>
            </a:extLst>
          </p:cNvPr>
          <p:cNvSpPr>
            <a:spLocks noGrp="1"/>
          </p:cNvSpPr>
          <p:nvPr>
            <p:ph type="title"/>
          </p:nvPr>
        </p:nvSpPr>
        <p:spPr>
          <a:xfrm>
            <a:off x="990600" y="11483"/>
            <a:ext cx="11049000" cy="1011479"/>
          </a:xfrm>
        </p:spPr>
        <p:txBody>
          <a:bodyPr>
            <a:noAutofit/>
          </a:bodyPr>
          <a:lstStyle/>
          <a:p>
            <a:r>
              <a:rPr lang="en-US" sz="3900" dirty="0"/>
              <a:t>What could go wrong? Ethical and societal implications</a:t>
            </a:r>
          </a:p>
        </p:txBody>
      </p:sp>
      <p:sp>
        <p:nvSpPr>
          <p:cNvPr id="7" name="Content Placeholder 6">
            <a:extLst>
              <a:ext uri="{FF2B5EF4-FFF2-40B4-BE49-F238E27FC236}">
                <a16:creationId xmlns:a16="http://schemas.microsoft.com/office/drawing/2014/main" id="{D0C77347-037F-0D46-B637-10EC0D17B9E8}"/>
              </a:ext>
            </a:extLst>
          </p:cNvPr>
          <p:cNvSpPr>
            <a:spLocks noGrp="1"/>
          </p:cNvSpPr>
          <p:nvPr>
            <p:ph idx="1"/>
          </p:nvPr>
        </p:nvSpPr>
        <p:spPr>
          <a:xfrm>
            <a:off x="1493520" y="2286000"/>
            <a:ext cx="10287000" cy="4023360"/>
          </a:xfrm>
        </p:spPr>
        <p:txBody>
          <a:bodyPr>
            <a:normAutofit/>
          </a:bodyPr>
          <a:lstStyle/>
          <a:p>
            <a:r>
              <a:rPr lang="en-US" sz="4000" dirty="0"/>
              <a:t>Propaganda campaigns</a:t>
            </a:r>
          </a:p>
          <a:p>
            <a:pPr lvl="1"/>
            <a:r>
              <a:rPr lang="en-US" sz="3600" dirty="0"/>
              <a:t>Russia Internet Research Agency (IRA) </a:t>
            </a:r>
          </a:p>
          <a:p>
            <a:pPr lvl="2"/>
            <a:r>
              <a:rPr lang="en-US" sz="2800" dirty="0"/>
              <a:t>attack on the United States 2013-2018</a:t>
            </a:r>
          </a:p>
          <a:p>
            <a:pPr lvl="2"/>
            <a:r>
              <a:rPr lang="en-US" sz="2800" dirty="0"/>
              <a:t>computational propaganda on YouTube, Facebook, Instagram, to misinform/polarize US voters.</a:t>
            </a:r>
          </a:p>
          <a:p>
            <a:pPr lvl="2"/>
            <a:r>
              <a:rPr lang="en-US" sz="2800" dirty="0"/>
              <a:t>Goal: induce African American, Mexican American voters to boycott elections</a:t>
            </a:r>
          </a:p>
          <a:p>
            <a:endParaRPr lang="en-US" sz="3400" dirty="0"/>
          </a:p>
        </p:txBody>
      </p:sp>
      <p:sp>
        <p:nvSpPr>
          <p:cNvPr id="8" name="TextBox 7">
            <a:extLst>
              <a:ext uri="{FF2B5EF4-FFF2-40B4-BE49-F238E27FC236}">
                <a16:creationId xmlns:a16="http://schemas.microsoft.com/office/drawing/2014/main" id="{5216116A-BEA2-E94E-8123-D3FE4C9F58FE}"/>
              </a:ext>
            </a:extLst>
          </p:cNvPr>
          <p:cNvSpPr txBox="1"/>
          <p:nvPr/>
        </p:nvSpPr>
        <p:spPr>
          <a:xfrm>
            <a:off x="1600200" y="1485204"/>
            <a:ext cx="10287000" cy="338554"/>
          </a:xfrm>
          <a:prstGeom prst="rect">
            <a:avLst/>
          </a:prstGeom>
          <a:noFill/>
        </p:spPr>
        <p:txBody>
          <a:bodyPr wrap="square" rtlCol="0">
            <a:spAutoFit/>
          </a:bodyPr>
          <a:lstStyle/>
          <a:p>
            <a:r>
              <a:rPr lang="en-US" dirty="0">
                <a:solidFill>
                  <a:schemeClr val="bg1">
                    <a:lumMod val="50000"/>
                  </a:schemeClr>
                </a:solidFill>
              </a:rPr>
              <a:t>Howard, Ganesh, </a:t>
            </a:r>
            <a:r>
              <a:rPr lang="en-US" dirty="0" err="1">
                <a:solidFill>
                  <a:schemeClr val="bg1">
                    <a:lumMod val="50000"/>
                  </a:schemeClr>
                </a:solidFill>
              </a:rPr>
              <a:t>Lioustiou</a:t>
            </a:r>
            <a:r>
              <a:rPr lang="en-US" dirty="0">
                <a:solidFill>
                  <a:schemeClr val="bg1">
                    <a:lumMod val="50000"/>
                  </a:schemeClr>
                </a:solidFill>
              </a:rPr>
              <a:t>. 2019.  The IRA, Social Media, and Political Polarization in the United States, 2012-2018</a:t>
            </a:r>
          </a:p>
        </p:txBody>
      </p:sp>
    </p:spTree>
    <p:extLst>
      <p:ext uri="{BB962C8B-B14F-4D97-AF65-F5344CB8AC3E}">
        <p14:creationId xmlns:p14="http://schemas.microsoft.com/office/powerpoint/2010/main" val="5558355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BCB2-912A-8748-BE16-EBFB6783B575}"/>
              </a:ext>
            </a:extLst>
          </p:cNvPr>
          <p:cNvSpPr>
            <a:spLocks noGrp="1"/>
          </p:cNvSpPr>
          <p:nvPr>
            <p:ph type="title"/>
          </p:nvPr>
        </p:nvSpPr>
        <p:spPr>
          <a:xfrm>
            <a:off x="1275892" y="286605"/>
            <a:ext cx="10077908" cy="915123"/>
          </a:xfrm>
        </p:spPr>
        <p:txBody>
          <a:bodyPr>
            <a:normAutofit/>
          </a:bodyPr>
          <a:lstStyle/>
          <a:p>
            <a:r>
              <a:rPr lang="en-US" dirty="0"/>
              <a:t>Ethical and societal implications: Filter bubbles</a:t>
            </a:r>
          </a:p>
        </p:txBody>
      </p:sp>
      <p:sp>
        <p:nvSpPr>
          <p:cNvPr id="3" name="Content Placeholder 2">
            <a:extLst>
              <a:ext uri="{FF2B5EF4-FFF2-40B4-BE49-F238E27FC236}">
                <a16:creationId xmlns:a16="http://schemas.microsoft.com/office/drawing/2014/main" id="{74A7016A-7413-1D40-87CE-CAC9FDA6192D}"/>
              </a:ext>
            </a:extLst>
          </p:cNvPr>
          <p:cNvSpPr>
            <a:spLocks noGrp="1"/>
          </p:cNvSpPr>
          <p:nvPr>
            <p:ph idx="1"/>
          </p:nvPr>
        </p:nvSpPr>
        <p:spPr>
          <a:xfrm>
            <a:off x="1275892" y="3498045"/>
            <a:ext cx="10230307" cy="3359956"/>
          </a:xfrm>
        </p:spPr>
        <p:txBody>
          <a:bodyPr>
            <a:normAutofit/>
          </a:bodyPr>
          <a:lstStyle/>
          <a:p>
            <a:r>
              <a:rPr lang="en-US" sz="3200" dirty="0"/>
              <a:t>“I realized really fast that YouTube’s recommendation was putting people into filter bubbles,” </a:t>
            </a:r>
            <a:r>
              <a:rPr lang="en-US" sz="3200" dirty="0" err="1"/>
              <a:t>Chaslot</a:t>
            </a:r>
            <a:r>
              <a:rPr lang="en-US" sz="3200" dirty="0"/>
              <a:t> said. “There was no way out. </a:t>
            </a:r>
            <a:r>
              <a:rPr lang="en-US" sz="3200" b="1" dirty="0"/>
              <a:t>If a person was into Flat Earth conspiracies, it was bad for watch-time to recommend anti-Flat Earth videos, so it won’t even recommend them</a:t>
            </a:r>
            <a:r>
              <a:rPr lang="en-US" sz="3200" dirty="0"/>
              <a:t>.”</a:t>
            </a:r>
          </a:p>
        </p:txBody>
      </p:sp>
      <p:pic>
        <p:nvPicPr>
          <p:cNvPr id="6" name="Picture 5">
            <a:extLst>
              <a:ext uri="{FF2B5EF4-FFF2-40B4-BE49-F238E27FC236}">
                <a16:creationId xmlns:a16="http://schemas.microsoft.com/office/drawing/2014/main" id="{068681AA-559D-E944-960C-847FEFC77A61}"/>
              </a:ext>
            </a:extLst>
          </p:cNvPr>
          <p:cNvPicPr>
            <a:picLocks noChangeAspect="1"/>
          </p:cNvPicPr>
          <p:nvPr/>
        </p:nvPicPr>
        <p:blipFill>
          <a:blip r:embed="rId2"/>
          <a:stretch>
            <a:fillRect/>
          </a:stretch>
        </p:blipFill>
        <p:spPr>
          <a:xfrm>
            <a:off x="990600" y="1672452"/>
            <a:ext cx="3083043" cy="814058"/>
          </a:xfrm>
          <a:prstGeom prst="rect">
            <a:avLst/>
          </a:prstGeom>
        </p:spPr>
      </p:pic>
      <p:sp>
        <p:nvSpPr>
          <p:cNvPr id="7" name="TextBox 6">
            <a:extLst>
              <a:ext uri="{FF2B5EF4-FFF2-40B4-BE49-F238E27FC236}">
                <a16:creationId xmlns:a16="http://schemas.microsoft.com/office/drawing/2014/main" id="{D158AE7D-0F0A-5345-B78E-659E134FEE1C}"/>
              </a:ext>
            </a:extLst>
          </p:cNvPr>
          <p:cNvSpPr txBox="1"/>
          <p:nvPr/>
        </p:nvSpPr>
        <p:spPr>
          <a:xfrm>
            <a:off x="2266569" y="2350212"/>
            <a:ext cx="8454494" cy="677108"/>
          </a:xfrm>
          <a:prstGeom prst="rect">
            <a:avLst/>
          </a:prstGeom>
          <a:noFill/>
        </p:spPr>
        <p:txBody>
          <a:bodyPr wrap="none" rtlCol="0">
            <a:spAutoFit/>
          </a:bodyPr>
          <a:lstStyle/>
          <a:p>
            <a:r>
              <a:rPr lang="en-US" sz="2400" b="1" dirty="0"/>
              <a:t>How YouTube Drives People to the Internet's Darkest Corners</a:t>
            </a:r>
          </a:p>
          <a:p>
            <a:r>
              <a:rPr lang="en-US" sz="1400" dirty="0">
                <a:latin typeface="Arial Nova Cond Light" panose="020F0302020204030204" pitchFamily="34" charset="0"/>
                <a:ea typeface="Helvetica Neue" panose="02000503000000020004" pitchFamily="2" charset="0"/>
                <a:cs typeface="Arial Nova Cond Light" panose="020F0302020204030204" pitchFamily="34" charset="0"/>
              </a:rPr>
              <a:t>Google's video site often recommends divisive or misleading material, despite recent changes designed to fix the problems</a:t>
            </a:r>
          </a:p>
        </p:txBody>
      </p:sp>
    </p:spTree>
    <p:extLst>
      <p:ext uri="{BB962C8B-B14F-4D97-AF65-F5344CB8AC3E}">
        <p14:creationId xmlns:p14="http://schemas.microsoft.com/office/powerpoint/2010/main" val="21491072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5DA44-0F42-A141-99D3-BDEFE092040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4F5392B-0F78-9844-A933-73557688FB82}"/>
              </a:ext>
            </a:extLst>
          </p:cNvPr>
          <p:cNvSpPr>
            <a:spLocks noGrp="1"/>
          </p:cNvSpPr>
          <p:nvPr>
            <p:ph idx="1"/>
          </p:nvPr>
        </p:nvSpPr>
        <p:spPr>
          <a:xfrm>
            <a:off x="1295400" y="1828800"/>
            <a:ext cx="10591800" cy="4419600"/>
          </a:xfrm>
        </p:spPr>
        <p:txBody>
          <a:bodyPr>
            <a:normAutofit/>
          </a:bodyPr>
          <a:lstStyle/>
          <a:p>
            <a:r>
              <a:rPr lang="en-US" sz="4000" dirty="0"/>
              <a:t>“The question before us is the ethics of leading people down hateful rabbit holes full of misinformation and lies at scale just because it works to increase the time people spend on the site – and it does work” </a:t>
            </a:r>
          </a:p>
          <a:p>
            <a:pPr lvl="1"/>
            <a:r>
              <a:rPr lang="en-US" sz="3800" dirty="0"/>
              <a:t>– Zeynep </a:t>
            </a:r>
            <a:r>
              <a:rPr lang="en-US" sz="3800" dirty="0" err="1"/>
              <a:t>Tufekci</a:t>
            </a:r>
            <a:endParaRPr lang="en-US" sz="3800" dirty="0"/>
          </a:p>
        </p:txBody>
      </p:sp>
    </p:spTree>
    <p:extLst>
      <p:ext uri="{BB962C8B-B14F-4D97-AF65-F5344CB8AC3E}">
        <p14:creationId xmlns:p14="http://schemas.microsoft.com/office/powerpoint/2010/main" val="23661805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54FB-C656-E547-AD2B-408352362606}"/>
              </a:ext>
            </a:extLst>
          </p:cNvPr>
          <p:cNvSpPr>
            <a:spLocks noGrp="1"/>
          </p:cNvSpPr>
          <p:nvPr>
            <p:ph type="title"/>
          </p:nvPr>
        </p:nvSpPr>
        <p:spPr/>
        <p:txBody>
          <a:bodyPr/>
          <a:lstStyle/>
          <a:p>
            <a:r>
              <a:rPr lang="en-US" dirty="0"/>
              <a:t>Open research questions</a:t>
            </a:r>
          </a:p>
        </p:txBody>
      </p:sp>
      <p:sp>
        <p:nvSpPr>
          <p:cNvPr id="3" name="Content Placeholder 2">
            <a:extLst>
              <a:ext uri="{FF2B5EF4-FFF2-40B4-BE49-F238E27FC236}">
                <a16:creationId xmlns:a16="http://schemas.microsoft.com/office/drawing/2014/main" id="{2217668D-1882-9E48-AD4C-72F00F842B47}"/>
              </a:ext>
            </a:extLst>
          </p:cNvPr>
          <p:cNvSpPr>
            <a:spLocks noGrp="1"/>
          </p:cNvSpPr>
          <p:nvPr>
            <p:ph idx="1"/>
          </p:nvPr>
        </p:nvSpPr>
        <p:spPr>
          <a:xfrm>
            <a:off x="1097280" y="2057400"/>
            <a:ext cx="10058400" cy="3886200"/>
          </a:xfrm>
        </p:spPr>
        <p:txBody>
          <a:bodyPr>
            <a:normAutofit/>
          </a:bodyPr>
          <a:lstStyle/>
          <a:p>
            <a:r>
              <a:rPr lang="en-US" sz="3200" dirty="0"/>
              <a:t>What would algorithms look like that could recommend but also include these social costs?</a:t>
            </a:r>
          </a:p>
        </p:txBody>
      </p:sp>
    </p:spTree>
    <p:extLst>
      <p:ext uri="{BB962C8B-B14F-4D97-AF65-F5344CB8AC3E}">
        <p14:creationId xmlns:p14="http://schemas.microsoft.com/office/powerpoint/2010/main" val="36934593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Evaluation and Implications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72491309"/>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29649</TotalTime>
  <Words>8037</Words>
  <Application>Microsoft Macintosh PowerPoint</Application>
  <PresentationFormat>Widescreen</PresentationFormat>
  <Paragraphs>1483</Paragraphs>
  <Slides>72</Slides>
  <Notes>59</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72</vt:i4>
      </vt:variant>
    </vt:vector>
  </HeadingPairs>
  <TitlesOfParts>
    <vt:vector size="91" baseType="lpstr">
      <vt:lpstr>cmsy10</vt:lpstr>
      <vt:lpstr>Arial</vt:lpstr>
      <vt:lpstr>Arial Nova Cond Light</vt:lpstr>
      <vt:lpstr>Arial Nova Light</vt:lpstr>
      <vt:lpstr>Beirut</vt:lpstr>
      <vt:lpstr>Calibri</vt:lpstr>
      <vt:lpstr>Calibri Light</vt:lpstr>
      <vt:lpstr>Calisto MT</vt:lpstr>
      <vt:lpstr>Cambria Math</vt:lpstr>
      <vt:lpstr>Courier</vt:lpstr>
      <vt:lpstr>Courier New</vt:lpstr>
      <vt:lpstr>Helvetica</vt:lpstr>
      <vt:lpstr>Lucida Sans</vt:lpstr>
      <vt:lpstr>Times</vt:lpstr>
      <vt:lpstr>Times New Roman</vt:lpstr>
      <vt:lpstr>Verdana</vt:lpstr>
      <vt:lpstr>Wingdings</vt:lpstr>
      <vt:lpstr>1_Retrospect</vt:lpstr>
      <vt:lpstr>Equation</vt:lpstr>
      <vt:lpstr>Recommender Systems and Collaborative Filtering</vt:lpstr>
      <vt:lpstr>Recommender systems: The task</vt:lpstr>
      <vt:lpstr>Recommendations </vt:lpstr>
      <vt:lpstr>Types of Recommendations</vt:lpstr>
      <vt:lpstr>Knowing how personalized recommendations work</vt:lpstr>
      <vt:lpstr>Relevant for understanding how misinformation spreads</vt:lpstr>
      <vt:lpstr>Formal Model</vt:lpstr>
      <vt:lpstr>Utility Matrix</vt:lpstr>
      <vt:lpstr>Key Problems</vt:lpstr>
      <vt:lpstr>(1) Gathering Ratings</vt:lpstr>
      <vt:lpstr>(2) Extrapolating Utilities</vt:lpstr>
      <vt:lpstr>(2) Extrapolating Utilities</vt:lpstr>
      <vt:lpstr>Content-based vs. Collaborative Filtering</vt:lpstr>
      <vt:lpstr>Recommender Systems and Collaborative Filtering</vt:lpstr>
      <vt:lpstr>Recommender Systems and Collaborative Filtering</vt:lpstr>
      <vt:lpstr>Content-based Recommendations</vt:lpstr>
      <vt:lpstr>Plan of Action</vt:lpstr>
      <vt:lpstr>Item Profiles</vt:lpstr>
      <vt:lpstr>Content-based Item Profiles</vt:lpstr>
      <vt:lpstr>Content-based Item Profiles</vt:lpstr>
      <vt:lpstr>Content-based Item Profiles</vt:lpstr>
      <vt:lpstr>User Profiles</vt:lpstr>
      <vt:lpstr>Sample user profile</vt:lpstr>
      <vt:lpstr>Prediction</vt:lpstr>
      <vt:lpstr>Pros: Content-based Approach</vt:lpstr>
      <vt:lpstr>Cons: Content-based Approach</vt:lpstr>
      <vt:lpstr>Recommender Systems and Collaborative Filtering</vt:lpstr>
      <vt:lpstr>Recommender Systems and Collaborative Filtering</vt:lpstr>
      <vt:lpstr>Collaborative filtering</vt:lpstr>
      <vt:lpstr>Collaborative Filtering Version 1: "User-User" Collaborative Filtering</vt:lpstr>
      <vt:lpstr>Collaborative filtering</vt:lpstr>
      <vt:lpstr>Finding Similar Users</vt:lpstr>
      <vt:lpstr>Problems with raw utility matrix cosine</vt:lpstr>
      <vt:lpstr>Problem with raw cosine</vt:lpstr>
      <vt:lpstr>Mean-Centered Utility Matrix: subtract the means of each row</vt:lpstr>
      <vt:lpstr>Modified Utility Matrix: subtract the means of each row</vt:lpstr>
      <vt:lpstr>PowerPoint Presentation</vt:lpstr>
      <vt:lpstr>Finding similar users with overlapping-item mean-centering</vt:lpstr>
      <vt:lpstr>Mean-centered overlapping-item cosine similarity</vt:lpstr>
      <vt:lpstr>Rating Predictions</vt:lpstr>
      <vt:lpstr>Recommender Systems and Collaborative Filtering</vt:lpstr>
      <vt:lpstr>Recommender Systems and Collaborative Filtering</vt:lpstr>
      <vt:lpstr>Collaborative Filtering Version 2: Item-Item Collaborative Filtering</vt:lpstr>
      <vt:lpstr>Item-Item CF (|N|=2)</vt:lpstr>
      <vt:lpstr>Item-Item CF (|N|=2)</vt:lpstr>
      <vt:lpstr>Item-Item CF (|N|=2)</vt:lpstr>
      <vt:lpstr>Item-Item CF (|N|=2)</vt:lpstr>
      <vt:lpstr>Item-Item CF (|N|=2)</vt:lpstr>
      <vt:lpstr>Compute Cosine Similarity:</vt:lpstr>
      <vt:lpstr>Item-Item CF (|N|=2)</vt:lpstr>
      <vt:lpstr>Item-Item CF (|N|=2) Approximate rating with weighted mean</vt:lpstr>
      <vt:lpstr>Item-Item vs. User-User</vt:lpstr>
      <vt:lpstr>Pros/Cons of Collaborative Filtering</vt:lpstr>
      <vt:lpstr>Recommender Systems and Collaborative Filtering</vt:lpstr>
      <vt:lpstr>Recommender Systems and Collaborative Filtering</vt:lpstr>
      <vt:lpstr>Simplified item-item for our tiny PA6 dataset</vt:lpstr>
      <vt:lpstr>Simplified item-item for our tiny PA6 dataset</vt:lpstr>
      <vt:lpstr>Simplified item-item for our tiny PA6 dataset</vt:lpstr>
      <vt:lpstr>Simplified item-item for our tiny PA6 dataset</vt:lpstr>
      <vt:lpstr>Recommender Systems and Collaborative Filtering</vt:lpstr>
      <vt:lpstr>Recommender Systems and Collaborative Filtering</vt:lpstr>
      <vt:lpstr>YouTube's Recommendation Algorithm</vt:lpstr>
      <vt:lpstr>Evaluation</vt:lpstr>
      <vt:lpstr>Evaluation</vt:lpstr>
      <vt:lpstr>Evaluating Predictions</vt:lpstr>
      <vt:lpstr>But is predicting watching the right loss function?</vt:lpstr>
      <vt:lpstr>What could go wrong? Ethical and societal implications in recommendation engines.</vt:lpstr>
      <vt:lpstr>What could go wrong? Ethical and societal implications</vt:lpstr>
      <vt:lpstr>Ethical and societal implications: Filter bubbles</vt:lpstr>
      <vt:lpstr>PowerPoint Presentation</vt:lpstr>
      <vt:lpstr>Open research questions</vt:lpstr>
      <vt:lpstr>Recommender Systems and Collaborative Filtering</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LSA.303 Introduction to Computational Linguistics</dc:title>
  <dc:subject/>
  <dc:creator>Dan Jurafsky</dc:creator>
  <cp:keywords/>
  <dc:description/>
  <cp:lastModifiedBy>Dan Jurafsky</cp:lastModifiedBy>
  <cp:revision>629</cp:revision>
  <cp:lastPrinted>2021-05-06T16:44:07Z</cp:lastPrinted>
  <dcterms:created xsi:type="dcterms:W3CDTF">2009-02-11T19:56:22Z</dcterms:created>
  <dcterms:modified xsi:type="dcterms:W3CDTF">2021-05-12T19:51:58Z</dcterms:modified>
  <cp:category/>
</cp:coreProperties>
</file>