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5143500" cx="9144000"/>
  <p:notesSz cx="6858000" cy="9144000"/>
  <p:embeddedFontLst>
    <p:embeddedFont>
      <p:font typeface="Libre Baskerville SemiBold"/>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LibreBaskervilleSemiBold-boldItalic.fntdata"/><Relationship Id="rId9" Type="http://schemas.openxmlformats.org/officeDocument/2006/relationships/font" Target="fonts/LibreBaskervilleSemi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ibreBaskervilleSemiBold-regular.fntdata"/><Relationship Id="rId8" Type="http://schemas.openxmlformats.org/officeDocument/2006/relationships/font" Target="fonts/LibreBaskerville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o.ca.gov/Publications/Report/5092#:~:text=our%20outlook%20estimates.-,Background,rising%20costs%20in%20the%20program"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Script: </a:t>
            </a:r>
            <a:r>
              <a:rPr lang="en"/>
              <a:t>We all feel like taxes keep going up, but have you ever stopped to wonder if all that money actually reaches the people who need it most? This year, California spent over $44.9 billion on Medi-Cal alone, nearly 40% of the state budget. Yet millions of low-income Californians who qualify for these benefits don’t even know where to start. The system is confusing, directories are overwhelming, and most platforms just wait for users to figure it out. That’s where we step in. Our platform instantly connects users to nearby Medi-Cal resources, provides personalized recommendations and reminders, and uses voice and avatar AI to make the experience feel human. We don’t wait for people to search;  we actively guide them to get the care they deserve.</a:t>
            </a:r>
            <a:endParaRPr/>
          </a:p>
          <a:p>
            <a:pPr indent="0" lvl="0" marL="0" rtl="0" algn="l">
              <a:lnSpc>
                <a:spcPct val="115000"/>
              </a:lnSpc>
              <a:spcBef>
                <a:spcPts val="1200"/>
              </a:spcBef>
              <a:spcAft>
                <a:spcPts val="0"/>
              </a:spcAft>
              <a:buNone/>
            </a:pPr>
            <a:r>
              <a:rPr lang="en"/>
              <a:t>Source: </a:t>
            </a:r>
            <a:r>
              <a:rPr lang="en" u="sng">
                <a:solidFill>
                  <a:schemeClr val="hlink"/>
                </a:solidFill>
                <a:hlinkClick r:id="rId2"/>
              </a:rPr>
              <a:t>https://lao.ca.gov/Publications/Report/5092#:~:text=our%20outlook%20estimates.-,Background,rising%20costs%20in%20the%20program</a:t>
            </a:r>
            <a:r>
              <a:rPr lang="en"/>
              <a:t>.</a:t>
            </a:r>
            <a:endParaRPr/>
          </a:p>
          <a:p>
            <a:pPr indent="0" lvl="0" marL="0" rtl="0" algn="l">
              <a:lnSpc>
                <a:spcPct val="115000"/>
              </a:lnSpc>
              <a:spcBef>
                <a:spcPts val="1200"/>
              </a:spcBef>
              <a:spcAft>
                <a:spcPts val="0"/>
              </a:spcAft>
              <a:buClr>
                <a:schemeClr val="dk1"/>
              </a:buClr>
              <a:buSzPts val="1100"/>
              <a:buFont typeface="Arial"/>
              <a:buNone/>
            </a:pPr>
            <a:r>
              <a:t/>
            </a:r>
            <a:endParaRPr/>
          </a:p>
          <a:p>
            <a:pPr indent="0" lvl="0" marL="0" rtl="0" algn="l">
              <a:spcBef>
                <a:spcPts val="120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78C7FF"/>
            </a:gs>
            <a:gs pos="100000">
              <a:schemeClr val="lt1"/>
            </a:gs>
          </a:gsLst>
          <a:lin ang="2700006" scaled="0"/>
        </a:gradFill>
      </p:bgPr>
    </p:bg>
    <p:spTree>
      <p:nvGrpSpPr>
        <p:cNvPr id="53" name="Shape 53"/>
        <p:cNvGrpSpPr/>
        <p:nvPr/>
      </p:nvGrpSpPr>
      <p:grpSpPr>
        <a:xfrm>
          <a:off x="0" y="0"/>
          <a:ext cx="0" cy="0"/>
          <a:chOff x="0" y="0"/>
          <a:chExt cx="0" cy="0"/>
        </a:xfrm>
      </p:grpSpPr>
      <p:sp>
        <p:nvSpPr>
          <p:cNvPr id="54" name="Google Shape;54;p13"/>
          <p:cNvSpPr/>
          <p:nvPr/>
        </p:nvSpPr>
        <p:spPr>
          <a:xfrm>
            <a:off x="229287" y="308975"/>
            <a:ext cx="4281300" cy="4625400"/>
          </a:xfrm>
          <a:prstGeom prst="roundRect">
            <a:avLst>
              <a:gd fmla="val 16667" name="adj"/>
            </a:avLst>
          </a:prstGeom>
          <a:solidFill>
            <a:srgbClr val="FFFFFF">
              <a:alpha val="7342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type="ctrTitle"/>
          </p:nvPr>
        </p:nvSpPr>
        <p:spPr>
          <a:xfrm>
            <a:off x="-1890351" y="2179925"/>
            <a:ext cx="8520600" cy="7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5380">
                <a:solidFill>
                  <a:srgbClr val="334155"/>
                </a:solidFill>
                <a:latin typeface="Libre Baskerville SemiBold"/>
                <a:ea typeface="Libre Baskerville SemiBold"/>
                <a:cs typeface="Libre Baskerville SemiBold"/>
                <a:sym typeface="Libre Baskerville SemiBold"/>
              </a:rPr>
              <a:t>Medi-Pal</a:t>
            </a:r>
            <a:endParaRPr sz="5380">
              <a:solidFill>
                <a:srgbClr val="334155"/>
              </a:solidFill>
              <a:latin typeface="Libre Baskerville SemiBold"/>
              <a:ea typeface="Libre Baskerville SemiBold"/>
              <a:cs typeface="Libre Baskerville SemiBold"/>
              <a:sym typeface="Libre Baskerville SemiBold"/>
            </a:endParaRPr>
          </a:p>
        </p:txBody>
      </p:sp>
      <p:sp>
        <p:nvSpPr>
          <p:cNvPr id="56" name="Google Shape;56;p13"/>
          <p:cNvSpPr txBox="1"/>
          <p:nvPr>
            <p:ph idx="1" type="subTitle"/>
          </p:nvPr>
        </p:nvSpPr>
        <p:spPr>
          <a:xfrm>
            <a:off x="-1890351" y="2738938"/>
            <a:ext cx="8520600" cy="719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600">
                <a:solidFill>
                  <a:srgbClr val="334155"/>
                </a:solidFill>
              </a:rPr>
              <a:t>Designed by the people, for the people</a:t>
            </a:r>
            <a:endParaRPr sz="1600">
              <a:solidFill>
                <a:srgbClr val="334155"/>
              </a:solidFill>
            </a:endParaRPr>
          </a:p>
        </p:txBody>
      </p:sp>
      <p:pic>
        <p:nvPicPr>
          <p:cNvPr id="57" name="Google Shape;57;p13" title="logo.png"/>
          <p:cNvPicPr preferRelativeResize="0"/>
          <p:nvPr/>
        </p:nvPicPr>
        <p:blipFill>
          <a:blip r:embed="rId3">
            <a:alphaModFix/>
          </a:blip>
          <a:stretch>
            <a:fillRect/>
          </a:stretch>
        </p:blipFill>
        <p:spPr>
          <a:xfrm>
            <a:off x="1506287" y="394424"/>
            <a:ext cx="1727301" cy="1727250"/>
          </a:xfrm>
          <a:prstGeom prst="rect">
            <a:avLst/>
          </a:prstGeom>
          <a:noFill/>
          <a:ln>
            <a:noFill/>
          </a:ln>
        </p:spPr>
      </p:pic>
      <p:pic>
        <p:nvPicPr>
          <p:cNvPr id="58" name="Google Shape;58;p13" title="Screenshot 2025-12-01 at 23.44.56.png"/>
          <p:cNvPicPr preferRelativeResize="0"/>
          <p:nvPr/>
        </p:nvPicPr>
        <p:blipFill rotWithShape="1">
          <a:blip r:embed="rId4">
            <a:alphaModFix/>
          </a:blip>
          <a:srcRect b="23664" l="0" r="0" t="11819"/>
          <a:stretch/>
        </p:blipFill>
        <p:spPr>
          <a:xfrm>
            <a:off x="2496937" y="3208800"/>
            <a:ext cx="1727299" cy="1470696"/>
          </a:xfrm>
          <a:prstGeom prst="rect">
            <a:avLst/>
          </a:prstGeom>
          <a:noFill/>
          <a:ln>
            <a:noFill/>
          </a:ln>
        </p:spPr>
      </p:pic>
      <p:pic>
        <p:nvPicPr>
          <p:cNvPr id="59" name="Google Shape;59;p13" title="Screenshot 2025-12-03 at 04.41.23.png"/>
          <p:cNvPicPr preferRelativeResize="0"/>
          <p:nvPr/>
        </p:nvPicPr>
        <p:blipFill>
          <a:blip r:embed="rId5">
            <a:alphaModFix/>
          </a:blip>
          <a:stretch>
            <a:fillRect/>
          </a:stretch>
        </p:blipFill>
        <p:spPr>
          <a:xfrm>
            <a:off x="7133001" y="755425"/>
            <a:ext cx="1816851" cy="3693310"/>
          </a:xfrm>
          <a:prstGeom prst="rect">
            <a:avLst/>
          </a:prstGeom>
          <a:noFill/>
          <a:ln>
            <a:noFill/>
          </a:ln>
        </p:spPr>
      </p:pic>
      <p:pic>
        <p:nvPicPr>
          <p:cNvPr id="60" name="Google Shape;60;p13" title="Screenshot 2025-12-01 at 23.36.33.png"/>
          <p:cNvPicPr preferRelativeResize="0"/>
          <p:nvPr/>
        </p:nvPicPr>
        <p:blipFill rotWithShape="1">
          <a:blip r:embed="rId6">
            <a:alphaModFix/>
          </a:blip>
          <a:srcRect b="0" l="5600" r="28274" t="0"/>
          <a:stretch/>
        </p:blipFill>
        <p:spPr>
          <a:xfrm>
            <a:off x="615837" y="3208800"/>
            <a:ext cx="1727299" cy="1470701"/>
          </a:xfrm>
          <a:prstGeom prst="rect">
            <a:avLst/>
          </a:prstGeom>
          <a:noFill/>
          <a:ln>
            <a:noFill/>
          </a:ln>
        </p:spPr>
      </p:pic>
      <p:pic>
        <p:nvPicPr>
          <p:cNvPr id="61" name="Google Shape;61;p13" title="Screenshot 2025-12-03 at 04.36.49.png"/>
          <p:cNvPicPr preferRelativeResize="0"/>
          <p:nvPr/>
        </p:nvPicPr>
        <p:blipFill>
          <a:blip r:embed="rId7">
            <a:alphaModFix/>
          </a:blip>
          <a:stretch>
            <a:fillRect/>
          </a:stretch>
        </p:blipFill>
        <p:spPr>
          <a:xfrm>
            <a:off x="7141697" y="755424"/>
            <a:ext cx="1824404" cy="3698114"/>
          </a:xfrm>
          <a:prstGeom prst="rect">
            <a:avLst/>
          </a:prstGeom>
          <a:noFill/>
          <a:ln>
            <a:noFill/>
          </a:ln>
        </p:spPr>
      </p:pic>
      <p:pic>
        <p:nvPicPr>
          <p:cNvPr id="62" name="Google Shape;62;p13" title="Screenshot 2025-12-03 at 04.24.34.png"/>
          <p:cNvPicPr preferRelativeResize="0"/>
          <p:nvPr/>
        </p:nvPicPr>
        <p:blipFill>
          <a:blip r:embed="rId8">
            <a:alphaModFix/>
          </a:blip>
          <a:stretch>
            <a:fillRect/>
          </a:stretch>
        </p:blipFill>
        <p:spPr>
          <a:xfrm>
            <a:off x="4812150" y="755648"/>
            <a:ext cx="1816845" cy="3697668"/>
          </a:xfrm>
          <a:prstGeom prst="rect">
            <a:avLst/>
          </a:prstGeom>
          <a:noFill/>
          <a:ln>
            <a:noFill/>
          </a:ln>
        </p:spPr>
      </p:pic>
      <p:pic>
        <p:nvPicPr>
          <p:cNvPr id="63" name="Google Shape;63;p13" title="Screenshot 2025-12-03 at 04.41.23.png"/>
          <p:cNvPicPr preferRelativeResize="0"/>
          <p:nvPr/>
        </p:nvPicPr>
        <p:blipFill>
          <a:blip r:embed="rId5">
            <a:alphaModFix/>
          </a:blip>
          <a:stretch>
            <a:fillRect/>
          </a:stretch>
        </p:blipFill>
        <p:spPr>
          <a:xfrm>
            <a:off x="5952793" y="467725"/>
            <a:ext cx="2019294" cy="4104802"/>
          </a:xfrm>
          <a:prstGeom prst="rect">
            <a:avLst/>
          </a:prstGeom>
          <a:noFill/>
          <a:ln>
            <a:noFill/>
          </a:ln>
        </p:spPr>
      </p:pic>
      <p:sp>
        <p:nvSpPr>
          <p:cNvPr id="64" name="Google Shape;64;p13"/>
          <p:cNvSpPr txBox="1"/>
          <p:nvPr/>
        </p:nvSpPr>
        <p:spPr>
          <a:xfrm>
            <a:off x="5801525" y="4559971"/>
            <a:ext cx="2533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rPr>
              <a:t>Discover. Heal. Thrive.</a:t>
            </a:r>
            <a:endParaRPr i="1" sz="16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