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embeddedFontLst>
    <p:embeddedFont>
      <p:font typeface="Alexandria Medium"/>
      <p:regular r:id="rId42"/>
      <p:bold r:id="rId43"/>
    </p:embeddedFont>
    <p:embeddedFont>
      <p:font typeface="Kulim Park"/>
      <p:regular r:id="rId44"/>
      <p:bold r:id="rId45"/>
      <p:italic r:id="rId46"/>
      <p:boldItalic r:id="rId47"/>
    </p:embeddedFont>
    <p:embeddedFont>
      <p:font typeface="Manrope"/>
      <p:regular r:id="rId48"/>
      <p:bold r:id="rId49"/>
    </p:embeddedFont>
    <p:embeddedFont>
      <p:font typeface="Lora"/>
      <p:regular r:id="rId50"/>
      <p:bold r:id="rId51"/>
      <p:italic r:id="rId52"/>
      <p:boldItalic r:id="rId53"/>
    </p:embeddedFont>
    <p:embeddedFont>
      <p:font typeface="Albert Sans"/>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Charlotte Zhu"/>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AlexandriaMedium-regular.fntdata"/><Relationship Id="rId41" Type="http://schemas.openxmlformats.org/officeDocument/2006/relationships/slide" Target="slides/slide36.xml"/><Relationship Id="rId44" Type="http://schemas.openxmlformats.org/officeDocument/2006/relationships/font" Target="fonts/KulimPark-regular.fntdata"/><Relationship Id="rId43" Type="http://schemas.openxmlformats.org/officeDocument/2006/relationships/font" Target="fonts/AlexandriaMedium-bold.fntdata"/><Relationship Id="rId46" Type="http://schemas.openxmlformats.org/officeDocument/2006/relationships/font" Target="fonts/KulimPark-italic.fntdata"/><Relationship Id="rId45" Type="http://schemas.openxmlformats.org/officeDocument/2006/relationships/font" Target="fonts/KulimPark-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anrope-regular.fntdata"/><Relationship Id="rId47" Type="http://schemas.openxmlformats.org/officeDocument/2006/relationships/font" Target="fonts/KulimPark-boldItalic.fntdata"/><Relationship Id="rId49" Type="http://schemas.openxmlformats.org/officeDocument/2006/relationships/font" Target="fonts/Manrope-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Lora-bold.fntdata"/><Relationship Id="rId50" Type="http://schemas.openxmlformats.org/officeDocument/2006/relationships/font" Target="fonts/Lora-regular.fntdata"/><Relationship Id="rId53" Type="http://schemas.openxmlformats.org/officeDocument/2006/relationships/font" Target="fonts/Lora-boldItalic.fntdata"/><Relationship Id="rId52" Type="http://schemas.openxmlformats.org/officeDocument/2006/relationships/font" Target="fonts/Lora-italic.fntdata"/><Relationship Id="rId11" Type="http://schemas.openxmlformats.org/officeDocument/2006/relationships/slide" Target="slides/slide6.xml"/><Relationship Id="rId55" Type="http://schemas.openxmlformats.org/officeDocument/2006/relationships/font" Target="fonts/AlbertSans-bold.fntdata"/><Relationship Id="rId10" Type="http://schemas.openxmlformats.org/officeDocument/2006/relationships/slide" Target="slides/slide5.xml"/><Relationship Id="rId54" Type="http://schemas.openxmlformats.org/officeDocument/2006/relationships/font" Target="fonts/AlbertSans-regular.fntdata"/><Relationship Id="rId13" Type="http://schemas.openxmlformats.org/officeDocument/2006/relationships/slide" Target="slides/slide8.xml"/><Relationship Id="rId57" Type="http://schemas.openxmlformats.org/officeDocument/2006/relationships/font" Target="fonts/AlbertSans-boldItalic.fntdata"/><Relationship Id="rId12" Type="http://schemas.openxmlformats.org/officeDocument/2006/relationships/slide" Target="slides/slide7.xml"/><Relationship Id="rId56" Type="http://schemas.openxmlformats.org/officeDocument/2006/relationships/font" Target="fonts/AlbertSans-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10-19T23:03:47.673">
    <p:pos x="2867" y="683"/>
    <p:text>I am a bit confused. why would your solution's existence lead to warm referral pathways? 
could have more explanation.</p:text>
  </p:cm>
  <p:cm authorId="0" idx="2" dt="2025-10-19T23:02:30.387">
    <p:pos x="2867" y="783"/>
    <p:text>what does this mean??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558abb5fb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558abb5fb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553b51d4ff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553b51d4ff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5703cb3a7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5703cb3a7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5703cb3a7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5703cb3a7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558abb5fb3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558abb5fb3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5685abcfc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5685abcf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8d4d73fb02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8d4d73fb02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8d4d73fb02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8d4d73fb02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rgbClr val="15110E"/>
                </a:solidFill>
                <a:latin typeface="Alexandria Medium"/>
                <a:ea typeface="Alexandria Medium"/>
                <a:cs typeface="Alexandria Medium"/>
                <a:sym typeface="Alexandria Medium"/>
              </a:rPr>
              <a:t>Many people who struggle with food but haven’t received professional treatment experience persistent anxiety and guilt around eating,  often feeling isolated and believing they’re “not sick enough” compared to others.</a:t>
            </a:r>
            <a:endParaRPr sz="1800">
              <a:solidFill>
                <a:srgbClr val="15110E"/>
              </a:solidFill>
              <a:latin typeface="Alexandria Medium"/>
              <a:ea typeface="Alexandria Medium"/>
              <a:cs typeface="Alexandria Medium"/>
              <a:sym typeface="Alexandria Medium"/>
            </a:endParaRPr>
          </a:p>
          <a:p>
            <a:pPr indent="0" lvl="0" marL="0" rtl="0" algn="l">
              <a:spcBef>
                <a:spcPts val="0"/>
              </a:spcBef>
              <a:spcAft>
                <a:spcPts val="0"/>
              </a:spcAft>
              <a:buNone/>
            </a:pPr>
            <a:r>
              <a:t/>
            </a:r>
            <a:endParaRPr sz="1800">
              <a:solidFill>
                <a:srgbClr val="15110E"/>
              </a:solidFill>
              <a:latin typeface="Alexandria Medium"/>
              <a:ea typeface="Alexandria Medium"/>
              <a:cs typeface="Alexandria Medium"/>
              <a:sym typeface="Alexandria Medium"/>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8da5d34f63_2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8da5d34f63_2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8d4d73fb0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8d4d73fb0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5703cb3a7b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5703cb3a7b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8d5dea6033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8d5dea6033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8da5d34f6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8da5d34f6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8da5d34f63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8da5d34f63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5703cb3a7b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5703cb3a7b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8da5d34f6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8da5d34f6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25685abcfce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25685abcfce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8d4d73fb02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8d4d73fb02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8d638a64a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8d638a64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8ca68ef789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8ca68ef789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8da5d34f63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8da5d34f63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572bee519d_0_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2572bee519d_0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8da5d34f63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8da5d34f63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8ca68ef78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8ca68ef78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8da5d34f63_2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38da5d34f63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8d4d73fb02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8d4d73fb02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8d5dea603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38d5dea603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8d5dea603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8d5dea603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Finding tips from others and adding them to the user’s own garden (didnt include the users own garden part because it felt like it was telling the user what to do).</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8d5dea6033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8d5dea603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2572bee519d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2572bee519d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8d4d73fb02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8d4d73fb02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2558abb5fb3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2558abb5fb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25703cb3a7b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25703cb3a7b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2572bee519d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2572bee519d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572bee519d_0_7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2572bee519d_0_7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8d4d73fb02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8d4d73fb02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1"/>
        </a:solidFill>
      </p:bgPr>
    </p:bg>
    <p:spTree>
      <p:nvGrpSpPr>
        <p:cNvPr id="8"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pic>
        <p:nvPicPr>
          <p:cNvPr id="10" name="Google Shape;10;p2"/>
          <p:cNvPicPr preferRelativeResize="0"/>
          <p:nvPr/>
        </p:nvPicPr>
        <p:blipFill rotWithShape="1">
          <a:blip r:embed="rId2">
            <a:alphaModFix/>
          </a:blip>
          <a:srcRect b="2272" l="-19689" r="19690" t="41478"/>
          <a:stretch/>
        </p:blipFill>
        <p:spPr>
          <a:xfrm>
            <a:off x="0" y="0"/>
            <a:ext cx="9144000" cy="5143500"/>
          </a:xfrm>
          <a:prstGeom prst="rect">
            <a:avLst/>
          </a:prstGeom>
          <a:noFill/>
          <a:ln>
            <a:noFill/>
          </a:ln>
        </p:spPr>
      </p:pic>
      <p:sp>
        <p:nvSpPr>
          <p:cNvPr id="11" name="Google Shape;11;p2"/>
          <p:cNvSpPr txBox="1"/>
          <p:nvPr>
            <p:ph type="ctrTitle"/>
          </p:nvPr>
        </p:nvSpPr>
        <p:spPr>
          <a:xfrm>
            <a:off x="711750" y="1958600"/>
            <a:ext cx="4280100" cy="26499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5200"/>
              <a:buNone/>
              <a:defRPr sz="9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4572000" y="535000"/>
            <a:ext cx="3860400" cy="3882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200"/>
              <a:buNone/>
              <a:defRPr sz="14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lt1"/>
        </a:solidFill>
      </p:bgPr>
    </p:bg>
    <p:spTree>
      <p:nvGrpSpPr>
        <p:cNvPr id="13" name="Shape 13"/>
        <p:cNvGrpSpPr/>
        <p:nvPr/>
      </p:nvGrpSpPr>
      <p:grpSpPr>
        <a:xfrm>
          <a:off x="0" y="0"/>
          <a:ext cx="0" cy="0"/>
          <a:chOff x="0" y="0"/>
          <a:chExt cx="0" cy="0"/>
        </a:xfrm>
      </p:grpSpPr>
      <p:pic>
        <p:nvPicPr>
          <p:cNvPr id="14" name="Google Shape;14;p3"/>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15" name="Google Shape;15;p3"/>
          <p:cNvPicPr preferRelativeResize="0"/>
          <p:nvPr/>
        </p:nvPicPr>
        <p:blipFill rotWithShape="1">
          <a:blip r:embed="rId3">
            <a:alphaModFix/>
          </a:blip>
          <a:srcRect b="-40" l="36283" r="-6" t="30"/>
          <a:stretch/>
        </p:blipFill>
        <p:spPr>
          <a:xfrm rot="10800000">
            <a:off x="5864950" y="-3275"/>
            <a:ext cx="3279050" cy="5146775"/>
          </a:xfrm>
          <a:prstGeom prst="rect">
            <a:avLst/>
          </a:prstGeom>
          <a:noFill/>
          <a:ln>
            <a:noFill/>
          </a:ln>
        </p:spPr>
      </p:pic>
      <p:sp>
        <p:nvSpPr>
          <p:cNvPr id="16" name="Google Shape;16;p3"/>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7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hasCustomPrompt="1" idx="2" type="title"/>
          </p:nvPr>
        </p:nvSpPr>
        <p:spPr>
          <a:xfrm>
            <a:off x="715100" y="2074250"/>
            <a:ext cx="7708800" cy="1253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6000"/>
              <a:buNone/>
              <a:defRPr sz="7000">
                <a:solidFill>
                  <a:schemeClr val="lt2"/>
                </a:solidFill>
              </a:defRPr>
            </a:lvl1pPr>
            <a:lvl2pPr lvl="1" rtl="0" algn="ctr">
              <a:spcBef>
                <a:spcPts val="0"/>
              </a:spcBef>
              <a:spcAft>
                <a:spcPts val="0"/>
              </a:spcAft>
              <a:buClr>
                <a:schemeClr val="lt2"/>
              </a:buClr>
              <a:buSzPts val="6000"/>
              <a:buNone/>
              <a:defRPr sz="6000">
                <a:solidFill>
                  <a:schemeClr val="lt2"/>
                </a:solidFill>
              </a:defRPr>
            </a:lvl2pPr>
            <a:lvl3pPr lvl="2" rtl="0" algn="ctr">
              <a:spcBef>
                <a:spcPts val="0"/>
              </a:spcBef>
              <a:spcAft>
                <a:spcPts val="0"/>
              </a:spcAft>
              <a:buClr>
                <a:schemeClr val="lt2"/>
              </a:buClr>
              <a:buSzPts val="6000"/>
              <a:buNone/>
              <a:defRPr sz="6000">
                <a:solidFill>
                  <a:schemeClr val="lt2"/>
                </a:solidFill>
              </a:defRPr>
            </a:lvl3pPr>
            <a:lvl4pPr lvl="3" rtl="0" algn="ctr">
              <a:spcBef>
                <a:spcPts val="0"/>
              </a:spcBef>
              <a:spcAft>
                <a:spcPts val="0"/>
              </a:spcAft>
              <a:buClr>
                <a:schemeClr val="lt2"/>
              </a:buClr>
              <a:buSzPts val="6000"/>
              <a:buNone/>
              <a:defRPr sz="6000">
                <a:solidFill>
                  <a:schemeClr val="lt2"/>
                </a:solidFill>
              </a:defRPr>
            </a:lvl4pPr>
            <a:lvl5pPr lvl="4" rtl="0" algn="ctr">
              <a:spcBef>
                <a:spcPts val="0"/>
              </a:spcBef>
              <a:spcAft>
                <a:spcPts val="0"/>
              </a:spcAft>
              <a:buClr>
                <a:schemeClr val="lt2"/>
              </a:buClr>
              <a:buSzPts val="6000"/>
              <a:buNone/>
              <a:defRPr sz="6000">
                <a:solidFill>
                  <a:schemeClr val="lt2"/>
                </a:solidFill>
              </a:defRPr>
            </a:lvl5pPr>
            <a:lvl6pPr lvl="5" rtl="0" algn="ctr">
              <a:spcBef>
                <a:spcPts val="0"/>
              </a:spcBef>
              <a:spcAft>
                <a:spcPts val="0"/>
              </a:spcAft>
              <a:buClr>
                <a:schemeClr val="lt2"/>
              </a:buClr>
              <a:buSzPts val="6000"/>
              <a:buNone/>
              <a:defRPr sz="6000">
                <a:solidFill>
                  <a:schemeClr val="lt2"/>
                </a:solidFill>
              </a:defRPr>
            </a:lvl6pPr>
            <a:lvl7pPr lvl="6" rtl="0" algn="ctr">
              <a:spcBef>
                <a:spcPts val="0"/>
              </a:spcBef>
              <a:spcAft>
                <a:spcPts val="0"/>
              </a:spcAft>
              <a:buClr>
                <a:schemeClr val="lt2"/>
              </a:buClr>
              <a:buSzPts val="6000"/>
              <a:buNone/>
              <a:defRPr sz="6000">
                <a:solidFill>
                  <a:schemeClr val="lt2"/>
                </a:solidFill>
              </a:defRPr>
            </a:lvl7pPr>
            <a:lvl8pPr lvl="7" rtl="0" algn="ctr">
              <a:spcBef>
                <a:spcPts val="0"/>
              </a:spcBef>
              <a:spcAft>
                <a:spcPts val="0"/>
              </a:spcAft>
              <a:buClr>
                <a:schemeClr val="lt2"/>
              </a:buClr>
              <a:buSzPts val="6000"/>
              <a:buNone/>
              <a:defRPr sz="6000">
                <a:solidFill>
                  <a:schemeClr val="lt2"/>
                </a:solidFill>
              </a:defRPr>
            </a:lvl8pPr>
            <a:lvl9pPr lvl="8" rtl="0" algn="ctr">
              <a:spcBef>
                <a:spcPts val="0"/>
              </a:spcBef>
              <a:spcAft>
                <a:spcPts val="0"/>
              </a:spcAft>
              <a:buClr>
                <a:schemeClr val="lt2"/>
              </a:buClr>
              <a:buSzPts val="6000"/>
              <a:buNone/>
              <a:defRPr sz="6000">
                <a:solidFill>
                  <a:schemeClr val="lt2"/>
                </a:solidFill>
              </a:defRPr>
            </a:lvl9pPr>
          </a:lstStyle>
          <a:p>
            <a:r>
              <a:t>xx%</a:t>
            </a:r>
          </a:p>
        </p:txBody>
      </p:sp>
      <p:sp>
        <p:nvSpPr>
          <p:cNvPr id="18" name="Google Shape;18;p3"/>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19" name="Shape 19"/>
        <p:cNvGrpSpPr/>
        <p:nvPr/>
      </p:nvGrpSpPr>
      <p:grpSpPr>
        <a:xfrm>
          <a:off x="0" y="0"/>
          <a:ext cx="0" cy="0"/>
          <a:chOff x="0" y="0"/>
          <a:chExt cx="0" cy="0"/>
        </a:xfrm>
      </p:grpSpPr>
      <p:pic>
        <p:nvPicPr>
          <p:cNvPr id="20" name="Google Shape;20;p4"/>
          <p:cNvPicPr preferRelativeResize="0"/>
          <p:nvPr/>
        </p:nvPicPr>
        <p:blipFill rotWithShape="1">
          <a:blip r:embed="rId2">
            <a:alphaModFix/>
          </a:blip>
          <a:srcRect b="41635" l="174697" r="177064" t="-83399"/>
          <a:stretch/>
        </p:blipFill>
        <p:spPr>
          <a:xfrm>
            <a:off x="1325" y="-1637"/>
            <a:ext cx="9141450" cy="5146775"/>
          </a:xfrm>
          <a:prstGeom prst="rect">
            <a:avLst/>
          </a:prstGeom>
          <a:noFill/>
          <a:ln>
            <a:noFill/>
          </a:ln>
        </p:spPr>
      </p:pic>
      <p:sp>
        <p:nvSpPr>
          <p:cNvPr id="21" name="Google Shape;21;p4"/>
          <p:cNvSpPr txBox="1"/>
          <p:nvPr>
            <p:ph type="title"/>
          </p:nvPr>
        </p:nvSpPr>
        <p:spPr>
          <a:xfrm>
            <a:off x="715100" y="535000"/>
            <a:ext cx="3856800" cy="9489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22" name="Google Shape;22;p4"/>
          <p:cNvSpPr txBox="1"/>
          <p:nvPr>
            <p:ph idx="1" type="body"/>
          </p:nvPr>
        </p:nvSpPr>
        <p:spPr>
          <a:xfrm>
            <a:off x="715100" y="1636300"/>
            <a:ext cx="3856800" cy="18948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23" name="Google Shape;23;p4"/>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lt1"/>
        </a:solidFill>
      </p:bgPr>
    </p:bg>
    <p:spTree>
      <p:nvGrpSpPr>
        <p:cNvPr id="24" name="Shape 24"/>
        <p:cNvGrpSpPr/>
        <p:nvPr/>
      </p:nvGrpSpPr>
      <p:grpSpPr>
        <a:xfrm>
          <a:off x="0" y="0"/>
          <a:ext cx="0" cy="0"/>
          <a:chOff x="0" y="0"/>
          <a:chExt cx="0" cy="0"/>
        </a:xfrm>
      </p:grpSpPr>
      <p:pic>
        <p:nvPicPr>
          <p:cNvPr id="25" name="Google Shape;25;p5"/>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
        <p:nvSpPr>
          <p:cNvPr id="26" name="Google Shape;26;p5"/>
          <p:cNvSpPr txBox="1"/>
          <p:nvPr>
            <p:ph idx="1" type="subTitle"/>
          </p:nvPr>
        </p:nvSpPr>
        <p:spPr>
          <a:xfrm>
            <a:off x="1189750" y="1742900"/>
            <a:ext cx="2907600" cy="217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7" name="Google Shape;27;p5"/>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28" name="Google Shape;28;p5"/>
          <p:cNvSpPr txBox="1"/>
          <p:nvPr>
            <p:ph idx="2" type="subTitle"/>
          </p:nvPr>
        </p:nvSpPr>
        <p:spPr>
          <a:xfrm>
            <a:off x="5046650" y="1742900"/>
            <a:ext cx="2907600" cy="217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2">
            <a:alphaModFix/>
          </a:blip>
          <a:srcRect b="47851" l="104756" r="280062" t="-108210"/>
          <a:stretch/>
        </p:blipFill>
        <p:spPr>
          <a:xfrm rot="10800000">
            <a:off x="1325" y="-1637"/>
            <a:ext cx="9141450" cy="5146775"/>
          </a:xfrm>
          <a:prstGeom prst="rect">
            <a:avLst/>
          </a:prstGeom>
          <a:noFill/>
          <a:ln>
            <a:noFill/>
          </a:ln>
        </p:spPr>
      </p:pic>
      <p:sp>
        <p:nvSpPr>
          <p:cNvPr id="31" name="Google Shape;31;p6"/>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lt1"/>
        </a:solidFill>
      </p:bgPr>
    </p:bg>
    <p:spTree>
      <p:nvGrpSpPr>
        <p:cNvPr id="32" name="Shape 32"/>
        <p:cNvGrpSpPr/>
        <p:nvPr/>
      </p:nvGrpSpPr>
      <p:grpSpPr>
        <a:xfrm>
          <a:off x="0" y="0"/>
          <a:ext cx="0" cy="0"/>
          <a:chOff x="0" y="0"/>
          <a:chExt cx="0" cy="0"/>
        </a:xfrm>
      </p:grpSpPr>
      <p:pic>
        <p:nvPicPr>
          <p:cNvPr id="33" name="Google Shape;33;p7"/>
          <p:cNvPicPr preferRelativeResize="0"/>
          <p:nvPr/>
        </p:nvPicPr>
        <p:blipFill rotWithShape="1">
          <a:blip r:embed="rId2">
            <a:alphaModFix/>
          </a:blip>
          <a:srcRect b="34585" l="130683" r="175247" t="-50527"/>
          <a:stretch/>
        </p:blipFill>
        <p:spPr>
          <a:xfrm>
            <a:off x="1325" y="-1637"/>
            <a:ext cx="9141450" cy="5146775"/>
          </a:xfrm>
          <a:prstGeom prst="rect">
            <a:avLst/>
          </a:prstGeom>
          <a:noFill/>
          <a:ln>
            <a:noFill/>
          </a:ln>
        </p:spPr>
      </p:pic>
      <p:sp>
        <p:nvSpPr>
          <p:cNvPr id="34" name="Google Shape;34;p7"/>
          <p:cNvSpPr txBox="1"/>
          <p:nvPr>
            <p:ph type="title"/>
          </p:nvPr>
        </p:nvSpPr>
        <p:spPr>
          <a:xfrm>
            <a:off x="715100" y="535000"/>
            <a:ext cx="3856800" cy="9540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5" name="Google Shape;35;p7"/>
          <p:cNvSpPr txBox="1"/>
          <p:nvPr>
            <p:ph idx="1" type="body"/>
          </p:nvPr>
        </p:nvSpPr>
        <p:spPr>
          <a:xfrm>
            <a:off x="715100" y="1641400"/>
            <a:ext cx="3856800" cy="7263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36" name="Google Shape;36;p7"/>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1"/>
        </a:solidFill>
      </p:bgPr>
    </p:bg>
    <p:spTree>
      <p:nvGrpSpPr>
        <p:cNvPr id="37" name="Shape 37"/>
        <p:cNvGrpSpPr/>
        <p:nvPr/>
      </p:nvGrpSpPr>
      <p:grpSpPr>
        <a:xfrm>
          <a:off x="0" y="0"/>
          <a:ext cx="0" cy="0"/>
          <a:chOff x="0" y="0"/>
          <a:chExt cx="0" cy="0"/>
        </a:xfrm>
      </p:grpSpPr>
      <p:pic>
        <p:nvPicPr>
          <p:cNvPr id="38" name="Google Shape;38;p8"/>
          <p:cNvPicPr preferRelativeResize="0"/>
          <p:nvPr/>
        </p:nvPicPr>
        <p:blipFill rotWithShape="1">
          <a:blip r:embed="rId2">
            <a:alphaModFix/>
          </a:blip>
          <a:srcRect b="2272" l="-19689" r="19690" t="41478"/>
          <a:stretch/>
        </p:blipFill>
        <p:spPr>
          <a:xfrm>
            <a:off x="0" y="0"/>
            <a:ext cx="9144000" cy="5143500"/>
          </a:xfrm>
          <a:prstGeom prst="rect">
            <a:avLst/>
          </a:prstGeom>
          <a:noFill/>
          <a:ln>
            <a:noFill/>
          </a:ln>
        </p:spPr>
      </p:pic>
      <p:sp>
        <p:nvSpPr>
          <p:cNvPr id="39" name="Google Shape;39;p8"/>
          <p:cNvSpPr txBox="1"/>
          <p:nvPr>
            <p:ph type="title"/>
          </p:nvPr>
        </p:nvSpPr>
        <p:spPr>
          <a:xfrm>
            <a:off x="715100" y="535000"/>
            <a:ext cx="7713900" cy="23172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sz="7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lt1"/>
        </a:solidFill>
      </p:bgPr>
    </p:bg>
    <p:spTree>
      <p:nvGrpSpPr>
        <p:cNvPr id="40" name="Shape 40"/>
        <p:cNvGrpSpPr/>
        <p:nvPr/>
      </p:nvGrpSpPr>
      <p:grpSpPr>
        <a:xfrm>
          <a:off x="0" y="0"/>
          <a:ext cx="0" cy="0"/>
          <a:chOff x="0" y="0"/>
          <a:chExt cx="0" cy="0"/>
        </a:xfrm>
      </p:grpSpPr>
      <p:pic>
        <p:nvPicPr>
          <p:cNvPr id="41" name="Google Shape;41;p9"/>
          <p:cNvPicPr preferRelativeResize="0"/>
          <p:nvPr/>
        </p:nvPicPr>
        <p:blipFill rotWithShape="1">
          <a:blip r:embed="rId2">
            <a:alphaModFix/>
          </a:blip>
          <a:srcRect b="-26994" l="7043" r="-48486" t="47434"/>
          <a:stretch/>
        </p:blipFill>
        <p:spPr>
          <a:xfrm flipH="1" rot="10800000">
            <a:off x="-12" y="-2285"/>
            <a:ext cx="9144000" cy="5148070"/>
          </a:xfrm>
          <a:prstGeom prst="rect">
            <a:avLst/>
          </a:prstGeom>
          <a:noFill/>
          <a:ln>
            <a:noFill/>
          </a:ln>
        </p:spPr>
      </p:pic>
      <p:sp>
        <p:nvSpPr>
          <p:cNvPr id="42" name="Google Shape;42;p9"/>
          <p:cNvSpPr txBox="1"/>
          <p:nvPr>
            <p:ph type="title"/>
          </p:nvPr>
        </p:nvSpPr>
        <p:spPr>
          <a:xfrm>
            <a:off x="720000" y="535000"/>
            <a:ext cx="5925300" cy="1250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7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3" name="Google Shape;43;p9"/>
          <p:cNvSpPr txBox="1"/>
          <p:nvPr>
            <p:ph idx="1" type="subTitle"/>
          </p:nvPr>
        </p:nvSpPr>
        <p:spPr>
          <a:xfrm>
            <a:off x="4572000" y="3358100"/>
            <a:ext cx="3856800" cy="1250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p:nvPr>
            <p:ph idx="2" type="pic"/>
          </p:nvPr>
        </p:nvSpPr>
        <p:spPr>
          <a:xfrm>
            <a:off x="0" y="0"/>
            <a:ext cx="9144000" cy="5143500"/>
          </a:xfrm>
          <a:prstGeom prst="rect">
            <a:avLst/>
          </a:prstGeom>
          <a:noFill/>
          <a:ln>
            <a:noFill/>
          </a:ln>
        </p:spPr>
      </p:sp>
      <p:sp>
        <p:nvSpPr>
          <p:cNvPr id="46" name="Google Shape;46;p10"/>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2500"/>
              <a:buNone/>
              <a:defRPr/>
            </a:lvl1pPr>
            <a:lvl2pPr lvl="1" rtl="0" algn="ctr">
              <a:spcBef>
                <a:spcPts val="0"/>
              </a:spcBef>
              <a:spcAft>
                <a:spcPts val="0"/>
              </a:spcAft>
              <a:buSzPts val="2500"/>
              <a:buNone/>
              <a:defRPr/>
            </a:lvl2pPr>
            <a:lvl3pPr lvl="2" rtl="0" algn="ctr">
              <a:spcBef>
                <a:spcPts val="0"/>
              </a:spcBef>
              <a:spcAft>
                <a:spcPts val="0"/>
              </a:spcAft>
              <a:buSzPts val="2500"/>
              <a:buNone/>
              <a:defRPr/>
            </a:lvl3pPr>
            <a:lvl4pPr lvl="3" rtl="0" algn="ctr">
              <a:spcBef>
                <a:spcPts val="0"/>
              </a:spcBef>
              <a:spcAft>
                <a:spcPts val="0"/>
              </a:spcAft>
              <a:buSzPts val="2500"/>
              <a:buNone/>
              <a:defRPr/>
            </a:lvl4pPr>
            <a:lvl5pPr lvl="4" rtl="0" algn="ctr">
              <a:spcBef>
                <a:spcPts val="0"/>
              </a:spcBef>
              <a:spcAft>
                <a:spcPts val="0"/>
              </a:spcAft>
              <a:buSzPts val="2500"/>
              <a:buNone/>
              <a:defRPr/>
            </a:lvl5pPr>
            <a:lvl6pPr lvl="5" rtl="0" algn="ctr">
              <a:spcBef>
                <a:spcPts val="0"/>
              </a:spcBef>
              <a:spcAft>
                <a:spcPts val="0"/>
              </a:spcAft>
              <a:buSzPts val="2500"/>
              <a:buNone/>
              <a:defRPr/>
            </a:lvl6pPr>
            <a:lvl7pPr lvl="6" rtl="0" algn="ctr">
              <a:spcBef>
                <a:spcPts val="0"/>
              </a:spcBef>
              <a:spcAft>
                <a:spcPts val="0"/>
              </a:spcAft>
              <a:buSzPts val="2500"/>
              <a:buNone/>
              <a:defRPr/>
            </a:lvl7pPr>
            <a:lvl8pPr lvl="7" rtl="0" algn="ctr">
              <a:spcBef>
                <a:spcPts val="0"/>
              </a:spcBef>
              <a:spcAft>
                <a:spcPts val="0"/>
              </a:spcAft>
              <a:buSzPts val="2500"/>
              <a:buNone/>
              <a:defRPr/>
            </a:lvl8pPr>
            <a:lvl9pPr lvl="8" rtl="0" algn="ctr">
              <a:spcBef>
                <a:spcPts val="0"/>
              </a:spcBef>
              <a:spcAft>
                <a:spcPts val="0"/>
              </a:spcAft>
              <a:buSzPts val="2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lt1"/>
        </a:solidFill>
      </p:bgPr>
    </p:bg>
    <p:spTree>
      <p:nvGrpSpPr>
        <p:cNvPr id="47" name="Shape 47"/>
        <p:cNvGrpSpPr/>
        <p:nvPr/>
      </p:nvGrpSpPr>
      <p:grpSpPr>
        <a:xfrm>
          <a:off x="0" y="0"/>
          <a:ext cx="0" cy="0"/>
          <a:chOff x="0" y="0"/>
          <a:chExt cx="0" cy="0"/>
        </a:xfrm>
      </p:grpSpPr>
      <p:pic>
        <p:nvPicPr>
          <p:cNvPr id="48" name="Google Shape;48;p11"/>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49" name="Google Shape;49;p11"/>
          <p:cNvPicPr preferRelativeResize="0"/>
          <p:nvPr/>
        </p:nvPicPr>
        <p:blipFill rotWithShape="1">
          <a:blip r:embed="rId2">
            <a:alphaModFix/>
          </a:blip>
          <a:srcRect b="-6811" l="-55210" r="55209" t="50562"/>
          <a:stretch/>
        </p:blipFill>
        <p:spPr>
          <a:xfrm flipH="1" rot="10800000">
            <a:off x="0" y="0"/>
            <a:ext cx="9144000" cy="5143500"/>
          </a:xfrm>
          <a:prstGeom prst="rect">
            <a:avLst/>
          </a:prstGeom>
          <a:noFill/>
          <a:ln>
            <a:noFill/>
          </a:ln>
        </p:spPr>
      </p:pic>
      <p:sp>
        <p:nvSpPr>
          <p:cNvPr id="50" name="Google Shape;50;p11"/>
          <p:cNvSpPr txBox="1"/>
          <p:nvPr>
            <p:ph hasCustomPrompt="1" type="title"/>
          </p:nvPr>
        </p:nvSpPr>
        <p:spPr>
          <a:xfrm>
            <a:off x="715100" y="3068600"/>
            <a:ext cx="7713900" cy="1539900"/>
          </a:xfrm>
          <a:prstGeom prst="rect">
            <a:avLst/>
          </a:prstGeom>
        </p:spPr>
        <p:txBody>
          <a:bodyPr anchorCtr="0" anchor="t" bIns="91425" lIns="91425" spcFirstLastPara="1" rIns="91425" wrap="square" tIns="91425">
            <a:noAutofit/>
          </a:bodyPr>
          <a:lstStyle>
            <a:lvl1pPr lvl="0">
              <a:spcBef>
                <a:spcPts val="0"/>
              </a:spcBef>
              <a:spcAft>
                <a:spcPts val="0"/>
              </a:spcAft>
              <a:buSzPts val="9600"/>
              <a:buNone/>
              <a:defRPr sz="9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51" name="Google Shape;51;p11"/>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solidFill>
          <a:schemeClr val="lt1"/>
        </a:solidFill>
      </p:bgPr>
    </p:bg>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55" name="Google Shape;55;p13"/>
          <p:cNvSpPr txBox="1"/>
          <p:nvPr>
            <p:ph hasCustomPrompt="1" type="title"/>
          </p:nvPr>
        </p:nvSpPr>
        <p:spPr>
          <a:xfrm>
            <a:off x="1070650" y="13673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6" name="Google Shape;56;p13"/>
          <p:cNvSpPr txBox="1"/>
          <p:nvPr>
            <p:ph idx="1" type="subTitle"/>
          </p:nvPr>
        </p:nvSpPr>
        <p:spPr>
          <a:xfrm>
            <a:off x="1609075" y="1367325"/>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7" name="Google Shape;57;p13"/>
          <p:cNvSpPr txBox="1"/>
          <p:nvPr>
            <p:ph idx="2"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58" name="Google Shape;58;p13"/>
          <p:cNvSpPr txBox="1"/>
          <p:nvPr>
            <p:ph hasCustomPrompt="1" idx="3" type="title"/>
          </p:nvPr>
        </p:nvSpPr>
        <p:spPr>
          <a:xfrm>
            <a:off x="1070650" y="21035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9" name="Google Shape;59;p13"/>
          <p:cNvSpPr txBox="1"/>
          <p:nvPr>
            <p:ph idx="4" type="subTitle"/>
          </p:nvPr>
        </p:nvSpPr>
        <p:spPr>
          <a:xfrm>
            <a:off x="1609075" y="2103524"/>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0" name="Google Shape;60;p13"/>
          <p:cNvSpPr txBox="1"/>
          <p:nvPr>
            <p:ph hasCustomPrompt="1" idx="5" type="title"/>
          </p:nvPr>
        </p:nvSpPr>
        <p:spPr>
          <a:xfrm>
            <a:off x="1070650" y="2839750"/>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1" name="Google Shape;61;p13"/>
          <p:cNvSpPr txBox="1"/>
          <p:nvPr>
            <p:ph idx="6" type="subTitle"/>
          </p:nvPr>
        </p:nvSpPr>
        <p:spPr>
          <a:xfrm>
            <a:off x="1609075" y="2839748"/>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2" name="Google Shape;62;p13"/>
          <p:cNvSpPr txBox="1"/>
          <p:nvPr>
            <p:ph hasCustomPrompt="1" idx="7" type="title"/>
          </p:nvPr>
        </p:nvSpPr>
        <p:spPr>
          <a:xfrm>
            <a:off x="1070650" y="3575950"/>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3" name="Google Shape;63;p13"/>
          <p:cNvSpPr txBox="1"/>
          <p:nvPr>
            <p:ph idx="8" type="subTitle"/>
          </p:nvPr>
        </p:nvSpPr>
        <p:spPr>
          <a:xfrm>
            <a:off x="1609075" y="3575948"/>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4" name="Google Shape;64;p13"/>
          <p:cNvSpPr txBox="1"/>
          <p:nvPr>
            <p:ph hasCustomPrompt="1" idx="9" type="title"/>
          </p:nvPr>
        </p:nvSpPr>
        <p:spPr>
          <a:xfrm>
            <a:off x="4927449" y="13673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5" name="Google Shape;65;p13"/>
          <p:cNvSpPr txBox="1"/>
          <p:nvPr>
            <p:ph idx="13" type="subTitle"/>
          </p:nvPr>
        </p:nvSpPr>
        <p:spPr>
          <a:xfrm>
            <a:off x="5465950" y="1367325"/>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6" name="Google Shape;66;p13"/>
          <p:cNvSpPr txBox="1"/>
          <p:nvPr>
            <p:ph hasCustomPrompt="1" idx="14" type="title"/>
          </p:nvPr>
        </p:nvSpPr>
        <p:spPr>
          <a:xfrm>
            <a:off x="4927449" y="2103522"/>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7" name="Google Shape;67;p13"/>
          <p:cNvSpPr txBox="1"/>
          <p:nvPr>
            <p:ph idx="15" type="subTitle"/>
          </p:nvPr>
        </p:nvSpPr>
        <p:spPr>
          <a:xfrm>
            <a:off x="5465950" y="2103519"/>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8" name="Google Shape;68;p13"/>
          <p:cNvSpPr txBox="1"/>
          <p:nvPr>
            <p:ph hasCustomPrompt="1" idx="16" type="title"/>
          </p:nvPr>
        </p:nvSpPr>
        <p:spPr>
          <a:xfrm>
            <a:off x="4927449" y="2839728"/>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9" name="Google Shape;69;p13"/>
          <p:cNvSpPr txBox="1"/>
          <p:nvPr>
            <p:ph idx="17" type="subTitle"/>
          </p:nvPr>
        </p:nvSpPr>
        <p:spPr>
          <a:xfrm>
            <a:off x="5465950" y="2839721"/>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70" name="Google Shape;70;p13"/>
          <p:cNvSpPr txBox="1"/>
          <p:nvPr>
            <p:ph hasCustomPrompt="1" idx="18" type="title"/>
          </p:nvPr>
        </p:nvSpPr>
        <p:spPr>
          <a:xfrm>
            <a:off x="4927449" y="35759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1" name="Google Shape;71;p13"/>
          <p:cNvSpPr txBox="1"/>
          <p:nvPr>
            <p:ph idx="19" type="subTitle"/>
          </p:nvPr>
        </p:nvSpPr>
        <p:spPr>
          <a:xfrm>
            <a:off x="5465950" y="3575916"/>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solidFill>
          <a:schemeClr val="lt1"/>
        </a:solidFill>
      </p:bgPr>
    </p:bg>
    <p:spTree>
      <p:nvGrpSpPr>
        <p:cNvPr id="72" name="Shape 72"/>
        <p:cNvGrpSpPr/>
        <p:nvPr/>
      </p:nvGrpSpPr>
      <p:grpSpPr>
        <a:xfrm>
          <a:off x="0" y="0"/>
          <a:ext cx="0" cy="0"/>
          <a:chOff x="0" y="0"/>
          <a:chExt cx="0" cy="0"/>
        </a:xfrm>
      </p:grpSpPr>
      <p:pic>
        <p:nvPicPr>
          <p:cNvPr id="73" name="Google Shape;73;p14"/>
          <p:cNvPicPr preferRelativeResize="0"/>
          <p:nvPr/>
        </p:nvPicPr>
        <p:blipFill rotWithShape="1">
          <a:blip r:embed="rId2">
            <a:alphaModFix/>
          </a:blip>
          <a:srcRect b="-35825" l="-6643" r="27548" t="13471"/>
          <a:stretch/>
        </p:blipFill>
        <p:spPr>
          <a:xfrm>
            <a:off x="5819050" y="0"/>
            <a:ext cx="3324950" cy="5143500"/>
          </a:xfrm>
          <a:prstGeom prst="rect">
            <a:avLst/>
          </a:prstGeom>
          <a:noFill/>
          <a:ln>
            <a:noFill/>
          </a:ln>
        </p:spPr>
      </p:pic>
      <p:pic>
        <p:nvPicPr>
          <p:cNvPr id="74" name="Google Shape;74;p14"/>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75" name="Google Shape;75;p14"/>
          <p:cNvSpPr txBox="1"/>
          <p:nvPr>
            <p:ph idx="1" type="subTitle"/>
          </p:nvPr>
        </p:nvSpPr>
        <p:spPr>
          <a:xfrm>
            <a:off x="715100" y="1503175"/>
            <a:ext cx="5930100" cy="200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500"/>
              <a:buNone/>
              <a:defRPr sz="30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76" name="Google Shape;76;p14"/>
          <p:cNvSpPr txBox="1"/>
          <p:nvPr>
            <p:ph idx="2" type="subTitle"/>
          </p:nvPr>
        </p:nvSpPr>
        <p:spPr>
          <a:xfrm>
            <a:off x="715100" y="3965300"/>
            <a:ext cx="5930100" cy="4560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solidFill>
          <a:schemeClr val="lt1"/>
        </a:solidFill>
      </p:bgPr>
    </p:bg>
    <p:spTree>
      <p:nvGrpSpPr>
        <p:cNvPr id="77" name="Shape 77"/>
        <p:cNvGrpSpPr/>
        <p:nvPr/>
      </p:nvGrpSpPr>
      <p:grpSpPr>
        <a:xfrm>
          <a:off x="0" y="0"/>
          <a:ext cx="0" cy="0"/>
          <a:chOff x="0" y="0"/>
          <a:chExt cx="0" cy="0"/>
        </a:xfrm>
      </p:grpSpPr>
      <p:pic>
        <p:nvPicPr>
          <p:cNvPr id="78" name="Google Shape;78;p15"/>
          <p:cNvPicPr preferRelativeResize="0"/>
          <p:nvPr/>
        </p:nvPicPr>
        <p:blipFill rotWithShape="1">
          <a:blip r:embed="rId2">
            <a:alphaModFix/>
          </a:blip>
          <a:srcRect b="2272" l="-19689" r="19690" t="41478"/>
          <a:stretch/>
        </p:blipFill>
        <p:spPr>
          <a:xfrm flipH="1" rot="10800000">
            <a:off x="0" y="-2285"/>
            <a:ext cx="9144000" cy="5148070"/>
          </a:xfrm>
          <a:prstGeom prst="rect">
            <a:avLst/>
          </a:prstGeom>
          <a:noFill/>
          <a:ln>
            <a:noFill/>
          </a:ln>
        </p:spPr>
      </p:pic>
      <p:sp>
        <p:nvSpPr>
          <p:cNvPr id="79" name="Google Shape;79;p15"/>
          <p:cNvSpPr txBox="1"/>
          <p:nvPr>
            <p:ph type="title"/>
          </p:nvPr>
        </p:nvSpPr>
        <p:spPr>
          <a:xfrm>
            <a:off x="715100" y="2259575"/>
            <a:ext cx="4276800" cy="23172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70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80" name="Google Shape;80;p15"/>
          <p:cNvSpPr txBox="1"/>
          <p:nvPr>
            <p:ph idx="1" type="body"/>
          </p:nvPr>
        </p:nvSpPr>
        <p:spPr>
          <a:xfrm>
            <a:off x="4572000" y="535000"/>
            <a:ext cx="3856500" cy="809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4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
    <p:bg>
      <p:bgPr>
        <a:solidFill>
          <a:schemeClr val="lt1"/>
        </a:solidFill>
      </p:bgPr>
    </p:bg>
    <p:spTree>
      <p:nvGrpSpPr>
        <p:cNvPr id="81" name="Shape 81"/>
        <p:cNvGrpSpPr/>
        <p:nvPr/>
      </p:nvGrpSpPr>
      <p:grpSpPr>
        <a:xfrm>
          <a:off x="0" y="0"/>
          <a:ext cx="0" cy="0"/>
          <a:chOff x="0" y="0"/>
          <a:chExt cx="0" cy="0"/>
        </a:xfrm>
      </p:grpSpPr>
      <p:pic>
        <p:nvPicPr>
          <p:cNvPr id="82" name="Google Shape;82;p16"/>
          <p:cNvPicPr preferRelativeResize="0"/>
          <p:nvPr/>
        </p:nvPicPr>
        <p:blipFill rotWithShape="1">
          <a:blip r:embed="rId2">
            <a:alphaModFix/>
          </a:blip>
          <a:srcRect b="-26994" l="7043" r="-48486" t="47434"/>
          <a:stretch/>
        </p:blipFill>
        <p:spPr>
          <a:xfrm flipH="1" rot="10800000">
            <a:off x="-12" y="-2285"/>
            <a:ext cx="9144000" cy="5148070"/>
          </a:xfrm>
          <a:prstGeom prst="rect">
            <a:avLst/>
          </a:prstGeom>
          <a:noFill/>
          <a:ln>
            <a:noFill/>
          </a:ln>
        </p:spPr>
      </p:pic>
      <p:sp>
        <p:nvSpPr>
          <p:cNvPr id="83" name="Google Shape;83;p16"/>
          <p:cNvSpPr txBox="1"/>
          <p:nvPr>
            <p:ph type="title"/>
          </p:nvPr>
        </p:nvSpPr>
        <p:spPr>
          <a:xfrm>
            <a:off x="715100"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84" name="Google Shape;84;p16"/>
          <p:cNvSpPr txBox="1"/>
          <p:nvPr>
            <p:ph idx="1" type="body"/>
          </p:nvPr>
        </p:nvSpPr>
        <p:spPr>
          <a:xfrm>
            <a:off x="715100"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
    <p:bg>
      <p:bgPr>
        <a:solidFill>
          <a:schemeClr val="lt1"/>
        </a:solidFill>
      </p:bgPr>
    </p:bg>
    <p:spTree>
      <p:nvGrpSpPr>
        <p:cNvPr id="85" name="Shape 85"/>
        <p:cNvGrpSpPr/>
        <p:nvPr/>
      </p:nvGrpSpPr>
      <p:grpSpPr>
        <a:xfrm>
          <a:off x="0" y="0"/>
          <a:ext cx="0" cy="0"/>
          <a:chOff x="0" y="0"/>
          <a:chExt cx="0" cy="0"/>
        </a:xfrm>
      </p:grpSpPr>
      <p:pic>
        <p:nvPicPr>
          <p:cNvPr id="86" name="Google Shape;86;p17"/>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87" name="Google Shape;87;p17"/>
          <p:cNvSpPr txBox="1"/>
          <p:nvPr>
            <p:ph type="title"/>
          </p:nvPr>
        </p:nvSpPr>
        <p:spPr>
          <a:xfrm>
            <a:off x="4302272"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88" name="Google Shape;88;p17"/>
          <p:cNvSpPr txBox="1"/>
          <p:nvPr>
            <p:ph idx="1" type="body"/>
          </p:nvPr>
        </p:nvSpPr>
        <p:spPr>
          <a:xfrm>
            <a:off x="4302272"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1">
    <p:bg>
      <p:bgPr>
        <a:solidFill>
          <a:schemeClr val="lt1"/>
        </a:solidFill>
      </p:bgPr>
    </p:bg>
    <p:spTree>
      <p:nvGrpSpPr>
        <p:cNvPr id="89" name="Shape 89"/>
        <p:cNvGrpSpPr/>
        <p:nvPr/>
      </p:nvGrpSpPr>
      <p:grpSpPr>
        <a:xfrm>
          <a:off x="0" y="0"/>
          <a:ext cx="0" cy="0"/>
          <a:chOff x="0" y="0"/>
          <a:chExt cx="0" cy="0"/>
        </a:xfrm>
      </p:grpSpPr>
      <p:pic>
        <p:nvPicPr>
          <p:cNvPr id="90" name="Google Shape;90;p18"/>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
        <p:nvSpPr>
          <p:cNvPr id="91" name="Google Shape;91;p18"/>
          <p:cNvSpPr txBox="1"/>
          <p:nvPr>
            <p:ph type="title"/>
          </p:nvPr>
        </p:nvSpPr>
        <p:spPr>
          <a:xfrm>
            <a:off x="1545472"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92" name="Google Shape;92;p18"/>
          <p:cNvSpPr txBox="1"/>
          <p:nvPr>
            <p:ph idx="1" type="body"/>
          </p:nvPr>
        </p:nvSpPr>
        <p:spPr>
          <a:xfrm>
            <a:off x="1545472"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bg>
      <p:bgPr>
        <a:solidFill>
          <a:schemeClr val="lt1"/>
        </a:solidFill>
      </p:bgPr>
    </p:bg>
    <p:spTree>
      <p:nvGrpSpPr>
        <p:cNvPr id="93" name="Shape 93"/>
        <p:cNvGrpSpPr/>
        <p:nvPr/>
      </p:nvGrpSpPr>
      <p:grpSpPr>
        <a:xfrm>
          <a:off x="0" y="0"/>
          <a:ext cx="0" cy="0"/>
          <a:chOff x="0" y="0"/>
          <a:chExt cx="0" cy="0"/>
        </a:xfrm>
      </p:grpSpPr>
      <p:pic>
        <p:nvPicPr>
          <p:cNvPr id="94" name="Google Shape;94;p19"/>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95" name="Google Shape;95;p19"/>
          <p:cNvSpPr txBox="1"/>
          <p:nvPr>
            <p:ph idx="1" type="subTitle"/>
          </p:nvPr>
        </p:nvSpPr>
        <p:spPr>
          <a:xfrm>
            <a:off x="715100" y="2046500"/>
            <a:ext cx="59301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96" name="Google Shape;96;p19"/>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97" name="Google Shape;97;p19"/>
          <p:cNvSpPr txBox="1"/>
          <p:nvPr>
            <p:ph idx="2" type="subTitle"/>
          </p:nvPr>
        </p:nvSpPr>
        <p:spPr>
          <a:xfrm>
            <a:off x="715100" y="3299000"/>
            <a:ext cx="59301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98" name="Google Shape;98;p19"/>
          <p:cNvSpPr txBox="1"/>
          <p:nvPr>
            <p:ph idx="3" type="subTitle"/>
          </p:nvPr>
        </p:nvSpPr>
        <p:spPr>
          <a:xfrm>
            <a:off x="715100" y="1666700"/>
            <a:ext cx="59301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99" name="Google Shape;99;p19"/>
          <p:cNvSpPr txBox="1"/>
          <p:nvPr>
            <p:ph idx="4" type="subTitle"/>
          </p:nvPr>
        </p:nvSpPr>
        <p:spPr>
          <a:xfrm>
            <a:off x="715100" y="2919200"/>
            <a:ext cx="59301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solidFill>
          <a:schemeClr val="lt1"/>
        </a:solidFill>
      </p:bgPr>
    </p:bg>
    <p:spTree>
      <p:nvGrpSpPr>
        <p:cNvPr id="100" name="Shape 100"/>
        <p:cNvGrpSpPr/>
        <p:nvPr/>
      </p:nvGrpSpPr>
      <p:grpSpPr>
        <a:xfrm>
          <a:off x="0" y="0"/>
          <a:ext cx="0" cy="0"/>
          <a:chOff x="0" y="0"/>
          <a:chExt cx="0" cy="0"/>
        </a:xfrm>
      </p:grpSpPr>
      <p:pic>
        <p:nvPicPr>
          <p:cNvPr id="101" name="Google Shape;101;p20"/>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pic>
        <p:nvPicPr>
          <p:cNvPr id="102" name="Google Shape;102;p20"/>
          <p:cNvPicPr preferRelativeResize="0"/>
          <p:nvPr/>
        </p:nvPicPr>
        <p:blipFill rotWithShape="1">
          <a:blip r:embed="rId2">
            <a:alphaModFix/>
          </a:blip>
          <a:srcRect b="-108521" l="-235242" r="44460" t="44962"/>
          <a:stretch/>
        </p:blipFill>
        <p:spPr>
          <a:xfrm flipH="1" rot="10800000">
            <a:off x="-4572" y="-2437"/>
            <a:ext cx="9153145" cy="5148375"/>
          </a:xfrm>
          <a:prstGeom prst="rect">
            <a:avLst/>
          </a:prstGeom>
          <a:noFill/>
          <a:ln>
            <a:noFill/>
          </a:ln>
        </p:spPr>
      </p:pic>
      <p:sp>
        <p:nvSpPr>
          <p:cNvPr id="103" name="Google Shape;103;p20"/>
          <p:cNvSpPr txBox="1"/>
          <p:nvPr>
            <p:ph idx="1" type="subTitle"/>
          </p:nvPr>
        </p:nvSpPr>
        <p:spPr>
          <a:xfrm>
            <a:off x="715100"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04" name="Google Shape;104;p20"/>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05" name="Google Shape;105;p20"/>
          <p:cNvSpPr txBox="1"/>
          <p:nvPr>
            <p:ph idx="2" type="subTitle"/>
          </p:nvPr>
        </p:nvSpPr>
        <p:spPr>
          <a:xfrm>
            <a:off x="715100"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6" name="Google Shape;106;p20"/>
          <p:cNvSpPr txBox="1"/>
          <p:nvPr>
            <p:ph idx="3" type="subTitle"/>
          </p:nvPr>
        </p:nvSpPr>
        <p:spPr>
          <a:xfrm>
            <a:off x="3506100"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07" name="Google Shape;107;p20"/>
          <p:cNvSpPr txBox="1"/>
          <p:nvPr>
            <p:ph idx="4" type="subTitle"/>
          </p:nvPr>
        </p:nvSpPr>
        <p:spPr>
          <a:xfrm>
            <a:off x="3506099"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8" name="Google Shape;108;p20"/>
          <p:cNvSpPr txBox="1"/>
          <p:nvPr>
            <p:ph idx="5" type="subTitle"/>
          </p:nvPr>
        </p:nvSpPr>
        <p:spPr>
          <a:xfrm>
            <a:off x="6297202"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09" name="Google Shape;109;p20"/>
          <p:cNvSpPr txBox="1"/>
          <p:nvPr>
            <p:ph idx="6" type="subTitle"/>
          </p:nvPr>
        </p:nvSpPr>
        <p:spPr>
          <a:xfrm>
            <a:off x="6297200"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solidFill>
          <a:schemeClr val="lt1"/>
        </a:solidFill>
      </p:bgPr>
    </p:bg>
    <p:spTree>
      <p:nvGrpSpPr>
        <p:cNvPr id="110" name="Shape 110"/>
        <p:cNvGrpSpPr/>
        <p:nvPr/>
      </p:nvGrpSpPr>
      <p:grpSpPr>
        <a:xfrm>
          <a:off x="0" y="0"/>
          <a:ext cx="0" cy="0"/>
          <a:chOff x="0" y="0"/>
          <a:chExt cx="0" cy="0"/>
        </a:xfrm>
      </p:grpSpPr>
      <p:pic>
        <p:nvPicPr>
          <p:cNvPr id="111" name="Google Shape;111;p21"/>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112" name="Google Shape;112;p21"/>
          <p:cNvSpPr txBox="1"/>
          <p:nvPr>
            <p:ph idx="1" type="subTitle"/>
          </p:nvPr>
        </p:nvSpPr>
        <p:spPr>
          <a:xfrm>
            <a:off x="715100"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3" name="Google Shape;113;p21"/>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14" name="Google Shape;114;p21"/>
          <p:cNvSpPr txBox="1"/>
          <p:nvPr>
            <p:ph idx="2" type="subTitle"/>
          </p:nvPr>
        </p:nvSpPr>
        <p:spPr>
          <a:xfrm>
            <a:off x="715100"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5" name="Google Shape;115;p21"/>
          <p:cNvSpPr txBox="1"/>
          <p:nvPr>
            <p:ph idx="3" type="subTitle"/>
          </p:nvPr>
        </p:nvSpPr>
        <p:spPr>
          <a:xfrm>
            <a:off x="3506099"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6" name="Google Shape;116;p21"/>
          <p:cNvSpPr txBox="1"/>
          <p:nvPr>
            <p:ph idx="4" type="subTitle"/>
          </p:nvPr>
        </p:nvSpPr>
        <p:spPr>
          <a:xfrm>
            <a:off x="3506099"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7" name="Google Shape;117;p21"/>
          <p:cNvSpPr txBox="1"/>
          <p:nvPr>
            <p:ph idx="5" type="subTitle"/>
          </p:nvPr>
        </p:nvSpPr>
        <p:spPr>
          <a:xfrm>
            <a:off x="6297200"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8" name="Google Shape;118;p21"/>
          <p:cNvSpPr txBox="1"/>
          <p:nvPr>
            <p:ph idx="6" type="subTitle"/>
          </p:nvPr>
        </p:nvSpPr>
        <p:spPr>
          <a:xfrm>
            <a:off x="6297200"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solidFill>
          <a:schemeClr val="lt1"/>
        </a:solidFill>
      </p:bgPr>
    </p:bg>
    <p:spTree>
      <p:nvGrpSpPr>
        <p:cNvPr id="119" name="Shape 119"/>
        <p:cNvGrpSpPr/>
        <p:nvPr/>
      </p:nvGrpSpPr>
      <p:grpSpPr>
        <a:xfrm>
          <a:off x="0" y="0"/>
          <a:ext cx="0" cy="0"/>
          <a:chOff x="0" y="0"/>
          <a:chExt cx="0" cy="0"/>
        </a:xfrm>
      </p:grpSpPr>
      <p:pic>
        <p:nvPicPr>
          <p:cNvPr id="120" name="Google Shape;120;p22"/>
          <p:cNvPicPr preferRelativeResize="0"/>
          <p:nvPr/>
        </p:nvPicPr>
        <p:blipFill rotWithShape="1">
          <a:blip r:embed="rId2">
            <a:alphaModFix/>
          </a:blip>
          <a:srcRect b="47851" l="104756" r="280062" t="-108210"/>
          <a:stretch/>
        </p:blipFill>
        <p:spPr>
          <a:xfrm rot="10800000">
            <a:off x="1325" y="-1637"/>
            <a:ext cx="9141450" cy="5146775"/>
          </a:xfrm>
          <a:prstGeom prst="rect">
            <a:avLst/>
          </a:prstGeom>
          <a:noFill/>
          <a:ln>
            <a:noFill/>
          </a:ln>
        </p:spPr>
      </p:pic>
      <p:sp>
        <p:nvSpPr>
          <p:cNvPr id="121" name="Google Shape;121;p22"/>
          <p:cNvSpPr txBox="1"/>
          <p:nvPr>
            <p:ph idx="1" type="subTitle"/>
          </p:nvPr>
        </p:nvSpPr>
        <p:spPr>
          <a:xfrm>
            <a:off x="715100" y="20465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2" name="Google Shape;122;p22"/>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23" name="Google Shape;123;p22"/>
          <p:cNvSpPr txBox="1"/>
          <p:nvPr>
            <p:ph idx="2" type="subTitle"/>
          </p:nvPr>
        </p:nvSpPr>
        <p:spPr>
          <a:xfrm>
            <a:off x="715100" y="32990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4" name="Google Shape;124;p22"/>
          <p:cNvSpPr txBox="1"/>
          <p:nvPr>
            <p:ph idx="3" type="subTitle"/>
          </p:nvPr>
        </p:nvSpPr>
        <p:spPr>
          <a:xfrm>
            <a:off x="715100" y="16667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25" name="Google Shape;125;p22"/>
          <p:cNvSpPr txBox="1"/>
          <p:nvPr>
            <p:ph idx="4" type="subTitle"/>
          </p:nvPr>
        </p:nvSpPr>
        <p:spPr>
          <a:xfrm>
            <a:off x="715100" y="29192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26" name="Google Shape;126;p22"/>
          <p:cNvSpPr txBox="1"/>
          <p:nvPr>
            <p:ph idx="5" type="subTitle"/>
          </p:nvPr>
        </p:nvSpPr>
        <p:spPr>
          <a:xfrm>
            <a:off x="4648300" y="20465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7" name="Google Shape;127;p22"/>
          <p:cNvSpPr txBox="1"/>
          <p:nvPr>
            <p:ph idx="6" type="subTitle"/>
          </p:nvPr>
        </p:nvSpPr>
        <p:spPr>
          <a:xfrm>
            <a:off x="4648300" y="32990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8" name="Google Shape;128;p22"/>
          <p:cNvSpPr txBox="1"/>
          <p:nvPr>
            <p:ph idx="7" type="subTitle"/>
          </p:nvPr>
        </p:nvSpPr>
        <p:spPr>
          <a:xfrm>
            <a:off x="4648300" y="16667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29" name="Google Shape;129;p22"/>
          <p:cNvSpPr txBox="1"/>
          <p:nvPr>
            <p:ph idx="8" type="subTitle"/>
          </p:nvPr>
        </p:nvSpPr>
        <p:spPr>
          <a:xfrm>
            <a:off x="4648300" y="29192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130" name="Shape 130"/>
        <p:cNvGrpSpPr/>
        <p:nvPr/>
      </p:nvGrpSpPr>
      <p:grpSpPr>
        <a:xfrm>
          <a:off x="0" y="0"/>
          <a:ext cx="0" cy="0"/>
          <a:chOff x="0" y="0"/>
          <a:chExt cx="0" cy="0"/>
        </a:xfrm>
      </p:grpSpPr>
      <p:sp>
        <p:nvSpPr>
          <p:cNvPr id="131" name="Google Shape;131;p23"/>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2" name="Google Shape;132;p23"/>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33" name="Google Shape;133;p23"/>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4" name="Google Shape;134;p23"/>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35" name="Google Shape;135;p23"/>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36" name="Google Shape;136;p23"/>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7" name="Google Shape;137;p23"/>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8" name="Google Shape;138;p23"/>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39" name="Google Shape;139;p23"/>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40" name="Google Shape;140;p23"/>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1" name="Google Shape;141;p23"/>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2" name="Google Shape;142;p23"/>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43" name="Google Shape;143;p23"/>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solidFill>
          <a:schemeClr val="lt1"/>
        </a:solidFill>
      </p:bgPr>
    </p:bg>
    <p:spTree>
      <p:nvGrpSpPr>
        <p:cNvPr id="144" name="Shape 144"/>
        <p:cNvGrpSpPr/>
        <p:nvPr/>
      </p:nvGrpSpPr>
      <p:grpSpPr>
        <a:xfrm>
          <a:off x="0" y="0"/>
          <a:ext cx="0" cy="0"/>
          <a:chOff x="0" y="0"/>
          <a:chExt cx="0" cy="0"/>
        </a:xfrm>
      </p:grpSpPr>
      <p:pic>
        <p:nvPicPr>
          <p:cNvPr id="145" name="Google Shape;145;p24"/>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146" name="Google Shape;146;p24"/>
          <p:cNvSpPr txBox="1"/>
          <p:nvPr>
            <p:ph hasCustomPrompt="1" type="title"/>
          </p:nvPr>
        </p:nvSpPr>
        <p:spPr>
          <a:xfrm>
            <a:off x="715100" y="983000"/>
            <a:ext cx="7713900" cy="951900"/>
          </a:xfrm>
          <a:prstGeom prst="rect">
            <a:avLst/>
          </a:prstGeom>
        </p:spPr>
        <p:txBody>
          <a:bodyPr anchorCtr="0" anchor="b"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47" name="Google Shape;147;p24"/>
          <p:cNvSpPr txBox="1"/>
          <p:nvPr>
            <p:ph idx="1" type="subTitle"/>
          </p:nvPr>
        </p:nvSpPr>
        <p:spPr>
          <a:xfrm>
            <a:off x="715100" y="1858700"/>
            <a:ext cx="7713900" cy="60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8" name="Google Shape;148;p24"/>
          <p:cNvSpPr txBox="1"/>
          <p:nvPr>
            <p:ph hasCustomPrompt="1" idx="2" type="title"/>
          </p:nvPr>
        </p:nvSpPr>
        <p:spPr>
          <a:xfrm>
            <a:off x="715100" y="2921600"/>
            <a:ext cx="7713900" cy="951900"/>
          </a:xfrm>
          <a:prstGeom prst="rect">
            <a:avLst/>
          </a:prstGeom>
        </p:spPr>
        <p:txBody>
          <a:bodyPr anchorCtr="0" anchor="b"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49" name="Google Shape;149;p24"/>
          <p:cNvSpPr txBox="1"/>
          <p:nvPr>
            <p:ph idx="3" type="subTitle"/>
          </p:nvPr>
        </p:nvSpPr>
        <p:spPr>
          <a:xfrm>
            <a:off x="715100" y="3797300"/>
            <a:ext cx="7713900" cy="60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bg>
      <p:bgPr>
        <a:solidFill>
          <a:schemeClr val="lt1"/>
        </a:solidFill>
      </p:bgPr>
    </p:bg>
    <p:spTree>
      <p:nvGrpSpPr>
        <p:cNvPr id="150" name="Shape 150"/>
        <p:cNvGrpSpPr/>
        <p:nvPr/>
      </p:nvGrpSpPr>
      <p:grpSpPr>
        <a:xfrm>
          <a:off x="0" y="0"/>
          <a:ext cx="0" cy="0"/>
          <a:chOff x="0" y="0"/>
          <a:chExt cx="0" cy="0"/>
        </a:xfrm>
      </p:grpSpPr>
      <p:pic>
        <p:nvPicPr>
          <p:cNvPr id="151" name="Google Shape;151;p25"/>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152" name="Google Shape;152;p25"/>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153" name="Google Shape;153;p25"/>
          <p:cNvSpPr txBox="1"/>
          <p:nvPr>
            <p:ph hasCustomPrompt="1" idx="2" type="title"/>
          </p:nvPr>
        </p:nvSpPr>
        <p:spPr>
          <a:xfrm>
            <a:off x="715100" y="2532350"/>
            <a:ext cx="3780600" cy="4560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4" name="Google Shape;154;p25"/>
          <p:cNvSpPr txBox="1"/>
          <p:nvPr>
            <p:ph idx="1" type="subTitle"/>
          </p:nvPr>
        </p:nvSpPr>
        <p:spPr>
          <a:xfrm>
            <a:off x="715100" y="3291950"/>
            <a:ext cx="3780600" cy="89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5" name="Google Shape;155;p25"/>
          <p:cNvSpPr txBox="1"/>
          <p:nvPr>
            <p:ph idx="3" type="subTitle"/>
          </p:nvPr>
        </p:nvSpPr>
        <p:spPr>
          <a:xfrm>
            <a:off x="715100" y="291215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6" name="Google Shape;156;p25"/>
          <p:cNvSpPr txBox="1"/>
          <p:nvPr>
            <p:ph idx="4" type="subTitle"/>
          </p:nvPr>
        </p:nvSpPr>
        <p:spPr>
          <a:xfrm>
            <a:off x="4648300" y="3291950"/>
            <a:ext cx="3780600" cy="89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7" name="Google Shape;157;p25"/>
          <p:cNvSpPr txBox="1"/>
          <p:nvPr>
            <p:ph idx="5" type="subTitle"/>
          </p:nvPr>
        </p:nvSpPr>
        <p:spPr>
          <a:xfrm>
            <a:off x="4648300" y="291215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8" name="Google Shape;158;p25"/>
          <p:cNvSpPr txBox="1"/>
          <p:nvPr>
            <p:ph hasCustomPrompt="1" idx="6" type="title"/>
          </p:nvPr>
        </p:nvSpPr>
        <p:spPr>
          <a:xfrm>
            <a:off x="4648300" y="2532350"/>
            <a:ext cx="3780600" cy="4560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159" name="Shape 159"/>
        <p:cNvGrpSpPr/>
        <p:nvPr/>
      </p:nvGrpSpPr>
      <p:grpSpPr>
        <a:xfrm>
          <a:off x="0" y="0"/>
          <a:ext cx="0" cy="0"/>
          <a:chOff x="0" y="0"/>
          <a:chExt cx="0" cy="0"/>
        </a:xfrm>
      </p:grpSpPr>
      <p:sp>
        <p:nvSpPr>
          <p:cNvPr id="160" name="Google Shape;160;p26"/>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_1">
    <p:bg>
      <p:bgPr>
        <a:solidFill>
          <a:schemeClr val="lt1"/>
        </a:solidFill>
      </p:bgPr>
    </p:bg>
    <p:spTree>
      <p:nvGrpSpPr>
        <p:cNvPr id="161" name="Shape 161"/>
        <p:cNvGrpSpPr/>
        <p:nvPr/>
      </p:nvGrpSpPr>
      <p:grpSpPr>
        <a:xfrm>
          <a:off x="0" y="0"/>
          <a:ext cx="0" cy="0"/>
          <a:chOff x="0" y="0"/>
          <a:chExt cx="0" cy="0"/>
        </a:xfrm>
      </p:grpSpPr>
      <p:pic>
        <p:nvPicPr>
          <p:cNvPr id="162" name="Google Shape;162;p27"/>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pic>
        <p:nvPicPr>
          <p:cNvPr id="163" name="Google Shape;163;p27"/>
          <p:cNvPicPr preferRelativeResize="0"/>
          <p:nvPr/>
        </p:nvPicPr>
        <p:blipFill rotWithShape="1">
          <a:blip r:embed="rId2">
            <a:alphaModFix/>
          </a:blip>
          <a:srcRect b="-108521" l="-235242" r="44460" t="44962"/>
          <a:stretch/>
        </p:blipFill>
        <p:spPr>
          <a:xfrm flipH="1" rot="10800000">
            <a:off x="-4572" y="-2437"/>
            <a:ext cx="9153145" cy="5148375"/>
          </a:xfrm>
          <a:prstGeom prst="rect">
            <a:avLst/>
          </a:prstGeom>
          <a:noFill/>
          <a:ln>
            <a:noFill/>
          </a:ln>
        </p:spPr>
      </p:pic>
      <p:sp>
        <p:nvSpPr>
          <p:cNvPr id="164" name="Google Shape;164;p27"/>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_1_1">
    <p:bg>
      <p:bgPr>
        <a:solidFill>
          <a:schemeClr val="lt1"/>
        </a:solidFill>
      </p:bgPr>
    </p:bg>
    <p:spTree>
      <p:nvGrpSpPr>
        <p:cNvPr id="165" name="Shape 165"/>
        <p:cNvGrpSpPr/>
        <p:nvPr/>
      </p:nvGrpSpPr>
      <p:grpSpPr>
        <a:xfrm>
          <a:off x="0" y="0"/>
          <a:ext cx="0" cy="0"/>
          <a:chOff x="0" y="0"/>
          <a:chExt cx="0" cy="0"/>
        </a:xfrm>
      </p:grpSpPr>
      <p:pic>
        <p:nvPicPr>
          <p:cNvPr id="166" name="Google Shape;166;p28"/>
          <p:cNvPicPr preferRelativeResize="0"/>
          <p:nvPr/>
        </p:nvPicPr>
        <p:blipFill rotWithShape="1">
          <a:blip r:embed="rId2">
            <a:alphaModFix/>
          </a:blip>
          <a:srcRect b="-11170" l="-6643" r="27548" t="-11183"/>
          <a:stretch/>
        </p:blipFill>
        <p:spPr>
          <a:xfrm>
            <a:off x="5819050" y="0"/>
            <a:ext cx="3324950" cy="5143500"/>
          </a:xfrm>
          <a:prstGeom prst="rect">
            <a:avLst/>
          </a:prstGeom>
          <a:noFill/>
          <a:ln>
            <a:noFill/>
          </a:ln>
        </p:spPr>
      </p:pic>
      <p:sp>
        <p:nvSpPr>
          <p:cNvPr id="167" name="Google Shape;167;p28"/>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solidFill>
          <a:schemeClr val="lt1"/>
        </a:solidFill>
      </p:bgPr>
    </p:bg>
    <p:spTree>
      <p:nvGrpSpPr>
        <p:cNvPr id="168" name="Shape 168"/>
        <p:cNvGrpSpPr/>
        <p:nvPr/>
      </p:nvGrpSpPr>
      <p:grpSpPr>
        <a:xfrm>
          <a:off x="0" y="0"/>
          <a:ext cx="0" cy="0"/>
          <a:chOff x="0" y="0"/>
          <a:chExt cx="0" cy="0"/>
        </a:xfrm>
      </p:grpSpPr>
      <p:pic>
        <p:nvPicPr>
          <p:cNvPr id="169" name="Google Shape;169;p29"/>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170" name="Google Shape;170;p29"/>
          <p:cNvPicPr preferRelativeResize="0"/>
          <p:nvPr/>
        </p:nvPicPr>
        <p:blipFill rotWithShape="1">
          <a:blip r:embed="rId2">
            <a:alphaModFix/>
          </a:blip>
          <a:srcRect b="-6811" l="-55210" r="55209" t="50562"/>
          <a:stretch/>
        </p:blipFill>
        <p:spPr>
          <a:xfrm flipH="1" rot="10800000">
            <a:off x="0" y="0"/>
            <a:ext cx="9144000" cy="5143500"/>
          </a:xfrm>
          <a:prstGeom prst="rect">
            <a:avLst/>
          </a:prstGeom>
          <a:noFill/>
          <a:ln>
            <a:noFill/>
          </a:ln>
        </p:spPr>
      </p:pic>
      <p:sp>
        <p:nvSpPr>
          <p:cNvPr id="171" name="Google Shape;171;p29"/>
          <p:cNvSpPr txBox="1"/>
          <p:nvPr>
            <p:ph type="ctrTitle"/>
          </p:nvPr>
        </p:nvSpPr>
        <p:spPr>
          <a:xfrm>
            <a:off x="715100" y="3330625"/>
            <a:ext cx="3856800" cy="1252500"/>
          </a:xfrm>
          <a:prstGeom prst="rect">
            <a:avLst/>
          </a:prstGeom>
        </p:spPr>
        <p:txBody>
          <a:bodyPr anchorCtr="0" anchor="t" bIns="91425" lIns="91425" spcFirstLastPara="1" rIns="91425" wrap="square" tIns="91425">
            <a:noAutofit/>
          </a:bodyPr>
          <a:lstStyle>
            <a:lvl1pPr lvl="0" rtl="0">
              <a:spcBef>
                <a:spcPts val="0"/>
              </a:spcBef>
              <a:spcAft>
                <a:spcPts val="0"/>
              </a:spcAft>
              <a:buSzPts val="5200"/>
              <a:buNone/>
              <a:defRPr sz="7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72" name="Google Shape;172;p29"/>
          <p:cNvSpPr txBox="1"/>
          <p:nvPr>
            <p:ph idx="1" type="subTitle"/>
          </p:nvPr>
        </p:nvSpPr>
        <p:spPr>
          <a:xfrm>
            <a:off x="4571900" y="535000"/>
            <a:ext cx="2683800" cy="1156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73" name="Google Shape;173;p29"/>
          <p:cNvSpPr txBox="1"/>
          <p:nvPr/>
        </p:nvSpPr>
        <p:spPr>
          <a:xfrm>
            <a:off x="4571863" y="2278000"/>
            <a:ext cx="2683800" cy="498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solidFill>
          <a:schemeClr val="lt1"/>
        </a:solidFill>
      </p:bgPr>
    </p:bg>
    <p:spTree>
      <p:nvGrpSpPr>
        <p:cNvPr id="174" name="Shape 174"/>
        <p:cNvGrpSpPr/>
        <p:nvPr/>
      </p:nvGrpSpPr>
      <p:grpSpPr>
        <a:xfrm>
          <a:off x="0" y="0"/>
          <a:ext cx="0" cy="0"/>
          <a:chOff x="0" y="0"/>
          <a:chExt cx="0" cy="0"/>
        </a:xfrm>
      </p:grpSpPr>
      <p:pic>
        <p:nvPicPr>
          <p:cNvPr id="175" name="Google Shape;175;p30"/>
          <p:cNvPicPr preferRelativeResize="0"/>
          <p:nvPr/>
        </p:nvPicPr>
        <p:blipFill rotWithShape="1">
          <a:blip r:embed="rId2">
            <a:alphaModFix/>
          </a:blip>
          <a:srcRect b="-35825" l="-6643" r="27548" t="13471"/>
          <a:stretch/>
        </p:blipFill>
        <p:spPr>
          <a:xfrm flipH="1">
            <a:off x="-10680" y="-2437"/>
            <a:ext cx="3321293" cy="5143500"/>
          </a:xfrm>
          <a:prstGeom prst="rect">
            <a:avLst/>
          </a:prstGeom>
          <a:noFill/>
          <a:ln>
            <a:noFill/>
          </a:ln>
        </p:spPr>
      </p:pic>
      <p:pic>
        <p:nvPicPr>
          <p:cNvPr id="176" name="Google Shape;176;p30"/>
          <p:cNvPicPr preferRelativeResize="0"/>
          <p:nvPr/>
        </p:nvPicPr>
        <p:blipFill rotWithShape="1">
          <a:blip r:embed="rId2">
            <a:alphaModFix/>
          </a:blip>
          <a:srcRect b="-108521" l="-235242" r="44460"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solidFill>
          <a:schemeClr val="lt1"/>
        </a:solidFill>
      </p:bgPr>
    </p:bg>
    <p:spTree>
      <p:nvGrpSpPr>
        <p:cNvPr id="177" name="Shape 177"/>
        <p:cNvGrpSpPr/>
        <p:nvPr/>
      </p:nvGrpSpPr>
      <p:grpSpPr>
        <a:xfrm>
          <a:off x="0" y="0"/>
          <a:ext cx="0" cy="0"/>
          <a:chOff x="0" y="0"/>
          <a:chExt cx="0" cy="0"/>
        </a:xfrm>
      </p:grpSpPr>
      <p:pic>
        <p:nvPicPr>
          <p:cNvPr id="178" name="Google Shape;178;p31"/>
          <p:cNvPicPr preferRelativeResize="0"/>
          <p:nvPr/>
        </p:nvPicPr>
        <p:blipFill rotWithShape="1">
          <a:blip r:embed="rId2">
            <a:alphaModFix/>
          </a:blip>
          <a:srcRect b="-6811" l="-55210" r="55209" t="50562"/>
          <a:stretch/>
        </p:blipFill>
        <p:spPr>
          <a:xfrm>
            <a:off x="0" y="0"/>
            <a:ext cx="9144000" cy="5143500"/>
          </a:xfrm>
          <a:prstGeom prst="rect">
            <a:avLst/>
          </a:prstGeom>
          <a:noFill/>
          <a:ln>
            <a:noFill/>
          </a:ln>
        </p:spPr>
      </p:pic>
      <p:pic>
        <p:nvPicPr>
          <p:cNvPr id="179" name="Google Shape;179;p31"/>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theme" Target="../theme/theme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7" name="Google Shape;7;p1"/>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22.png"/><Relationship Id="rId6"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comments" Target="../comments/comment1.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24.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3.xml"/><Relationship Id="rId3" Type="http://schemas.openxmlformats.org/officeDocument/2006/relationships/image" Target="../media/image25.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4.xml"/><Relationship Id="rId3" Type="http://schemas.openxmlformats.org/officeDocument/2006/relationships/image" Target="../media/image27.pn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 Id="rId3"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hyperlink" Target="http://drive.google.com/file/d/12Oi7QVE0hTZolQiYSkeq-TnhR3hXiGFj/view" TargetMode="External"/><Relationship Id="rId4" Type="http://schemas.openxmlformats.org/officeDocument/2006/relationships/image" Target="../media/image21.jpg"/><Relationship Id="rId5" Type="http://schemas.openxmlformats.org/officeDocument/2006/relationships/hyperlink" Target="https://youtu.be/TD30D-hQMC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2"/>
          <p:cNvSpPr txBox="1"/>
          <p:nvPr>
            <p:ph type="ctrTitle"/>
          </p:nvPr>
        </p:nvSpPr>
        <p:spPr>
          <a:xfrm>
            <a:off x="640375" y="1427850"/>
            <a:ext cx="8195700" cy="264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600">
                <a:solidFill>
                  <a:schemeClr val="accent1"/>
                </a:solidFill>
              </a:rPr>
              <a:t>Bloo</a:t>
            </a:r>
            <a:r>
              <a:rPr lang="en" sz="10600">
                <a:solidFill>
                  <a:schemeClr val="lt2"/>
                </a:solidFill>
              </a:rPr>
              <a:t>M</a:t>
            </a:r>
            <a:r>
              <a:rPr lang="en" sz="10600">
                <a:solidFill>
                  <a:schemeClr val="lt2"/>
                </a:solidFill>
              </a:rPr>
              <a:t>e</a:t>
            </a:r>
            <a:endParaRPr sz="10300"/>
          </a:p>
        </p:txBody>
      </p:sp>
      <p:sp>
        <p:nvSpPr>
          <p:cNvPr id="185" name="Google Shape;185;p32"/>
          <p:cNvSpPr txBox="1"/>
          <p:nvPr>
            <p:ph idx="1" type="subTitle"/>
          </p:nvPr>
        </p:nvSpPr>
        <p:spPr>
          <a:xfrm>
            <a:off x="4572000" y="651975"/>
            <a:ext cx="38604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A4: Concept Video</a:t>
            </a:r>
            <a:endParaRPr b="1"/>
          </a:p>
        </p:txBody>
      </p:sp>
      <p:sp>
        <p:nvSpPr>
          <p:cNvPr id="186" name="Google Shape;186;p32"/>
          <p:cNvSpPr txBox="1"/>
          <p:nvPr/>
        </p:nvSpPr>
        <p:spPr>
          <a:xfrm>
            <a:off x="807475" y="2981725"/>
            <a:ext cx="7382100" cy="6558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400">
                <a:solidFill>
                  <a:schemeClr val="accent1"/>
                </a:solidFill>
                <a:latin typeface="Alexandria Medium"/>
                <a:ea typeface="Alexandria Medium"/>
                <a:cs typeface="Alexandria Medium"/>
                <a:sym typeface="Alexandria Medium"/>
              </a:rPr>
              <a:t>Healing </a:t>
            </a:r>
            <a:r>
              <a:rPr lang="en" sz="3400">
                <a:solidFill>
                  <a:schemeClr val="lt2"/>
                </a:solidFill>
                <a:latin typeface="Alexandria Medium"/>
                <a:ea typeface="Alexandria Medium"/>
                <a:cs typeface="Alexandria Medium"/>
                <a:sym typeface="Alexandria Medium"/>
              </a:rPr>
              <a:t>Relationships </a:t>
            </a:r>
            <a:r>
              <a:rPr lang="en" sz="3400">
                <a:solidFill>
                  <a:schemeClr val="accent1"/>
                </a:solidFill>
                <a:latin typeface="Alexandria Medium"/>
                <a:ea typeface="Alexandria Medium"/>
                <a:cs typeface="Alexandria Medium"/>
                <a:sym typeface="Alexandria Medium"/>
              </a:rPr>
              <a:t>With Food</a:t>
            </a:r>
            <a:r>
              <a:rPr lang="en" sz="3400">
                <a:solidFill>
                  <a:schemeClr val="dk1"/>
                </a:solidFill>
                <a:latin typeface="Alexandria Medium"/>
                <a:ea typeface="Alexandria Medium"/>
                <a:cs typeface="Alexandria Medium"/>
                <a:sym typeface="Alexandria Medium"/>
              </a:rPr>
              <a:t> </a:t>
            </a:r>
            <a:endParaRPr sz="3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3"/>
          <p:cNvSpPr txBox="1"/>
          <p:nvPr/>
        </p:nvSpPr>
        <p:spPr>
          <a:xfrm flipH="1">
            <a:off x="720000" y="438912"/>
            <a:ext cx="7704000" cy="57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1E1E1E"/>
                </a:solidFill>
                <a:latin typeface="Kulim Park"/>
                <a:ea typeface="Kulim Park"/>
                <a:cs typeface="Kulim Park"/>
                <a:sym typeface="Kulim Park"/>
              </a:rPr>
              <a:t>MEET </a:t>
            </a:r>
            <a:r>
              <a:rPr b="1" lang="en" sz="3000">
                <a:solidFill>
                  <a:schemeClr val="lt2"/>
                </a:solidFill>
                <a:latin typeface="Kulim Park"/>
                <a:ea typeface="Kulim Park"/>
                <a:cs typeface="Kulim Park"/>
                <a:sym typeface="Kulim Park"/>
              </a:rPr>
              <a:t>JJYC</a:t>
            </a:r>
            <a:endParaRPr b="1" sz="3000">
              <a:solidFill>
                <a:schemeClr val="lt2"/>
              </a:solidFill>
              <a:latin typeface="Kulim Park"/>
              <a:ea typeface="Kulim Park"/>
              <a:cs typeface="Kulim Park"/>
              <a:sym typeface="Kulim Park"/>
            </a:endParaRPr>
          </a:p>
        </p:txBody>
      </p:sp>
      <p:sp>
        <p:nvSpPr>
          <p:cNvPr id="192" name="Google Shape;192;p33"/>
          <p:cNvSpPr txBox="1"/>
          <p:nvPr/>
        </p:nvSpPr>
        <p:spPr>
          <a:xfrm>
            <a:off x="325050" y="3269825"/>
            <a:ext cx="1968300" cy="487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700">
                <a:solidFill>
                  <a:srgbClr val="1E1E1E"/>
                </a:solidFill>
                <a:latin typeface="Kulim Park"/>
                <a:ea typeface="Kulim Park"/>
                <a:cs typeface="Kulim Park"/>
                <a:sym typeface="Kulim Park"/>
              </a:rPr>
              <a:t>JASMINE X.</a:t>
            </a:r>
            <a:endParaRPr b="1" sz="1700">
              <a:solidFill>
                <a:srgbClr val="66344D"/>
              </a:solidFill>
              <a:latin typeface="Kulim Park"/>
              <a:ea typeface="Kulim Park"/>
              <a:cs typeface="Kulim Park"/>
              <a:sym typeface="Kulim Park"/>
            </a:endParaRPr>
          </a:p>
        </p:txBody>
      </p:sp>
      <p:sp>
        <p:nvSpPr>
          <p:cNvPr id="193" name="Google Shape;193;p33"/>
          <p:cNvSpPr txBox="1"/>
          <p:nvPr/>
        </p:nvSpPr>
        <p:spPr>
          <a:xfrm>
            <a:off x="146562" y="3686401"/>
            <a:ext cx="2325300" cy="62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1E1E1E"/>
                </a:solidFill>
                <a:latin typeface="Manrope"/>
                <a:ea typeface="Manrope"/>
                <a:cs typeface="Manrope"/>
                <a:sym typeface="Manrope"/>
              </a:rPr>
              <a:t>Psychology &amp; CS ‘27</a:t>
            </a:r>
            <a:endParaRPr>
              <a:solidFill>
                <a:srgbClr val="1E1E1E"/>
              </a:solidFill>
              <a:latin typeface="Manrope"/>
              <a:ea typeface="Manrope"/>
              <a:cs typeface="Manrope"/>
              <a:sym typeface="Manrope"/>
            </a:endParaRPr>
          </a:p>
        </p:txBody>
      </p:sp>
      <p:pic>
        <p:nvPicPr>
          <p:cNvPr descr="preencoded.png" id="194" name="Google Shape;194;p33"/>
          <p:cNvPicPr preferRelativeResize="0"/>
          <p:nvPr/>
        </p:nvPicPr>
        <p:blipFill rotWithShape="1">
          <a:blip r:embed="rId3">
            <a:alphaModFix/>
          </a:blip>
          <a:srcRect b="0" l="0" r="0" t="0"/>
          <a:stretch/>
        </p:blipFill>
        <p:spPr>
          <a:xfrm>
            <a:off x="498437" y="1365925"/>
            <a:ext cx="1903902" cy="1903902"/>
          </a:xfrm>
          <a:prstGeom prst="rect">
            <a:avLst/>
          </a:prstGeom>
          <a:noFill/>
          <a:ln>
            <a:noFill/>
          </a:ln>
        </p:spPr>
      </p:pic>
      <p:pic>
        <p:nvPicPr>
          <p:cNvPr descr="preencoded.png" id="195" name="Google Shape;195;p33"/>
          <p:cNvPicPr preferRelativeResize="0"/>
          <p:nvPr/>
        </p:nvPicPr>
        <p:blipFill rotWithShape="1">
          <a:blip r:embed="rId4">
            <a:alphaModFix/>
          </a:blip>
          <a:srcRect b="0" l="0" r="0" t="0"/>
          <a:stretch/>
        </p:blipFill>
        <p:spPr>
          <a:xfrm>
            <a:off x="2579437" y="1365925"/>
            <a:ext cx="1903976" cy="1903976"/>
          </a:xfrm>
          <a:prstGeom prst="rect">
            <a:avLst/>
          </a:prstGeom>
          <a:noFill/>
          <a:ln>
            <a:noFill/>
          </a:ln>
        </p:spPr>
      </p:pic>
      <p:pic>
        <p:nvPicPr>
          <p:cNvPr descr="preencoded.png" id="196" name="Google Shape;196;p33"/>
          <p:cNvPicPr preferRelativeResize="0"/>
          <p:nvPr/>
        </p:nvPicPr>
        <p:blipFill rotWithShape="1">
          <a:blip r:embed="rId5">
            <a:alphaModFix/>
          </a:blip>
          <a:srcRect b="0" l="0" r="0" t="0"/>
          <a:stretch/>
        </p:blipFill>
        <p:spPr>
          <a:xfrm>
            <a:off x="4660511" y="1365925"/>
            <a:ext cx="1903976" cy="1903976"/>
          </a:xfrm>
          <a:prstGeom prst="rect">
            <a:avLst/>
          </a:prstGeom>
          <a:noFill/>
          <a:ln>
            <a:noFill/>
          </a:ln>
        </p:spPr>
      </p:pic>
      <p:pic>
        <p:nvPicPr>
          <p:cNvPr descr="preencoded.png" id="197" name="Google Shape;197;p33"/>
          <p:cNvPicPr preferRelativeResize="0"/>
          <p:nvPr/>
        </p:nvPicPr>
        <p:blipFill rotWithShape="1">
          <a:blip r:embed="rId6">
            <a:alphaModFix/>
          </a:blip>
          <a:srcRect b="0" l="0" r="0" t="0"/>
          <a:stretch/>
        </p:blipFill>
        <p:spPr>
          <a:xfrm>
            <a:off x="6741585" y="1365925"/>
            <a:ext cx="1903976" cy="1903976"/>
          </a:xfrm>
          <a:prstGeom prst="rect">
            <a:avLst/>
          </a:prstGeom>
          <a:noFill/>
          <a:ln>
            <a:noFill/>
          </a:ln>
        </p:spPr>
      </p:pic>
      <p:sp>
        <p:nvSpPr>
          <p:cNvPr id="198" name="Google Shape;198;p33"/>
          <p:cNvSpPr txBox="1"/>
          <p:nvPr/>
        </p:nvSpPr>
        <p:spPr>
          <a:xfrm>
            <a:off x="2557494" y="3269912"/>
            <a:ext cx="1968300" cy="487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700">
                <a:solidFill>
                  <a:srgbClr val="1E1E1E"/>
                </a:solidFill>
                <a:latin typeface="Kulim Park"/>
                <a:ea typeface="Kulim Park"/>
                <a:cs typeface="Kulim Park"/>
                <a:sym typeface="Kulim Park"/>
              </a:rPr>
              <a:t>YUJEN L.</a:t>
            </a:r>
            <a:endParaRPr b="1" sz="1700">
              <a:solidFill>
                <a:srgbClr val="66344D"/>
              </a:solidFill>
              <a:latin typeface="Kulim Park"/>
              <a:ea typeface="Kulim Park"/>
              <a:cs typeface="Kulim Park"/>
              <a:sym typeface="Kulim Park"/>
            </a:endParaRPr>
          </a:p>
        </p:txBody>
      </p:sp>
      <p:sp>
        <p:nvSpPr>
          <p:cNvPr id="199" name="Google Shape;199;p33"/>
          <p:cNvSpPr txBox="1"/>
          <p:nvPr/>
        </p:nvSpPr>
        <p:spPr>
          <a:xfrm>
            <a:off x="2379007" y="3686488"/>
            <a:ext cx="2325300" cy="62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1E1E1E"/>
                </a:solidFill>
                <a:latin typeface="Manrope"/>
                <a:ea typeface="Manrope"/>
                <a:cs typeface="Manrope"/>
                <a:sym typeface="Manrope"/>
              </a:rPr>
              <a:t>Symbolic Systems ‘27</a:t>
            </a:r>
            <a:endParaRPr>
              <a:solidFill>
                <a:srgbClr val="1E1E1E"/>
              </a:solidFill>
              <a:latin typeface="Manrope"/>
              <a:ea typeface="Manrope"/>
              <a:cs typeface="Manrope"/>
              <a:sym typeface="Manrope"/>
            </a:endParaRPr>
          </a:p>
        </p:txBody>
      </p:sp>
      <p:sp>
        <p:nvSpPr>
          <p:cNvPr id="200" name="Google Shape;200;p33"/>
          <p:cNvSpPr txBox="1"/>
          <p:nvPr/>
        </p:nvSpPr>
        <p:spPr>
          <a:xfrm>
            <a:off x="4628332" y="3269837"/>
            <a:ext cx="1968300" cy="487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700">
                <a:solidFill>
                  <a:srgbClr val="1E1E1E"/>
                </a:solidFill>
                <a:latin typeface="Kulim Park"/>
                <a:ea typeface="Kulim Park"/>
                <a:cs typeface="Kulim Park"/>
                <a:sym typeface="Kulim Park"/>
              </a:rPr>
              <a:t>JADE C.</a:t>
            </a:r>
            <a:endParaRPr b="1" sz="1700">
              <a:solidFill>
                <a:srgbClr val="66344D"/>
              </a:solidFill>
              <a:latin typeface="Kulim Park"/>
              <a:ea typeface="Kulim Park"/>
              <a:cs typeface="Kulim Park"/>
              <a:sym typeface="Kulim Park"/>
            </a:endParaRPr>
          </a:p>
        </p:txBody>
      </p:sp>
      <p:sp>
        <p:nvSpPr>
          <p:cNvPr id="201" name="Google Shape;201;p33"/>
          <p:cNvSpPr txBox="1"/>
          <p:nvPr/>
        </p:nvSpPr>
        <p:spPr>
          <a:xfrm>
            <a:off x="4449844" y="3686413"/>
            <a:ext cx="2325300" cy="62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1E1E1E"/>
                </a:solidFill>
                <a:latin typeface="Manrope"/>
                <a:ea typeface="Manrope"/>
                <a:cs typeface="Manrope"/>
                <a:sym typeface="Manrope"/>
              </a:rPr>
              <a:t>Symbolic Systems ‘27</a:t>
            </a:r>
            <a:endParaRPr>
              <a:solidFill>
                <a:srgbClr val="1E1E1E"/>
              </a:solidFill>
              <a:latin typeface="Manrope"/>
              <a:ea typeface="Manrope"/>
              <a:cs typeface="Manrope"/>
              <a:sym typeface="Manrope"/>
            </a:endParaRPr>
          </a:p>
          <a:p>
            <a:pPr indent="0" lvl="0" marL="0" rtl="0" algn="ctr">
              <a:spcBef>
                <a:spcPts val="0"/>
              </a:spcBef>
              <a:spcAft>
                <a:spcPts val="0"/>
              </a:spcAft>
              <a:buNone/>
            </a:pPr>
            <a:r>
              <a:t/>
            </a:r>
            <a:endParaRPr>
              <a:solidFill>
                <a:srgbClr val="1E1E1E"/>
              </a:solidFill>
              <a:latin typeface="Manrope"/>
              <a:ea typeface="Manrope"/>
              <a:cs typeface="Manrope"/>
              <a:sym typeface="Manrope"/>
            </a:endParaRPr>
          </a:p>
        </p:txBody>
      </p:sp>
      <p:sp>
        <p:nvSpPr>
          <p:cNvPr id="202" name="Google Shape;202;p33"/>
          <p:cNvSpPr txBox="1"/>
          <p:nvPr/>
        </p:nvSpPr>
        <p:spPr>
          <a:xfrm>
            <a:off x="6685057" y="3269912"/>
            <a:ext cx="1968300" cy="487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700">
                <a:solidFill>
                  <a:srgbClr val="1E1E1E"/>
                </a:solidFill>
                <a:latin typeface="Kulim Park"/>
                <a:ea typeface="Kulim Park"/>
                <a:cs typeface="Kulim Park"/>
                <a:sym typeface="Kulim Park"/>
              </a:rPr>
              <a:t>CLARE L.</a:t>
            </a:r>
            <a:endParaRPr b="1" sz="1700">
              <a:solidFill>
                <a:srgbClr val="66344D"/>
              </a:solidFill>
              <a:latin typeface="Kulim Park"/>
              <a:ea typeface="Kulim Park"/>
              <a:cs typeface="Kulim Park"/>
              <a:sym typeface="Kulim Park"/>
            </a:endParaRPr>
          </a:p>
        </p:txBody>
      </p:sp>
      <p:sp>
        <p:nvSpPr>
          <p:cNvPr id="203" name="Google Shape;203;p33"/>
          <p:cNvSpPr txBox="1"/>
          <p:nvPr/>
        </p:nvSpPr>
        <p:spPr>
          <a:xfrm>
            <a:off x="6506569" y="3686488"/>
            <a:ext cx="2325300" cy="62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1E1E1E"/>
                </a:solidFill>
                <a:latin typeface="Manrope"/>
                <a:ea typeface="Manrope"/>
                <a:cs typeface="Manrope"/>
                <a:sym typeface="Manrope"/>
              </a:rPr>
              <a:t>Design ‘28</a:t>
            </a:r>
            <a:endParaRPr>
              <a:solidFill>
                <a:srgbClr val="1E1E1E"/>
              </a:solidFill>
              <a:latin typeface="Manrope"/>
              <a:ea typeface="Manrope"/>
              <a:cs typeface="Manrope"/>
              <a:sym typeface="Manrop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4"/>
          <p:cNvSpPr txBox="1"/>
          <p:nvPr>
            <p:ph type="title"/>
          </p:nvPr>
        </p:nvSpPr>
        <p:spPr>
          <a:xfrm>
            <a:off x="4087975" y="500000"/>
            <a:ext cx="7713900" cy="5487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chemeClr val="lt2"/>
                </a:solidFill>
              </a:rPr>
              <a:t>Where We Left Off! </a:t>
            </a:r>
            <a:endParaRPr sz="3200">
              <a:solidFill>
                <a:schemeClr val="lt2"/>
              </a:solidFill>
            </a:endParaRPr>
          </a:p>
        </p:txBody>
      </p:sp>
      <p:sp>
        <p:nvSpPr>
          <p:cNvPr id="209" name="Google Shape;209;p34"/>
          <p:cNvSpPr txBox="1"/>
          <p:nvPr/>
        </p:nvSpPr>
        <p:spPr>
          <a:xfrm>
            <a:off x="564325" y="1296388"/>
            <a:ext cx="37476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66344D"/>
                </a:solidFill>
                <a:latin typeface="Alexandria Medium"/>
                <a:ea typeface="Alexandria Medium"/>
                <a:cs typeface="Alexandria Medium"/>
                <a:sym typeface="Alexandria Medium"/>
              </a:rPr>
              <a:t>Our Previous Solution</a:t>
            </a:r>
            <a:r>
              <a:rPr lang="en" sz="2500">
                <a:solidFill>
                  <a:schemeClr val="dk1"/>
                </a:solidFill>
                <a:latin typeface="Alexandria Medium"/>
                <a:ea typeface="Alexandria Medium"/>
                <a:cs typeface="Alexandria Medium"/>
                <a:sym typeface="Alexandria Medium"/>
              </a:rPr>
              <a:t> </a:t>
            </a:r>
            <a:endParaRPr/>
          </a:p>
        </p:txBody>
      </p:sp>
      <p:sp>
        <p:nvSpPr>
          <p:cNvPr id="210" name="Google Shape;210;p34"/>
          <p:cNvSpPr txBox="1"/>
          <p:nvPr/>
        </p:nvSpPr>
        <p:spPr>
          <a:xfrm>
            <a:off x="5605225" y="2308375"/>
            <a:ext cx="37476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66344D"/>
                </a:solidFill>
                <a:latin typeface="Alexandria Medium"/>
                <a:ea typeface="Alexandria Medium"/>
                <a:cs typeface="Alexandria Medium"/>
                <a:sym typeface="Alexandria Medium"/>
              </a:rPr>
              <a:t>What Didn’t Work </a:t>
            </a:r>
            <a:endParaRPr/>
          </a:p>
        </p:txBody>
      </p:sp>
      <p:sp>
        <p:nvSpPr>
          <p:cNvPr id="211" name="Google Shape;211;p34"/>
          <p:cNvSpPr txBox="1"/>
          <p:nvPr/>
        </p:nvSpPr>
        <p:spPr>
          <a:xfrm>
            <a:off x="386875" y="2528763"/>
            <a:ext cx="1901400" cy="166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1E1E1E"/>
                </a:solidFill>
                <a:latin typeface="Manrope"/>
                <a:ea typeface="Manrope"/>
                <a:cs typeface="Manrope"/>
                <a:sym typeface="Manrope"/>
              </a:rPr>
              <a:t>A companion that </a:t>
            </a:r>
            <a:r>
              <a:rPr b="1" lang="en">
                <a:solidFill>
                  <a:srgbClr val="1E1E1E"/>
                </a:solidFill>
                <a:latin typeface="Manrope"/>
                <a:ea typeface="Manrope"/>
                <a:cs typeface="Manrope"/>
                <a:sym typeface="Manrope"/>
              </a:rPr>
              <a:t>shares short, personalized notes </a:t>
            </a:r>
            <a:r>
              <a:rPr lang="en">
                <a:solidFill>
                  <a:srgbClr val="1E1E1E"/>
                </a:solidFill>
                <a:latin typeface="Manrope"/>
                <a:ea typeface="Manrope"/>
                <a:cs typeface="Manrope"/>
                <a:sym typeface="Manrope"/>
              </a:rPr>
              <a:t>and stories from others who’ve been there.</a:t>
            </a:r>
            <a:endParaRPr>
              <a:solidFill>
                <a:srgbClr val="1E1E1E"/>
              </a:solidFill>
              <a:latin typeface="Manrope"/>
              <a:ea typeface="Manrope"/>
              <a:cs typeface="Manrope"/>
              <a:sym typeface="Manrope"/>
            </a:endParaRPr>
          </a:p>
        </p:txBody>
      </p:sp>
      <p:sp>
        <p:nvSpPr>
          <p:cNvPr id="212" name="Google Shape;212;p34"/>
          <p:cNvSpPr txBox="1"/>
          <p:nvPr/>
        </p:nvSpPr>
        <p:spPr>
          <a:xfrm>
            <a:off x="2423150" y="2452797"/>
            <a:ext cx="2045700" cy="99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1E1E1E"/>
                </a:solidFill>
                <a:latin typeface="Manrope"/>
                <a:ea typeface="Manrope"/>
                <a:cs typeface="Manrope"/>
                <a:sym typeface="Manrope"/>
              </a:rPr>
              <a:t>Bite-sized, </a:t>
            </a:r>
            <a:r>
              <a:rPr b="1" lang="en">
                <a:solidFill>
                  <a:srgbClr val="1E1E1E"/>
                </a:solidFill>
                <a:latin typeface="Manrope"/>
                <a:ea typeface="Manrope"/>
                <a:cs typeface="Manrope"/>
                <a:sym typeface="Manrope"/>
              </a:rPr>
              <a:t>customizable learning </a:t>
            </a:r>
            <a:r>
              <a:rPr lang="en">
                <a:solidFill>
                  <a:srgbClr val="1E1E1E"/>
                </a:solidFill>
                <a:latin typeface="Manrope"/>
                <a:ea typeface="Manrope"/>
                <a:cs typeface="Manrope"/>
                <a:sym typeface="Manrope"/>
              </a:rPr>
              <a:t>modules that explain the science and psychology behind recovery guidelines.</a:t>
            </a:r>
            <a:endParaRPr>
              <a:solidFill>
                <a:srgbClr val="1E1E1E"/>
              </a:solidFill>
              <a:latin typeface="Manrope"/>
              <a:ea typeface="Manrope"/>
              <a:cs typeface="Manrope"/>
              <a:sym typeface="Manrope"/>
            </a:endParaRPr>
          </a:p>
        </p:txBody>
      </p:sp>
      <p:sp>
        <p:nvSpPr>
          <p:cNvPr id="213" name="Google Shape;213;p34"/>
          <p:cNvSpPr txBox="1"/>
          <p:nvPr/>
        </p:nvSpPr>
        <p:spPr>
          <a:xfrm>
            <a:off x="1132700" y="1959363"/>
            <a:ext cx="5352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solidFill>
                  <a:schemeClr val="lt2"/>
                </a:solidFill>
                <a:latin typeface="Alexandria Medium"/>
                <a:ea typeface="Alexandria Medium"/>
                <a:cs typeface="Alexandria Medium"/>
                <a:sym typeface="Alexandria Medium"/>
              </a:rPr>
              <a:t>1.</a:t>
            </a:r>
            <a:endParaRPr>
              <a:solidFill>
                <a:schemeClr val="lt2"/>
              </a:solidFill>
            </a:endParaRPr>
          </a:p>
        </p:txBody>
      </p:sp>
      <p:sp>
        <p:nvSpPr>
          <p:cNvPr id="214" name="Google Shape;214;p34"/>
          <p:cNvSpPr txBox="1"/>
          <p:nvPr/>
        </p:nvSpPr>
        <p:spPr>
          <a:xfrm>
            <a:off x="3122075" y="1959363"/>
            <a:ext cx="5352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solidFill>
                  <a:schemeClr val="lt2"/>
                </a:solidFill>
                <a:latin typeface="Alexandria Medium"/>
                <a:ea typeface="Alexandria Medium"/>
                <a:cs typeface="Alexandria Medium"/>
                <a:sym typeface="Alexandria Medium"/>
              </a:rPr>
              <a:t>2</a:t>
            </a:r>
            <a:r>
              <a:rPr lang="en" sz="2500">
                <a:solidFill>
                  <a:schemeClr val="lt2"/>
                </a:solidFill>
                <a:latin typeface="Alexandria Medium"/>
                <a:ea typeface="Alexandria Medium"/>
                <a:cs typeface="Alexandria Medium"/>
                <a:sym typeface="Alexandria Medium"/>
              </a:rPr>
              <a:t>.</a:t>
            </a:r>
            <a:endParaRPr>
              <a:solidFill>
                <a:schemeClr val="lt2"/>
              </a:solidFill>
            </a:endParaRPr>
          </a:p>
        </p:txBody>
      </p:sp>
      <p:sp>
        <p:nvSpPr>
          <p:cNvPr id="215" name="Google Shape;215;p34"/>
          <p:cNvSpPr txBox="1"/>
          <p:nvPr/>
        </p:nvSpPr>
        <p:spPr>
          <a:xfrm>
            <a:off x="5999850" y="2948325"/>
            <a:ext cx="2425800" cy="99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1E1E1E"/>
                </a:solidFill>
                <a:latin typeface="Manrope"/>
                <a:ea typeface="Manrope"/>
                <a:cs typeface="Manrope"/>
                <a:sym typeface="Manrope"/>
              </a:rPr>
              <a:t>It wasn’t feasible to add so many features into one solution. We needed to narrow in on education vs creating community. </a:t>
            </a:r>
            <a:endParaRPr>
              <a:solidFill>
                <a:srgbClr val="1E1E1E"/>
              </a:solidFill>
              <a:latin typeface="Manrope"/>
              <a:ea typeface="Manrope"/>
              <a:cs typeface="Manrope"/>
              <a:sym typeface="Manrope"/>
            </a:endParaRPr>
          </a:p>
        </p:txBody>
      </p:sp>
      <p:cxnSp>
        <p:nvCxnSpPr>
          <p:cNvPr id="216" name="Google Shape;216;p34">
            <a:hlinkClick action="ppaction://hlinkshowjump?jump=nextslide"/>
          </p:cNvPr>
          <p:cNvCxnSpPr/>
          <p:nvPr/>
        </p:nvCxnSpPr>
        <p:spPr>
          <a:xfrm>
            <a:off x="7237375" y="45820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5"/>
          <p:cNvSpPr txBox="1"/>
          <p:nvPr>
            <p:ph type="title"/>
          </p:nvPr>
        </p:nvSpPr>
        <p:spPr>
          <a:xfrm>
            <a:off x="715100" y="1261050"/>
            <a:ext cx="7904400" cy="23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What is our </a:t>
            </a:r>
            <a:r>
              <a:rPr lang="en">
                <a:solidFill>
                  <a:schemeClr val="lt2"/>
                </a:solidFill>
              </a:rPr>
              <a:t>project</a:t>
            </a:r>
            <a:r>
              <a:rPr lang="en">
                <a:solidFill>
                  <a:schemeClr val="accent1"/>
                </a:solidFill>
              </a:rPr>
              <a:t> name and </a:t>
            </a:r>
            <a:r>
              <a:rPr lang="en">
                <a:solidFill>
                  <a:schemeClr val="lt2"/>
                </a:solidFill>
              </a:rPr>
              <a:t>tagline</a:t>
            </a:r>
            <a:r>
              <a:rPr lang="en">
                <a:solidFill>
                  <a:schemeClr val="accent1"/>
                </a:solidFill>
              </a:rPr>
              <a:t>?</a:t>
            </a:r>
            <a:endParaRPr>
              <a:solidFill>
                <a:schemeClr val="accent1"/>
              </a:solidFill>
            </a:endParaRPr>
          </a:p>
        </p:txBody>
      </p:sp>
      <p:cxnSp>
        <p:nvCxnSpPr>
          <p:cNvPr id="222" name="Google Shape;222;p35">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6"/>
          <p:cNvSpPr txBox="1"/>
          <p:nvPr>
            <p:ph type="title"/>
          </p:nvPr>
        </p:nvSpPr>
        <p:spPr>
          <a:xfrm>
            <a:off x="717600" y="2461350"/>
            <a:ext cx="7708800" cy="125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700"/>
              <a:t>Grow your mind, </a:t>
            </a:r>
            <a:endParaRPr sz="5700"/>
          </a:p>
          <a:p>
            <a:pPr indent="0" lvl="0" marL="0" rtl="0" algn="ctr">
              <a:spcBef>
                <a:spcPts val="0"/>
              </a:spcBef>
              <a:spcAft>
                <a:spcPts val="0"/>
              </a:spcAft>
              <a:buNone/>
            </a:pPr>
            <a:r>
              <a:rPr lang="en" sz="5700"/>
              <a:t>Nourish your body</a:t>
            </a:r>
            <a:endParaRPr sz="5700"/>
          </a:p>
        </p:txBody>
      </p:sp>
      <p:sp>
        <p:nvSpPr>
          <p:cNvPr id="228" name="Google Shape;228;p36"/>
          <p:cNvSpPr txBox="1"/>
          <p:nvPr>
            <p:ph idx="2" type="title"/>
          </p:nvPr>
        </p:nvSpPr>
        <p:spPr>
          <a:xfrm>
            <a:off x="715100" y="1132225"/>
            <a:ext cx="7708800" cy="125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accent1"/>
                </a:solidFill>
              </a:rPr>
              <a:t>Bloo</a:t>
            </a:r>
            <a:r>
              <a:rPr lang="en"/>
              <a:t>ME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7"/>
          <p:cNvSpPr/>
          <p:nvPr/>
        </p:nvSpPr>
        <p:spPr>
          <a:xfrm>
            <a:off x="1870251" y="2803700"/>
            <a:ext cx="5650200" cy="2129400"/>
          </a:xfrm>
          <a:prstGeom prst="roundRect">
            <a:avLst>
              <a:gd fmla="val 16667" name="adj"/>
            </a:avLst>
          </a:prstGeom>
          <a:solidFill>
            <a:srgbClr val="B85284">
              <a:alpha val="15189"/>
            </a:srgbClr>
          </a:solidFill>
          <a:ln cap="flat" cmpd="sng" w="12200">
            <a:solidFill>
              <a:schemeClr val="dk2"/>
            </a:solidFill>
            <a:prstDash val="solid"/>
            <a:round/>
            <a:headEnd len="sm" w="sm" type="none"/>
            <a:tailEnd len="sm" w="sm" type="none"/>
          </a:ln>
        </p:spPr>
        <p:txBody>
          <a:bodyPr anchorCtr="0" anchor="ctr" bIns="117000" lIns="117000" spcFirstLastPara="1" rIns="117000" wrap="square" tIns="117000">
            <a:noAutofit/>
          </a:bodyPr>
          <a:lstStyle/>
          <a:p>
            <a:pPr indent="0" lvl="0" marL="0" rtl="0" algn="ctr">
              <a:spcBef>
                <a:spcPts val="0"/>
              </a:spcBef>
              <a:spcAft>
                <a:spcPts val="0"/>
              </a:spcAft>
              <a:buNone/>
            </a:pPr>
            <a:r>
              <a:t/>
            </a:r>
            <a:endParaRPr sz="1791">
              <a:latin typeface="Albert Sans"/>
              <a:ea typeface="Albert Sans"/>
              <a:cs typeface="Albert Sans"/>
              <a:sym typeface="Albert Sans"/>
            </a:endParaRPr>
          </a:p>
        </p:txBody>
      </p:sp>
      <p:sp>
        <p:nvSpPr>
          <p:cNvPr id="234" name="Google Shape;234;p37"/>
          <p:cNvSpPr/>
          <p:nvPr/>
        </p:nvSpPr>
        <p:spPr>
          <a:xfrm>
            <a:off x="1923675" y="552829"/>
            <a:ext cx="5484600" cy="2065500"/>
          </a:xfrm>
          <a:prstGeom prst="roundRect">
            <a:avLst>
              <a:gd fmla="val 16667" name="adj"/>
            </a:avLst>
          </a:prstGeom>
          <a:solidFill>
            <a:srgbClr val="B85284">
              <a:alpha val="47470"/>
            </a:srgbClr>
          </a:solidFill>
          <a:ln cap="flat" cmpd="sng" w="12200">
            <a:solidFill>
              <a:schemeClr val="dk2"/>
            </a:solidFill>
            <a:prstDash val="solid"/>
            <a:round/>
            <a:headEnd len="sm" w="sm" type="none"/>
            <a:tailEnd len="sm" w="sm" type="none"/>
          </a:ln>
        </p:spPr>
        <p:txBody>
          <a:bodyPr anchorCtr="0" anchor="ctr" bIns="117000" lIns="117000" spcFirstLastPara="1" rIns="117000" wrap="square" tIns="117000">
            <a:noAutofit/>
          </a:bodyPr>
          <a:lstStyle/>
          <a:p>
            <a:pPr indent="0" lvl="0" marL="0" rtl="0" algn="l">
              <a:spcBef>
                <a:spcPts val="0"/>
              </a:spcBef>
              <a:spcAft>
                <a:spcPts val="0"/>
              </a:spcAft>
              <a:buNone/>
            </a:pPr>
            <a:r>
              <a:t/>
            </a:r>
            <a:endParaRPr sz="1791">
              <a:latin typeface="Albert Sans"/>
              <a:ea typeface="Albert Sans"/>
              <a:cs typeface="Albert Sans"/>
              <a:sym typeface="Albert Sans"/>
            </a:endParaRPr>
          </a:p>
        </p:txBody>
      </p:sp>
      <p:sp>
        <p:nvSpPr>
          <p:cNvPr id="235" name="Google Shape;235;p37"/>
          <p:cNvSpPr txBox="1"/>
          <p:nvPr>
            <p:ph idx="1" type="subTitle"/>
          </p:nvPr>
        </p:nvSpPr>
        <p:spPr>
          <a:xfrm>
            <a:off x="2198341" y="2965250"/>
            <a:ext cx="4935300" cy="1600200"/>
          </a:xfrm>
          <a:prstGeom prst="rect">
            <a:avLst/>
          </a:prstGeom>
        </p:spPr>
        <p:txBody>
          <a:bodyPr anchorCtr="0" anchor="t" bIns="117000" lIns="117000" spcFirstLastPara="1" rIns="117000" wrap="square" tIns="117000">
            <a:noAutofit/>
          </a:bodyPr>
          <a:lstStyle/>
          <a:p>
            <a:pPr indent="0" lvl="0" marL="0" rtl="0" algn="l">
              <a:spcBef>
                <a:spcPts val="0"/>
              </a:spcBef>
              <a:spcAft>
                <a:spcPts val="0"/>
              </a:spcAft>
              <a:buNone/>
            </a:pPr>
            <a:r>
              <a:rPr lang="en" sz="1791"/>
              <a:t>We chose “Grow your mind, Nourish your body” as our tagline/value proposition because it reflects our belief that true healing requires tending to both thought and nourishment—uniting psychological growth with compassionate care for the body. </a:t>
            </a:r>
            <a:endParaRPr sz="1791"/>
          </a:p>
        </p:txBody>
      </p:sp>
      <p:sp>
        <p:nvSpPr>
          <p:cNvPr id="236" name="Google Shape;236;p37"/>
          <p:cNvSpPr txBox="1"/>
          <p:nvPr>
            <p:ph idx="1" type="subTitle"/>
          </p:nvPr>
        </p:nvSpPr>
        <p:spPr>
          <a:xfrm>
            <a:off x="2081200" y="673425"/>
            <a:ext cx="5169600" cy="1600200"/>
          </a:xfrm>
          <a:prstGeom prst="rect">
            <a:avLst/>
          </a:prstGeom>
        </p:spPr>
        <p:txBody>
          <a:bodyPr anchorCtr="0" anchor="t" bIns="117000" lIns="117000" spcFirstLastPara="1" rIns="117000" wrap="square" tIns="117000">
            <a:noAutofit/>
          </a:bodyPr>
          <a:lstStyle/>
          <a:p>
            <a:pPr indent="0" lvl="0" marL="0" rtl="0" algn="l">
              <a:spcBef>
                <a:spcPts val="0"/>
              </a:spcBef>
              <a:spcAft>
                <a:spcPts val="0"/>
              </a:spcAft>
              <a:buNone/>
            </a:pPr>
            <a:r>
              <a:rPr lang="en" sz="1791"/>
              <a:t>We chose “BlooME” as our product name because it symbolizes both growth and selfhood—a reminder that healing is not about becoming someone new, but blooming into yourself. The “ME” highlights personal agency and individuality in recovery.</a:t>
            </a:r>
            <a:endParaRPr sz="179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8"/>
          <p:cNvSpPr txBox="1"/>
          <p:nvPr>
            <p:ph type="title"/>
          </p:nvPr>
        </p:nvSpPr>
        <p:spPr>
          <a:xfrm>
            <a:off x="791325" y="1788550"/>
            <a:ext cx="8562900" cy="23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0">
                <a:solidFill>
                  <a:schemeClr val="accent1"/>
                </a:solidFill>
              </a:rPr>
              <a:t>Problem + </a:t>
            </a:r>
            <a:r>
              <a:rPr lang="en" sz="6000">
                <a:solidFill>
                  <a:schemeClr val="lt2"/>
                </a:solidFill>
              </a:rPr>
              <a:t>Solution </a:t>
            </a:r>
            <a:endParaRPr sz="6000">
              <a:solidFill>
                <a:schemeClr val="lt2"/>
              </a:solidFill>
            </a:endParaRPr>
          </a:p>
        </p:txBody>
      </p:sp>
      <p:cxnSp>
        <p:nvCxnSpPr>
          <p:cNvPr id="242" name="Google Shape;242;p38">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9"/>
          <p:cNvSpPr txBox="1"/>
          <p:nvPr>
            <p:ph type="title"/>
          </p:nvPr>
        </p:nvSpPr>
        <p:spPr>
          <a:xfrm>
            <a:off x="261725" y="405050"/>
            <a:ext cx="7713900" cy="5487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Problem </a:t>
            </a:r>
            <a:endParaRPr>
              <a:solidFill>
                <a:schemeClr val="accent1"/>
              </a:solidFill>
            </a:endParaRPr>
          </a:p>
        </p:txBody>
      </p:sp>
      <p:sp>
        <p:nvSpPr>
          <p:cNvPr id="248" name="Google Shape;248;p39"/>
          <p:cNvSpPr txBox="1"/>
          <p:nvPr/>
        </p:nvSpPr>
        <p:spPr>
          <a:xfrm>
            <a:off x="1929750" y="1264675"/>
            <a:ext cx="5355900" cy="297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200">
                <a:solidFill>
                  <a:schemeClr val="accent1"/>
                </a:solidFill>
                <a:latin typeface="Alexandria Medium"/>
                <a:ea typeface="Alexandria Medium"/>
                <a:cs typeface="Alexandria Medium"/>
                <a:sym typeface="Alexandria Medium"/>
              </a:rPr>
              <a:t>Many people who struggle with food, whether they fall into subclinical or clinical categories, often keep their pain to themselves. They </a:t>
            </a:r>
            <a:r>
              <a:rPr lang="en" sz="2200">
                <a:solidFill>
                  <a:schemeClr val="lt2"/>
                </a:solidFill>
                <a:latin typeface="Alexandria Medium"/>
                <a:ea typeface="Alexandria Medium"/>
                <a:cs typeface="Alexandria Medium"/>
                <a:sym typeface="Alexandria Medium"/>
              </a:rPr>
              <a:t>hesitate to reach out</a:t>
            </a:r>
            <a:r>
              <a:rPr lang="en" sz="2200">
                <a:solidFill>
                  <a:schemeClr val="accent1"/>
                </a:solidFill>
                <a:latin typeface="Alexandria Medium"/>
                <a:ea typeface="Alexandria Medium"/>
                <a:cs typeface="Alexandria Medium"/>
                <a:sym typeface="Alexandria Medium"/>
              </a:rPr>
              <a:t> </a:t>
            </a:r>
            <a:r>
              <a:rPr lang="en" sz="2200">
                <a:solidFill>
                  <a:schemeClr val="lt2"/>
                </a:solidFill>
                <a:latin typeface="Alexandria Medium"/>
                <a:ea typeface="Alexandria Medium"/>
                <a:cs typeface="Alexandria Medium"/>
                <a:sym typeface="Alexandria Medium"/>
              </a:rPr>
              <a:t>to friends, family, or professionals</a:t>
            </a:r>
            <a:r>
              <a:rPr lang="en" sz="2200">
                <a:solidFill>
                  <a:schemeClr val="accent1"/>
                </a:solidFill>
                <a:latin typeface="Alexandria Medium"/>
                <a:ea typeface="Alexandria Medium"/>
                <a:cs typeface="Alexandria Medium"/>
                <a:sym typeface="Alexandria Medium"/>
              </a:rPr>
              <a:t> because </a:t>
            </a:r>
            <a:r>
              <a:rPr lang="en" sz="2200">
                <a:solidFill>
                  <a:schemeClr val="accent1"/>
                </a:solidFill>
                <a:latin typeface="Alexandria Medium"/>
                <a:ea typeface="Alexandria Medium"/>
                <a:cs typeface="Alexandria Medium"/>
                <a:sym typeface="Alexandria Medium"/>
              </a:rPr>
              <a:t>they feel a </a:t>
            </a:r>
            <a:r>
              <a:rPr lang="en" sz="2200">
                <a:solidFill>
                  <a:schemeClr val="lt2"/>
                </a:solidFill>
                <a:latin typeface="Alexandria Medium"/>
                <a:ea typeface="Alexandria Medium"/>
                <a:cs typeface="Alexandria Medium"/>
                <a:sym typeface="Alexandria Medium"/>
              </a:rPr>
              <a:t>persisting anxiety</a:t>
            </a:r>
            <a:r>
              <a:rPr lang="en" sz="2200">
                <a:solidFill>
                  <a:schemeClr val="accent1"/>
                </a:solidFill>
                <a:latin typeface="Alexandria Medium"/>
                <a:ea typeface="Alexandria Medium"/>
                <a:cs typeface="Alexandria Medium"/>
                <a:sym typeface="Alexandria Medium"/>
              </a:rPr>
              <a:t> in being a </a:t>
            </a:r>
            <a:r>
              <a:rPr lang="en" sz="2200">
                <a:solidFill>
                  <a:schemeClr val="lt2"/>
                </a:solidFill>
                <a:latin typeface="Alexandria Medium"/>
                <a:ea typeface="Alexandria Medium"/>
                <a:cs typeface="Alexandria Medium"/>
                <a:sym typeface="Alexandria Medium"/>
              </a:rPr>
              <a:t>burden </a:t>
            </a:r>
            <a:r>
              <a:rPr lang="en" sz="2200">
                <a:solidFill>
                  <a:schemeClr val="accent1"/>
                </a:solidFill>
                <a:latin typeface="Alexandria Medium"/>
                <a:ea typeface="Alexandria Medium"/>
                <a:cs typeface="Alexandria Medium"/>
                <a:sym typeface="Alexandria Medium"/>
              </a:rPr>
              <a:t>to others, and continue to live with their guilt around eating.</a:t>
            </a:r>
            <a:r>
              <a:rPr lang="en" sz="2200">
                <a:solidFill>
                  <a:schemeClr val="accent1"/>
                </a:solidFill>
                <a:latin typeface="Alexandria Medium"/>
                <a:ea typeface="Alexandria Medium"/>
                <a:cs typeface="Alexandria Medium"/>
                <a:sym typeface="Alexandria Medium"/>
              </a:rPr>
              <a:t> </a:t>
            </a:r>
            <a:endParaRPr sz="2200">
              <a:solidFill>
                <a:schemeClr val="accent1"/>
              </a:solidFill>
              <a:latin typeface="Alexandria Medium"/>
              <a:ea typeface="Alexandria Medium"/>
              <a:cs typeface="Alexandria Medium"/>
              <a:sym typeface="Alexandria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0"/>
          <p:cNvSpPr txBox="1"/>
          <p:nvPr>
            <p:ph type="title"/>
          </p:nvPr>
        </p:nvSpPr>
        <p:spPr>
          <a:xfrm>
            <a:off x="326375" y="224225"/>
            <a:ext cx="7713900" cy="5487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2"/>
                </a:solidFill>
              </a:rPr>
              <a:t>Solution</a:t>
            </a:r>
            <a:r>
              <a:rPr lang="en"/>
              <a:t> </a:t>
            </a:r>
            <a:endParaRPr/>
          </a:p>
        </p:txBody>
      </p:sp>
      <p:sp>
        <p:nvSpPr>
          <p:cNvPr id="254" name="Google Shape;254;p40"/>
          <p:cNvSpPr txBox="1"/>
          <p:nvPr/>
        </p:nvSpPr>
        <p:spPr>
          <a:xfrm>
            <a:off x="1902800" y="1111300"/>
            <a:ext cx="5433000" cy="347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200">
                <a:solidFill>
                  <a:schemeClr val="lt2"/>
                </a:solidFill>
                <a:latin typeface="Alexandria Medium"/>
                <a:ea typeface="Alexandria Medium"/>
                <a:cs typeface="Alexandria Medium"/>
                <a:sym typeface="Alexandria Medium"/>
              </a:rPr>
              <a:t>BlooMe</a:t>
            </a:r>
            <a:r>
              <a:rPr lang="en" sz="2200">
                <a:solidFill>
                  <a:schemeClr val="accent1"/>
                </a:solidFill>
                <a:latin typeface="Alexandria Medium"/>
                <a:ea typeface="Alexandria Medium"/>
                <a:cs typeface="Alexandria Medium"/>
                <a:sym typeface="Alexandria Medium"/>
              </a:rPr>
              <a:t> is a </a:t>
            </a:r>
            <a:r>
              <a:rPr lang="en" sz="2200">
                <a:solidFill>
                  <a:schemeClr val="accent1"/>
                </a:solidFill>
                <a:latin typeface="Alexandria Medium"/>
                <a:ea typeface="Alexandria Medium"/>
                <a:cs typeface="Alexandria Medium"/>
                <a:sym typeface="Alexandria Medium"/>
              </a:rPr>
              <a:t>peer-to-peer </a:t>
            </a:r>
            <a:r>
              <a:rPr lang="en" sz="2200">
                <a:solidFill>
                  <a:schemeClr val="lt2"/>
                </a:solidFill>
                <a:latin typeface="Alexandria Medium"/>
                <a:ea typeface="Alexandria Medium"/>
                <a:cs typeface="Alexandria Medium"/>
                <a:sym typeface="Alexandria Medium"/>
              </a:rPr>
              <a:t>note-sharing app</a:t>
            </a:r>
            <a:r>
              <a:rPr lang="en" sz="2200">
                <a:solidFill>
                  <a:schemeClr val="accent1"/>
                </a:solidFill>
                <a:latin typeface="Alexandria Medium"/>
                <a:ea typeface="Alexandria Medium"/>
                <a:cs typeface="Alexandria Medium"/>
                <a:sym typeface="Alexandria Medium"/>
              </a:rPr>
              <a:t> that pairs community warmth with daily structure. It also offers journaling prompts, a personal “butterfly sanctuary” to store encouraging messages, and meal reminders with affirmations to </a:t>
            </a:r>
            <a:r>
              <a:rPr lang="en" sz="2200">
                <a:solidFill>
                  <a:schemeClr val="lt2"/>
                </a:solidFill>
                <a:latin typeface="Alexandria Medium"/>
                <a:ea typeface="Alexandria Medium"/>
                <a:cs typeface="Alexandria Medium"/>
                <a:sym typeface="Alexandria Medium"/>
              </a:rPr>
              <a:t>guide recovery routines.</a:t>
            </a:r>
            <a:endParaRPr sz="2200">
              <a:solidFill>
                <a:schemeClr val="lt2"/>
              </a:solidFill>
              <a:latin typeface="Alexandria Medium"/>
              <a:ea typeface="Alexandria Medium"/>
              <a:cs typeface="Alexandria Medium"/>
              <a:sym typeface="Alexandria Medium"/>
            </a:endParaRPr>
          </a:p>
          <a:p>
            <a:pPr indent="0" lvl="0" marL="0" rtl="0" algn="l">
              <a:spcBef>
                <a:spcPts val="0"/>
              </a:spcBef>
              <a:spcAft>
                <a:spcPts val="0"/>
              </a:spcAft>
              <a:buNone/>
            </a:pPr>
            <a:r>
              <a:t/>
            </a:r>
            <a:endParaRPr sz="1100">
              <a:solidFill>
                <a:schemeClr val="lt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1"/>
          <p:cNvSpPr txBox="1"/>
          <p:nvPr>
            <p:ph type="title"/>
          </p:nvPr>
        </p:nvSpPr>
        <p:spPr>
          <a:xfrm>
            <a:off x="715100" y="1260375"/>
            <a:ext cx="5728500" cy="23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Market </a:t>
            </a:r>
            <a:r>
              <a:rPr lang="en">
                <a:solidFill>
                  <a:schemeClr val="lt2"/>
                </a:solidFill>
              </a:rPr>
              <a:t>Research </a:t>
            </a:r>
            <a:endParaRPr>
              <a:solidFill>
                <a:schemeClr val="lt2"/>
              </a:solidFill>
            </a:endParaRPr>
          </a:p>
        </p:txBody>
      </p:sp>
      <p:cxnSp>
        <p:nvCxnSpPr>
          <p:cNvPr id="260" name="Google Shape;260;p41">
            <a:hlinkClick action="ppaction://hlinkshowjump?jump=nextslide"/>
          </p:cNvPr>
          <p:cNvCxnSpPr/>
          <p:nvPr/>
        </p:nvCxnSpPr>
        <p:spPr>
          <a:xfrm>
            <a:off x="715100" y="44144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2"/>
          <p:cNvSpPr txBox="1"/>
          <p:nvPr>
            <p:ph type="title"/>
          </p:nvPr>
        </p:nvSpPr>
        <p:spPr>
          <a:xfrm>
            <a:off x="466675" y="327125"/>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Recovery Record</a:t>
            </a:r>
            <a:endParaRPr/>
          </a:p>
        </p:txBody>
      </p:sp>
      <p:sp>
        <p:nvSpPr>
          <p:cNvPr id="266" name="Google Shape;266;p42"/>
          <p:cNvSpPr txBox="1"/>
          <p:nvPr>
            <p:ph idx="1" type="body"/>
          </p:nvPr>
        </p:nvSpPr>
        <p:spPr>
          <a:xfrm>
            <a:off x="772925" y="2866700"/>
            <a:ext cx="3856800" cy="1931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BlooME’s uniqueness:</a:t>
            </a:r>
            <a:endParaRPr b="1" sz="1500"/>
          </a:p>
          <a:p>
            <a:pPr indent="-219709" lvl="0" marL="274320" rtl="0" algn="l">
              <a:lnSpc>
                <a:spcPct val="115000"/>
              </a:lnSpc>
              <a:spcBef>
                <a:spcPts val="0"/>
              </a:spcBef>
              <a:spcAft>
                <a:spcPts val="0"/>
              </a:spcAft>
              <a:buClr>
                <a:schemeClr val="lt2"/>
              </a:buClr>
              <a:buSzPts val="1300"/>
              <a:buChar char="■"/>
            </a:pPr>
            <a:r>
              <a:rPr lang="en" sz="1300"/>
              <a:t>Peer-peer communication &amp; support</a:t>
            </a:r>
            <a:endParaRPr sz="1300"/>
          </a:p>
          <a:p>
            <a:pPr indent="-219709" lvl="0" marL="274320" rtl="0" algn="l">
              <a:lnSpc>
                <a:spcPct val="115000"/>
              </a:lnSpc>
              <a:spcBef>
                <a:spcPts val="0"/>
              </a:spcBef>
              <a:spcAft>
                <a:spcPts val="0"/>
              </a:spcAft>
              <a:buClr>
                <a:schemeClr val="lt2"/>
              </a:buClr>
              <a:buSzPts val="1300"/>
              <a:buChar char="■"/>
            </a:pPr>
            <a:r>
              <a:rPr lang="en" sz="1300"/>
              <a:t>Light structure that’s easy to use</a:t>
            </a:r>
            <a:endParaRPr sz="1300"/>
          </a:p>
          <a:p>
            <a:pPr indent="0" lvl="0" marL="0" rtl="0" algn="l">
              <a:lnSpc>
                <a:spcPct val="115000"/>
              </a:lnSpc>
              <a:spcBef>
                <a:spcPts val="1600"/>
              </a:spcBef>
              <a:spcAft>
                <a:spcPts val="0"/>
              </a:spcAft>
              <a:buNone/>
            </a:pPr>
            <a:r>
              <a:rPr b="1" lang="en" sz="1500"/>
              <a:t>Implications:</a:t>
            </a:r>
            <a:r>
              <a:rPr lang="en" sz="1300"/>
              <a:t> </a:t>
            </a:r>
            <a:r>
              <a:rPr lang="en" sz="1300"/>
              <a:t>monitored treatment supports recovery, but extensive logging is most valuable when shared with clinicians</a:t>
            </a:r>
            <a:endParaRPr sz="1300"/>
          </a:p>
        </p:txBody>
      </p:sp>
      <p:sp>
        <p:nvSpPr>
          <p:cNvPr id="267" name="Google Shape;267;p42"/>
          <p:cNvSpPr txBox="1"/>
          <p:nvPr/>
        </p:nvSpPr>
        <p:spPr>
          <a:xfrm>
            <a:off x="466675" y="806850"/>
            <a:ext cx="8117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2"/>
                </a:solidFill>
                <a:latin typeface="Albert Sans"/>
                <a:ea typeface="Albert Sans"/>
                <a:cs typeface="Albert Sans"/>
                <a:sym typeface="Albert Sans"/>
              </a:rPr>
              <a:t>Evidence-based self-monitoring app with a full clinician portal for treatment-team collaboration.</a:t>
            </a:r>
            <a:endParaRPr b="1" sz="1500">
              <a:solidFill>
                <a:schemeClr val="lt2"/>
              </a:solidFill>
            </a:endParaRPr>
          </a:p>
        </p:txBody>
      </p:sp>
      <p:sp>
        <p:nvSpPr>
          <p:cNvPr id="268" name="Google Shape;268;p42"/>
          <p:cNvSpPr txBox="1"/>
          <p:nvPr/>
        </p:nvSpPr>
        <p:spPr>
          <a:xfrm>
            <a:off x="772925" y="1532600"/>
            <a:ext cx="3675600" cy="111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chemeClr val="dk1"/>
                </a:solidFill>
                <a:latin typeface="Albert Sans"/>
                <a:ea typeface="Albert Sans"/>
                <a:cs typeface="Albert Sans"/>
                <a:sym typeface="Albert Sans"/>
              </a:rPr>
              <a:t>Features: </a:t>
            </a:r>
            <a:endParaRPr b="1" sz="1500">
              <a:solidFill>
                <a:schemeClr val="dk1"/>
              </a:solidFill>
              <a:latin typeface="Albert Sans"/>
              <a:ea typeface="Albert Sans"/>
              <a:cs typeface="Albert Sans"/>
              <a:sym typeface="Albert Sans"/>
            </a:endParaRPr>
          </a:p>
          <a:p>
            <a:pPr indent="-219709" lvl="0" marL="274320" rtl="0" algn="l">
              <a:lnSpc>
                <a:spcPct val="115000"/>
              </a:lnSpc>
              <a:spcBef>
                <a:spcPts val="0"/>
              </a:spcBef>
              <a:spcAft>
                <a:spcPts val="0"/>
              </a:spcAft>
              <a:buClr>
                <a:schemeClr val="lt2"/>
              </a:buClr>
              <a:buSzPts val="1300"/>
              <a:buFont typeface="Albert Sans"/>
              <a:buChar char="■"/>
            </a:pPr>
            <a:r>
              <a:rPr lang="en" sz="1300">
                <a:solidFill>
                  <a:schemeClr val="dk1"/>
                </a:solidFill>
                <a:latin typeface="Albert Sans"/>
                <a:ea typeface="Albert Sans"/>
                <a:cs typeface="Albert Sans"/>
                <a:sym typeface="Albert Sans"/>
              </a:rPr>
              <a:t>Meal/thought/urge logs</a:t>
            </a:r>
            <a:endParaRPr sz="1300">
              <a:solidFill>
                <a:schemeClr val="dk1"/>
              </a:solidFill>
              <a:latin typeface="Albert Sans"/>
              <a:ea typeface="Albert Sans"/>
              <a:cs typeface="Albert Sans"/>
              <a:sym typeface="Albert Sans"/>
            </a:endParaRPr>
          </a:p>
          <a:p>
            <a:pPr indent="-219709" lvl="0" marL="274320" rtl="0" algn="l">
              <a:lnSpc>
                <a:spcPct val="115000"/>
              </a:lnSpc>
              <a:spcBef>
                <a:spcPts val="0"/>
              </a:spcBef>
              <a:spcAft>
                <a:spcPts val="0"/>
              </a:spcAft>
              <a:buClr>
                <a:schemeClr val="lt2"/>
              </a:buClr>
              <a:buSzPts val="1300"/>
              <a:buFont typeface="Albert Sans"/>
              <a:buChar char="■"/>
            </a:pPr>
            <a:r>
              <a:rPr lang="en" sz="1300">
                <a:solidFill>
                  <a:schemeClr val="dk1"/>
                </a:solidFill>
                <a:latin typeface="Albert Sans"/>
                <a:ea typeface="Albert Sans"/>
                <a:cs typeface="Albert Sans"/>
                <a:sym typeface="Albert Sans"/>
              </a:rPr>
              <a:t>CBT/DBT/ACT/FBT skills set by clinicians</a:t>
            </a:r>
            <a:endParaRPr sz="1300">
              <a:solidFill>
                <a:schemeClr val="dk1"/>
              </a:solidFill>
              <a:latin typeface="Albert Sans"/>
              <a:ea typeface="Albert Sans"/>
              <a:cs typeface="Albert Sans"/>
              <a:sym typeface="Albert Sans"/>
            </a:endParaRPr>
          </a:p>
          <a:p>
            <a:pPr indent="-219709" lvl="0" marL="274320" rtl="0" algn="l">
              <a:lnSpc>
                <a:spcPct val="115000"/>
              </a:lnSpc>
              <a:spcBef>
                <a:spcPts val="0"/>
              </a:spcBef>
              <a:spcAft>
                <a:spcPts val="0"/>
              </a:spcAft>
              <a:buClr>
                <a:schemeClr val="lt2"/>
              </a:buClr>
              <a:buSzPts val="1300"/>
              <a:buFont typeface="Albert Sans"/>
              <a:buChar char="■"/>
            </a:pPr>
            <a:r>
              <a:rPr lang="en" sz="1300">
                <a:solidFill>
                  <a:schemeClr val="dk1"/>
                </a:solidFill>
                <a:latin typeface="Albert Sans"/>
                <a:ea typeface="Albert Sans"/>
                <a:cs typeface="Albert Sans"/>
                <a:sym typeface="Albert Sans"/>
              </a:rPr>
              <a:t>Patient–clinician communication</a:t>
            </a:r>
            <a:endParaRPr sz="1300">
              <a:solidFill>
                <a:schemeClr val="dk1"/>
              </a:solidFill>
              <a:latin typeface="Albert Sans"/>
              <a:ea typeface="Albert Sans"/>
              <a:cs typeface="Albert Sans"/>
              <a:sym typeface="Albert Sans"/>
            </a:endParaRPr>
          </a:p>
        </p:txBody>
      </p:sp>
      <p:pic>
        <p:nvPicPr>
          <p:cNvPr id="269" name="Google Shape;269;p42"/>
          <p:cNvPicPr preferRelativeResize="0"/>
          <p:nvPr/>
        </p:nvPicPr>
        <p:blipFill>
          <a:blip r:embed="rId3">
            <a:alphaModFix/>
          </a:blip>
          <a:stretch>
            <a:fillRect/>
          </a:stretch>
        </p:blipFill>
        <p:spPr>
          <a:xfrm>
            <a:off x="6765362" y="1429475"/>
            <a:ext cx="1699638" cy="3299824"/>
          </a:xfrm>
          <a:prstGeom prst="rect">
            <a:avLst/>
          </a:prstGeom>
          <a:noFill/>
          <a:ln>
            <a:noFill/>
          </a:ln>
        </p:spPr>
      </p:pic>
      <p:pic>
        <p:nvPicPr>
          <p:cNvPr id="270" name="Google Shape;270;p42"/>
          <p:cNvPicPr preferRelativeResize="0"/>
          <p:nvPr/>
        </p:nvPicPr>
        <p:blipFill>
          <a:blip r:embed="rId4">
            <a:alphaModFix/>
          </a:blip>
          <a:stretch>
            <a:fillRect/>
          </a:stretch>
        </p:blipFill>
        <p:spPr>
          <a:xfrm>
            <a:off x="5018075" y="1429475"/>
            <a:ext cx="1747275" cy="334318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3"/>
          <p:cNvSpPr txBox="1"/>
          <p:nvPr>
            <p:ph type="title"/>
          </p:nvPr>
        </p:nvSpPr>
        <p:spPr>
          <a:xfrm>
            <a:off x="466675" y="327125"/>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Callie</a:t>
            </a:r>
            <a:endParaRPr/>
          </a:p>
        </p:txBody>
      </p:sp>
      <p:sp>
        <p:nvSpPr>
          <p:cNvPr id="276" name="Google Shape;276;p43"/>
          <p:cNvSpPr txBox="1"/>
          <p:nvPr>
            <p:ph idx="1" type="body"/>
          </p:nvPr>
        </p:nvSpPr>
        <p:spPr>
          <a:xfrm>
            <a:off x="772925" y="2866700"/>
            <a:ext cx="4320900" cy="1931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BlooME’s uniqueness:</a:t>
            </a:r>
            <a:endParaRPr b="1" sz="1500"/>
          </a:p>
          <a:p>
            <a:pPr indent="-219709" lvl="0" marL="274320" rtl="0" algn="l">
              <a:lnSpc>
                <a:spcPct val="115000"/>
              </a:lnSpc>
              <a:spcBef>
                <a:spcPts val="0"/>
              </a:spcBef>
              <a:spcAft>
                <a:spcPts val="0"/>
              </a:spcAft>
              <a:buClr>
                <a:schemeClr val="lt2"/>
              </a:buClr>
              <a:buSzPts val="1300"/>
              <a:buChar char="■"/>
            </a:pPr>
            <a:r>
              <a:rPr lang="en" sz="1300"/>
              <a:t>Emotional connection with human beings who share the real-world context</a:t>
            </a:r>
            <a:endParaRPr sz="1300"/>
          </a:p>
          <a:p>
            <a:pPr indent="0" lvl="0" marL="0" rtl="0" algn="l">
              <a:lnSpc>
                <a:spcPct val="115000"/>
              </a:lnSpc>
              <a:spcBef>
                <a:spcPts val="1600"/>
              </a:spcBef>
              <a:spcAft>
                <a:spcPts val="0"/>
              </a:spcAft>
              <a:buNone/>
            </a:pPr>
            <a:r>
              <a:rPr b="1" lang="en" sz="1500"/>
              <a:t>Implications:</a:t>
            </a:r>
            <a:r>
              <a:rPr lang="en" sz="1300"/>
              <a:t> </a:t>
            </a:r>
            <a:r>
              <a:rPr b="1" lang="en" sz="1300"/>
              <a:t>r</a:t>
            </a:r>
            <a:r>
              <a:rPr b="1" lang="en" sz="1300"/>
              <a:t>eassurance</a:t>
            </a:r>
            <a:r>
              <a:rPr lang="en" sz="1300"/>
              <a:t>, </a:t>
            </a:r>
            <a:r>
              <a:rPr b="1" lang="en" sz="1300"/>
              <a:t>companion</a:t>
            </a:r>
            <a:r>
              <a:rPr lang="en" sz="1300"/>
              <a:t>, and </a:t>
            </a:r>
            <a:r>
              <a:rPr b="1" lang="en" sz="1300"/>
              <a:t>gamification</a:t>
            </a:r>
            <a:r>
              <a:rPr lang="en" sz="1300"/>
              <a:t> may encourage users to care for themselves</a:t>
            </a:r>
            <a:endParaRPr sz="1300"/>
          </a:p>
        </p:txBody>
      </p:sp>
      <p:sp>
        <p:nvSpPr>
          <p:cNvPr id="277" name="Google Shape;277;p43"/>
          <p:cNvSpPr txBox="1"/>
          <p:nvPr/>
        </p:nvSpPr>
        <p:spPr>
          <a:xfrm>
            <a:off x="466675" y="806850"/>
            <a:ext cx="8117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2"/>
                </a:solidFill>
                <a:latin typeface="Albert Sans"/>
                <a:ea typeface="Albert Sans"/>
                <a:cs typeface="Albert Sans"/>
                <a:sym typeface="Albert Sans"/>
              </a:rPr>
              <a:t>A food self care AI pet that you care for by caring for yourself (eat).</a:t>
            </a:r>
            <a:endParaRPr b="1" sz="1500">
              <a:solidFill>
                <a:schemeClr val="lt2"/>
              </a:solidFill>
              <a:latin typeface="Albert Sans"/>
              <a:ea typeface="Albert Sans"/>
              <a:cs typeface="Albert Sans"/>
              <a:sym typeface="Albert Sans"/>
            </a:endParaRPr>
          </a:p>
          <a:p>
            <a:pPr indent="0" lvl="0" marL="0" rtl="0" algn="l">
              <a:spcBef>
                <a:spcPts val="0"/>
              </a:spcBef>
              <a:spcAft>
                <a:spcPts val="0"/>
              </a:spcAft>
              <a:buNone/>
            </a:pPr>
            <a:r>
              <a:t/>
            </a:r>
            <a:endParaRPr b="1" sz="1500">
              <a:solidFill>
                <a:schemeClr val="lt2"/>
              </a:solidFill>
              <a:latin typeface="Albert Sans"/>
              <a:ea typeface="Albert Sans"/>
              <a:cs typeface="Albert Sans"/>
              <a:sym typeface="Albert Sans"/>
            </a:endParaRPr>
          </a:p>
        </p:txBody>
      </p:sp>
      <p:sp>
        <p:nvSpPr>
          <p:cNvPr id="278" name="Google Shape;278;p43"/>
          <p:cNvSpPr txBox="1"/>
          <p:nvPr/>
        </p:nvSpPr>
        <p:spPr>
          <a:xfrm>
            <a:off x="772925" y="1532600"/>
            <a:ext cx="3915600" cy="111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chemeClr val="dk1"/>
                </a:solidFill>
                <a:latin typeface="Albert Sans"/>
                <a:ea typeface="Albert Sans"/>
                <a:cs typeface="Albert Sans"/>
                <a:sym typeface="Albert Sans"/>
              </a:rPr>
              <a:t>Features: </a:t>
            </a:r>
            <a:endParaRPr b="1" sz="1500">
              <a:solidFill>
                <a:schemeClr val="dk1"/>
              </a:solidFill>
              <a:latin typeface="Albert Sans"/>
              <a:ea typeface="Albert Sans"/>
              <a:cs typeface="Albert Sans"/>
              <a:sym typeface="Albert Sans"/>
            </a:endParaRPr>
          </a:p>
          <a:p>
            <a:pPr indent="-219709" lvl="0" marL="274320" rtl="0" algn="l">
              <a:lnSpc>
                <a:spcPct val="115000"/>
              </a:lnSpc>
              <a:spcBef>
                <a:spcPts val="0"/>
              </a:spcBef>
              <a:spcAft>
                <a:spcPts val="0"/>
              </a:spcAft>
              <a:buClr>
                <a:schemeClr val="lt2"/>
              </a:buClr>
              <a:buSzPts val="1300"/>
              <a:buFont typeface="Albert Sans"/>
              <a:buChar char="■"/>
            </a:pPr>
            <a:r>
              <a:rPr lang="en" sz="1300">
                <a:solidFill>
                  <a:schemeClr val="dk1"/>
                </a:solidFill>
                <a:latin typeface="Albert Sans"/>
                <a:ea typeface="Albert Sans"/>
                <a:cs typeface="Albert Sans"/>
                <a:sym typeface="Albert Sans"/>
              </a:rPr>
              <a:t>Feed Callie by logging meals; talk to Callie</a:t>
            </a:r>
            <a:endParaRPr sz="1300">
              <a:solidFill>
                <a:schemeClr val="dk1"/>
              </a:solidFill>
              <a:latin typeface="Albert Sans"/>
              <a:ea typeface="Albert Sans"/>
              <a:cs typeface="Albert Sans"/>
              <a:sym typeface="Albert Sans"/>
            </a:endParaRPr>
          </a:p>
          <a:p>
            <a:pPr indent="-219709" lvl="0" marL="274320" rtl="0" algn="l">
              <a:lnSpc>
                <a:spcPct val="115000"/>
              </a:lnSpc>
              <a:spcBef>
                <a:spcPts val="0"/>
              </a:spcBef>
              <a:spcAft>
                <a:spcPts val="0"/>
              </a:spcAft>
              <a:buClr>
                <a:schemeClr val="lt2"/>
              </a:buClr>
              <a:buSzPts val="1300"/>
              <a:buFont typeface="Albert Sans"/>
              <a:buChar char="■"/>
            </a:pPr>
            <a:r>
              <a:rPr lang="en" sz="1300">
                <a:solidFill>
                  <a:schemeClr val="dk1"/>
                </a:solidFill>
                <a:latin typeface="Albert Sans"/>
                <a:ea typeface="Albert Sans"/>
                <a:cs typeface="Albert Sans"/>
                <a:sym typeface="Albert Sans"/>
              </a:rPr>
              <a:t>Micro-journaling</a:t>
            </a:r>
            <a:endParaRPr sz="1300">
              <a:solidFill>
                <a:schemeClr val="dk1"/>
              </a:solidFill>
              <a:latin typeface="Albert Sans"/>
              <a:ea typeface="Albert Sans"/>
              <a:cs typeface="Albert Sans"/>
              <a:sym typeface="Albert Sans"/>
            </a:endParaRPr>
          </a:p>
          <a:p>
            <a:pPr indent="-219709" lvl="0" marL="274320" rtl="0" algn="l">
              <a:lnSpc>
                <a:spcPct val="115000"/>
              </a:lnSpc>
              <a:spcBef>
                <a:spcPts val="0"/>
              </a:spcBef>
              <a:spcAft>
                <a:spcPts val="0"/>
              </a:spcAft>
              <a:buClr>
                <a:schemeClr val="lt2"/>
              </a:buClr>
              <a:buSzPts val="1300"/>
              <a:buFont typeface="Albert Sans"/>
              <a:buChar char="■"/>
            </a:pPr>
            <a:r>
              <a:rPr lang="en" sz="1300">
                <a:solidFill>
                  <a:schemeClr val="dk1"/>
                </a:solidFill>
                <a:latin typeface="Albert Sans"/>
                <a:ea typeface="Albert Sans"/>
                <a:cs typeface="Albert Sans"/>
                <a:sym typeface="Albert Sans"/>
              </a:rPr>
              <a:t>Gamification of healthy </a:t>
            </a:r>
            <a:r>
              <a:rPr lang="en" sz="1300">
                <a:solidFill>
                  <a:schemeClr val="dk1"/>
                </a:solidFill>
                <a:latin typeface="Albert Sans"/>
                <a:ea typeface="Albert Sans"/>
                <a:cs typeface="Albert Sans"/>
                <a:sym typeface="Albert Sans"/>
              </a:rPr>
              <a:t>routines</a:t>
            </a:r>
            <a:endParaRPr/>
          </a:p>
        </p:txBody>
      </p:sp>
      <p:pic>
        <p:nvPicPr>
          <p:cNvPr id="279" name="Google Shape;279;p43" title="Screenshot 2025-10-15 at 1.26.08 PM.png"/>
          <p:cNvPicPr preferRelativeResize="0"/>
          <p:nvPr/>
        </p:nvPicPr>
        <p:blipFill>
          <a:blip r:embed="rId3">
            <a:alphaModFix/>
          </a:blip>
          <a:stretch>
            <a:fillRect/>
          </a:stretch>
        </p:blipFill>
        <p:spPr>
          <a:xfrm>
            <a:off x="5285352" y="1453351"/>
            <a:ext cx="1493325" cy="3275801"/>
          </a:xfrm>
          <a:prstGeom prst="rect">
            <a:avLst/>
          </a:prstGeom>
          <a:noFill/>
          <a:ln>
            <a:noFill/>
          </a:ln>
        </p:spPr>
      </p:pic>
      <p:pic>
        <p:nvPicPr>
          <p:cNvPr id="280" name="Google Shape;280;p43" title="Screenshot 2025-10-16 at 1.34.25 PM.png"/>
          <p:cNvPicPr preferRelativeResize="0"/>
          <p:nvPr/>
        </p:nvPicPr>
        <p:blipFill>
          <a:blip r:embed="rId4">
            <a:alphaModFix/>
          </a:blip>
          <a:stretch>
            <a:fillRect/>
          </a:stretch>
        </p:blipFill>
        <p:spPr>
          <a:xfrm>
            <a:off x="6948874" y="1464650"/>
            <a:ext cx="1493326" cy="325318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4"/>
          <p:cNvSpPr txBox="1"/>
          <p:nvPr>
            <p:ph type="title"/>
          </p:nvPr>
        </p:nvSpPr>
        <p:spPr>
          <a:xfrm>
            <a:off x="466675" y="327125"/>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With Me When</a:t>
            </a:r>
            <a:endParaRPr/>
          </a:p>
        </p:txBody>
      </p:sp>
      <p:sp>
        <p:nvSpPr>
          <p:cNvPr id="286" name="Google Shape;286;p44"/>
          <p:cNvSpPr txBox="1"/>
          <p:nvPr>
            <p:ph idx="1" type="body"/>
          </p:nvPr>
        </p:nvSpPr>
        <p:spPr>
          <a:xfrm>
            <a:off x="772925" y="2866700"/>
            <a:ext cx="4320900" cy="1931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BlooME’s uniqueness:</a:t>
            </a:r>
            <a:endParaRPr b="1" sz="1500"/>
          </a:p>
          <a:p>
            <a:pPr indent="-219709" lvl="0" marL="274320" rtl="0" algn="l">
              <a:lnSpc>
                <a:spcPct val="115000"/>
              </a:lnSpc>
              <a:spcBef>
                <a:spcPts val="0"/>
              </a:spcBef>
              <a:spcAft>
                <a:spcPts val="0"/>
              </a:spcAft>
              <a:buClr>
                <a:schemeClr val="lt2"/>
              </a:buClr>
              <a:buSzPts val="1300"/>
              <a:buChar char="■"/>
            </a:pPr>
            <a:r>
              <a:rPr lang="en" sz="1300"/>
              <a:t>Community as the companion; built through user’s active participation</a:t>
            </a:r>
            <a:endParaRPr sz="1300"/>
          </a:p>
          <a:p>
            <a:pPr indent="0" lvl="0" marL="0" rtl="0" algn="l">
              <a:lnSpc>
                <a:spcPct val="115000"/>
              </a:lnSpc>
              <a:spcBef>
                <a:spcPts val="1600"/>
              </a:spcBef>
              <a:spcAft>
                <a:spcPts val="0"/>
              </a:spcAft>
              <a:buNone/>
            </a:pPr>
            <a:r>
              <a:rPr b="1" lang="en" sz="1500"/>
              <a:t>Implications:</a:t>
            </a:r>
            <a:r>
              <a:rPr lang="en" sz="1300"/>
              <a:t> recovery is a long journey; </a:t>
            </a:r>
            <a:r>
              <a:rPr b="1" lang="en" sz="1300"/>
              <a:t>proper guidance</a:t>
            </a:r>
            <a:r>
              <a:rPr lang="en" sz="1300"/>
              <a:t> from experienced/professional people can help the process</a:t>
            </a:r>
            <a:endParaRPr sz="1300"/>
          </a:p>
        </p:txBody>
      </p:sp>
      <p:sp>
        <p:nvSpPr>
          <p:cNvPr id="287" name="Google Shape;287;p44"/>
          <p:cNvSpPr txBox="1"/>
          <p:nvPr/>
        </p:nvSpPr>
        <p:spPr>
          <a:xfrm>
            <a:off x="466675" y="806850"/>
            <a:ext cx="81171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2"/>
                </a:solidFill>
                <a:latin typeface="Albert Sans"/>
                <a:ea typeface="Albert Sans"/>
                <a:cs typeface="Albert Sans"/>
                <a:sym typeface="Albert Sans"/>
              </a:rPr>
              <a:t>Clinician-designed platform for 24/7 inspiration, education, and skills.</a:t>
            </a:r>
            <a:endParaRPr b="1" sz="1500">
              <a:solidFill>
                <a:schemeClr val="lt2"/>
              </a:solidFill>
              <a:latin typeface="Albert Sans"/>
              <a:ea typeface="Albert Sans"/>
              <a:cs typeface="Albert Sans"/>
              <a:sym typeface="Albert Sans"/>
            </a:endParaRPr>
          </a:p>
        </p:txBody>
      </p:sp>
      <p:sp>
        <p:nvSpPr>
          <p:cNvPr id="288" name="Google Shape;288;p44"/>
          <p:cNvSpPr txBox="1"/>
          <p:nvPr/>
        </p:nvSpPr>
        <p:spPr>
          <a:xfrm>
            <a:off x="772925" y="1532600"/>
            <a:ext cx="3915600" cy="111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chemeClr val="dk1"/>
                </a:solidFill>
                <a:latin typeface="Albert Sans"/>
                <a:ea typeface="Albert Sans"/>
                <a:cs typeface="Albert Sans"/>
                <a:sym typeface="Albert Sans"/>
              </a:rPr>
              <a:t>Features: </a:t>
            </a:r>
            <a:endParaRPr b="1" sz="1500">
              <a:solidFill>
                <a:schemeClr val="dk1"/>
              </a:solidFill>
              <a:latin typeface="Albert Sans"/>
              <a:ea typeface="Albert Sans"/>
              <a:cs typeface="Albert Sans"/>
              <a:sym typeface="Albert Sans"/>
            </a:endParaRPr>
          </a:p>
          <a:p>
            <a:pPr indent="-219709" lvl="0" marL="274320" rtl="0" algn="l">
              <a:lnSpc>
                <a:spcPct val="115000"/>
              </a:lnSpc>
              <a:spcBef>
                <a:spcPts val="0"/>
              </a:spcBef>
              <a:spcAft>
                <a:spcPts val="0"/>
              </a:spcAft>
              <a:buClr>
                <a:schemeClr val="lt2"/>
              </a:buClr>
              <a:buSzPts val="1300"/>
              <a:buFont typeface="Albert Sans"/>
              <a:buChar char="■"/>
            </a:pPr>
            <a:r>
              <a:rPr lang="en" sz="1300">
                <a:solidFill>
                  <a:schemeClr val="dk1"/>
                </a:solidFill>
                <a:latin typeface="Albert Sans"/>
                <a:ea typeface="Albert Sans"/>
                <a:cs typeface="Albert Sans"/>
                <a:sym typeface="Albert Sans"/>
              </a:rPr>
              <a:t>Food/Feelings/Behavior log</a:t>
            </a:r>
            <a:endParaRPr sz="1300">
              <a:solidFill>
                <a:schemeClr val="dk1"/>
              </a:solidFill>
              <a:latin typeface="Albert Sans"/>
              <a:ea typeface="Albert Sans"/>
              <a:cs typeface="Albert Sans"/>
              <a:sym typeface="Albert Sans"/>
            </a:endParaRPr>
          </a:p>
          <a:p>
            <a:pPr indent="-219709" lvl="0" marL="274320" rtl="0" algn="l">
              <a:lnSpc>
                <a:spcPct val="115000"/>
              </a:lnSpc>
              <a:spcBef>
                <a:spcPts val="0"/>
              </a:spcBef>
              <a:spcAft>
                <a:spcPts val="0"/>
              </a:spcAft>
              <a:buClr>
                <a:schemeClr val="lt2"/>
              </a:buClr>
              <a:buSzPts val="1300"/>
              <a:buFont typeface="Albert Sans"/>
              <a:buChar char="■"/>
            </a:pPr>
            <a:r>
              <a:rPr lang="en" sz="1300">
                <a:solidFill>
                  <a:schemeClr val="dk1"/>
                </a:solidFill>
                <a:latin typeface="Albert Sans"/>
                <a:ea typeface="Albert Sans"/>
                <a:cs typeface="Albert Sans"/>
                <a:sym typeface="Albert Sans"/>
              </a:rPr>
              <a:t>Skills toolkit &amp; mindfulness exercises</a:t>
            </a:r>
            <a:endParaRPr sz="1300">
              <a:solidFill>
                <a:schemeClr val="dk1"/>
              </a:solidFill>
              <a:latin typeface="Albert Sans"/>
              <a:ea typeface="Albert Sans"/>
              <a:cs typeface="Albert Sans"/>
              <a:sym typeface="Albert Sans"/>
            </a:endParaRPr>
          </a:p>
          <a:p>
            <a:pPr indent="-219709" lvl="0" marL="274320" rtl="0" algn="l">
              <a:lnSpc>
                <a:spcPct val="115000"/>
              </a:lnSpc>
              <a:spcBef>
                <a:spcPts val="0"/>
              </a:spcBef>
              <a:spcAft>
                <a:spcPts val="0"/>
              </a:spcAft>
              <a:buClr>
                <a:schemeClr val="lt2"/>
              </a:buClr>
              <a:buSzPts val="1300"/>
              <a:buFont typeface="Albert Sans"/>
              <a:buChar char="■"/>
            </a:pPr>
            <a:r>
              <a:rPr lang="en" sz="1300">
                <a:solidFill>
                  <a:schemeClr val="dk1"/>
                </a:solidFill>
                <a:latin typeface="Albert Sans"/>
                <a:ea typeface="Albert Sans"/>
                <a:cs typeface="Albert Sans"/>
                <a:sym typeface="Albert Sans"/>
              </a:rPr>
              <a:t>Goals setting </a:t>
            </a:r>
            <a:endParaRPr sz="1300">
              <a:solidFill>
                <a:schemeClr val="dk1"/>
              </a:solidFill>
              <a:latin typeface="Albert Sans"/>
              <a:ea typeface="Albert Sans"/>
              <a:cs typeface="Albert Sans"/>
              <a:sym typeface="Albert Sans"/>
            </a:endParaRPr>
          </a:p>
        </p:txBody>
      </p:sp>
      <p:pic>
        <p:nvPicPr>
          <p:cNvPr id="289" name="Google Shape;289;p44"/>
          <p:cNvPicPr preferRelativeResize="0"/>
          <p:nvPr/>
        </p:nvPicPr>
        <p:blipFill>
          <a:blip r:embed="rId3">
            <a:alphaModFix/>
          </a:blip>
          <a:stretch>
            <a:fillRect/>
          </a:stretch>
        </p:blipFill>
        <p:spPr>
          <a:xfrm>
            <a:off x="5641150" y="1484275"/>
            <a:ext cx="2408624" cy="1550025"/>
          </a:xfrm>
          <a:prstGeom prst="rect">
            <a:avLst/>
          </a:prstGeom>
          <a:noFill/>
          <a:ln>
            <a:noFill/>
          </a:ln>
        </p:spPr>
      </p:pic>
      <p:pic>
        <p:nvPicPr>
          <p:cNvPr id="290" name="Google Shape;290;p44"/>
          <p:cNvPicPr preferRelativeResize="0"/>
          <p:nvPr/>
        </p:nvPicPr>
        <p:blipFill>
          <a:blip r:embed="rId4">
            <a:alphaModFix/>
          </a:blip>
          <a:stretch>
            <a:fillRect/>
          </a:stretch>
        </p:blipFill>
        <p:spPr>
          <a:xfrm>
            <a:off x="5641150" y="3140225"/>
            <a:ext cx="2408625" cy="165788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5"/>
          <p:cNvSpPr txBox="1"/>
          <p:nvPr>
            <p:ph type="title"/>
          </p:nvPr>
        </p:nvSpPr>
        <p:spPr>
          <a:xfrm>
            <a:off x="466675" y="327125"/>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am</a:t>
            </a:r>
            <a:endParaRPr/>
          </a:p>
        </p:txBody>
      </p:sp>
      <p:sp>
        <p:nvSpPr>
          <p:cNvPr id="296" name="Google Shape;296;p45"/>
          <p:cNvSpPr txBox="1"/>
          <p:nvPr>
            <p:ph idx="1" type="body"/>
          </p:nvPr>
        </p:nvSpPr>
        <p:spPr>
          <a:xfrm>
            <a:off x="772925" y="2866700"/>
            <a:ext cx="4320900" cy="1931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BlooME’s uniqueness:</a:t>
            </a:r>
            <a:endParaRPr b="1" sz="1500"/>
          </a:p>
          <a:p>
            <a:pPr indent="-219709" lvl="0" marL="274320" rtl="0" algn="l">
              <a:lnSpc>
                <a:spcPct val="115000"/>
              </a:lnSpc>
              <a:spcBef>
                <a:spcPts val="0"/>
              </a:spcBef>
              <a:spcAft>
                <a:spcPts val="0"/>
              </a:spcAft>
              <a:buClr>
                <a:schemeClr val="lt2"/>
              </a:buClr>
              <a:buSzPts val="1300"/>
              <a:buChar char="■"/>
            </a:pPr>
            <a:r>
              <a:rPr lang="en" sz="1300"/>
              <a:t>Specialized in Eating Disorders to provide more direct support</a:t>
            </a:r>
            <a:endParaRPr sz="1300"/>
          </a:p>
          <a:p>
            <a:pPr indent="0" lvl="0" marL="0" rtl="0" algn="l">
              <a:lnSpc>
                <a:spcPct val="115000"/>
              </a:lnSpc>
              <a:spcBef>
                <a:spcPts val="1600"/>
              </a:spcBef>
              <a:spcAft>
                <a:spcPts val="0"/>
              </a:spcAft>
              <a:buNone/>
            </a:pPr>
            <a:r>
              <a:rPr b="1" lang="en" sz="1500"/>
              <a:t>Implications:</a:t>
            </a:r>
            <a:r>
              <a:rPr lang="en" sz="1300"/>
              <a:t> </a:t>
            </a:r>
            <a:r>
              <a:rPr b="1" lang="en" sz="1300"/>
              <a:t>positive affirmation</a:t>
            </a:r>
            <a:r>
              <a:rPr lang="en" sz="1300"/>
              <a:t> is backed by evidence and real users; </a:t>
            </a:r>
            <a:r>
              <a:rPr b="1" lang="en" sz="1300"/>
              <a:t>customizable </a:t>
            </a:r>
            <a:r>
              <a:rPr lang="en" sz="1300"/>
              <a:t>service gives users a sense of autonomy</a:t>
            </a:r>
            <a:endParaRPr sz="1300"/>
          </a:p>
        </p:txBody>
      </p:sp>
      <p:sp>
        <p:nvSpPr>
          <p:cNvPr id="297" name="Google Shape;297;p45"/>
          <p:cNvSpPr txBox="1"/>
          <p:nvPr/>
        </p:nvSpPr>
        <p:spPr>
          <a:xfrm>
            <a:off x="466675" y="806850"/>
            <a:ext cx="81171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2"/>
                </a:solidFill>
                <a:latin typeface="Albert Sans"/>
                <a:ea typeface="Albert Sans"/>
                <a:cs typeface="Albert Sans"/>
                <a:sym typeface="Albert Sans"/>
              </a:rPr>
              <a:t>Daily affirmation notifications to build self love and manifest desires.</a:t>
            </a:r>
            <a:endParaRPr b="1" sz="1500">
              <a:solidFill>
                <a:schemeClr val="lt2"/>
              </a:solidFill>
              <a:latin typeface="Albert Sans"/>
              <a:ea typeface="Albert Sans"/>
              <a:cs typeface="Albert Sans"/>
              <a:sym typeface="Albert Sans"/>
            </a:endParaRPr>
          </a:p>
        </p:txBody>
      </p:sp>
      <p:sp>
        <p:nvSpPr>
          <p:cNvPr id="298" name="Google Shape;298;p45"/>
          <p:cNvSpPr txBox="1"/>
          <p:nvPr/>
        </p:nvSpPr>
        <p:spPr>
          <a:xfrm>
            <a:off x="772925" y="1532600"/>
            <a:ext cx="3915600" cy="111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chemeClr val="dk1"/>
                </a:solidFill>
                <a:latin typeface="Albert Sans"/>
                <a:ea typeface="Albert Sans"/>
                <a:cs typeface="Albert Sans"/>
                <a:sym typeface="Albert Sans"/>
              </a:rPr>
              <a:t>Features: </a:t>
            </a:r>
            <a:endParaRPr b="1" sz="1500">
              <a:solidFill>
                <a:schemeClr val="dk1"/>
              </a:solidFill>
              <a:latin typeface="Albert Sans"/>
              <a:ea typeface="Albert Sans"/>
              <a:cs typeface="Albert Sans"/>
              <a:sym typeface="Albert Sans"/>
            </a:endParaRPr>
          </a:p>
          <a:p>
            <a:pPr indent="-219709" lvl="0" marL="274320" rtl="0" algn="l">
              <a:lnSpc>
                <a:spcPct val="115000"/>
              </a:lnSpc>
              <a:spcBef>
                <a:spcPts val="0"/>
              </a:spcBef>
              <a:spcAft>
                <a:spcPts val="0"/>
              </a:spcAft>
              <a:buClr>
                <a:schemeClr val="lt2"/>
              </a:buClr>
              <a:buSzPts val="1300"/>
              <a:buFont typeface="Albert Sans"/>
              <a:buChar char="■"/>
            </a:pPr>
            <a:r>
              <a:rPr lang="en" sz="1300">
                <a:solidFill>
                  <a:schemeClr val="dk1"/>
                </a:solidFill>
                <a:latin typeface="Albert Sans"/>
                <a:ea typeface="Albert Sans"/>
                <a:cs typeface="Albert Sans"/>
                <a:sym typeface="Albert Sans"/>
              </a:rPr>
              <a:t>Large library of daily affirmation cards</a:t>
            </a:r>
            <a:endParaRPr sz="1300">
              <a:solidFill>
                <a:schemeClr val="dk1"/>
              </a:solidFill>
              <a:latin typeface="Albert Sans"/>
              <a:ea typeface="Albert Sans"/>
              <a:cs typeface="Albert Sans"/>
              <a:sym typeface="Albert Sans"/>
            </a:endParaRPr>
          </a:p>
          <a:p>
            <a:pPr indent="-219709" lvl="0" marL="274320" rtl="0" algn="l">
              <a:lnSpc>
                <a:spcPct val="115000"/>
              </a:lnSpc>
              <a:spcBef>
                <a:spcPts val="0"/>
              </a:spcBef>
              <a:spcAft>
                <a:spcPts val="0"/>
              </a:spcAft>
              <a:buClr>
                <a:schemeClr val="lt2"/>
              </a:buClr>
              <a:buSzPts val="1300"/>
              <a:buFont typeface="Albert Sans"/>
              <a:buChar char="■"/>
            </a:pPr>
            <a:r>
              <a:rPr lang="en" sz="1300">
                <a:solidFill>
                  <a:schemeClr val="dk1"/>
                </a:solidFill>
                <a:latin typeface="Albert Sans"/>
                <a:ea typeface="Albert Sans"/>
                <a:cs typeface="Albert Sans"/>
                <a:sym typeface="Albert Sans"/>
              </a:rPr>
              <a:t>Schedule multiple reminders</a:t>
            </a:r>
            <a:endParaRPr sz="1300">
              <a:solidFill>
                <a:schemeClr val="dk1"/>
              </a:solidFill>
              <a:latin typeface="Albert Sans"/>
              <a:ea typeface="Albert Sans"/>
              <a:cs typeface="Albert Sans"/>
              <a:sym typeface="Albert Sans"/>
            </a:endParaRPr>
          </a:p>
          <a:p>
            <a:pPr indent="-219709" lvl="0" marL="274320" rtl="0" algn="l">
              <a:lnSpc>
                <a:spcPct val="115000"/>
              </a:lnSpc>
              <a:spcBef>
                <a:spcPts val="0"/>
              </a:spcBef>
              <a:spcAft>
                <a:spcPts val="0"/>
              </a:spcAft>
              <a:buClr>
                <a:schemeClr val="lt2"/>
              </a:buClr>
              <a:buSzPts val="1300"/>
              <a:buFont typeface="Albert Sans"/>
              <a:buChar char="■"/>
            </a:pPr>
            <a:r>
              <a:rPr lang="en" sz="1300">
                <a:solidFill>
                  <a:schemeClr val="dk1"/>
                </a:solidFill>
                <a:latin typeface="Albert Sans"/>
                <a:ea typeface="Albert Sans"/>
                <a:cs typeface="Albert Sans"/>
                <a:sym typeface="Albert Sans"/>
              </a:rPr>
              <a:t>Customize themes and widgets</a:t>
            </a:r>
            <a:endParaRPr sz="1300">
              <a:solidFill>
                <a:schemeClr val="dk1"/>
              </a:solidFill>
              <a:latin typeface="Albert Sans"/>
              <a:ea typeface="Albert Sans"/>
              <a:cs typeface="Albert Sans"/>
              <a:sym typeface="Albert Sans"/>
            </a:endParaRPr>
          </a:p>
        </p:txBody>
      </p:sp>
      <p:pic>
        <p:nvPicPr>
          <p:cNvPr id="299" name="Google Shape;299;p45"/>
          <p:cNvPicPr preferRelativeResize="0"/>
          <p:nvPr/>
        </p:nvPicPr>
        <p:blipFill rotWithShape="1">
          <a:blip r:embed="rId3">
            <a:alphaModFix/>
          </a:blip>
          <a:srcRect b="0" l="0" r="59584" t="1097"/>
          <a:stretch/>
        </p:blipFill>
        <p:spPr>
          <a:xfrm>
            <a:off x="5307380" y="1469800"/>
            <a:ext cx="3199596" cy="3253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pic>
        <p:nvPicPr>
          <p:cNvPr id="304" name="Google Shape;304;p46" title="Screenshot 2025-10-16 at 5.41.04 PM.png"/>
          <p:cNvPicPr preferRelativeResize="0"/>
          <p:nvPr/>
        </p:nvPicPr>
        <p:blipFill>
          <a:blip r:embed="rId3">
            <a:alphaModFix/>
          </a:blip>
          <a:stretch>
            <a:fillRect/>
          </a:stretch>
        </p:blipFill>
        <p:spPr>
          <a:xfrm>
            <a:off x="1106163" y="590600"/>
            <a:ext cx="6931676" cy="3962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cxnSp>
        <p:nvCxnSpPr>
          <p:cNvPr id="309" name="Google Shape;309;p47"/>
          <p:cNvCxnSpPr/>
          <p:nvPr/>
        </p:nvCxnSpPr>
        <p:spPr>
          <a:xfrm flipH="1" rot="10800000">
            <a:off x="1957925" y="2539950"/>
            <a:ext cx="5207100" cy="31800"/>
          </a:xfrm>
          <a:prstGeom prst="straightConnector1">
            <a:avLst/>
          </a:prstGeom>
          <a:noFill/>
          <a:ln cap="flat" cmpd="sng" w="9525">
            <a:solidFill>
              <a:schemeClr val="accent1"/>
            </a:solidFill>
            <a:prstDash val="solid"/>
            <a:round/>
            <a:headEnd len="med" w="med" type="none"/>
            <a:tailEnd len="med" w="med" type="none"/>
          </a:ln>
        </p:spPr>
      </p:cxnSp>
      <p:cxnSp>
        <p:nvCxnSpPr>
          <p:cNvPr id="310" name="Google Shape;310;p47"/>
          <p:cNvCxnSpPr/>
          <p:nvPr/>
        </p:nvCxnSpPr>
        <p:spPr>
          <a:xfrm rot="10800000">
            <a:off x="4567500" y="721200"/>
            <a:ext cx="9000" cy="3701100"/>
          </a:xfrm>
          <a:prstGeom prst="straightConnector1">
            <a:avLst/>
          </a:prstGeom>
          <a:noFill/>
          <a:ln cap="flat" cmpd="sng" w="9525">
            <a:solidFill>
              <a:schemeClr val="accent1"/>
            </a:solidFill>
            <a:prstDash val="solid"/>
            <a:round/>
            <a:headEnd len="med" w="med" type="none"/>
            <a:tailEnd len="med" w="med" type="none"/>
          </a:ln>
        </p:spPr>
      </p:cxnSp>
      <p:pic>
        <p:nvPicPr>
          <p:cNvPr id="311" name="Google Shape;311;p47" title="Screenshot 2025-10-16 at 3.07.35 PM.png"/>
          <p:cNvPicPr preferRelativeResize="0"/>
          <p:nvPr/>
        </p:nvPicPr>
        <p:blipFill>
          <a:blip r:embed="rId3">
            <a:alphaModFix/>
          </a:blip>
          <a:stretch>
            <a:fillRect/>
          </a:stretch>
        </p:blipFill>
        <p:spPr>
          <a:xfrm>
            <a:off x="2531925" y="3515275"/>
            <a:ext cx="691575" cy="688812"/>
          </a:xfrm>
          <a:prstGeom prst="rect">
            <a:avLst/>
          </a:prstGeom>
          <a:noFill/>
          <a:ln>
            <a:noFill/>
          </a:ln>
        </p:spPr>
      </p:pic>
      <p:pic>
        <p:nvPicPr>
          <p:cNvPr id="312" name="Google Shape;312;p47" title="Screenshot 2025-10-16 at 3.50.15 PM.png"/>
          <p:cNvPicPr preferRelativeResize="0"/>
          <p:nvPr/>
        </p:nvPicPr>
        <p:blipFill>
          <a:blip r:embed="rId4">
            <a:alphaModFix/>
          </a:blip>
          <a:stretch>
            <a:fillRect/>
          </a:stretch>
        </p:blipFill>
        <p:spPr>
          <a:xfrm>
            <a:off x="4929675" y="3461400"/>
            <a:ext cx="1958774" cy="537450"/>
          </a:xfrm>
          <a:prstGeom prst="rect">
            <a:avLst/>
          </a:prstGeom>
          <a:noFill/>
          <a:ln>
            <a:noFill/>
          </a:ln>
        </p:spPr>
      </p:pic>
      <p:sp>
        <p:nvSpPr>
          <p:cNvPr id="313" name="Google Shape;313;p47"/>
          <p:cNvSpPr txBox="1"/>
          <p:nvPr/>
        </p:nvSpPr>
        <p:spPr>
          <a:xfrm>
            <a:off x="4296400" y="982900"/>
            <a:ext cx="1082700" cy="46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highlight>
                  <a:srgbClr val="F4CCCC"/>
                </a:highlight>
                <a:latin typeface="Lora"/>
                <a:ea typeface="Lora"/>
                <a:cs typeface="Lora"/>
                <a:sym typeface="Lora"/>
              </a:rPr>
              <a:t>BlooME</a:t>
            </a:r>
            <a:endParaRPr b="1" sz="1700">
              <a:solidFill>
                <a:schemeClr val="dk1"/>
              </a:solidFill>
              <a:highlight>
                <a:srgbClr val="F4CCCC"/>
              </a:highlight>
              <a:latin typeface="Lora"/>
              <a:ea typeface="Lora"/>
              <a:cs typeface="Lora"/>
              <a:sym typeface="Lora"/>
            </a:endParaRPr>
          </a:p>
        </p:txBody>
      </p:sp>
      <p:sp>
        <p:nvSpPr>
          <p:cNvPr id="314" name="Google Shape;314;p47"/>
          <p:cNvSpPr txBox="1"/>
          <p:nvPr/>
        </p:nvSpPr>
        <p:spPr>
          <a:xfrm>
            <a:off x="4013700" y="340875"/>
            <a:ext cx="12633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latin typeface="Albert Sans"/>
                <a:ea typeface="Albert Sans"/>
                <a:cs typeface="Albert Sans"/>
                <a:sym typeface="Albert Sans"/>
              </a:rPr>
              <a:t>COMMUNITY</a:t>
            </a:r>
            <a:endParaRPr b="1" sz="1200">
              <a:solidFill>
                <a:schemeClr val="dk1"/>
              </a:solidFill>
              <a:latin typeface="Albert Sans"/>
              <a:ea typeface="Albert Sans"/>
              <a:cs typeface="Albert Sans"/>
              <a:sym typeface="Albert Sans"/>
            </a:endParaRPr>
          </a:p>
        </p:txBody>
      </p:sp>
      <p:sp>
        <p:nvSpPr>
          <p:cNvPr id="315" name="Google Shape;315;p47"/>
          <p:cNvSpPr txBox="1"/>
          <p:nvPr/>
        </p:nvSpPr>
        <p:spPr>
          <a:xfrm>
            <a:off x="4115800" y="4422300"/>
            <a:ext cx="12633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latin typeface="Albert Sans"/>
                <a:ea typeface="Albert Sans"/>
                <a:cs typeface="Albert Sans"/>
                <a:sym typeface="Albert Sans"/>
              </a:rPr>
              <a:t>INDIVIDUAL</a:t>
            </a:r>
            <a:endParaRPr b="1" sz="1200">
              <a:solidFill>
                <a:schemeClr val="dk1"/>
              </a:solidFill>
              <a:latin typeface="Albert Sans"/>
              <a:ea typeface="Albert Sans"/>
              <a:cs typeface="Albert Sans"/>
              <a:sym typeface="Albert Sans"/>
            </a:endParaRPr>
          </a:p>
        </p:txBody>
      </p:sp>
      <p:sp>
        <p:nvSpPr>
          <p:cNvPr id="316" name="Google Shape;316;p47"/>
          <p:cNvSpPr txBox="1"/>
          <p:nvPr/>
        </p:nvSpPr>
        <p:spPr>
          <a:xfrm>
            <a:off x="846000" y="2385850"/>
            <a:ext cx="9951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latin typeface="Albert Sans"/>
                <a:ea typeface="Albert Sans"/>
                <a:cs typeface="Albert Sans"/>
                <a:sym typeface="Albert Sans"/>
              </a:rPr>
              <a:t>ENGAGING</a:t>
            </a:r>
            <a:endParaRPr b="1" sz="1200">
              <a:solidFill>
                <a:schemeClr val="dk1"/>
              </a:solidFill>
              <a:latin typeface="Albert Sans"/>
              <a:ea typeface="Albert Sans"/>
              <a:cs typeface="Albert Sans"/>
              <a:sym typeface="Albert Sans"/>
            </a:endParaRPr>
          </a:p>
        </p:txBody>
      </p:sp>
      <p:sp>
        <p:nvSpPr>
          <p:cNvPr id="317" name="Google Shape;317;p47"/>
          <p:cNvSpPr txBox="1"/>
          <p:nvPr/>
        </p:nvSpPr>
        <p:spPr>
          <a:xfrm>
            <a:off x="7260775" y="2346025"/>
            <a:ext cx="12633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latin typeface="Albert Sans"/>
                <a:ea typeface="Albert Sans"/>
                <a:cs typeface="Albert Sans"/>
                <a:sym typeface="Albert Sans"/>
              </a:rPr>
              <a:t>CLINICAL</a:t>
            </a:r>
            <a:endParaRPr b="1" sz="1200">
              <a:solidFill>
                <a:schemeClr val="dk1"/>
              </a:solidFill>
              <a:latin typeface="Albert Sans"/>
              <a:ea typeface="Albert Sans"/>
              <a:cs typeface="Albert Sans"/>
              <a:sym typeface="Albert Sans"/>
            </a:endParaRPr>
          </a:p>
        </p:txBody>
      </p:sp>
      <p:pic>
        <p:nvPicPr>
          <p:cNvPr id="318" name="Google Shape;318;p47" title="Screenshot 2025-10-16 at 4.51.52 PM.png"/>
          <p:cNvPicPr preferRelativeResize="0"/>
          <p:nvPr/>
        </p:nvPicPr>
        <p:blipFill>
          <a:blip r:embed="rId5">
            <a:alphaModFix/>
          </a:blip>
          <a:stretch>
            <a:fillRect/>
          </a:stretch>
        </p:blipFill>
        <p:spPr>
          <a:xfrm>
            <a:off x="6347275" y="2676538"/>
            <a:ext cx="691574" cy="680056"/>
          </a:xfrm>
          <a:prstGeom prst="rect">
            <a:avLst/>
          </a:prstGeom>
          <a:noFill/>
          <a:ln>
            <a:noFill/>
          </a:ln>
        </p:spPr>
      </p:pic>
      <p:pic>
        <p:nvPicPr>
          <p:cNvPr id="319" name="Google Shape;319;p47"/>
          <p:cNvPicPr preferRelativeResize="0"/>
          <p:nvPr/>
        </p:nvPicPr>
        <p:blipFill>
          <a:blip r:embed="rId6">
            <a:alphaModFix/>
          </a:blip>
          <a:stretch>
            <a:fillRect/>
          </a:stretch>
        </p:blipFill>
        <p:spPr>
          <a:xfrm>
            <a:off x="3065650" y="2086799"/>
            <a:ext cx="691575" cy="6885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8"/>
          <p:cNvSpPr txBox="1"/>
          <p:nvPr>
            <p:ph type="title"/>
          </p:nvPr>
        </p:nvSpPr>
        <p:spPr>
          <a:xfrm>
            <a:off x="715100" y="713975"/>
            <a:ext cx="5577600" cy="23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8700">
                <a:solidFill>
                  <a:schemeClr val="accent1"/>
                </a:solidFill>
              </a:rPr>
              <a:t>Values in </a:t>
            </a:r>
            <a:r>
              <a:rPr lang="en" sz="8700">
                <a:solidFill>
                  <a:schemeClr val="lt2"/>
                </a:solidFill>
              </a:rPr>
              <a:t>Design</a:t>
            </a:r>
            <a:endParaRPr sz="8700">
              <a:solidFill>
                <a:schemeClr val="lt2"/>
              </a:solidFill>
            </a:endParaRPr>
          </a:p>
        </p:txBody>
      </p:sp>
      <p:cxnSp>
        <p:nvCxnSpPr>
          <p:cNvPr id="325" name="Google Shape;325;p48">
            <a:hlinkClick action="ppaction://hlinkshowjump?jump=nextslide"/>
          </p:cNvPr>
          <p:cNvCxnSpPr/>
          <p:nvPr/>
        </p:nvCxnSpPr>
        <p:spPr>
          <a:xfrm>
            <a:off x="715100" y="44144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9"/>
          <p:cNvSpPr txBox="1"/>
          <p:nvPr>
            <p:ph idx="1" type="subTitle"/>
          </p:nvPr>
        </p:nvSpPr>
        <p:spPr>
          <a:xfrm>
            <a:off x="1074075" y="2140725"/>
            <a:ext cx="2432400" cy="88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Young adults (15–25) experiencing distress around food and body image- using the app for </a:t>
            </a:r>
            <a:r>
              <a:rPr b="1" lang="en" sz="1300"/>
              <a:t>support, psychoeducation, and daily coping</a:t>
            </a:r>
            <a:r>
              <a:rPr lang="en" sz="1300"/>
              <a:t> — particularly because traditional treatment feels inaccessible, stigmatizing, or “too clinical.”</a:t>
            </a:r>
            <a:endParaRPr sz="1300"/>
          </a:p>
          <a:p>
            <a:pPr indent="0" lvl="0" marL="0" rtl="0" algn="l">
              <a:spcBef>
                <a:spcPts val="0"/>
              </a:spcBef>
              <a:spcAft>
                <a:spcPts val="0"/>
              </a:spcAft>
              <a:buNone/>
            </a:pPr>
            <a:r>
              <a:t/>
            </a:r>
            <a:endParaRPr sz="1300"/>
          </a:p>
        </p:txBody>
      </p:sp>
      <p:sp>
        <p:nvSpPr>
          <p:cNvPr id="331" name="Google Shape;331;p49"/>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Stakeholder Analysis</a:t>
            </a:r>
            <a:endParaRPr/>
          </a:p>
        </p:txBody>
      </p:sp>
      <p:sp>
        <p:nvSpPr>
          <p:cNvPr id="332" name="Google Shape;332;p49"/>
          <p:cNvSpPr txBox="1"/>
          <p:nvPr>
            <p:ph idx="3" type="subTitle"/>
          </p:nvPr>
        </p:nvSpPr>
        <p:spPr>
          <a:xfrm>
            <a:off x="1074075" y="1485525"/>
            <a:ext cx="2432400" cy="731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2"/>
                </a:solidFill>
              </a:rPr>
              <a:t>Direct Stakeholder: Users of App</a:t>
            </a:r>
            <a:endParaRPr sz="2000"/>
          </a:p>
        </p:txBody>
      </p:sp>
      <p:sp>
        <p:nvSpPr>
          <p:cNvPr id="333" name="Google Shape;333;p49"/>
          <p:cNvSpPr txBox="1"/>
          <p:nvPr>
            <p:ph idx="5" type="subTitle"/>
          </p:nvPr>
        </p:nvSpPr>
        <p:spPr>
          <a:xfrm>
            <a:off x="5106601" y="2248525"/>
            <a:ext cx="2432400" cy="88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Loved ones of individuals struggling with food or body image concerns- </a:t>
            </a:r>
            <a:r>
              <a:rPr b="1" lang="en" sz="1300"/>
              <a:t>indirect beneficiaries</a:t>
            </a:r>
            <a:r>
              <a:rPr lang="en" sz="1300"/>
              <a:t> who may see improvements in their loved one’s </a:t>
            </a:r>
            <a:r>
              <a:rPr lang="en" sz="1300"/>
              <a:t>well being</a:t>
            </a:r>
            <a:r>
              <a:rPr lang="en" sz="1300"/>
              <a:t> or use app-informed language to better support them.</a:t>
            </a:r>
            <a:endParaRPr sz="1300"/>
          </a:p>
          <a:p>
            <a:pPr indent="0" lvl="0" marL="0" rtl="0" algn="l">
              <a:spcBef>
                <a:spcPts val="0"/>
              </a:spcBef>
              <a:spcAft>
                <a:spcPts val="0"/>
              </a:spcAft>
              <a:buNone/>
            </a:pPr>
            <a:r>
              <a:t/>
            </a:r>
            <a:endParaRPr sz="1300"/>
          </a:p>
        </p:txBody>
      </p:sp>
      <p:sp>
        <p:nvSpPr>
          <p:cNvPr id="334" name="Google Shape;334;p49"/>
          <p:cNvSpPr txBox="1"/>
          <p:nvPr>
            <p:ph idx="7" type="subTitle"/>
          </p:nvPr>
        </p:nvSpPr>
        <p:spPr>
          <a:xfrm>
            <a:off x="5106600" y="1485525"/>
            <a:ext cx="2865300" cy="731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2"/>
                </a:solidFill>
              </a:rPr>
              <a:t>Indirect Stakeholder: Family &amp; Friends</a:t>
            </a:r>
            <a:endParaRPr>
              <a:solidFill>
                <a:schemeClr val="lt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50"/>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Stakeholder Analysis</a:t>
            </a:r>
            <a:endParaRPr/>
          </a:p>
        </p:txBody>
      </p:sp>
      <p:sp>
        <p:nvSpPr>
          <p:cNvPr id="340" name="Google Shape;340;p50"/>
          <p:cNvSpPr txBox="1"/>
          <p:nvPr>
            <p:ph idx="2" type="subTitle"/>
          </p:nvPr>
        </p:nvSpPr>
        <p:spPr>
          <a:xfrm>
            <a:off x="5022852" y="2734800"/>
            <a:ext cx="2714400" cy="88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Eating disorder awareness and body image advocacy groups, who may be </a:t>
            </a:r>
            <a:r>
              <a:rPr b="1" lang="en" sz="1300"/>
              <a:t>partners for awareness </a:t>
            </a:r>
            <a:r>
              <a:rPr lang="en" sz="1300"/>
              <a:t>campaigns, outreach, or resource integration.</a:t>
            </a:r>
            <a:endParaRPr sz="1300"/>
          </a:p>
        </p:txBody>
      </p:sp>
      <p:sp>
        <p:nvSpPr>
          <p:cNvPr id="341" name="Google Shape;341;p50"/>
          <p:cNvSpPr txBox="1"/>
          <p:nvPr>
            <p:ph idx="4" type="subTitle"/>
          </p:nvPr>
        </p:nvSpPr>
        <p:spPr>
          <a:xfrm>
            <a:off x="5022850" y="1800600"/>
            <a:ext cx="3522300" cy="731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2"/>
                </a:solidFill>
              </a:rPr>
              <a:t>Indirect Stakeholder: </a:t>
            </a:r>
            <a:endParaRPr>
              <a:solidFill>
                <a:schemeClr val="lt2"/>
              </a:solidFill>
            </a:endParaRPr>
          </a:p>
          <a:p>
            <a:pPr indent="0" lvl="0" marL="0" rtl="0" algn="l">
              <a:spcBef>
                <a:spcPts val="0"/>
              </a:spcBef>
              <a:spcAft>
                <a:spcPts val="0"/>
              </a:spcAft>
              <a:buNone/>
            </a:pPr>
            <a:r>
              <a:rPr lang="en">
                <a:solidFill>
                  <a:schemeClr val="lt2"/>
                </a:solidFill>
              </a:rPr>
              <a:t>Eating Disorder </a:t>
            </a:r>
            <a:endParaRPr>
              <a:solidFill>
                <a:schemeClr val="lt2"/>
              </a:solidFill>
            </a:endParaRPr>
          </a:p>
          <a:p>
            <a:pPr indent="0" lvl="0" marL="0" rtl="0" algn="l">
              <a:spcBef>
                <a:spcPts val="0"/>
              </a:spcBef>
              <a:spcAft>
                <a:spcPts val="0"/>
              </a:spcAft>
              <a:buNone/>
            </a:pPr>
            <a:r>
              <a:rPr lang="en">
                <a:solidFill>
                  <a:schemeClr val="lt2"/>
                </a:solidFill>
              </a:rPr>
              <a:t>Advocacy Orgs</a:t>
            </a:r>
            <a:endParaRPr sz="2100"/>
          </a:p>
        </p:txBody>
      </p:sp>
      <p:sp>
        <p:nvSpPr>
          <p:cNvPr id="342" name="Google Shape;342;p50"/>
          <p:cNvSpPr txBox="1"/>
          <p:nvPr>
            <p:ph idx="9" type="subTitle"/>
          </p:nvPr>
        </p:nvSpPr>
        <p:spPr>
          <a:xfrm>
            <a:off x="1190376" y="2734800"/>
            <a:ext cx="2432400" cy="88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Institutions and policymakers who may view it as a scalable, </a:t>
            </a:r>
            <a:r>
              <a:rPr b="1" lang="en" sz="1300"/>
              <a:t>early-intervention model</a:t>
            </a:r>
            <a:r>
              <a:rPr lang="en" sz="1300"/>
              <a:t> that reduces burden on clinical systems.</a:t>
            </a:r>
            <a:endParaRPr sz="1300"/>
          </a:p>
        </p:txBody>
      </p:sp>
      <p:sp>
        <p:nvSpPr>
          <p:cNvPr id="343" name="Google Shape;343;p50"/>
          <p:cNvSpPr txBox="1"/>
          <p:nvPr>
            <p:ph idx="14" type="subTitle"/>
          </p:nvPr>
        </p:nvSpPr>
        <p:spPr>
          <a:xfrm>
            <a:off x="1190375" y="1866025"/>
            <a:ext cx="2600100" cy="731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2"/>
                </a:solidFill>
              </a:rPr>
              <a:t>Indirect Stakeholder: Healthcare Professionals</a:t>
            </a:r>
            <a:endParaRPr sz="19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grpSp>
        <p:nvGrpSpPr>
          <p:cNvPr id="348" name="Google Shape;348;p51"/>
          <p:cNvGrpSpPr/>
          <p:nvPr/>
        </p:nvGrpSpPr>
        <p:grpSpPr>
          <a:xfrm>
            <a:off x="1289728" y="884101"/>
            <a:ext cx="2479134" cy="3375292"/>
            <a:chOff x="1655550" y="790900"/>
            <a:chExt cx="2510262" cy="3417671"/>
          </a:xfrm>
        </p:grpSpPr>
        <p:sp>
          <p:nvSpPr>
            <p:cNvPr id="349" name="Google Shape;349;p51"/>
            <p:cNvSpPr/>
            <p:nvPr/>
          </p:nvSpPr>
          <p:spPr>
            <a:xfrm>
              <a:off x="1655550" y="790900"/>
              <a:ext cx="2510262" cy="3417671"/>
            </a:xfrm>
            <a:custGeom>
              <a:rect b="b" l="l" r="r" t="t"/>
              <a:pathLst>
                <a:path extrusionOk="0" h="190426" w="143096">
                  <a:moveTo>
                    <a:pt x="2914" y="0"/>
                  </a:moveTo>
                  <a:cubicBezTo>
                    <a:pt x="1280" y="0"/>
                    <a:pt x="0" y="1281"/>
                    <a:pt x="0" y="2914"/>
                  </a:cubicBezTo>
                  <a:lnTo>
                    <a:pt x="0" y="187512"/>
                  </a:lnTo>
                  <a:cubicBezTo>
                    <a:pt x="0" y="189101"/>
                    <a:pt x="1280" y="190426"/>
                    <a:pt x="2914" y="190426"/>
                  </a:cubicBezTo>
                  <a:lnTo>
                    <a:pt x="140182" y="190426"/>
                  </a:lnTo>
                  <a:cubicBezTo>
                    <a:pt x="141771" y="190426"/>
                    <a:pt x="143096" y="189101"/>
                    <a:pt x="143096" y="187512"/>
                  </a:cubicBezTo>
                  <a:lnTo>
                    <a:pt x="143096" y="2914"/>
                  </a:lnTo>
                  <a:cubicBezTo>
                    <a:pt x="143096" y="1281"/>
                    <a:pt x="141771" y="0"/>
                    <a:pt x="1401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51"/>
            <p:cNvSpPr/>
            <p:nvPr/>
          </p:nvSpPr>
          <p:spPr>
            <a:xfrm>
              <a:off x="1735300" y="886765"/>
              <a:ext cx="2350730" cy="3115776"/>
            </a:xfrm>
            <a:custGeom>
              <a:rect b="b" l="l" r="r" t="t"/>
              <a:pathLst>
                <a:path extrusionOk="0" h="173605" w="134002">
                  <a:moveTo>
                    <a:pt x="1" y="1"/>
                  </a:moveTo>
                  <a:lnTo>
                    <a:pt x="1" y="53821"/>
                  </a:lnTo>
                  <a:lnTo>
                    <a:pt x="1" y="127599"/>
                  </a:lnTo>
                  <a:lnTo>
                    <a:pt x="1" y="173605"/>
                  </a:lnTo>
                  <a:lnTo>
                    <a:pt x="134001" y="173605"/>
                  </a:lnTo>
                  <a:lnTo>
                    <a:pt x="134001" y="34615"/>
                  </a:lnTo>
                  <a:lnTo>
                    <a:pt x="13400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1" name="Google Shape;351;p51"/>
          <p:cNvSpPr txBox="1"/>
          <p:nvPr>
            <p:ph type="title"/>
          </p:nvPr>
        </p:nvSpPr>
        <p:spPr>
          <a:xfrm>
            <a:off x="4557325" y="536525"/>
            <a:ext cx="5230500" cy="54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1"/>
                </a:solidFill>
              </a:rPr>
              <a:t>Tarot Card: </a:t>
            </a:r>
            <a:endParaRPr>
              <a:solidFill>
                <a:schemeClr val="accent1"/>
              </a:solidFill>
            </a:endParaRPr>
          </a:p>
          <a:p>
            <a:pPr indent="0" lvl="0" marL="0" rtl="0" algn="l">
              <a:spcBef>
                <a:spcPts val="0"/>
              </a:spcBef>
              <a:spcAft>
                <a:spcPts val="0"/>
              </a:spcAft>
              <a:buNone/>
            </a:pPr>
            <a:r>
              <a:rPr lang="en">
                <a:solidFill>
                  <a:schemeClr val="lt2"/>
                </a:solidFill>
              </a:rPr>
              <a:t>Scale and Disruption </a:t>
            </a:r>
            <a:endParaRPr>
              <a:solidFill>
                <a:schemeClr val="lt2"/>
              </a:solidFill>
            </a:endParaRPr>
          </a:p>
        </p:txBody>
      </p:sp>
      <p:sp>
        <p:nvSpPr>
          <p:cNvPr id="352" name="Google Shape;352;p51"/>
          <p:cNvSpPr txBox="1"/>
          <p:nvPr>
            <p:ph idx="1" type="body"/>
          </p:nvPr>
        </p:nvSpPr>
        <p:spPr>
          <a:xfrm>
            <a:off x="4493475" y="972175"/>
            <a:ext cx="4248600" cy="3796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300">
                <a:solidFill>
                  <a:srgbClr val="000000"/>
                </a:solidFill>
                <a:latin typeface="Arial"/>
                <a:ea typeface="Arial"/>
                <a:cs typeface="Arial"/>
                <a:sym typeface="Arial"/>
              </a:rPr>
              <a:t>Who might lose market share / jobs</a:t>
            </a:r>
            <a:endParaRPr b="1" sz="1300">
              <a:solidFill>
                <a:srgbClr val="000000"/>
              </a:solidFill>
              <a:latin typeface="Arial"/>
              <a:ea typeface="Arial"/>
              <a:cs typeface="Arial"/>
              <a:sym typeface="Arial"/>
            </a:endParaRPr>
          </a:p>
          <a:p>
            <a:pPr indent="-311150" lvl="0" marL="457200" rtl="0" algn="l">
              <a:lnSpc>
                <a:spcPct val="115000"/>
              </a:lnSpc>
              <a:spcBef>
                <a:spcPts val="1200"/>
              </a:spcBef>
              <a:spcAft>
                <a:spcPts val="0"/>
              </a:spcAft>
              <a:buClr>
                <a:srgbClr val="000000"/>
              </a:buClr>
              <a:buSzPts val="1300"/>
              <a:buFont typeface="Arial"/>
              <a:buChar char="●"/>
            </a:pPr>
            <a:r>
              <a:rPr b="1" lang="en" sz="1300">
                <a:solidFill>
                  <a:srgbClr val="000000"/>
                </a:solidFill>
                <a:latin typeface="Arial"/>
                <a:ea typeface="Arial"/>
                <a:cs typeface="Arial"/>
                <a:sym typeface="Arial"/>
              </a:rPr>
              <a:t>Diet industry &amp; weight-loss apps</a:t>
            </a:r>
            <a:r>
              <a:rPr lang="en" sz="1300">
                <a:solidFill>
                  <a:srgbClr val="000000"/>
                </a:solidFill>
                <a:latin typeface="Arial"/>
                <a:ea typeface="Arial"/>
                <a:cs typeface="Arial"/>
                <a:sym typeface="Arial"/>
              </a:rPr>
              <a:t> (fad programs, restrictive trackers, “detox” plans): demand declines as users move toward body-peace and nourishment.</a:t>
            </a:r>
            <a:endParaRPr sz="1300">
              <a:solidFill>
                <a:srgbClr val="000000"/>
              </a:solidFill>
              <a:latin typeface="Arial"/>
              <a:ea typeface="Arial"/>
              <a:cs typeface="Arial"/>
              <a:sym typeface="Arial"/>
            </a:endParaRPr>
          </a:p>
          <a:p>
            <a:pPr indent="-311150" lvl="0" marL="457200" rtl="0" algn="l">
              <a:lnSpc>
                <a:spcPct val="115000"/>
              </a:lnSpc>
              <a:spcBef>
                <a:spcPts val="0"/>
              </a:spcBef>
              <a:spcAft>
                <a:spcPts val="0"/>
              </a:spcAft>
              <a:buClr>
                <a:srgbClr val="000000"/>
              </a:buClr>
              <a:buSzPts val="1300"/>
              <a:buFont typeface="Arial"/>
              <a:buChar char="●"/>
            </a:pPr>
            <a:r>
              <a:rPr b="1" lang="en" sz="1300">
                <a:solidFill>
                  <a:srgbClr val="000000"/>
                </a:solidFill>
                <a:latin typeface="Arial"/>
                <a:ea typeface="Arial"/>
                <a:cs typeface="Arial"/>
                <a:sym typeface="Arial"/>
              </a:rPr>
              <a:t>Some ‘accountability’ tools</a:t>
            </a:r>
            <a:r>
              <a:rPr lang="en" sz="1300">
                <a:solidFill>
                  <a:srgbClr val="000000"/>
                </a:solidFill>
                <a:latin typeface="Arial"/>
                <a:ea typeface="Arial"/>
                <a:cs typeface="Arial"/>
                <a:sym typeface="Arial"/>
              </a:rPr>
              <a:t> built on weighing/calorie counting may contract.</a:t>
            </a:r>
            <a:endParaRPr sz="13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300">
                <a:solidFill>
                  <a:srgbClr val="000000"/>
                </a:solidFill>
                <a:latin typeface="Arial"/>
                <a:ea typeface="Arial"/>
                <a:cs typeface="Arial"/>
                <a:sym typeface="Arial"/>
              </a:rPr>
              <a:t>What does </a:t>
            </a:r>
            <a:r>
              <a:rPr b="1" i="1" lang="en" sz="1300">
                <a:solidFill>
                  <a:srgbClr val="000000"/>
                </a:solidFill>
                <a:latin typeface="Arial"/>
                <a:ea typeface="Arial"/>
                <a:cs typeface="Arial"/>
                <a:sym typeface="Arial"/>
              </a:rPr>
              <a:t>not</a:t>
            </a:r>
            <a:r>
              <a:rPr b="1" lang="en" sz="1300">
                <a:solidFill>
                  <a:srgbClr val="000000"/>
                </a:solidFill>
                <a:latin typeface="Arial"/>
                <a:ea typeface="Arial"/>
                <a:cs typeface="Arial"/>
                <a:sym typeface="Arial"/>
              </a:rPr>
              <a:t> disappear (but changes)</a:t>
            </a:r>
            <a:endParaRPr b="1" sz="1300">
              <a:solidFill>
                <a:srgbClr val="000000"/>
              </a:solidFill>
              <a:latin typeface="Arial"/>
              <a:ea typeface="Arial"/>
              <a:cs typeface="Arial"/>
              <a:sym typeface="Arial"/>
            </a:endParaRPr>
          </a:p>
          <a:p>
            <a:pPr indent="-311150" lvl="0" marL="457200" rtl="0" algn="l">
              <a:lnSpc>
                <a:spcPct val="115000"/>
              </a:lnSpc>
              <a:spcBef>
                <a:spcPts val="1200"/>
              </a:spcBef>
              <a:spcAft>
                <a:spcPts val="0"/>
              </a:spcAft>
              <a:buClr>
                <a:srgbClr val="000000"/>
              </a:buClr>
              <a:buSzPts val="1300"/>
              <a:buFont typeface="Arial"/>
              <a:buChar char="●"/>
            </a:pPr>
            <a:r>
              <a:rPr b="1" lang="en" sz="1300">
                <a:solidFill>
                  <a:srgbClr val="000000"/>
                </a:solidFill>
                <a:latin typeface="Arial"/>
                <a:ea typeface="Arial"/>
                <a:cs typeface="Arial"/>
                <a:sym typeface="Arial"/>
              </a:rPr>
              <a:t>Therapists &amp; ED clinicians:</a:t>
            </a:r>
            <a:r>
              <a:rPr lang="en" sz="1300">
                <a:solidFill>
                  <a:srgbClr val="000000"/>
                </a:solidFill>
                <a:latin typeface="Arial"/>
                <a:ea typeface="Arial"/>
                <a:cs typeface="Arial"/>
                <a:sym typeface="Arial"/>
              </a:rPr>
              <a:t> roles remain essential; demand shifts from crisis/residential toward earlier, stepped-care, skills-focused work. </a:t>
            </a:r>
            <a:endParaRPr sz="1300">
              <a:solidFill>
                <a:srgbClr val="000000"/>
              </a:solidFill>
              <a:latin typeface="Arial"/>
              <a:ea typeface="Arial"/>
              <a:cs typeface="Arial"/>
              <a:sym typeface="Arial"/>
            </a:endParaRPr>
          </a:p>
          <a:p>
            <a:pPr indent="-311150" lvl="0" marL="457200" rtl="0" algn="l">
              <a:lnSpc>
                <a:spcPct val="115000"/>
              </a:lnSpc>
              <a:spcBef>
                <a:spcPts val="0"/>
              </a:spcBef>
              <a:spcAft>
                <a:spcPts val="0"/>
              </a:spcAft>
              <a:buClr>
                <a:srgbClr val="000000"/>
              </a:buClr>
              <a:buSzPts val="1300"/>
              <a:buFont typeface="Arial"/>
              <a:buChar char="●"/>
            </a:pPr>
            <a:r>
              <a:rPr b="1" lang="en" sz="1300">
                <a:solidFill>
                  <a:srgbClr val="000000"/>
                </a:solidFill>
                <a:latin typeface="Arial"/>
                <a:ea typeface="Arial"/>
                <a:cs typeface="Arial"/>
                <a:sym typeface="Arial"/>
              </a:rPr>
              <a:t>Recovery coaches &amp; peer supporters:</a:t>
            </a:r>
            <a:r>
              <a:rPr lang="en" sz="1300">
                <a:solidFill>
                  <a:srgbClr val="000000"/>
                </a:solidFill>
                <a:latin typeface="Arial"/>
                <a:ea typeface="Arial"/>
                <a:cs typeface="Arial"/>
                <a:sym typeface="Arial"/>
              </a:rPr>
              <a:t> augmented—not replaced—by scalable, anonymous support that can </a:t>
            </a:r>
            <a:r>
              <a:rPr lang="en" sz="1300">
                <a:solidFill>
                  <a:srgbClr val="000000"/>
                </a:solidFill>
                <a:latin typeface="Arial"/>
                <a:ea typeface="Arial"/>
                <a:cs typeface="Arial"/>
                <a:sym typeface="Arial"/>
              </a:rPr>
              <a:t>triage and </a:t>
            </a:r>
            <a:r>
              <a:rPr lang="en" sz="1300">
                <a:solidFill>
                  <a:srgbClr val="000000"/>
                </a:solidFill>
                <a:latin typeface="Arial"/>
                <a:ea typeface="Arial"/>
                <a:cs typeface="Arial"/>
                <a:sym typeface="Arial"/>
              </a:rPr>
              <a:t>refer.</a:t>
            </a:r>
            <a:endParaRPr sz="1400"/>
          </a:p>
        </p:txBody>
      </p:sp>
      <p:pic>
        <p:nvPicPr>
          <p:cNvPr id="353" name="Google Shape;353;p51"/>
          <p:cNvPicPr preferRelativeResize="0"/>
          <p:nvPr/>
        </p:nvPicPr>
        <p:blipFill>
          <a:blip r:embed="rId3">
            <a:alphaModFix/>
          </a:blip>
          <a:stretch>
            <a:fillRect/>
          </a:stretch>
        </p:blipFill>
        <p:spPr>
          <a:xfrm>
            <a:off x="1551312" y="1085225"/>
            <a:ext cx="1955975" cy="29730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grpSp>
        <p:nvGrpSpPr>
          <p:cNvPr id="358" name="Google Shape;358;p52"/>
          <p:cNvGrpSpPr/>
          <p:nvPr/>
        </p:nvGrpSpPr>
        <p:grpSpPr>
          <a:xfrm>
            <a:off x="1289728" y="884101"/>
            <a:ext cx="2479134" cy="3375292"/>
            <a:chOff x="1655550" y="790900"/>
            <a:chExt cx="2510262" cy="3417671"/>
          </a:xfrm>
        </p:grpSpPr>
        <p:sp>
          <p:nvSpPr>
            <p:cNvPr id="359" name="Google Shape;359;p52"/>
            <p:cNvSpPr/>
            <p:nvPr/>
          </p:nvSpPr>
          <p:spPr>
            <a:xfrm>
              <a:off x="1655550" y="790900"/>
              <a:ext cx="2510262" cy="3417671"/>
            </a:xfrm>
            <a:custGeom>
              <a:rect b="b" l="l" r="r" t="t"/>
              <a:pathLst>
                <a:path extrusionOk="0" h="190426" w="143096">
                  <a:moveTo>
                    <a:pt x="2914" y="0"/>
                  </a:moveTo>
                  <a:cubicBezTo>
                    <a:pt x="1280" y="0"/>
                    <a:pt x="0" y="1281"/>
                    <a:pt x="0" y="2914"/>
                  </a:cubicBezTo>
                  <a:lnTo>
                    <a:pt x="0" y="187512"/>
                  </a:lnTo>
                  <a:cubicBezTo>
                    <a:pt x="0" y="189101"/>
                    <a:pt x="1280" y="190426"/>
                    <a:pt x="2914" y="190426"/>
                  </a:cubicBezTo>
                  <a:lnTo>
                    <a:pt x="140182" y="190426"/>
                  </a:lnTo>
                  <a:cubicBezTo>
                    <a:pt x="141771" y="190426"/>
                    <a:pt x="143096" y="189101"/>
                    <a:pt x="143096" y="187512"/>
                  </a:cubicBezTo>
                  <a:lnTo>
                    <a:pt x="143096" y="2914"/>
                  </a:lnTo>
                  <a:cubicBezTo>
                    <a:pt x="143096" y="1281"/>
                    <a:pt x="141771" y="0"/>
                    <a:pt x="1401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52"/>
            <p:cNvSpPr/>
            <p:nvPr/>
          </p:nvSpPr>
          <p:spPr>
            <a:xfrm>
              <a:off x="1735300" y="886765"/>
              <a:ext cx="2350730" cy="3115776"/>
            </a:xfrm>
            <a:custGeom>
              <a:rect b="b" l="l" r="r" t="t"/>
              <a:pathLst>
                <a:path extrusionOk="0" h="173605" w="134002">
                  <a:moveTo>
                    <a:pt x="1" y="1"/>
                  </a:moveTo>
                  <a:lnTo>
                    <a:pt x="1" y="53821"/>
                  </a:lnTo>
                  <a:lnTo>
                    <a:pt x="1" y="127599"/>
                  </a:lnTo>
                  <a:lnTo>
                    <a:pt x="1" y="173605"/>
                  </a:lnTo>
                  <a:lnTo>
                    <a:pt x="134001" y="173605"/>
                  </a:lnTo>
                  <a:lnTo>
                    <a:pt x="134001" y="34615"/>
                  </a:lnTo>
                  <a:lnTo>
                    <a:pt x="13400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1" name="Google Shape;361;p52"/>
          <p:cNvSpPr txBox="1"/>
          <p:nvPr>
            <p:ph type="title"/>
          </p:nvPr>
        </p:nvSpPr>
        <p:spPr>
          <a:xfrm>
            <a:off x="4451675" y="295975"/>
            <a:ext cx="3704400" cy="831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1"/>
                </a:solidFill>
              </a:rPr>
              <a:t>Tarot Card: </a:t>
            </a:r>
            <a:endParaRPr>
              <a:solidFill>
                <a:schemeClr val="accent1"/>
              </a:solidFill>
            </a:endParaRPr>
          </a:p>
          <a:p>
            <a:pPr indent="0" lvl="0" marL="0" rtl="0" algn="l">
              <a:spcBef>
                <a:spcPts val="0"/>
              </a:spcBef>
              <a:spcAft>
                <a:spcPts val="0"/>
              </a:spcAft>
              <a:buNone/>
            </a:pPr>
            <a:r>
              <a:rPr lang="en">
                <a:solidFill>
                  <a:schemeClr val="lt2"/>
                </a:solidFill>
              </a:rPr>
              <a:t>Scale and Disruption </a:t>
            </a:r>
            <a:endParaRPr>
              <a:solidFill>
                <a:schemeClr val="lt2"/>
              </a:solidFill>
            </a:endParaRPr>
          </a:p>
        </p:txBody>
      </p:sp>
      <p:sp>
        <p:nvSpPr>
          <p:cNvPr id="362" name="Google Shape;362;p52"/>
          <p:cNvSpPr txBox="1"/>
          <p:nvPr>
            <p:ph idx="1" type="body"/>
          </p:nvPr>
        </p:nvSpPr>
        <p:spPr>
          <a:xfrm>
            <a:off x="4551400" y="1085225"/>
            <a:ext cx="4256700" cy="4058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300">
                <a:solidFill>
                  <a:srgbClr val="000000"/>
                </a:solidFill>
                <a:latin typeface="Arial"/>
                <a:ea typeface="Arial"/>
                <a:cs typeface="Arial"/>
                <a:sym typeface="Arial"/>
              </a:rPr>
              <a:t>Industries / institutions affected</a:t>
            </a:r>
            <a:endParaRPr b="1" sz="1300">
              <a:solidFill>
                <a:srgbClr val="000000"/>
              </a:solidFill>
              <a:latin typeface="Arial"/>
              <a:ea typeface="Arial"/>
              <a:cs typeface="Arial"/>
              <a:sym typeface="Arial"/>
            </a:endParaRPr>
          </a:p>
          <a:p>
            <a:pPr indent="-311150" lvl="0" marL="457200" rtl="0" algn="l">
              <a:lnSpc>
                <a:spcPct val="115000"/>
              </a:lnSpc>
              <a:spcBef>
                <a:spcPts val="1200"/>
              </a:spcBef>
              <a:spcAft>
                <a:spcPts val="0"/>
              </a:spcAft>
              <a:buClr>
                <a:srgbClr val="000000"/>
              </a:buClr>
              <a:buSzPts val="1300"/>
              <a:buFont typeface="Arial"/>
              <a:buChar char="●"/>
            </a:pPr>
            <a:r>
              <a:rPr b="1" lang="en" sz="1300">
                <a:solidFill>
                  <a:srgbClr val="000000"/>
                </a:solidFill>
                <a:latin typeface="Arial"/>
                <a:ea typeface="Arial"/>
                <a:cs typeface="Arial"/>
                <a:sym typeface="Arial"/>
              </a:rPr>
              <a:t>Healthcare &amp; insurers:</a:t>
            </a:r>
            <a:r>
              <a:rPr lang="en" sz="1300">
                <a:solidFill>
                  <a:srgbClr val="000000"/>
                </a:solidFill>
                <a:latin typeface="Arial"/>
                <a:ea typeface="Arial"/>
                <a:cs typeface="Arial"/>
                <a:sym typeface="Arial"/>
              </a:rPr>
              <a:t> incentives move toward prevention/early intervention;</a:t>
            </a:r>
            <a:r>
              <a:rPr lang="en" sz="1300">
                <a:solidFill>
                  <a:srgbClr val="000000"/>
                </a:solidFill>
                <a:latin typeface="Arial"/>
                <a:ea typeface="Arial"/>
                <a:cs typeface="Arial"/>
                <a:sym typeface="Arial"/>
              </a:rPr>
              <a:t> potential reimbursement for digital adjuncts.</a:t>
            </a:r>
            <a:endParaRPr sz="1300">
              <a:solidFill>
                <a:srgbClr val="000000"/>
              </a:solidFill>
              <a:latin typeface="Arial"/>
              <a:ea typeface="Arial"/>
              <a:cs typeface="Arial"/>
              <a:sym typeface="Arial"/>
            </a:endParaRPr>
          </a:p>
          <a:p>
            <a:pPr indent="-311150" lvl="0" marL="457200" rtl="0" algn="l">
              <a:lnSpc>
                <a:spcPct val="115000"/>
              </a:lnSpc>
              <a:spcBef>
                <a:spcPts val="0"/>
              </a:spcBef>
              <a:spcAft>
                <a:spcPts val="0"/>
              </a:spcAft>
              <a:buClr>
                <a:srgbClr val="000000"/>
              </a:buClr>
              <a:buSzPts val="1300"/>
              <a:buFont typeface="Arial"/>
              <a:buChar char="●"/>
            </a:pPr>
            <a:r>
              <a:rPr b="1" lang="en" sz="1300">
                <a:solidFill>
                  <a:srgbClr val="000000"/>
                </a:solidFill>
                <a:latin typeface="Arial"/>
                <a:ea typeface="Arial"/>
                <a:cs typeface="Arial"/>
                <a:sym typeface="Arial"/>
              </a:rPr>
              <a:t>Universities &amp; schools:</a:t>
            </a:r>
            <a:r>
              <a:rPr lang="en" sz="1300">
                <a:solidFill>
                  <a:srgbClr val="000000"/>
                </a:solidFill>
                <a:latin typeface="Arial"/>
                <a:ea typeface="Arial"/>
                <a:cs typeface="Arial"/>
                <a:sym typeface="Arial"/>
              </a:rPr>
              <a:t> integrate low-stigma prevention tools; counseling centers see altered caseload mix.</a:t>
            </a:r>
            <a:endParaRPr sz="1300">
              <a:solidFill>
                <a:srgbClr val="000000"/>
              </a:solidFill>
              <a:latin typeface="Arial"/>
              <a:ea typeface="Arial"/>
              <a:cs typeface="Arial"/>
              <a:sym typeface="Arial"/>
            </a:endParaRPr>
          </a:p>
          <a:p>
            <a:pPr indent="-311150" lvl="0" marL="457200" rtl="0" algn="l">
              <a:lnSpc>
                <a:spcPct val="115000"/>
              </a:lnSpc>
              <a:spcBef>
                <a:spcPts val="0"/>
              </a:spcBef>
              <a:spcAft>
                <a:spcPts val="0"/>
              </a:spcAft>
              <a:buClr>
                <a:srgbClr val="000000"/>
              </a:buClr>
              <a:buSzPts val="1300"/>
              <a:buFont typeface="Arial"/>
              <a:buChar char="●"/>
            </a:pPr>
            <a:r>
              <a:rPr b="1" lang="en" sz="1300">
                <a:solidFill>
                  <a:srgbClr val="000000"/>
                </a:solidFill>
                <a:latin typeface="Arial"/>
                <a:ea typeface="Arial"/>
                <a:cs typeface="Arial"/>
                <a:sym typeface="Arial"/>
              </a:rPr>
              <a:t>Platforms &amp; policy:</a:t>
            </a:r>
            <a:r>
              <a:rPr lang="en" sz="1300">
                <a:solidFill>
                  <a:srgbClr val="000000"/>
                </a:solidFill>
                <a:latin typeface="Arial"/>
                <a:ea typeface="Arial"/>
                <a:cs typeface="Arial"/>
                <a:sym typeface="Arial"/>
              </a:rPr>
              <a:t> higher bar for “health” app claims, data privacy, safety moderation; reduced tolerance for harmful diet advertising</a:t>
            </a:r>
            <a:endParaRPr sz="13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300">
                <a:latin typeface="Arial"/>
                <a:ea typeface="Arial"/>
                <a:cs typeface="Arial"/>
                <a:sym typeface="Arial"/>
              </a:rPr>
              <a:t>Ethical guardrails: </a:t>
            </a:r>
            <a:endParaRPr b="1" sz="1300">
              <a:latin typeface="Arial"/>
              <a:ea typeface="Arial"/>
              <a:cs typeface="Arial"/>
              <a:sym typeface="Arial"/>
            </a:endParaRPr>
          </a:p>
          <a:p>
            <a:pPr indent="-311150" lvl="0" marL="457200" rtl="0" algn="l">
              <a:lnSpc>
                <a:spcPct val="115000"/>
              </a:lnSpc>
              <a:spcBef>
                <a:spcPts val="1200"/>
              </a:spcBef>
              <a:spcAft>
                <a:spcPts val="0"/>
              </a:spcAft>
              <a:buSzPts val="1300"/>
              <a:buFont typeface="Arial"/>
              <a:buChar char="●"/>
            </a:pPr>
            <a:r>
              <a:rPr lang="en" sz="1300">
                <a:latin typeface="Arial"/>
                <a:ea typeface="Arial"/>
                <a:cs typeface="Arial"/>
                <a:sym typeface="Arial"/>
              </a:rPr>
              <a:t>Position as </a:t>
            </a:r>
            <a:r>
              <a:rPr b="1" lang="en" sz="1300">
                <a:latin typeface="Arial"/>
                <a:ea typeface="Arial"/>
                <a:cs typeface="Arial"/>
                <a:sym typeface="Arial"/>
              </a:rPr>
              <a:t>complement, not substitute</a:t>
            </a:r>
            <a:r>
              <a:rPr lang="en" sz="1300">
                <a:latin typeface="Arial"/>
                <a:ea typeface="Arial"/>
                <a:cs typeface="Arial"/>
                <a:sym typeface="Arial"/>
              </a:rPr>
              <a:t> for care; build warm referral pathways to clinicians/crisis lines.</a:t>
            </a:r>
            <a:endParaRPr sz="1300">
              <a:latin typeface="Arial"/>
              <a:ea typeface="Arial"/>
              <a:cs typeface="Arial"/>
              <a:sym typeface="Arial"/>
            </a:endParaRPr>
          </a:p>
          <a:p>
            <a:pPr indent="0" lvl="0" marL="0" rtl="0" algn="l">
              <a:spcBef>
                <a:spcPts val="1200"/>
              </a:spcBef>
              <a:spcAft>
                <a:spcPts val="0"/>
              </a:spcAft>
              <a:buNone/>
            </a:pPr>
            <a:r>
              <a:t/>
            </a:r>
            <a:endParaRPr/>
          </a:p>
        </p:txBody>
      </p:sp>
      <p:pic>
        <p:nvPicPr>
          <p:cNvPr id="363" name="Google Shape;363;p52"/>
          <p:cNvPicPr preferRelativeResize="0"/>
          <p:nvPr/>
        </p:nvPicPr>
        <p:blipFill>
          <a:blip r:embed="rId4">
            <a:alphaModFix/>
          </a:blip>
          <a:stretch>
            <a:fillRect/>
          </a:stretch>
        </p:blipFill>
        <p:spPr>
          <a:xfrm>
            <a:off x="1551312" y="1085225"/>
            <a:ext cx="1955975" cy="29730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grpSp>
        <p:nvGrpSpPr>
          <p:cNvPr id="368" name="Google Shape;368;p53"/>
          <p:cNvGrpSpPr/>
          <p:nvPr/>
        </p:nvGrpSpPr>
        <p:grpSpPr>
          <a:xfrm>
            <a:off x="5849431" y="276214"/>
            <a:ext cx="2197014" cy="4459557"/>
            <a:chOff x="5186401" y="494525"/>
            <a:chExt cx="1834973" cy="3724678"/>
          </a:xfrm>
        </p:grpSpPr>
        <p:sp>
          <p:nvSpPr>
            <p:cNvPr id="369" name="Google Shape;369;p53"/>
            <p:cNvSpPr/>
            <p:nvPr/>
          </p:nvSpPr>
          <p:spPr>
            <a:xfrm>
              <a:off x="5186401" y="494525"/>
              <a:ext cx="1834973" cy="3724678"/>
            </a:xfrm>
            <a:custGeom>
              <a:rect b="b" l="l" r="r" t="t"/>
              <a:pathLst>
                <a:path extrusionOk="0" h="189190" w="93205">
                  <a:moveTo>
                    <a:pt x="2870" y="0"/>
                  </a:moveTo>
                  <a:cubicBezTo>
                    <a:pt x="1280" y="0"/>
                    <a:pt x="0" y="1280"/>
                    <a:pt x="0" y="2914"/>
                  </a:cubicBezTo>
                  <a:lnTo>
                    <a:pt x="0" y="186320"/>
                  </a:lnTo>
                  <a:cubicBezTo>
                    <a:pt x="0" y="187909"/>
                    <a:pt x="1280" y="189190"/>
                    <a:pt x="2870" y="189190"/>
                  </a:cubicBezTo>
                  <a:lnTo>
                    <a:pt x="90334" y="189190"/>
                  </a:lnTo>
                  <a:cubicBezTo>
                    <a:pt x="91924" y="189190"/>
                    <a:pt x="93204" y="187909"/>
                    <a:pt x="93204" y="186320"/>
                  </a:cubicBezTo>
                  <a:lnTo>
                    <a:pt x="93204" y="2914"/>
                  </a:lnTo>
                  <a:cubicBezTo>
                    <a:pt x="93204" y="1280"/>
                    <a:pt x="91924" y="0"/>
                    <a:pt x="90334" y="0"/>
                  </a:cubicBezTo>
                  <a:close/>
                </a:path>
              </a:pathLst>
            </a:custGeom>
            <a:solidFill>
              <a:schemeClr val="dk1"/>
            </a:solidFill>
            <a:ln>
              <a:noFill/>
            </a:ln>
          </p:spPr>
          <p:txBody>
            <a:bodyPr anchorCtr="0" anchor="ctr" bIns="120775" lIns="120775" spcFirstLastPara="1" rIns="120775" wrap="square" tIns="120775">
              <a:noAutofit/>
            </a:bodyPr>
            <a:lstStyle/>
            <a:p>
              <a:pPr indent="0" lvl="0" marL="0" rtl="0" algn="l">
                <a:spcBef>
                  <a:spcPts val="0"/>
                </a:spcBef>
                <a:spcAft>
                  <a:spcPts val="0"/>
                </a:spcAft>
                <a:buNone/>
              </a:pPr>
              <a:r>
                <a:t/>
              </a:r>
              <a:endParaRPr/>
            </a:p>
          </p:txBody>
        </p:sp>
        <p:sp>
          <p:nvSpPr>
            <p:cNvPr id="370" name="Google Shape;370;p53"/>
            <p:cNvSpPr/>
            <p:nvPr/>
          </p:nvSpPr>
          <p:spPr>
            <a:xfrm>
              <a:off x="5890455" y="3969678"/>
              <a:ext cx="458108" cy="154724"/>
            </a:xfrm>
            <a:custGeom>
              <a:rect b="b" l="l" r="r" t="t"/>
              <a:pathLst>
                <a:path extrusionOk="0" h="7859" w="23269">
                  <a:moveTo>
                    <a:pt x="796" y="0"/>
                  </a:moveTo>
                  <a:cubicBezTo>
                    <a:pt x="354" y="0"/>
                    <a:pt x="1" y="353"/>
                    <a:pt x="1" y="751"/>
                  </a:cubicBezTo>
                  <a:lnTo>
                    <a:pt x="1" y="7064"/>
                  </a:lnTo>
                  <a:cubicBezTo>
                    <a:pt x="1" y="7506"/>
                    <a:pt x="354" y="7859"/>
                    <a:pt x="796" y="7859"/>
                  </a:cubicBezTo>
                  <a:lnTo>
                    <a:pt x="22474" y="7859"/>
                  </a:lnTo>
                  <a:cubicBezTo>
                    <a:pt x="22916" y="7859"/>
                    <a:pt x="23269" y="7506"/>
                    <a:pt x="23269" y="7064"/>
                  </a:cubicBezTo>
                  <a:lnTo>
                    <a:pt x="23269" y="751"/>
                  </a:lnTo>
                  <a:cubicBezTo>
                    <a:pt x="23269" y="353"/>
                    <a:pt x="22916" y="0"/>
                    <a:pt x="22474" y="0"/>
                  </a:cubicBezTo>
                  <a:close/>
                </a:path>
              </a:pathLst>
            </a:custGeom>
            <a:solidFill>
              <a:schemeClr val="dk2"/>
            </a:solidFill>
            <a:ln>
              <a:noFill/>
            </a:ln>
          </p:spPr>
          <p:txBody>
            <a:bodyPr anchorCtr="0" anchor="ctr" bIns="120775" lIns="120775" spcFirstLastPara="1" rIns="120775" wrap="square" tIns="120775">
              <a:noAutofit/>
            </a:bodyPr>
            <a:lstStyle/>
            <a:p>
              <a:pPr indent="0" lvl="0" marL="0" rtl="0" algn="l">
                <a:spcBef>
                  <a:spcPts val="0"/>
                </a:spcBef>
                <a:spcAft>
                  <a:spcPts val="0"/>
                </a:spcAft>
                <a:buNone/>
              </a:pPr>
              <a:r>
                <a:t/>
              </a:r>
              <a:endParaRPr/>
            </a:p>
          </p:txBody>
        </p:sp>
      </p:grpSp>
      <p:sp>
        <p:nvSpPr>
          <p:cNvPr id="371" name="Google Shape;371;p53"/>
          <p:cNvSpPr txBox="1"/>
          <p:nvPr>
            <p:ph type="title"/>
          </p:nvPr>
        </p:nvSpPr>
        <p:spPr>
          <a:xfrm>
            <a:off x="678272" y="133025"/>
            <a:ext cx="3704400" cy="54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1"/>
                </a:solidFill>
              </a:rPr>
              <a:t>Tarot Card:</a:t>
            </a:r>
            <a:r>
              <a:rPr lang="en"/>
              <a:t> </a:t>
            </a:r>
            <a:r>
              <a:rPr lang="en">
                <a:solidFill>
                  <a:schemeClr val="lt2"/>
                </a:solidFill>
              </a:rPr>
              <a:t>Usage</a:t>
            </a:r>
            <a:endParaRPr>
              <a:solidFill>
                <a:schemeClr val="lt2"/>
              </a:solidFill>
            </a:endParaRPr>
          </a:p>
        </p:txBody>
      </p:sp>
      <p:sp>
        <p:nvSpPr>
          <p:cNvPr id="372" name="Google Shape;372;p53"/>
          <p:cNvSpPr txBox="1"/>
          <p:nvPr>
            <p:ph idx="1" type="body"/>
          </p:nvPr>
        </p:nvSpPr>
        <p:spPr>
          <a:xfrm>
            <a:off x="678275" y="463125"/>
            <a:ext cx="4767900" cy="2444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300">
                <a:solidFill>
                  <a:srgbClr val="000000"/>
                </a:solidFill>
                <a:latin typeface="Arial"/>
                <a:ea typeface="Arial"/>
                <a:cs typeface="Arial"/>
                <a:sym typeface="Arial"/>
              </a:rPr>
              <a:t>Predatory or exploitative risks</a:t>
            </a:r>
            <a:br>
              <a:rPr b="1" lang="en" sz="1300">
                <a:solidFill>
                  <a:srgbClr val="000000"/>
                </a:solidFill>
                <a:latin typeface="Arial"/>
                <a:ea typeface="Arial"/>
                <a:cs typeface="Arial"/>
                <a:sym typeface="Arial"/>
              </a:rPr>
            </a:br>
            <a:r>
              <a:rPr lang="en" sz="1300">
                <a:solidFill>
                  <a:srgbClr val="000000"/>
                </a:solidFill>
                <a:latin typeface="Arial"/>
                <a:ea typeface="Arial"/>
                <a:cs typeface="Arial"/>
                <a:sym typeface="Arial"/>
              </a:rPr>
              <a:t>If misused, the app’s </a:t>
            </a:r>
            <a:r>
              <a:rPr b="1" lang="en" sz="1300">
                <a:solidFill>
                  <a:srgbClr val="000000"/>
                </a:solidFill>
                <a:latin typeface="Arial"/>
                <a:ea typeface="Arial"/>
                <a:cs typeface="Arial"/>
                <a:sym typeface="Arial"/>
              </a:rPr>
              <a:t>personalization and emotional data</a:t>
            </a:r>
            <a:r>
              <a:rPr lang="en" sz="1300">
                <a:solidFill>
                  <a:srgbClr val="000000"/>
                </a:solidFill>
                <a:latin typeface="Arial"/>
                <a:ea typeface="Arial"/>
                <a:cs typeface="Arial"/>
                <a:sym typeface="Arial"/>
              </a:rPr>
              <a:t> could be weaponized. A bad actor could:</a:t>
            </a:r>
            <a:endParaRPr sz="1300">
              <a:solidFill>
                <a:srgbClr val="000000"/>
              </a:solidFill>
              <a:latin typeface="Arial"/>
              <a:ea typeface="Arial"/>
              <a:cs typeface="Arial"/>
              <a:sym typeface="Arial"/>
            </a:endParaRPr>
          </a:p>
          <a:p>
            <a:pPr indent="-311150" lvl="0" marL="457200" rtl="0" algn="l">
              <a:lnSpc>
                <a:spcPct val="115000"/>
              </a:lnSpc>
              <a:spcBef>
                <a:spcPts val="1200"/>
              </a:spcBef>
              <a:spcAft>
                <a:spcPts val="0"/>
              </a:spcAft>
              <a:buClr>
                <a:srgbClr val="000000"/>
              </a:buClr>
              <a:buSzPts val="1300"/>
              <a:buFont typeface="Arial"/>
              <a:buChar char="●"/>
            </a:pPr>
            <a:r>
              <a:rPr lang="en" sz="1300">
                <a:solidFill>
                  <a:srgbClr val="000000"/>
                </a:solidFill>
                <a:latin typeface="Arial"/>
                <a:ea typeface="Arial"/>
                <a:cs typeface="Arial"/>
                <a:sym typeface="Arial"/>
              </a:rPr>
              <a:t>Exploit users’ </a:t>
            </a:r>
            <a:r>
              <a:rPr b="1" lang="en" sz="1300">
                <a:solidFill>
                  <a:srgbClr val="000000"/>
                </a:solidFill>
                <a:latin typeface="Arial"/>
                <a:ea typeface="Arial"/>
                <a:cs typeface="Arial"/>
                <a:sym typeface="Arial"/>
              </a:rPr>
              <a:t>vulnerabilities around body image or self-worth</a:t>
            </a:r>
            <a:r>
              <a:rPr lang="en" sz="1300">
                <a:solidFill>
                  <a:srgbClr val="000000"/>
                </a:solidFill>
                <a:latin typeface="Arial"/>
                <a:ea typeface="Arial"/>
                <a:cs typeface="Arial"/>
                <a:sym typeface="Arial"/>
              </a:rPr>
              <a:t> to push products, diets, or “quick-fix” content.</a:t>
            </a:r>
            <a:endParaRPr sz="1300">
              <a:solidFill>
                <a:srgbClr val="000000"/>
              </a:solidFill>
              <a:latin typeface="Arial"/>
              <a:ea typeface="Arial"/>
              <a:cs typeface="Arial"/>
              <a:sym typeface="Arial"/>
            </a:endParaRPr>
          </a:p>
          <a:p>
            <a:pPr indent="-311150" lvl="0" marL="457200" rtl="0" algn="l">
              <a:lnSpc>
                <a:spcPct val="115000"/>
              </a:lnSpc>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Use anonymized data to </a:t>
            </a:r>
            <a:r>
              <a:rPr b="1" lang="en" sz="1300">
                <a:solidFill>
                  <a:srgbClr val="000000"/>
                </a:solidFill>
                <a:latin typeface="Arial"/>
                <a:ea typeface="Arial"/>
                <a:cs typeface="Arial"/>
                <a:sym typeface="Arial"/>
              </a:rPr>
              <a:t>micro-target ads</a:t>
            </a:r>
            <a:r>
              <a:rPr lang="en" sz="1300">
                <a:solidFill>
                  <a:srgbClr val="000000"/>
                </a:solidFill>
                <a:latin typeface="Arial"/>
                <a:ea typeface="Arial"/>
                <a:cs typeface="Arial"/>
                <a:sym typeface="Arial"/>
              </a:rPr>
              <a:t> that prey on insecurity or eating behaviors.</a:t>
            </a:r>
            <a:endParaRPr sz="1300">
              <a:solidFill>
                <a:srgbClr val="000000"/>
              </a:solidFill>
              <a:latin typeface="Arial"/>
              <a:ea typeface="Arial"/>
              <a:cs typeface="Arial"/>
              <a:sym typeface="Arial"/>
            </a:endParaRPr>
          </a:p>
          <a:p>
            <a:pPr indent="-311150" lvl="0" marL="457200" rtl="0" algn="l">
              <a:lnSpc>
                <a:spcPct val="115000"/>
              </a:lnSpc>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Impersonate peers in the anonymous connection feature to </a:t>
            </a:r>
            <a:r>
              <a:rPr b="1" lang="en" sz="1300">
                <a:solidFill>
                  <a:srgbClr val="000000"/>
                </a:solidFill>
                <a:latin typeface="Arial"/>
                <a:ea typeface="Arial"/>
                <a:cs typeface="Arial"/>
                <a:sym typeface="Arial"/>
              </a:rPr>
              <a:t>spread harmful or triggering messages.</a:t>
            </a:r>
            <a:endParaRPr b="1" sz="13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300">
                <a:solidFill>
                  <a:srgbClr val="000000"/>
                </a:solidFill>
                <a:latin typeface="Arial"/>
                <a:ea typeface="Arial"/>
                <a:cs typeface="Arial"/>
                <a:sym typeface="Arial"/>
              </a:rPr>
              <a:t>Features most vulnerable to manipulation</a:t>
            </a:r>
            <a:endParaRPr sz="1300">
              <a:solidFill>
                <a:srgbClr val="000000"/>
              </a:solidFill>
              <a:latin typeface="Arial"/>
              <a:ea typeface="Arial"/>
              <a:cs typeface="Arial"/>
              <a:sym typeface="Arial"/>
            </a:endParaRPr>
          </a:p>
          <a:p>
            <a:pPr indent="-311150" lvl="0" marL="457200" rtl="0" algn="l">
              <a:lnSpc>
                <a:spcPct val="115000"/>
              </a:lnSpc>
              <a:spcBef>
                <a:spcPts val="1200"/>
              </a:spcBef>
              <a:spcAft>
                <a:spcPts val="0"/>
              </a:spcAft>
              <a:buClr>
                <a:srgbClr val="000000"/>
              </a:buClr>
              <a:buSzPts val="1300"/>
              <a:buFont typeface="Arial"/>
              <a:buChar char="●"/>
            </a:pPr>
            <a:r>
              <a:rPr b="1" lang="en" sz="1300">
                <a:solidFill>
                  <a:srgbClr val="000000"/>
                </a:solidFill>
                <a:latin typeface="Arial"/>
                <a:ea typeface="Arial"/>
                <a:cs typeface="Arial"/>
                <a:sym typeface="Arial"/>
              </a:rPr>
              <a:t>Peer connection / sharing features:</a:t>
            </a:r>
            <a:r>
              <a:rPr lang="en" sz="1300">
                <a:solidFill>
                  <a:srgbClr val="000000"/>
                </a:solidFill>
                <a:latin typeface="Arial"/>
                <a:ea typeface="Arial"/>
                <a:cs typeface="Arial"/>
                <a:sym typeface="Arial"/>
              </a:rPr>
              <a:t> vulnerable to trolling, misinformation, or glorification of disordered behaviors.</a:t>
            </a:r>
            <a:endParaRPr sz="1300">
              <a:solidFill>
                <a:srgbClr val="000000"/>
              </a:solidFill>
              <a:latin typeface="Arial"/>
              <a:ea typeface="Arial"/>
              <a:cs typeface="Arial"/>
              <a:sym typeface="Arial"/>
            </a:endParaRPr>
          </a:p>
          <a:p>
            <a:pPr indent="-311150" lvl="0" marL="457200" rtl="0" algn="l">
              <a:lnSpc>
                <a:spcPct val="115000"/>
              </a:lnSpc>
              <a:spcBef>
                <a:spcPts val="0"/>
              </a:spcBef>
              <a:spcAft>
                <a:spcPts val="0"/>
              </a:spcAft>
              <a:buClr>
                <a:srgbClr val="000000"/>
              </a:buClr>
              <a:buSzPts val="1300"/>
              <a:buFont typeface="Arial"/>
              <a:buChar char="●"/>
            </a:pPr>
            <a:r>
              <a:rPr b="1" lang="en" sz="1300">
                <a:solidFill>
                  <a:srgbClr val="000000"/>
                </a:solidFill>
                <a:latin typeface="Arial"/>
                <a:ea typeface="Arial"/>
                <a:cs typeface="Arial"/>
                <a:sym typeface="Arial"/>
              </a:rPr>
              <a:t>Data collection / content curation:</a:t>
            </a:r>
            <a:r>
              <a:rPr lang="en" sz="1300">
                <a:solidFill>
                  <a:srgbClr val="000000"/>
                </a:solidFill>
                <a:latin typeface="Arial"/>
                <a:ea typeface="Arial"/>
                <a:cs typeface="Arial"/>
                <a:sym typeface="Arial"/>
              </a:rPr>
              <a:t> if mishandled, could compromise privacy or expose emotional states to third parties.</a:t>
            </a:r>
            <a:endParaRPr sz="13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t/>
            </a:r>
            <a:endParaRPr b="1"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pic>
        <p:nvPicPr>
          <p:cNvPr id="373" name="Google Shape;373;p53"/>
          <p:cNvPicPr preferRelativeResize="0"/>
          <p:nvPr/>
        </p:nvPicPr>
        <p:blipFill>
          <a:blip r:embed="rId3">
            <a:alphaModFix/>
          </a:blip>
          <a:stretch>
            <a:fillRect/>
          </a:stretch>
        </p:blipFill>
        <p:spPr>
          <a:xfrm>
            <a:off x="5958259" y="890199"/>
            <a:ext cx="1979026" cy="300487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grpSp>
        <p:nvGrpSpPr>
          <p:cNvPr id="378" name="Google Shape;378;p54"/>
          <p:cNvGrpSpPr/>
          <p:nvPr/>
        </p:nvGrpSpPr>
        <p:grpSpPr>
          <a:xfrm>
            <a:off x="5849431" y="276214"/>
            <a:ext cx="2197014" cy="4459557"/>
            <a:chOff x="5186401" y="494525"/>
            <a:chExt cx="1834973" cy="3724678"/>
          </a:xfrm>
        </p:grpSpPr>
        <p:sp>
          <p:nvSpPr>
            <p:cNvPr id="379" name="Google Shape;379;p54"/>
            <p:cNvSpPr/>
            <p:nvPr/>
          </p:nvSpPr>
          <p:spPr>
            <a:xfrm>
              <a:off x="5186401" y="494525"/>
              <a:ext cx="1834973" cy="3724678"/>
            </a:xfrm>
            <a:custGeom>
              <a:rect b="b" l="l" r="r" t="t"/>
              <a:pathLst>
                <a:path extrusionOk="0" h="189190" w="93205">
                  <a:moveTo>
                    <a:pt x="2870" y="0"/>
                  </a:moveTo>
                  <a:cubicBezTo>
                    <a:pt x="1280" y="0"/>
                    <a:pt x="0" y="1280"/>
                    <a:pt x="0" y="2914"/>
                  </a:cubicBezTo>
                  <a:lnTo>
                    <a:pt x="0" y="186320"/>
                  </a:lnTo>
                  <a:cubicBezTo>
                    <a:pt x="0" y="187909"/>
                    <a:pt x="1280" y="189190"/>
                    <a:pt x="2870" y="189190"/>
                  </a:cubicBezTo>
                  <a:lnTo>
                    <a:pt x="90334" y="189190"/>
                  </a:lnTo>
                  <a:cubicBezTo>
                    <a:pt x="91924" y="189190"/>
                    <a:pt x="93204" y="187909"/>
                    <a:pt x="93204" y="186320"/>
                  </a:cubicBezTo>
                  <a:lnTo>
                    <a:pt x="93204" y="2914"/>
                  </a:lnTo>
                  <a:cubicBezTo>
                    <a:pt x="93204" y="1280"/>
                    <a:pt x="91924" y="0"/>
                    <a:pt x="90334" y="0"/>
                  </a:cubicBezTo>
                  <a:close/>
                </a:path>
              </a:pathLst>
            </a:custGeom>
            <a:solidFill>
              <a:schemeClr val="dk1"/>
            </a:solidFill>
            <a:ln>
              <a:noFill/>
            </a:ln>
          </p:spPr>
          <p:txBody>
            <a:bodyPr anchorCtr="0" anchor="ctr" bIns="120775" lIns="120775" spcFirstLastPara="1" rIns="120775" wrap="square" tIns="120775">
              <a:noAutofit/>
            </a:bodyPr>
            <a:lstStyle/>
            <a:p>
              <a:pPr indent="0" lvl="0" marL="0" rtl="0" algn="l">
                <a:spcBef>
                  <a:spcPts val="0"/>
                </a:spcBef>
                <a:spcAft>
                  <a:spcPts val="0"/>
                </a:spcAft>
                <a:buNone/>
              </a:pPr>
              <a:r>
                <a:t/>
              </a:r>
              <a:endParaRPr/>
            </a:p>
          </p:txBody>
        </p:sp>
        <p:sp>
          <p:nvSpPr>
            <p:cNvPr id="380" name="Google Shape;380;p54"/>
            <p:cNvSpPr/>
            <p:nvPr/>
          </p:nvSpPr>
          <p:spPr>
            <a:xfrm>
              <a:off x="5890455" y="3969678"/>
              <a:ext cx="458108" cy="154724"/>
            </a:xfrm>
            <a:custGeom>
              <a:rect b="b" l="l" r="r" t="t"/>
              <a:pathLst>
                <a:path extrusionOk="0" h="7859" w="23269">
                  <a:moveTo>
                    <a:pt x="796" y="0"/>
                  </a:moveTo>
                  <a:cubicBezTo>
                    <a:pt x="354" y="0"/>
                    <a:pt x="1" y="353"/>
                    <a:pt x="1" y="751"/>
                  </a:cubicBezTo>
                  <a:lnTo>
                    <a:pt x="1" y="7064"/>
                  </a:lnTo>
                  <a:cubicBezTo>
                    <a:pt x="1" y="7506"/>
                    <a:pt x="354" y="7859"/>
                    <a:pt x="796" y="7859"/>
                  </a:cubicBezTo>
                  <a:lnTo>
                    <a:pt x="22474" y="7859"/>
                  </a:lnTo>
                  <a:cubicBezTo>
                    <a:pt x="22916" y="7859"/>
                    <a:pt x="23269" y="7506"/>
                    <a:pt x="23269" y="7064"/>
                  </a:cubicBezTo>
                  <a:lnTo>
                    <a:pt x="23269" y="751"/>
                  </a:lnTo>
                  <a:cubicBezTo>
                    <a:pt x="23269" y="353"/>
                    <a:pt x="22916" y="0"/>
                    <a:pt x="22474" y="0"/>
                  </a:cubicBezTo>
                  <a:close/>
                </a:path>
              </a:pathLst>
            </a:custGeom>
            <a:solidFill>
              <a:schemeClr val="dk2"/>
            </a:solidFill>
            <a:ln>
              <a:noFill/>
            </a:ln>
          </p:spPr>
          <p:txBody>
            <a:bodyPr anchorCtr="0" anchor="ctr" bIns="120775" lIns="120775" spcFirstLastPara="1" rIns="120775" wrap="square" tIns="120775">
              <a:noAutofit/>
            </a:bodyPr>
            <a:lstStyle/>
            <a:p>
              <a:pPr indent="0" lvl="0" marL="0" rtl="0" algn="l">
                <a:spcBef>
                  <a:spcPts val="0"/>
                </a:spcBef>
                <a:spcAft>
                  <a:spcPts val="0"/>
                </a:spcAft>
                <a:buNone/>
              </a:pPr>
              <a:r>
                <a:t/>
              </a:r>
              <a:endParaRPr/>
            </a:p>
          </p:txBody>
        </p:sp>
      </p:grpSp>
      <p:sp>
        <p:nvSpPr>
          <p:cNvPr id="381" name="Google Shape;381;p54"/>
          <p:cNvSpPr txBox="1"/>
          <p:nvPr>
            <p:ph type="title"/>
          </p:nvPr>
        </p:nvSpPr>
        <p:spPr>
          <a:xfrm>
            <a:off x="1013872" y="341500"/>
            <a:ext cx="3704400" cy="54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1"/>
                </a:solidFill>
              </a:rPr>
              <a:t>Tarot Card:</a:t>
            </a:r>
            <a:r>
              <a:rPr lang="en"/>
              <a:t> </a:t>
            </a:r>
            <a:r>
              <a:rPr lang="en">
                <a:solidFill>
                  <a:schemeClr val="lt2"/>
                </a:solidFill>
              </a:rPr>
              <a:t>Usage</a:t>
            </a:r>
            <a:endParaRPr>
              <a:solidFill>
                <a:schemeClr val="lt2"/>
              </a:solidFill>
            </a:endParaRPr>
          </a:p>
        </p:txBody>
      </p:sp>
      <p:sp>
        <p:nvSpPr>
          <p:cNvPr id="382" name="Google Shape;382;p54"/>
          <p:cNvSpPr txBox="1"/>
          <p:nvPr>
            <p:ph idx="1" type="body"/>
          </p:nvPr>
        </p:nvSpPr>
        <p:spPr>
          <a:xfrm>
            <a:off x="1064475" y="959600"/>
            <a:ext cx="4229400" cy="2444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400">
                <a:solidFill>
                  <a:srgbClr val="000000"/>
                </a:solidFill>
                <a:latin typeface="Arial"/>
                <a:ea typeface="Arial"/>
                <a:cs typeface="Arial"/>
                <a:sym typeface="Arial"/>
              </a:rPr>
              <a:t>Who could be targeted</a:t>
            </a:r>
            <a:endParaRPr b="1" sz="1400">
              <a:solidFill>
                <a:srgbClr val="000000"/>
              </a:solidFill>
              <a:latin typeface="Arial"/>
              <a:ea typeface="Arial"/>
              <a:cs typeface="Arial"/>
              <a:sym typeface="Arial"/>
            </a:endParaRPr>
          </a:p>
          <a:p>
            <a:pPr indent="-317500" lvl="0" marL="457200" rtl="0" algn="l">
              <a:lnSpc>
                <a:spcPct val="115000"/>
              </a:lnSpc>
              <a:spcBef>
                <a:spcPts val="1200"/>
              </a:spcBef>
              <a:spcAft>
                <a:spcPts val="0"/>
              </a:spcAft>
              <a:buClr>
                <a:srgbClr val="000000"/>
              </a:buClr>
              <a:buSzPts val="1400"/>
              <a:buFont typeface="Arial"/>
              <a:buChar char="●"/>
            </a:pPr>
            <a:r>
              <a:rPr b="1" lang="en" sz="1400">
                <a:solidFill>
                  <a:srgbClr val="000000"/>
                </a:solidFill>
                <a:latin typeface="Arial"/>
                <a:ea typeface="Arial"/>
                <a:cs typeface="Arial"/>
                <a:sym typeface="Arial"/>
              </a:rPr>
              <a:t>Adolescents and young adults</a:t>
            </a:r>
            <a:r>
              <a:rPr lang="en" sz="1400">
                <a:solidFill>
                  <a:srgbClr val="000000"/>
                </a:solidFill>
                <a:latin typeface="Arial"/>
                <a:ea typeface="Arial"/>
                <a:cs typeface="Arial"/>
                <a:sym typeface="Arial"/>
              </a:rPr>
              <a:t> already experiencing low self-esteem or eating distress.</a:t>
            </a:r>
            <a:endParaRPr b="1" sz="14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400">
                <a:solidFill>
                  <a:srgbClr val="000000"/>
                </a:solidFill>
                <a:latin typeface="Arial"/>
                <a:ea typeface="Arial"/>
                <a:cs typeface="Arial"/>
                <a:sym typeface="Arial"/>
              </a:rPr>
              <a:t>Ethical guardrails:</a:t>
            </a:r>
            <a:endParaRPr sz="1400">
              <a:solidFill>
                <a:srgbClr val="000000"/>
              </a:solidFill>
              <a:latin typeface="Arial"/>
              <a:ea typeface="Arial"/>
              <a:cs typeface="Arial"/>
              <a:sym typeface="Arial"/>
            </a:endParaRPr>
          </a:p>
          <a:p>
            <a:pPr indent="-317500" lvl="0" marL="457200" rtl="0" algn="l">
              <a:lnSpc>
                <a:spcPct val="115000"/>
              </a:lnSpc>
              <a:spcBef>
                <a:spcPts val="1200"/>
              </a:spcBef>
              <a:spcAft>
                <a:spcPts val="0"/>
              </a:spcAft>
              <a:buClr>
                <a:srgbClr val="000000"/>
              </a:buClr>
              <a:buSzPts val="1400"/>
              <a:buFont typeface="Arial"/>
              <a:buChar char="●"/>
            </a:pPr>
            <a:r>
              <a:rPr lang="en" sz="1400">
                <a:solidFill>
                  <a:srgbClr val="000000"/>
                </a:solidFill>
                <a:latin typeface="Arial"/>
                <a:ea typeface="Arial"/>
                <a:cs typeface="Arial"/>
                <a:sym typeface="Arial"/>
              </a:rPr>
              <a:t>Build </a:t>
            </a:r>
            <a:r>
              <a:rPr b="1" lang="en" sz="1400">
                <a:solidFill>
                  <a:srgbClr val="000000"/>
                </a:solidFill>
                <a:latin typeface="Arial"/>
                <a:ea typeface="Arial"/>
                <a:cs typeface="Arial"/>
                <a:sym typeface="Arial"/>
              </a:rPr>
              <a:t>strict moderation</a:t>
            </a:r>
            <a:r>
              <a:rPr lang="en" sz="1400">
                <a:solidFill>
                  <a:srgbClr val="000000"/>
                </a:solidFill>
                <a:latin typeface="Arial"/>
                <a:ea typeface="Arial"/>
                <a:cs typeface="Arial"/>
                <a:sym typeface="Arial"/>
              </a:rPr>
              <a:t> and </a:t>
            </a:r>
            <a:r>
              <a:rPr b="1" lang="en" sz="1400">
                <a:solidFill>
                  <a:srgbClr val="000000"/>
                </a:solidFill>
                <a:latin typeface="Arial"/>
                <a:ea typeface="Arial"/>
                <a:cs typeface="Arial"/>
                <a:sym typeface="Arial"/>
              </a:rPr>
              <a:t>AI bias detection</a:t>
            </a:r>
            <a:r>
              <a:rPr lang="en" sz="1400">
                <a:solidFill>
                  <a:srgbClr val="000000"/>
                </a:solidFill>
                <a:latin typeface="Arial"/>
                <a:ea typeface="Arial"/>
                <a:cs typeface="Arial"/>
                <a:sym typeface="Arial"/>
              </a:rPr>
              <a:t> to prevent triggering or pro-diet content.</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Keep the app </a:t>
            </a:r>
            <a:r>
              <a:rPr b="1" lang="en" sz="1400">
                <a:solidFill>
                  <a:srgbClr val="000000"/>
                </a:solidFill>
                <a:latin typeface="Arial"/>
                <a:ea typeface="Arial"/>
                <a:cs typeface="Arial"/>
                <a:sym typeface="Arial"/>
              </a:rPr>
              <a:t>ad-free</a:t>
            </a:r>
            <a:r>
              <a:rPr lang="en" sz="1400">
                <a:solidFill>
                  <a:srgbClr val="000000"/>
                </a:solidFill>
                <a:latin typeface="Arial"/>
                <a:ea typeface="Arial"/>
                <a:cs typeface="Arial"/>
                <a:sym typeface="Arial"/>
              </a:rPr>
              <a:t>; no partnerships with brands profiting from appearance anxiety.</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Enforce </a:t>
            </a:r>
            <a:r>
              <a:rPr b="1" lang="en" sz="1400">
                <a:solidFill>
                  <a:srgbClr val="000000"/>
                </a:solidFill>
                <a:latin typeface="Arial"/>
                <a:ea typeface="Arial"/>
                <a:cs typeface="Arial"/>
                <a:sym typeface="Arial"/>
              </a:rPr>
              <a:t>ethical data policies</a:t>
            </a:r>
            <a:r>
              <a:rPr lang="en" sz="1400">
                <a:solidFill>
                  <a:srgbClr val="000000"/>
                </a:solidFill>
                <a:latin typeface="Arial"/>
                <a:ea typeface="Arial"/>
                <a:cs typeface="Arial"/>
                <a:sym typeface="Arial"/>
              </a:rPr>
              <a:t>—no third-party sharing, no personalized ads, no “progress” metrics tied to weight or restriction.</a:t>
            </a:r>
            <a:endParaRPr b="1" sz="14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t/>
            </a:r>
            <a:endParaRPr b="1"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pic>
        <p:nvPicPr>
          <p:cNvPr id="383" name="Google Shape;383;p54"/>
          <p:cNvPicPr preferRelativeResize="0"/>
          <p:nvPr/>
        </p:nvPicPr>
        <p:blipFill>
          <a:blip r:embed="rId3">
            <a:alphaModFix/>
          </a:blip>
          <a:stretch>
            <a:fillRect/>
          </a:stretch>
        </p:blipFill>
        <p:spPr>
          <a:xfrm>
            <a:off x="5958259" y="890199"/>
            <a:ext cx="1979026" cy="300487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grpSp>
        <p:nvGrpSpPr>
          <p:cNvPr id="388" name="Google Shape;388;p55"/>
          <p:cNvGrpSpPr/>
          <p:nvPr/>
        </p:nvGrpSpPr>
        <p:grpSpPr>
          <a:xfrm>
            <a:off x="1289728" y="884101"/>
            <a:ext cx="2479134" cy="3375292"/>
            <a:chOff x="1655550" y="790900"/>
            <a:chExt cx="2510262" cy="3417671"/>
          </a:xfrm>
        </p:grpSpPr>
        <p:sp>
          <p:nvSpPr>
            <p:cNvPr id="389" name="Google Shape;389;p55"/>
            <p:cNvSpPr/>
            <p:nvPr/>
          </p:nvSpPr>
          <p:spPr>
            <a:xfrm>
              <a:off x="1655550" y="790900"/>
              <a:ext cx="2510262" cy="3417671"/>
            </a:xfrm>
            <a:custGeom>
              <a:rect b="b" l="l" r="r" t="t"/>
              <a:pathLst>
                <a:path extrusionOk="0" h="190426" w="143096">
                  <a:moveTo>
                    <a:pt x="2914" y="0"/>
                  </a:moveTo>
                  <a:cubicBezTo>
                    <a:pt x="1280" y="0"/>
                    <a:pt x="0" y="1281"/>
                    <a:pt x="0" y="2914"/>
                  </a:cubicBezTo>
                  <a:lnTo>
                    <a:pt x="0" y="187512"/>
                  </a:lnTo>
                  <a:cubicBezTo>
                    <a:pt x="0" y="189101"/>
                    <a:pt x="1280" y="190426"/>
                    <a:pt x="2914" y="190426"/>
                  </a:cubicBezTo>
                  <a:lnTo>
                    <a:pt x="140182" y="190426"/>
                  </a:lnTo>
                  <a:cubicBezTo>
                    <a:pt x="141771" y="190426"/>
                    <a:pt x="143096" y="189101"/>
                    <a:pt x="143096" y="187512"/>
                  </a:cubicBezTo>
                  <a:lnTo>
                    <a:pt x="143096" y="2914"/>
                  </a:lnTo>
                  <a:cubicBezTo>
                    <a:pt x="143096" y="1281"/>
                    <a:pt x="141771" y="0"/>
                    <a:pt x="1401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55"/>
            <p:cNvSpPr/>
            <p:nvPr/>
          </p:nvSpPr>
          <p:spPr>
            <a:xfrm>
              <a:off x="1735300" y="886765"/>
              <a:ext cx="2350730" cy="3115776"/>
            </a:xfrm>
            <a:custGeom>
              <a:rect b="b" l="l" r="r" t="t"/>
              <a:pathLst>
                <a:path extrusionOk="0" h="173605" w="134002">
                  <a:moveTo>
                    <a:pt x="1" y="1"/>
                  </a:moveTo>
                  <a:lnTo>
                    <a:pt x="1" y="53821"/>
                  </a:lnTo>
                  <a:lnTo>
                    <a:pt x="1" y="127599"/>
                  </a:lnTo>
                  <a:lnTo>
                    <a:pt x="1" y="173605"/>
                  </a:lnTo>
                  <a:lnTo>
                    <a:pt x="134001" y="173605"/>
                  </a:lnTo>
                  <a:lnTo>
                    <a:pt x="134001" y="34615"/>
                  </a:lnTo>
                  <a:lnTo>
                    <a:pt x="13400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1" name="Google Shape;391;p55"/>
          <p:cNvSpPr txBox="1"/>
          <p:nvPr>
            <p:ph type="title"/>
          </p:nvPr>
        </p:nvSpPr>
        <p:spPr>
          <a:xfrm>
            <a:off x="4135850" y="-173425"/>
            <a:ext cx="4262400" cy="1164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1"/>
                </a:solidFill>
              </a:rPr>
              <a:t>Tarot Card: </a:t>
            </a:r>
            <a:endParaRPr>
              <a:solidFill>
                <a:schemeClr val="accent1"/>
              </a:solidFill>
            </a:endParaRPr>
          </a:p>
          <a:p>
            <a:pPr indent="0" lvl="0" marL="0" rtl="0" algn="l">
              <a:spcBef>
                <a:spcPts val="0"/>
              </a:spcBef>
              <a:spcAft>
                <a:spcPts val="0"/>
              </a:spcAft>
              <a:buNone/>
            </a:pPr>
            <a:r>
              <a:rPr lang="en">
                <a:solidFill>
                  <a:schemeClr val="lt2"/>
                </a:solidFill>
              </a:rPr>
              <a:t>Equity and Access</a:t>
            </a:r>
            <a:endParaRPr>
              <a:solidFill>
                <a:schemeClr val="lt2"/>
              </a:solidFill>
            </a:endParaRPr>
          </a:p>
        </p:txBody>
      </p:sp>
      <p:sp>
        <p:nvSpPr>
          <p:cNvPr id="392" name="Google Shape;392;p55"/>
          <p:cNvSpPr txBox="1"/>
          <p:nvPr>
            <p:ph idx="1" type="body"/>
          </p:nvPr>
        </p:nvSpPr>
        <p:spPr>
          <a:xfrm>
            <a:off x="4135850" y="924925"/>
            <a:ext cx="4848000" cy="4051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a:solidFill>
                  <a:srgbClr val="000000"/>
                </a:solidFill>
                <a:latin typeface="Arial"/>
                <a:ea typeface="Arial"/>
                <a:cs typeface="Arial"/>
                <a:sym typeface="Arial"/>
              </a:rPr>
              <a:t>Who might be excluded</a:t>
            </a:r>
            <a:endParaRPr b="1">
              <a:solidFill>
                <a:srgbClr val="000000"/>
              </a:solidFill>
              <a:latin typeface="Arial"/>
              <a:ea typeface="Arial"/>
              <a:cs typeface="Arial"/>
              <a:sym typeface="Arial"/>
            </a:endParaRPr>
          </a:p>
          <a:p>
            <a:pPr indent="-304800" lvl="0" marL="457200" rtl="0" algn="l">
              <a:lnSpc>
                <a:spcPct val="115000"/>
              </a:lnSpc>
              <a:spcBef>
                <a:spcPts val="1200"/>
              </a:spcBef>
              <a:spcAft>
                <a:spcPts val="0"/>
              </a:spcAft>
              <a:buClr>
                <a:srgbClr val="000000"/>
              </a:buClr>
              <a:buSzPts val="1200"/>
              <a:buFont typeface="Arial"/>
              <a:buChar char="●"/>
            </a:pPr>
            <a:r>
              <a:rPr b="1" lang="en">
                <a:solidFill>
                  <a:srgbClr val="000000"/>
                </a:solidFill>
                <a:latin typeface="Arial"/>
                <a:ea typeface="Arial"/>
                <a:cs typeface="Arial"/>
                <a:sym typeface="Arial"/>
              </a:rPr>
              <a:t>Older adults</a:t>
            </a:r>
            <a:r>
              <a:rPr lang="en">
                <a:solidFill>
                  <a:srgbClr val="000000"/>
                </a:solidFill>
                <a:latin typeface="Arial"/>
                <a:ea typeface="Arial"/>
                <a:cs typeface="Arial"/>
                <a:sym typeface="Arial"/>
              </a:rPr>
              <a:t> or those less digitally literate, who may struggle with app-based interfaces or prefer in-person community.</a:t>
            </a:r>
            <a:endParaRPr>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b="1" lang="en">
                <a:solidFill>
                  <a:srgbClr val="000000"/>
                </a:solidFill>
                <a:latin typeface="Arial"/>
                <a:ea typeface="Arial"/>
                <a:cs typeface="Arial"/>
                <a:sym typeface="Arial"/>
              </a:rPr>
              <a:t>Users in low-connectivity or low-income settings</a:t>
            </a:r>
            <a:r>
              <a:rPr lang="en">
                <a:solidFill>
                  <a:srgbClr val="000000"/>
                </a:solidFill>
                <a:latin typeface="Arial"/>
                <a:ea typeface="Arial"/>
                <a:cs typeface="Arial"/>
                <a:sym typeface="Arial"/>
              </a:rPr>
              <a:t> without consistent smartphone/internet access.</a:t>
            </a:r>
            <a:endParaRPr>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b="1" lang="en">
                <a:solidFill>
                  <a:srgbClr val="000000"/>
                </a:solidFill>
                <a:latin typeface="Arial"/>
                <a:ea typeface="Arial"/>
                <a:cs typeface="Arial"/>
                <a:sym typeface="Arial"/>
              </a:rPr>
              <a:t>Individuals from non-Western cultures</a:t>
            </a:r>
            <a:r>
              <a:rPr lang="en">
                <a:solidFill>
                  <a:srgbClr val="000000"/>
                </a:solidFill>
                <a:latin typeface="Arial"/>
                <a:ea typeface="Arial"/>
                <a:cs typeface="Arial"/>
                <a:sym typeface="Arial"/>
              </a:rPr>
              <a:t>, where language and cultural conceptions of body/food differ significantly from the app’s defaults.</a:t>
            </a:r>
            <a:endParaRPr>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a:solidFill>
                  <a:srgbClr val="000000"/>
                </a:solidFill>
                <a:latin typeface="Arial"/>
                <a:ea typeface="Arial"/>
                <a:cs typeface="Arial"/>
                <a:sym typeface="Arial"/>
              </a:rPr>
              <a:t>What their experience might be like</a:t>
            </a:r>
            <a:br>
              <a:rPr b="1" lang="en">
                <a:solidFill>
                  <a:srgbClr val="000000"/>
                </a:solidFill>
                <a:latin typeface="Arial"/>
                <a:ea typeface="Arial"/>
                <a:cs typeface="Arial"/>
                <a:sym typeface="Arial"/>
              </a:rPr>
            </a:br>
            <a:r>
              <a:rPr lang="en">
                <a:solidFill>
                  <a:srgbClr val="000000"/>
                </a:solidFill>
                <a:latin typeface="Arial"/>
                <a:ea typeface="Arial"/>
                <a:cs typeface="Arial"/>
                <a:sym typeface="Arial"/>
              </a:rPr>
              <a:t> If they use the app as it currently stands, they may feel:</a:t>
            </a:r>
            <a:endParaRPr>
              <a:solidFill>
                <a:srgbClr val="000000"/>
              </a:solidFill>
              <a:latin typeface="Arial"/>
              <a:ea typeface="Arial"/>
              <a:cs typeface="Arial"/>
              <a:sym typeface="Arial"/>
            </a:endParaRPr>
          </a:p>
          <a:p>
            <a:pPr indent="-304800" lvl="0" marL="457200" rtl="0" algn="l">
              <a:lnSpc>
                <a:spcPct val="115000"/>
              </a:lnSpc>
              <a:spcBef>
                <a:spcPts val="1200"/>
              </a:spcBef>
              <a:spcAft>
                <a:spcPts val="0"/>
              </a:spcAft>
              <a:buClr>
                <a:srgbClr val="000000"/>
              </a:buClr>
              <a:buSzPts val="1200"/>
              <a:buFont typeface="Arial"/>
              <a:buChar char="●"/>
            </a:pPr>
            <a:r>
              <a:rPr lang="en">
                <a:solidFill>
                  <a:srgbClr val="000000"/>
                </a:solidFill>
                <a:latin typeface="Arial"/>
                <a:ea typeface="Arial"/>
                <a:cs typeface="Arial"/>
                <a:sym typeface="Arial"/>
              </a:rPr>
              <a:t>Alienated by language or imagery that assumes a young, Western, educated audience.</a:t>
            </a:r>
            <a:endParaRPr>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Disconnected from examples that don’t reflect their lived experience or cultural context.</a:t>
            </a:r>
            <a:endParaRPr>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Frustrated by tech barriers or lack of integration with offline resources and community supports.</a:t>
            </a:r>
            <a:endParaRPr>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pic>
        <p:nvPicPr>
          <p:cNvPr id="393" name="Google Shape;393;p55"/>
          <p:cNvPicPr preferRelativeResize="0"/>
          <p:nvPr/>
        </p:nvPicPr>
        <p:blipFill>
          <a:blip r:embed="rId3">
            <a:alphaModFix/>
          </a:blip>
          <a:stretch>
            <a:fillRect/>
          </a:stretch>
        </p:blipFill>
        <p:spPr>
          <a:xfrm>
            <a:off x="1524726" y="1065962"/>
            <a:ext cx="2009151" cy="30115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grpSp>
        <p:nvGrpSpPr>
          <p:cNvPr id="398" name="Google Shape;398;p56"/>
          <p:cNvGrpSpPr/>
          <p:nvPr/>
        </p:nvGrpSpPr>
        <p:grpSpPr>
          <a:xfrm>
            <a:off x="1289728" y="884101"/>
            <a:ext cx="2479134" cy="3375292"/>
            <a:chOff x="1655550" y="790900"/>
            <a:chExt cx="2510262" cy="3417671"/>
          </a:xfrm>
        </p:grpSpPr>
        <p:sp>
          <p:nvSpPr>
            <p:cNvPr id="399" name="Google Shape;399;p56"/>
            <p:cNvSpPr/>
            <p:nvPr/>
          </p:nvSpPr>
          <p:spPr>
            <a:xfrm>
              <a:off x="1655550" y="790900"/>
              <a:ext cx="2510262" cy="3417671"/>
            </a:xfrm>
            <a:custGeom>
              <a:rect b="b" l="l" r="r" t="t"/>
              <a:pathLst>
                <a:path extrusionOk="0" h="190426" w="143096">
                  <a:moveTo>
                    <a:pt x="2914" y="0"/>
                  </a:moveTo>
                  <a:cubicBezTo>
                    <a:pt x="1280" y="0"/>
                    <a:pt x="0" y="1281"/>
                    <a:pt x="0" y="2914"/>
                  </a:cubicBezTo>
                  <a:lnTo>
                    <a:pt x="0" y="187512"/>
                  </a:lnTo>
                  <a:cubicBezTo>
                    <a:pt x="0" y="189101"/>
                    <a:pt x="1280" y="190426"/>
                    <a:pt x="2914" y="190426"/>
                  </a:cubicBezTo>
                  <a:lnTo>
                    <a:pt x="140182" y="190426"/>
                  </a:lnTo>
                  <a:cubicBezTo>
                    <a:pt x="141771" y="190426"/>
                    <a:pt x="143096" y="189101"/>
                    <a:pt x="143096" y="187512"/>
                  </a:cubicBezTo>
                  <a:lnTo>
                    <a:pt x="143096" y="2914"/>
                  </a:lnTo>
                  <a:cubicBezTo>
                    <a:pt x="143096" y="1281"/>
                    <a:pt x="141771" y="0"/>
                    <a:pt x="1401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56"/>
            <p:cNvSpPr/>
            <p:nvPr/>
          </p:nvSpPr>
          <p:spPr>
            <a:xfrm>
              <a:off x="1735300" y="886765"/>
              <a:ext cx="2350730" cy="3115776"/>
            </a:xfrm>
            <a:custGeom>
              <a:rect b="b" l="l" r="r" t="t"/>
              <a:pathLst>
                <a:path extrusionOk="0" h="173605" w="134002">
                  <a:moveTo>
                    <a:pt x="1" y="1"/>
                  </a:moveTo>
                  <a:lnTo>
                    <a:pt x="1" y="53821"/>
                  </a:lnTo>
                  <a:lnTo>
                    <a:pt x="1" y="127599"/>
                  </a:lnTo>
                  <a:lnTo>
                    <a:pt x="1" y="173605"/>
                  </a:lnTo>
                  <a:lnTo>
                    <a:pt x="134001" y="173605"/>
                  </a:lnTo>
                  <a:lnTo>
                    <a:pt x="134001" y="34615"/>
                  </a:lnTo>
                  <a:lnTo>
                    <a:pt x="13400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1" name="Google Shape;401;p56"/>
          <p:cNvSpPr txBox="1"/>
          <p:nvPr>
            <p:ph type="title"/>
          </p:nvPr>
        </p:nvSpPr>
        <p:spPr>
          <a:xfrm>
            <a:off x="4344247" y="517250"/>
            <a:ext cx="3704400" cy="54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1"/>
                </a:solidFill>
              </a:rPr>
              <a:t>Tarot Card: </a:t>
            </a:r>
            <a:endParaRPr>
              <a:solidFill>
                <a:schemeClr val="accent1"/>
              </a:solidFill>
            </a:endParaRPr>
          </a:p>
          <a:p>
            <a:pPr indent="0" lvl="0" marL="0" rtl="0" algn="l">
              <a:spcBef>
                <a:spcPts val="0"/>
              </a:spcBef>
              <a:spcAft>
                <a:spcPts val="0"/>
              </a:spcAft>
              <a:buNone/>
            </a:pPr>
            <a:r>
              <a:rPr lang="en">
                <a:solidFill>
                  <a:schemeClr val="lt2"/>
                </a:solidFill>
              </a:rPr>
              <a:t>Equity and Access</a:t>
            </a:r>
            <a:endParaRPr>
              <a:solidFill>
                <a:schemeClr val="lt2"/>
              </a:solidFill>
            </a:endParaRPr>
          </a:p>
        </p:txBody>
      </p:sp>
      <p:sp>
        <p:nvSpPr>
          <p:cNvPr id="402" name="Google Shape;402;p56"/>
          <p:cNvSpPr txBox="1"/>
          <p:nvPr>
            <p:ph idx="1" type="body"/>
          </p:nvPr>
        </p:nvSpPr>
        <p:spPr>
          <a:xfrm>
            <a:off x="4400751" y="1219150"/>
            <a:ext cx="4407300" cy="7311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400">
                <a:solidFill>
                  <a:srgbClr val="000000"/>
                </a:solidFill>
                <a:latin typeface="Arial"/>
                <a:ea typeface="Arial"/>
                <a:cs typeface="Arial"/>
                <a:sym typeface="Arial"/>
              </a:rPr>
              <a:t>If we flipped our assumptions</a:t>
            </a:r>
            <a:br>
              <a:rPr b="1" lang="en" sz="1400">
                <a:solidFill>
                  <a:srgbClr val="000000"/>
                </a:solidFill>
                <a:latin typeface="Arial"/>
                <a:ea typeface="Arial"/>
                <a:cs typeface="Arial"/>
                <a:sym typeface="Arial"/>
              </a:rPr>
            </a:br>
            <a:r>
              <a:rPr lang="en" sz="1400">
                <a:solidFill>
                  <a:srgbClr val="000000"/>
                </a:solidFill>
                <a:latin typeface="Arial"/>
                <a:ea typeface="Arial"/>
                <a:cs typeface="Arial"/>
                <a:sym typeface="Arial"/>
              </a:rPr>
              <a:t> If we assumed users were </a:t>
            </a:r>
            <a:r>
              <a:rPr i="1" lang="en" sz="1400">
                <a:solidFill>
                  <a:srgbClr val="000000"/>
                </a:solidFill>
                <a:latin typeface="Arial"/>
                <a:ea typeface="Arial"/>
                <a:cs typeface="Arial"/>
                <a:sym typeface="Arial"/>
              </a:rPr>
              <a:t>not</a:t>
            </a:r>
            <a:r>
              <a:rPr lang="en" sz="1400">
                <a:solidFill>
                  <a:srgbClr val="000000"/>
                </a:solidFill>
                <a:latin typeface="Arial"/>
                <a:ea typeface="Arial"/>
                <a:cs typeface="Arial"/>
                <a:sym typeface="Arial"/>
              </a:rPr>
              <a:t> young, digitally fluent, or Western, we’d need to:</a:t>
            </a:r>
            <a:endParaRPr sz="1400">
              <a:solidFill>
                <a:srgbClr val="000000"/>
              </a:solidFill>
              <a:latin typeface="Arial"/>
              <a:ea typeface="Arial"/>
              <a:cs typeface="Arial"/>
              <a:sym typeface="Arial"/>
            </a:endParaRPr>
          </a:p>
          <a:p>
            <a:pPr indent="-317500" lvl="0" marL="457200" rtl="0" algn="l">
              <a:lnSpc>
                <a:spcPct val="115000"/>
              </a:lnSpc>
              <a:spcBef>
                <a:spcPts val="1200"/>
              </a:spcBef>
              <a:spcAft>
                <a:spcPts val="0"/>
              </a:spcAft>
              <a:buClr>
                <a:srgbClr val="000000"/>
              </a:buClr>
              <a:buSzPts val="1400"/>
              <a:buFont typeface="Arial"/>
              <a:buChar char="●"/>
            </a:pPr>
            <a:r>
              <a:rPr lang="en" sz="1400">
                <a:solidFill>
                  <a:srgbClr val="000000"/>
                </a:solidFill>
                <a:latin typeface="Arial"/>
                <a:ea typeface="Arial"/>
                <a:cs typeface="Arial"/>
                <a:sym typeface="Arial"/>
              </a:rPr>
              <a:t>Localize content linguistically and culturally (perhaps by developing versions of the app in different </a:t>
            </a:r>
            <a:r>
              <a:rPr lang="en" sz="1400">
                <a:solidFill>
                  <a:srgbClr val="000000"/>
                </a:solidFill>
                <a:latin typeface="Arial"/>
                <a:ea typeface="Arial"/>
                <a:cs typeface="Arial"/>
                <a:sym typeface="Arial"/>
              </a:rPr>
              <a:t>languages</a:t>
            </a:r>
            <a:r>
              <a:rPr lang="en" sz="1400">
                <a:solidFill>
                  <a:srgbClr val="000000"/>
                </a:solidFill>
                <a:latin typeface="Arial"/>
                <a:ea typeface="Arial"/>
                <a:cs typeface="Arial"/>
                <a:sym typeface="Arial"/>
              </a:rPr>
              <a:t> and cultures).</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Build offline and low-bandwidth functionality (SMS-based modules, downloadable lessons).</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Include diverse body representations and cultural food examples.</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Redefine “recovery” to account for different norms and values around food, family, and care.</a:t>
            </a:r>
            <a:endParaRPr b="1" sz="14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pic>
        <p:nvPicPr>
          <p:cNvPr id="403" name="Google Shape;403;p56"/>
          <p:cNvPicPr preferRelativeResize="0"/>
          <p:nvPr/>
        </p:nvPicPr>
        <p:blipFill>
          <a:blip r:embed="rId3">
            <a:alphaModFix/>
          </a:blip>
          <a:stretch>
            <a:fillRect/>
          </a:stretch>
        </p:blipFill>
        <p:spPr>
          <a:xfrm>
            <a:off x="1524726" y="1065962"/>
            <a:ext cx="2009151" cy="30115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57"/>
          <p:cNvSpPr txBox="1"/>
          <p:nvPr>
            <p:ph type="title"/>
          </p:nvPr>
        </p:nvSpPr>
        <p:spPr>
          <a:xfrm>
            <a:off x="797350" y="1671350"/>
            <a:ext cx="4272300" cy="23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8800">
                <a:solidFill>
                  <a:schemeClr val="lt2"/>
                </a:solidFill>
              </a:rPr>
              <a:t>Tasks </a:t>
            </a:r>
            <a:endParaRPr sz="8800">
              <a:solidFill>
                <a:schemeClr val="lt2"/>
              </a:solidFill>
            </a:endParaRPr>
          </a:p>
        </p:txBody>
      </p:sp>
      <p:cxnSp>
        <p:nvCxnSpPr>
          <p:cNvPr id="409" name="Google Shape;409;p57">
            <a:hlinkClick action="ppaction://hlinkshowjump?jump=nextslide"/>
          </p:cNvPr>
          <p:cNvCxnSpPr/>
          <p:nvPr/>
        </p:nvCxnSpPr>
        <p:spPr>
          <a:xfrm>
            <a:off x="715100" y="44144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8"/>
          <p:cNvSpPr txBox="1"/>
          <p:nvPr>
            <p:ph type="title"/>
          </p:nvPr>
        </p:nvSpPr>
        <p:spPr>
          <a:xfrm>
            <a:off x="509776" y="518250"/>
            <a:ext cx="4701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2"/>
                </a:solidFill>
              </a:rPr>
              <a:t>Simple</a:t>
            </a:r>
            <a:r>
              <a:rPr lang="en"/>
              <a:t> Task Brainstorming</a:t>
            </a:r>
            <a:endParaRPr/>
          </a:p>
        </p:txBody>
      </p:sp>
      <p:sp>
        <p:nvSpPr>
          <p:cNvPr id="415" name="Google Shape;415;p58"/>
          <p:cNvSpPr txBox="1"/>
          <p:nvPr/>
        </p:nvSpPr>
        <p:spPr>
          <a:xfrm>
            <a:off x="272884" y="1176783"/>
            <a:ext cx="4367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lt2"/>
                </a:solidFill>
                <a:latin typeface="Alexandria Medium"/>
                <a:ea typeface="Alexandria Medium"/>
                <a:cs typeface="Alexandria Medium"/>
                <a:sym typeface="Alexandria Medium"/>
              </a:rPr>
              <a:t>Receiving Personalized Tips/Stories</a:t>
            </a:r>
            <a:endParaRPr sz="1700">
              <a:solidFill>
                <a:schemeClr val="dk1"/>
              </a:solidFill>
              <a:latin typeface="Albert Sans"/>
              <a:ea typeface="Albert Sans"/>
              <a:cs typeface="Albert Sans"/>
              <a:sym typeface="Albert Sans"/>
            </a:endParaRPr>
          </a:p>
        </p:txBody>
      </p:sp>
      <p:sp>
        <p:nvSpPr>
          <p:cNvPr id="416" name="Google Shape;416;p58"/>
          <p:cNvSpPr txBox="1"/>
          <p:nvPr>
            <p:ph idx="4294967295" type="body"/>
          </p:nvPr>
        </p:nvSpPr>
        <p:spPr>
          <a:xfrm>
            <a:off x="272884" y="1623183"/>
            <a:ext cx="3704400" cy="339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Task: </a:t>
            </a:r>
            <a:r>
              <a:rPr lang="en" sz="1400"/>
              <a:t>The user wants to receive a a short, personalized note or story from </a:t>
            </a:r>
            <a:r>
              <a:rPr lang="en" sz="1400"/>
              <a:t>others</a:t>
            </a:r>
            <a:r>
              <a:rPr lang="en" sz="1400"/>
              <a:t> experiencing similar struggles. Helping them feel seen, supported, and less alone in their eating journey.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400"/>
              <a:t>Why Simple:</a:t>
            </a:r>
            <a:r>
              <a:rPr lang="en" sz="1400"/>
              <a:t> Accessible to all users at </a:t>
            </a:r>
            <a:r>
              <a:rPr i="1" lang="en" sz="1400"/>
              <a:t>any stage</a:t>
            </a:r>
            <a:r>
              <a:rPr lang="en" sz="1400"/>
              <a:t> of their journey, involves little to no cognitive or emotional load, and can be done </a:t>
            </a:r>
            <a:r>
              <a:rPr i="1" lang="en" sz="1400"/>
              <a:t>repeatedly and casually</a:t>
            </a:r>
            <a:r>
              <a:rPr lang="en" sz="1400"/>
              <a:t>. The task is introductory and universal, users will do this often. </a:t>
            </a:r>
            <a:endParaRPr sz="1400"/>
          </a:p>
        </p:txBody>
      </p:sp>
      <p:sp>
        <p:nvSpPr>
          <p:cNvPr id="417" name="Google Shape;417;p58"/>
          <p:cNvSpPr txBox="1"/>
          <p:nvPr/>
        </p:nvSpPr>
        <p:spPr>
          <a:xfrm>
            <a:off x="4640584" y="1176783"/>
            <a:ext cx="4367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lt2"/>
                </a:solidFill>
                <a:latin typeface="Alexandria Medium"/>
                <a:ea typeface="Alexandria Medium"/>
                <a:cs typeface="Alexandria Medium"/>
                <a:sym typeface="Alexandria Medium"/>
              </a:rPr>
              <a:t>Feeling Less Alone During Hard Times</a:t>
            </a:r>
            <a:endParaRPr sz="1700">
              <a:solidFill>
                <a:schemeClr val="dk1"/>
              </a:solidFill>
              <a:latin typeface="Albert Sans"/>
              <a:ea typeface="Albert Sans"/>
              <a:cs typeface="Albert Sans"/>
              <a:sym typeface="Albert Sans"/>
            </a:endParaRPr>
          </a:p>
        </p:txBody>
      </p:sp>
      <p:sp>
        <p:nvSpPr>
          <p:cNvPr id="418" name="Google Shape;418;p58"/>
          <p:cNvSpPr txBox="1"/>
          <p:nvPr>
            <p:ph idx="4294967295" type="body"/>
          </p:nvPr>
        </p:nvSpPr>
        <p:spPr>
          <a:xfrm>
            <a:off x="4673050" y="1623165"/>
            <a:ext cx="3704400" cy="301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Task:</a:t>
            </a:r>
            <a:r>
              <a:rPr lang="en" sz="1400"/>
              <a:t> The user wants to find immediate reassurance and emotional support whenever they are feeling any anxiety or uncertainty around food.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400"/>
              <a:t>Why Simple: </a:t>
            </a:r>
            <a:r>
              <a:rPr lang="en" sz="1400"/>
              <a:t>This task doesn’t require any reflection, decision-making, or contribution from the user. It meets a more common emotional need quickly. Making it a </a:t>
            </a:r>
            <a:r>
              <a:rPr i="1" lang="en" sz="1400"/>
              <a:t>frequent </a:t>
            </a:r>
            <a:r>
              <a:rPr lang="en" sz="1400"/>
              <a:t>and </a:t>
            </a:r>
            <a:r>
              <a:rPr i="1" lang="en" sz="1400"/>
              <a:t>easy starting point </a:t>
            </a:r>
            <a:r>
              <a:rPr lang="en" sz="1400"/>
              <a:t>for engagement for all users. </a:t>
            </a:r>
            <a:endParaRPr sz="1400"/>
          </a:p>
          <a:p>
            <a:pPr indent="0" lvl="0" marL="0" rtl="0" algn="l">
              <a:spcBef>
                <a:spcPts val="0"/>
              </a:spcBef>
              <a:spcAft>
                <a:spcPts val="0"/>
              </a:spcAft>
              <a:buNone/>
            </a:pPr>
            <a:r>
              <a:t/>
            </a:r>
            <a:endParaRPr sz="14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9"/>
          <p:cNvSpPr txBox="1"/>
          <p:nvPr>
            <p:ph type="title"/>
          </p:nvPr>
        </p:nvSpPr>
        <p:spPr>
          <a:xfrm>
            <a:off x="509775" y="518250"/>
            <a:ext cx="49347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2"/>
                </a:solidFill>
              </a:rPr>
              <a:t>Moderate</a:t>
            </a:r>
            <a:r>
              <a:rPr lang="en"/>
              <a:t> Task Brainstorming</a:t>
            </a:r>
            <a:endParaRPr/>
          </a:p>
        </p:txBody>
      </p:sp>
      <p:sp>
        <p:nvSpPr>
          <p:cNvPr id="424" name="Google Shape;424;p59"/>
          <p:cNvSpPr txBox="1"/>
          <p:nvPr/>
        </p:nvSpPr>
        <p:spPr>
          <a:xfrm>
            <a:off x="509775" y="1303125"/>
            <a:ext cx="4367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lt2"/>
                </a:solidFill>
                <a:latin typeface="Alexandria Medium"/>
                <a:ea typeface="Alexandria Medium"/>
                <a:cs typeface="Alexandria Medium"/>
                <a:sym typeface="Alexandria Medium"/>
              </a:rPr>
              <a:t>Discovering Stories/Tips that Resonate</a:t>
            </a:r>
            <a:endParaRPr sz="1700">
              <a:solidFill>
                <a:schemeClr val="dk1"/>
              </a:solidFill>
              <a:latin typeface="Albert Sans"/>
              <a:ea typeface="Albert Sans"/>
              <a:cs typeface="Albert Sans"/>
              <a:sym typeface="Albert Sans"/>
            </a:endParaRPr>
          </a:p>
        </p:txBody>
      </p:sp>
      <p:sp>
        <p:nvSpPr>
          <p:cNvPr id="425" name="Google Shape;425;p59"/>
          <p:cNvSpPr txBox="1"/>
          <p:nvPr>
            <p:ph idx="4294967295" type="body"/>
          </p:nvPr>
        </p:nvSpPr>
        <p:spPr>
          <a:xfrm>
            <a:off x="509775" y="1749525"/>
            <a:ext cx="3704400" cy="339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Task: </a:t>
            </a:r>
            <a:r>
              <a:rPr lang="en" sz="1400"/>
              <a:t>The user wants to find stories or tops from other people that they feel personally resonates with their own situation.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400"/>
              <a:t>Why Moderate:</a:t>
            </a:r>
            <a:r>
              <a:rPr lang="en" sz="1400"/>
              <a:t> This task requires for active engagement and light reflection from the users to </a:t>
            </a:r>
            <a:r>
              <a:rPr lang="en" sz="1400"/>
              <a:t>identify</a:t>
            </a:r>
            <a:r>
              <a:rPr lang="en" sz="1400"/>
              <a:t> what contents matters to them the most. This is a little more involved than simply receiving a note, but still approachable for most users.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p:txBody>
      </p:sp>
      <p:sp>
        <p:nvSpPr>
          <p:cNvPr id="426" name="Google Shape;426;p59"/>
          <p:cNvSpPr txBox="1"/>
          <p:nvPr/>
        </p:nvSpPr>
        <p:spPr>
          <a:xfrm>
            <a:off x="5052085" y="1255747"/>
            <a:ext cx="37929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lt2"/>
                </a:solidFill>
                <a:latin typeface="Alexandria Medium"/>
                <a:ea typeface="Alexandria Medium"/>
                <a:cs typeface="Alexandria Medium"/>
                <a:sym typeface="Alexandria Medium"/>
              </a:rPr>
              <a:t>Keeping Meaningful Stories</a:t>
            </a:r>
            <a:endParaRPr sz="1700">
              <a:solidFill>
                <a:schemeClr val="dk1"/>
              </a:solidFill>
              <a:latin typeface="Albert Sans"/>
              <a:ea typeface="Albert Sans"/>
              <a:cs typeface="Albert Sans"/>
              <a:sym typeface="Albert Sans"/>
            </a:endParaRPr>
          </a:p>
        </p:txBody>
      </p:sp>
      <p:sp>
        <p:nvSpPr>
          <p:cNvPr id="427" name="Google Shape;427;p59"/>
          <p:cNvSpPr txBox="1"/>
          <p:nvPr>
            <p:ph idx="4294967295" type="body"/>
          </p:nvPr>
        </p:nvSpPr>
        <p:spPr>
          <a:xfrm>
            <a:off x="5096335" y="1702145"/>
            <a:ext cx="3704400" cy="325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Task: </a:t>
            </a:r>
            <a:r>
              <a:rPr lang="en" sz="1400"/>
              <a:t>The user wants to keep any of the stories and tips that feel personally </a:t>
            </a:r>
            <a:r>
              <a:rPr lang="en" sz="1400"/>
              <a:t>significant</a:t>
            </a:r>
            <a:r>
              <a:rPr lang="en" sz="1400"/>
              <a:t> to them, so they can return to them later.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400"/>
              <a:t>Why Moderate:</a:t>
            </a:r>
            <a:r>
              <a:rPr lang="en" sz="1400"/>
              <a:t> Since the user has to decide what matters to them, this task involves more selective judgement and personalization. This task is not emotionally intense, but requires more intention than passive engagement, which makes it still appropriate for most users to use who return regularly.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60"/>
          <p:cNvSpPr txBox="1"/>
          <p:nvPr>
            <p:ph type="title"/>
          </p:nvPr>
        </p:nvSpPr>
        <p:spPr>
          <a:xfrm>
            <a:off x="509775" y="518250"/>
            <a:ext cx="49347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2"/>
                </a:solidFill>
              </a:rPr>
              <a:t>Complex</a:t>
            </a:r>
            <a:r>
              <a:rPr lang="en"/>
              <a:t> Task Brainstorming</a:t>
            </a:r>
            <a:endParaRPr/>
          </a:p>
        </p:txBody>
      </p:sp>
      <p:sp>
        <p:nvSpPr>
          <p:cNvPr id="433" name="Google Shape;433;p60"/>
          <p:cNvSpPr txBox="1"/>
          <p:nvPr/>
        </p:nvSpPr>
        <p:spPr>
          <a:xfrm>
            <a:off x="265382" y="1208369"/>
            <a:ext cx="4367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lt2"/>
                </a:solidFill>
                <a:latin typeface="Alexandria Medium"/>
                <a:ea typeface="Alexandria Medium"/>
                <a:cs typeface="Alexandria Medium"/>
                <a:sym typeface="Alexandria Medium"/>
              </a:rPr>
              <a:t>Expressing Personal Experiences </a:t>
            </a:r>
            <a:endParaRPr sz="1700">
              <a:solidFill>
                <a:schemeClr val="dk1"/>
              </a:solidFill>
              <a:latin typeface="Albert Sans"/>
              <a:ea typeface="Albert Sans"/>
              <a:cs typeface="Albert Sans"/>
              <a:sym typeface="Albert Sans"/>
            </a:endParaRPr>
          </a:p>
        </p:txBody>
      </p:sp>
      <p:sp>
        <p:nvSpPr>
          <p:cNvPr id="434" name="Google Shape;434;p60"/>
          <p:cNvSpPr txBox="1"/>
          <p:nvPr>
            <p:ph idx="4294967295" type="body"/>
          </p:nvPr>
        </p:nvSpPr>
        <p:spPr>
          <a:xfrm>
            <a:off x="265382" y="1654769"/>
            <a:ext cx="3704400" cy="339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Task: </a:t>
            </a:r>
            <a:r>
              <a:rPr lang="en" sz="1400"/>
              <a:t>The user wants to express their own personal experiences, feelings, or reflections relating to their eating journey.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400"/>
              <a:t>Why Complex:</a:t>
            </a:r>
            <a:r>
              <a:rPr lang="en" sz="1400"/>
              <a:t> This task needs a more deep self-reflection, trust, and emotional effort. Meaning that it is not something </a:t>
            </a:r>
            <a:r>
              <a:rPr lang="en" sz="1400"/>
              <a:t>users</a:t>
            </a:r>
            <a:r>
              <a:rPr lang="en" sz="1400"/>
              <a:t> will do every time they use the app, but instead, when they feel more safe or ready to open up. This makes it less frequent and more suited for users who are comfortable with the platform already.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p:txBody>
      </p:sp>
      <p:sp>
        <p:nvSpPr>
          <p:cNvPr id="435" name="Google Shape;435;p60"/>
          <p:cNvSpPr txBox="1"/>
          <p:nvPr/>
        </p:nvSpPr>
        <p:spPr>
          <a:xfrm>
            <a:off x="4525007" y="1208369"/>
            <a:ext cx="4367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lt2"/>
                </a:solidFill>
                <a:latin typeface="Alexandria Medium"/>
                <a:ea typeface="Alexandria Medium"/>
                <a:cs typeface="Alexandria Medium"/>
                <a:sym typeface="Alexandria Medium"/>
              </a:rPr>
              <a:t>Sharing Tips/Stories to Support Others</a:t>
            </a:r>
            <a:endParaRPr sz="1700">
              <a:solidFill>
                <a:schemeClr val="dk1"/>
              </a:solidFill>
              <a:latin typeface="Albert Sans"/>
              <a:ea typeface="Albert Sans"/>
              <a:cs typeface="Albert Sans"/>
              <a:sym typeface="Albert Sans"/>
            </a:endParaRPr>
          </a:p>
        </p:txBody>
      </p:sp>
      <p:sp>
        <p:nvSpPr>
          <p:cNvPr id="436" name="Google Shape;436;p60"/>
          <p:cNvSpPr txBox="1"/>
          <p:nvPr>
            <p:ph idx="4294967295" type="body"/>
          </p:nvPr>
        </p:nvSpPr>
        <p:spPr>
          <a:xfrm>
            <a:off x="4709800" y="1654736"/>
            <a:ext cx="3704400" cy="298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Task: </a:t>
            </a:r>
            <a:r>
              <a:rPr lang="en" sz="1400"/>
              <a:t>The user wants to contribute their own stories to the community so that others can feel supported and inspired throughout their own journey.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400"/>
              <a:t>Why Complex:</a:t>
            </a:r>
            <a:r>
              <a:rPr lang="en" sz="1400"/>
              <a:t> This task involves sharing personal experiences with a larger community, which required high vulnerability, cognitive effort, as well as intentionality. Not all </a:t>
            </a:r>
            <a:r>
              <a:rPr lang="en" sz="1400"/>
              <a:t>users</a:t>
            </a:r>
            <a:r>
              <a:rPr lang="en" sz="1400"/>
              <a:t> will feel ready or willing to do this, so this task will be done by more engaged users who feel comfortable opening up to others.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61"/>
          <p:cNvSpPr/>
          <p:nvPr/>
        </p:nvSpPr>
        <p:spPr>
          <a:xfrm>
            <a:off x="690475" y="2078800"/>
            <a:ext cx="2469000" cy="1616100"/>
          </a:xfrm>
          <a:prstGeom prst="rect">
            <a:avLst/>
          </a:prstGeom>
          <a:solidFill>
            <a:srgbClr val="B85284">
              <a:alpha val="15189"/>
            </a:srgbClr>
          </a:solidFill>
          <a:ln cap="flat" cmpd="sng" w="7225">
            <a:solidFill>
              <a:schemeClr val="dk2"/>
            </a:solidFill>
            <a:prstDash val="solid"/>
            <a:round/>
            <a:headEnd len="sm" w="sm" type="none"/>
            <a:tailEnd len="sm" w="sm" type="none"/>
          </a:ln>
        </p:spPr>
        <p:txBody>
          <a:bodyPr anchorCtr="0" anchor="ctr" bIns="69200" lIns="69200" spcFirstLastPara="1" rIns="69200" wrap="square" tIns="69200">
            <a:noAutofit/>
          </a:bodyPr>
          <a:lstStyle/>
          <a:p>
            <a:pPr indent="0" lvl="0" marL="0" rtl="0" algn="ctr">
              <a:spcBef>
                <a:spcPts val="0"/>
              </a:spcBef>
              <a:spcAft>
                <a:spcPts val="0"/>
              </a:spcAft>
              <a:buNone/>
            </a:pPr>
            <a:r>
              <a:t/>
            </a:r>
            <a:endParaRPr sz="1059">
              <a:latin typeface="Albert Sans"/>
              <a:ea typeface="Albert Sans"/>
              <a:cs typeface="Albert Sans"/>
              <a:sym typeface="Albert Sans"/>
            </a:endParaRPr>
          </a:p>
        </p:txBody>
      </p:sp>
      <p:sp>
        <p:nvSpPr>
          <p:cNvPr id="442" name="Google Shape;442;p61"/>
          <p:cNvSpPr txBox="1"/>
          <p:nvPr/>
        </p:nvSpPr>
        <p:spPr>
          <a:xfrm>
            <a:off x="690475" y="1616821"/>
            <a:ext cx="2469000" cy="4560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1"/>
                </a:solidFill>
                <a:latin typeface="Alexandria Medium"/>
                <a:ea typeface="Alexandria Medium"/>
                <a:cs typeface="Alexandria Medium"/>
                <a:sym typeface="Alexandria Medium"/>
              </a:rPr>
              <a:t>Simple </a:t>
            </a:r>
            <a:endParaRPr sz="1800">
              <a:solidFill>
                <a:schemeClr val="dk1"/>
              </a:solidFill>
              <a:latin typeface="Alexandria Medium"/>
              <a:ea typeface="Alexandria Medium"/>
              <a:cs typeface="Alexandria Medium"/>
              <a:sym typeface="Alexandria Medium"/>
            </a:endParaRPr>
          </a:p>
        </p:txBody>
      </p:sp>
      <p:sp>
        <p:nvSpPr>
          <p:cNvPr id="443" name="Google Shape;443;p61"/>
          <p:cNvSpPr txBox="1"/>
          <p:nvPr/>
        </p:nvSpPr>
        <p:spPr>
          <a:xfrm>
            <a:off x="3355010" y="1594800"/>
            <a:ext cx="2469000" cy="4560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1"/>
                </a:solidFill>
                <a:latin typeface="Alexandria Medium"/>
                <a:ea typeface="Alexandria Medium"/>
                <a:cs typeface="Alexandria Medium"/>
                <a:sym typeface="Alexandria Medium"/>
              </a:rPr>
              <a:t>Moderate </a:t>
            </a:r>
            <a:endParaRPr sz="1800">
              <a:solidFill>
                <a:schemeClr val="dk1"/>
              </a:solidFill>
              <a:latin typeface="Alexandria Medium"/>
              <a:ea typeface="Alexandria Medium"/>
              <a:cs typeface="Alexandria Medium"/>
              <a:sym typeface="Alexandria Medium"/>
            </a:endParaRPr>
          </a:p>
        </p:txBody>
      </p:sp>
      <p:sp>
        <p:nvSpPr>
          <p:cNvPr id="444" name="Google Shape;444;p61"/>
          <p:cNvSpPr txBox="1"/>
          <p:nvPr/>
        </p:nvSpPr>
        <p:spPr>
          <a:xfrm>
            <a:off x="5977533" y="1594800"/>
            <a:ext cx="2469000" cy="4560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1"/>
                </a:solidFill>
                <a:latin typeface="Alexandria Medium"/>
                <a:ea typeface="Alexandria Medium"/>
                <a:cs typeface="Alexandria Medium"/>
                <a:sym typeface="Alexandria Medium"/>
              </a:rPr>
              <a:t>Complex </a:t>
            </a:r>
            <a:endParaRPr sz="1800">
              <a:solidFill>
                <a:schemeClr val="dk1"/>
              </a:solidFill>
              <a:latin typeface="Alexandria Medium"/>
              <a:ea typeface="Alexandria Medium"/>
              <a:cs typeface="Alexandria Medium"/>
              <a:sym typeface="Alexandria Medium"/>
            </a:endParaRPr>
          </a:p>
        </p:txBody>
      </p:sp>
      <p:sp>
        <p:nvSpPr>
          <p:cNvPr id="445" name="Google Shape;445;p61"/>
          <p:cNvSpPr/>
          <p:nvPr/>
        </p:nvSpPr>
        <p:spPr>
          <a:xfrm>
            <a:off x="5984525" y="2057803"/>
            <a:ext cx="2469000" cy="1616100"/>
          </a:xfrm>
          <a:prstGeom prst="rect">
            <a:avLst/>
          </a:prstGeom>
          <a:solidFill>
            <a:srgbClr val="B85284">
              <a:alpha val="47470"/>
            </a:srgbClr>
          </a:solidFill>
          <a:ln cap="flat" cmpd="sng" w="7225">
            <a:solidFill>
              <a:schemeClr val="dk2"/>
            </a:solidFill>
            <a:prstDash val="solid"/>
            <a:round/>
            <a:headEnd len="sm" w="sm" type="none"/>
            <a:tailEnd len="sm" w="sm" type="none"/>
          </a:ln>
        </p:spPr>
        <p:txBody>
          <a:bodyPr anchorCtr="0" anchor="ctr" bIns="69200" lIns="69200" spcFirstLastPara="1" rIns="69200" wrap="square" tIns="69200">
            <a:noAutofit/>
          </a:bodyPr>
          <a:lstStyle/>
          <a:p>
            <a:pPr indent="0" lvl="0" marL="0" rtl="0" algn="ctr">
              <a:spcBef>
                <a:spcPts val="0"/>
              </a:spcBef>
              <a:spcAft>
                <a:spcPts val="0"/>
              </a:spcAft>
              <a:buNone/>
            </a:pPr>
            <a:r>
              <a:t/>
            </a:r>
            <a:endParaRPr sz="1059">
              <a:latin typeface="Albert Sans"/>
              <a:ea typeface="Albert Sans"/>
              <a:cs typeface="Albert Sans"/>
              <a:sym typeface="Albert Sans"/>
            </a:endParaRPr>
          </a:p>
        </p:txBody>
      </p:sp>
      <p:sp>
        <p:nvSpPr>
          <p:cNvPr id="446" name="Google Shape;446;p61"/>
          <p:cNvSpPr txBox="1"/>
          <p:nvPr>
            <p:ph idx="4294967295" type="subTitle"/>
          </p:nvPr>
        </p:nvSpPr>
        <p:spPr>
          <a:xfrm>
            <a:off x="706224" y="2289425"/>
            <a:ext cx="2437500" cy="946200"/>
          </a:xfrm>
          <a:prstGeom prst="rect">
            <a:avLst/>
          </a:prstGeom>
        </p:spPr>
        <p:txBody>
          <a:bodyPr anchorCtr="0" anchor="t" bIns="69200" lIns="69200" spcFirstLastPara="1" rIns="69200" wrap="square" tIns="69200">
            <a:noAutofit/>
          </a:bodyPr>
          <a:lstStyle/>
          <a:p>
            <a:pPr indent="0" lvl="0" marL="0" rtl="0" algn="ctr">
              <a:spcBef>
                <a:spcPts val="0"/>
              </a:spcBef>
              <a:spcAft>
                <a:spcPts val="0"/>
              </a:spcAft>
              <a:buNone/>
            </a:pPr>
            <a:r>
              <a:rPr lang="en" sz="2208"/>
              <a:t>Receiving Personalized Tips/Stories</a:t>
            </a:r>
            <a:endParaRPr sz="2208"/>
          </a:p>
        </p:txBody>
      </p:sp>
      <p:sp>
        <p:nvSpPr>
          <p:cNvPr id="447" name="Google Shape;447;p61"/>
          <p:cNvSpPr/>
          <p:nvPr/>
        </p:nvSpPr>
        <p:spPr>
          <a:xfrm>
            <a:off x="3355000" y="2057803"/>
            <a:ext cx="2469000" cy="1616100"/>
          </a:xfrm>
          <a:prstGeom prst="rect">
            <a:avLst/>
          </a:prstGeom>
          <a:solidFill>
            <a:schemeClr val="dk2"/>
          </a:solidFill>
          <a:ln cap="flat" cmpd="sng" w="7225">
            <a:solidFill>
              <a:schemeClr val="dk2"/>
            </a:solidFill>
            <a:prstDash val="solid"/>
            <a:round/>
            <a:headEnd len="sm" w="sm" type="none"/>
            <a:tailEnd len="sm" w="sm" type="none"/>
          </a:ln>
        </p:spPr>
        <p:txBody>
          <a:bodyPr anchorCtr="0" anchor="ctr" bIns="69200" lIns="69200" spcFirstLastPara="1" rIns="69200" wrap="square" tIns="69200">
            <a:noAutofit/>
          </a:bodyPr>
          <a:lstStyle/>
          <a:p>
            <a:pPr indent="0" lvl="0" marL="0" rtl="0" algn="ctr">
              <a:spcBef>
                <a:spcPts val="0"/>
              </a:spcBef>
              <a:spcAft>
                <a:spcPts val="0"/>
              </a:spcAft>
              <a:buNone/>
            </a:pPr>
            <a:r>
              <a:t/>
            </a:r>
            <a:endParaRPr sz="1059">
              <a:highlight>
                <a:schemeClr val="lt1"/>
              </a:highlight>
              <a:latin typeface="Albert Sans"/>
              <a:ea typeface="Albert Sans"/>
              <a:cs typeface="Albert Sans"/>
              <a:sym typeface="Albert Sans"/>
            </a:endParaRPr>
          </a:p>
        </p:txBody>
      </p:sp>
      <p:sp>
        <p:nvSpPr>
          <p:cNvPr id="448" name="Google Shape;448;p61"/>
          <p:cNvSpPr txBox="1"/>
          <p:nvPr/>
        </p:nvSpPr>
        <p:spPr>
          <a:xfrm>
            <a:off x="690475" y="419875"/>
            <a:ext cx="2918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chemeClr val="accent1"/>
                </a:solidFill>
                <a:latin typeface="Alexandria Medium"/>
                <a:ea typeface="Alexandria Medium"/>
                <a:cs typeface="Alexandria Medium"/>
                <a:sym typeface="Alexandria Medium"/>
              </a:rPr>
              <a:t>Finalized Tasks! </a:t>
            </a:r>
            <a:endParaRPr sz="2500">
              <a:solidFill>
                <a:schemeClr val="accent1"/>
              </a:solidFill>
              <a:latin typeface="Alexandria Medium"/>
              <a:ea typeface="Alexandria Medium"/>
              <a:cs typeface="Alexandria Medium"/>
              <a:sym typeface="Alexandria Medium"/>
            </a:endParaRPr>
          </a:p>
        </p:txBody>
      </p:sp>
      <p:sp>
        <p:nvSpPr>
          <p:cNvPr id="449" name="Google Shape;449;p61"/>
          <p:cNvSpPr/>
          <p:nvPr/>
        </p:nvSpPr>
        <p:spPr>
          <a:xfrm>
            <a:off x="690475" y="3809425"/>
            <a:ext cx="2469000" cy="769800"/>
          </a:xfrm>
          <a:prstGeom prst="rect">
            <a:avLst/>
          </a:prstGeom>
          <a:solidFill>
            <a:srgbClr val="B85284">
              <a:alpha val="15189"/>
            </a:srgbClr>
          </a:solidFill>
          <a:ln cap="flat" cmpd="sng" w="7225">
            <a:solidFill>
              <a:schemeClr val="dk2"/>
            </a:solidFill>
            <a:prstDash val="solid"/>
            <a:round/>
            <a:headEnd len="sm" w="sm" type="none"/>
            <a:tailEnd len="sm" w="sm" type="none"/>
          </a:ln>
        </p:spPr>
        <p:txBody>
          <a:bodyPr anchorCtr="0" anchor="ctr" bIns="69200" lIns="69200" spcFirstLastPara="1" rIns="69200" wrap="square" tIns="69200">
            <a:noAutofit/>
          </a:bodyPr>
          <a:lstStyle/>
          <a:p>
            <a:pPr indent="0" lvl="0" marL="0" rtl="0" algn="ctr">
              <a:spcBef>
                <a:spcPts val="0"/>
              </a:spcBef>
              <a:spcAft>
                <a:spcPts val="0"/>
              </a:spcAft>
              <a:buNone/>
            </a:pPr>
            <a:r>
              <a:t/>
            </a:r>
            <a:endParaRPr sz="1059">
              <a:latin typeface="Albert Sans"/>
              <a:ea typeface="Albert Sans"/>
              <a:cs typeface="Albert Sans"/>
              <a:sym typeface="Albert Sans"/>
            </a:endParaRPr>
          </a:p>
        </p:txBody>
      </p:sp>
      <p:sp>
        <p:nvSpPr>
          <p:cNvPr id="450" name="Google Shape;450;p61"/>
          <p:cNvSpPr txBox="1"/>
          <p:nvPr>
            <p:ph idx="4294967295" type="subTitle"/>
          </p:nvPr>
        </p:nvSpPr>
        <p:spPr>
          <a:xfrm>
            <a:off x="706225" y="3809425"/>
            <a:ext cx="2437500" cy="720900"/>
          </a:xfrm>
          <a:prstGeom prst="rect">
            <a:avLst/>
          </a:prstGeom>
        </p:spPr>
        <p:txBody>
          <a:bodyPr anchorCtr="0" anchor="t" bIns="69200" lIns="69200" spcFirstLastPara="1" rIns="69200" wrap="square" tIns="69200">
            <a:noAutofit/>
          </a:bodyPr>
          <a:lstStyle/>
          <a:p>
            <a:pPr indent="0" lvl="0" marL="0" rtl="0" algn="ctr">
              <a:spcBef>
                <a:spcPts val="0"/>
              </a:spcBef>
              <a:spcAft>
                <a:spcPts val="0"/>
              </a:spcAft>
              <a:buNone/>
            </a:pPr>
            <a:r>
              <a:rPr b="1" lang="en" sz="1600"/>
              <a:t>Time Stamp: </a:t>
            </a:r>
            <a:endParaRPr b="1" sz="1600"/>
          </a:p>
          <a:p>
            <a:pPr indent="0" lvl="0" marL="0" rtl="0" algn="ctr">
              <a:spcBef>
                <a:spcPts val="0"/>
              </a:spcBef>
              <a:spcAft>
                <a:spcPts val="0"/>
              </a:spcAft>
              <a:buNone/>
            </a:pPr>
            <a:r>
              <a:rPr lang="en" sz="1600"/>
              <a:t>0:24-0:31</a:t>
            </a:r>
            <a:endParaRPr sz="1600"/>
          </a:p>
        </p:txBody>
      </p:sp>
      <p:sp>
        <p:nvSpPr>
          <p:cNvPr id="451" name="Google Shape;451;p61"/>
          <p:cNvSpPr/>
          <p:nvPr/>
        </p:nvSpPr>
        <p:spPr>
          <a:xfrm>
            <a:off x="3355000" y="3784975"/>
            <a:ext cx="2469000" cy="769800"/>
          </a:xfrm>
          <a:prstGeom prst="rect">
            <a:avLst/>
          </a:prstGeom>
          <a:solidFill>
            <a:schemeClr val="dk2"/>
          </a:solidFill>
          <a:ln cap="flat" cmpd="sng" w="7225">
            <a:solidFill>
              <a:schemeClr val="dk2"/>
            </a:solidFill>
            <a:prstDash val="solid"/>
            <a:round/>
            <a:headEnd len="sm" w="sm" type="none"/>
            <a:tailEnd len="sm" w="sm" type="none"/>
          </a:ln>
        </p:spPr>
        <p:txBody>
          <a:bodyPr anchorCtr="0" anchor="ctr" bIns="69200" lIns="69200" spcFirstLastPara="1" rIns="69200" wrap="square" tIns="69200">
            <a:noAutofit/>
          </a:bodyPr>
          <a:lstStyle/>
          <a:p>
            <a:pPr indent="0" lvl="0" marL="0" rtl="0" algn="ctr">
              <a:spcBef>
                <a:spcPts val="0"/>
              </a:spcBef>
              <a:spcAft>
                <a:spcPts val="0"/>
              </a:spcAft>
              <a:buNone/>
            </a:pPr>
            <a:r>
              <a:t/>
            </a:r>
            <a:endParaRPr sz="1059">
              <a:latin typeface="Albert Sans"/>
              <a:ea typeface="Albert Sans"/>
              <a:cs typeface="Albert Sans"/>
              <a:sym typeface="Albert Sans"/>
            </a:endParaRPr>
          </a:p>
        </p:txBody>
      </p:sp>
      <p:sp>
        <p:nvSpPr>
          <p:cNvPr id="452" name="Google Shape;452;p61"/>
          <p:cNvSpPr txBox="1"/>
          <p:nvPr>
            <p:ph idx="4294967295" type="subTitle"/>
          </p:nvPr>
        </p:nvSpPr>
        <p:spPr>
          <a:xfrm>
            <a:off x="3370750" y="3784975"/>
            <a:ext cx="2437500" cy="720900"/>
          </a:xfrm>
          <a:prstGeom prst="rect">
            <a:avLst/>
          </a:prstGeom>
        </p:spPr>
        <p:txBody>
          <a:bodyPr anchorCtr="0" anchor="t" bIns="69200" lIns="69200" spcFirstLastPara="1" rIns="69200" wrap="square" tIns="69200">
            <a:noAutofit/>
          </a:bodyPr>
          <a:lstStyle/>
          <a:p>
            <a:pPr indent="0" lvl="0" marL="0" rtl="0" algn="ctr">
              <a:spcBef>
                <a:spcPts val="0"/>
              </a:spcBef>
              <a:spcAft>
                <a:spcPts val="0"/>
              </a:spcAft>
              <a:buNone/>
            </a:pPr>
            <a:r>
              <a:rPr b="1" lang="en" sz="1600"/>
              <a:t>Time Stamp: </a:t>
            </a:r>
            <a:endParaRPr b="1" sz="1600"/>
          </a:p>
          <a:p>
            <a:pPr indent="0" lvl="0" marL="0" rtl="0" algn="ctr">
              <a:spcBef>
                <a:spcPts val="0"/>
              </a:spcBef>
              <a:spcAft>
                <a:spcPts val="0"/>
              </a:spcAft>
              <a:buNone/>
            </a:pPr>
            <a:r>
              <a:rPr lang="en" sz="1600"/>
              <a:t>0:43-0:52</a:t>
            </a:r>
            <a:endParaRPr sz="1600"/>
          </a:p>
        </p:txBody>
      </p:sp>
      <p:sp>
        <p:nvSpPr>
          <p:cNvPr id="453" name="Google Shape;453;p61"/>
          <p:cNvSpPr/>
          <p:nvPr/>
        </p:nvSpPr>
        <p:spPr>
          <a:xfrm>
            <a:off x="5984525" y="3760525"/>
            <a:ext cx="2469000" cy="769800"/>
          </a:xfrm>
          <a:prstGeom prst="rect">
            <a:avLst/>
          </a:prstGeom>
          <a:solidFill>
            <a:srgbClr val="E2A6C8"/>
          </a:solidFill>
          <a:ln cap="flat" cmpd="sng" w="7225">
            <a:solidFill>
              <a:schemeClr val="dk2"/>
            </a:solidFill>
            <a:prstDash val="solid"/>
            <a:round/>
            <a:headEnd len="sm" w="sm" type="none"/>
            <a:tailEnd len="sm" w="sm" type="none"/>
          </a:ln>
        </p:spPr>
        <p:txBody>
          <a:bodyPr anchorCtr="0" anchor="ctr" bIns="69200" lIns="69200" spcFirstLastPara="1" rIns="69200" wrap="square" tIns="69200">
            <a:noAutofit/>
          </a:bodyPr>
          <a:lstStyle/>
          <a:p>
            <a:pPr indent="0" lvl="0" marL="0" rtl="0" algn="ctr">
              <a:spcBef>
                <a:spcPts val="0"/>
              </a:spcBef>
              <a:spcAft>
                <a:spcPts val="0"/>
              </a:spcAft>
              <a:buNone/>
            </a:pPr>
            <a:r>
              <a:t/>
            </a:r>
            <a:endParaRPr sz="1059">
              <a:latin typeface="Albert Sans"/>
              <a:ea typeface="Albert Sans"/>
              <a:cs typeface="Albert Sans"/>
              <a:sym typeface="Albert Sans"/>
            </a:endParaRPr>
          </a:p>
        </p:txBody>
      </p:sp>
      <p:sp>
        <p:nvSpPr>
          <p:cNvPr id="454" name="Google Shape;454;p61"/>
          <p:cNvSpPr txBox="1"/>
          <p:nvPr>
            <p:ph idx="4294967295" type="subTitle"/>
          </p:nvPr>
        </p:nvSpPr>
        <p:spPr>
          <a:xfrm>
            <a:off x="6000275" y="3760525"/>
            <a:ext cx="2437500" cy="720900"/>
          </a:xfrm>
          <a:prstGeom prst="rect">
            <a:avLst/>
          </a:prstGeom>
        </p:spPr>
        <p:txBody>
          <a:bodyPr anchorCtr="0" anchor="t" bIns="69200" lIns="69200" spcFirstLastPara="1" rIns="69200" wrap="square" tIns="69200">
            <a:noAutofit/>
          </a:bodyPr>
          <a:lstStyle/>
          <a:p>
            <a:pPr indent="0" lvl="0" marL="0" rtl="0" algn="ctr">
              <a:spcBef>
                <a:spcPts val="0"/>
              </a:spcBef>
              <a:spcAft>
                <a:spcPts val="0"/>
              </a:spcAft>
              <a:buNone/>
            </a:pPr>
            <a:r>
              <a:rPr b="1" lang="en" sz="1600"/>
              <a:t>Time Stamp: </a:t>
            </a:r>
            <a:endParaRPr b="1" sz="1600"/>
          </a:p>
          <a:p>
            <a:pPr indent="0" lvl="0" marL="0" rtl="0" algn="ctr">
              <a:spcBef>
                <a:spcPts val="0"/>
              </a:spcBef>
              <a:spcAft>
                <a:spcPts val="0"/>
              </a:spcAft>
              <a:buNone/>
            </a:pPr>
            <a:r>
              <a:rPr lang="en" sz="1600"/>
              <a:t>0:57-1:07</a:t>
            </a:r>
            <a:endParaRPr sz="1600"/>
          </a:p>
        </p:txBody>
      </p:sp>
      <p:sp>
        <p:nvSpPr>
          <p:cNvPr id="455" name="Google Shape;455;p61"/>
          <p:cNvSpPr txBox="1"/>
          <p:nvPr>
            <p:ph idx="4294967295" type="subTitle"/>
          </p:nvPr>
        </p:nvSpPr>
        <p:spPr>
          <a:xfrm>
            <a:off x="3353258" y="2050793"/>
            <a:ext cx="2437500" cy="946200"/>
          </a:xfrm>
          <a:prstGeom prst="rect">
            <a:avLst/>
          </a:prstGeom>
        </p:spPr>
        <p:txBody>
          <a:bodyPr anchorCtr="0" anchor="t" bIns="69200" lIns="69200" spcFirstLastPara="1" rIns="69200" wrap="square" tIns="69200">
            <a:noAutofit/>
          </a:bodyPr>
          <a:lstStyle/>
          <a:p>
            <a:pPr indent="0" lvl="0" marL="0" rtl="0" algn="ctr">
              <a:spcBef>
                <a:spcPts val="0"/>
              </a:spcBef>
              <a:spcAft>
                <a:spcPts val="0"/>
              </a:spcAft>
              <a:buNone/>
            </a:pPr>
            <a:r>
              <a:rPr lang="en" sz="2008"/>
              <a:t>Discovering Stories/Tips that Resonate and Adding to Personal Journal</a:t>
            </a:r>
            <a:endParaRPr sz="2008"/>
          </a:p>
        </p:txBody>
      </p:sp>
      <p:sp>
        <p:nvSpPr>
          <p:cNvPr id="456" name="Google Shape;456;p61"/>
          <p:cNvSpPr txBox="1"/>
          <p:nvPr>
            <p:ph idx="4294967295" type="subTitle"/>
          </p:nvPr>
        </p:nvSpPr>
        <p:spPr>
          <a:xfrm>
            <a:off x="6019532" y="2098640"/>
            <a:ext cx="2437500" cy="946200"/>
          </a:xfrm>
          <a:prstGeom prst="rect">
            <a:avLst/>
          </a:prstGeom>
        </p:spPr>
        <p:txBody>
          <a:bodyPr anchorCtr="0" anchor="t" bIns="69200" lIns="69200" spcFirstLastPara="1" rIns="69200" wrap="square" tIns="69200">
            <a:noAutofit/>
          </a:bodyPr>
          <a:lstStyle/>
          <a:p>
            <a:pPr indent="0" lvl="0" marL="0" rtl="0" algn="ctr">
              <a:spcBef>
                <a:spcPts val="0"/>
              </a:spcBef>
              <a:spcAft>
                <a:spcPts val="0"/>
              </a:spcAft>
              <a:buNone/>
            </a:pPr>
            <a:r>
              <a:rPr lang="en" sz="2208"/>
              <a:t>Posting Tips/Stories onto BlooME to Support Others</a:t>
            </a:r>
            <a:endParaRPr sz="2208"/>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2"/>
          <p:cNvSpPr txBox="1"/>
          <p:nvPr>
            <p:ph type="title"/>
          </p:nvPr>
        </p:nvSpPr>
        <p:spPr>
          <a:xfrm>
            <a:off x="2109300" y="1825575"/>
            <a:ext cx="5615400" cy="23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Storyboard</a:t>
            </a:r>
            <a:endParaRPr>
              <a:solidFill>
                <a:schemeClr val="accent1"/>
              </a:solidFill>
            </a:endParaRPr>
          </a:p>
        </p:txBody>
      </p:sp>
      <p:cxnSp>
        <p:nvCxnSpPr>
          <p:cNvPr id="462" name="Google Shape;462;p62">
            <a:hlinkClick action="ppaction://hlinkshowjump?jump=nextslide"/>
          </p:cNvPr>
          <p:cNvCxnSpPr/>
          <p:nvPr/>
        </p:nvCxnSpPr>
        <p:spPr>
          <a:xfrm>
            <a:off x="715100" y="44144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pic>
        <p:nvPicPr>
          <p:cNvPr id="467" name="Google Shape;467;p63" title="Screenshot 2025-10-15 at 10.48.11 AM.png"/>
          <p:cNvPicPr preferRelativeResize="0"/>
          <p:nvPr/>
        </p:nvPicPr>
        <p:blipFill>
          <a:blip r:embed="rId3">
            <a:alphaModFix/>
          </a:blip>
          <a:stretch>
            <a:fillRect/>
          </a:stretch>
        </p:blipFill>
        <p:spPr>
          <a:xfrm>
            <a:off x="284300" y="152400"/>
            <a:ext cx="3754379" cy="4838699"/>
          </a:xfrm>
          <a:prstGeom prst="rect">
            <a:avLst/>
          </a:prstGeom>
          <a:noFill/>
          <a:ln>
            <a:noFill/>
          </a:ln>
        </p:spPr>
      </p:pic>
      <p:pic>
        <p:nvPicPr>
          <p:cNvPr id="468" name="Google Shape;468;p63" title="Screenshot 2025-10-15 at 10.48.28 AM.png"/>
          <p:cNvPicPr preferRelativeResize="0"/>
          <p:nvPr/>
        </p:nvPicPr>
        <p:blipFill>
          <a:blip r:embed="rId4">
            <a:alphaModFix/>
          </a:blip>
          <a:stretch>
            <a:fillRect/>
          </a:stretch>
        </p:blipFill>
        <p:spPr>
          <a:xfrm>
            <a:off x="4401804" y="152400"/>
            <a:ext cx="3759929" cy="4838700"/>
          </a:xfrm>
          <a:prstGeom prst="rect">
            <a:avLst/>
          </a:prstGeom>
          <a:noFill/>
          <a:ln>
            <a:noFill/>
          </a:ln>
        </p:spPr>
      </p:pic>
      <p:sp>
        <p:nvSpPr>
          <p:cNvPr id="469" name="Google Shape;469;p63"/>
          <p:cNvSpPr txBox="1"/>
          <p:nvPr/>
        </p:nvSpPr>
        <p:spPr>
          <a:xfrm>
            <a:off x="8161725" y="1469600"/>
            <a:ext cx="1064400" cy="175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Setting the context: MC is lonely and feels guilty about eating, but also not connecting with friends. </a:t>
            </a:r>
            <a:endParaRPr sz="1200">
              <a:solidFill>
                <a:schemeClr val="dk1"/>
              </a:solidFill>
              <a:latin typeface="Albert Sans"/>
              <a:ea typeface="Albert Sans"/>
              <a:cs typeface="Albert Sans"/>
              <a:sym typeface="Albert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64" title="Screenshot 2025-10-15 at 10.48.38 AM.png"/>
          <p:cNvPicPr preferRelativeResize="0"/>
          <p:nvPr/>
        </p:nvPicPr>
        <p:blipFill>
          <a:blip r:embed="rId3">
            <a:alphaModFix/>
          </a:blip>
          <a:stretch>
            <a:fillRect/>
          </a:stretch>
        </p:blipFill>
        <p:spPr>
          <a:xfrm>
            <a:off x="199500" y="152400"/>
            <a:ext cx="3762726" cy="4838700"/>
          </a:xfrm>
          <a:prstGeom prst="rect">
            <a:avLst/>
          </a:prstGeom>
          <a:noFill/>
          <a:ln>
            <a:noFill/>
          </a:ln>
        </p:spPr>
      </p:pic>
      <p:pic>
        <p:nvPicPr>
          <p:cNvPr id="475" name="Google Shape;475;p64" title="Screenshot 2025-10-15 at 10.48.53 AM.png"/>
          <p:cNvPicPr preferRelativeResize="0"/>
          <p:nvPr/>
        </p:nvPicPr>
        <p:blipFill>
          <a:blip r:embed="rId4">
            <a:alphaModFix/>
          </a:blip>
          <a:stretch>
            <a:fillRect/>
          </a:stretch>
        </p:blipFill>
        <p:spPr>
          <a:xfrm>
            <a:off x="5273351" y="152400"/>
            <a:ext cx="3689900" cy="4838701"/>
          </a:xfrm>
          <a:prstGeom prst="rect">
            <a:avLst/>
          </a:prstGeom>
          <a:noFill/>
          <a:ln>
            <a:noFill/>
          </a:ln>
        </p:spPr>
      </p:pic>
      <p:sp>
        <p:nvSpPr>
          <p:cNvPr id="476" name="Google Shape;476;p64"/>
          <p:cNvSpPr txBox="1"/>
          <p:nvPr/>
        </p:nvSpPr>
        <p:spPr>
          <a:xfrm>
            <a:off x="4114750" y="885550"/>
            <a:ext cx="1064400" cy="175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&lt; Emotional shift: we see something has shown her empathy and is reaching out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200">
                <a:solidFill>
                  <a:schemeClr val="dk1"/>
                </a:solidFill>
                <a:latin typeface="Albert Sans"/>
                <a:ea typeface="Albert Sans"/>
                <a:cs typeface="Albert Sans"/>
                <a:sym typeface="Albert Sans"/>
              </a:rPr>
              <a:t>Task #1: &gt; accessing personalized notes. </a:t>
            </a:r>
            <a:endParaRPr sz="1200">
              <a:solidFill>
                <a:schemeClr val="dk1"/>
              </a:solidFill>
              <a:latin typeface="Albert Sans"/>
              <a:ea typeface="Albert Sans"/>
              <a:cs typeface="Albert Sans"/>
              <a:sym typeface="Albert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pic>
        <p:nvPicPr>
          <p:cNvPr id="481" name="Google Shape;481;p65" title="Screenshot 2025-10-15 at 10.49.04 AM.png"/>
          <p:cNvPicPr preferRelativeResize="0"/>
          <p:nvPr/>
        </p:nvPicPr>
        <p:blipFill>
          <a:blip r:embed="rId3">
            <a:alphaModFix/>
          </a:blip>
          <a:stretch>
            <a:fillRect/>
          </a:stretch>
        </p:blipFill>
        <p:spPr>
          <a:xfrm>
            <a:off x="256000" y="152400"/>
            <a:ext cx="3671169" cy="4838701"/>
          </a:xfrm>
          <a:prstGeom prst="rect">
            <a:avLst/>
          </a:prstGeom>
          <a:noFill/>
          <a:ln>
            <a:noFill/>
          </a:ln>
        </p:spPr>
      </p:pic>
      <p:pic>
        <p:nvPicPr>
          <p:cNvPr id="482" name="Google Shape;482;p65" title="Screenshot 2025-10-15 at 10.49.13 AM.png"/>
          <p:cNvPicPr preferRelativeResize="0"/>
          <p:nvPr/>
        </p:nvPicPr>
        <p:blipFill>
          <a:blip r:embed="rId4">
            <a:alphaModFix/>
          </a:blip>
          <a:stretch>
            <a:fillRect/>
          </a:stretch>
        </p:blipFill>
        <p:spPr>
          <a:xfrm>
            <a:off x="5068719" y="152400"/>
            <a:ext cx="3753620" cy="4838700"/>
          </a:xfrm>
          <a:prstGeom prst="rect">
            <a:avLst/>
          </a:prstGeom>
          <a:noFill/>
          <a:ln>
            <a:noFill/>
          </a:ln>
        </p:spPr>
      </p:pic>
      <p:sp>
        <p:nvSpPr>
          <p:cNvPr id="483" name="Google Shape;483;p65"/>
          <p:cNvSpPr txBox="1"/>
          <p:nvPr/>
        </p:nvSpPr>
        <p:spPr>
          <a:xfrm>
            <a:off x="3965750" y="546425"/>
            <a:ext cx="1064400" cy="175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&lt; Task #2: Storing notes and tips into a personal BlooME Butterfly Diary</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200">
                <a:solidFill>
                  <a:schemeClr val="dk1"/>
                </a:solidFill>
                <a:latin typeface="Albert Sans"/>
                <a:ea typeface="Albert Sans"/>
                <a:cs typeface="Albert Sans"/>
                <a:sym typeface="Albert Sans"/>
              </a:rPr>
              <a:t>Task #3 &gt;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200">
                <a:solidFill>
                  <a:schemeClr val="dk1"/>
                </a:solidFill>
                <a:latin typeface="Albert Sans"/>
                <a:ea typeface="Albert Sans"/>
                <a:cs typeface="Albert Sans"/>
                <a:sym typeface="Albert Sans"/>
              </a:rPr>
              <a:t>Writing and sharing their own notes to the platform and creating community. </a:t>
            </a:r>
            <a:endParaRPr sz="1200">
              <a:solidFill>
                <a:schemeClr val="dk1"/>
              </a:solidFill>
              <a:latin typeface="Albert Sans"/>
              <a:ea typeface="Albert Sans"/>
              <a:cs typeface="Albert Sans"/>
              <a:sym typeface="Albert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pic>
        <p:nvPicPr>
          <p:cNvPr id="488" name="Google Shape;488;p66" title="Screenshot 2025-10-15 at 10.49.21 AM.png"/>
          <p:cNvPicPr preferRelativeResize="0"/>
          <p:nvPr/>
        </p:nvPicPr>
        <p:blipFill>
          <a:blip r:embed="rId3">
            <a:alphaModFix/>
          </a:blip>
          <a:stretch>
            <a:fillRect/>
          </a:stretch>
        </p:blipFill>
        <p:spPr>
          <a:xfrm>
            <a:off x="152400" y="152400"/>
            <a:ext cx="3752203" cy="4838699"/>
          </a:xfrm>
          <a:prstGeom prst="rect">
            <a:avLst/>
          </a:prstGeom>
          <a:noFill/>
          <a:ln>
            <a:noFill/>
          </a:ln>
        </p:spPr>
      </p:pic>
      <p:sp>
        <p:nvSpPr>
          <p:cNvPr id="489" name="Google Shape;489;p66"/>
          <p:cNvSpPr txBox="1"/>
          <p:nvPr/>
        </p:nvSpPr>
        <p:spPr>
          <a:xfrm>
            <a:off x="5081275" y="970325"/>
            <a:ext cx="2389200" cy="175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Albert Sans"/>
                <a:ea typeface="Albert Sans"/>
                <a:cs typeface="Albert Sans"/>
                <a:sym typeface="Albert Sans"/>
              </a:rPr>
              <a:t>Resolution: comfort within community by recognizing their experiences. </a:t>
            </a:r>
            <a:endParaRPr sz="22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sz="2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2200">
                <a:solidFill>
                  <a:schemeClr val="dk1"/>
                </a:solidFill>
                <a:latin typeface="Albert Sans"/>
                <a:ea typeface="Albert Sans"/>
                <a:cs typeface="Albert Sans"/>
                <a:sym typeface="Albert Sans"/>
              </a:rPr>
              <a:t>Mood Change: lonely to feeling hope. </a:t>
            </a:r>
            <a:endParaRPr sz="2200">
              <a:solidFill>
                <a:schemeClr val="dk1"/>
              </a:solidFill>
              <a:latin typeface="Albert Sans"/>
              <a:ea typeface="Albert Sans"/>
              <a:cs typeface="Albert Sans"/>
              <a:sym typeface="Albert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67"/>
          <p:cNvSpPr txBox="1"/>
          <p:nvPr>
            <p:ph type="title"/>
          </p:nvPr>
        </p:nvSpPr>
        <p:spPr>
          <a:xfrm>
            <a:off x="878100" y="167600"/>
            <a:ext cx="8099400" cy="15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2"/>
                </a:solidFill>
              </a:rPr>
              <a:t>Concept Video !!!</a:t>
            </a:r>
            <a:endParaRPr>
              <a:solidFill>
                <a:schemeClr val="lt2"/>
              </a:solidFill>
            </a:endParaRPr>
          </a:p>
        </p:txBody>
      </p:sp>
      <p:pic>
        <p:nvPicPr>
          <p:cNvPr id="495" name="Google Shape;495;p67" title="blooME.mp4">
            <a:hlinkClick r:id="rId3"/>
          </p:cNvPr>
          <p:cNvPicPr preferRelativeResize="0"/>
          <p:nvPr/>
        </p:nvPicPr>
        <p:blipFill>
          <a:blip r:embed="rId4">
            <a:alphaModFix/>
          </a:blip>
          <a:stretch>
            <a:fillRect/>
          </a:stretch>
        </p:blipFill>
        <p:spPr>
          <a:xfrm>
            <a:off x="1934525" y="1454400"/>
            <a:ext cx="5570844" cy="3133600"/>
          </a:xfrm>
          <a:prstGeom prst="rect">
            <a:avLst/>
          </a:prstGeom>
          <a:noFill/>
          <a:ln>
            <a:noFill/>
          </a:ln>
        </p:spPr>
      </p:pic>
      <p:sp>
        <p:nvSpPr>
          <p:cNvPr id="496" name="Google Shape;496;p67"/>
          <p:cNvSpPr txBox="1"/>
          <p:nvPr/>
        </p:nvSpPr>
        <p:spPr>
          <a:xfrm>
            <a:off x="6144000" y="46624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5"/>
              </a:rPr>
              <a:t>https://youtu.be/TD30D-hQMCs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gtEl>
                                        <p:attrNameLst>
                                          <p:attrName>style.visibility</p:attrName>
                                        </p:attrNameLst>
                                      </p:cBhvr>
                                      <p:to>
                                        <p:strVal val="visible"/>
                                      </p:to>
                                    </p:set>
                                    <p:animEffect filter="fade" transition="in">
                                      <p:cBhvr>
                                        <p:cTn dur="1000"/>
                                        <p:tgtEl>
                                          <p:spTgt spid="4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Lead Funnel by Slidesgo">
  <a:themeElements>
    <a:clrScheme name="Simple Light">
      <a:dk1>
        <a:srgbClr val="15110E"/>
      </a:dk1>
      <a:lt1>
        <a:srgbClr val="FFF6FA"/>
      </a:lt1>
      <a:dk2>
        <a:srgbClr val="F5C2E4"/>
      </a:dk2>
      <a:lt2>
        <a:srgbClr val="B85284"/>
      </a:lt2>
      <a:accent1>
        <a:srgbClr val="691351"/>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