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8288000" cy="10287000"/>
  <p:notesSz cx="6858000" cy="9144000"/>
  <p:embeddedFontLst>
    <p:embeddedFont>
      <p:font typeface="Apricots" charset="1" panose="00000000000000000000"/>
      <p:regular r:id="rId56"/>
    </p:embeddedFont>
    <p:embeddedFont>
      <p:font typeface="Fredoka" charset="1" panose="02000000000000000000"/>
      <p:regular r:id="rId57"/>
    </p:embeddedFont>
    <p:embeddedFont>
      <p:font typeface="Hero Bold" charset="1" panose="00000500000000000000"/>
      <p:regular r:id="rId58"/>
    </p:embeddedFont>
    <p:embeddedFont>
      <p:font typeface="Hero" charset="1" panose="0000050000000000000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jpe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jpeg" Type="http://schemas.openxmlformats.org/officeDocument/2006/relationships/image"/><Relationship Id="rId8" Target="../media/image17.jpe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.pn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.pn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40.png" Type="http://schemas.openxmlformats.org/officeDocument/2006/relationships/image"/><Relationship Id="rId13" Target="../media/image41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png" Type="http://schemas.openxmlformats.org/officeDocument/2006/relationships/image"/><Relationship Id="rId12" Target="../media/image52.png" Type="http://schemas.openxmlformats.org/officeDocument/2006/relationships/image"/><Relationship Id="rId13" Target="../media/image53.png" Type="http://schemas.openxmlformats.org/officeDocument/2006/relationships/image"/><Relationship Id="rId14" Target="../media/image54.png" Type="http://schemas.openxmlformats.org/officeDocument/2006/relationships/image"/><Relationship Id="rId15" Target="../media/image55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png" Type="http://schemas.openxmlformats.org/officeDocument/2006/relationships/image"/><Relationship Id="rId12" Target="../media/image58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6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6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6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6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6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71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Relationship Id="rId7" Target="../media/image72.png" Type="http://schemas.openxmlformats.org/officeDocument/2006/relationships/image"/><Relationship Id="rId8" Target="../media/image73.png" Type="http://schemas.openxmlformats.org/officeDocument/2006/relationships/image"/><Relationship Id="rId9" Target="../media/image74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8.jpeg" Type="http://schemas.openxmlformats.org/officeDocument/2006/relationships/image"/><Relationship Id="rId11" Target="../media/image79.png" Type="http://schemas.openxmlformats.org/officeDocument/2006/relationships/image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Relationship Id="rId7" Target="../media/image76.jpeg" Type="http://schemas.openxmlformats.org/officeDocument/2006/relationships/image"/><Relationship Id="rId8" Target="../media/image73.png" Type="http://schemas.openxmlformats.org/officeDocument/2006/relationships/image"/><Relationship Id="rId9" Target="../media/image77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png" Type="http://schemas.openxmlformats.org/officeDocument/2006/relationships/image"/><Relationship Id="rId3" Target="../media/image81.svg" Type="http://schemas.openxmlformats.org/officeDocument/2006/relationships/image"/><Relationship Id="rId4" Target="../media/image82.png" Type="http://schemas.openxmlformats.org/officeDocument/2006/relationships/image"/><Relationship Id="rId5" Target="../media/image83.svg" Type="http://schemas.openxmlformats.org/officeDocument/2006/relationships/image"/><Relationship Id="rId6" Target="../media/image84.png" Type="http://schemas.openxmlformats.org/officeDocument/2006/relationships/image"/><Relationship Id="rId7" Target="../media/image85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8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89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png" Type="http://schemas.openxmlformats.org/officeDocument/2006/relationships/image"/><Relationship Id="rId3" Target="../media/image81.svg" Type="http://schemas.openxmlformats.org/officeDocument/2006/relationships/image"/><Relationship Id="rId4" Target="../media/image82.png" Type="http://schemas.openxmlformats.org/officeDocument/2006/relationships/image"/><Relationship Id="rId5" Target="../media/image83.svg" Type="http://schemas.openxmlformats.org/officeDocument/2006/relationships/image"/><Relationship Id="rId6" Target="../media/image90.png" Type="http://schemas.openxmlformats.org/officeDocument/2006/relationships/image"/><Relationship Id="rId7" Target="../media/image91.svg" Type="http://schemas.openxmlformats.org/officeDocument/2006/relationships/image"/><Relationship Id="rId8" Target="../media/image9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2.png" Type="http://schemas.openxmlformats.org/officeDocument/2006/relationships/image"/><Relationship Id="rId11" Target="../media/image95.png" Type="http://schemas.openxmlformats.org/officeDocument/2006/relationships/image"/><Relationship Id="rId12" Target="../media/image96.png" Type="http://schemas.openxmlformats.org/officeDocument/2006/relationships/image"/><Relationship Id="rId2" Target="../media/image80.png" Type="http://schemas.openxmlformats.org/officeDocument/2006/relationships/image"/><Relationship Id="rId3" Target="../media/image81.svg" Type="http://schemas.openxmlformats.org/officeDocument/2006/relationships/image"/><Relationship Id="rId4" Target="../media/image82.png" Type="http://schemas.openxmlformats.org/officeDocument/2006/relationships/image"/><Relationship Id="rId5" Target="../media/image83.svg" Type="http://schemas.openxmlformats.org/officeDocument/2006/relationships/image"/><Relationship Id="rId6" Target="../media/image90.png" Type="http://schemas.openxmlformats.org/officeDocument/2006/relationships/image"/><Relationship Id="rId7" Target="../media/image91.svg" Type="http://schemas.openxmlformats.org/officeDocument/2006/relationships/image"/><Relationship Id="rId8" Target="../media/image93.png" Type="http://schemas.openxmlformats.org/officeDocument/2006/relationships/image"/><Relationship Id="rId9" Target="../media/image94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2.png" Type="http://schemas.openxmlformats.org/officeDocument/2006/relationships/image"/><Relationship Id="rId11" Target="../media/image95.png" Type="http://schemas.openxmlformats.org/officeDocument/2006/relationships/image"/><Relationship Id="rId12" Target="../media/image96.png" Type="http://schemas.openxmlformats.org/officeDocument/2006/relationships/image"/><Relationship Id="rId13" Target="../media/image97.png" Type="http://schemas.openxmlformats.org/officeDocument/2006/relationships/image"/><Relationship Id="rId14" Target="../media/image98.png" Type="http://schemas.openxmlformats.org/officeDocument/2006/relationships/image"/><Relationship Id="rId2" Target="../media/image80.png" Type="http://schemas.openxmlformats.org/officeDocument/2006/relationships/image"/><Relationship Id="rId3" Target="../media/image81.svg" Type="http://schemas.openxmlformats.org/officeDocument/2006/relationships/image"/><Relationship Id="rId4" Target="../media/image82.png" Type="http://schemas.openxmlformats.org/officeDocument/2006/relationships/image"/><Relationship Id="rId5" Target="../media/image83.svg" Type="http://schemas.openxmlformats.org/officeDocument/2006/relationships/image"/><Relationship Id="rId6" Target="../media/image90.png" Type="http://schemas.openxmlformats.org/officeDocument/2006/relationships/image"/><Relationship Id="rId7" Target="../media/image91.svg" Type="http://schemas.openxmlformats.org/officeDocument/2006/relationships/image"/><Relationship Id="rId8" Target="../media/image93.png" Type="http://schemas.openxmlformats.org/officeDocument/2006/relationships/image"/><Relationship Id="rId9" Target="../media/image94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99.png" Type="http://schemas.openxmlformats.org/officeDocument/2006/relationships/image"/><Relationship Id="rId5" Target="../media/image100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09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10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11.png" Type="http://schemas.openxmlformats.org/officeDocument/2006/relationships/image"/><Relationship Id="rId17" Target="../media/image112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13.png" Type="http://schemas.openxmlformats.org/officeDocument/2006/relationships/image"/><Relationship Id="rId17" Target="../media/image114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105.png" Type="http://schemas.openxmlformats.org/officeDocument/2006/relationships/image"/><Relationship Id="rId13" Target="../media/image106.svg" Type="http://schemas.openxmlformats.org/officeDocument/2006/relationships/image"/><Relationship Id="rId14" Target="../media/image107.png" Type="http://schemas.openxmlformats.org/officeDocument/2006/relationships/image"/><Relationship Id="rId15" Target="../media/image108.svg" Type="http://schemas.openxmlformats.org/officeDocument/2006/relationships/image"/><Relationship Id="rId16" Target="../media/image115.png" Type="http://schemas.openxmlformats.org/officeDocument/2006/relationships/image"/><Relationship Id="rId17" Target="../media/image116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01.png" Type="http://schemas.openxmlformats.org/officeDocument/2006/relationships/image"/><Relationship Id="rId7" Target="../media/image102.svg" Type="http://schemas.openxmlformats.org/officeDocument/2006/relationships/image"/><Relationship Id="rId8" Target="../media/image103.png" Type="http://schemas.openxmlformats.org/officeDocument/2006/relationships/image"/><Relationship Id="rId9" Target="../media/image104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17.png" Type="http://schemas.openxmlformats.org/officeDocument/2006/relationships/image"/><Relationship Id="rId5" Target="../media/image118.sv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9.png" Type="http://schemas.openxmlformats.org/officeDocument/2006/relationships/image"/><Relationship Id="rId3" Target="../media/image120.svg" Type="http://schemas.openxmlformats.org/officeDocument/2006/relationships/image"/><Relationship Id="rId4" Target="../media/image1.png" Type="http://schemas.openxmlformats.org/officeDocument/2006/relationships/image"/><Relationship Id="rId5" Target="../media/image61.png" Type="http://schemas.openxmlformats.org/officeDocument/2006/relationships/image"/><Relationship Id="rId6" Target="../media/image62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1.png" Type="http://schemas.openxmlformats.org/officeDocument/2006/relationships/image"/><Relationship Id="rId3" Target="../media/image122.png" Type="http://schemas.openxmlformats.org/officeDocument/2006/relationships/image"/><Relationship Id="rId4" Target="../media/image123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9.png" Type="http://schemas.openxmlformats.org/officeDocument/2006/relationships/image"/><Relationship Id="rId3" Target="../media/image120.svg" Type="http://schemas.openxmlformats.org/officeDocument/2006/relationships/image"/><Relationship Id="rId4" Target="../media/image1.png" Type="http://schemas.openxmlformats.org/officeDocument/2006/relationships/image"/><Relationship Id="rId5" Target="../media/image61.png" Type="http://schemas.openxmlformats.org/officeDocument/2006/relationships/image"/><Relationship Id="rId6" Target="../media/image62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17.png" Type="http://schemas.openxmlformats.org/officeDocument/2006/relationships/image"/><Relationship Id="rId5" Target="../media/image118.sv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17.png" Type="http://schemas.openxmlformats.org/officeDocument/2006/relationships/image"/><Relationship Id="rId5" Target="../media/image118.sv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docs.google.com/document/d/1VQhkUrN93LFQKKRAZ_cRSRrRVj95yqFMDik5KXahHW8/edit?usp=sharing" TargetMode="External" Type="http://schemas.openxmlformats.org/officeDocument/2006/relationships/hyperlink"/><Relationship Id="rId3" Target="../media/image1.pn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63.png" Type="http://schemas.openxmlformats.org/officeDocument/2006/relationships/image"/><Relationship Id="rId7" Target="../media/image6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55323" y="4635885"/>
            <a:ext cx="8658396" cy="2710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701"/>
              </a:lnSpc>
            </a:pPr>
            <a:r>
              <a:rPr lang="en-US" sz="8700">
                <a:solidFill>
                  <a:srgbClr val="805740"/>
                </a:solidFill>
                <a:latin typeface="Apricots"/>
                <a:ea typeface="Apricots"/>
                <a:cs typeface="Apricots"/>
                <a:sym typeface="Apricots"/>
              </a:rPr>
              <a:t>Grow your mind</a:t>
            </a:r>
          </a:p>
          <a:p>
            <a:pPr algn="r">
              <a:lnSpc>
                <a:spcPts val="10701"/>
              </a:lnSpc>
            </a:pPr>
            <a:r>
              <a:rPr lang="en-US" sz="8700">
                <a:solidFill>
                  <a:srgbClr val="805740"/>
                </a:solidFill>
                <a:latin typeface="Apricots"/>
                <a:ea typeface="Apricots"/>
                <a:cs typeface="Apricots"/>
                <a:sym typeface="Apricots"/>
              </a:rPr>
              <a:t>Nourish your body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9666883">
            <a:off x="-1440593" y="8159127"/>
            <a:ext cx="7467794" cy="2092947"/>
          </a:xfrm>
          <a:custGeom>
            <a:avLst/>
            <a:gdLst/>
            <a:ahLst/>
            <a:cxnLst/>
            <a:rect r="r" b="b" t="t" l="l"/>
            <a:pathLst>
              <a:path h="2092947" w="7467794">
                <a:moveTo>
                  <a:pt x="7467794" y="0"/>
                </a:moveTo>
                <a:lnTo>
                  <a:pt x="0" y="0"/>
                </a:lnTo>
                <a:lnTo>
                  <a:pt x="0" y="2092947"/>
                </a:lnTo>
                <a:lnTo>
                  <a:pt x="7467794" y="2092947"/>
                </a:lnTo>
                <a:lnTo>
                  <a:pt x="7467794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1746849" y="-1509123"/>
            <a:ext cx="4040154" cy="5654159"/>
          </a:xfrm>
          <a:custGeom>
            <a:avLst/>
            <a:gdLst/>
            <a:ahLst/>
            <a:cxnLst/>
            <a:rect r="r" b="b" t="t" l="l"/>
            <a:pathLst>
              <a:path h="5654159" w="4040154">
                <a:moveTo>
                  <a:pt x="4040153" y="5654159"/>
                </a:moveTo>
                <a:lnTo>
                  <a:pt x="0" y="5654159"/>
                </a:lnTo>
                <a:lnTo>
                  <a:pt x="0" y="0"/>
                </a:lnTo>
                <a:lnTo>
                  <a:pt x="4040153" y="0"/>
                </a:lnTo>
                <a:lnTo>
                  <a:pt x="4040153" y="565415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152910">
            <a:off x="14433638" y="5672903"/>
            <a:ext cx="6153316" cy="7065394"/>
          </a:xfrm>
          <a:custGeom>
            <a:avLst/>
            <a:gdLst/>
            <a:ahLst/>
            <a:cxnLst/>
            <a:rect r="r" b="b" t="t" l="l"/>
            <a:pathLst>
              <a:path h="7065394" w="6153316">
                <a:moveTo>
                  <a:pt x="6153316" y="0"/>
                </a:moveTo>
                <a:lnTo>
                  <a:pt x="0" y="0"/>
                </a:lnTo>
                <a:lnTo>
                  <a:pt x="0" y="7065394"/>
                </a:lnTo>
                <a:lnTo>
                  <a:pt x="6153316" y="7065394"/>
                </a:lnTo>
                <a:lnTo>
                  <a:pt x="61533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17769">
            <a:off x="13525403" y="-371172"/>
            <a:ext cx="7467794" cy="2092947"/>
          </a:xfrm>
          <a:custGeom>
            <a:avLst/>
            <a:gdLst/>
            <a:ahLst/>
            <a:cxnLst/>
            <a:rect r="r" b="b" t="t" l="l"/>
            <a:pathLst>
              <a:path h="2092947" w="7467794">
                <a:moveTo>
                  <a:pt x="0" y="0"/>
                </a:moveTo>
                <a:lnTo>
                  <a:pt x="7467794" y="0"/>
                </a:lnTo>
                <a:lnTo>
                  <a:pt x="7467794" y="2092948"/>
                </a:lnTo>
                <a:lnTo>
                  <a:pt x="0" y="2092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222655">
            <a:off x="15393883" y="-153988"/>
            <a:ext cx="6153316" cy="7065394"/>
          </a:xfrm>
          <a:custGeom>
            <a:avLst/>
            <a:gdLst/>
            <a:ahLst/>
            <a:cxnLst/>
            <a:rect r="r" b="b" t="t" l="l"/>
            <a:pathLst>
              <a:path h="7065394" w="6153316">
                <a:moveTo>
                  <a:pt x="6153316" y="0"/>
                </a:moveTo>
                <a:lnTo>
                  <a:pt x="0" y="0"/>
                </a:lnTo>
                <a:lnTo>
                  <a:pt x="0" y="7065394"/>
                </a:lnTo>
                <a:lnTo>
                  <a:pt x="6153316" y="7065394"/>
                </a:lnTo>
                <a:lnTo>
                  <a:pt x="61533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78864" y="8213771"/>
            <a:ext cx="5631432" cy="7881138"/>
          </a:xfrm>
          <a:custGeom>
            <a:avLst/>
            <a:gdLst/>
            <a:ahLst/>
            <a:cxnLst/>
            <a:rect r="r" b="b" t="t" l="l"/>
            <a:pathLst>
              <a:path h="7881138" w="5631432">
                <a:moveTo>
                  <a:pt x="0" y="0"/>
                </a:moveTo>
                <a:lnTo>
                  <a:pt x="5631432" y="0"/>
                </a:lnTo>
                <a:lnTo>
                  <a:pt x="5631432" y="7881138"/>
                </a:lnTo>
                <a:lnTo>
                  <a:pt x="0" y="78811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680458">
            <a:off x="-3390584" y="4681074"/>
            <a:ext cx="6153316" cy="7065394"/>
          </a:xfrm>
          <a:custGeom>
            <a:avLst/>
            <a:gdLst/>
            <a:ahLst/>
            <a:cxnLst/>
            <a:rect r="r" b="b" t="t" l="l"/>
            <a:pathLst>
              <a:path h="7065394" w="6153316">
                <a:moveTo>
                  <a:pt x="0" y="0"/>
                </a:moveTo>
                <a:lnTo>
                  <a:pt x="6153316" y="0"/>
                </a:lnTo>
                <a:lnTo>
                  <a:pt x="6153316" y="7065394"/>
                </a:lnTo>
                <a:lnTo>
                  <a:pt x="0" y="70653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2572">
            <a:off x="6204238" y="7876193"/>
            <a:ext cx="1634748" cy="1702238"/>
          </a:xfrm>
          <a:custGeom>
            <a:avLst/>
            <a:gdLst/>
            <a:ahLst/>
            <a:cxnLst/>
            <a:rect r="r" b="b" t="t" l="l"/>
            <a:pathLst>
              <a:path h="1702238" w="1634748">
                <a:moveTo>
                  <a:pt x="0" y="0"/>
                </a:moveTo>
                <a:lnTo>
                  <a:pt x="1634748" y="0"/>
                </a:lnTo>
                <a:lnTo>
                  <a:pt x="1634748" y="1702238"/>
                </a:lnTo>
                <a:lnTo>
                  <a:pt x="0" y="17022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696796" y="694352"/>
            <a:ext cx="3599380" cy="2859871"/>
            <a:chOff x="0" y="0"/>
            <a:chExt cx="4799173" cy="381316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99173" cy="3813161"/>
            </a:xfrm>
            <a:custGeom>
              <a:avLst/>
              <a:gdLst/>
              <a:ahLst/>
              <a:cxnLst/>
              <a:rect r="r" b="b" t="t" l="l"/>
              <a:pathLst>
                <a:path h="3813161" w="4799173">
                  <a:moveTo>
                    <a:pt x="0" y="0"/>
                  </a:moveTo>
                  <a:lnTo>
                    <a:pt x="4799173" y="0"/>
                  </a:lnTo>
                  <a:lnTo>
                    <a:pt x="4799173" y="3813161"/>
                  </a:lnTo>
                  <a:lnTo>
                    <a:pt x="0" y="3813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819983">
              <a:off x="966749" y="1629261"/>
              <a:ext cx="298076" cy="149038"/>
            </a:xfrm>
            <a:custGeom>
              <a:avLst/>
              <a:gdLst/>
              <a:ahLst/>
              <a:cxnLst/>
              <a:rect r="r" b="b" t="t" l="l"/>
              <a:pathLst>
                <a:path h="149038" w="298076">
                  <a:moveTo>
                    <a:pt x="0" y="0"/>
                  </a:moveTo>
                  <a:lnTo>
                    <a:pt x="298076" y="0"/>
                  </a:lnTo>
                  <a:lnTo>
                    <a:pt x="298076" y="149037"/>
                  </a:lnTo>
                  <a:lnTo>
                    <a:pt x="0" y="149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120854" y="2220847"/>
            <a:ext cx="7187608" cy="2277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79"/>
              </a:lnSpc>
            </a:pPr>
            <a:r>
              <a:rPr lang="en-US" sz="14698">
                <a:solidFill>
                  <a:srgbClr val="E174AC"/>
                </a:solidFill>
                <a:latin typeface="Fredoka"/>
                <a:ea typeface="Fredoka"/>
                <a:cs typeface="Fredoka"/>
                <a:sym typeface="Fredoka"/>
              </a:rPr>
              <a:t>BlooME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8881" y="842553"/>
            <a:ext cx="2965983" cy="2430357"/>
          </a:xfrm>
          <a:custGeom>
            <a:avLst/>
            <a:gdLst/>
            <a:ahLst/>
            <a:cxnLst/>
            <a:rect r="r" b="b" t="t" l="l"/>
            <a:pathLst>
              <a:path h="2430357" w="2965983">
                <a:moveTo>
                  <a:pt x="0" y="0"/>
                </a:moveTo>
                <a:lnTo>
                  <a:pt x="2965984" y="0"/>
                </a:lnTo>
                <a:lnTo>
                  <a:pt x="2965984" y="2430358"/>
                </a:lnTo>
                <a:lnTo>
                  <a:pt x="0" y="24303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83830">
            <a:off x="-4346716" y="2349601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776308" y="3378937"/>
            <a:ext cx="2965983" cy="2430357"/>
          </a:xfrm>
          <a:custGeom>
            <a:avLst/>
            <a:gdLst/>
            <a:ahLst/>
            <a:cxnLst/>
            <a:rect r="r" b="b" t="t" l="l"/>
            <a:pathLst>
              <a:path h="2430357" w="2965983">
                <a:moveTo>
                  <a:pt x="2965984" y="0"/>
                </a:moveTo>
                <a:lnTo>
                  <a:pt x="0" y="0"/>
                </a:lnTo>
                <a:lnTo>
                  <a:pt x="0" y="2430358"/>
                </a:lnTo>
                <a:lnTo>
                  <a:pt x="2965984" y="2430358"/>
                </a:lnTo>
                <a:lnTo>
                  <a:pt x="2965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83830">
            <a:off x="17856730" y="4876792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5801" y="3182853"/>
            <a:ext cx="3331250" cy="333125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42866" y="3182853"/>
            <a:ext cx="3331250" cy="333125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596402" y="3272911"/>
            <a:ext cx="3331250" cy="333125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49938" y="3282104"/>
            <a:ext cx="3331250" cy="333125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-24000">
              <a:off x="-1557" y="-1557"/>
              <a:ext cx="815914" cy="815914"/>
            </a:xfrm>
            <a:custGeom>
              <a:avLst/>
              <a:gdLst/>
              <a:ahLst/>
              <a:cxnLst/>
              <a:rect r="r" b="b" t="t" l="l"/>
              <a:pathLst>
                <a:path h="815914" w="815914">
                  <a:moveTo>
                    <a:pt x="410794" y="1567"/>
                  </a:moveTo>
                  <a:cubicBezTo>
                    <a:pt x="186351" y="0"/>
                    <a:pt x="3134" y="180677"/>
                    <a:pt x="1567" y="405120"/>
                  </a:cubicBezTo>
                  <a:cubicBezTo>
                    <a:pt x="0" y="629563"/>
                    <a:pt x="180677" y="812780"/>
                    <a:pt x="405120" y="814347"/>
                  </a:cubicBezTo>
                  <a:cubicBezTo>
                    <a:pt x="629563" y="815914"/>
                    <a:pt x="812780" y="635237"/>
                    <a:pt x="814347" y="410794"/>
                  </a:cubicBezTo>
                  <a:cubicBezTo>
                    <a:pt x="815914" y="186351"/>
                    <a:pt x="635237" y="3134"/>
                    <a:pt x="410794" y="1567"/>
                  </a:cubicBezTo>
                  <a:close/>
                </a:path>
              </a:pathLst>
            </a:custGeom>
            <a:blipFill>
              <a:blip r:embed="rId10"/>
              <a:stretch>
                <a:fillRect l="-35811" t="-18945" r="-47467" b="-316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861616" y="1467055"/>
            <a:ext cx="12564768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MEET JJYC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5801" y="6641762"/>
            <a:ext cx="313911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Jasmine X.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8936" y="6641762"/>
            <a:ext cx="313911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Yujen L.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92472" y="6641762"/>
            <a:ext cx="313911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Jade C.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946008" y="6641762"/>
            <a:ext cx="313911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Clare L.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7736" y="7391701"/>
            <a:ext cx="455524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Psychology &amp; CS ‘27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30870" y="7391701"/>
            <a:ext cx="455524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Symbolic Systems ‘27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984406" y="7391701"/>
            <a:ext cx="455524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Symbolic Systems ‘27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8763" y="7391701"/>
            <a:ext cx="455524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Design ‘28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51846" y="2660584"/>
            <a:ext cx="12384307" cy="178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43"/>
              </a:lnSpc>
            </a:pPr>
            <a:r>
              <a:rPr lang="en-US" sz="11499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Problem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951532" y="4608433"/>
            <a:ext cx="12384936" cy="369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AF4EA"/>
                </a:solidFill>
                <a:latin typeface="Hero"/>
                <a:ea typeface="Hero"/>
                <a:cs typeface="Hero"/>
                <a:sym typeface="Hero"/>
              </a:rPr>
              <a:t>People struggling with food often keep their pain to themselves. They </a:t>
            </a:r>
            <a:r>
              <a:rPr lang="en-US" sz="3499">
                <a:solidFill>
                  <a:srgbClr val="FAF4EA"/>
                </a:solidFill>
                <a:latin typeface="Hero Bold"/>
                <a:ea typeface="Hero Bold"/>
                <a:cs typeface="Hero Bold"/>
                <a:sym typeface="Hero Bold"/>
              </a:rPr>
              <a:t>hesitate to reach out to friends, family, or professionals</a:t>
            </a:r>
            <a:r>
              <a:rPr lang="en-US" sz="3499">
                <a:solidFill>
                  <a:srgbClr val="FAF4EA"/>
                </a:solidFill>
                <a:latin typeface="Hero"/>
                <a:ea typeface="Hero"/>
                <a:cs typeface="Hero"/>
                <a:sym typeface="Hero"/>
              </a:rPr>
              <a:t> because they feel a </a:t>
            </a:r>
            <a:r>
              <a:rPr lang="en-US" sz="3499">
                <a:solidFill>
                  <a:srgbClr val="FAF4EA"/>
                </a:solidFill>
                <a:latin typeface="Hero Bold"/>
                <a:ea typeface="Hero Bold"/>
                <a:cs typeface="Hero Bold"/>
                <a:sym typeface="Hero Bold"/>
              </a:rPr>
              <a:t>persisting anxiety</a:t>
            </a:r>
            <a:r>
              <a:rPr lang="en-US" sz="3499">
                <a:solidFill>
                  <a:srgbClr val="FAF4EA"/>
                </a:solidFill>
                <a:latin typeface="Hero"/>
                <a:ea typeface="Hero"/>
                <a:cs typeface="Hero"/>
                <a:sym typeface="Hero"/>
              </a:rPr>
              <a:t> in being a </a:t>
            </a:r>
            <a:r>
              <a:rPr lang="en-US" sz="3499">
                <a:solidFill>
                  <a:srgbClr val="FAF4EA"/>
                </a:solidFill>
                <a:latin typeface="Hero Bold"/>
                <a:ea typeface="Hero Bold"/>
                <a:cs typeface="Hero Bold"/>
                <a:sym typeface="Hero Bold"/>
              </a:rPr>
              <a:t>burden</a:t>
            </a:r>
            <a:r>
              <a:rPr lang="en-US" sz="3499">
                <a:solidFill>
                  <a:srgbClr val="FAF4EA"/>
                </a:solidFill>
                <a:latin typeface="Hero"/>
                <a:ea typeface="Hero"/>
                <a:cs typeface="Hero"/>
                <a:sym typeface="Hero"/>
              </a:rPr>
              <a:t> to others, and continue to live with their guilt around eating. </a:t>
            </a:r>
          </a:p>
          <a:p>
            <a:pPr algn="ctr">
              <a:lnSpc>
                <a:spcPts val="48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274854" y="6417864"/>
            <a:ext cx="4721211" cy="4790897"/>
          </a:xfrm>
          <a:custGeom>
            <a:avLst/>
            <a:gdLst/>
            <a:ahLst/>
            <a:cxnLst/>
            <a:rect r="r" b="b" t="t" l="l"/>
            <a:pathLst>
              <a:path h="4790897" w="4721211">
                <a:moveTo>
                  <a:pt x="0" y="0"/>
                </a:moveTo>
                <a:lnTo>
                  <a:pt x="4721211" y="0"/>
                </a:lnTo>
                <a:lnTo>
                  <a:pt x="4721211" y="4790897"/>
                </a:lnTo>
                <a:lnTo>
                  <a:pt x="0" y="479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121768">
            <a:off x="2131889" y="729132"/>
            <a:ext cx="2244087" cy="2336733"/>
          </a:xfrm>
          <a:custGeom>
            <a:avLst/>
            <a:gdLst/>
            <a:ahLst/>
            <a:cxnLst/>
            <a:rect r="r" b="b" t="t" l="l"/>
            <a:pathLst>
              <a:path h="2336733" w="2244087">
                <a:moveTo>
                  <a:pt x="0" y="0"/>
                </a:moveTo>
                <a:lnTo>
                  <a:pt x="2244087" y="0"/>
                </a:lnTo>
                <a:lnTo>
                  <a:pt x="2244087" y="2336733"/>
                </a:lnTo>
                <a:lnTo>
                  <a:pt x="0" y="23367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583830">
            <a:off x="-4346716" y="2446435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5"/>
                </a:lnTo>
                <a:lnTo>
                  <a:pt x="6654481" y="1865005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309519">
            <a:off x="17011956" y="3651069"/>
            <a:ext cx="3968218" cy="4509339"/>
          </a:xfrm>
          <a:custGeom>
            <a:avLst/>
            <a:gdLst/>
            <a:ahLst/>
            <a:cxnLst/>
            <a:rect r="r" b="b" t="t" l="l"/>
            <a:pathLst>
              <a:path h="4509339" w="3968218">
                <a:moveTo>
                  <a:pt x="0" y="0"/>
                </a:moveTo>
                <a:lnTo>
                  <a:pt x="3968218" y="0"/>
                </a:lnTo>
                <a:lnTo>
                  <a:pt x="3968218" y="4509339"/>
                </a:lnTo>
                <a:lnTo>
                  <a:pt x="0" y="45093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97571">
            <a:off x="10369370" y="8581904"/>
            <a:ext cx="3968218" cy="4509339"/>
          </a:xfrm>
          <a:custGeom>
            <a:avLst/>
            <a:gdLst/>
            <a:ahLst/>
            <a:cxnLst/>
            <a:rect r="r" b="b" t="t" l="l"/>
            <a:pathLst>
              <a:path h="4509339" w="3968218">
                <a:moveTo>
                  <a:pt x="0" y="0"/>
                </a:moveTo>
                <a:lnTo>
                  <a:pt x="3968219" y="0"/>
                </a:lnTo>
                <a:lnTo>
                  <a:pt x="3968219" y="4509339"/>
                </a:lnTo>
                <a:lnTo>
                  <a:pt x="0" y="45093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96660" y="3613575"/>
            <a:ext cx="11894680" cy="431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BlooMe is a peer-to-peer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story-sharing app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that pairs community warmth with daily structure. It also offers journaling prompts, a personal “butterfly sanctuary” to store encouraging messages, and meal reminders with affirmations to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guide recovery routines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.</a:t>
            </a:r>
          </a:p>
          <a:p>
            <a:pPr algn="ctr">
              <a:lnSpc>
                <a:spcPts val="4899"/>
              </a:lnSpc>
            </a:pPr>
          </a:p>
          <a:p>
            <a:pPr algn="ctr">
              <a:lnSpc>
                <a:spcPts val="48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2263397" y="1473937"/>
            <a:ext cx="14418432" cy="178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44"/>
              </a:lnSpc>
            </a:pPr>
            <a:r>
              <a:rPr lang="en-US" sz="114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Solution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41010" y="851746"/>
            <a:ext cx="2965983" cy="2430357"/>
          </a:xfrm>
          <a:custGeom>
            <a:avLst/>
            <a:gdLst/>
            <a:ahLst/>
            <a:cxnLst/>
            <a:rect r="r" b="b" t="t" l="l"/>
            <a:pathLst>
              <a:path h="2430357" w="2965983">
                <a:moveTo>
                  <a:pt x="0" y="0"/>
                </a:moveTo>
                <a:lnTo>
                  <a:pt x="2965983" y="0"/>
                </a:lnTo>
                <a:lnTo>
                  <a:pt x="2965983" y="2430358"/>
                </a:lnTo>
                <a:lnTo>
                  <a:pt x="0" y="24303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83830">
            <a:off x="-5186624" y="2349601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26904" y="7156477"/>
            <a:ext cx="2143090" cy="3544739"/>
          </a:xfrm>
          <a:custGeom>
            <a:avLst/>
            <a:gdLst/>
            <a:ahLst/>
            <a:cxnLst/>
            <a:rect r="r" b="b" t="t" l="l"/>
            <a:pathLst>
              <a:path h="3544739" w="2143090">
                <a:moveTo>
                  <a:pt x="0" y="0"/>
                </a:moveTo>
                <a:lnTo>
                  <a:pt x="2143090" y="0"/>
                </a:lnTo>
                <a:lnTo>
                  <a:pt x="2143090" y="3544739"/>
                </a:lnTo>
                <a:lnTo>
                  <a:pt x="0" y="354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89157" y="8065545"/>
            <a:ext cx="3826230" cy="2372263"/>
          </a:xfrm>
          <a:custGeom>
            <a:avLst/>
            <a:gdLst/>
            <a:ahLst/>
            <a:cxnLst/>
            <a:rect r="r" b="b" t="t" l="l"/>
            <a:pathLst>
              <a:path h="2372263" w="3826230">
                <a:moveTo>
                  <a:pt x="0" y="0"/>
                </a:moveTo>
                <a:lnTo>
                  <a:pt x="3826231" y="0"/>
                </a:lnTo>
                <a:lnTo>
                  <a:pt x="3826231" y="2372263"/>
                </a:lnTo>
                <a:lnTo>
                  <a:pt x="0" y="2372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72612" y="8065545"/>
            <a:ext cx="3826230" cy="2372263"/>
          </a:xfrm>
          <a:custGeom>
            <a:avLst/>
            <a:gdLst/>
            <a:ahLst/>
            <a:cxnLst/>
            <a:rect r="r" b="b" t="t" l="l"/>
            <a:pathLst>
              <a:path h="2372263" w="3826230">
                <a:moveTo>
                  <a:pt x="0" y="0"/>
                </a:moveTo>
                <a:lnTo>
                  <a:pt x="3826231" y="0"/>
                </a:lnTo>
                <a:lnTo>
                  <a:pt x="3826231" y="2372263"/>
                </a:lnTo>
                <a:lnTo>
                  <a:pt x="0" y="2372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2541831" y="7156477"/>
            <a:ext cx="2143090" cy="3544739"/>
          </a:xfrm>
          <a:custGeom>
            <a:avLst/>
            <a:gdLst/>
            <a:ahLst/>
            <a:cxnLst/>
            <a:rect r="r" b="b" t="t" l="l"/>
            <a:pathLst>
              <a:path h="3544739" w="2143090">
                <a:moveTo>
                  <a:pt x="2143090" y="0"/>
                </a:moveTo>
                <a:lnTo>
                  <a:pt x="0" y="0"/>
                </a:lnTo>
                <a:lnTo>
                  <a:pt x="0" y="3544739"/>
                </a:lnTo>
                <a:lnTo>
                  <a:pt x="2143090" y="3544739"/>
                </a:lnTo>
                <a:lnTo>
                  <a:pt x="214309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41010" y="8065545"/>
            <a:ext cx="3826230" cy="2372263"/>
          </a:xfrm>
          <a:custGeom>
            <a:avLst/>
            <a:gdLst/>
            <a:ahLst/>
            <a:cxnLst/>
            <a:rect r="r" b="b" t="t" l="l"/>
            <a:pathLst>
              <a:path h="2372263" w="3826230">
                <a:moveTo>
                  <a:pt x="0" y="0"/>
                </a:moveTo>
                <a:lnTo>
                  <a:pt x="3826230" y="0"/>
                </a:lnTo>
                <a:lnTo>
                  <a:pt x="3826230" y="2372263"/>
                </a:lnTo>
                <a:lnTo>
                  <a:pt x="0" y="2372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20760" y="8065545"/>
            <a:ext cx="3826230" cy="2372263"/>
          </a:xfrm>
          <a:custGeom>
            <a:avLst/>
            <a:gdLst/>
            <a:ahLst/>
            <a:cxnLst/>
            <a:rect r="r" b="b" t="t" l="l"/>
            <a:pathLst>
              <a:path h="2372263" w="3826230">
                <a:moveTo>
                  <a:pt x="0" y="0"/>
                </a:moveTo>
                <a:lnTo>
                  <a:pt x="3826230" y="0"/>
                </a:lnTo>
                <a:lnTo>
                  <a:pt x="3826230" y="2372263"/>
                </a:lnTo>
                <a:lnTo>
                  <a:pt x="0" y="2372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427870">
            <a:off x="8129605" y="7156477"/>
            <a:ext cx="2143090" cy="3544739"/>
          </a:xfrm>
          <a:custGeom>
            <a:avLst/>
            <a:gdLst/>
            <a:ahLst/>
            <a:cxnLst/>
            <a:rect r="r" b="b" t="t" l="l"/>
            <a:pathLst>
              <a:path h="3544739" w="2143090">
                <a:moveTo>
                  <a:pt x="2143090" y="0"/>
                </a:moveTo>
                <a:lnTo>
                  <a:pt x="0" y="0"/>
                </a:lnTo>
                <a:lnTo>
                  <a:pt x="0" y="3544739"/>
                </a:lnTo>
                <a:lnTo>
                  <a:pt x="2143090" y="3544739"/>
                </a:lnTo>
                <a:lnTo>
                  <a:pt x="214309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5776308" y="3378937"/>
            <a:ext cx="2965983" cy="2430357"/>
          </a:xfrm>
          <a:custGeom>
            <a:avLst/>
            <a:gdLst/>
            <a:ahLst/>
            <a:cxnLst/>
            <a:rect r="r" b="b" t="t" l="l"/>
            <a:pathLst>
              <a:path h="2430357" w="2965983">
                <a:moveTo>
                  <a:pt x="2965984" y="0"/>
                </a:moveTo>
                <a:lnTo>
                  <a:pt x="0" y="0"/>
                </a:lnTo>
                <a:lnTo>
                  <a:pt x="0" y="2430358"/>
                </a:lnTo>
                <a:lnTo>
                  <a:pt x="2965984" y="2430358"/>
                </a:lnTo>
                <a:lnTo>
                  <a:pt x="296598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583830">
            <a:off x="17856730" y="4876792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8624" y="1266823"/>
            <a:ext cx="9936238" cy="1384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69"/>
              </a:lnSpc>
            </a:pPr>
            <a:r>
              <a:rPr lang="en-US" sz="8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Value Proposition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68624" y="3338497"/>
            <a:ext cx="10988286" cy="6054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5354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Growth: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Healing is a journey of continuous inner expansion and blooming.</a:t>
            </a:r>
          </a:p>
          <a:p>
            <a:pPr algn="l">
              <a:lnSpc>
                <a:spcPts val="5354"/>
              </a:lnSpc>
            </a:pPr>
          </a:p>
          <a:p>
            <a:pPr algn="l" marL="755649" indent="-377824" lvl="1">
              <a:lnSpc>
                <a:spcPts val="5354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Compassion: 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Approaches healing with gentleness, care, and understanding.</a:t>
            </a:r>
          </a:p>
          <a:p>
            <a:pPr algn="l">
              <a:lnSpc>
                <a:spcPts val="5354"/>
              </a:lnSpc>
            </a:pPr>
          </a:p>
          <a:p>
            <a:pPr algn="l" marL="755649" indent="-377824" lvl="1">
              <a:lnSpc>
                <a:spcPts val="5354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Community: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Fosters connection and shared support in the recovery journey.</a:t>
            </a:r>
          </a:p>
          <a:p>
            <a:pPr algn="l">
              <a:lnSpc>
                <a:spcPts val="5354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72772" y="3019976"/>
            <a:ext cx="1556086" cy="1579054"/>
          </a:xfrm>
          <a:custGeom>
            <a:avLst/>
            <a:gdLst/>
            <a:ahLst/>
            <a:cxnLst/>
            <a:rect r="r" b="b" t="t" l="l"/>
            <a:pathLst>
              <a:path h="1579054" w="1556086">
                <a:moveTo>
                  <a:pt x="0" y="0"/>
                </a:moveTo>
                <a:lnTo>
                  <a:pt x="1556086" y="0"/>
                </a:lnTo>
                <a:lnTo>
                  <a:pt x="1556086" y="1579054"/>
                </a:lnTo>
                <a:lnTo>
                  <a:pt x="0" y="1579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18347" y="2813524"/>
            <a:ext cx="1354296" cy="1410207"/>
          </a:xfrm>
          <a:custGeom>
            <a:avLst/>
            <a:gdLst/>
            <a:ahLst/>
            <a:cxnLst/>
            <a:rect r="r" b="b" t="t" l="l"/>
            <a:pathLst>
              <a:path h="1410207" w="1354296">
                <a:moveTo>
                  <a:pt x="0" y="0"/>
                </a:moveTo>
                <a:lnTo>
                  <a:pt x="1354296" y="0"/>
                </a:lnTo>
                <a:lnTo>
                  <a:pt x="1354296" y="1410207"/>
                </a:lnTo>
                <a:lnTo>
                  <a:pt x="0" y="1410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484135" y="6256914"/>
            <a:ext cx="1882969" cy="1693981"/>
          </a:xfrm>
          <a:custGeom>
            <a:avLst/>
            <a:gdLst/>
            <a:ahLst/>
            <a:cxnLst/>
            <a:rect r="r" b="b" t="t" l="l"/>
            <a:pathLst>
              <a:path h="1693981" w="1882969">
                <a:moveTo>
                  <a:pt x="1882969" y="0"/>
                </a:moveTo>
                <a:lnTo>
                  <a:pt x="0" y="0"/>
                </a:lnTo>
                <a:lnTo>
                  <a:pt x="0" y="1693981"/>
                </a:lnTo>
                <a:lnTo>
                  <a:pt x="1882969" y="1693981"/>
                </a:lnTo>
                <a:lnTo>
                  <a:pt x="188296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402707" y="636384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23851" y="6256914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7" y="0"/>
                </a:lnTo>
                <a:lnTo>
                  <a:pt x="1848627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31623" y="2938250"/>
            <a:ext cx="1678994" cy="1579054"/>
          </a:xfrm>
          <a:custGeom>
            <a:avLst/>
            <a:gdLst/>
            <a:ahLst/>
            <a:cxnLst/>
            <a:rect r="r" b="b" t="t" l="l"/>
            <a:pathLst>
              <a:path h="1579054" w="1678994">
                <a:moveTo>
                  <a:pt x="0" y="0"/>
                </a:moveTo>
                <a:lnTo>
                  <a:pt x="1678994" y="0"/>
                </a:lnTo>
                <a:lnTo>
                  <a:pt x="1678994" y="1579053"/>
                </a:lnTo>
                <a:lnTo>
                  <a:pt x="0" y="15790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783607" y="1036225"/>
            <a:ext cx="9427427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Outline of the Talk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0293" y="4664580"/>
            <a:ext cx="3989534" cy="124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1  Sketching Exploration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03539" y="8016240"/>
            <a:ext cx="3989534" cy="124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2  Selected</a:t>
            </a:r>
          </a:p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Interface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48324" y="4710054"/>
            <a:ext cx="3989534" cy="124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3  Low-fi</a:t>
            </a:r>
          </a:p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Prototype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09437" y="7946992"/>
            <a:ext cx="4877455" cy="124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4  Testing</a:t>
            </a:r>
          </a:p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Methodology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32393" y="4776729"/>
            <a:ext cx="4877455" cy="124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5  Testing</a:t>
            </a:r>
          </a:p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Result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86892" y="8103013"/>
            <a:ext cx="4877455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3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6  Discussion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51846" y="3411855"/>
            <a:ext cx="12384307" cy="342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Sketching Exploration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588996">
            <a:off x="-2105656" y="837144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0" y="0"/>
                </a:moveTo>
                <a:lnTo>
                  <a:pt x="4857267" y="0"/>
                </a:lnTo>
                <a:lnTo>
                  <a:pt x="4857267" y="10685987"/>
                </a:lnTo>
                <a:lnTo>
                  <a:pt x="0" y="106859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603004">
            <a:off x="15518976" y="831152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4857267" y="0"/>
                </a:moveTo>
                <a:lnTo>
                  <a:pt x="0" y="0"/>
                </a:lnTo>
                <a:lnTo>
                  <a:pt x="0" y="10685987"/>
                </a:lnTo>
                <a:lnTo>
                  <a:pt x="4857267" y="10685987"/>
                </a:lnTo>
                <a:lnTo>
                  <a:pt x="485726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41790" y="8843271"/>
            <a:ext cx="2328595" cy="1443729"/>
          </a:xfrm>
          <a:custGeom>
            <a:avLst/>
            <a:gdLst/>
            <a:ahLst/>
            <a:cxnLst/>
            <a:rect r="r" b="b" t="t" l="l"/>
            <a:pathLst>
              <a:path h="1443729" w="2328595">
                <a:moveTo>
                  <a:pt x="0" y="0"/>
                </a:moveTo>
                <a:lnTo>
                  <a:pt x="2328595" y="0"/>
                </a:lnTo>
                <a:lnTo>
                  <a:pt x="2328595" y="1443729"/>
                </a:lnTo>
                <a:lnTo>
                  <a:pt x="0" y="1443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01016" y="8455667"/>
            <a:ext cx="1876951" cy="1795047"/>
          </a:xfrm>
          <a:custGeom>
            <a:avLst/>
            <a:gdLst/>
            <a:ahLst/>
            <a:cxnLst/>
            <a:rect r="r" b="b" t="t" l="l"/>
            <a:pathLst>
              <a:path h="1795047" w="1876951">
                <a:moveTo>
                  <a:pt x="0" y="0"/>
                </a:moveTo>
                <a:lnTo>
                  <a:pt x="1876950" y="0"/>
                </a:lnTo>
                <a:lnTo>
                  <a:pt x="1876950" y="1795047"/>
                </a:lnTo>
                <a:lnTo>
                  <a:pt x="0" y="1795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455667"/>
            <a:ext cx="2409835" cy="1984828"/>
          </a:xfrm>
          <a:custGeom>
            <a:avLst/>
            <a:gdLst/>
            <a:ahLst/>
            <a:cxnLst/>
            <a:rect r="r" b="b" t="t" l="l"/>
            <a:pathLst>
              <a:path h="1984828" w="2409835">
                <a:moveTo>
                  <a:pt x="0" y="0"/>
                </a:moveTo>
                <a:lnTo>
                  <a:pt x="2409835" y="0"/>
                </a:lnTo>
                <a:lnTo>
                  <a:pt x="2409835" y="1984827"/>
                </a:lnTo>
                <a:lnTo>
                  <a:pt x="0" y="1984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87550" y="7845650"/>
            <a:ext cx="2126194" cy="2441350"/>
          </a:xfrm>
          <a:custGeom>
            <a:avLst/>
            <a:gdLst/>
            <a:ahLst/>
            <a:cxnLst/>
            <a:rect r="r" b="b" t="t" l="l"/>
            <a:pathLst>
              <a:path h="2441350" w="2126194">
                <a:moveTo>
                  <a:pt x="0" y="0"/>
                </a:moveTo>
                <a:lnTo>
                  <a:pt x="2126194" y="0"/>
                </a:lnTo>
                <a:lnTo>
                  <a:pt x="2126194" y="2441350"/>
                </a:lnTo>
                <a:lnTo>
                  <a:pt x="0" y="2441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53536" y="3429311"/>
            <a:ext cx="4273397" cy="3076846"/>
          </a:xfrm>
          <a:custGeom>
            <a:avLst/>
            <a:gdLst/>
            <a:ahLst/>
            <a:cxnLst/>
            <a:rect r="r" b="b" t="t" l="l"/>
            <a:pathLst>
              <a:path h="3076846" w="4273397">
                <a:moveTo>
                  <a:pt x="0" y="0"/>
                </a:moveTo>
                <a:lnTo>
                  <a:pt x="4273397" y="0"/>
                </a:lnTo>
                <a:lnTo>
                  <a:pt x="4273397" y="3076846"/>
                </a:lnTo>
                <a:lnTo>
                  <a:pt x="0" y="30768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5218147" y="2836370"/>
            <a:ext cx="3078573" cy="4261001"/>
          </a:xfrm>
          <a:custGeom>
            <a:avLst/>
            <a:gdLst/>
            <a:ahLst/>
            <a:cxnLst/>
            <a:rect r="r" b="b" t="t" l="l"/>
            <a:pathLst>
              <a:path h="4261001" w="3078573">
                <a:moveTo>
                  <a:pt x="0" y="0"/>
                </a:moveTo>
                <a:lnTo>
                  <a:pt x="3078573" y="0"/>
                </a:lnTo>
                <a:lnTo>
                  <a:pt x="3078573" y="4261001"/>
                </a:lnTo>
                <a:lnTo>
                  <a:pt x="0" y="42610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7187132" y="4688972"/>
            <a:ext cx="1081229" cy="4261001"/>
          </a:xfrm>
          <a:custGeom>
            <a:avLst/>
            <a:gdLst/>
            <a:ahLst/>
            <a:cxnLst/>
            <a:rect r="r" b="b" t="t" l="l"/>
            <a:pathLst>
              <a:path h="4261001" w="1081229">
                <a:moveTo>
                  <a:pt x="0" y="0"/>
                </a:moveTo>
                <a:lnTo>
                  <a:pt x="1081229" y="0"/>
                </a:lnTo>
                <a:lnTo>
                  <a:pt x="1081229" y="4261001"/>
                </a:lnTo>
                <a:lnTo>
                  <a:pt x="0" y="42610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87934" y="3427584"/>
            <a:ext cx="2995057" cy="4159802"/>
          </a:xfrm>
          <a:custGeom>
            <a:avLst/>
            <a:gdLst/>
            <a:ahLst/>
            <a:cxnLst/>
            <a:rect r="r" b="b" t="t" l="l"/>
            <a:pathLst>
              <a:path h="4159802" w="2995057">
                <a:moveTo>
                  <a:pt x="0" y="0"/>
                </a:moveTo>
                <a:lnTo>
                  <a:pt x="2995057" y="0"/>
                </a:lnTo>
                <a:lnTo>
                  <a:pt x="2995057" y="4159802"/>
                </a:lnTo>
                <a:lnTo>
                  <a:pt x="0" y="41598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816192" y="1009650"/>
            <a:ext cx="8655616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Solution Ideas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717596" y="3559854"/>
            <a:ext cx="3160031" cy="3895262"/>
          </a:xfrm>
          <a:custGeom>
            <a:avLst/>
            <a:gdLst/>
            <a:ahLst/>
            <a:cxnLst/>
            <a:rect r="r" b="b" t="t" l="l"/>
            <a:pathLst>
              <a:path h="3895262" w="3160031">
                <a:moveTo>
                  <a:pt x="0" y="0"/>
                </a:moveTo>
                <a:lnTo>
                  <a:pt x="3160031" y="0"/>
                </a:lnTo>
                <a:lnTo>
                  <a:pt x="3160031" y="3895262"/>
                </a:lnTo>
                <a:lnTo>
                  <a:pt x="0" y="389526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20412" y="3559854"/>
            <a:ext cx="2914052" cy="3790637"/>
          </a:xfrm>
          <a:custGeom>
            <a:avLst/>
            <a:gdLst/>
            <a:ahLst/>
            <a:cxnLst/>
            <a:rect r="r" b="b" t="t" l="l"/>
            <a:pathLst>
              <a:path h="3790637" w="2914052">
                <a:moveTo>
                  <a:pt x="0" y="0"/>
                </a:moveTo>
                <a:lnTo>
                  <a:pt x="2914052" y="0"/>
                </a:lnTo>
                <a:lnTo>
                  <a:pt x="2914052" y="3790636"/>
                </a:lnTo>
                <a:lnTo>
                  <a:pt x="0" y="37906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41790" y="8843271"/>
            <a:ext cx="2328595" cy="1443729"/>
          </a:xfrm>
          <a:custGeom>
            <a:avLst/>
            <a:gdLst/>
            <a:ahLst/>
            <a:cxnLst/>
            <a:rect r="r" b="b" t="t" l="l"/>
            <a:pathLst>
              <a:path h="1443729" w="2328595">
                <a:moveTo>
                  <a:pt x="0" y="0"/>
                </a:moveTo>
                <a:lnTo>
                  <a:pt x="2328595" y="0"/>
                </a:lnTo>
                <a:lnTo>
                  <a:pt x="2328595" y="1443729"/>
                </a:lnTo>
                <a:lnTo>
                  <a:pt x="0" y="1443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01016" y="8455667"/>
            <a:ext cx="1876951" cy="1795047"/>
          </a:xfrm>
          <a:custGeom>
            <a:avLst/>
            <a:gdLst/>
            <a:ahLst/>
            <a:cxnLst/>
            <a:rect r="r" b="b" t="t" l="l"/>
            <a:pathLst>
              <a:path h="1795047" w="1876951">
                <a:moveTo>
                  <a:pt x="0" y="0"/>
                </a:moveTo>
                <a:lnTo>
                  <a:pt x="1876950" y="0"/>
                </a:lnTo>
                <a:lnTo>
                  <a:pt x="1876950" y="1795047"/>
                </a:lnTo>
                <a:lnTo>
                  <a:pt x="0" y="1795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455667"/>
            <a:ext cx="2409835" cy="1984828"/>
          </a:xfrm>
          <a:custGeom>
            <a:avLst/>
            <a:gdLst/>
            <a:ahLst/>
            <a:cxnLst/>
            <a:rect r="r" b="b" t="t" l="l"/>
            <a:pathLst>
              <a:path h="1984828" w="2409835">
                <a:moveTo>
                  <a:pt x="0" y="0"/>
                </a:moveTo>
                <a:lnTo>
                  <a:pt x="2409835" y="0"/>
                </a:lnTo>
                <a:lnTo>
                  <a:pt x="2409835" y="1984827"/>
                </a:lnTo>
                <a:lnTo>
                  <a:pt x="0" y="1984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87550" y="7845650"/>
            <a:ext cx="2126194" cy="2441350"/>
          </a:xfrm>
          <a:custGeom>
            <a:avLst/>
            <a:gdLst/>
            <a:ahLst/>
            <a:cxnLst/>
            <a:rect r="r" b="b" t="t" l="l"/>
            <a:pathLst>
              <a:path h="2441350" w="2126194">
                <a:moveTo>
                  <a:pt x="0" y="0"/>
                </a:moveTo>
                <a:lnTo>
                  <a:pt x="2126194" y="0"/>
                </a:lnTo>
                <a:lnTo>
                  <a:pt x="2126194" y="2441350"/>
                </a:lnTo>
                <a:lnTo>
                  <a:pt x="0" y="2441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743221" y="2379638"/>
            <a:ext cx="4009824" cy="5190711"/>
          </a:xfrm>
          <a:custGeom>
            <a:avLst/>
            <a:gdLst/>
            <a:ahLst/>
            <a:cxnLst/>
            <a:rect r="r" b="b" t="t" l="l"/>
            <a:pathLst>
              <a:path h="5190711" w="4009824">
                <a:moveTo>
                  <a:pt x="0" y="0"/>
                </a:moveTo>
                <a:lnTo>
                  <a:pt x="4009824" y="0"/>
                </a:lnTo>
                <a:lnTo>
                  <a:pt x="4009824" y="5190711"/>
                </a:lnTo>
                <a:lnTo>
                  <a:pt x="0" y="51907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816192" y="1009650"/>
            <a:ext cx="8655616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Concept Sketches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63512" y="3208985"/>
            <a:ext cx="5160975" cy="4883290"/>
            <a:chOff x="0" y="0"/>
            <a:chExt cx="6881300" cy="6511054"/>
          </a:xfrm>
        </p:grpSpPr>
        <p:sp>
          <p:nvSpPr>
            <p:cNvPr name="Freeform 9" id="9"/>
            <p:cNvSpPr/>
            <p:nvPr/>
          </p:nvSpPr>
          <p:spPr>
            <a:xfrm flipH="false" flipV="false" rot="-5400000">
              <a:off x="731138" y="-731138"/>
              <a:ext cx="5419024" cy="6881300"/>
            </a:xfrm>
            <a:custGeom>
              <a:avLst/>
              <a:gdLst/>
              <a:ahLst/>
              <a:cxnLst/>
              <a:rect r="r" b="b" t="t" l="l"/>
              <a:pathLst>
                <a:path h="6881300" w="5419024">
                  <a:moveTo>
                    <a:pt x="0" y="0"/>
                  </a:moveTo>
                  <a:lnTo>
                    <a:pt x="5419024" y="0"/>
                  </a:lnTo>
                  <a:lnTo>
                    <a:pt x="5419024" y="6881300"/>
                  </a:lnTo>
                  <a:lnTo>
                    <a:pt x="0" y="6881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606557" y="5562999"/>
              <a:ext cx="3440650" cy="948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19"/>
                </a:lnSpc>
              </a:pPr>
              <a:r>
                <a:rPr lang="en-US" sz="3999">
                  <a:solidFill>
                    <a:srgbClr val="3D4659"/>
                  </a:solidFill>
                  <a:latin typeface="Hero"/>
                  <a:ea typeface="Hero"/>
                  <a:cs typeface="Hero"/>
                  <a:sym typeface="Hero"/>
                </a:rPr>
                <a:t>Watch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5400000">
            <a:off x="2379498" y="1810154"/>
            <a:ext cx="2595355" cy="3734324"/>
          </a:xfrm>
          <a:custGeom>
            <a:avLst/>
            <a:gdLst/>
            <a:ahLst/>
            <a:cxnLst/>
            <a:rect r="r" b="b" t="t" l="l"/>
            <a:pathLst>
              <a:path h="3734324" w="2595355">
                <a:moveTo>
                  <a:pt x="0" y="0"/>
                </a:moveTo>
                <a:lnTo>
                  <a:pt x="2595355" y="0"/>
                </a:lnTo>
                <a:lnTo>
                  <a:pt x="2595355" y="3734324"/>
                </a:lnTo>
                <a:lnTo>
                  <a:pt x="0" y="3734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0000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2379498" y="4405509"/>
            <a:ext cx="2595355" cy="3734324"/>
          </a:xfrm>
          <a:custGeom>
            <a:avLst/>
            <a:gdLst/>
            <a:ahLst/>
            <a:cxnLst/>
            <a:rect r="r" b="b" t="t" l="l"/>
            <a:pathLst>
              <a:path h="3734324" w="2595355">
                <a:moveTo>
                  <a:pt x="0" y="0"/>
                </a:moveTo>
                <a:lnTo>
                  <a:pt x="2595355" y="0"/>
                </a:lnTo>
                <a:lnTo>
                  <a:pt x="2595355" y="3734324"/>
                </a:lnTo>
                <a:lnTo>
                  <a:pt x="0" y="3734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0000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441624" y="7672204"/>
            <a:ext cx="2580488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39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Phone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604933" y="7761993"/>
            <a:ext cx="2580488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39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Glasses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41790" y="8843271"/>
            <a:ext cx="2328595" cy="1443729"/>
          </a:xfrm>
          <a:custGeom>
            <a:avLst/>
            <a:gdLst/>
            <a:ahLst/>
            <a:cxnLst/>
            <a:rect r="r" b="b" t="t" l="l"/>
            <a:pathLst>
              <a:path h="1443729" w="2328595">
                <a:moveTo>
                  <a:pt x="0" y="0"/>
                </a:moveTo>
                <a:lnTo>
                  <a:pt x="2328595" y="0"/>
                </a:lnTo>
                <a:lnTo>
                  <a:pt x="2328595" y="1443729"/>
                </a:lnTo>
                <a:lnTo>
                  <a:pt x="0" y="1443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01016" y="8455667"/>
            <a:ext cx="1876951" cy="1795047"/>
          </a:xfrm>
          <a:custGeom>
            <a:avLst/>
            <a:gdLst/>
            <a:ahLst/>
            <a:cxnLst/>
            <a:rect r="r" b="b" t="t" l="l"/>
            <a:pathLst>
              <a:path h="1795047" w="1876951">
                <a:moveTo>
                  <a:pt x="0" y="0"/>
                </a:moveTo>
                <a:lnTo>
                  <a:pt x="1876950" y="0"/>
                </a:lnTo>
                <a:lnTo>
                  <a:pt x="1876950" y="1795047"/>
                </a:lnTo>
                <a:lnTo>
                  <a:pt x="0" y="1795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455667"/>
            <a:ext cx="2409835" cy="1984828"/>
          </a:xfrm>
          <a:custGeom>
            <a:avLst/>
            <a:gdLst/>
            <a:ahLst/>
            <a:cxnLst/>
            <a:rect r="r" b="b" t="t" l="l"/>
            <a:pathLst>
              <a:path h="1984828" w="2409835">
                <a:moveTo>
                  <a:pt x="0" y="0"/>
                </a:moveTo>
                <a:lnTo>
                  <a:pt x="2409835" y="0"/>
                </a:lnTo>
                <a:lnTo>
                  <a:pt x="2409835" y="1984827"/>
                </a:lnTo>
                <a:lnTo>
                  <a:pt x="0" y="1984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87550" y="7845650"/>
            <a:ext cx="2126194" cy="2441350"/>
          </a:xfrm>
          <a:custGeom>
            <a:avLst/>
            <a:gdLst/>
            <a:ahLst/>
            <a:cxnLst/>
            <a:rect r="r" b="b" t="t" l="l"/>
            <a:pathLst>
              <a:path h="2441350" w="2126194">
                <a:moveTo>
                  <a:pt x="0" y="0"/>
                </a:moveTo>
                <a:lnTo>
                  <a:pt x="2126194" y="0"/>
                </a:lnTo>
                <a:lnTo>
                  <a:pt x="2126194" y="2441350"/>
                </a:lnTo>
                <a:lnTo>
                  <a:pt x="0" y="2441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6071757" y="1516626"/>
            <a:ext cx="6144486" cy="8508803"/>
          </a:xfrm>
          <a:custGeom>
            <a:avLst/>
            <a:gdLst/>
            <a:ahLst/>
            <a:cxnLst/>
            <a:rect r="r" b="b" t="t" l="l"/>
            <a:pathLst>
              <a:path h="8508803" w="6144486">
                <a:moveTo>
                  <a:pt x="0" y="0"/>
                </a:moveTo>
                <a:lnTo>
                  <a:pt x="6144486" y="0"/>
                </a:lnTo>
                <a:lnTo>
                  <a:pt x="6144486" y="8508804"/>
                </a:lnTo>
                <a:lnTo>
                  <a:pt x="0" y="85088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32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36587" y="1009650"/>
            <a:ext cx="12814826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Realization 1: Watch App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41790" y="8843271"/>
            <a:ext cx="2328595" cy="1443729"/>
          </a:xfrm>
          <a:custGeom>
            <a:avLst/>
            <a:gdLst/>
            <a:ahLst/>
            <a:cxnLst/>
            <a:rect r="r" b="b" t="t" l="l"/>
            <a:pathLst>
              <a:path h="1443729" w="2328595">
                <a:moveTo>
                  <a:pt x="0" y="0"/>
                </a:moveTo>
                <a:lnTo>
                  <a:pt x="2328595" y="0"/>
                </a:lnTo>
                <a:lnTo>
                  <a:pt x="2328595" y="1443729"/>
                </a:lnTo>
                <a:lnTo>
                  <a:pt x="0" y="1443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01016" y="8455667"/>
            <a:ext cx="1876951" cy="1795047"/>
          </a:xfrm>
          <a:custGeom>
            <a:avLst/>
            <a:gdLst/>
            <a:ahLst/>
            <a:cxnLst/>
            <a:rect r="r" b="b" t="t" l="l"/>
            <a:pathLst>
              <a:path h="1795047" w="1876951">
                <a:moveTo>
                  <a:pt x="0" y="0"/>
                </a:moveTo>
                <a:lnTo>
                  <a:pt x="1876950" y="0"/>
                </a:lnTo>
                <a:lnTo>
                  <a:pt x="1876950" y="1795047"/>
                </a:lnTo>
                <a:lnTo>
                  <a:pt x="0" y="1795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455667"/>
            <a:ext cx="2409835" cy="1984828"/>
          </a:xfrm>
          <a:custGeom>
            <a:avLst/>
            <a:gdLst/>
            <a:ahLst/>
            <a:cxnLst/>
            <a:rect r="r" b="b" t="t" l="l"/>
            <a:pathLst>
              <a:path h="1984828" w="2409835">
                <a:moveTo>
                  <a:pt x="0" y="0"/>
                </a:moveTo>
                <a:lnTo>
                  <a:pt x="2409835" y="0"/>
                </a:lnTo>
                <a:lnTo>
                  <a:pt x="2409835" y="1984827"/>
                </a:lnTo>
                <a:lnTo>
                  <a:pt x="0" y="1984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87550" y="7845650"/>
            <a:ext cx="2126194" cy="2441350"/>
          </a:xfrm>
          <a:custGeom>
            <a:avLst/>
            <a:gdLst/>
            <a:ahLst/>
            <a:cxnLst/>
            <a:rect r="r" b="b" t="t" l="l"/>
            <a:pathLst>
              <a:path h="2441350" w="2126194">
                <a:moveTo>
                  <a:pt x="0" y="0"/>
                </a:moveTo>
                <a:lnTo>
                  <a:pt x="2126194" y="0"/>
                </a:lnTo>
                <a:lnTo>
                  <a:pt x="2126194" y="2441350"/>
                </a:lnTo>
                <a:lnTo>
                  <a:pt x="0" y="2441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6030453" y="1712245"/>
            <a:ext cx="6227093" cy="8034959"/>
          </a:xfrm>
          <a:custGeom>
            <a:avLst/>
            <a:gdLst/>
            <a:ahLst/>
            <a:cxnLst/>
            <a:rect r="r" b="b" t="t" l="l"/>
            <a:pathLst>
              <a:path h="8034959" w="6227093">
                <a:moveTo>
                  <a:pt x="0" y="0"/>
                </a:moveTo>
                <a:lnTo>
                  <a:pt x="6227094" y="0"/>
                </a:lnTo>
                <a:lnTo>
                  <a:pt x="6227094" y="8034959"/>
                </a:lnTo>
                <a:lnTo>
                  <a:pt x="0" y="80349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36587" y="1009650"/>
            <a:ext cx="12814826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Realization 2: Mobile App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51846" y="3411855"/>
            <a:ext cx="12384307" cy="342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Selected Interface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588996">
            <a:off x="-2105656" y="837144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0" y="0"/>
                </a:moveTo>
                <a:lnTo>
                  <a:pt x="4857267" y="0"/>
                </a:lnTo>
                <a:lnTo>
                  <a:pt x="4857267" y="10685987"/>
                </a:lnTo>
                <a:lnTo>
                  <a:pt x="0" y="106859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603004">
            <a:off x="15518976" y="831152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4857267" y="0"/>
                </a:moveTo>
                <a:lnTo>
                  <a:pt x="0" y="0"/>
                </a:lnTo>
                <a:lnTo>
                  <a:pt x="0" y="10685987"/>
                </a:lnTo>
                <a:lnTo>
                  <a:pt x="4857267" y="10685987"/>
                </a:lnTo>
                <a:lnTo>
                  <a:pt x="485726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1259323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Selected: Mobile App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83830">
            <a:off x="11880864" y="795028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886952">
            <a:off x="10044854" y="7249342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777867" y="7345437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924251" y="31078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57141" y="31078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47106" y="4119341"/>
            <a:ext cx="5960898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Widely Adopted (91% &gt; 21%)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Richer Design Space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Compatible Across Devices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78064" y="4119341"/>
            <a:ext cx="6364762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Notification Easily Missed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Phone Use Habit Dependent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Distractive</a:t>
            </a:r>
          </a:p>
          <a:p>
            <a:pPr algn="ctr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83830">
            <a:off x="11880864" y="795028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886952">
            <a:off x="10044854" y="7249342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0964" y="6521450"/>
            <a:ext cx="8423036" cy="3086100"/>
            <a:chOff x="0" y="0"/>
            <a:chExt cx="2218413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18413" cy="812800"/>
            </a:xfrm>
            <a:custGeom>
              <a:avLst/>
              <a:gdLst/>
              <a:ahLst/>
              <a:cxnLst/>
              <a:rect r="r" b="b" t="t" l="l"/>
              <a:pathLst>
                <a:path h="812800" w="2218413">
                  <a:moveTo>
                    <a:pt x="0" y="0"/>
                  </a:moveTo>
                  <a:lnTo>
                    <a:pt x="2218413" y="0"/>
                  </a:lnTo>
                  <a:lnTo>
                    <a:pt x="221841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7D6C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218413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347106" y="4119341"/>
            <a:ext cx="5960898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Widely Adopted (91% &gt; 21%)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Richer Design Space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Compatible Across Devices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78260" y="1259323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Selected: Mobile App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78064" y="4119341"/>
            <a:ext cx="6364762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Notification Easily Missed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Phone Use Habit Dependent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Distractive</a:t>
            </a:r>
          </a:p>
          <a:p>
            <a:pPr algn="ctr">
              <a:lnSpc>
                <a:spcPts val="489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924251" y="31078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557141" y="31078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804025"/>
            <a:ext cx="8547432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We prefer to build an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immersive reflective experience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with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greater accessibility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rather than just surface-level interaction.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27844" y="3411855"/>
            <a:ext cx="7832311" cy="342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Low-fi Prototype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588996">
            <a:off x="-2105656" y="837144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0" y="0"/>
                </a:moveTo>
                <a:lnTo>
                  <a:pt x="4857267" y="0"/>
                </a:lnTo>
                <a:lnTo>
                  <a:pt x="4857267" y="10685987"/>
                </a:lnTo>
                <a:lnTo>
                  <a:pt x="0" y="106859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603004">
            <a:off x="15518976" y="831152"/>
            <a:ext cx="4857267" cy="10685987"/>
          </a:xfrm>
          <a:custGeom>
            <a:avLst/>
            <a:gdLst/>
            <a:ahLst/>
            <a:cxnLst/>
            <a:rect r="r" b="b" t="t" l="l"/>
            <a:pathLst>
              <a:path h="10685987" w="4857267">
                <a:moveTo>
                  <a:pt x="4857267" y="0"/>
                </a:moveTo>
                <a:lnTo>
                  <a:pt x="0" y="0"/>
                </a:lnTo>
                <a:lnTo>
                  <a:pt x="0" y="10685987"/>
                </a:lnTo>
                <a:lnTo>
                  <a:pt x="4857267" y="10685987"/>
                </a:lnTo>
                <a:lnTo>
                  <a:pt x="485726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516367" y="2901342"/>
            <a:ext cx="6078841" cy="6356958"/>
          </a:xfrm>
          <a:custGeom>
            <a:avLst/>
            <a:gdLst/>
            <a:ahLst/>
            <a:cxnLst/>
            <a:rect r="r" b="b" t="t" l="l"/>
            <a:pathLst>
              <a:path h="6356958" w="6078841">
                <a:moveTo>
                  <a:pt x="0" y="0"/>
                </a:moveTo>
                <a:lnTo>
                  <a:pt x="6078842" y="0"/>
                </a:lnTo>
                <a:lnTo>
                  <a:pt x="607884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68624" y="1115017"/>
            <a:ext cx="9936238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Construction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834667"/>
            <a:ext cx="3839669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Paper-based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Scrollable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Explorable</a:t>
            </a:r>
          </a:p>
          <a:p>
            <a:pPr algn="l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33287" y="3624952"/>
            <a:ext cx="15021425" cy="5595481"/>
          </a:xfrm>
          <a:custGeom>
            <a:avLst/>
            <a:gdLst/>
            <a:ahLst/>
            <a:cxnLst/>
            <a:rect r="r" b="b" t="t" l="l"/>
            <a:pathLst>
              <a:path h="5595481" w="15021425">
                <a:moveTo>
                  <a:pt x="0" y="0"/>
                </a:moveTo>
                <a:lnTo>
                  <a:pt x="15021426" y="0"/>
                </a:lnTo>
                <a:lnTo>
                  <a:pt x="15021426" y="5595481"/>
                </a:lnTo>
                <a:lnTo>
                  <a:pt x="0" y="55954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68624" y="1115017"/>
            <a:ext cx="9936238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Easy Task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68624" y="2198962"/>
            <a:ext cx="1098828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50"/>
              </a:lnSpc>
            </a:pPr>
            <a:r>
              <a:rPr lang="en-US" sz="5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Collect Story of the Day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8624" y="2198962"/>
            <a:ext cx="12394635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50"/>
              </a:lnSpc>
            </a:pPr>
            <a:r>
              <a:rPr lang="en-US" sz="5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Collect a story from Community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25487" y="3448349"/>
            <a:ext cx="14637025" cy="6001180"/>
          </a:xfrm>
          <a:custGeom>
            <a:avLst/>
            <a:gdLst/>
            <a:ahLst/>
            <a:cxnLst/>
            <a:rect r="r" b="b" t="t" l="l"/>
            <a:pathLst>
              <a:path h="6001180" w="14637025">
                <a:moveTo>
                  <a:pt x="0" y="0"/>
                </a:moveTo>
                <a:lnTo>
                  <a:pt x="14637026" y="0"/>
                </a:lnTo>
                <a:lnTo>
                  <a:pt x="14637026" y="6001181"/>
                </a:lnTo>
                <a:lnTo>
                  <a:pt x="0" y="60011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68624" y="1115017"/>
            <a:ext cx="9936238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Moderate Task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52882" y="3286424"/>
            <a:ext cx="7382235" cy="6404089"/>
          </a:xfrm>
          <a:custGeom>
            <a:avLst/>
            <a:gdLst/>
            <a:ahLst/>
            <a:cxnLst/>
            <a:rect r="r" b="b" t="t" l="l"/>
            <a:pathLst>
              <a:path h="6404089" w="7382235">
                <a:moveTo>
                  <a:pt x="0" y="0"/>
                </a:moveTo>
                <a:lnTo>
                  <a:pt x="7382236" y="0"/>
                </a:lnTo>
                <a:lnTo>
                  <a:pt x="7382236" y="6404090"/>
                </a:lnTo>
                <a:lnTo>
                  <a:pt x="0" y="64040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68624" y="1115017"/>
            <a:ext cx="9936238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Hard Task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68624" y="2108834"/>
            <a:ext cx="1098828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50"/>
              </a:lnSpc>
            </a:pPr>
            <a:r>
              <a:rPr lang="en-US" sz="5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Post your own story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6332">
            <a:off x="13940932" y="5344532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1" y="0"/>
                </a:lnTo>
                <a:lnTo>
                  <a:pt x="3253301" y="5342707"/>
                </a:lnTo>
                <a:lnTo>
                  <a:pt x="0" y="534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49886">
            <a:off x="14606912" y="-19594"/>
            <a:ext cx="3253302" cy="5342707"/>
          </a:xfrm>
          <a:custGeom>
            <a:avLst/>
            <a:gdLst/>
            <a:ahLst/>
            <a:cxnLst/>
            <a:rect r="r" b="b" t="t" l="l"/>
            <a:pathLst>
              <a:path h="5342707" w="3253302">
                <a:moveTo>
                  <a:pt x="0" y="0"/>
                </a:moveTo>
                <a:lnTo>
                  <a:pt x="3253302" y="0"/>
                </a:lnTo>
                <a:lnTo>
                  <a:pt x="3253302" y="5342706"/>
                </a:lnTo>
                <a:lnTo>
                  <a:pt x="0" y="5342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96982">
            <a:off x="16270437" y="5300717"/>
            <a:ext cx="2364316" cy="2243951"/>
          </a:xfrm>
          <a:custGeom>
            <a:avLst/>
            <a:gdLst/>
            <a:ahLst/>
            <a:cxnLst/>
            <a:rect r="r" b="b" t="t" l="l"/>
            <a:pathLst>
              <a:path h="2243951" w="2364316">
                <a:moveTo>
                  <a:pt x="0" y="0"/>
                </a:moveTo>
                <a:lnTo>
                  <a:pt x="2364317" y="0"/>
                </a:lnTo>
                <a:lnTo>
                  <a:pt x="2364317" y="2243951"/>
                </a:lnTo>
                <a:lnTo>
                  <a:pt x="0" y="2243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466396">
            <a:off x="12720796" y="612706"/>
            <a:ext cx="2401316" cy="2279067"/>
          </a:xfrm>
          <a:custGeom>
            <a:avLst/>
            <a:gdLst/>
            <a:ahLst/>
            <a:cxnLst/>
            <a:rect r="r" b="b" t="t" l="l"/>
            <a:pathLst>
              <a:path h="2279067" w="2401316">
                <a:moveTo>
                  <a:pt x="2401315" y="0"/>
                </a:moveTo>
                <a:lnTo>
                  <a:pt x="0" y="0"/>
                </a:lnTo>
                <a:lnTo>
                  <a:pt x="0" y="2279067"/>
                </a:lnTo>
                <a:lnTo>
                  <a:pt x="2401315" y="2279067"/>
                </a:lnTo>
                <a:lnTo>
                  <a:pt x="2401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287145" y="3497830"/>
            <a:ext cx="7713710" cy="6518085"/>
          </a:xfrm>
          <a:custGeom>
            <a:avLst/>
            <a:gdLst/>
            <a:ahLst/>
            <a:cxnLst/>
            <a:rect r="r" b="b" t="t" l="l"/>
            <a:pathLst>
              <a:path h="6518085" w="7713710">
                <a:moveTo>
                  <a:pt x="0" y="0"/>
                </a:moveTo>
                <a:lnTo>
                  <a:pt x="7713710" y="0"/>
                </a:lnTo>
                <a:lnTo>
                  <a:pt x="7713710" y="6518085"/>
                </a:lnTo>
                <a:lnTo>
                  <a:pt x="0" y="65180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68624" y="1115017"/>
            <a:ext cx="9936238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Exploration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68624" y="2108834"/>
            <a:ext cx="1098828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50"/>
              </a:lnSpc>
            </a:pPr>
            <a:r>
              <a:rPr lang="en-US" sz="5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Check and edit your own post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3571875"/>
            <a:ext cx="11131480" cy="342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Testing </a:t>
            </a:r>
          </a:p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Methodology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1035115"/>
            <a:ext cx="3050953" cy="2744738"/>
          </a:xfrm>
          <a:custGeom>
            <a:avLst/>
            <a:gdLst/>
            <a:ahLst/>
            <a:cxnLst/>
            <a:rect r="r" b="b" t="t" l="l"/>
            <a:pathLst>
              <a:path h="2744738" w="3050953">
                <a:moveTo>
                  <a:pt x="0" y="0"/>
                </a:moveTo>
                <a:lnTo>
                  <a:pt x="3050953" y="0"/>
                </a:lnTo>
                <a:lnTo>
                  <a:pt x="3050953" y="2744738"/>
                </a:lnTo>
                <a:lnTo>
                  <a:pt x="0" y="2744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057592" y="6531606"/>
            <a:ext cx="3871228" cy="3482683"/>
          </a:xfrm>
          <a:custGeom>
            <a:avLst/>
            <a:gdLst/>
            <a:ahLst/>
            <a:cxnLst/>
            <a:rect r="r" b="b" t="t" l="l"/>
            <a:pathLst>
              <a:path h="3482683" w="3871228">
                <a:moveTo>
                  <a:pt x="3871228" y="0"/>
                </a:moveTo>
                <a:lnTo>
                  <a:pt x="0" y="0"/>
                </a:lnTo>
                <a:lnTo>
                  <a:pt x="0" y="3482683"/>
                </a:lnTo>
                <a:lnTo>
                  <a:pt x="3871228" y="3482683"/>
                </a:lnTo>
                <a:lnTo>
                  <a:pt x="38712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5400000">
            <a:off x="440732" y="6531606"/>
            <a:ext cx="3384644" cy="2941563"/>
          </a:xfrm>
          <a:custGeom>
            <a:avLst/>
            <a:gdLst/>
            <a:ahLst/>
            <a:cxnLst/>
            <a:rect r="r" b="b" t="t" l="l"/>
            <a:pathLst>
              <a:path h="2941563" w="3384644">
                <a:moveTo>
                  <a:pt x="0" y="2941563"/>
                </a:moveTo>
                <a:lnTo>
                  <a:pt x="3384644" y="2941563"/>
                </a:lnTo>
                <a:lnTo>
                  <a:pt x="3384644" y="0"/>
                </a:lnTo>
                <a:lnTo>
                  <a:pt x="0" y="0"/>
                </a:lnTo>
                <a:lnTo>
                  <a:pt x="0" y="29415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10800000">
            <a:off x="14300884" y="936702"/>
            <a:ext cx="3384644" cy="2941563"/>
          </a:xfrm>
          <a:custGeom>
            <a:avLst/>
            <a:gdLst/>
            <a:ahLst/>
            <a:cxnLst/>
            <a:rect r="r" b="b" t="t" l="l"/>
            <a:pathLst>
              <a:path h="2941563" w="3384644">
                <a:moveTo>
                  <a:pt x="3384644" y="2941564"/>
                </a:moveTo>
                <a:lnTo>
                  <a:pt x="0" y="2941564"/>
                </a:lnTo>
                <a:lnTo>
                  <a:pt x="0" y="0"/>
                </a:lnTo>
                <a:lnTo>
                  <a:pt x="3384644" y="0"/>
                </a:lnTo>
                <a:lnTo>
                  <a:pt x="3384644" y="294156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1556504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Environments &amp; Roles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83830">
            <a:off x="11880864" y="795028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886952">
            <a:off x="10044854" y="7249342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-103287" y="8024769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178289" y="3256768"/>
            <a:ext cx="13715102" cy="573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Locations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Blue Bottle, Verve, Starbucks, Tongsui, Bar Zola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Roles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Notetaker: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Yujen, Clare, Jasmine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Facilitator: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Yujen, Jade, Jasmine, Clare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Computer: 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Jade, Clare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No Compensation given.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83830">
            <a:off x="11880864" y="795028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886952">
            <a:off x="10044854" y="7249342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777867" y="7345437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747810" y="5774680"/>
            <a:ext cx="4004701" cy="3859705"/>
            <a:chOff x="0" y="0"/>
            <a:chExt cx="5436870" cy="52400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7"/>
              <a:stretch>
                <a:fillRect l="223" t="-18923" r="223" b="-18923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141649" y="2802374"/>
            <a:ext cx="4004701" cy="3859705"/>
            <a:chOff x="0" y="0"/>
            <a:chExt cx="5436870" cy="52400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9"/>
              <a:stretch>
                <a:fillRect l="-69123" t="-64416" r="-82906" b="-32207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2707389" y="5774680"/>
            <a:ext cx="4004701" cy="3859705"/>
            <a:chOff x="0" y="0"/>
            <a:chExt cx="5436870" cy="52400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10"/>
              <a:stretch>
                <a:fillRect l="-3333" t="0" r="-3333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388302" y="3181176"/>
            <a:ext cx="4379916" cy="307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Pamela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Californian Woman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Early 40s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CEO &amp; Counselor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78260" y="1556504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Participants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824645" y="3624498"/>
            <a:ext cx="3499970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Larry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Australian Man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Early 30s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92687" y="6595404"/>
            <a:ext cx="4302626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Rainey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Asian Woman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Mid 20s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83830">
            <a:off x="11958502" y="872666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886952">
            <a:off x="10044854" y="7828496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777867" y="7345437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444408" y="6675862"/>
            <a:ext cx="4181895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Cory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Californian Man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Early 30s 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683281" y="5782302"/>
            <a:ext cx="3652343" cy="3520104"/>
            <a:chOff x="0" y="0"/>
            <a:chExt cx="5436870" cy="52400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7"/>
              <a:stretch>
                <a:fillRect l="-65981" t="-21677" r="-22308" b="-25218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5474708" y="2955055"/>
            <a:ext cx="3659346" cy="3526854"/>
            <a:chOff x="0" y="0"/>
            <a:chExt cx="5436870" cy="524002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9"/>
              <a:stretch>
                <a:fillRect l="-11623" t="0" r="-11623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019090" y="5875983"/>
            <a:ext cx="3659346" cy="3526854"/>
            <a:chOff x="0" y="0"/>
            <a:chExt cx="5436870" cy="52400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10"/>
              <a:stretch>
                <a:fillRect l="-76324" t="-22153" r="-12016" b="-24782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3705683" y="3009029"/>
            <a:ext cx="3659346" cy="3526854"/>
            <a:chOff x="0" y="0"/>
            <a:chExt cx="5436870" cy="52400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69431" y="546593"/>
              <a:ext cx="4499279" cy="4146834"/>
            </a:xfrm>
            <a:custGeom>
              <a:avLst/>
              <a:gdLst/>
              <a:ahLst/>
              <a:cxnLst/>
              <a:rect r="r" b="b" t="t" l="l"/>
              <a:pathLst>
                <a:path h="4146834" w="4499279">
                  <a:moveTo>
                    <a:pt x="2249639" y="3317"/>
                  </a:moveTo>
                  <a:cubicBezTo>
                    <a:pt x="1481463" y="0"/>
                    <a:pt x="770166" y="393831"/>
                    <a:pt x="385083" y="1035685"/>
                  </a:cubicBezTo>
                  <a:cubicBezTo>
                    <a:pt x="0" y="1677539"/>
                    <a:pt x="0" y="2469295"/>
                    <a:pt x="385083" y="3111148"/>
                  </a:cubicBezTo>
                  <a:cubicBezTo>
                    <a:pt x="770166" y="3753002"/>
                    <a:pt x="1481463" y="4146834"/>
                    <a:pt x="2249639" y="4143517"/>
                  </a:cubicBezTo>
                  <a:cubicBezTo>
                    <a:pt x="3017815" y="4146834"/>
                    <a:pt x="3729113" y="3753002"/>
                    <a:pt x="4114195" y="3111148"/>
                  </a:cubicBezTo>
                  <a:cubicBezTo>
                    <a:pt x="4499279" y="2469295"/>
                    <a:pt x="4499279" y="1677539"/>
                    <a:pt x="4114195" y="1035685"/>
                  </a:cubicBezTo>
                  <a:cubicBezTo>
                    <a:pt x="3729113" y="393831"/>
                    <a:pt x="3017815" y="0"/>
                    <a:pt x="2249639" y="3317"/>
                  </a:cubicBezTo>
                  <a:close/>
                </a:path>
              </a:pathLst>
            </a:custGeom>
            <a:blipFill>
              <a:blip r:embed="rId11"/>
              <a:stretch>
                <a:fillRect l="-5011" t="0" r="-5011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436870" cy="5240020"/>
            </a:xfrm>
            <a:custGeom>
              <a:avLst/>
              <a:gdLst/>
              <a:ahLst/>
              <a:cxnLst/>
              <a:rect r="r" b="b" t="t" l="l"/>
              <a:pathLst>
                <a:path h="5240020" w="5436870">
                  <a:moveTo>
                    <a:pt x="0" y="0"/>
                  </a:moveTo>
                  <a:lnTo>
                    <a:pt x="5436870" y="0"/>
                  </a:lnTo>
                  <a:lnTo>
                    <a:pt x="5436870" y="5240020"/>
                  </a:lnTo>
                  <a:lnTo>
                    <a:pt x="0" y="5240020"/>
                  </a:lnTo>
                  <a:close/>
                </a:path>
              </a:pathLst>
            </a:custGeom>
            <a:blipFill>
              <a:blip r:embed="rId8"/>
              <a:stretch>
                <a:fillRect l="0" t="-19" r="0" b="-19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859460" y="3785656"/>
            <a:ext cx="3299984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Paris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Asian Women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Late 20s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578260" y="1556504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Participants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161099" y="3785656"/>
            <a:ext cx="3375328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Brandon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Californian Man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Mid 20s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647385" y="6415233"/>
            <a:ext cx="3313990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Chai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Man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Works in Tech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Early 40s 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99603" y="3308350"/>
            <a:ext cx="13688794" cy="431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AutoNum type="arabicPeriod" startAt="1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Introduce the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context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of the problem space and our testing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purpose</a:t>
            </a:r>
          </a:p>
          <a:p>
            <a:pPr algn="l" marL="755649" indent="-377824" lvl="1">
              <a:lnSpc>
                <a:spcPts val="4899"/>
              </a:lnSpc>
              <a:buAutoNum type="arabicPeriod" startAt="1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Ask them to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complete the tasks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at their best and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speak aloud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their thinking process</a:t>
            </a:r>
          </a:p>
          <a:p>
            <a:pPr algn="l" marL="755649" indent="-377824" lvl="1">
              <a:lnSpc>
                <a:spcPts val="4899"/>
              </a:lnSpc>
              <a:buAutoNum type="arabicPeriod" startAt="1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Show them the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task instructions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and our prototype</a:t>
            </a:r>
          </a:p>
          <a:p>
            <a:pPr algn="l" marL="755649" indent="-377824" lvl="1">
              <a:lnSpc>
                <a:spcPts val="4899"/>
              </a:lnSpc>
              <a:buAutoNum type="arabicPeriod" startAt="1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Record the testing process for data analysis</a:t>
            </a:r>
          </a:p>
          <a:p>
            <a:pPr algn="l" marL="755649" indent="-377824" lvl="1">
              <a:lnSpc>
                <a:spcPts val="4899"/>
              </a:lnSpc>
              <a:buAutoNum type="arabicPeriod" startAt="1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Ask for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qualitative feedback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78260" y="1556504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Procedure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83830">
            <a:off x="11880864" y="7950286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886952">
            <a:off x="10044854" y="7249342"/>
            <a:ext cx="2534748" cy="2249589"/>
          </a:xfrm>
          <a:custGeom>
            <a:avLst/>
            <a:gdLst/>
            <a:ahLst/>
            <a:cxnLst/>
            <a:rect r="r" b="b" t="t" l="l"/>
            <a:pathLst>
              <a:path h="2249589" w="2534748">
                <a:moveTo>
                  <a:pt x="2534747" y="0"/>
                </a:moveTo>
                <a:lnTo>
                  <a:pt x="0" y="0"/>
                </a:lnTo>
                <a:lnTo>
                  <a:pt x="0" y="2249589"/>
                </a:lnTo>
                <a:lnTo>
                  <a:pt x="2534747" y="2249589"/>
                </a:lnTo>
                <a:lnTo>
                  <a:pt x="25347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777867" y="7345437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69548" y="1000125"/>
            <a:ext cx="13948903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Usability Goals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5219700"/>
            <a:ext cx="4697096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5499">
                <a:solidFill>
                  <a:srgbClr val="EB7040"/>
                </a:solidFill>
                <a:latin typeface="Hero Bold"/>
                <a:ea typeface="Hero Bold"/>
                <a:cs typeface="Hero Bold"/>
                <a:sym typeface="Hero Bold"/>
              </a:rPr>
              <a:t>Easy to use?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01872" y="5219700"/>
            <a:ext cx="5484255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5499">
                <a:solidFill>
                  <a:srgbClr val="EB7040"/>
                </a:solidFill>
                <a:latin typeface="Hero Bold"/>
                <a:ea typeface="Hero Bold"/>
                <a:cs typeface="Hero Bold"/>
                <a:sym typeface="Hero Bold"/>
              </a:rPr>
              <a:t>Intuitive </a:t>
            </a:r>
            <a:r>
              <a:rPr lang="en-US" sz="5499">
                <a:solidFill>
                  <a:srgbClr val="EB7040"/>
                </a:solidFill>
                <a:latin typeface="Hero Bold"/>
                <a:ea typeface="Hero Bold"/>
                <a:cs typeface="Hero Bold"/>
                <a:sym typeface="Hero Bold"/>
              </a:rPr>
              <a:t>to use?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352432" y="5219700"/>
            <a:ext cx="5484255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5499">
                <a:solidFill>
                  <a:srgbClr val="EB7040"/>
                </a:solidFill>
                <a:latin typeface="Hero Bold"/>
                <a:ea typeface="Hero Bold"/>
                <a:cs typeface="Hero Bold"/>
                <a:sym typeface="Hero Bold"/>
              </a:rPr>
              <a:t>fun </a:t>
            </a:r>
            <a:r>
              <a:rPr lang="en-US" sz="5499">
                <a:solidFill>
                  <a:srgbClr val="EB7040"/>
                </a:solidFill>
                <a:latin typeface="Hero Bold"/>
                <a:ea typeface="Hero Bold"/>
                <a:cs typeface="Hero Bold"/>
                <a:sym typeface="Hero Bold"/>
              </a:rPr>
              <a:t>to use?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6296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40271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43284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2" y="0"/>
                </a:lnTo>
                <a:lnTo>
                  <a:pt x="4601432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291331">
            <a:off x="1772413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9548" y="1000125"/>
            <a:ext cx="13948903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Usability Goals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51696" y="5117146"/>
            <a:ext cx="286656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Efficiency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5291331">
            <a:off x="7231432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6" y="0"/>
                </a:lnTo>
                <a:lnTo>
                  <a:pt x="3825136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25688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291331">
            <a:off x="12734767" y="8388759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022676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966265" y="614046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Time spent on each task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1257" y="5200650"/>
            <a:ext cx="315200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Enjoyment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928619" y="615682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Qualitative</a:t>
            </a:r>
          </a:p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feedback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45845" y="5417184"/>
            <a:ext cx="3956155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Effectiveness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425284" y="6390190"/>
            <a:ext cx="343743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# of misclick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4269105"/>
            <a:ext cx="11131480" cy="171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Testing Result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48881" y="842553"/>
            <a:ext cx="2965983" cy="2430357"/>
          </a:xfrm>
          <a:custGeom>
            <a:avLst/>
            <a:gdLst/>
            <a:ahLst/>
            <a:cxnLst/>
            <a:rect r="r" b="b" t="t" l="l"/>
            <a:pathLst>
              <a:path h="2430357" w="2965983">
                <a:moveTo>
                  <a:pt x="0" y="0"/>
                </a:moveTo>
                <a:lnTo>
                  <a:pt x="2965984" y="0"/>
                </a:lnTo>
                <a:lnTo>
                  <a:pt x="2965984" y="2430358"/>
                </a:lnTo>
                <a:lnTo>
                  <a:pt x="0" y="24303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83830">
            <a:off x="-4346716" y="2349601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844348">
            <a:off x="15230362" y="7456660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969509" y="7125362"/>
            <a:ext cx="3282561" cy="2689765"/>
          </a:xfrm>
          <a:custGeom>
            <a:avLst/>
            <a:gdLst/>
            <a:ahLst/>
            <a:cxnLst/>
            <a:rect r="r" b="b" t="t" l="l"/>
            <a:pathLst>
              <a:path h="2689765" w="3282561">
                <a:moveTo>
                  <a:pt x="3282562" y="0"/>
                </a:moveTo>
                <a:lnTo>
                  <a:pt x="0" y="0"/>
                </a:lnTo>
                <a:lnTo>
                  <a:pt x="0" y="2689764"/>
                </a:lnTo>
                <a:lnTo>
                  <a:pt x="3282562" y="2689764"/>
                </a:lnTo>
                <a:lnTo>
                  <a:pt x="32825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066350">
            <a:off x="-480679" y="7003630"/>
            <a:ext cx="3968218" cy="4509339"/>
          </a:xfrm>
          <a:custGeom>
            <a:avLst/>
            <a:gdLst/>
            <a:ahLst/>
            <a:cxnLst/>
            <a:rect r="r" b="b" t="t" l="l"/>
            <a:pathLst>
              <a:path h="4509339" w="3968218">
                <a:moveTo>
                  <a:pt x="0" y="0"/>
                </a:moveTo>
                <a:lnTo>
                  <a:pt x="3968219" y="0"/>
                </a:lnTo>
                <a:lnTo>
                  <a:pt x="3968219" y="4509340"/>
                </a:lnTo>
                <a:lnTo>
                  <a:pt x="0" y="4509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8536145">
            <a:off x="14267961" y="-1412116"/>
            <a:ext cx="3968218" cy="4509339"/>
          </a:xfrm>
          <a:custGeom>
            <a:avLst/>
            <a:gdLst/>
            <a:ahLst/>
            <a:cxnLst/>
            <a:rect r="r" b="b" t="t" l="l"/>
            <a:pathLst>
              <a:path h="4509339" w="3968218">
                <a:moveTo>
                  <a:pt x="3968219" y="0"/>
                </a:moveTo>
                <a:lnTo>
                  <a:pt x="0" y="0"/>
                </a:lnTo>
                <a:lnTo>
                  <a:pt x="0" y="4509339"/>
                </a:lnTo>
                <a:lnTo>
                  <a:pt x="3968219" y="4509339"/>
                </a:lnTo>
                <a:lnTo>
                  <a:pt x="396821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1836932"/>
            <a:ext cx="11131480" cy="153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9"/>
              </a:lnSpc>
            </a:pPr>
            <a:r>
              <a:rPr lang="en-US" sz="9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Bottom-line Data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190691" y="3408558"/>
            <a:ext cx="4364684" cy="6878442"/>
          </a:xfrm>
          <a:custGeom>
            <a:avLst/>
            <a:gdLst/>
            <a:ahLst/>
            <a:cxnLst/>
            <a:rect r="r" b="b" t="t" l="l"/>
            <a:pathLst>
              <a:path h="6878442" w="4364684">
                <a:moveTo>
                  <a:pt x="0" y="0"/>
                </a:moveTo>
                <a:lnTo>
                  <a:pt x="4364684" y="0"/>
                </a:lnTo>
                <a:lnTo>
                  <a:pt x="4364684" y="6878442"/>
                </a:lnTo>
                <a:lnTo>
                  <a:pt x="0" y="68784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153642" y="4266519"/>
            <a:ext cx="4364684" cy="6878442"/>
          </a:xfrm>
          <a:custGeom>
            <a:avLst/>
            <a:gdLst/>
            <a:ahLst/>
            <a:cxnLst/>
            <a:rect r="r" b="b" t="t" l="l"/>
            <a:pathLst>
              <a:path h="6878442" w="4364684">
                <a:moveTo>
                  <a:pt x="4364684" y="0"/>
                </a:moveTo>
                <a:lnTo>
                  <a:pt x="0" y="0"/>
                </a:lnTo>
                <a:lnTo>
                  <a:pt x="0" y="6878442"/>
                </a:lnTo>
                <a:lnTo>
                  <a:pt x="4364684" y="6878442"/>
                </a:lnTo>
                <a:lnTo>
                  <a:pt x="43646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1028700" y="744974"/>
            <a:ext cx="3384644" cy="2941563"/>
          </a:xfrm>
          <a:custGeom>
            <a:avLst/>
            <a:gdLst/>
            <a:ahLst/>
            <a:cxnLst/>
            <a:rect r="r" b="b" t="t" l="l"/>
            <a:pathLst>
              <a:path h="2941563" w="3384644">
                <a:moveTo>
                  <a:pt x="0" y="2941563"/>
                </a:moveTo>
                <a:lnTo>
                  <a:pt x="3384644" y="2941563"/>
                </a:lnTo>
                <a:lnTo>
                  <a:pt x="3384644" y="0"/>
                </a:lnTo>
                <a:lnTo>
                  <a:pt x="0" y="0"/>
                </a:lnTo>
                <a:lnTo>
                  <a:pt x="0" y="29415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10800000">
            <a:off x="15335580" y="1463297"/>
            <a:ext cx="3884405" cy="3375901"/>
          </a:xfrm>
          <a:custGeom>
            <a:avLst/>
            <a:gdLst/>
            <a:ahLst/>
            <a:cxnLst/>
            <a:rect r="r" b="b" t="t" l="l"/>
            <a:pathLst>
              <a:path h="3375901" w="3884405">
                <a:moveTo>
                  <a:pt x="3884405" y="3375901"/>
                </a:moveTo>
                <a:lnTo>
                  <a:pt x="0" y="3375901"/>
                </a:lnTo>
                <a:lnTo>
                  <a:pt x="0" y="0"/>
                </a:lnTo>
                <a:lnTo>
                  <a:pt x="3884405" y="0"/>
                </a:lnTo>
                <a:lnTo>
                  <a:pt x="3884405" y="33759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34073" y="3570562"/>
            <a:ext cx="9619853" cy="5687738"/>
          </a:xfrm>
          <a:custGeom>
            <a:avLst/>
            <a:gdLst/>
            <a:ahLst/>
            <a:cxnLst/>
            <a:rect r="r" b="b" t="t" l="l"/>
            <a:pathLst>
              <a:path h="5687738" w="9619853">
                <a:moveTo>
                  <a:pt x="0" y="0"/>
                </a:moveTo>
                <a:lnTo>
                  <a:pt x="9619854" y="0"/>
                </a:lnTo>
                <a:lnTo>
                  <a:pt x="9619854" y="5687738"/>
                </a:lnTo>
                <a:lnTo>
                  <a:pt x="0" y="56877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78260" y="1836932"/>
            <a:ext cx="11131480" cy="153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9"/>
              </a:lnSpc>
            </a:pPr>
            <a:r>
              <a:rPr lang="en-US" sz="9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Bottom-line Data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190691" y="3408558"/>
            <a:ext cx="4364684" cy="6878442"/>
          </a:xfrm>
          <a:custGeom>
            <a:avLst/>
            <a:gdLst/>
            <a:ahLst/>
            <a:cxnLst/>
            <a:rect r="r" b="b" t="t" l="l"/>
            <a:pathLst>
              <a:path h="6878442" w="4364684">
                <a:moveTo>
                  <a:pt x="0" y="0"/>
                </a:moveTo>
                <a:lnTo>
                  <a:pt x="4364684" y="0"/>
                </a:lnTo>
                <a:lnTo>
                  <a:pt x="4364684" y="6878442"/>
                </a:lnTo>
                <a:lnTo>
                  <a:pt x="0" y="68784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153642" y="4266519"/>
            <a:ext cx="4364684" cy="6878442"/>
          </a:xfrm>
          <a:custGeom>
            <a:avLst/>
            <a:gdLst/>
            <a:ahLst/>
            <a:cxnLst/>
            <a:rect r="r" b="b" t="t" l="l"/>
            <a:pathLst>
              <a:path h="6878442" w="4364684">
                <a:moveTo>
                  <a:pt x="4364684" y="0"/>
                </a:moveTo>
                <a:lnTo>
                  <a:pt x="0" y="0"/>
                </a:lnTo>
                <a:lnTo>
                  <a:pt x="0" y="6878442"/>
                </a:lnTo>
                <a:lnTo>
                  <a:pt x="4364684" y="6878442"/>
                </a:lnTo>
                <a:lnTo>
                  <a:pt x="43646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1028700" y="744974"/>
            <a:ext cx="3384644" cy="2941563"/>
          </a:xfrm>
          <a:custGeom>
            <a:avLst/>
            <a:gdLst/>
            <a:ahLst/>
            <a:cxnLst/>
            <a:rect r="r" b="b" t="t" l="l"/>
            <a:pathLst>
              <a:path h="2941563" w="3384644">
                <a:moveTo>
                  <a:pt x="0" y="2941563"/>
                </a:moveTo>
                <a:lnTo>
                  <a:pt x="3384644" y="2941563"/>
                </a:lnTo>
                <a:lnTo>
                  <a:pt x="3384644" y="0"/>
                </a:lnTo>
                <a:lnTo>
                  <a:pt x="0" y="0"/>
                </a:lnTo>
                <a:lnTo>
                  <a:pt x="0" y="29415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-10800000">
            <a:off x="15335580" y="1463297"/>
            <a:ext cx="3884405" cy="3375901"/>
          </a:xfrm>
          <a:custGeom>
            <a:avLst/>
            <a:gdLst/>
            <a:ahLst/>
            <a:cxnLst/>
            <a:rect r="r" b="b" t="t" l="l"/>
            <a:pathLst>
              <a:path h="3375901" w="3884405">
                <a:moveTo>
                  <a:pt x="3884405" y="3375901"/>
                </a:moveTo>
                <a:lnTo>
                  <a:pt x="0" y="3375901"/>
                </a:lnTo>
                <a:lnTo>
                  <a:pt x="0" y="0"/>
                </a:lnTo>
                <a:lnTo>
                  <a:pt x="3884405" y="0"/>
                </a:lnTo>
                <a:lnTo>
                  <a:pt x="3884405" y="33759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34073" y="3570562"/>
            <a:ext cx="9619853" cy="5687738"/>
          </a:xfrm>
          <a:custGeom>
            <a:avLst/>
            <a:gdLst/>
            <a:ahLst/>
            <a:cxnLst/>
            <a:rect r="r" b="b" t="t" l="l"/>
            <a:pathLst>
              <a:path h="5687738" w="9619853">
                <a:moveTo>
                  <a:pt x="0" y="0"/>
                </a:moveTo>
                <a:lnTo>
                  <a:pt x="9619854" y="0"/>
                </a:lnTo>
                <a:lnTo>
                  <a:pt x="9619854" y="5687738"/>
                </a:lnTo>
                <a:lnTo>
                  <a:pt x="0" y="56877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6296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1331">
            <a:off x="1772413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0092" y="3085357"/>
            <a:ext cx="2178912" cy="1974639"/>
          </a:xfrm>
          <a:custGeom>
            <a:avLst/>
            <a:gdLst/>
            <a:ahLst/>
            <a:cxnLst/>
            <a:rect r="r" b="b" t="t" l="l"/>
            <a:pathLst>
              <a:path h="1974639" w="2178912">
                <a:moveTo>
                  <a:pt x="0" y="0"/>
                </a:moveTo>
                <a:lnTo>
                  <a:pt x="2178912" y="0"/>
                </a:lnTo>
                <a:lnTo>
                  <a:pt x="2178912" y="1974639"/>
                </a:lnTo>
                <a:lnTo>
                  <a:pt x="0" y="19746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69548" y="1000125"/>
            <a:ext cx="13948903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Usability Goals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51696" y="5117146"/>
            <a:ext cx="286656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Efficiency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66265" y="614046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Time spent on each task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6296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43284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2" y="0"/>
                </a:lnTo>
                <a:lnTo>
                  <a:pt x="4601432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291331">
            <a:off x="1772413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291331">
            <a:off x="7231432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6" y="0"/>
                </a:lnTo>
                <a:lnTo>
                  <a:pt x="3825136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25688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0092" y="3085357"/>
            <a:ext cx="2178912" cy="1974639"/>
          </a:xfrm>
          <a:custGeom>
            <a:avLst/>
            <a:gdLst/>
            <a:ahLst/>
            <a:cxnLst/>
            <a:rect r="r" b="b" t="t" l="l"/>
            <a:pathLst>
              <a:path h="1974639" w="2178912">
                <a:moveTo>
                  <a:pt x="0" y="0"/>
                </a:moveTo>
                <a:lnTo>
                  <a:pt x="2178912" y="0"/>
                </a:lnTo>
                <a:lnTo>
                  <a:pt x="2178912" y="1974639"/>
                </a:lnTo>
                <a:lnTo>
                  <a:pt x="0" y="1974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38629" y="3423506"/>
            <a:ext cx="2004423" cy="1741547"/>
          </a:xfrm>
          <a:custGeom>
            <a:avLst/>
            <a:gdLst/>
            <a:ahLst/>
            <a:cxnLst/>
            <a:rect r="r" b="b" t="t" l="l"/>
            <a:pathLst>
              <a:path h="1741547" w="2004423">
                <a:moveTo>
                  <a:pt x="0" y="0"/>
                </a:moveTo>
                <a:lnTo>
                  <a:pt x="2004422" y="0"/>
                </a:lnTo>
                <a:lnTo>
                  <a:pt x="2004422" y="1741547"/>
                </a:lnTo>
                <a:lnTo>
                  <a:pt x="0" y="17415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447407" y="3423506"/>
            <a:ext cx="1854593" cy="1626836"/>
          </a:xfrm>
          <a:custGeom>
            <a:avLst/>
            <a:gdLst/>
            <a:ahLst/>
            <a:cxnLst/>
            <a:rect r="r" b="b" t="t" l="l"/>
            <a:pathLst>
              <a:path h="1626836" w="1854593">
                <a:moveTo>
                  <a:pt x="0" y="0"/>
                </a:moveTo>
                <a:lnTo>
                  <a:pt x="1854593" y="0"/>
                </a:lnTo>
                <a:lnTo>
                  <a:pt x="1854593" y="1626836"/>
                </a:lnTo>
                <a:lnTo>
                  <a:pt x="0" y="1626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169548" y="1000125"/>
            <a:ext cx="13948903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Usability Goals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51696" y="5117146"/>
            <a:ext cx="286656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Efficiency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66265" y="614046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Time spent on each task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45845" y="5417184"/>
            <a:ext cx="3956155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Effectiveness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25284" y="6390190"/>
            <a:ext cx="343743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# of misclick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6296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40271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3" y="0"/>
                </a:lnTo>
                <a:lnTo>
                  <a:pt x="4601433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43284" y="8508294"/>
            <a:ext cx="4601433" cy="3789907"/>
          </a:xfrm>
          <a:custGeom>
            <a:avLst/>
            <a:gdLst/>
            <a:ahLst/>
            <a:cxnLst/>
            <a:rect r="r" b="b" t="t" l="l"/>
            <a:pathLst>
              <a:path h="3789907" w="4601433">
                <a:moveTo>
                  <a:pt x="0" y="0"/>
                </a:moveTo>
                <a:lnTo>
                  <a:pt x="4601432" y="0"/>
                </a:lnTo>
                <a:lnTo>
                  <a:pt x="4601432" y="3789908"/>
                </a:lnTo>
                <a:lnTo>
                  <a:pt x="0" y="378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291331">
            <a:off x="1772413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291331">
            <a:off x="7231432" y="8225975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6" y="0"/>
                </a:lnTo>
                <a:lnTo>
                  <a:pt x="3825136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25688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291331">
            <a:off x="12734767" y="8388759"/>
            <a:ext cx="3825135" cy="239071"/>
          </a:xfrm>
          <a:custGeom>
            <a:avLst/>
            <a:gdLst/>
            <a:ahLst/>
            <a:cxnLst/>
            <a:rect r="r" b="b" t="t" l="l"/>
            <a:pathLst>
              <a:path h="239071" w="3825135">
                <a:moveTo>
                  <a:pt x="0" y="0"/>
                </a:moveTo>
                <a:lnTo>
                  <a:pt x="3825135" y="0"/>
                </a:lnTo>
                <a:lnTo>
                  <a:pt x="3825135" y="239071"/>
                </a:lnTo>
                <a:lnTo>
                  <a:pt x="0" y="23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022676" y="3583374"/>
            <a:ext cx="5236624" cy="4924920"/>
          </a:xfrm>
          <a:custGeom>
            <a:avLst/>
            <a:gdLst/>
            <a:ahLst/>
            <a:cxnLst/>
            <a:rect r="r" b="b" t="t" l="l"/>
            <a:pathLst>
              <a:path h="4924920" w="5236624">
                <a:moveTo>
                  <a:pt x="0" y="0"/>
                </a:moveTo>
                <a:lnTo>
                  <a:pt x="5236624" y="0"/>
                </a:lnTo>
                <a:lnTo>
                  <a:pt x="5236624" y="4924920"/>
                </a:lnTo>
                <a:lnTo>
                  <a:pt x="0" y="4924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0092" y="3085357"/>
            <a:ext cx="2178912" cy="1974639"/>
          </a:xfrm>
          <a:custGeom>
            <a:avLst/>
            <a:gdLst/>
            <a:ahLst/>
            <a:cxnLst/>
            <a:rect r="r" b="b" t="t" l="l"/>
            <a:pathLst>
              <a:path h="1974639" w="2178912">
                <a:moveTo>
                  <a:pt x="0" y="0"/>
                </a:moveTo>
                <a:lnTo>
                  <a:pt x="2178912" y="0"/>
                </a:lnTo>
                <a:lnTo>
                  <a:pt x="2178912" y="1974639"/>
                </a:lnTo>
                <a:lnTo>
                  <a:pt x="0" y="1974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638629" y="3423506"/>
            <a:ext cx="2004423" cy="1741547"/>
          </a:xfrm>
          <a:custGeom>
            <a:avLst/>
            <a:gdLst/>
            <a:ahLst/>
            <a:cxnLst/>
            <a:rect r="r" b="b" t="t" l="l"/>
            <a:pathLst>
              <a:path h="1741547" w="2004423">
                <a:moveTo>
                  <a:pt x="0" y="0"/>
                </a:moveTo>
                <a:lnTo>
                  <a:pt x="2004422" y="0"/>
                </a:lnTo>
                <a:lnTo>
                  <a:pt x="2004422" y="1741547"/>
                </a:lnTo>
                <a:lnTo>
                  <a:pt x="0" y="17415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47407" y="3423506"/>
            <a:ext cx="1854593" cy="1626836"/>
          </a:xfrm>
          <a:custGeom>
            <a:avLst/>
            <a:gdLst/>
            <a:ahLst/>
            <a:cxnLst/>
            <a:rect r="r" b="b" t="t" l="l"/>
            <a:pathLst>
              <a:path h="1626836" w="1854593">
                <a:moveTo>
                  <a:pt x="0" y="0"/>
                </a:moveTo>
                <a:lnTo>
                  <a:pt x="1854593" y="0"/>
                </a:lnTo>
                <a:lnTo>
                  <a:pt x="1854593" y="1626836"/>
                </a:lnTo>
                <a:lnTo>
                  <a:pt x="0" y="1626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62412" y="3297795"/>
            <a:ext cx="1713869" cy="1845705"/>
          </a:xfrm>
          <a:custGeom>
            <a:avLst/>
            <a:gdLst/>
            <a:ahLst/>
            <a:cxnLst/>
            <a:rect r="r" b="b" t="t" l="l"/>
            <a:pathLst>
              <a:path h="1845705" w="1713869">
                <a:moveTo>
                  <a:pt x="0" y="0"/>
                </a:moveTo>
                <a:lnTo>
                  <a:pt x="1713869" y="0"/>
                </a:lnTo>
                <a:lnTo>
                  <a:pt x="1713869" y="1845705"/>
                </a:lnTo>
                <a:lnTo>
                  <a:pt x="0" y="18457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827257" y="3297795"/>
            <a:ext cx="1905730" cy="1838863"/>
          </a:xfrm>
          <a:custGeom>
            <a:avLst/>
            <a:gdLst/>
            <a:ahLst/>
            <a:cxnLst/>
            <a:rect r="r" b="b" t="t" l="l"/>
            <a:pathLst>
              <a:path h="1838863" w="1905730">
                <a:moveTo>
                  <a:pt x="0" y="0"/>
                </a:moveTo>
                <a:lnTo>
                  <a:pt x="1905731" y="0"/>
                </a:lnTo>
                <a:lnTo>
                  <a:pt x="1905731" y="1838863"/>
                </a:lnTo>
                <a:lnTo>
                  <a:pt x="0" y="183886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169548" y="1000125"/>
            <a:ext cx="13948903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Usability Goals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51696" y="5117146"/>
            <a:ext cx="286656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Efficiency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66265" y="614046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Time spent on each task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51257" y="5200650"/>
            <a:ext cx="315200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Enjoyment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928619" y="6156827"/>
            <a:ext cx="3437432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Qualitative</a:t>
            </a:r>
          </a:p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feedback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45845" y="5417184"/>
            <a:ext cx="3956155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Effectiveness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25284" y="6390190"/>
            <a:ext cx="343743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5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# of misclick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1028700" y="744974"/>
            <a:ext cx="3384644" cy="2941563"/>
          </a:xfrm>
          <a:custGeom>
            <a:avLst/>
            <a:gdLst/>
            <a:ahLst/>
            <a:cxnLst/>
            <a:rect r="r" b="b" t="t" l="l"/>
            <a:pathLst>
              <a:path h="2941563" w="3384644">
                <a:moveTo>
                  <a:pt x="0" y="2941563"/>
                </a:moveTo>
                <a:lnTo>
                  <a:pt x="3384644" y="2941563"/>
                </a:lnTo>
                <a:lnTo>
                  <a:pt x="3384644" y="0"/>
                </a:lnTo>
                <a:lnTo>
                  <a:pt x="0" y="0"/>
                </a:lnTo>
                <a:lnTo>
                  <a:pt x="0" y="29415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97684" y="6790335"/>
            <a:ext cx="2683457" cy="2717425"/>
          </a:xfrm>
          <a:custGeom>
            <a:avLst/>
            <a:gdLst/>
            <a:ahLst/>
            <a:cxnLst/>
            <a:rect r="r" b="b" t="t" l="l"/>
            <a:pathLst>
              <a:path h="2717425" w="2683457">
                <a:moveTo>
                  <a:pt x="0" y="0"/>
                </a:moveTo>
                <a:lnTo>
                  <a:pt x="2683457" y="0"/>
                </a:lnTo>
                <a:lnTo>
                  <a:pt x="2683457" y="2717425"/>
                </a:lnTo>
                <a:lnTo>
                  <a:pt x="0" y="2717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95987" y="3889800"/>
            <a:ext cx="11696025" cy="369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Half of the people started with the exclamation mark butterfly (task 1), while the other half started with exploring.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Task 2 &amp; Task 3 generally went smoothly.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For those who chose to explore other icons, Task 1 led to the most confusion.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78260" y="1884016"/>
            <a:ext cx="11131480" cy="153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9"/>
              </a:lnSpc>
            </a:pPr>
            <a:r>
              <a:rPr lang="en-US" sz="9999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Process Data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-1813378">
            <a:off x="14761217" y="6299639"/>
            <a:ext cx="2683457" cy="2717425"/>
          </a:xfrm>
          <a:custGeom>
            <a:avLst/>
            <a:gdLst/>
            <a:ahLst/>
            <a:cxnLst/>
            <a:rect r="r" b="b" t="t" l="l"/>
            <a:pathLst>
              <a:path h="2717425" w="2683457">
                <a:moveTo>
                  <a:pt x="2683457" y="0"/>
                </a:moveTo>
                <a:lnTo>
                  <a:pt x="0" y="0"/>
                </a:lnTo>
                <a:lnTo>
                  <a:pt x="0" y="2717426"/>
                </a:lnTo>
                <a:lnTo>
                  <a:pt x="2683457" y="2717426"/>
                </a:lnTo>
                <a:lnTo>
                  <a:pt x="26834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3190497">
            <a:off x="11758480" y="7039898"/>
            <a:ext cx="2683457" cy="2717425"/>
          </a:xfrm>
          <a:custGeom>
            <a:avLst/>
            <a:gdLst/>
            <a:ahLst/>
            <a:cxnLst/>
            <a:rect r="r" b="b" t="t" l="l"/>
            <a:pathLst>
              <a:path h="2717425" w="2683457">
                <a:moveTo>
                  <a:pt x="2683457" y="0"/>
                </a:moveTo>
                <a:lnTo>
                  <a:pt x="0" y="0"/>
                </a:lnTo>
                <a:lnTo>
                  <a:pt x="0" y="2717425"/>
                </a:lnTo>
                <a:lnTo>
                  <a:pt x="2683457" y="2717425"/>
                </a:lnTo>
                <a:lnTo>
                  <a:pt x="26834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-10800000">
            <a:off x="15335580" y="1463297"/>
            <a:ext cx="3884405" cy="3375901"/>
          </a:xfrm>
          <a:custGeom>
            <a:avLst/>
            <a:gdLst/>
            <a:ahLst/>
            <a:cxnLst/>
            <a:rect r="r" b="b" t="t" l="l"/>
            <a:pathLst>
              <a:path h="3375901" w="3884405">
                <a:moveTo>
                  <a:pt x="3884405" y="3375901"/>
                </a:moveTo>
                <a:lnTo>
                  <a:pt x="0" y="3375901"/>
                </a:lnTo>
                <a:lnTo>
                  <a:pt x="0" y="0"/>
                </a:lnTo>
                <a:lnTo>
                  <a:pt x="3884405" y="0"/>
                </a:lnTo>
                <a:lnTo>
                  <a:pt x="3884405" y="33759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19023" y="3082027"/>
            <a:ext cx="3142679" cy="4613107"/>
          </a:xfrm>
          <a:custGeom>
            <a:avLst/>
            <a:gdLst/>
            <a:ahLst/>
            <a:cxnLst/>
            <a:rect r="r" b="b" t="t" l="l"/>
            <a:pathLst>
              <a:path h="4613107" w="3142679">
                <a:moveTo>
                  <a:pt x="0" y="0"/>
                </a:moveTo>
                <a:lnTo>
                  <a:pt x="3142680" y="0"/>
                </a:lnTo>
                <a:lnTo>
                  <a:pt x="3142680" y="4613107"/>
                </a:lnTo>
                <a:lnTo>
                  <a:pt x="0" y="461310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816192" y="1019175"/>
            <a:ext cx="8655616" cy="99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Task 1 Reflection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57397" y="1870708"/>
            <a:ext cx="8773207" cy="7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Collect Story of the Day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38105" y="3495335"/>
            <a:ext cx="8534089" cy="431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3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Without guidance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, people need to figure out the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meaning of all butterflies/flowers 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themselves. 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95987" y="3032044"/>
            <a:ext cx="11696025" cy="678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2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The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 arrangement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of flowers/butterflies needs to be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more organized for searching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Need to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 separate 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saved butterflies from other people from my public butterflies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1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The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attractiveness of the notification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(exclamation mark) depends on the person. 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504774" y="5707608"/>
            <a:ext cx="1667684" cy="1588271"/>
          </a:xfrm>
          <a:custGeom>
            <a:avLst/>
            <a:gdLst/>
            <a:ahLst/>
            <a:cxnLst/>
            <a:rect r="r" b="b" t="t" l="l"/>
            <a:pathLst>
              <a:path h="1588271" w="1667684">
                <a:moveTo>
                  <a:pt x="0" y="0"/>
                </a:moveTo>
                <a:lnTo>
                  <a:pt x="1667685" y="0"/>
                </a:lnTo>
                <a:lnTo>
                  <a:pt x="1667685" y="1588271"/>
                </a:lnTo>
                <a:lnTo>
                  <a:pt x="0" y="158827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816192" y="1019175"/>
            <a:ext cx="8655616" cy="99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Task 1 Reflection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57397" y="1870708"/>
            <a:ext cx="8773207" cy="7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Collect Story of the Day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16192" y="1019175"/>
            <a:ext cx="8655616" cy="99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Task 2 Reflection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46683" y="1870710"/>
            <a:ext cx="12394635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39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Collect a story from Community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95987" y="3032044"/>
            <a:ext cx="11696025" cy="554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1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Dragging 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butterflies from the community to the garden feels intuitive. 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0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Simplicity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is good for people struggling. 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16192" y="1019175"/>
            <a:ext cx="8655616" cy="99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Task 3 Reflection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49857" y="1870710"/>
            <a:ext cx="10988286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39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Check and edit your own post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95987" y="3032044"/>
            <a:ext cx="11696025" cy="926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3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“People struggling need more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guidance and warm sentences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along their journey.”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2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Should have the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 date and time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of the post.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425F43"/>
                </a:solidFill>
                <a:latin typeface="Hero Bold"/>
                <a:ea typeface="Hero Bold"/>
                <a:cs typeface="Hero Bold"/>
                <a:sym typeface="Hero Bold"/>
              </a:rPr>
              <a:t>Severity 0</a:t>
            </a:r>
          </a:p>
          <a:p>
            <a:pPr algn="l" marL="755647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“Technology is only a tool, and you need the heart and humanity.”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</a:t>
            </a: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  <a:p>
            <a:pPr algn="l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77470" y="3337691"/>
            <a:ext cx="1133061" cy="1133061"/>
          </a:xfrm>
          <a:custGeom>
            <a:avLst/>
            <a:gdLst/>
            <a:ahLst/>
            <a:cxnLst/>
            <a:rect r="r" b="b" t="t" l="l"/>
            <a:pathLst>
              <a:path h="1133061" w="1133061">
                <a:moveTo>
                  <a:pt x="0" y="0"/>
                </a:moveTo>
                <a:lnTo>
                  <a:pt x="1133060" y="0"/>
                </a:lnTo>
                <a:lnTo>
                  <a:pt x="1133060" y="1133061"/>
                </a:lnTo>
                <a:lnTo>
                  <a:pt x="0" y="11330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435688" y="1009650"/>
            <a:ext cx="9416625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Surprise &amp; Summary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35688" y="4772166"/>
            <a:ext cx="10319746" cy="28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Disparities 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in how people perceive the attractiveness of icons &amp; interpret the metaphoric icons (flowers &amp; butterflies) → Need for </a:t>
            </a: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tutorial 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in onboarding.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35688" y="1009650"/>
            <a:ext cx="9416625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Surprise &amp; Summary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35688" y="4772166"/>
            <a:ext cx="10319746" cy="28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Common icons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(add/exclamation mark) are </a:t>
            </a: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more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</a:t>
            </a: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intuitive 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for people to understand because they are familiar with them.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464539" y="3214754"/>
            <a:ext cx="1358921" cy="1358921"/>
          </a:xfrm>
          <a:custGeom>
            <a:avLst/>
            <a:gdLst/>
            <a:ahLst/>
            <a:cxnLst/>
            <a:rect r="r" b="b" t="t" l="l"/>
            <a:pathLst>
              <a:path h="1358921" w="1358921">
                <a:moveTo>
                  <a:pt x="0" y="0"/>
                </a:moveTo>
                <a:lnTo>
                  <a:pt x="1358922" y="0"/>
                </a:lnTo>
                <a:lnTo>
                  <a:pt x="1358922" y="1358921"/>
                </a:lnTo>
                <a:lnTo>
                  <a:pt x="0" y="13589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3077" y="4955760"/>
            <a:ext cx="1835096" cy="1503697"/>
          </a:xfrm>
          <a:custGeom>
            <a:avLst/>
            <a:gdLst/>
            <a:ahLst/>
            <a:cxnLst/>
            <a:rect r="r" b="b" t="t" l="l"/>
            <a:pathLst>
              <a:path h="1503697" w="1835096">
                <a:moveTo>
                  <a:pt x="0" y="0"/>
                </a:moveTo>
                <a:lnTo>
                  <a:pt x="1835096" y="0"/>
                </a:lnTo>
                <a:lnTo>
                  <a:pt x="1835096" y="1503697"/>
                </a:lnTo>
                <a:lnTo>
                  <a:pt x="0" y="1503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37276" y="6226316"/>
            <a:ext cx="1848627" cy="1468818"/>
          </a:xfrm>
          <a:custGeom>
            <a:avLst/>
            <a:gdLst/>
            <a:ahLst/>
            <a:cxnLst/>
            <a:rect r="r" b="b" t="t" l="l"/>
            <a:pathLst>
              <a:path h="1468818" w="1848627">
                <a:moveTo>
                  <a:pt x="0" y="0"/>
                </a:moveTo>
                <a:lnTo>
                  <a:pt x="1848626" y="0"/>
                </a:lnTo>
                <a:lnTo>
                  <a:pt x="1848626" y="1468818"/>
                </a:lnTo>
                <a:lnTo>
                  <a:pt x="0" y="1468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663" y="7137643"/>
            <a:ext cx="1603036" cy="3526678"/>
          </a:xfrm>
          <a:custGeom>
            <a:avLst/>
            <a:gdLst/>
            <a:ahLst/>
            <a:cxnLst/>
            <a:rect r="r" b="b" t="t" l="l"/>
            <a:pathLst>
              <a:path h="3526678" w="1603036">
                <a:moveTo>
                  <a:pt x="0" y="0"/>
                </a:moveTo>
                <a:lnTo>
                  <a:pt x="1603036" y="0"/>
                </a:lnTo>
                <a:lnTo>
                  <a:pt x="1603036" y="3526678"/>
                </a:lnTo>
                <a:lnTo>
                  <a:pt x="0" y="3526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12413" y="7819767"/>
            <a:ext cx="1860045" cy="2603117"/>
          </a:xfrm>
          <a:custGeom>
            <a:avLst/>
            <a:gdLst/>
            <a:ahLst/>
            <a:cxnLst/>
            <a:rect r="r" b="b" t="t" l="l"/>
            <a:pathLst>
              <a:path h="2603117" w="1860045">
                <a:moveTo>
                  <a:pt x="0" y="0"/>
                </a:moveTo>
                <a:lnTo>
                  <a:pt x="1860046" y="0"/>
                </a:lnTo>
                <a:lnTo>
                  <a:pt x="1860046" y="2603117"/>
                </a:lnTo>
                <a:lnTo>
                  <a:pt x="0" y="2603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27031" y="8304716"/>
            <a:ext cx="1660969" cy="1907167"/>
          </a:xfrm>
          <a:custGeom>
            <a:avLst/>
            <a:gdLst/>
            <a:ahLst/>
            <a:cxnLst/>
            <a:rect r="r" b="b" t="t" l="l"/>
            <a:pathLst>
              <a:path h="1907167" w="1660969">
                <a:moveTo>
                  <a:pt x="0" y="0"/>
                </a:moveTo>
                <a:lnTo>
                  <a:pt x="1660969" y="0"/>
                </a:lnTo>
                <a:lnTo>
                  <a:pt x="1660969" y="1907168"/>
                </a:lnTo>
                <a:lnTo>
                  <a:pt x="0" y="1907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32959" y="8249446"/>
            <a:ext cx="1228630" cy="2017707"/>
          </a:xfrm>
          <a:custGeom>
            <a:avLst/>
            <a:gdLst/>
            <a:ahLst/>
            <a:cxnLst/>
            <a:rect r="r" b="b" t="t" l="l"/>
            <a:pathLst>
              <a:path h="2017707" w="1228630">
                <a:moveTo>
                  <a:pt x="0" y="0"/>
                </a:moveTo>
                <a:lnTo>
                  <a:pt x="1228630" y="0"/>
                </a:lnTo>
                <a:lnTo>
                  <a:pt x="1228630" y="2017708"/>
                </a:lnTo>
                <a:lnTo>
                  <a:pt x="0" y="2017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20625" y="8426110"/>
            <a:ext cx="1246224" cy="2061293"/>
          </a:xfrm>
          <a:custGeom>
            <a:avLst/>
            <a:gdLst/>
            <a:ahLst/>
            <a:cxnLst/>
            <a:rect r="r" b="b" t="t" l="l"/>
            <a:pathLst>
              <a:path h="2061293" w="1246224">
                <a:moveTo>
                  <a:pt x="0" y="0"/>
                </a:moveTo>
                <a:lnTo>
                  <a:pt x="1246224" y="0"/>
                </a:lnTo>
                <a:lnTo>
                  <a:pt x="1246224" y="2061293"/>
                </a:lnTo>
                <a:lnTo>
                  <a:pt x="0" y="2061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35688" y="1009650"/>
            <a:ext cx="9416625" cy="11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75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Surprise &amp; Summary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35688" y="4772166"/>
            <a:ext cx="10319746" cy="210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Accessibility</a:t>
            </a:r>
            <a:r>
              <a:rPr lang="en-US" sz="4000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should be considered (people who are not good at using apps or with visual impairments).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455030" y="3195736"/>
            <a:ext cx="1377939" cy="1377939"/>
          </a:xfrm>
          <a:custGeom>
            <a:avLst/>
            <a:gdLst/>
            <a:ahLst/>
            <a:cxnLst/>
            <a:rect r="r" b="b" t="t" l="l"/>
            <a:pathLst>
              <a:path h="1377939" w="1377939">
                <a:moveTo>
                  <a:pt x="0" y="0"/>
                </a:moveTo>
                <a:lnTo>
                  <a:pt x="1377940" y="0"/>
                </a:lnTo>
                <a:lnTo>
                  <a:pt x="1377940" y="1377939"/>
                </a:lnTo>
                <a:lnTo>
                  <a:pt x="0" y="137793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04464" y="4269105"/>
            <a:ext cx="8655616" cy="171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Discussion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674287">
            <a:off x="11490921" y="739717"/>
            <a:ext cx="1783265" cy="1856886"/>
          </a:xfrm>
          <a:custGeom>
            <a:avLst/>
            <a:gdLst/>
            <a:ahLst/>
            <a:cxnLst/>
            <a:rect r="r" b="b" t="t" l="l"/>
            <a:pathLst>
              <a:path h="1856886" w="1783265">
                <a:moveTo>
                  <a:pt x="0" y="0"/>
                </a:moveTo>
                <a:lnTo>
                  <a:pt x="1783265" y="0"/>
                </a:lnTo>
                <a:lnTo>
                  <a:pt x="1783265" y="1856885"/>
                </a:lnTo>
                <a:lnTo>
                  <a:pt x="0" y="1856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63796" y="2148698"/>
            <a:ext cx="3601277" cy="6352364"/>
          </a:xfrm>
          <a:custGeom>
            <a:avLst/>
            <a:gdLst/>
            <a:ahLst/>
            <a:cxnLst/>
            <a:rect r="r" b="b" t="t" l="l"/>
            <a:pathLst>
              <a:path h="6352364" w="3601277">
                <a:moveTo>
                  <a:pt x="0" y="0"/>
                </a:moveTo>
                <a:lnTo>
                  <a:pt x="3601277" y="0"/>
                </a:lnTo>
                <a:lnTo>
                  <a:pt x="3601277" y="6352364"/>
                </a:lnTo>
                <a:lnTo>
                  <a:pt x="0" y="6352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763064">
            <a:off x="4651568" y="-227185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1388" y="3694816"/>
            <a:ext cx="8403406" cy="493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Design layout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&amp; arrangement of the main page will be reconsidered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Data storage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to ensure longevity &amp; engagement.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Guidance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 from the tutorial &amp; daily structure to support people.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Making the app more </a:t>
            </a:r>
            <a:r>
              <a:rPr lang="en-US" sz="3499">
                <a:solidFill>
                  <a:srgbClr val="3D4659"/>
                </a:solidFill>
                <a:latin typeface="Hero Bold"/>
                <a:ea typeface="Hero Bold"/>
                <a:cs typeface="Hero Bold"/>
                <a:sym typeface="Hero Bold"/>
              </a:rPr>
              <a:t>accessible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; Being aware of different needs.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009650"/>
            <a:ext cx="10102537" cy="1384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70"/>
              </a:lnSpc>
            </a:pPr>
            <a:r>
              <a:rPr lang="en-US" sz="9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Implications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45308" y="1978855"/>
            <a:ext cx="7013992" cy="7117520"/>
          </a:xfrm>
          <a:custGeom>
            <a:avLst/>
            <a:gdLst/>
            <a:ahLst/>
            <a:cxnLst/>
            <a:rect r="r" b="b" t="t" l="l"/>
            <a:pathLst>
              <a:path h="7117520" w="7013992">
                <a:moveTo>
                  <a:pt x="0" y="0"/>
                </a:moveTo>
                <a:lnTo>
                  <a:pt x="7013992" y="0"/>
                </a:lnTo>
                <a:lnTo>
                  <a:pt x="7013992" y="7117520"/>
                </a:lnTo>
                <a:lnTo>
                  <a:pt x="0" y="7117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83830">
            <a:off x="15560044" y="1037398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2902771">
            <a:off x="14411568" y="773914"/>
            <a:ext cx="2077473" cy="1843757"/>
          </a:xfrm>
          <a:custGeom>
            <a:avLst/>
            <a:gdLst/>
            <a:ahLst/>
            <a:cxnLst/>
            <a:rect r="r" b="b" t="t" l="l"/>
            <a:pathLst>
              <a:path h="1843757" w="2077473">
                <a:moveTo>
                  <a:pt x="2077473" y="0"/>
                </a:moveTo>
                <a:lnTo>
                  <a:pt x="0" y="0"/>
                </a:lnTo>
                <a:lnTo>
                  <a:pt x="0" y="1843757"/>
                </a:lnTo>
                <a:lnTo>
                  <a:pt x="2077473" y="1843757"/>
                </a:lnTo>
                <a:lnTo>
                  <a:pt x="207747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14847" y="2641827"/>
            <a:ext cx="12533687" cy="7128535"/>
          </a:xfrm>
          <a:custGeom>
            <a:avLst/>
            <a:gdLst/>
            <a:ahLst/>
            <a:cxnLst/>
            <a:rect r="r" b="b" t="t" l="l"/>
            <a:pathLst>
              <a:path h="7128535" w="12533687">
                <a:moveTo>
                  <a:pt x="0" y="0"/>
                </a:moveTo>
                <a:lnTo>
                  <a:pt x="12533688" y="0"/>
                </a:lnTo>
                <a:lnTo>
                  <a:pt x="12533688" y="7128534"/>
                </a:lnTo>
                <a:lnTo>
                  <a:pt x="0" y="7128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79968" y="5663907"/>
            <a:ext cx="782941" cy="542187"/>
          </a:xfrm>
          <a:custGeom>
            <a:avLst/>
            <a:gdLst/>
            <a:ahLst/>
            <a:cxnLst/>
            <a:rect r="r" b="b" t="t" l="l"/>
            <a:pathLst>
              <a:path h="542187" w="782941">
                <a:moveTo>
                  <a:pt x="0" y="0"/>
                </a:moveTo>
                <a:lnTo>
                  <a:pt x="782941" y="0"/>
                </a:lnTo>
                <a:lnTo>
                  <a:pt x="782941" y="542187"/>
                </a:lnTo>
                <a:lnTo>
                  <a:pt x="0" y="5421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09650"/>
            <a:ext cx="10102537" cy="1384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70"/>
              </a:lnSpc>
            </a:pPr>
            <a:r>
              <a:rPr lang="en-US" sz="9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Future Change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384664"/>
            <a:ext cx="9216608" cy="554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Did not simulate the entire onboarding and could not reveal how people go through the garden creation</a:t>
            </a:r>
          </a:p>
          <a:p>
            <a:pPr algn="l">
              <a:lnSpc>
                <a:spcPts val="4899"/>
              </a:lnSpc>
            </a:pP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The Account icon was not implemented, but it did attract people.</a:t>
            </a:r>
          </a:p>
          <a:p>
            <a:pPr algn="l">
              <a:lnSpc>
                <a:spcPts val="4899"/>
              </a:lnSpc>
            </a:pP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The drawing may lead people to interpret icons in other ways.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009650"/>
            <a:ext cx="10102537" cy="1384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70"/>
              </a:lnSpc>
            </a:pPr>
            <a:r>
              <a:rPr lang="en-US" sz="9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Limitations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45308" y="1978855"/>
            <a:ext cx="7013992" cy="7117520"/>
          </a:xfrm>
          <a:custGeom>
            <a:avLst/>
            <a:gdLst/>
            <a:ahLst/>
            <a:cxnLst/>
            <a:rect r="r" b="b" t="t" l="l"/>
            <a:pathLst>
              <a:path h="7117520" w="7013992">
                <a:moveTo>
                  <a:pt x="0" y="0"/>
                </a:moveTo>
                <a:lnTo>
                  <a:pt x="7013992" y="0"/>
                </a:lnTo>
                <a:lnTo>
                  <a:pt x="7013992" y="7117520"/>
                </a:lnTo>
                <a:lnTo>
                  <a:pt x="0" y="7117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83830">
            <a:off x="15560044" y="1037398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2902771">
            <a:off x="14411568" y="773914"/>
            <a:ext cx="2077473" cy="1843757"/>
          </a:xfrm>
          <a:custGeom>
            <a:avLst/>
            <a:gdLst/>
            <a:ahLst/>
            <a:cxnLst/>
            <a:rect r="r" b="b" t="t" l="l"/>
            <a:pathLst>
              <a:path h="1843757" w="2077473">
                <a:moveTo>
                  <a:pt x="2077473" y="0"/>
                </a:moveTo>
                <a:lnTo>
                  <a:pt x="0" y="0"/>
                </a:lnTo>
                <a:lnTo>
                  <a:pt x="0" y="1843757"/>
                </a:lnTo>
                <a:lnTo>
                  <a:pt x="2077473" y="1843757"/>
                </a:lnTo>
                <a:lnTo>
                  <a:pt x="207747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04464" y="4269105"/>
            <a:ext cx="8655616" cy="171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Q &amp; 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674287">
            <a:off x="11490921" y="739717"/>
            <a:ext cx="1783265" cy="1856886"/>
          </a:xfrm>
          <a:custGeom>
            <a:avLst/>
            <a:gdLst/>
            <a:ahLst/>
            <a:cxnLst/>
            <a:rect r="r" b="b" t="t" l="l"/>
            <a:pathLst>
              <a:path h="1856886" w="1783265">
                <a:moveTo>
                  <a:pt x="0" y="0"/>
                </a:moveTo>
                <a:lnTo>
                  <a:pt x="1783265" y="0"/>
                </a:lnTo>
                <a:lnTo>
                  <a:pt x="1783265" y="1856885"/>
                </a:lnTo>
                <a:lnTo>
                  <a:pt x="0" y="1856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63796" y="2148698"/>
            <a:ext cx="3601277" cy="6352364"/>
          </a:xfrm>
          <a:custGeom>
            <a:avLst/>
            <a:gdLst/>
            <a:ahLst/>
            <a:cxnLst/>
            <a:rect r="r" b="b" t="t" l="l"/>
            <a:pathLst>
              <a:path h="6352364" w="3601277">
                <a:moveTo>
                  <a:pt x="0" y="0"/>
                </a:moveTo>
                <a:lnTo>
                  <a:pt x="3601277" y="0"/>
                </a:lnTo>
                <a:lnTo>
                  <a:pt x="3601277" y="6352364"/>
                </a:lnTo>
                <a:lnTo>
                  <a:pt x="0" y="6352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763064">
            <a:off x="4651568" y="-227185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9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04464" y="4269105"/>
            <a:ext cx="8655616" cy="171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30"/>
              </a:lnSpc>
            </a:pPr>
            <a:r>
              <a:rPr lang="en-US" sz="11000">
                <a:solidFill>
                  <a:srgbClr val="FAF4EA"/>
                </a:solidFill>
                <a:latin typeface="Fredoka"/>
                <a:ea typeface="Fredoka"/>
                <a:cs typeface="Fredoka"/>
                <a:sym typeface="Fredoka"/>
              </a:rPr>
              <a:t>Appendix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674287">
            <a:off x="11490921" y="739717"/>
            <a:ext cx="1783265" cy="1856886"/>
          </a:xfrm>
          <a:custGeom>
            <a:avLst/>
            <a:gdLst/>
            <a:ahLst/>
            <a:cxnLst/>
            <a:rect r="r" b="b" t="t" l="l"/>
            <a:pathLst>
              <a:path h="1856886" w="1783265">
                <a:moveTo>
                  <a:pt x="0" y="0"/>
                </a:moveTo>
                <a:lnTo>
                  <a:pt x="1783265" y="0"/>
                </a:lnTo>
                <a:lnTo>
                  <a:pt x="1783265" y="1856885"/>
                </a:lnTo>
                <a:lnTo>
                  <a:pt x="0" y="1856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63796" y="2148698"/>
            <a:ext cx="3601277" cy="6352364"/>
          </a:xfrm>
          <a:custGeom>
            <a:avLst/>
            <a:gdLst/>
            <a:ahLst/>
            <a:cxnLst/>
            <a:rect r="r" b="b" t="t" l="l"/>
            <a:pathLst>
              <a:path h="6352364" w="3601277">
                <a:moveTo>
                  <a:pt x="0" y="0"/>
                </a:moveTo>
                <a:lnTo>
                  <a:pt x="3601277" y="0"/>
                </a:lnTo>
                <a:lnTo>
                  <a:pt x="3601277" y="6352364"/>
                </a:lnTo>
                <a:lnTo>
                  <a:pt x="0" y="6352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763064">
            <a:off x="4651568" y="-227185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5895" y="2945551"/>
            <a:ext cx="7808979" cy="678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More functionality that we are able to add.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any people know how to use mobile apps (it is intuitive in our day and age).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More high-fidelity features and space for aesthetics.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Bigger screen, can adapt to tablets, computers, and phones. More variety and accessibility </a:t>
            </a:r>
          </a:p>
          <a:p>
            <a:pPr algn="l">
              <a:lnSpc>
                <a:spcPts val="48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3578260" y="716399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Mobile App 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505415" y="2806184"/>
            <a:ext cx="9782585" cy="802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Notifications can be easily missed for people who aren’t constantly on their phones.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Dependent on screen engagement and how often the user is on the phone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Users often open apps while multitasking, so emotional or reflective experiences can be broken by external noise or distractions.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Ergonomics: people don’t have the best posture when using phones, and eye health could decrease. </a:t>
            </a:r>
          </a:p>
          <a:p>
            <a:pPr algn="l">
              <a:lnSpc>
                <a:spcPts val="48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3047080" y="19527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93404" y="19527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Cons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5895" y="2945551"/>
            <a:ext cx="7808979" cy="431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More mobile, wearable and light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an access at any time easily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Easier to get attention and notify because it is on wrist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C</a:t>
            </a: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an emphasize use of audio and voice </a:t>
            </a:r>
          </a:p>
          <a:p>
            <a:pPr algn="l">
              <a:lnSpc>
                <a:spcPts val="48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3578260" y="716399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Watch App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505415" y="2806184"/>
            <a:ext cx="9782585" cy="493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Small screen for user and designer space.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Difficult to type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Not accessible to all generations and socioeconomic brackets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</a:rPr>
              <a:t>Less compatible if needed to share with other applications that don't have watch features (less interactive features)</a:t>
            </a:r>
          </a:p>
          <a:p>
            <a:pPr algn="l">
              <a:lnSpc>
                <a:spcPts val="48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3047080" y="19527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Pros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93404" y="1952744"/>
            <a:ext cx="2806608" cy="92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  <a:r>
              <a:rPr lang="en-US" sz="6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Cons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4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36322" y="2954337"/>
            <a:ext cx="7808979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u="sng">
                <a:solidFill>
                  <a:srgbClr val="3D4659"/>
                </a:solidFill>
                <a:latin typeface="Hero"/>
                <a:ea typeface="Hero"/>
                <a:cs typeface="Hero"/>
                <a:sym typeface="Hero"/>
                <a:hlinkClick r:id="rId2" tooltip="https://docs.google.com/document/d/1VQhkUrN93LFQKKRAZ_cRSRrRVj95yqFMDik5KXahHW8/edit?usp=sharing"/>
              </a:rPr>
              <a:t>All Testing Log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78260" y="716399"/>
            <a:ext cx="11131480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0"/>
              </a:lnSpc>
            </a:pPr>
            <a:r>
              <a:rPr lang="en-US" sz="8000">
                <a:solidFill>
                  <a:srgbClr val="5C7561"/>
                </a:solidFill>
                <a:latin typeface="Fredoka"/>
                <a:ea typeface="Fredoka"/>
                <a:cs typeface="Fredoka"/>
                <a:sym typeface="Fredoka"/>
              </a:rPr>
              <a:t>Other Documents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-583830">
            <a:off x="-4585931" y="1438389"/>
            <a:ext cx="6654481" cy="1865006"/>
          </a:xfrm>
          <a:custGeom>
            <a:avLst/>
            <a:gdLst/>
            <a:ahLst/>
            <a:cxnLst/>
            <a:rect r="r" b="b" t="t" l="l"/>
            <a:pathLst>
              <a:path h="1865006" w="6654481">
                <a:moveTo>
                  <a:pt x="6654481" y="0"/>
                </a:moveTo>
                <a:lnTo>
                  <a:pt x="0" y="0"/>
                </a:lnTo>
                <a:lnTo>
                  <a:pt x="0" y="1865006"/>
                </a:lnTo>
                <a:lnTo>
                  <a:pt x="6654481" y="1865006"/>
                </a:lnTo>
                <a:lnTo>
                  <a:pt x="6654481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011772">
            <a:off x="1141400" y="175255"/>
            <a:ext cx="2245229" cy="1992640"/>
          </a:xfrm>
          <a:custGeom>
            <a:avLst/>
            <a:gdLst/>
            <a:ahLst/>
            <a:cxnLst/>
            <a:rect r="r" b="b" t="t" l="l"/>
            <a:pathLst>
              <a:path h="1992640" w="2245229">
                <a:moveTo>
                  <a:pt x="0" y="0"/>
                </a:moveTo>
                <a:lnTo>
                  <a:pt x="2245228" y="0"/>
                </a:lnTo>
                <a:lnTo>
                  <a:pt x="2245228" y="1992640"/>
                </a:lnTo>
                <a:lnTo>
                  <a:pt x="0" y="1992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740" y="744974"/>
            <a:ext cx="2367301" cy="2057400"/>
          </a:xfrm>
          <a:custGeom>
            <a:avLst/>
            <a:gdLst/>
            <a:ahLst/>
            <a:cxnLst/>
            <a:rect r="r" b="b" t="t" l="l"/>
            <a:pathLst>
              <a:path h="2057400" w="2367301">
                <a:moveTo>
                  <a:pt x="0" y="0"/>
                </a:moveTo>
                <a:lnTo>
                  <a:pt x="2367301" y="0"/>
                </a:lnTo>
                <a:lnTo>
                  <a:pt x="236730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DAG2jY0xw6g</dc:identifier>
  <dcterms:modified xsi:type="dcterms:W3CDTF">2011-08-01T06:04:30Z</dcterms:modified>
  <cp:revision>1</cp:revision>
  <dc:title>BlooME A5</dc:title>
</cp:coreProperties>
</file>