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5143500" cy="9144000"/>
  <p:embeddedFontLst>
    <p:embeddedFont>
      <p:font typeface="Plus Jakarta Sans"/>
      <p:regular r:id="rId25"/>
      <p:bold r:id="rId26"/>
      <p:italic r:id="rId27"/>
      <p:boldItalic r:id="rId28"/>
    </p:embeddedFont>
    <p:embeddedFont>
      <p:font typeface="Inter"/>
      <p:regular r:id="rId29"/>
      <p:bold r:id="rId30"/>
      <p:italic r:id="rId31"/>
      <p:boldItalic r:id="rId32"/>
    </p:embeddedFont>
    <p:embeddedFont>
      <p:font typeface="Cutive Mono"/>
      <p:regular r:id="rId33"/>
    </p:embeddedFont>
    <p:embeddedFont>
      <p:font typeface="Neuton"/>
      <p:regular r:id="rId34"/>
      <p:bold r:id="rId35"/>
      <p:italic r:id="rId36"/>
    </p:embeddedFont>
    <p:embeddedFont>
      <p:font typeface="Work Sans"/>
      <p:regular r:id="rId37"/>
      <p:bold r:id="rId38"/>
      <p:italic r:id="rId39"/>
      <p:boldItalic r:id="rId40"/>
    </p:embeddedFont>
    <p:embeddedFont>
      <p:font typeface="Kaushan Script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g5S2JTXWKWVk+k4DJ8ECZYG+62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WorkSans-boldItalic.fntdata"/><Relationship Id="rId20" Type="http://schemas.openxmlformats.org/officeDocument/2006/relationships/slide" Target="slides/slide16.xml"/><Relationship Id="rId42" Type="http://customschemas.google.com/relationships/presentationmetadata" Target="metadata"/><Relationship Id="rId41" Type="http://schemas.openxmlformats.org/officeDocument/2006/relationships/font" Target="fonts/KaushanScript-regular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lusJakartaSans-bold.fntdata"/><Relationship Id="rId25" Type="http://schemas.openxmlformats.org/officeDocument/2006/relationships/font" Target="fonts/PlusJakartaSans-regular.fntdata"/><Relationship Id="rId28" Type="http://schemas.openxmlformats.org/officeDocument/2006/relationships/font" Target="fonts/PlusJakartaSans-boldItalic.fntdata"/><Relationship Id="rId27" Type="http://schemas.openxmlformats.org/officeDocument/2006/relationships/font" Target="fonts/PlusJakarta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Inter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nter-italic.fntdata"/><Relationship Id="rId30" Type="http://schemas.openxmlformats.org/officeDocument/2006/relationships/font" Target="fonts/Inter-bold.fntdata"/><Relationship Id="rId11" Type="http://schemas.openxmlformats.org/officeDocument/2006/relationships/slide" Target="slides/slide7.xml"/><Relationship Id="rId33" Type="http://schemas.openxmlformats.org/officeDocument/2006/relationships/font" Target="fonts/CutiveMono-regular.fntdata"/><Relationship Id="rId10" Type="http://schemas.openxmlformats.org/officeDocument/2006/relationships/slide" Target="slides/slide6.xml"/><Relationship Id="rId32" Type="http://schemas.openxmlformats.org/officeDocument/2006/relationships/font" Target="fonts/Inter-boldItalic.fntdata"/><Relationship Id="rId13" Type="http://schemas.openxmlformats.org/officeDocument/2006/relationships/slide" Target="slides/slide9.xml"/><Relationship Id="rId35" Type="http://schemas.openxmlformats.org/officeDocument/2006/relationships/font" Target="fonts/Neuton-bold.fntdata"/><Relationship Id="rId12" Type="http://schemas.openxmlformats.org/officeDocument/2006/relationships/slide" Target="slides/slide8.xml"/><Relationship Id="rId34" Type="http://schemas.openxmlformats.org/officeDocument/2006/relationships/font" Target="fonts/Neuton-regular.fntdata"/><Relationship Id="rId15" Type="http://schemas.openxmlformats.org/officeDocument/2006/relationships/slide" Target="slides/slide11.xml"/><Relationship Id="rId37" Type="http://schemas.openxmlformats.org/officeDocument/2006/relationships/font" Target="fonts/WorkSans-regular.fntdata"/><Relationship Id="rId14" Type="http://schemas.openxmlformats.org/officeDocument/2006/relationships/slide" Target="slides/slide10.xml"/><Relationship Id="rId36" Type="http://schemas.openxmlformats.org/officeDocument/2006/relationships/font" Target="fonts/Neuton-italic.fntdata"/><Relationship Id="rId17" Type="http://schemas.openxmlformats.org/officeDocument/2006/relationships/slide" Target="slides/slide13.xml"/><Relationship Id="rId39" Type="http://schemas.openxmlformats.org/officeDocument/2006/relationships/font" Target="fonts/WorkSans-italic.fntdata"/><Relationship Id="rId16" Type="http://schemas.openxmlformats.org/officeDocument/2006/relationships/slide" Target="slides/slide12.xml"/><Relationship Id="rId38" Type="http://schemas.openxmlformats.org/officeDocument/2006/relationships/font" Target="fonts/WorkSans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" name="Google Shape;2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Relationship Id="rId4" Type="http://schemas.openxmlformats.org/officeDocument/2006/relationships/image" Target="../media/image27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13.png"/><Relationship Id="rId13" Type="http://schemas.openxmlformats.org/officeDocument/2006/relationships/image" Target="../media/image29.png"/><Relationship Id="rId1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33.png"/><Relationship Id="rId7" Type="http://schemas.openxmlformats.org/officeDocument/2006/relationships/image" Target="../media/image16.png"/><Relationship Id="rId8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"/>
          <p:cNvCxnSpPr/>
          <p:nvPr/>
        </p:nvCxnSpPr>
        <p:spPr>
          <a:xfrm rot="5400000">
            <a:off x="1995488" y="2571750"/>
            <a:ext cx="5143500" cy="0"/>
          </a:xfrm>
          <a:prstGeom prst="straightConnector1">
            <a:avLst/>
          </a:prstGeom>
          <a:noFill/>
          <a:ln cap="flat" cmpd="sng" w="25400">
            <a:solidFill>
              <a:srgbClr val="FEFEF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1"/>
          <p:cNvSpPr/>
          <p:nvPr/>
        </p:nvSpPr>
        <p:spPr>
          <a:xfrm>
            <a:off x="842963" y="2188908"/>
            <a:ext cx="32956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4125"/>
              <a:buFont typeface="Arial"/>
              <a:buNone/>
            </a:pPr>
            <a:r>
              <a:rPr i="0" lang="en-US" sz="4125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NeedFinding</a:t>
            </a:r>
            <a:endParaRPr i="0" sz="4125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5138738" y="1171575"/>
            <a:ext cx="3886200" cy="2714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01 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02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 finding Methodology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03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Interview Results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04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Analysis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05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1918"/>
              </a:lnSpc>
              <a:spcBef>
                <a:spcPts val="0"/>
              </a:spcBef>
              <a:spcAft>
                <a:spcPts val="0"/>
              </a:spcAft>
              <a:buClr>
                <a:srgbClr val="FEFEF7"/>
              </a:buClr>
              <a:buSzPts val="938"/>
              <a:buFont typeface="Inter"/>
              <a:buNone/>
            </a:pPr>
            <a:r>
              <a:rPr i="0" lang="en-US" sz="938" u="none" cap="none" strike="noStrike">
                <a:solidFill>
                  <a:srgbClr val="FEFEF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Summary </a:t>
            </a:r>
            <a:endParaRPr i="0" sz="93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12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"/>
          <p:cNvSpPr/>
          <p:nvPr/>
        </p:nvSpPr>
        <p:spPr>
          <a:xfrm>
            <a:off x="-1266825" y="-2138362"/>
            <a:ext cx="4029075" cy="2833688"/>
          </a:xfrm>
          <a:prstGeom prst="rect">
            <a:avLst/>
          </a:prstGeom>
          <a:solidFill>
            <a:srgbClr val="F7BD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" name="Google Shape;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1600" y="4763"/>
            <a:ext cx="3962400" cy="494823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/>
          <p:nvPr/>
        </p:nvSpPr>
        <p:spPr>
          <a:xfrm>
            <a:off x="1624013" y="4738688"/>
            <a:ext cx="4014788" cy="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10095"/>
              </a:lnSpc>
              <a:spcBef>
                <a:spcPts val="0"/>
              </a:spcBef>
              <a:spcAft>
                <a:spcPts val="0"/>
              </a:spcAft>
              <a:buClr>
                <a:srgbClr val="FBF4BD"/>
              </a:buClr>
              <a:buSzPts val="525"/>
              <a:buFont typeface="Plus Jakarta Sans"/>
              <a:buNone/>
            </a:pPr>
            <a:r>
              <a:rPr b="1" i="0" lang="en-US" sz="525" u="none" cap="none" strike="noStrike">
                <a:solidFill>
                  <a:srgbClr val="FBF4B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HHS.GOV</a:t>
            </a:r>
            <a:endParaRPr b="0" i="0" sz="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9525" y="1957388"/>
            <a:ext cx="5619750" cy="2343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Inter"/>
              <a:buNone/>
            </a:pPr>
            <a:r>
              <a:rPr b="0" i="0" lang="en-US" sz="157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Connection, emotional processing, 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Inter"/>
              <a:buNone/>
            </a:pPr>
            <a:r>
              <a:rPr b="0" i="0" lang="en-US" sz="157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loneliness, coregulation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Inter"/>
              <a:buNone/>
            </a:pPr>
            <a:r>
              <a:rPr b="0" i="0" lang="en-US" sz="157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Communal Mental Health —&gt; Personal Mental Health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190500" y="190500"/>
            <a:ext cx="9220200" cy="395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13"/>
              <a:buFont typeface="Plus Jakarta Sans"/>
              <a:buNone/>
            </a:pPr>
            <a:r>
              <a:rPr b="0" i="0" lang="en-US" sz="2813" u="none" cap="none" strike="noStrike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Project Domain</a:t>
            </a:r>
            <a:endParaRPr b="0" i="0" sz="28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/>
          <p:nvPr/>
        </p:nvSpPr>
        <p:spPr>
          <a:xfrm>
            <a:off x="718765" y="1709738"/>
            <a:ext cx="1633538" cy="1876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4567238" y="1709738"/>
            <a:ext cx="1633538" cy="188646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6491288" y="1709738"/>
            <a:ext cx="1633538" cy="1876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2643188" y="1709738"/>
            <a:ext cx="1633538" cy="1876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" name="Google Shape;3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3188" y="1709738"/>
            <a:ext cx="1633538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" name="Google Shape;3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1288" y="1709738"/>
            <a:ext cx="1633538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0" name="Google Shape;4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4600" y="1709738"/>
            <a:ext cx="1633538" cy="16335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1" name="Google Shape;4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8765" y="1709738"/>
            <a:ext cx="1633538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"/>
          <p:cNvSpPr/>
          <p:nvPr/>
        </p:nvSpPr>
        <p:spPr>
          <a:xfrm>
            <a:off x="190500" y="533400"/>
            <a:ext cx="4543425" cy="309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38"/>
              <a:buFont typeface="Work Sans"/>
              <a:buNone/>
            </a:pPr>
            <a:r>
              <a:rPr b="0" i="0" lang="en-US" sz="2438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MEET THE TEAM</a:t>
            </a:r>
            <a:endParaRPr b="0" i="0" sz="243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190500" y="4886325"/>
            <a:ext cx="11144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Cutive Mono"/>
              <a:buNone/>
            </a:pPr>
            <a:r>
              <a:rPr b="0" i="0" lang="en-US" sz="825" u="none" cap="none" strike="noStrike">
                <a:solidFill>
                  <a:srgbClr val="000000"/>
                </a:solidFill>
                <a:latin typeface="Cutive Mono"/>
                <a:ea typeface="Cutive Mono"/>
                <a:cs typeface="Cutive Mono"/>
                <a:sym typeface="Cutive Mono"/>
              </a:rPr>
              <a:t>TEAM NAME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8072438" y="4886325"/>
            <a:ext cx="133826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Cutive Mono"/>
              <a:buNone/>
            </a:pPr>
            <a:r>
              <a:rPr b="0" i="0" lang="en-US" sz="825" u="none" cap="none" strike="noStrike">
                <a:solidFill>
                  <a:srgbClr val="000000"/>
                </a:solidFill>
                <a:latin typeface="Cutive Mono"/>
                <a:ea typeface="Cutive Mono"/>
                <a:cs typeface="Cutive Mono"/>
                <a:sym typeface="Cutive Mono"/>
              </a:rPr>
              <a:t>TODAY’S DATE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2876550" y="3695700"/>
            <a:ext cx="461963" cy="257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2450300" y="3724413"/>
            <a:ext cx="2019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Senior 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Computer Science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4374351" y="3724425"/>
            <a:ext cx="2019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Junior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Computer Science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6298400" y="3786975"/>
            <a:ext cx="2019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Masters 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Computer Science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525875" y="3724425"/>
            <a:ext cx="2019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Senior 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Computer Science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2414401" y="3450425"/>
            <a:ext cx="2090700" cy="1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ZIMIN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6262913" y="3464713"/>
            <a:ext cx="2090700" cy="1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YUINA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4338638" y="3457574"/>
            <a:ext cx="2090700" cy="1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ZAFAR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490165" y="3464713"/>
            <a:ext cx="2090700" cy="1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Work Sans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FAYEZ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DBC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"/>
          <p:cNvSpPr/>
          <p:nvPr/>
        </p:nvSpPr>
        <p:spPr>
          <a:xfrm>
            <a:off x="190500" y="2752725"/>
            <a:ext cx="9220200" cy="1857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Work Sans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01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Work Sans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NEEDFINDING METHODOLGY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5"/>
          <p:cNvCxnSpPr/>
          <p:nvPr/>
        </p:nvCxnSpPr>
        <p:spPr>
          <a:xfrm rot="-5400000">
            <a:off x="1647825" y="2571750"/>
            <a:ext cx="2790825" cy="0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5"/>
          <p:cNvCxnSpPr/>
          <p:nvPr/>
        </p:nvCxnSpPr>
        <p:spPr>
          <a:xfrm rot="5400000">
            <a:off x="4695825" y="2571750"/>
            <a:ext cx="2790825" cy="0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5"/>
          <p:cNvSpPr/>
          <p:nvPr/>
        </p:nvSpPr>
        <p:spPr>
          <a:xfrm>
            <a:off x="33338" y="1238250"/>
            <a:ext cx="3471863" cy="13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euton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What emotion do you struggle the most with? 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euton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When do you feel the most regulated and unregulated? What did you do to get there?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3300413" y="1133475"/>
            <a:ext cx="3052763" cy="3667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How does your relationship affect mental health?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What makes up a sincere interaction? 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When was the last time you felt connected to a stranger, tell me about the interaction and what did you guys talk about? 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1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When do you feel the most lonely and what do you do when you feel lonely?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When was the last time you felt connected to a stranger, tell me about the interaction and what did you guys talk about? 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6296025" y="1109663"/>
            <a:ext cx="3305175" cy="3333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What are the apps and platforms that you use the most?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What are your favorite memories associated with your phone?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What would a day in your life be like without your phone?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How do you feel when you are not on your phone?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What times of the day do you use your phone? 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Neuton"/>
              <a:buNone/>
            </a:pPr>
            <a:r>
              <a:rPr b="0" i="0" lang="en-US" sz="1125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Asking older generations how they spent their time as a kid and what are kids missing out in the digital age?</a:t>
            </a:r>
            <a:endParaRPr b="0" i="0" sz="11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190500" y="333375"/>
            <a:ext cx="9220200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BRAINSTORM QUESTIONS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190500" y="942975"/>
            <a:ext cx="37242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EMOTIONS/MENTAL HEALTH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3857625" y="942975"/>
            <a:ext cx="37242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CONNECTION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6715125" y="933450"/>
            <a:ext cx="37242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PHONE ADDICTION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6"/>
          <p:cNvCxnSpPr/>
          <p:nvPr/>
        </p:nvCxnSpPr>
        <p:spPr>
          <a:xfrm rot="5400000">
            <a:off x="-1531144" y="2540794"/>
            <a:ext cx="3043238" cy="0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" name="Google Shape;82;p6"/>
          <p:cNvCxnSpPr/>
          <p:nvPr/>
        </p:nvCxnSpPr>
        <p:spPr>
          <a:xfrm rot="5400000">
            <a:off x="7872413" y="3300413"/>
            <a:ext cx="2543175" cy="0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83" name="Google Shape;8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471613"/>
            <a:ext cx="4381500" cy="3286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4" name="Google Shape;8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8998" y="1581150"/>
            <a:ext cx="4224338" cy="31765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6"/>
          <p:cNvSpPr/>
          <p:nvPr/>
        </p:nvSpPr>
        <p:spPr>
          <a:xfrm>
            <a:off x="190500" y="290513"/>
            <a:ext cx="8024812" cy="309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38"/>
              <a:buFont typeface="Work Sans"/>
              <a:buNone/>
            </a:pPr>
            <a:r>
              <a:rPr b="0" i="0" lang="en-US" sz="2438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LOCATION: MISSION DOLORES PARK</a:t>
            </a:r>
            <a:endParaRPr b="0" i="0" sz="243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190500" y="690563"/>
            <a:ext cx="8886825" cy="309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38"/>
              <a:buFont typeface="Work Sans"/>
              <a:buNone/>
            </a:pPr>
            <a:r>
              <a:rPr b="0" i="0" lang="en-US" sz="2438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TOOLS: </a:t>
            </a:r>
            <a:r>
              <a:rPr b="0" i="0" lang="en-US" sz="15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SMARTPHONE FOR RECORDING AUDIO, PEN PAPER FOR TAKING NOTES</a:t>
            </a:r>
            <a:endParaRPr b="0" i="0" sz="243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223838" y="1081088"/>
            <a:ext cx="9077325" cy="309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38"/>
              <a:buFont typeface="Work Sans"/>
              <a:buNone/>
            </a:pPr>
            <a:r>
              <a:rPr b="0" i="0" lang="en-US" sz="2438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ROLES: </a:t>
            </a:r>
            <a:r>
              <a:rPr b="0" i="0" lang="en-US" sz="15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TOOK TURNS NOTE TAKING AND INTERVIEWING. </a:t>
            </a:r>
            <a:endParaRPr b="0" i="0" sz="243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5753100" y="71438"/>
            <a:ext cx="6634163" cy="619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625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Work Sans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FIND EXTREME USERS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625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Work Sans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DIVERSE POOL OF PEOPLE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190500" y="4886325"/>
            <a:ext cx="11144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Cutive Mono"/>
              <a:buNone/>
            </a:pPr>
            <a:r>
              <a:rPr b="0" i="0" lang="en-US" sz="825" u="none" cap="none" strike="noStrike">
                <a:solidFill>
                  <a:srgbClr val="000000"/>
                </a:solidFill>
                <a:latin typeface="Cutive Mono"/>
                <a:ea typeface="Cutive Mono"/>
                <a:cs typeface="Cutive Mono"/>
                <a:sym typeface="Cutive Mono"/>
              </a:rPr>
              <a:t>TEAM NAME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"/>
          <p:cNvSpPr/>
          <p:nvPr/>
        </p:nvSpPr>
        <p:spPr>
          <a:xfrm>
            <a:off x="8072438" y="4886325"/>
            <a:ext cx="133826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Cutive Mono"/>
              <a:buNone/>
            </a:pPr>
            <a:r>
              <a:rPr b="0" i="0" lang="en-US" sz="825" u="none" cap="none" strike="noStrike">
                <a:solidFill>
                  <a:srgbClr val="000000"/>
                </a:solidFill>
                <a:latin typeface="Cutive Mono"/>
                <a:ea typeface="Cutive Mono"/>
                <a:cs typeface="Cutive Mono"/>
                <a:sym typeface="Cutive Mono"/>
              </a:rPr>
              <a:t>TODAY’S DATE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6" name="Google Shape;9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9363" y="681038"/>
            <a:ext cx="3419475" cy="3419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7" name="Google Shape;9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3638" y="3390900"/>
            <a:ext cx="35052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8" name="Google Shape;9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72150" y="476250"/>
            <a:ext cx="1366838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9" name="Google Shape;9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53300" y="476250"/>
            <a:ext cx="13716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7"/>
          <p:cNvSpPr/>
          <p:nvPr/>
        </p:nvSpPr>
        <p:spPr>
          <a:xfrm>
            <a:off x="190500" y="476250"/>
            <a:ext cx="9220200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PARTICIPANTS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447675" y="1304925"/>
            <a:ext cx="2886075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Inter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Mary: </a:t>
            </a:r>
            <a:r>
              <a:rPr b="0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International Data Science Intern in SF from Morocco, who lived in France/grew up in Morocco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452438" y="2619375"/>
            <a:ext cx="2886075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Inter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Bella:  </a:t>
            </a:r>
            <a:r>
              <a:rPr b="0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25-year-old woman from the Bay who recently quit her stressful job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433388" y="4167188"/>
            <a:ext cx="28860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Inter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Laura:</a:t>
            </a:r>
            <a:r>
              <a:rPr b="0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from LA Pasadena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5772150" y="4019550"/>
            <a:ext cx="28860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Inter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Max:  </a:t>
            </a:r>
            <a:r>
              <a:rPr b="0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from Richmond, California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5791200" y="2571750"/>
            <a:ext cx="2886075" cy="1285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Inter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Gus and Andrew  </a:t>
            </a:r>
            <a:r>
              <a:rPr b="0" i="0" lang="en-US" sz="13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two buddies who feel like they struggle with the emotion of “outrage’ the most(specifically in the workplace)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1" name="Google Shape;1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2163" y="3895725"/>
            <a:ext cx="10191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2" name="Google Shape;11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5200" y="1404938"/>
            <a:ext cx="2638425" cy="263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8"/>
          <p:cNvSpPr/>
          <p:nvPr/>
        </p:nvSpPr>
        <p:spPr>
          <a:xfrm>
            <a:off x="190500" y="476250"/>
            <a:ext cx="9220200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OUR EXTREME USER: LAURA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8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2581275" y="1352550"/>
            <a:ext cx="13811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Kaushan Scrip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Queer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6015038" y="1543050"/>
            <a:ext cx="1600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Kaushan Scrip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Muslim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1543050" y="4181475"/>
            <a:ext cx="2862263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Kaushan Scrip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DJ Mixer in LA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5872163" y="3943350"/>
            <a:ext cx="1338262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Kaushan Scrip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Artist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6381750" y="2647950"/>
            <a:ext cx="391953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Kaushan Scrip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Recovery despite religious trauma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8"/>
          <p:cNvSpPr/>
          <p:nvPr/>
        </p:nvSpPr>
        <p:spPr>
          <a:xfrm>
            <a:off x="300038" y="2786063"/>
            <a:ext cx="3424238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Kaushan Scrip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Disowned by family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8" name="Google Shape;12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0238" y="0"/>
            <a:ext cx="56483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9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7" name="Google Shape;13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6863" y="690563"/>
            <a:ext cx="6315075" cy="431006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3705225" y="142875"/>
            <a:ext cx="2185988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LAURA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7" name="Google Shape;1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6838" y="585788"/>
            <a:ext cx="6410325" cy="455771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1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3705225" y="180975"/>
            <a:ext cx="2185988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LAURA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7" name="Google Shape;1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2588" y="771525"/>
            <a:ext cx="5838825" cy="420528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2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/>
          <p:nvPr/>
        </p:nvSpPr>
        <p:spPr>
          <a:xfrm>
            <a:off x="3705225" y="180975"/>
            <a:ext cx="2185988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LAURA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7" name="Google Shape;1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1138" y="581025"/>
            <a:ext cx="6181725" cy="4562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3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705225" y="180975"/>
            <a:ext cx="2185988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LAURA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7" name="Google Shape;17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4494" y="-23812"/>
            <a:ext cx="57816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8" name="Google Shape;17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7650" y="1800225"/>
            <a:ext cx="1420546" cy="1539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DBCE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/>
          <p:nvPr/>
        </p:nvSpPr>
        <p:spPr>
          <a:xfrm>
            <a:off x="190500" y="3371850"/>
            <a:ext cx="9220200" cy="1238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Work Sans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01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Work Sans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INSIGHTS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0" name="Google Shape;1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0550" y="766763"/>
            <a:ext cx="2619375" cy="23955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1" name="Google Shape;19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90538" y="2209800"/>
            <a:ext cx="28575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2" name="Google Shape;19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5950" y="-247650"/>
            <a:ext cx="3348038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3" name="Google Shape;19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33675" y="3248025"/>
            <a:ext cx="3348038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4" name="Google Shape;194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86613" y="1214438"/>
            <a:ext cx="1957388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5" name="Google Shape;195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91338" y="-590550"/>
            <a:ext cx="2252663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6" name="Google Shape;19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67300" y="2728913"/>
            <a:ext cx="3348038" cy="2414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7" name="Google Shape;197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572000" y="881063"/>
            <a:ext cx="3348038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8" name="Google Shape;198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257675" y="-985837"/>
            <a:ext cx="3348038" cy="1528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9" name="Google Shape;199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90725" y="1571625"/>
            <a:ext cx="3348038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0" name="Google Shape;200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467600" y="3248025"/>
            <a:ext cx="1676400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1" name="Google Shape;201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14388" y="3867150"/>
            <a:ext cx="2695575" cy="1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6"/>
          <p:cNvSpPr/>
          <p:nvPr/>
        </p:nvSpPr>
        <p:spPr>
          <a:xfrm>
            <a:off x="381000" y="3105150"/>
            <a:ext cx="2357438" cy="1304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65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7"/>
              <a:buFont typeface="Neuton"/>
              <a:buNone/>
            </a:pPr>
            <a:r>
              <a:rPr b="0" i="0" lang="en-US" sz="1687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Making art helps to process  and amplify  emotions</a:t>
            </a:r>
            <a:endParaRPr b="0" i="0" sz="168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6"/>
          <p:cNvSpPr/>
          <p:nvPr/>
        </p:nvSpPr>
        <p:spPr>
          <a:xfrm>
            <a:off x="76200" y="504825"/>
            <a:ext cx="9220200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Inter"/>
              <a:buNone/>
            </a:pPr>
            <a:r>
              <a:rPr b="0" i="0" lang="en-US" sz="3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INSIGHTS</a:t>
            </a:r>
            <a:endParaRPr b="0" i="0" sz="3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6"/>
          <p:cNvSpPr/>
          <p:nvPr/>
        </p:nvSpPr>
        <p:spPr>
          <a:xfrm>
            <a:off x="728663" y="1528763"/>
            <a:ext cx="5238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6"/>
          <p:cNvSpPr/>
          <p:nvPr/>
        </p:nvSpPr>
        <p:spPr>
          <a:xfrm>
            <a:off x="152400" y="1695450"/>
            <a:ext cx="23431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a lot of people journal, not a habit but not a forced habit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6"/>
          <p:cNvSpPr/>
          <p:nvPr/>
        </p:nvSpPr>
        <p:spPr>
          <a:xfrm>
            <a:off x="2881313" y="2352675"/>
            <a:ext cx="2252663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people find different ways to process their emotions and it helps them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6"/>
          <p:cNvSpPr/>
          <p:nvPr/>
        </p:nvSpPr>
        <p:spPr>
          <a:xfrm>
            <a:off x="5200650" y="61912"/>
            <a:ext cx="2147887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I don't have the capacity to connect with more people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6"/>
          <p:cNvSpPr/>
          <p:nvPr/>
        </p:nvSpPr>
        <p:spPr>
          <a:xfrm>
            <a:off x="8039100" y="2066925"/>
            <a:ext cx="15144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love letters from friends are meaningful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6"/>
          <p:cNvSpPr/>
          <p:nvPr/>
        </p:nvSpPr>
        <p:spPr>
          <a:xfrm>
            <a:off x="5438775" y="1738313"/>
            <a:ext cx="2205037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People don’t remember the last real connection they had with a stranger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"/>
          <p:cNvSpPr/>
          <p:nvPr/>
        </p:nvSpPr>
        <p:spPr>
          <a:xfrm>
            <a:off x="3509963" y="4029075"/>
            <a:ext cx="2147887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Roommates are grounding for moving to new country+ loneliness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6"/>
          <p:cNvSpPr/>
          <p:nvPr/>
        </p:nvSpPr>
        <p:spPr>
          <a:xfrm>
            <a:off x="2733675" y="466725"/>
            <a:ext cx="22669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euton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language barriers can also mean emotional barriers; different vocabulary of expressions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6"/>
          <p:cNvSpPr/>
          <p:nvPr/>
        </p:nvSpPr>
        <p:spPr>
          <a:xfrm>
            <a:off x="8315325" y="3986213"/>
            <a:ext cx="1447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992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8"/>
              <a:buFont typeface="Neuton"/>
              <a:buNone/>
            </a:pPr>
            <a:r>
              <a:rPr b="0" i="0" lang="en-US" sz="1388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High expectations can cause loneliness</a:t>
            </a:r>
            <a:endParaRPr b="0" i="0" sz="138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6"/>
          <p:cNvSpPr/>
          <p:nvPr/>
        </p:nvSpPr>
        <p:spPr>
          <a:xfrm>
            <a:off x="5634038" y="3300413"/>
            <a:ext cx="514350" cy="257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6"/>
          <p:cNvSpPr/>
          <p:nvPr/>
        </p:nvSpPr>
        <p:spPr>
          <a:xfrm>
            <a:off x="5934075" y="3619500"/>
            <a:ext cx="207645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love and connection is a really fundamental core human need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6"/>
          <p:cNvSpPr/>
          <p:nvPr/>
        </p:nvSpPr>
        <p:spPr>
          <a:xfrm>
            <a:off x="7639050" y="319088"/>
            <a:ext cx="180975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Nervous about opening up/being vulnerable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6"/>
          <p:cNvSpPr/>
          <p:nvPr/>
        </p:nvSpPr>
        <p:spPr>
          <a:xfrm>
            <a:off x="1519238" y="4348163"/>
            <a:ext cx="2114550" cy="728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65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Social Media encourages personas,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65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euton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not authenticity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"/>
          <p:cNvSpPr/>
          <p:nvPr/>
        </p:nvSpPr>
        <p:spPr>
          <a:xfrm>
            <a:off x="90488" y="238125"/>
            <a:ext cx="2771775" cy="4814888"/>
          </a:xfrm>
          <a:prstGeom prst="roundRect">
            <a:avLst>
              <a:gd fmla="val 4948" name="adj"/>
            </a:avLst>
          </a:prstGeom>
          <a:solidFill>
            <a:srgbClr val="F5F1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7"/>
          <p:cNvSpPr/>
          <p:nvPr/>
        </p:nvSpPr>
        <p:spPr>
          <a:xfrm>
            <a:off x="2957513" y="238125"/>
            <a:ext cx="6096000" cy="4814888"/>
          </a:xfrm>
          <a:prstGeom prst="roundRect">
            <a:avLst>
              <a:gd fmla="val 2849" name="adj"/>
            </a:avLst>
          </a:prstGeom>
          <a:solidFill>
            <a:srgbClr val="F5F1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7"/>
          <p:cNvSpPr/>
          <p:nvPr/>
        </p:nvSpPr>
        <p:spPr>
          <a:xfrm>
            <a:off x="3509963" y="1000125"/>
            <a:ext cx="4314825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7"/>
          <p:cNvSpPr/>
          <p:nvPr/>
        </p:nvSpPr>
        <p:spPr>
          <a:xfrm>
            <a:off x="3509963" y="1928813"/>
            <a:ext cx="4005262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7"/>
          <p:cNvSpPr/>
          <p:nvPr/>
        </p:nvSpPr>
        <p:spPr>
          <a:xfrm>
            <a:off x="3509963" y="2724150"/>
            <a:ext cx="647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7"/>
          <p:cNvSpPr/>
          <p:nvPr/>
        </p:nvSpPr>
        <p:spPr>
          <a:xfrm>
            <a:off x="3509963" y="2724150"/>
            <a:ext cx="190500" cy="19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7"/>
          <p:cNvSpPr/>
          <p:nvPr/>
        </p:nvSpPr>
        <p:spPr>
          <a:xfrm>
            <a:off x="3509963" y="1928813"/>
            <a:ext cx="190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7"/>
          <p:cNvSpPr/>
          <p:nvPr/>
        </p:nvSpPr>
        <p:spPr>
          <a:xfrm>
            <a:off x="3967163" y="1928813"/>
            <a:ext cx="3548063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7"/>
          <p:cNvSpPr/>
          <p:nvPr/>
        </p:nvSpPr>
        <p:spPr>
          <a:xfrm>
            <a:off x="3509963" y="1928813"/>
            <a:ext cx="190500" cy="19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7"/>
          <p:cNvSpPr/>
          <p:nvPr/>
        </p:nvSpPr>
        <p:spPr>
          <a:xfrm>
            <a:off x="3509963" y="1000125"/>
            <a:ext cx="190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"/>
          <p:cNvSpPr/>
          <p:nvPr/>
        </p:nvSpPr>
        <p:spPr>
          <a:xfrm>
            <a:off x="3509963" y="1000125"/>
            <a:ext cx="190500" cy="19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3" name="Google Shape;23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7163" y="27241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7"/>
          <p:cNvSpPr/>
          <p:nvPr/>
        </p:nvSpPr>
        <p:spPr>
          <a:xfrm>
            <a:off x="90488" y="76200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F5F1E9"/>
              </a:buClr>
              <a:buSzPts val="825"/>
              <a:buFont typeface="Plus Jakarta Sans"/>
              <a:buNone/>
            </a:pPr>
            <a:r>
              <a:rPr b="1" i="0" lang="en-US" sz="825" u="none" cap="none" strike="noStrike">
                <a:solidFill>
                  <a:srgbClr val="F5F1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DATE XX, 2024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7"/>
          <p:cNvSpPr/>
          <p:nvPr/>
        </p:nvSpPr>
        <p:spPr>
          <a:xfrm>
            <a:off x="1300163" y="76200"/>
            <a:ext cx="1995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F5F1E9"/>
              </a:buClr>
              <a:buSzPts val="825"/>
              <a:buFont typeface="Plus Jakarta Sans"/>
              <a:buNone/>
            </a:pPr>
            <a:r>
              <a:rPr b="1" i="0" lang="en-US" sz="825" u="none" cap="none" strike="noStrike">
                <a:solidFill>
                  <a:srgbClr val="F5F1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PRODUCT / FEATURE NAME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7"/>
          <p:cNvSpPr/>
          <p:nvPr/>
        </p:nvSpPr>
        <p:spPr>
          <a:xfrm>
            <a:off x="8101013" y="76200"/>
            <a:ext cx="14097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F5F1E9"/>
              </a:buClr>
              <a:buSzPts val="825"/>
              <a:buFont typeface="Plus Jakarta Sans"/>
              <a:buNone/>
            </a:pPr>
            <a:r>
              <a:rPr b="1" i="0" lang="en-US" sz="825" u="none" cap="none" strike="noStrike">
                <a:solidFill>
                  <a:srgbClr val="F5F1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COMPANY NAME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7"/>
          <p:cNvSpPr/>
          <p:nvPr/>
        </p:nvSpPr>
        <p:spPr>
          <a:xfrm>
            <a:off x="3967163" y="2647950"/>
            <a:ext cx="5543550" cy="1885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None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Loneliness  =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Char char="•"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When people don’t understand your emotions / what you are going through,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Char char="•"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When you are unable to express what is important to you,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Char char="•"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EVEN IF you have people around you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None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Reasons could be: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Char char="•"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Danger/Isolation (e.g. Laura)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Char char="•"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Language barriers (Mary)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Char char="•"/>
            </a:pP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Non-authentic work environments (Bella) 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3967163" y="1928813"/>
            <a:ext cx="4005263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None/>
            </a:pPr>
            <a:r>
              <a:rPr b="1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Loneliness  != not having people around you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7"/>
          <p:cNvSpPr/>
          <p:nvPr/>
        </p:nvSpPr>
        <p:spPr>
          <a:xfrm>
            <a:off x="3967163" y="1000125"/>
            <a:ext cx="4314825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3"/>
              <a:buFont typeface="Neuton"/>
              <a:buNone/>
            </a:pPr>
            <a:r>
              <a:rPr b="1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Art</a:t>
            </a:r>
            <a:r>
              <a:rPr b="0" i="0" lang="en-US" sz="1313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 is powerful mode of communication in order to heal SUBLIMATION!</a:t>
            </a:r>
            <a:endParaRPr b="0" i="0" sz="13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7"/>
          <p:cNvSpPr/>
          <p:nvPr/>
        </p:nvSpPr>
        <p:spPr>
          <a:xfrm>
            <a:off x="185738" y="1819275"/>
            <a:ext cx="3133725" cy="733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5"/>
              <a:buFont typeface="Plus Jakarta Sans"/>
              <a:buNone/>
            </a:pPr>
            <a:r>
              <a:rPr b="0" i="0" lang="en-US" sz="2625" u="none" cap="none" strike="noStrike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KEY INSIGHTS &amp; CORE  NEEDS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7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" name="Google Shape;246;p18"/>
          <p:cNvCxnSpPr/>
          <p:nvPr/>
        </p:nvCxnSpPr>
        <p:spPr>
          <a:xfrm rot="-5400000">
            <a:off x="1262063" y="2571750"/>
            <a:ext cx="2790825" cy="0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7" name="Google Shape;247;p18"/>
          <p:cNvCxnSpPr/>
          <p:nvPr/>
        </p:nvCxnSpPr>
        <p:spPr>
          <a:xfrm rot="5400000">
            <a:off x="4986338" y="2571750"/>
            <a:ext cx="2790825" cy="0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8" name="Google Shape;248;p18"/>
          <p:cNvSpPr/>
          <p:nvPr/>
        </p:nvSpPr>
        <p:spPr>
          <a:xfrm>
            <a:off x="604838" y="1447800"/>
            <a:ext cx="1014413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8"/>
          <p:cNvSpPr/>
          <p:nvPr/>
        </p:nvSpPr>
        <p:spPr>
          <a:xfrm>
            <a:off x="385763" y="2300288"/>
            <a:ext cx="26289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Genuine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social-emotional connection is a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core human need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8"/>
          <p:cNvSpPr/>
          <p:nvPr/>
        </p:nvSpPr>
        <p:spPr>
          <a:xfrm>
            <a:off x="2833688" y="1447800"/>
            <a:ext cx="104775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3128963" y="2290763"/>
            <a:ext cx="3462338" cy="1666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Communication needs both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Char char="•"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expression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          (you → others) and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Char char="•"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reception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          (others → you)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8"/>
          <p:cNvSpPr/>
          <p:nvPr/>
        </p:nvSpPr>
        <p:spPr>
          <a:xfrm>
            <a:off x="6557963" y="1447800"/>
            <a:ext cx="104775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8"/>
          <p:cNvSpPr/>
          <p:nvPr/>
        </p:nvSpPr>
        <p:spPr>
          <a:xfrm>
            <a:off x="6638925" y="2290763"/>
            <a:ext cx="2552700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Neuton"/>
              <a:buNone/>
            </a:pPr>
            <a:r>
              <a:rPr b="0" i="0" lang="en-US" sz="2250" u="none" cap="none" strike="noStrike">
                <a:solidFill>
                  <a:srgbClr val="000000"/>
                </a:solidFill>
                <a:latin typeface="Neuton"/>
                <a:ea typeface="Neuton"/>
                <a:cs typeface="Neuton"/>
                <a:sym typeface="Neuton"/>
              </a:rPr>
              <a:t>Art = a broad form of communicating emotions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8"/>
          <p:cNvSpPr/>
          <p:nvPr/>
        </p:nvSpPr>
        <p:spPr>
          <a:xfrm>
            <a:off x="190500" y="142875"/>
            <a:ext cx="1281112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SECTION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8"/>
          <p:cNvSpPr/>
          <p:nvPr/>
        </p:nvSpPr>
        <p:spPr>
          <a:xfrm>
            <a:off x="190500" y="4886325"/>
            <a:ext cx="1533525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TALK / PANEL TITLE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8"/>
          <p:cNvSpPr/>
          <p:nvPr/>
        </p:nvSpPr>
        <p:spPr>
          <a:xfrm>
            <a:off x="8177213" y="4886325"/>
            <a:ext cx="12334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10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TODAY’S DATE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190500" y="533400"/>
            <a:ext cx="4543425" cy="309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38"/>
              <a:buFont typeface="Work Sans"/>
              <a:buNone/>
            </a:pPr>
            <a:r>
              <a:rPr b="0" i="0" lang="en-US" sz="2438" u="none" cap="none" strike="noStrik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KEY TAKEAWAYS</a:t>
            </a:r>
            <a:endParaRPr b="0" i="0" sz="243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"/>
          <p:cNvSpPr/>
          <p:nvPr/>
        </p:nvSpPr>
        <p:spPr>
          <a:xfrm>
            <a:off x="8139112" y="4886325"/>
            <a:ext cx="1271588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10060"/>
              </a:lnSpc>
              <a:spcBef>
                <a:spcPts val="0"/>
              </a:spcBef>
              <a:spcAft>
                <a:spcPts val="0"/>
              </a:spcAft>
              <a:buClr>
                <a:srgbClr val="F5F1E9"/>
              </a:buClr>
              <a:buSzPts val="825"/>
              <a:buFont typeface="Plus Jakarta Sans"/>
              <a:buNone/>
            </a:pPr>
            <a:r>
              <a:rPr b="1" i="0" lang="en-US" sz="825" u="none" cap="none" strike="noStrike">
                <a:solidFill>
                  <a:srgbClr val="F5F1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TODAY’S DATE</a:t>
            </a:r>
            <a:endParaRPr b="0" i="0" sz="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9"/>
          <p:cNvSpPr/>
          <p:nvPr/>
        </p:nvSpPr>
        <p:spPr>
          <a:xfrm>
            <a:off x="-781050" y="190500"/>
            <a:ext cx="8720138" cy="395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9989"/>
              </a:lnSpc>
              <a:spcBef>
                <a:spcPts val="0"/>
              </a:spcBef>
              <a:spcAft>
                <a:spcPts val="0"/>
              </a:spcAft>
              <a:buClr>
                <a:srgbClr val="FBF4BD"/>
              </a:buClr>
              <a:buSzPts val="2813"/>
              <a:buFont typeface="Plus Jakarta Sans"/>
              <a:buNone/>
            </a:pPr>
            <a:r>
              <a:rPr b="1" i="0" lang="en-US" sz="2813" u="none" cap="none" strike="noStrike">
                <a:solidFill>
                  <a:srgbClr val="FBF4B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NEXT STEPS — reframing the POV</a:t>
            </a:r>
            <a:endParaRPr b="0" i="0" sz="28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9"/>
          <p:cNvSpPr/>
          <p:nvPr/>
        </p:nvSpPr>
        <p:spPr>
          <a:xfrm>
            <a:off x="442913" y="952500"/>
            <a:ext cx="9096375" cy="3571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2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Neuton"/>
              <a:buNone/>
            </a:pPr>
            <a:r>
              <a:rPr b="0" i="1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We met... 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[Laura, a queer Muslim who got disowned by her family] 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2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Neuton"/>
              <a:buNone/>
            </a:pPr>
            <a:r>
              <a:rPr b="0" i="1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We were surprised to notice... </a:t>
            </a:r>
            <a:r>
              <a:rPr b="0" i="0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[amplified her suppressed emotions using art] 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2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Neuton"/>
              <a:buNone/>
            </a:pPr>
            <a:r>
              <a:rPr b="0" i="1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We wonder if this means</a:t>
            </a:r>
            <a:r>
              <a:rPr b="0" i="0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 </a:t>
            </a:r>
            <a:r>
              <a:rPr b="1" i="0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[emotional expression and validation is a core need] 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Neuton"/>
              <a:buNone/>
            </a:pPr>
            <a:r>
              <a:rPr b="0" i="1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It would be game-changing to...</a:t>
            </a:r>
            <a:r>
              <a:rPr b="0" i="0" lang="en-US" sz="202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</a:t>
            </a:r>
            <a:r>
              <a:rPr b="1" i="0" lang="en-US" sz="2250" u="sng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[explore how art can be used to help people  process &amp; express their emotions intentionally] 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"/>
          <p:cNvSpPr/>
          <p:nvPr/>
        </p:nvSpPr>
        <p:spPr>
          <a:xfrm>
            <a:off x="1695450" y="190500"/>
            <a:ext cx="6000750" cy="395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9989"/>
              </a:lnSpc>
              <a:spcBef>
                <a:spcPts val="0"/>
              </a:spcBef>
              <a:spcAft>
                <a:spcPts val="0"/>
              </a:spcAft>
              <a:buClr>
                <a:srgbClr val="FBF4BD"/>
              </a:buClr>
              <a:buSzPts val="2813"/>
              <a:buFont typeface="Plus Jakarta Sans"/>
              <a:buNone/>
            </a:pPr>
            <a:r>
              <a:rPr b="1" i="0" lang="en-US" sz="2813" u="none" cap="none" strike="noStrike">
                <a:solidFill>
                  <a:srgbClr val="FBF4B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NEXT STEPS — Brainstorming....</a:t>
            </a:r>
            <a:endParaRPr b="0" i="0" sz="28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0"/>
          <p:cNvSpPr/>
          <p:nvPr/>
        </p:nvSpPr>
        <p:spPr>
          <a:xfrm>
            <a:off x="342900" y="871538"/>
            <a:ext cx="8948738" cy="3571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Neuton"/>
              <a:buNone/>
            </a:pP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Emotion Journal  (helps you </a:t>
            </a:r>
            <a:r>
              <a:rPr b="1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process</a:t>
            </a: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your emotions using relevant art, helps you </a:t>
            </a:r>
            <a:r>
              <a:rPr b="1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express</a:t>
            </a: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your emotions by </a:t>
            </a:r>
            <a:r>
              <a:rPr b="1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creating art</a:t>
            </a: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, connects you with people feeling similar emotions/validation </a:t>
            </a:r>
            <a:r>
              <a:rPr b="1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via art</a:t>
            </a: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: </a:t>
            </a:r>
            <a:r>
              <a:rPr b="0" i="1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“emotional media rather than social media” </a:t>
            </a: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</a:t>
            </a:r>
            <a:endParaRPr b="0" i="0" sz="18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Neuton"/>
              <a:buNone/>
            </a:pP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Connecting people in a close radius, neighborhood/college  specific  (specifically allowing physical spaces for </a:t>
            </a:r>
            <a:r>
              <a:rPr b="1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experiencing emotions together</a:t>
            </a: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 through fun, art, skill-building, meditation...)</a:t>
            </a:r>
            <a:endParaRPr b="0" i="0" sz="18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Neuton"/>
              <a:buChar char="•"/>
            </a:pP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Teaching and learning art? (emphasizing the importance of  human emotions  as work automates )</a:t>
            </a:r>
            <a:endParaRPr b="0" i="0" sz="18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Neuton"/>
              <a:buChar char="•"/>
            </a:pPr>
            <a:r>
              <a:rPr b="0" i="0" lang="en-US" sz="1875" u="none" cap="none" strike="noStrike">
                <a:solidFill>
                  <a:srgbClr val="FFFFFF"/>
                </a:solidFill>
                <a:latin typeface="Neuton"/>
                <a:ea typeface="Neuton"/>
                <a:cs typeface="Neuton"/>
                <a:sym typeface="Neuton"/>
              </a:rPr>
              <a:t>Bridging the gap between learning a foreign language and the emotional-cultural context  </a:t>
            </a:r>
            <a:endParaRPr b="0" i="0" sz="18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2025-10-03T15:41:00Z</dcterms:created>
  <dc:creator>PptxGenJS</dc:creator>
</cp:coreProperties>
</file>